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613" r:id="rId3"/>
    <p:sldId id="638" r:id="rId4"/>
    <p:sldId id="654" r:id="rId5"/>
    <p:sldId id="652" r:id="rId6"/>
    <p:sldId id="687" r:id="rId7"/>
    <p:sldId id="653" r:id="rId8"/>
    <p:sldId id="685" r:id="rId9"/>
    <p:sldId id="655" r:id="rId10"/>
    <p:sldId id="686" r:id="rId11"/>
    <p:sldId id="639" r:id="rId12"/>
    <p:sldId id="665" r:id="rId13"/>
    <p:sldId id="666" r:id="rId14"/>
    <p:sldId id="667" r:id="rId15"/>
    <p:sldId id="668" r:id="rId16"/>
    <p:sldId id="673" r:id="rId17"/>
    <p:sldId id="674" r:id="rId18"/>
    <p:sldId id="675" r:id="rId19"/>
    <p:sldId id="676" r:id="rId20"/>
    <p:sldId id="677" r:id="rId21"/>
    <p:sldId id="640" r:id="rId22"/>
    <p:sldId id="688" r:id="rId23"/>
    <p:sldId id="669" r:id="rId24"/>
    <p:sldId id="670" r:id="rId25"/>
    <p:sldId id="651" r:id="rId26"/>
    <p:sldId id="656" r:id="rId27"/>
    <p:sldId id="657" r:id="rId28"/>
    <p:sldId id="658" r:id="rId29"/>
    <p:sldId id="682" r:id="rId30"/>
    <p:sldId id="659" r:id="rId31"/>
    <p:sldId id="660" r:id="rId32"/>
    <p:sldId id="661" r:id="rId33"/>
    <p:sldId id="662" r:id="rId34"/>
    <p:sldId id="663" r:id="rId35"/>
    <p:sldId id="689" r:id="rId36"/>
    <p:sldId id="664" r:id="rId37"/>
    <p:sldId id="31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11"/>
    <p:restoredTop sz="96405"/>
  </p:normalViewPr>
  <p:slideViewPr>
    <p:cSldViewPr snapToGrid="0" snapToObjects="1">
      <p:cViewPr varScale="1">
        <p:scale>
          <a:sx n="131" d="100"/>
          <a:sy n="131" d="100"/>
        </p:scale>
        <p:origin x="640" y="184"/>
      </p:cViewPr>
      <p:guideLst>
        <p:guide orient="horz" pos="2424"/>
        <p:guide pos="386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D4BB-C412-2E4B-9EDF-7192BB55DF9F}" type="datetimeFigureOut">
              <a:rPr lang="en-US" smtClean="0"/>
              <a:pPr/>
              <a:t>3/6/23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E26E-6141-854C-8D8C-D812CC839D45}" type="slidenum">
              <a:rPr lang="en-US" smtClean="0"/>
              <a:pPr/>
              <a:t>‹#›</a:t>
            </a:fld>
            <a:endParaRPr lang="en-US" dirty="0"/>
          </a:p>
        </p:txBody>
      </p:sp>
    </p:spTree>
    <p:extLst>
      <p:ext uri="{BB962C8B-B14F-4D97-AF65-F5344CB8AC3E}">
        <p14:creationId xmlns:p14="http://schemas.microsoft.com/office/powerpoint/2010/main" val="149847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history.</a:t>
            </a:r>
          </a:p>
          <a:p>
            <a:endParaRPr lang="en-US" dirty="0"/>
          </a:p>
          <a:p>
            <a:r>
              <a:rPr lang="en-US" dirty="0"/>
              <a:t>California State Railroad Museum – 1976 - docents worked on original steam engines.  </a:t>
            </a:r>
          </a:p>
        </p:txBody>
      </p:sp>
      <p:sp>
        <p:nvSpPr>
          <p:cNvPr id="4" name="Slide Number Placeholder 3"/>
          <p:cNvSpPr>
            <a:spLocks noGrp="1"/>
          </p:cNvSpPr>
          <p:nvPr>
            <p:ph type="sldNum" sz="quarter" idx="5"/>
          </p:nvPr>
        </p:nvSpPr>
        <p:spPr/>
        <p:txBody>
          <a:bodyPr/>
          <a:lstStyle/>
          <a:p>
            <a:fld id="{2AD7E26E-6141-854C-8D8C-D812CC839D45}" type="slidenum">
              <a:rPr lang="en-US" smtClean="0"/>
              <a:pPr/>
              <a:t>1</a:t>
            </a:fld>
            <a:endParaRPr lang="en-US" dirty="0"/>
          </a:p>
        </p:txBody>
      </p:sp>
    </p:spTree>
    <p:extLst>
      <p:ext uri="{BB962C8B-B14F-4D97-AF65-F5344CB8AC3E}">
        <p14:creationId xmlns:p14="http://schemas.microsoft.com/office/powerpoint/2010/main" val="125779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5B05-68FD-2C4F-8750-9E0690CEC1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470AE-65A4-4A4D-92E9-5FB173DD2B1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3D25-CA32-3546-B211-0FA45E1DC4B6}"/>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38C2148A-1A48-FE47-8363-BFFEB9E079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6ECEAE1-AE4C-3B40-9164-97AF1491715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571527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645D-EDE6-3946-BB11-5F377D755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558F36-3695-4E48-9423-C4CCFA491107}"/>
              </a:ext>
            </a:extLst>
          </p:cNvPr>
          <p:cNvSpPr>
            <a:spLocks noGrp="1"/>
          </p:cNvSpPr>
          <p:nvPr>
            <p:ph type="body" orient="vert" idx="1"/>
          </p:nvPr>
        </p:nvSpPr>
        <p:spPr>
          <a:xfrm>
            <a:off x="838200" y="1238996"/>
            <a:ext cx="10515600" cy="483129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73CF7-19B4-8D48-9DFC-DDD295F09FAC}"/>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FC233B15-81A0-5848-B881-AFDA7468A3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578402-E746-6A40-B7EF-E9F70F61E258}"/>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55064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D173B-DD3B-A346-BDF7-87ACD3F767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C63DF-B61D-A348-B9FC-7573F9AAA89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6A704-911F-9B48-B58F-851E08B787BA}"/>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A835B21E-8CCE-7E42-9108-7C687A9CF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E1A4832-59C5-0343-913A-CBBA5114FAF3}"/>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3070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B138-0814-5C46-A170-43283814DC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8F3E5A-5DF7-A04B-92D8-E0857DCF7519}"/>
              </a:ext>
            </a:extLst>
          </p:cNvPr>
          <p:cNvSpPr>
            <a:spLocks noGrp="1"/>
          </p:cNvSpPr>
          <p:nvPr>
            <p:ph idx="1"/>
          </p:nvPr>
        </p:nvSpPr>
        <p:spPr>
          <a:xfrm>
            <a:off x="838200" y="1238996"/>
            <a:ext cx="10515600" cy="483129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3E14-94CD-3D43-8961-C301361023E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5" name="Footer Placeholder 4">
            <a:extLst>
              <a:ext uri="{FF2B5EF4-FFF2-40B4-BE49-F238E27FC236}">
                <a16:creationId xmlns:a16="http://schemas.microsoft.com/office/drawing/2014/main" id="{92003C0A-8889-8D4E-B816-C7A7EEE2F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ADD6DB-BD57-1E4E-B959-EB19E12B7F5A}"/>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27284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CC13F-A412-3340-A369-2D43DCDCA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DC3288-9671-C34A-8C3A-A58D178E7BE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A5BED2-E97A-C241-B796-8765D21541D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5" name="Footer Placeholder 4">
            <a:extLst>
              <a:ext uri="{FF2B5EF4-FFF2-40B4-BE49-F238E27FC236}">
                <a16:creationId xmlns:a16="http://schemas.microsoft.com/office/drawing/2014/main" id="{99904F1D-94E4-3F45-B231-547D43E533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4D8013-2C40-A14A-A71A-42AAE5D3914B}"/>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3024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C90E-F403-D148-B911-B2C8447AE80E}"/>
              </a:ext>
            </a:extLst>
          </p:cNvPr>
          <p:cNvSpPr>
            <a:spLocks noGrp="1"/>
          </p:cNvSpPr>
          <p:nvPr>
            <p:ph type="title"/>
          </p:nvPr>
        </p:nvSpPr>
        <p:spPr>
          <a:xfrm>
            <a:off x="838200" y="12586"/>
            <a:ext cx="10515600" cy="125946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78151F0-173B-9F49-8FF6-A03DEBBAD4FA}"/>
              </a:ext>
            </a:extLst>
          </p:cNvPr>
          <p:cNvSpPr>
            <a:spLocks noGrp="1"/>
          </p:cNvSpPr>
          <p:nvPr>
            <p:ph sz="half" idx="1"/>
          </p:nvPr>
        </p:nvSpPr>
        <p:spPr>
          <a:xfrm>
            <a:off x="838200" y="1272047"/>
            <a:ext cx="517701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F44801-EA02-4947-8BB4-BA2962971A93}"/>
              </a:ext>
            </a:extLst>
          </p:cNvPr>
          <p:cNvSpPr>
            <a:spLocks noGrp="1"/>
          </p:cNvSpPr>
          <p:nvPr>
            <p:ph sz="half" idx="2"/>
          </p:nvPr>
        </p:nvSpPr>
        <p:spPr>
          <a:xfrm>
            <a:off x="6172200" y="1272047"/>
            <a:ext cx="5181600" cy="4886382"/>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3453BB-97C2-4640-896F-37F7605FFB1A}"/>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6" name="Footer Placeholder 5">
            <a:extLst>
              <a:ext uri="{FF2B5EF4-FFF2-40B4-BE49-F238E27FC236}">
                <a16:creationId xmlns:a16="http://schemas.microsoft.com/office/drawing/2014/main" id="{53FD13FE-8C46-8343-ABE7-CB1F264C2B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F1B09-F2DB-C041-BDC9-EA974F53D58E}"/>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81575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B7BD5C-06DF-5B46-A0AB-120B8F48C8E5}"/>
              </a:ext>
            </a:extLst>
          </p:cNvPr>
          <p:cNvSpPr>
            <a:spLocks noGrp="1"/>
          </p:cNvSpPr>
          <p:nvPr>
            <p:ph type="body" idx="1"/>
          </p:nvPr>
        </p:nvSpPr>
        <p:spPr>
          <a:xfrm>
            <a:off x="839788" y="1316039"/>
            <a:ext cx="5157787" cy="512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09074CC9-6C91-074D-969B-E96A7EA641ED}"/>
              </a:ext>
            </a:extLst>
          </p:cNvPr>
          <p:cNvSpPr>
            <a:spLocks noGrp="1"/>
          </p:cNvSpPr>
          <p:nvPr>
            <p:ph sz="half" idx="2"/>
          </p:nvPr>
        </p:nvSpPr>
        <p:spPr>
          <a:xfrm>
            <a:off x="838200" y="1850836"/>
            <a:ext cx="5157787" cy="41595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95CA6-EBA4-BA43-9E0D-8F01D6C42D16}"/>
              </a:ext>
            </a:extLst>
          </p:cNvPr>
          <p:cNvSpPr>
            <a:spLocks noGrp="1"/>
          </p:cNvSpPr>
          <p:nvPr>
            <p:ph type="body" sz="quarter" idx="3"/>
          </p:nvPr>
        </p:nvSpPr>
        <p:spPr>
          <a:xfrm>
            <a:off x="6172200" y="1316038"/>
            <a:ext cx="5183188" cy="51276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98FEEB3D-B112-924C-823E-8D5BF87EA1E7}"/>
              </a:ext>
            </a:extLst>
          </p:cNvPr>
          <p:cNvSpPr>
            <a:spLocks noGrp="1"/>
          </p:cNvSpPr>
          <p:nvPr>
            <p:ph sz="quarter" idx="4"/>
          </p:nvPr>
        </p:nvSpPr>
        <p:spPr>
          <a:xfrm>
            <a:off x="6172200" y="1850834"/>
            <a:ext cx="5183188" cy="415953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a:extLst>
              <a:ext uri="{FF2B5EF4-FFF2-40B4-BE49-F238E27FC236}">
                <a16:creationId xmlns:a16="http://schemas.microsoft.com/office/drawing/2014/main" id="{1CAAB9C9-8075-3241-8B08-009302888307}"/>
              </a:ext>
            </a:extLst>
          </p:cNvPr>
          <p:cNvSpPr>
            <a:spLocks noGrp="1"/>
          </p:cNvSpPr>
          <p:nvPr>
            <p:ph type="dt" sz="half" idx="10"/>
          </p:nvPr>
        </p:nvSpPr>
        <p:spPr/>
        <p:txBody>
          <a:bodyPr/>
          <a:lstStyle/>
          <a:p>
            <a:r>
              <a:rPr lang="en-US" dirty="0"/>
              <a:t>CMPE 220</a:t>
            </a:r>
          </a:p>
        </p:txBody>
      </p:sp>
      <p:sp>
        <p:nvSpPr>
          <p:cNvPr id="14" name="Footer Placeholder 13">
            <a:extLst>
              <a:ext uri="{FF2B5EF4-FFF2-40B4-BE49-F238E27FC236}">
                <a16:creationId xmlns:a16="http://schemas.microsoft.com/office/drawing/2014/main" id="{70A6981E-194C-D54B-BE12-41BEBF7559CB}"/>
              </a:ext>
            </a:extLst>
          </p:cNvPr>
          <p:cNvSpPr>
            <a:spLocks noGrp="1"/>
          </p:cNvSpPr>
          <p:nvPr>
            <p:ph type="ftr" sz="quarter" idx="11"/>
          </p:nvPr>
        </p:nvSpPr>
        <p:spPr/>
        <p:txBody>
          <a:bodyPr/>
          <a:lstStyle/>
          <a:p>
            <a:endParaRPr lang="en-US" dirty="0"/>
          </a:p>
        </p:txBody>
      </p:sp>
      <p:sp>
        <p:nvSpPr>
          <p:cNvPr id="15" name="Slide Number Placeholder 14">
            <a:extLst>
              <a:ext uri="{FF2B5EF4-FFF2-40B4-BE49-F238E27FC236}">
                <a16:creationId xmlns:a16="http://schemas.microsoft.com/office/drawing/2014/main" id="{FE9BC8EF-0B65-2E49-A34C-6C885BC5F068}"/>
              </a:ext>
            </a:extLst>
          </p:cNvPr>
          <p:cNvSpPr>
            <a:spLocks noGrp="1"/>
          </p:cNvSpPr>
          <p:nvPr>
            <p:ph type="sldNum" sz="quarter" idx="12"/>
          </p:nvPr>
        </p:nvSpPr>
        <p:spPr/>
        <p:txBody>
          <a:bodyPr/>
          <a:lstStyle/>
          <a:p>
            <a:fld id="{7A97A148-1E78-5C4A-A511-6A35F582419A}" type="slidenum">
              <a:rPr lang="en-US" smtClean="0"/>
              <a:pPr/>
              <a:t>‹#›</a:t>
            </a:fld>
            <a:endParaRPr lang="en-US" dirty="0"/>
          </a:p>
        </p:txBody>
      </p:sp>
      <p:sp>
        <p:nvSpPr>
          <p:cNvPr id="17" name="Title 16">
            <a:extLst>
              <a:ext uri="{FF2B5EF4-FFF2-40B4-BE49-F238E27FC236}">
                <a16:creationId xmlns:a16="http://schemas.microsoft.com/office/drawing/2014/main" id="{59FF794C-22F1-454B-89A6-6B4545AD6B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061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7ED8-D9C2-E340-A92A-71BACA555F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32D2F-E5EE-DB46-B811-4E15E9757DD0}"/>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4" name="Footer Placeholder 3">
            <a:extLst>
              <a:ext uri="{FF2B5EF4-FFF2-40B4-BE49-F238E27FC236}">
                <a16:creationId xmlns:a16="http://schemas.microsoft.com/office/drawing/2014/main" id="{7D68D39F-3BAE-C148-BF2C-5A2DE1CFA6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573D07-4E79-0E43-AE11-E89C6D24CC0D}"/>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04483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EA5B9-CACD-654E-B4D2-91A1ED3927BC}"/>
              </a:ext>
            </a:extLst>
          </p:cNvPr>
          <p:cNvSpPr>
            <a:spLocks noGrp="1"/>
          </p:cNvSpPr>
          <p:nvPr>
            <p:ph type="dt" sz="half" idx="10"/>
          </p:nvPr>
        </p:nvSpPr>
        <p:spPr>
          <a:xfrm>
            <a:off x="838200" y="6356350"/>
            <a:ext cx="2743200" cy="365125"/>
          </a:xfrm>
          <a:prstGeom prst="rect">
            <a:avLst/>
          </a:prstGeom>
        </p:spPr>
        <p:txBody>
          <a:bodyPr/>
          <a:lstStyle/>
          <a:p>
            <a:r>
              <a:rPr lang="en-US" dirty="0"/>
              <a:t>CMPE 220</a:t>
            </a:r>
          </a:p>
        </p:txBody>
      </p:sp>
      <p:sp>
        <p:nvSpPr>
          <p:cNvPr id="3" name="Footer Placeholder 2">
            <a:extLst>
              <a:ext uri="{FF2B5EF4-FFF2-40B4-BE49-F238E27FC236}">
                <a16:creationId xmlns:a16="http://schemas.microsoft.com/office/drawing/2014/main" id="{D6F847C9-C68C-CD43-AAB9-543BCA22D10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15314D0-7E87-1240-8DAC-70E4075F8B06}"/>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265726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B85A-4F21-0C44-85D3-412DB23E3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7B6A6B-EBBD-F748-A5C0-D7C58493B3A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C003C-63F5-FD4C-BA02-132FD51E958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A3E925-9A93-BF49-AC7D-1B29CD9FF768}"/>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7ED0B580-602A-DB49-91DD-BE7F8FEB3D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E7E5CB-2CE8-6148-B98E-55F2656EAE71}"/>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70919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4A23-C616-A143-A5AD-FC3A53F9EE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DC069-14F8-BF45-8B30-17F729AA0DB6}"/>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2A2E4B-DA96-5741-8271-30E30C6E83B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227B2E-786F-2B4F-9062-53F7F7C43736}"/>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CMPE 220</a:t>
            </a:r>
          </a:p>
        </p:txBody>
      </p:sp>
      <p:sp>
        <p:nvSpPr>
          <p:cNvPr id="6" name="Footer Placeholder 5">
            <a:extLst>
              <a:ext uri="{FF2B5EF4-FFF2-40B4-BE49-F238E27FC236}">
                <a16:creationId xmlns:a16="http://schemas.microsoft.com/office/drawing/2014/main" id="{D290DC6A-5864-A843-9858-FF584807D7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5F9263-CE05-614D-AB32-493E089BE5C2}"/>
              </a:ext>
            </a:extLst>
          </p:cNvPr>
          <p:cNvSpPr>
            <a:spLocks noGrp="1"/>
          </p:cNvSpPr>
          <p:nvPr>
            <p:ph type="sldNum" sz="quarter" idx="12"/>
          </p:nvPr>
        </p:nvSpPr>
        <p:spPr>
          <a:xfrm>
            <a:off x="8610600" y="6356350"/>
            <a:ext cx="2743200" cy="365125"/>
          </a:xfrm>
          <a:prstGeom prst="rect">
            <a:avLst/>
          </a:prstGeom>
        </p:spPr>
        <p:txBody>
          <a:bodyPr/>
          <a:lstStyle/>
          <a:p>
            <a:fld id="{FCFF2910-D1F1-314D-A8F2-476646A55ABA}" type="slidenum">
              <a:rPr lang="en-US" smtClean="0"/>
              <a:pPr/>
              <a:t>‹#›</a:t>
            </a:fld>
            <a:endParaRPr lang="en-US" dirty="0"/>
          </a:p>
        </p:txBody>
      </p:sp>
    </p:spTree>
    <p:extLst>
      <p:ext uri="{BB962C8B-B14F-4D97-AF65-F5344CB8AC3E}">
        <p14:creationId xmlns:p14="http://schemas.microsoft.com/office/powerpoint/2010/main" val="337435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7B67D-DDF3-5D44-B48B-14789A0CB1CC}"/>
              </a:ext>
            </a:extLst>
          </p:cNvPr>
          <p:cNvSpPr>
            <a:spLocks noGrp="1"/>
          </p:cNvSpPr>
          <p:nvPr>
            <p:ph type="title"/>
          </p:nvPr>
        </p:nvSpPr>
        <p:spPr>
          <a:xfrm>
            <a:off x="838200" y="1"/>
            <a:ext cx="10515600" cy="1238996"/>
          </a:xfrm>
          <a:prstGeom prst="rect">
            <a:avLst/>
          </a:prstGeom>
        </p:spPr>
        <p:txBody>
          <a:bodyPr vert="horz" lIns="91440" tIns="45720" rIns="91440" bIns="45720" rtlCol="0" anchor="ctr">
            <a:normAutofit/>
          </a:bodyPr>
          <a:lstStyle/>
          <a:p>
            <a:r>
              <a:rPr lang="en-US"/>
              <a:t>Click to edit Master title style</a:t>
            </a:r>
          </a:p>
        </p:txBody>
      </p:sp>
      <p:sp>
        <p:nvSpPr>
          <p:cNvPr id="5" name="Footer Placeholder 4">
            <a:extLst>
              <a:ext uri="{FF2B5EF4-FFF2-40B4-BE49-F238E27FC236}">
                <a16:creationId xmlns:a16="http://schemas.microsoft.com/office/drawing/2014/main" id="{730F5CF4-7422-8442-9B08-8A6E47132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Date Placeholder 7">
            <a:extLst>
              <a:ext uri="{FF2B5EF4-FFF2-40B4-BE49-F238E27FC236}">
                <a16:creationId xmlns:a16="http://schemas.microsoft.com/office/drawing/2014/main" id="{B5E9624A-52AF-0A4F-B052-04AFBDA07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CMPE 220</a:t>
            </a:r>
          </a:p>
        </p:txBody>
      </p:sp>
      <p:sp>
        <p:nvSpPr>
          <p:cNvPr id="9" name="Slide Number Placeholder 8">
            <a:extLst>
              <a:ext uri="{FF2B5EF4-FFF2-40B4-BE49-F238E27FC236}">
                <a16:creationId xmlns:a16="http://schemas.microsoft.com/office/drawing/2014/main" id="{8FCA2F16-F291-3F4B-B5B6-C0E32E5FAA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A148-1E78-5C4A-A511-6A35F582419A}" type="slidenum">
              <a:rPr lang="en-US" smtClean="0"/>
              <a:pPr/>
              <a:t>‹#›</a:t>
            </a:fld>
            <a:endParaRPr lang="en-US" dirty="0"/>
          </a:p>
        </p:txBody>
      </p:sp>
      <p:sp>
        <p:nvSpPr>
          <p:cNvPr id="10" name="Text Placeholder 9">
            <a:extLst>
              <a:ext uri="{FF2B5EF4-FFF2-40B4-BE49-F238E27FC236}">
                <a16:creationId xmlns:a16="http://schemas.microsoft.com/office/drawing/2014/main" id="{70DF9066-E00C-6044-A626-415119B1AFBB}"/>
              </a:ext>
            </a:extLst>
          </p:cNvPr>
          <p:cNvSpPr>
            <a:spLocks noGrp="1"/>
          </p:cNvSpPr>
          <p:nvPr>
            <p:ph type="body" idx="1"/>
          </p:nvPr>
        </p:nvSpPr>
        <p:spPr>
          <a:xfrm>
            <a:off x="838200" y="1238997"/>
            <a:ext cx="10515600" cy="49379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80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BBA5-C2E5-4A4A-A34B-877E980C0133}"/>
              </a:ext>
            </a:extLst>
          </p:cNvPr>
          <p:cNvSpPr>
            <a:spLocks noGrp="1"/>
          </p:cNvSpPr>
          <p:nvPr>
            <p:ph type="ctrTitle"/>
          </p:nvPr>
        </p:nvSpPr>
        <p:spPr/>
        <p:txBody>
          <a:bodyPr/>
          <a:lstStyle/>
          <a:p>
            <a:r>
              <a:rPr lang="en-US" b="1" dirty="0"/>
              <a:t>CMPE 220</a:t>
            </a:r>
            <a:br>
              <a:rPr lang="en-US" b="1" dirty="0"/>
            </a:br>
            <a:endParaRPr lang="en-US" dirty="0"/>
          </a:p>
        </p:txBody>
      </p:sp>
      <p:sp>
        <p:nvSpPr>
          <p:cNvPr id="3" name="Subtitle 2">
            <a:extLst>
              <a:ext uri="{FF2B5EF4-FFF2-40B4-BE49-F238E27FC236}">
                <a16:creationId xmlns:a16="http://schemas.microsoft.com/office/drawing/2014/main" id="{00C50224-2061-9749-8AA9-98B136FEE07B}"/>
              </a:ext>
            </a:extLst>
          </p:cNvPr>
          <p:cNvSpPr>
            <a:spLocks noGrp="1"/>
          </p:cNvSpPr>
          <p:nvPr>
            <p:ph type="subTitle" idx="1"/>
          </p:nvPr>
        </p:nvSpPr>
        <p:spPr/>
        <p:txBody>
          <a:bodyPr>
            <a:normAutofit/>
          </a:bodyPr>
          <a:lstStyle/>
          <a:p>
            <a:r>
              <a:rPr lang="en-US" sz="3600" dirty="0"/>
              <a:t>Class – Operating Systems - part 2</a:t>
            </a:r>
          </a:p>
          <a:p>
            <a:endParaRPr lang="en-US" dirty="0"/>
          </a:p>
        </p:txBody>
      </p:sp>
      <p:sp>
        <p:nvSpPr>
          <p:cNvPr id="4" name="Date Placeholder 3">
            <a:extLst>
              <a:ext uri="{FF2B5EF4-FFF2-40B4-BE49-F238E27FC236}">
                <a16:creationId xmlns:a16="http://schemas.microsoft.com/office/drawing/2014/main" id="{972035AA-3678-3049-8C72-F7FCE7D0EEFE}"/>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B7CF8456-47C2-8C47-9E12-61B8C61B52BD}"/>
              </a:ext>
            </a:extLst>
          </p:cNvPr>
          <p:cNvSpPr>
            <a:spLocks noGrp="1"/>
          </p:cNvSpPr>
          <p:nvPr>
            <p:ph type="sldNum" sz="quarter" idx="12"/>
          </p:nvPr>
        </p:nvSpPr>
        <p:spPr/>
        <p:txBody>
          <a:bodyPr/>
          <a:lstStyle/>
          <a:p>
            <a:fld id="{FCFF2910-D1F1-314D-A8F2-476646A55ABA}" type="slidenum">
              <a:rPr lang="en-US" smtClean="0"/>
              <a:pPr/>
              <a:t>1</a:t>
            </a:fld>
            <a:endParaRPr lang="en-US" dirty="0"/>
          </a:p>
        </p:txBody>
      </p:sp>
    </p:spTree>
    <p:extLst>
      <p:ext uri="{BB962C8B-B14F-4D97-AF65-F5344CB8AC3E}">
        <p14:creationId xmlns:p14="http://schemas.microsoft.com/office/powerpoint/2010/main" val="1870153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CEBF-91A6-4845-96AE-F1326701D564}"/>
              </a:ext>
            </a:extLst>
          </p:cNvPr>
          <p:cNvSpPr>
            <a:spLocks noGrp="1"/>
          </p:cNvSpPr>
          <p:nvPr>
            <p:ph type="title"/>
          </p:nvPr>
        </p:nvSpPr>
        <p:spPr/>
        <p:txBody>
          <a:bodyPr/>
          <a:lstStyle/>
          <a:p>
            <a:r>
              <a:rPr lang="en-US" dirty="0"/>
              <a:t>Defragmentation</a:t>
            </a:r>
          </a:p>
        </p:txBody>
      </p:sp>
      <p:sp>
        <p:nvSpPr>
          <p:cNvPr id="4" name="Date Placeholder 3">
            <a:extLst>
              <a:ext uri="{FF2B5EF4-FFF2-40B4-BE49-F238E27FC236}">
                <a16:creationId xmlns:a16="http://schemas.microsoft.com/office/drawing/2014/main" id="{C9FA417E-2CCD-EE4D-BB00-D20CB636FD7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9773DBB-4D4A-7F42-9D5E-CEE837D31D57}"/>
              </a:ext>
            </a:extLst>
          </p:cNvPr>
          <p:cNvSpPr>
            <a:spLocks noGrp="1"/>
          </p:cNvSpPr>
          <p:nvPr>
            <p:ph type="sldNum" sz="quarter" idx="12"/>
          </p:nvPr>
        </p:nvSpPr>
        <p:spPr/>
        <p:txBody>
          <a:bodyPr/>
          <a:lstStyle/>
          <a:p>
            <a:fld id="{FCFF2910-D1F1-314D-A8F2-476646A55ABA}" type="slidenum">
              <a:rPr lang="en-US" smtClean="0"/>
              <a:pPr/>
              <a:t>10</a:t>
            </a:fld>
            <a:endParaRPr lang="en-US" dirty="0"/>
          </a:p>
        </p:txBody>
      </p:sp>
      <p:pic>
        <p:nvPicPr>
          <p:cNvPr id="11" name="Picture 10">
            <a:extLst>
              <a:ext uri="{FF2B5EF4-FFF2-40B4-BE49-F238E27FC236}">
                <a16:creationId xmlns:a16="http://schemas.microsoft.com/office/drawing/2014/main" id="{3310AA98-C366-2E48-9F79-F2CECBF5BFD6}"/>
              </a:ext>
            </a:extLst>
          </p:cNvPr>
          <p:cNvPicPr>
            <a:picLocks noChangeAspect="1"/>
          </p:cNvPicPr>
          <p:nvPr/>
        </p:nvPicPr>
        <p:blipFill>
          <a:blip r:embed="rId2"/>
          <a:stretch>
            <a:fillRect/>
          </a:stretch>
        </p:blipFill>
        <p:spPr>
          <a:xfrm>
            <a:off x="3784600" y="1122613"/>
            <a:ext cx="4622800" cy="5118100"/>
          </a:xfrm>
          <a:prstGeom prst="rect">
            <a:avLst/>
          </a:prstGeom>
        </p:spPr>
      </p:pic>
    </p:spTree>
    <p:extLst>
      <p:ext uri="{BB962C8B-B14F-4D97-AF65-F5344CB8AC3E}">
        <p14:creationId xmlns:p14="http://schemas.microsoft.com/office/powerpoint/2010/main" val="392968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43D-A54A-AD4C-A620-0C3A36B5908A}"/>
              </a:ext>
            </a:extLst>
          </p:cNvPr>
          <p:cNvSpPr>
            <a:spLocks noGrp="1"/>
          </p:cNvSpPr>
          <p:nvPr>
            <p:ph type="title"/>
          </p:nvPr>
        </p:nvSpPr>
        <p:spPr/>
        <p:txBody>
          <a:bodyPr/>
          <a:lstStyle/>
          <a:p>
            <a:r>
              <a:rPr lang="en-US" b="1" dirty="0"/>
              <a:t>(5) System Functions and Kernel Mode</a:t>
            </a:r>
          </a:p>
        </p:txBody>
      </p:sp>
      <p:sp>
        <p:nvSpPr>
          <p:cNvPr id="3" name="Content Placeholder 2">
            <a:extLst>
              <a:ext uri="{FF2B5EF4-FFF2-40B4-BE49-F238E27FC236}">
                <a16:creationId xmlns:a16="http://schemas.microsoft.com/office/drawing/2014/main" id="{DA162982-DCEA-5146-A590-175FED115DDD}"/>
              </a:ext>
            </a:extLst>
          </p:cNvPr>
          <p:cNvSpPr>
            <a:spLocks noGrp="1"/>
          </p:cNvSpPr>
          <p:nvPr>
            <p:ph idx="1"/>
          </p:nvPr>
        </p:nvSpPr>
        <p:spPr/>
        <p:txBody>
          <a:bodyPr/>
          <a:lstStyle/>
          <a:p>
            <a:r>
              <a:rPr lang="en-US" dirty="0"/>
              <a:t>Modern CPUs support two modes of instruction execution:  </a:t>
            </a:r>
            <a:r>
              <a:rPr lang="en-US" i="1" dirty="0"/>
              <a:t>user mode </a:t>
            </a:r>
            <a:r>
              <a:rPr lang="en-US" dirty="0"/>
              <a:t>and </a:t>
            </a:r>
            <a:r>
              <a:rPr lang="en-US" i="1" dirty="0"/>
              <a:t>kernel mode</a:t>
            </a:r>
          </a:p>
          <a:p>
            <a:r>
              <a:rPr lang="en-US" dirty="0"/>
              <a:t>When a process is running in </a:t>
            </a:r>
            <a:r>
              <a:rPr lang="en-US" i="1" dirty="0"/>
              <a:t>user mode</a:t>
            </a:r>
            <a:r>
              <a:rPr lang="en-US" dirty="0"/>
              <a:t>, its capabilities are restricted:</a:t>
            </a:r>
          </a:p>
          <a:p>
            <a:pPr lvl="1"/>
            <a:r>
              <a:rPr lang="en-US" dirty="0"/>
              <a:t>It cannot execute certain instructions, such as I/O instructions</a:t>
            </a:r>
          </a:p>
          <a:p>
            <a:pPr lvl="1"/>
            <a:r>
              <a:rPr lang="en-US" dirty="0"/>
              <a:t>It cannot trigger an interrupt</a:t>
            </a:r>
          </a:p>
          <a:p>
            <a:pPr lvl="1"/>
            <a:r>
              <a:rPr lang="en-US" dirty="0"/>
              <a:t>It cannot access a different process’s memory partition</a:t>
            </a:r>
          </a:p>
          <a:p>
            <a:r>
              <a:rPr lang="en-US" dirty="0"/>
              <a:t>The operating system needs to do all of those things, so system processes may run in </a:t>
            </a:r>
            <a:r>
              <a:rPr lang="en-US" i="1" dirty="0"/>
              <a:t>kernel mode</a:t>
            </a:r>
          </a:p>
        </p:txBody>
      </p:sp>
      <p:sp>
        <p:nvSpPr>
          <p:cNvPr id="4" name="Date Placeholder 3">
            <a:extLst>
              <a:ext uri="{FF2B5EF4-FFF2-40B4-BE49-F238E27FC236}">
                <a16:creationId xmlns:a16="http://schemas.microsoft.com/office/drawing/2014/main" id="{3ED5830F-1F94-AD4A-88CA-F1808FB0D0B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FB6DD2-88F0-D14F-B8DC-9A04014C5E15}"/>
              </a:ext>
            </a:extLst>
          </p:cNvPr>
          <p:cNvSpPr>
            <a:spLocks noGrp="1"/>
          </p:cNvSpPr>
          <p:nvPr>
            <p:ph type="sldNum" sz="quarter" idx="12"/>
          </p:nvPr>
        </p:nvSpPr>
        <p:spPr/>
        <p:txBody>
          <a:bodyPr/>
          <a:lstStyle/>
          <a:p>
            <a:fld id="{FCFF2910-D1F1-314D-A8F2-476646A55ABA}" type="slidenum">
              <a:rPr lang="en-US" smtClean="0"/>
              <a:pPr/>
              <a:t>11</a:t>
            </a:fld>
            <a:endParaRPr lang="en-US" dirty="0"/>
          </a:p>
        </p:txBody>
      </p:sp>
    </p:spTree>
    <p:extLst>
      <p:ext uri="{BB962C8B-B14F-4D97-AF65-F5344CB8AC3E}">
        <p14:creationId xmlns:p14="http://schemas.microsoft.com/office/powerpoint/2010/main" val="343927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577-C33A-814A-B6D4-BF51A78553B6}"/>
              </a:ext>
            </a:extLst>
          </p:cNvPr>
          <p:cNvSpPr>
            <a:spLocks noGrp="1"/>
          </p:cNvSpPr>
          <p:nvPr>
            <p:ph type="title"/>
          </p:nvPr>
        </p:nvSpPr>
        <p:spPr/>
        <p:txBody>
          <a:bodyPr/>
          <a:lstStyle/>
          <a:p>
            <a:r>
              <a:rPr lang="en-US" dirty="0"/>
              <a:t>Calling System Functions</a:t>
            </a:r>
          </a:p>
        </p:txBody>
      </p:sp>
      <p:sp>
        <p:nvSpPr>
          <p:cNvPr id="3" name="Content Placeholder 2">
            <a:extLst>
              <a:ext uri="{FF2B5EF4-FFF2-40B4-BE49-F238E27FC236}">
                <a16:creationId xmlns:a16="http://schemas.microsoft.com/office/drawing/2014/main" id="{058CBBA6-AB34-F245-BA87-C8A5B3D145A1}"/>
              </a:ext>
            </a:extLst>
          </p:cNvPr>
          <p:cNvSpPr>
            <a:spLocks noGrp="1"/>
          </p:cNvSpPr>
          <p:nvPr>
            <p:ph idx="1"/>
          </p:nvPr>
        </p:nvSpPr>
        <p:spPr/>
        <p:txBody>
          <a:bodyPr/>
          <a:lstStyle/>
          <a:p>
            <a:r>
              <a:rPr lang="en-US" dirty="0"/>
              <a:t>User programs may call system functions that have been statically or dynamically linked.  But since the entire process is running in user mode, those system functions still cannot perform restricted operations, such as initiating I/O, or even updating system control structures.</a:t>
            </a:r>
          </a:p>
          <a:p>
            <a:r>
              <a:rPr lang="en-US" dirty="0"/>
              <a:t>System functions have a mechanism for invoking code in </a:t>
            </a:r>
            <a:r>
              <a:rPr lang="en-US" i="1" dirty="0"/>
              <a:t>kernel mode</a:t>
            </a:r>
            <a:r>
              <a:rPr lang="en-US" dirty="0"/>
              <a:t>.</a:t>
            </a:r>
          </a:p>
          <a:p>
            <a:r>
              <a:rPr lang="en-US" dirty="0"/>
              <a:t>This mode switch is initiated with a special software interrupt, sometimes called a </a:t>
            </a:r>
            <a:r>
              <a:rPr lang="en-US" i="1" dirty="0"/>
              <a:t>trap</a:t>
            </a:r>
            <a:r>
              <a:rPr lang="en-US" dirty="0"/>
              <a:t>.</a:t>
            </a:r>
          </a:p>
        </p:txBody>
      </p:sp>
      <p:sp>
        <p:nvSpPr>
          <p:cNvPr id="4" name="Date Placeholder 3">
            <a:extLst>
              <a:ext uri="{FF2B5EF4-FFF2-40B4-BE49-F238E27FC236}">
                <a16:creationId xmlns:a16="http://schemas.microsoft.com/office/drawing/2014/main" id="{BDF73F8B-5F19-F44F-8AB2-499AB19D361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86A689A-CDA4-EE42-AD88-DD7EEF77EF79}"/>
              </a:ext>
            </a:extLst>
          </p:cNvPr>
          <p:cNvSpPr>
            <a:spLocks noGrp="1"/>
          </p:cNvSpPr>
          <p:nvPr>
            <p:ph type="sldNum" sz="quarter" idx="12"/>
          </p:nvPr>
        </p:nvSpPr>
        <p:spPr/>
        <p:txBody>
          <a:bodyPr/>
          <a:lstStyle/>
          <a:p>
            <a:fld id="{FCFF2910-D1F1-314D-A8F2-476646A55ABA}" type="slidenum">
              <a:rPr lang="en-US" smtClean="0"/>
              <a:pPr/>
              <a:t>12</a:t>
            </a:fld>
            <a:endParaRPr lang="en-US" dirty="0"/>
          </a:p>
        </p:txBody>
      </p:sp>
    </p:spTree>
    <p:extLst>
      <p:ext uri="{BB962C8B-B14F-4D97-AF65-F5344CB8AC3E}">
        <p14:creationId xmlns:p14="http://schemas.microsoft.com/office/powerpoint/2010/main" val="144606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0577-C33A-814A-B6D4-BF51A78553B6}"/>
              </a:ext>
            </a:extLst>
          </p:cNvPr>
          <p:cNvSpPr>
            <a:spLocks noGrp="1"/>
          </p:cNvSpPr>
          <p:nvPr>
            <p:ph type="title"/>
          </p:nvPr>
        </p:nvSpPr>
        <p:spPr/>
        <p:txBody>
          <a:bodyPr/>
          <a:lstStyle/>
          <a:p>
            <a:r>
              <a:rPr lang="en-US" dirty="0"/>
              <a:t>Switching Execution Modes</a:t>
            </a:r>
          </a:p>
        </p:txBody>
      </p:sp>
      <p:sp>
        <p:nvSpPr>
          <p:cNvPr id="4" name="Date Placeholder 3">
            <a:extLst>
              <a:ext uri="{FF2B5EF4-FFF2-40B4-BE49-F238E27FC236}">
                <a16:creationId xmlns:a16="http://schemas.microsoft.com/office/drawing/2014/main" id="{BDF73F8B-5F19-F44F-8AB2-499AB19D361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86A689A-CDA4-EE42-AD88-DD7EEF77EF79}"/>
              </a:ext>
            </a:extLst>
          </p:cNvPr>
          <p:cNvSpPr>
            <a:spLocks noGrp="1"/>
          </p:cNvSpPr>
          <p:nvPr>
            <p:ph type="sldNum" sz="quarter" idx="12"/>
          </p:nvPr>
        </p:nvSpPr>
        <p:spPr/>
        <p:txBody>
          <a:bodyPr/>
          <a:lstStyle/>
          <a:p>
            <a:fld id="{FCFF2910-D1F1-314D-A8F2-476646A55ABA}" type="slidenum">
              <a:rPr lang="en-US" smtClean="0"/>
              <a:pPr/>
              <a:t>13</a:t>
            </a:fld>
            <a:endParaRPr lang="en-US" dirty="0"/>
          </a:p>
        </p:txBody>
      </p:sp>
      <p:sp>
        <p:nvSpPr>
          <p:cNvPr id="38" name="Rectangle 37">
            <a:extLst>
              <a:ext uri="{FF2B5EF4-FFF2-40B4-BE49-F238E27FC236}">
                <a16:creationId xmlns:a16="http://schemas.microsoft.com/office/drawing/2014/main" id="{719D91D0-2032-F941-BB63-3E00F79A6321}"/>
              </a:ext>
            </a:extLst>
          </p:cNvPr>
          <p:cNvSpPr/>
          <p:nvPr/>
        </p:nvSpPr>
        <p:spPr>
          <a:xfrm>
            <a:off x="1317425" y="1917507"/>
            <a:ext cx="2787445" cy="3896530"/>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7215DEFC-8EB5-0347-8FD7-6C4F3CCDD03B}"/>
              </a:ext>
            </a:extLst>
          </p:cNvPr>
          <p:cNvSpPr txBox="1"/>
          <p:nvPr/>
        </p:nvSpPr>
        <p:spPr>
          <a:xfrm>
            <a:off x="1317426" y="1228824"/>
            <a:ext cx="2783710" cy="461665"/>
          </a:xfrm>
          <a:prstGeom prst="rect">
            <a:avLst/>
          </a:prstGeom>
          <a:noFill/>
        </p:spPr>
        <p:txBody>
          <a:bodyPr wrap="square" rtlCol="0">
            <a:spAutoFit/>
          </a:bodyPr>
          <a:lstStyle/>
          <a:p>
            <a:pPr algn="ctr"/>
            <a:r>
              <a:rPr lang="en-US" sz="2400" dirty="0"/>
              <a:t>User Mode Process</a:t>
            </a:r>
          </a:p>
        </p:txBody>
      </p:sp>
      <p:sp>
        <p:nvSpPr>
          <p:cNvPr id="40" name="Rectangle 39">
            <a:extLst>
              <a:ext uri="{FF2B5EF4-FFF2-40B4-BE49-F238E27FC236}">
                <a16:creationId xmlns:a16="http://schemas.microsoft.com/office/drawing/2014/main" id="{393E6CE3-468F-664F-87E3-A025DDE72293}"/>
              </a:ext>
            </a:extLst>
          </p:cNvPr>
          <p:cNvSpPr/>
          <p:nvPr/>
        </p:nvSpPr>
        <p:spPr>
          <a:xfrm>
            <a:off x="4939335" y="1917507"/>
            <a:ext cx="2788820" cy="2949461"/>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F603CC7-7625-064B-8A5B-8D3648802B11}"/>
              </a:ext>
            </a:extLst>
          </p:cNvPr>
          <p:cNvSpPr txBox="1"/>
          <p:nvPr/>
        </p:nvSpPr>
        <p:spPr>
          <a:xfrm>
            <a:off x="4939335" y="1235208"/>
            <a:ext cx="2788820" cy="461665"/>
          </a:xfrm>
          <a:prstGeom prst="rect">
            <a:avLst/>
          </a:prstGeom>
          <a:noFill/>
        </p:spPr>
        <p:txBody>
          <a:bodyPr wrap="square" rtlCol="0">
            <a:spAutoFit/>
          </a:bodyPr>
          <a:lstStyle/>
          <a:p>
            <a:pPr algn="ctr"/>
            <a:r>
              <a:rPr lang="en-US" sz="2400" dirty="0"/>
              <a:t>System Function</a:t>
            </a:r>
          </a:p>
        </p:txBody>
      </p:sp>
      <p:cxnSp>
        <p:nvCxnSpPr>
          <p:cNvPr id="42" name="Straight Connector 41">
            <a:extLst>
              <a:ext uri="{FF2B5EF4-FFF2-40B4-BE49-F238E27FC236}">
                <a16:creationId xmlns:a16="http://schemas.microsoft.com/office/drawing/2014/main" id="{54E5E599-A77C-7940-86A0-B72F5E10BA87}"/>
              </a:ext>
            </a:extLst>
          </p:cNvPr>
          <p:cNvCxnSpPr/>
          <p:nvPr/>
        </p:nvCxnSpPr>
        <p:spPr>
          <a:xfrm>
            <a:off x="1898660" y="2153264"/>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7C39706-DA12-7B49-83D8-9E23844DB4EF}"/>
              </a:ext>
            </a:extLst>
          </p:cNvPr>
          <p:cNvCxnSpPr/>
          <p:nvPr/>
        </p:nvCxnSpPr>
        <p:spPr>
          <a:xfrm>
            <a:off x="1898660" y="2379406"/>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07591-AE7B-894C-8722-EED61D557FB1}"/>
              </a:ext>
            </a:extLst>
          </p:cNvPr>
          <p:cNvCxnSpPr/>
          <p:nvPr/>
        </p:nvCxnSpPr>
        <p:spPr>
          <a:xfrm>
            <a:off x="1898660" y="2605548"/>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82E2C4-80A3-ED48-871D-7B1E3E4C8CA4}"/>
              </a:ext>
            </a:extLst>
          </p:cNvPr>
          <p:cNvCxnSpPr/>
          <p:nvPr/>
        </p:nvCxnSpPr>
        <p:spPr>
          <a:xfrm>
            <a:off x="1898660" y="2831690"/>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AAD9C-249F-1342-BBE1-5F73A67E5B56}"/>
              </a:ext>
            </a:extLst>
          </p:cNvPr>
          <p:cNvCxnSpPr/>
          <p:nvPr/>
        </p:nvCxnSpPr>
        <p:spPr>
          <a:xfrm>
            <a:off x="1898660" y="3057832"/>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187E09-A5EA-9B4C-ABA8-37118FB9B243}"/>
              </a:ext>
            </a:extLst>
          </p:cNvPr>
          <p:cNvCxnSpPr/>
          <p:nvPr/>
        </p:nvCxnSpPr>
        <p:spPr>
          <a:xfrm>
            <a:off x="1898660" y="3283974"/>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1F160A5-AE01-AA4F-AB60-C17C6E3DB2C5}"/>
              </a:ext>
            </a:extLst>
          </p:cNvPr>
          <p:cNvCxnSpPr/>
          <p:nvPr/>
        </p:nvCxnSpPr>
        <p:spPr>
          <a:xfrm>
            <a:off x="1898660" y="3510116"/>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AB8F2B-5599-3B41-9627-A829B4A4EBE8}"/>
              </a:ext>
            </a:extLst>
          </p:cNvPr>
          <p:cNvCxnSpPr/>
          <p:nvPr/>
        </p:nvCxnSpPr>
        <p:spPr>
          <a:xfrm>
            <a:off x="1898660" y="3736258"/>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82F7C6-DA22-E242-9B39-92D7ACBBD065}"/>
              </a:ext>
            </a:extLst>
          </p:cNvPr>
          <p:cNvCxnSpPr/>
          <p:nvPr/>
        </p:nvCxnSpPr>
        <p:spPr>
          <a:xfrm>
            <a:off x="1898660" y="4188542"/>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9902CA-44CE-4648-B055-B0E531254D6A}"/>
              </a:ext>
            </a:extLst>
          </p:cNvPr>
          <p:cNvCxnSpPr/>
          <p:nvPr/>
        </p:nvCxnSpPr>
        <p:spPr>
          <a:xfrm>
            <a:off x="1898660" y="4414684"/>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7028A4A-E602-5449-93A6-B2EDDB85C8A7}"/>
              </a:ext>
            </a:extLst>
          </p:cNvPr>
          <p:cNvCxnSpPr/>
          <p:nvPr/>
        </p:nvCxnSpPr>
        <p:spPr>
          <a:xfrm>
            <a:off x="1898660" y="4640826"/>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0167516-5577-C84D-B6F0-B28DDF2CAA93}"/>
              </a:ext>
            </a:extLst>
          </p:cNvPr>
          <p:cNvCxnSpPr/>
          <p:nvPr/>
        </p:nvCxnSpPr>
        <p:spPr>
          <a:xfrm>
            <a:off x="1898660" y="4866968"/>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879A95F-42C1-B647-8BE0-0132CBB85579}"/>
              </a:ext>
            </a:extLst>
          </p:cNvPr>
          <p:cNvCxnSpPr/>
          <p:nvPr/>
        </p:nvCxnSpPr>
        <p:spPr>
          <a:xfrm>
            <a:off x="1898660" y="5093110"/>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7AA1D87-311F-9D4B-A767-2D063DA7DDE4}"/>
              </a:ext>
            </a:extLst>
          </p:cNvPr>
          <p:cNvCxnSpPr/>
          <p:nvPr/>
        </p:nvCxnSpPr>
        <p:spPr>
          <a:xfrm>
            <a:off x="1898660" y="5319252"/>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9C44BE2-48BC-D345-81B2-ACF17FB57252}"/>
              </a:ext>
            </a:extLst>
          </p:cNvPr>
          <p:cNvCxnSpPr/>
          <p:nvPr/>
        </p:nvCxnSpPr>
        <p:spPr>
          <a:xfrm>
            <a:off x="1898660" y="5545394"/>
            <a:ext cx="1624974"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79D512C-CEC3-7F4F-BF89-783A6B4C6109}"/>
              </a:ext>
            </a:extLst>
          </p:cNvPr>
          <p:cNvCxnSpPr>
            <a:cxnSpLocks/>
          </p:cNvCxnSpPr>
          <p:nvPr/>
        </p:nvCxnSpPr>
        <p:spPr>
          <a:xfrm flipV="1">
            <a:off x="3777814" y="2197273"/>
            <a:ext cx="1352439" cy="17070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A051BDE-B12B-D644-AFB0-93D32D63824C}"/>
              </a:ext>
            </a:extLst>
          </p:cNvPr>
          <p:cNvSpPr/>
          <p:nvPr/>
        </p:nvSpPr>
        <p:spPr>
          <a:xfrm>
            <a:off x="8566355" y="1869480"/>
            <a:ext cx="2787445" cy="3896530"/>
          </a:xfrm>
          <a:prstGeom prst="rect">
            <a:avLst/>
          </a:prstGeom>
          <a:solidFill>
            <a:schemeClr val="accent2">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C3943F7-2276-5746-8F21-C8B7C801040F}"/>
              </a:ext>
            </a:extLst>
          </p:cNvPr>
          <p:cNvSpPr txBox="1"/>
          <p:nvPr/>
        </p:nvSpPr>
        <p:spPr>
          <a:xfrm>
            <a:off x="8566354" y="1216329"/>
            <a:ext cx="2787445" cy="461665"/>
          </a:xfrm>
          <a:prstGeom prst="rect">
            <a:avLst/>
          </a:prstGeom>
          <a:noFill/>
        </p:spPr>
        <p:txBody>
          <a:bodyPr wrap="square" rtlCol="0">
            <a:spAutoFit/>
          </a:bodyPr>
          <a:lstStyle/>
          <a:p>
            <a:pPr algn="ctr"/>
            <a:r>
              <a:rPr lang="en-US" sz="2400" dirty="0"/>
              <a:t>Kernel Code</a:t>
            </a:r>
          </a:p>
        </p:txBody>
      </p:sp>
      <p:cxnSp>
        <p:nvCxnSpPr>
          <p:cNvPr id="63" name="Straight Connector 62">
            <a:extLst>
              <a:ext uri="{FF2B5EF4-FFF2-40B4-BE49-F238E27FC236}">
                <a16:creationId xmlns:a16="http://schemas.microsoft.com/office/drawing/2014/main" id="{C7EA6020-FA71-7A4E-9E1E-D4968D618CBB}"/>
              </a:ext>
            </a:extLst>
          </p:cNvPr>
          <p:cNvCxnSpPr/>
          <p:nvPr/>
        </p:nvCxnSpPr>
        <p:spPr>
          <a:xfrm>
            <a:off x="9147590" y="2331379"/>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37C7AD-2BB6-EF44-AC9E-774A6726830D}"/>
              </a:ext>
            </a:extLst>
          </p:cNvPr>
          <p:cNvCxnSpPr/>
          <p:nvPr/>
        </p:nvCxnSpPr>
        <p:spPr>
          <a:xfrm>
            <a:off x="9147590" y="2557521"/>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24F4C9E-36E0-8D4D-AE14-AE35C35C162E}"/>
              </a:ext>
            </a:extLst>
          </p:cNvPr>
          <p:cNvCxnSpPr/>
          <p:nvPr/>
        </p:nvCxnSpPr>
        <p:spPr>
          <a:xfrm>
            <a:off x="9147590" y="2783663"/>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6B9D234-2B74-104F-8F13-67E35596E467}"/>
              </a:ext>
            </a:extLst>
          </p:cNvPr>
          <p:cNvCxnSpPr/>
          <p:nvPr/>
        </p:nvCxnSpPr>
        <p:spPr>
          <a:xfrm>
            <a:off x="9147590" y="3009805"/>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D4E6BE-F420-9C4F-8FCB-81BF59AFC717}"/>
              </a:ext>
            </a:extLst>
          </p:cNvPr>
          <p:cNvCxnSpPr/>
          <p:nvPr/>
        </p:nvCxnSpPr>
        <p:spPr>
          <a:xfrm>
            <a:off x="9147590" y="3235947"/>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3100908-E37A-E146-82F2-27E8E06E5AE5}"/>
              </a:ext>
            </a:extLst>
          </p:cNvPr>
          <p:cNvCxnSpPr/>
          <p:nvPr/>
        </p:nvCxnSpPr>
        <p:spPr>
          <a:xfrm>
            <a:off x="9147590" y="3462089"/>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D4478E-5F47-3245-B67D-7445464B7F81}"/>
              </a:ext>
            </a:extLst>
          </p:cNvPr>
          <p:cNvCxnSpPr/>
          <p:nvPr/>
        </p:nvCxnSpPr>
        <p:spPr>
          <a:xfrm>
            <a:off x="9147590" y="3688231"/>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64B2C95-E9A1-F546-89F4-303DF62EB645}"/>
              </a:ext>
            </a:extLst>
          </p:cNvPr>
          <p:cNvCxnSpPr/>
          <p:nvPr/>
        </p:nvCxnSpPr>
        <p:spPr>
          <a:xfrm>
            <a:off x="9147590" y="3914373"/>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FFB13AD-6867-0F4F-B316-AE4CEA659B1C}"/>
              </a:ext>
            </a:extLst>
          </p:cNvPr>
          <p:cNvCxnSpPr/>
          <p:nvPr/>
        </p:nvCxnSpPr>
        <p:spPr>
          <a:xfrm>
            <a:off x="9147590" y="4140515"/>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61ABDDD-C17B-BA4E-858D-E3114716C0AC}"/>
              </a:ext>
            </a:extLst>
          </p:cNvPr>
          <p:cNvCxnSpPr/>
          <p:nvPr/>
        </p:nvCxnSpPr>
        <p:spPr>
          <a:xfrm>
            <a:off x="9147590" y="4366657"/>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F0D6EB9-C1F5-2447-AC5F-E44334111AFB}"/>
              </a:ext>
            </a:extLst>
          </p:cNvPr>
          <p:cNvCxnSpPr/>
          <p:nvPr/>
        </p:nvCxnSpPr>
        <p:spPr>
          <a:xfrm>
            <a:off x="9147590" y="4592799"/>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E363BA7-1DA1-9E41-801C-DE8EF00029F6}"/>
              </a:ext>
            </a:extLst>
          </p:cNvPr>
          <p:cNvCxnSpPr/>
          <p:nvPr/>
        </p:nvCxnSpPr>
        <p:spPr>
          <a:xfrm>
            <a:off x="9147590" y="4818941"/>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E5B2B46-5C65-7B44-940D-55505DA7FC09}"/>
              </a:ext>
            </a:extLst>
          </p:cNvPr>
          <p:cNvCxnSpPr/>
          <p:nvPr/>
        </p:nvCxnSpPr>
        <p:spPr>
          <a:xfrm>
            <a:off x="9147590" y="5045083"/>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1DA4B3-3DC6-0343-A237-6B7BD6475A43}"/>
              </a:ext>
            </a:extLst>
          </p:cNvPr>
          <p:cNvCxnSpPr/>
          <p:nvPr/>
        </p:nvCxnSpPr>
        <p:spPr>
          <a:xfrm>
            <a:off x="9147590" y="5271225"/>
            <a:ext cx="162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6458A4C-4A3E-7B4C-AFBC-8E2E03846710}"/>
              </a:ext>
            </a:extLst>
          </p:cNvPr>
          <p:cNvSpPr txBox="1"/>
          <p:nvPr/>
        </p:nvSpPr>
        <p:spPr>
          <a:xfrm>
            <a:off x="4994074" y="2011933"/>
            <a:ext cx="2679283"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TRAP </a:t>
            </a:r>
            <a:r>
              <a:rPr lang="en-US" dirty="0"/>
              <a:t>to enter kernel mode</a:t>
            </a:r>
            <a:br>
              <a:rPr lang="en-US" dirty="0"/>
            </a:br>
            <a:br>
              <a:rPr lang="en-US" dirty="0"/>
            </a:br>
            <a:endParaRPr lang="en-US" dirty="0"/>
          </a:p>
          <a:p>
            <a:pPr marL="285750" indent="-285750">
              <a:buFont typeface="Arial" panose="020B0604020202020204" pitchFamily="34" charset="0"/>
              <a:buChar char="•"/>
            </a:pPr>
            <a:r>
              <a:rPr lang="en-US" dirty="0"/>
              <a:t>Return to caller</a:t>
            </a:r>
          </a:p>
        </p:txBody>
      </p:sp>
      <p:cxnSp>
        <p:nvCxnSpPr>
          <p:cNvPr id="79" name="Straight Arrow Connector 78">
            <a:extLst>
              <a:ext uri="{FF2B5EF4-FFF2-40B4-BE49-F238E27FC236}">
                <a16:creationId xmlns:a16="http://schemas.microsoft.com/office/drawing/2014/main" id="{98656AB6-89A7-7F4B-BC3E-B3B0D50D09CC}"/>
              </a:ext>
            </a:extLst>
          </p:cNvPr>
          <p:cNvCxnSpPr>
            <a:cxnSpLocks/>
          </p:cNvCxnSpPr>
          <p:nvPr/>
        </p:nvCxnSpPr>
        <p:spPr>
          <a:xfrm flipV="1">
            <a:off x="7421647" y="2105237"/>
            <a:ext cx="1577210" cy="3888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981A023C-C94E-8B48-9B49-37CA956966E1}"/>
              </a:ext>
            </a:extLst>
          </p:cNvPr>
          <p:cNvSpPr txBox="1"/>
          <p:nvPr/>
        </p:nvSpPr>
        <p:spPr>
          <a:xfrm>
            <a:off x="1806430" y="3778611"/>
            <a:ext cx="1918730" cy="369332"/>
          </a:xfrm>
          <a:prstGeom prst="rect">
            <a:avLst/>
          </a:prstGeom>
          <a:noFill/>
        </p:spPr>
        <p:txBody>
          <a:bodyPr wrap="none" rtlCol="0">
            <a:spAutoFit/>
          </a:bodyPr>
          <a:lstStyle/>
          <a:p>
            <a:r>
              <a:rPr lang="en-US" dirty="0"/>
              <a:t>System Function ()</a:t>
            </a:r>
          </a:p>
        </p:txBody>
      </p:sp>
      <p:cxnSp>
        <p:nvCxnSpPr>
          <p:cNvPr id="85" name="Straight Arrow Connector 84">
            <a:extLst>
              <a:ext uri="{FF2B5EF4-FFF2-40B4-BE49-F238E27FC236}">
                <a16:creationId xmlns:a16="http://schemas.microsoft.com/office/drawing/2014/main" id="{49358BD3-9210-514A-AEB4-367B953596E6}"/>
              </a:ext>
            </a:extLst>
          </p:cNvPr>
          <p:cNvCxnSpPr>
            <a:cxnSpLocks/>
          </p:cNvCxnSpPr>
          <p:nvPr/>
        </p:nvCxnSpPr>
        <p:spPr>
          <a:xfrm flipH="1" flipV="1">
            <a:off x="7014475" y="3339442"/>
            <a:ext cx="1984382" cy="20516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EA8D2EB-DB0B-0F4D-84A9-A2E7976C6FEB}"/>
              </a:ext>
            </a:extLst>
          </p:cNvPr>
          <p:cNvSpPr txBox="1"/>
          <p:nvPr/>
        </p:nvSpPr>
        <p:spPr>
          <a:xfrm>
            <a:off x="9031476" y="5325583"/>
            <a:ext cx="2144561" cy="369332"/>
          </a:xfrm>
          <a:prstGeom prst="rect">
            <a:avLst/>
          </a:prstGeom>
          <a:noFill/>
        </p:spPr>
        <p:txBody>
          <a:bodyPr wrap="none" rtlCol="0">
            <a:spAutoFit/>
          </a:bodyPr>
          <a:lstStyle/>
          <a:p>
            <a:r>
              <a:rPr lang="en-US" dirty="0"/>
              <a:t>Switch to User Mode</a:t>
            </a:r>
          </a:p>
        </p:txBody>
      </p:sp>
      <p:cxnSp>
        <p:nvCxnSpPr>
          <p:cNvPr id="88" name="Straight Arrow Connector 87">
            <a:extLst>
              <a:ext uri="{FF2B5EF4-FFF2-40B4-BE49-F238E27FC236}">
                <a16:creationId xmlns:a16="http://schemas.microsoft.com/office/drawing/2014/main" id="{0506603C-3405-D445-8E38-60C73491D77A}"/>
              </a:ext>
            </a:extLst>
          </p:cNvPr>
          <p:cNvCxnSpPr>
            <a:cxnSpLocks/>
          </p:cNvCxnSpPr>
          <p:nvPr/>
        </p:nvCxnSpPr>
        <p:spPr>
          <a:xfrm flipH="1">
            <a:off x="3757779" y="3283974"/>
            <a:ext cx="1317735" cy="8192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41789B5D-0AEB-2042-8E7F-ECBE202F35A9}"/>
              </a:ext>
            </a:extLst>
          </p:cNvPr>
          <p:cNvSpPr txBox="1"/>
          <p:nvPr/>
        </p:nvSpPr>
        <p:spPr>
          <a:xfrm>
            <a:off x="9046028" y="1907690"/>
            <a:ext cx="1740798" cy="369332"/>
          </a:xfrm>
          <a:prstGeom prst="rect">
            <a:avLst/>
          </a:prstGeom>
          <a:noFill/>
        </p:spPr>
        <p:txBody>
          <a:bodyPr wrap="none" rtlCol="0">
            <a:spAutoFit/>
          </a:bodyPr>
          <a:lstStyle/>
          <a:p>
            <a:r>
              <a:rPr lang="en-US" b="1" dirty="0"/>
              <a:t>Validate request</a:t>
            </a:r>
          </a:p>
        </p:txBody>
      </p:sp>
    </p:spTree>
    <p:extLst>
      <p:ext uri="{BB962C8B-B14F-4D97-AF65-F5344CB8AC3E}">
        <p14:creationId xmlns:p14="http://schemas.microsoft.com/office/powerpoint/2010/main" val="425791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C029-47C0-7942-985D-5EDEF005C9FB}"/>
              </a:ext>
            </a:extLst>
          </p:cNvPr>
          <p:cNvSpPr>
            <a:spLocks noGrp="1"/>
          </p:cNvSpPr>
          <p:nvPr>
            <p:ph type="title"/>
          </p:nvPr>
        </p:nvSpPr>
        <p:spPr/>
        <p:txBody>
          <a:bodyPr/>
          <a:lstStyle/>
          <a:p>
            <a:r>
              <a:rPr lang="en-US" dirty="0"/>
              <a:t>Kernel Mode is Dangerous</a:t>
            </a:r>
          </a:p>
        </p:txBody>
      </p:sp>
      <p:sp>
        <p:nvSpPr>
          <p:cNvPr id="3" name="Content Placeholder 2">
            <a:extLst>
              <a:ext uri="{FF2B5EF4-FFF2-40B4-BE49-F238E27FC236}">
                <a16:creationId xmlns:a16="http://schemas.microsoft.com/office/drawing/2014/main" id="{D0B9CC8F-6DA4-D648-9D06-C28BC8DEF7B9}"/>
              </a:ext>
            </a:extLst>
          </p:cNvPr>
          <p:cNvSpPr>
            <a:spLocks noGrp="1"/>
          </p:cNvSpPr>
          <p:nvPr>
            <p:ph idx="1"/>
          </p:nvPr>
        </p:nvSpPr>
        <p:spPr/>
        <p:txBody>
          <a:bodyPr/>
          <a:lstStyle/>
          <a:p>
            <a:r>
              <a:rPr lang="en-US" dirty="0"/>
              <a:t>Modern operating systems are well-protected.  It’s very difficult for a program running in </a:t>
            </a:r>
            <a:r>
              <a:rPr lang="en-US" i="1" dirty="0"/>
              <a:t>user mode </a:t>
            </a:r>
            <a:r>
              <a:rPr lang="en-US" dirty="0"/>
              <a:t>to crash or penetrate the OS</a:t>
            </a:r>
          </a:p>
          <a:p>
            <a:r>
              <a:rPr lang="en-US" i="1" dirty="0"/>
              <a:t>Kernel mode </a:t>
            </a:r>
            <a:r>
              <a:rPr lang="en-US" dirty="0"/>
              <a:t>allows essentially free reign to system structures and hardware  </a:t>
            </a:r>
          </a:p>
          <a:p>
            <a:r>
              <a:rPr lang="en-US" dirty="0"/>
              <a:t>Code that is executed in kernel mode must be very well written and tested</a:t>
            </a:r>
          </a:p>
          <a:p>
            <a:r>
              <a:rPr lang="en-US" dirty="0"/>
              <a:t>Kernel code that is invoked via a </a:t>
            </a:r>
            <a:r>
              <a:rPr lang="en-US" i="1" dirty="0"/>
              <a:t>trap</a:t>
            </a:r>
            <a:r>
              <a:rPr lang="en-US" dirty="0"/>
              <a:t> must carefully validate the request</a:t>
            </a:r>
          </a:p>
        </p:txBody>
      </p:sp>
      <p:sp>
        <p:nvSpPr>
          <p:cNvPr id="4" name="Date Placeholder 3">
            <a:extLst>
              <a:ext uri="{FF2B5EF4-FFF2-40B4-BE49-F238E27FC236}">
                <a16:creationId xmlns:a16="http://schemas.microsoft.com/office/drawing/2014/main" id="{D4092CBD-570F-7D49-9EA9-894FC41F7DC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1D174D5-B242-D448-9672-3BDC278236E7}"/>
              </a:ext>
            </a:extLst>
          </p:cNvPr>
          <p:cNvSpPr>
            <a:spLocks noGrp="1"/>
          </p:cNvSpPr>
          <p:nvPr>
            <p:ph type="sldNum" sz="quarter" idx="12"/>
          </p:nvPr>
        </p:nvSpPr>
        <p:spPr/>
        <p:txBody>
          <a:bodyPr/>
          <a:lstStyle/>
          <a:p>
            <a:fld id="{FCFF2910-D1F1-314D-A8F2-476646A55ABA}" type="slidenum">
              <a:rPr lang="en-US" smtClean="0"/>
              <a:pPr/>
              <a:t>14</a:t>
            </a:fld>
            <a:endParaRPr lang="en-US" dirty="0"/>
          </a:p>
        </p:txBody>
      </p:sp>
    </p:spTree>
    <p:extLst>
      <p:ext uri="{BB962C8B-B14F-4D97-AF65-F5344CB8AC3E}">
        <p14:creationId xmlns:p14="http://schemas.microsoft.com/office/powerpoint/2010/main" val="185220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3AAC-3DE5-DB46-831F-B88142D5A3EF}"/>
              </a:ext>
            </a:extLst>
          </p:cNvPr>
          <p:cNvSpPr>
            <a:spLocks noGrp="1"/>
          </p:cNvSpPr>
          <p:nvPr>
            <p:ph type="title"/>
          </p:nvPr>
        </p:nvSpPr>
        <p:spPr/>
        <p:txBody>
          <a:bodyPr/>
          <a:lstStyle/>
          <a:p>
            <a:r>
              <a:rPr lang="en-US" dirty="0"/>
              <a:t>Traps Are Expensive</a:t>
            </a:r>
          </a:p>
        </p:txBody>
      </p:sp>
      <p:sp>
        <p:nvSpPr>
          <p:cNvPr id="3" name="Content Placeholder 2">
            <a:extLst>
              <a:ext uri="{FF2B5EF4-FFF2-40B4-BE49-F238E27FC236}">
                <a16:creationId xmlns:a16="http://schemas.microsoft.com/office/drawing/2014/main" id="{2EB27F15-D8B8-B446-80AD-56C6F6271238}"/>
              </a:ext>
            </a:extLst>
          </p:cNvPr>
          <p:cNvSpPr>
            <a:spLocks noGrp="1"/>
          </p:cNvSpPr>
          <p:nvPr>
            <p:ph idx="1"/>
          </p:nvPr>
        </p:nvSpPr>
        <p:spPr/>
        <p:txBody>
          <a:bodyPr/>
          <a:lstStyle/>
          <a:p>
            <a:r>
              <a:rPr lang="en-US" dirty="0"/>
              <a:t>On most systems, switching into and out of kernel mode is a relatively expensive operation</a:t>
            </a:r>
          </a:p>
          <a:p>
            <a:r>
              <a:rPr lang="en-US" dirty="0"/>
              <a:t>Calls to kernel mode code should be kept to a minimum</a:t>
            </a:r>
          </a:p>
          <a:p>
            <a:r>
              <a:rPr lang="en-US" dirty="0"/>
              <a:t>A great deal of system optimization work goes into dividing the operations that can be performed in user mode from the operations that must be performed in kernel mode</a:t>
            </a:r>
          </a:p>
        </p:txBody>
      </p:sp>
      <p:sp>
        <p:nvSpPr>
          <p:cNvPr id="4" name="Date Placeholder 3">
            <a:extLst>
              <a:ext uri="{FF2B5EF4-FFF2-40B4-BE49-F238E27FC236}">
                <a16:creationId xmlns:a16="http://schemas.microsoft.com/office/drawing/2014/main" id="{833ECF26-1971-0743-9FF1-62D65509CA8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04DC5B5-2966-A241-8F6D-0727A6A23381}"/>
              </a:ext>
            </a:extLst>
          </p:cNvPr>
          <p:cNvSpPr>
            <a:spLocks noGrp="1"/>
          </p:cNvSpPr>
          <p:nvPr>
            <p:ph type="sldNum" sz="quarter" idx="12"/>
          </p:nvPr>
        </p:nvSpPr>
        <p:spPr/>
        <p:txBody>
          <a:bodyPr/>
          <a:lstStyle/>
          <a:p>
            <a:fld id="{FCFF2910-D1F1-314D-A8F2-476646A55ABA}" type="slidenum">
              <a:rPr lang="en-US" smtClean="0"/>
              <a:pPr/>
              <a:t>15</a:t>
            </a:fld>
            <a:endParaRPr lang="en-US" dirty="0"/>
          </a:p>
        </p:txBody>
      </p:sp>
    </p:spTree>
    <p:extLst>
      <p:ext uri="{BB962C8B-B14F-4D97-AF65-F5344CB8AC3E}">
        <p14:creationId xmlns:p14="http://schemas.microsoft.com/office/powerpoint/2010/main" val="124565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8A21-7EA4-9841-A1BC-A9897E7B8999}"/>
              </a:ext>
            </a:extLst>
          </p:cNvPr>
          <p:cNvSpPr>
            <a:spLocks noGrp="1"/>
          </p:cNvSpPr>
          <p:nvPr>
            <p:ph type="title"/>
          </p:nvPr>
        </p:nvSpPr>
        <p:spPr/>
        <p:txBody>
          <a:bodyPr/>
          <a:lstStyle/>
          <a:p>
            <a:r>
              <a:rPr lang="en-US" dirty="0"/>
              <a:t>Resource Conflicts</a:t>
            </a:r>
          </a:p>
        </p:txBody>
      </p:sp>
      <p:sp>
        <p:nvSpPr>
          <p:cNvPr id="3" name="Content Placeholder 2">
            <a:extLst>
              <a:ext uri="{FF2B5EF4-FFF2-40B4-BE49-F238E27FC236}">
                <a16:creationId xmlns:a16="http://schemas.microsoft.com/office/drawing/2014/main" id="{2448CE1B-750B-7040-814D-F5F77D49F8A9}"/>
              </a:ext>
            </a:extLst>
          </p:cNvPr>
          <p:cNvSpPr>
            <a:spLocks noGrp="1"/>
          </p:cNvSpPr>
          <p:nvPr>
            <p:ph idx="1"/>
          </p:nvPr>
        </p:nvSpPr>
        <p:spPr/>
        <p:txBody>
          <a:bodyPr/>
          <a:lstStyle/>
          <a:p>
            <a:r>
              <a:rPr lang="en-US" dirty="0"/>
              <a:t>System processes – or system calls from user processes – may often access the same resource (for example, multiple processes may be updating PCBs or IOCBs) </a:t>
            </a:r>
          </a:p>
          <a:p>
            <a:r>
              <a:rPr lang="en-US" dirty="0"/>
              <a:t>This introduces the possibility of errors</a:t>
            </a:r>
          </a:p>
          <a:p>
            <a:pPr lvl="1"/>
            <a:r>
              <a:rPr lang="en-US" dirty="0"/>
              <a:t>Process 1 is in the midst of making some updates to PCBs</a:t>
            </a:r>
          </a:p>
          <a:p>
            <a:pPr lvl="1"/>
            <a:r>
              <a:rPr lang="en-US" dirty="0"/>
              <a:t>In the midst of the changes, process 2 gets control – but the changes process 2 tries to make may conflict with the changes process 1 is making.  Or, process 2 may run into errors accessing the PCBs, because they are in an inconsistent state.</a:t>
            </a:r>
          </a:p>
          <a:p>
            <a:r>
              <a:rPr lang="en-US" dirty="0"/>
              <a:t>There are two ways to resolve this problem</a:t>
            </a:r>
          </a:p>
        </p:txBody>
      </p:sp>
      <p:sp>
        <p:nvSpPr>
          <p:cNvPr id="4" name="Date Placeholder 3">
            <a:extLst>
              <a:ext uri="{FF2B5EF4-FFF2-40B4-BE49-F238E27FC236}">
                <a16:creationId xmlns:a16="http://schemas.microsoft.com/office/drawing/2014/main" id="{8F091DED-8DCD-1E4D-B331-AFC21205A73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EA336497-B5D4-F944-BC4A-45B0ED62B6B7}"/>
              </a:ext>
            </a:extLst>
          </p:cNvPr>
          <p:cNvSpPr>
            <a:spLocks noGrp="1"/>
          </p:cNvSpPr>
          <p:nvPr>
            <p:ph type="sldNum" sz="quarter" idx="12"/>
          </p:nvPr>
        </p:nvSpPr>
        <p:spPr/>
        <p:txBody>
          <a:bodyPr/>
          <a:lstStyle/>
          <a:p>
            <a:fld id="{FCFF2910-D1F1-314D-A8F2-476646A55ABA}" type="slidenum">
              <a:rPr lang="en-US" smtClean="0"/>
              <a:pPr/>
              <a:t>16</a:t>
            </a:fld>
            <a:endParaRPr lang="en-US" dirty="0"/>
          </a:p>
        </p:txBody>
      </p:sp>
    </p:spTree>
    <p:extLst>
      <p:ext uri="{BB962C8B-B14F-4D97-AF65-F5344CB8AC3E}">
        <p14:creationId xmlns:p14="http://schemas.microsoft.com/office/powerpoint/2010/main" val="119585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6C8E-BD63-094C-96FB-D5CDA0D111A9}"/>
              </a:ext>
            </a:extLst>
          </p:cNvPr>
          <p:cNvSpPr>
            <a:spLocks noGrp="1"/>
          </p:cNvSpPr>
          <p:nvPr>
            <p:ph type="title"/>
          </p:nvPr>
        </p:nvSpPr>
        <p:spPr/>
        <p:txBody>
          <a:bodyPr/>
          <a:lstStyle/>
          <a:p>
            <a:r>
              <a:rPr lang="en-US" dirty="0"/>
              <a:t>Uninterruptible Code Segments</a:t>
            </a:r>
          </a:p>
        </p:txBody>
      </p:sp>
      <p:sp>
        <p:nvSpPr>
          <p:cNvPr id="3" name="Content Placeholder 2">
            <a:extLst>
              <a:ext uri="{FF2B5EF4-FFF2-40B4-BE49-F238E27FC236}">
                <a16:creationId xmlns:a16="http://schemas.microsoft.com/office/drawing/2014/main" id="{DD617943-C26C-FA4E-8BEF-F4833C62DA9E}"/>
              </a:ext>
            </a:extLst>
          </p:cNvPr>
          <p:cNvSpPr>
            <a:spLocks noGrp="1"/>
          </p:cNvSpPr>
          <p:nvPr>
            <p:ph idx="1"/>
          </p:nvPr>
        </p:nvSpPr>
        <p:spPr/>
        <p:txBody>
          <a:bodyPr/>
          <a:lstStyle/>
          <a:p>
            <a:r>
              <a:rPr lang="en-US" dirty="0"/>
              <a:t>Some systems allow small sections of code to be protected from interrupts</a:t>
            </a:r>
          </a:p>
          <a:p>
            <a:r>
              <a:rPr lang="en-US" dirty="0"/>
              <a:t>Process 1 can safely update the PCBs, knowing that it cannot lose control until the changes are complete</a:t>
            </a:r>
          </a:p>
          <a:p>
            <a:r>
              <a:rPr lang="en-US" dirty="0"/>
              <a:t>Risk:  too many sections of uninterruptible code can effectively “lock out” </a:t>
            </a:r>
            <a:r>
              <a:rPr lang="en-US"/>
              <a:t>other processes</a:t>
            </a:r>
            <a:endParaRPr lang="en-US" dirty="0"/>
          </a:p>
        </p:txBody>
      </p:sp>
      <p:sp>
        <p:nvSpPr>
          <p:cNvPr id="4" name="Date Placeholder 3">
            <a:extLst>
              <a:ext uri="{FF2B5EF4-FFF2-40B4-BE49-F238E27FC236}">
                <a16:creationId xmlns:a16="http://schemas.microsoft.com/office/drawing/2014/main" id="{1C49B19E-B363-124F-96AA-D70C035E7A1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0D37A2F-FE22-344A-9A7F-9BE9B60F8A0A}"/>
              </a:ext>
            </a:extLst>
          </p:cNvPr>
          <p:cNvSpPr>
            <a:spLocks noGrp="1"/>
          </p:cNvSpPr>
          <p:nvPr>
            <p:ph type="sldNum" sz="quarter" idx="12"/>
          </p:nvPr>
        </p:nvSpPr>
        <p:spPr/>
        <p:txBody>
          <a:bodyPr/>
          <a:lstStyle/>
          <a:p>
            <a:fld id="{FCFF2910-D1F1-314D-A8F2-476646A55ABA}" type="slidenum">
              <a:rPr lang="en-US" smtClean="0"/>
              <a:pPr/>
              <a:t>17</a:t>
            </a:fld>
            <a:endParaRPr lang="en-US" dirty="0"/>
          </a:p>
        </p:txBody>
      </p:sp>
    </p:spTree>
    <p:extLst>
      <p:ext uri="{BB962C8B-B14F-4D97-AF65-F5344CB8AC3E}">
        <p14:creationId xmlns:p14="http://schemas.microsoft.com/office/powerpoint/2010/main" val="180040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4B12-8F04-CC4B-957D-1F29EA9248D0}"/>
              </a:ext>
            </a:extLst>
          </p:cNvPr>
          <p:cNvSpPr>
            <a:spLocks noGrp="1"/>
          </p:cNvSpPr>
          <p:nvPr>
            <p:ph type="title"/>
          </p:nvPr>
        </p:nvSpPr>
        <p:spPr/>
        <p:txBody>
          <a:bodyPr/>
          <a:lstStyle/>
          <a:p>
            <a:r>
              <a:rPr lang="en-US" dirty="0"/>
              <a:t>Resource Locks</a:t>
            </a:r>
          </a:p>
        </p:txBody>
      </p:sp>
      <p:sp>
        <p:nvSpPr>
          <p:cNvPr id="3" name="Content Placeholder 2">
            <a:extLst>
              <a:ext uri="{FF2B5EF4-FFF2-40B4-BE49-F238E27FC236}">
                <a16:creationId xmlns:a16="http://schemas.microsoft.com/office/drawing/2014/main" id="{1C306C55-8727-224D-B19D-3F30053E9DF9}"/>
              </a:ext>
            </a:extLst>
          </p:cNvPr>
          <p:cNvSpPr>
            <a:spLocks noGrp="1"/>
          </p:cNvSpPr>
          <p:nvPr>
            <p:ph idx="1"/>
          </p:nvPr>
        </p:nvSpPr>
        <p:spPr/>
        <p:txBody>
          <a:bodyPr/>
          <a:lstStyle/>
          <a:p>
            <a:r>
              <a:rPr lang="en-US" dirty="0"/>
              <a:t>Critical resources can be </a:t>
            </a:r>
            <a:r>
              <a:rPr lang="en-US" i="1" dirty="0"/>
              <a:t>locked </a:t>
            </a:r>
            <a:r>
              <a:rPr lang="en-US" dirty="0"/>
              <a:t>so that other processes cannot access the resource until the current process unlocks it</a:t>
            </a:r>
          </a:p>
          <a:p>
            <a:r>
              <a:rPr lang="en-US" dirty="0"/>
              <a:t>To accomplish this, each critical shared resource is associated with a </a:t>
            </a:r>
            <a:r>
              <a:rPr lang="en-US" i="1" dirty="0"/>
              <a:t>semaphore</a:t>
            </a:r>
            <a:r>
              <a:rPr lang="en-US" dirty="0"/>
              <a:t> or </a:t>
            </a:r>
            <a:r>
              <a:rPr lang="en-US" i="1" dirty="0"/>
              <a:t>mutex</a:t>
            </a:r>
            <a:r>
              <a:rPr lang="en-US" dirty="0"/>
              <a:t> (mutual exclusion flag).  Testing and setting is an atomic operation that cannot be interrupted.  </a:t>
            </a:r>
          </a:p>
          <a:p>
            <a:r>
              <a:rPr lang="en-US" dirty="0"/>
              <a:t>Once a process has the semaphore, it can safely use the resource until it releases the semaphore</a:t>
            </a:r>
          </a:p>
        </p:txBody>
      </p:sp>
      <p:sp>
        <p:nvSpPr>
          <p:cNvPr id="4" name="Date Placeholder 3">
            <a:extLst>
              <a:ext uri="{FF2B5EF4-FFF2-40B4-BE49-F238E27FC236}">
                <a16:creationId xmlns:a16="http://schemas.microsoft.com/office/drawing/2014/main" id="{A3D04E82-9AA6-734F-9A4F-0B72D6952303}"/>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A3B6F61-5B7C-5640-9342-0E35D3F9689D}"/>
              </a:ext>
            </a:extLst>
          </p:cNvPr>
          <p:cNvSpPr>
            <a:spLocks noGrp="1"/>
          </p:cNvSpPr>
          <p:nvPr>
            <p:ph type="sldNum" sz="quarter" idx="12"/>
          </p:nvPr>
        </p:nvSpPr>
        <p:spPr/>
        <p:txBody>
          <a:bodyPr/>
          <a:lstStyle/>
          <a:p>
            <a:fld id="{FCFF2910-D1F1-314D-A8F2-476646A55ABA}" type="slidenum">
              <a:rPr lang="en-US" smtClean="0"/>
              <a:pPr/>
              <a:t>18</a:t>
            </a:fld>
            <a:endParaRPr lang="en-US" dirty="0"/>
          </a:p>
        </p:txBody>
      </p:sp>
    </p:spTree>
    <p:extLst>
      <p:ext uri="{BB962C8B-B14F-4D97-AF65-F5344CB8AC3E}">
        <p14:creationId xmlns:p14="http://schemas.microsoft.com/office/powerpoint/2010/main" val="583452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C2EC-26ED-4540-B33E-BDDAE0973FE1}"/>
              </a:ext>
            </a:extLst>
          </p:cNvPr>
          <p:cNvSpPr>
            <a:spLocks noGrp="1"/>
          </p:cNvSpPr>
          <p:nvPr>
            <p:ph type="title"/>
          </p:nvPr>
        </p:nvSpPr>
        <p:spPr/>
        <p:txBody>
          <a:bodyPr/>
          <a:lstStyle/>
          <a:p>
            <a:r>
              <a:rPr lang="en-US" dirty="0"/>
              <a:t>Resource Locking Can Lead to “Deadlocks”</a:t>
            </a:r>
          </a:p>
        </p:txBody>
      </p:sp>
      <p:sp>
        <p:nvSpPr>
          <p:cNvPr id="3" name="Content Placeholder 2">
            <a:extLst>
              <a:ext uri="{FF2B5EF4-FFF2-40B4-BE49-F238E27FC236}">
                <a16:creationId xmlns:a16="http://schemas.microsoft.com/office/drawing/2014/main" id="{5772B6A2-C637-B240-8819-8F7A273FDED8}"/>
              </a:ext>
            </a:extLst>
          </p:cNvPr>
          <p:cNvSpPr>
            <a:spLocks noGrp="1"/>
          </p:cNvSpPr>
          <p:nvPr>
            <p:ph idx="1"/>
          </p:nvPr>
        </p:nvSpPr>
        <p:spPr>
          <a:xfrm>
            <a:off x="838200" y="1238996"/>
            <a:ext cx="10515600" cy="3333004"/>
          </a:xfrm>
        </p:spPr>
        <p:txBody>
          <a:bodyPr/>
          <a:lstStyle/>
          <a:p>
            <a:r>
              <a:rPr lang="en-US" dirty="0"/>
              <a:t>Assume two processes, 1 and 2, each require the use of resources A and B – but request them in the opposite order!</a:t>
            </a:r>
          </a:p>
          <a:p>
            <a:r>
              <a:rPr lang="en-US" dirty="0"/>
              <a:t>Process 1 requests the resource A semaphore – and gets it.</a:t>
            </a:r>
          </a:p>
          <a:p>
            <a:r>
              <a:rPr lang="en-US" dirty="0"/>
              <a:t>At that point, Process 1 loses control.  Process 2 then gets control, and requests the resource B semaphore – which it gets.</a:t>
            </a:r>
          </a:p>
          <a:p>
            <a:r>
              <a:rPr lang="en-US" dirty="0"/>
              <a:t>This leads to a deadlock – neither Process 1 nor Process 2 can continue.</a:t>
            </a:r>
          </a:p>
          <a:p>
            <a:endParaRPr lang="en-US" dirty="0"/>
          </a:p>
        </p:txBody>
      </p:sp>
      <p:sp>
        <p:nvSpPr>
          <p:cNvPr id="4" name="Date Placeholder 3">
            <a:extLst>
              <a:ext uri="{FF2B5EF4-FFF2-40B4-BE49-F238E27FC236}">
                <a16:creationId xmlns:a16="http://schemas.microsoft.com/office/drawing/2014/main" id="{4A23ED23-6D57-7749-8068-3E92276976B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8712073-2323-124C-BE72-5D5266CCDBFA}"/>
              </a:ext>
            </a:extLst>
          </p:cNvPr>
          <p:cNvSpPr>
            <a:spLocks noGrp="1"/>
          </p:cNvSpPr>
          <p:nvPr>
            <p:ph type="sldNum" sz="quarter" idx="12"/>
          </p:nvPr>
        </p:nvSpPr>
        <p:spPr/>
        <p:txBody>
          <a:bodyPr/>
          <a:lstStyle/>
          <a:p>
            <a:fld id="{FCFF2910-D1F1-314D-A8F2-476646A55ABA}" type="slidenum">
              <a:rPr lang="en-US" smtClean="0"/>
              <a:pPr/>
              <a:t>19</a:t>
            </a:fld>
            <a:endParaRPr lang="en-US" dirty="0"/>
          </a:p>
        </p:txBody>
      </p:sp>
      <p:sp>
        <p:nvSpPr>
          <p:cNvPr id="6" name="TextBox 5">
            <a:extLst>
              <a:ext uri="{FF2B5EF4-FFF2-40B4-BE49-F238E27FC236}">
                <a16:creationId xmlns:a16="http://schemas.microsoft.com/office/drawing/2014/main" id="{2BA76CF0-8E71-B645-AF0C-222B33C878B1}"/>
              </a:ext>
            </a:extLst>
          </p:cNvPr>
          <p:cNvSpPr txBox="1"/>
          <p:nvPr/>
        </p:nvSpPr>
        <p:spPr>
          <a:xfrm>
            <a:off x="1111169" y="4540845"/>
            <a:ext cx="4667560" cy="1015663"/>
          </a:xfrm>
          <a:prstGeom prst="rect">
            <a:avLst/>
          </a:prstGeom>
          <a:noFill/>
        </p:spPr>
        <p:txBody>
          <a:bodyPr wrap="none" rtlCol="0">
            <a:spAutoFit/>
          </a:bodyPr>
          <a:lstStyle/>
          <a:p>
            <a:r>
              <a:rPr lang="en-US" sz="2000" u="sng" dirty="0"/>
              <a:t>Process 1</a:t>
            </a:r>
          </a:p>
          <a:p>
            <a:pPr marL="285750" indent="-285750">
              <a:buFont typeface="Arial" panose="020B0604020202020204" pitchFamily="34" charset="0"/>
              <a:buChar char="•"/>
            </a:pPr>
            <a:r>
              <a:rPr lang="en-US" sz="2000" dirty="0"/>
              <a:t>Has the Resource A semaphore</a:t>
            </a:r>
          </a:p>
          <a:p>
            <a:pPr marL="285750" indent="-285750">
              <a:buFont typeface="Arial" panose="020B0604020202020204" pitchFamily="34" charset="0"/>
              <a:buChar char="•"/>
            </a:pPr>
            <a:r>
              <a:rPr lang="en-US" sz="2000" dirty="0"/>
              <a:t>Is waiting for the Resource B semaphore</a:t>
            </a:r>
          </a:p>
        </p:txBody>
      </p:sp>
      <p:sp>
        <p:nvSpPr>
          <p:cNvPr id="7" name="TextBox 6">
            <a:extLst>
              <a:ext uri="{FF2B5EF4-FFF2-40B4-BE49-F238E27FC236}">
                <a16:creationId xmlns:a16="http://schemas.microsoft.com/office/drawing/2014/main" id="{17E9A7A1-18E0-E241-B2E5-7D04649CDBB8}"/>
              </a:ext>
            </a:extLst>
          </p:cNvPr>
          <p:cNvSpPr txBox="1"/>
          <p:nvPr/>
        </p:nvSpPr>
        <p:spPr>
          <a:xfrm>
            <a:off x="6495326" y="4572000"/>
            <a:ext cx="4667560" cy="1015663"/>
          </a:xfrm>
          <a:prstGeom prst="rect">
            <a:avLst/>
          </a:prstGeom>
          <a:noFill/>
        </p:spPr>
        <p:txBody>
          <a:bodyPr wrap="none" rtlCol="0">
            <a:spAutoFit/>
          </a:bodyPr>
          <a:lstStyle/>
          <a:p>
            <a:r>
              <a:rPr lang="en-US" sz="2000" u="sng" dirty="0"/>
              <a:t>Process 2</a:t>
            </a:r>
          </a:p>
          <a:p>
            <a:pPr marL="285750" indent="-285750">
              <a:buFont typeface="Arial" panose="020B0604020202020204" pitchFamily="34" charset="0"/>
              <a:buChar char="•"/>
            </a:pPr>
            <a:r>
              <a:rPr lang="en-US" sz="2000" dirty="0"/>
              <a:t>Has the Resource B semaphore</a:t>
            </a:r>
          </a:p>
          <a:p>
            <a:pPr marL="285750" indent="-285750">
              <a:buFont typeface="Arial" panose="020B0604020202020204" pitchFamily="34" charset="0"/>
              <a:buChar char="•"/>
            </a:pPr>
            <a:r>
              <a:rPr lang="en-US" sz="2000" dirty="0"/>
              <a:t>Is waiting for the Resource A semaphore</a:t>
            </a:r>
          </a:p>
        </p:txBody>
      </p:sp>
    </p:spTree>
    <p:extLst>
      <p:ext uri="{BB962C8B-B14F-4D97-AF65-F5344CB8AC3E}">
        <p14:creationId xmlns:p14="http://schemas.microsoft.com/office/powerpoint/2010/main" val="11753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D285-01BD-5C42-AA79-903FA061DCF5}"/>
              </a:ext>
            </a:extLst>
          </p:cNvPr>
          <p:cNvSpPr>
            <a:spLocks noGrp="1"/>
          </p:cNvSpPr>
          <p:nvPr>
            <p:ph type="title"/>
          </p:nvPr>
        </p:nvSpPr>
        <p:spPr/>
        <p:txBody>
          <a:bodyPr/>
          <a:lstStyle/>
          <a:p>
            <a:r>
              <a:rPr lang="en-US" dirty="0"/>
              <a:t>What Does a Modern Operating System Do?</a:t>
            </a:r>
          </a:p>
        </p:txBody>
      </p:sp>
      <p:sp>
        <p:nvSpPr>
          <p:cNvPr id="3" name="Content Placeholder 2">
            <a:extLst>
              <a:ext uri="{FF2B5EF4-FFF2-40B4-BE49-F238E27FC236}">
                <a16:creationId xmlns:a16="http://schemas.microsoft.com/office/drawing/2014/main" id="{A0531E2A-C190-BC4C-8614-C497C3BD99A7}"/>
              </a:ext>
            </a:extLst>
          </p:cNvPr>
          <p:cNvSpPr>
            <a:spLocks noGrp="1"/>
          </p:cNvSpPr>
          <p:nvPr>
            <p:ph idx="1"/>
          </p:nvPr>
        </p:nvSpPr>
        <p:spPr/>
        <p:txBody>
          <a:bodyPr/>
          <a:lstStyle/>
          <a:p>
            <a:pPr marL="514350" indent="-514350">
              <a:buFont typeface="+mj-lt"/>
              <a:buAutoNum type="arabicPeriod"/>
            </a:pPr>
            <a:r>
              <a:rPr lang="en-US" dirty="0">
                <a:solidFill>
                  <a:srgbClr val="C00000"/>
                </a:solidFill>
              </a:rPr>
              <a:t>Process Management</a:t>
            </a:r>
          </a:p>
          <a:p>
            <a:pPr lvl="1"/>
            <a:r>
              <a:rPr lang="en-US" dirty="0" err="1">
                <a:solidFill>
                  <a:srgbClr val="C00000"/>
                </a:solidFill>
              </a:rPr>
              <a:t>Interprocess</a:t>
            </a:r>
            <a:r>
              <a:rPr lang="en-US" dirty="0">
                <a:solidFill>
                  <a:srgbClr val="C00000"/>
                </a:solidFill>
              </a:rPr>
              <a:t> Communications</a:t>
            </a:r>
          </a:p>
          <a:p>
            <a:pPr marL="514350" indent="-514350">
              <a:buFont typeface="+mj-lt"/>
              <a:buAutoNum type="arabicPeriod"/>
            </a:pPr>
            <a:r>
              <a:rPr lang="en-US" dirty="0">
                <a:solidFill>
                  <a:srgbClr val="C00000"/>
                </a:solidFill>
              </a:rPr>
              <a:t>Input / Output (I/O) Management </a:t>
            </a:r>
          </a:p>
          <a:p>
            <a:pPr marL="514350" indent="-514350">
              <a:buFont typeface="+mj-lt"/>
              <a:buAutoNum type="arabicPeriod"/>
            </a:pPr>
            <a:r>
              <a:rPr lang="en-US" dirty="0">
                <a:solidFill>
                  <a:srgbClr val="C00000"/>
                </a:solidFill>
              </a:rPr>
              <a:t>Memory Management</a:t>
            </a:r>
          </a:p>
          <a:p>
            <a:pPr marL="514350" indent="-514350">
              <a:buFont typeface="+mj-lt"/>
              <a:buAutoNum type="arabicPeriod"/>
            </a:pPr>
            <a:r>
              <a:rPr lang="en-US" dirty="0"/>
              <a:t>File System Management</a:t>
            </a:r>
          </a:p>
          <a:p>
            <a:pPr marL="514350" indent="-514350">
              <a:buFont typeface="+mj-lt"/>
              <a:buAutoNum type="arabicPeriod"/>
            </a:pPr>
            <a:r>
              <a:rPr lang="en-US" dirty="0"/>
              <a:t>System Functions and Kernel Mode</a:t>
            </a:r>
          </a:p>
          <a:p>
            <a:pPr marL="514350" indent="-514350">
              <a:buFont typeface="+mj-lt"/>
              <a:buAutoNum type="arabicPeriod"/>
            </a:pPr>
            <a:r>
              <a:rPr lang="en-US" dirty="0"/>
              <a:t>User Interaction – (maybe)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49D79CF-C619-F546-9F55-4B414C7737D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19E7804-0D97-9B41-824A-1D4A0CFCB13D}"/>
              </a:ext>
            </a:extLst>
          </p:cNvPr>
          <p:cNvSpPr>
            <a:spLocks noGrp="1"/>
          </p:cNvSpPr>
          <p:nvPr>
            <p:ph type="sldNum" sz="quarter" idx="12"/>
          </p:nvPr>
        </p:nvSpPr>
        <p:spPr/>
        <p:txBody>
          <a:bodyPr/>
          <a:lstStyle/>
          <a:p>
            <a:fld id="{FCFF2910-D1F1-314D-A8F2-476646A55ABA}" type="slidenum">
              <a:rPr lang="en-US" smtClean="0"/>
              <a:pPr/>
              <a:t>2</a:t>
            </a:fld>
            <a:endParaRPr lang="en-US" dirty="0"/>
          </a:p>
        </p:txBody>
      </p:sp>
    </p:spTree>
    <p:extLst>
      <p:ext uri="{BB962C8B-B14F-4D97-AF65-F5344CB8AC3E}">
        <p14:creationId xmlns:p14="http://schemas.microsoft.com/office/powerpoint/2010/main" val="168400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24539-0BD4-8C4F-AE15-3CBF417C70AE}"/>
              </a:ext>
            </a:extLst>
          </p:cNvPr>
          <p:cNvSpPr>
            <a:spLocks noGrp="1"/>
          </p:cNvSpPr>
          <p:nvPr>
            <p:ph type="title"/>
          </p:nvPr>
        </p:nvSpPr>
        <p:spPr/>
        <p:txBody>
          <a:bodyPr/>
          <a:lstStyle/>
          <a:p>
            <a:r>
              <a:rPr lang="en-US" dirty="0"/>
              <a:t>Deadlock Detection and Prevention</a:t>
            </a:r>
          </a:p>
        </p:txBody>
      </p:sp>
      <p:sp>
        <p:nvSpPr>
          <p:cNvPr id="3" name="Content Placeholder 2">
            <a:extLst>
              <a:ext uri="{FF2B5EF4-FFF2-40B4-BE49-F238E27FC236}">
                <a16:creationId xmlns:a16="http://schemas.microsoft.com/office/drawing/2014/main" id="{ACA94316-D5CC-B844-B0A2-E32E71814300}"/>
              </a:ext>
            </a:extLst>
          </p:cNvPr>
          <p:cNvSpPr>
            <a:spLocks noGrp="1"/>
          </p:cNvSpPr>
          <p:nvPr>
            <p:ph idx="1"/>
          </p:nvPr>
        </p:nvSpPr>
        <p:spPr/>
        <p:txBody>
          <a:bodyPr/>
          <a:lstStyle/>
          <a:p>
            <a:r>
              <a:rPr lang="en-US" dirty="0"/>
              <a:t>Very hard to debug</a:t>
            </a:r>
          </a:p>
          <a:p>
            <a:r>
              <a:rPr lang="en-US" dirty="0"/>
              <a:t>Because there may be only tiny “windows” that can result in a deadlock, they may occur rarely, and be very hard to locate and debug</a:t>
            </a:r>
          </a:p>
          <a:p>
            <a:r>
              <a:rPr lang="en-US" dirty="0"/>
              <a:t>Deadlock detection and prevention is a major research area in computer science</a:t>
            </a:r>
          </a:p>
          <a:p>
            <a:r>
              <a:rPr lang="en-US" dirty="0"/>
              <a:t>Current detection algorithms tend to be very resource intensive and have a large impact on system performance </a:t>
            </a:r>
          </a:p>
          <a:p>
            <a:endParaRPr lang="en-US" dirty="0"/>
          </a:p>
        </p:txBody>
      </p:sp>
      <p:sp>
        <p:nvSpPr>
          <p:cNvPr id="4" name="Date Placeholder 3">
            <a:extLst>
              <a:ext uri="{FF2B5EF4-FFF2-40B4-BE49-F238E27FC236}">
                <a16:creationId xmlns:a16="http://schemas.microsoft.com/office/drawing/2014/main" id="{A030370B-43B3-684D-87E0-865130252F97}"/>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D8FAEEA2-B443-0F40-BE30-4133C85B9DC6}"/>
              </a:ext>
            </a:extLst>
          </p:cNvPr>
          <p:cNvSpPr>
            <a:spLocks noGrp="1"/>
          </p:cNvSpPr>
          <p:nvPr>
            <p:ph type="sldNum" sz="quarter" idx="12"/>
          </p:nvPr>
        </p:nvSpPr>
        <p:spPr/>
        <p:txBody>
          <a:bodyPr/>
          <a:lstStyle/>
          <a:p>
            <a:fld id="{FCFF2910-D1F1-314D-A8F2-476646A55ABA}" type="slidenum">
              <a:rPr lang="en-US" smtClean="0"/>
              <a:pPr/>
              <a:t>20</a:t>
            </a:fld>
            <a:endParaRPr lang="en-US" dirty="0"/>
          </a:p>
        </p:txBody>
      </p:sp>
    </p:spTree>
    <p:extLst>
      <p:ext uri="{BB962C8B-B14F-4D97-AF65-F5344CB8AC3E}">
        <p14:creationId xmlns:p14="http://schemas.microsoft.com/office/powerpoint/2010/main" val="2702520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43D-A54A-AD4C-A620-0C3A36B5908A}"/>
              </a:ext>
            </a:extLst>
          </p:cNvPr>
          <p:cNvSpPr>
            <a:spLocks noGrp="1"/>
          </p:cNvSpPr>
          <p:nvPr>
            <p:ph type="title"/>
          </p:nvPr>
        </p:nvSpPr>
        <p:spPr/>
        <p:txBody>
          <a:bodyPr/>
          <a:lstStyle/>
          <a:p>
            <a:r>
              <a:rPr lang="en-US" b="1" dirty="0"/>
              <a:t>(6) User Interaction (maybe)</a:t>
            </a:r>
          </a:p>
        </p:txBody>
      </p:sp>
      <p:sp>
        <p:nvSpPr>
          <p:cNvPr id="3" name="Content Placeholder 2">
            <a:extLst>
              <a:ext uri="{FF2B5EF4-FFF2-40B4-BE49-F238E27FC236}">
                <a16:creationId xmlns:a16="http://schemas.microsoft.com/office/drawing/2014/main" id="{DA162982-DCEA-5146-A590-175FED115DDD}"/>
              </a:ext>
            </a:extLst>
          </p:cNvPr>
          <p:cNvSpPr>
            <a:spLocks noGrp="1"/>
          </p:cNvSpPr>
          <p:nvPr>
            <p:ph idx="1"/>
          </p:nvPr>
        </p:nvSpPr>
        <p:spPr/>
        <p:txBody>
          <a:bodyPr/>
          <a:lstStyle/>
          <a:p>
            <a:r>
              <a:rPr lang="en-US" dirty="0"/>
              <a:t>The early “proto operating systems” – Job Control Programs – accepted a limited set of </a:t>
            </a:r>
            <a:r>
              <a:rPr lang="en-US" i="1" dirty="0"/>
              <a:t>commands</a:t>
            </a:r>
            <a:r>
              <a:rPr lang="en-US" dirty="0"/>
              <a:t> directly from the input device (typically a card reader)</a:t>
            </a:r>
          </a:p>
          <a:p>
            <a:r>
              <a:rPr lang="en-US" dirty="0"/>
              <a:t>By the late 1950s, most computers had a </a:t>
            </a:r>
            <a:r>
              <a:rPr lang="en-US" i="1" dirty="0"/>
              <a:t>console</a:t>
            </a:r>
            <a:r>
              <a:rPr lang="en-US" dirty="0"/>
              <a:t> where commands could be entered and messages could be output</a:t>
            </a:r>
          </a:p>
          <a:p>
            <a:r>
              <a:rPr lang="en-US" dirty="0"/>
              <a:t>Today, user interactions are not part of the operating system</a:t>
            </a:r>
          </a:p>
          <a:p>
            <a:pPr lvl="1"/>
            <a:r>
              <a:rPr lang="en-US" dirty="0"/>
              <a:t>A </a:t>
            </a:r>
            <a:r>
              <a:rPr lang="en-US" i="1" dirty="0"/>
              <a:t>shell</a:t>
            </a:r>
            <a:r>
              <a:rPr lang="en-US" dirty="0"/>
              <a:t> accepts user command, and runs programs or calls system functions to execute them</a:t>
            </a:r>
          </a:p>
          <a:p>
            <a:pPr lvl="1"/>
            <a:r>
              <a:rPr lang="en-US" dirty="0"/>
              <a:t>A </a:t>
            </a:r>
            <a:r>
              <a:rPr lang="en-US" i="1" dirty="0"/>
              <a:t>windowing system</a:t>
            </a:r>
            <a:r>
              <a:rPr lang="en-US" dirty="0"/>
              <a:t> interacts with the user through a Graphic User Interface (GUI) and runs programs or calls system functions as required</a:t>
            </a:r>
          </a:p>
        </p:txBody>
      </p:sp>
      <p:sp>
        <p:nvSpPr>
          <p:cNvPr id="4" name="Date Placeholder 3">
            <a:extLst>
              <a:ext uri="{FF2B5EF4-FFF2-40B4-BE49-F238E27FC236}">
                <a16:creationId xmlns:a16="http://schemas.microsoft.com/office/drawing/2014/main" id="{3ED5830F-1F94-AD4A-88CA-F1808FB0D0B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FB6DD2-88F0-D14F-B8DC-9A04014C5E15}"/>
              </a:ext>
            </a:extLst>
          </p:cNvPr>
          <p:cNvSpPr>
            <a:spLocks noGrp="1"/>
          </p:cNvSpPr>
          <p:nvPr>
            <p:ph type="sldNum" sz="quarter" idx="12"/>
          </p:nvPr>
        </p:nvSpPr>
        <p:spPr/>
        <p:txBody>
          <a:bodyPr/>
          <a:lstStyle/>
          <a:p>
            <a:fld id="{FCFF2910-D1F1-314D-A8F2-476646A55ABA}" type="slidenum">
              <a:rPr lang="en-US" smtClean="0"/>
              <a:pPr/>
              <a:t>21</a:t>
            </a:fld>
            <a:endParaRPr lang="en-US" dirty="0"/>
          </a:p>
        </p:txBody>
      </p:sp>
    </p:spTree>
    <p:extLst>
      <p:ext uri="{BB962C8B-B14F-4D97-AF65-F5344CB8AC3E}">
        <p14:creationId xmlns:p14="http://schemas.microsoft.com/office/powerpoint/2010/main" val="232411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D285-01BD-5C42-AA79-903FA061DCF5}"/>
              </a:ext>
            </a:extLst>
          </p:cNvPr>
          <p:cNvSpPr>
            <a:spLocks noGrp="1"/>
          </p:cNvSpPr>
          <p:nvPr>
            <p:ph type="title"/>
          </p:nvPr>
        </p:nvSpPr>
        <p:spPr/>
        <p:txBody>
          <a:bodyPr/>
          <a:lstStyle/>
          <a:p>
            <a:r>
              <a:rPr lang="en-US" dirty="0"/>
              <a:t>What Does a Modern Operating System Do?</a:t>
            </a:r>
          </a:p>
        </p:txBody>
      </p:sp>
      <p:sp>
        <p:nvSpPr>
          <p:cNvPr id="3" name="Content Placeholder 2">
            <a:extLst>
              <a:ext uri="{FF2B5EF4-FFF2-40B4-BE49-F238E27FC236}">
                <a16:creationId xmlns:a16="http://schemas.microsoft.com/office/drawing/2014/main" id="{A0531E2A-C190-BC4C-8614-C497C3BD99A7}"/>
              </a:ext>
            </a:extLst>
          </p:cNvPr>
          <p:cNvSpPr>
            <a:spLocks noGrp="1"/>
          </p:cNvSpPr>
          <p:nvPr>
            <p:ph idx="1"/>
          </p:nvPr>
        </p:nvSpPr>
        <p:spPr/>
        <p:txBody>
          <a:bodyPr/>
          <a:lstStyle/>
          <a:p>
            <a:pPr marL="514350" indent="-514350">
              <a:buFont typeface="+mj-lt"/>
              <a:buAutoNum type="arabicPeriod"/>
            </a:pPr>
            <a:r>
              <a:rPr lang="en-US" dirty="0"/>
              <a:t>Process Management</a:t>
            </a:r>
          </a:p>
          <a:p>
            <a:pPr lvl="1"/>
            <a:r>
              <a:rPr lang="en-US" dirty="0" err="1"/>
              <a:t>Interprocess</a:t>
            </a:r>
            <a:r>
              <a:rPr lang="en-US" dirty="0"/>
              <a:t> Communications</a:t>
            </a:r>
          </a:p>
          <a:p>
            <a:pPr marL="514350" indent="-514350">
              <a:buFont typeface="+mj-lt"/>
              <a:buAutoNum type="arabicPeriod"/>
            </a:pPr>
            <a:r>
              <a:rPr lang="en-US" dirty="0"/>
              <a:t>Input / Output (I/O) Management </a:t>
            </a:r>
          </a:p>
          <a:p>
            <a:pPr marL="514350" indent="-514350">
              <a:buFont typeface="+mj-lt"/>
              <a:buAutoNum type="arabicPeriod"/>
            </a:pPr>
            <a:r>
              <a:rPr lang="en-US" dirty="0"/>
              <a:t>Memory Management</a:t>
            </a:r>
          </a:p>
          <a:p>
            <a:pPr marL="514350" indent="-514350">
              <a:buFont typeface="+mj-lt"/>
              <a:buAutoNum type="arabicPeriod"/>
            </a:pPr>
            <a:r>
              <a:rPr lang="en-US" dirty="0"/>
              <a:t>File System Management</a:t>
            </a:r>
          </a:p>
          <a:p>
            <a:pPr marL="514350" indent="-514350">
              <a:buFont typeface="+mj-lt"/>
              <a:buAutoNum type="arabicPeriod"/>
            </a:pPr>
            <a:r>
              <a:rPr lang="en-US" dirty="0"/>
              <a:t>System Functions and Kernel Mode</a:t>
            </a:r>
          </a:p>
          <a:p>
            <a:pPr marL="514350" indent="-514350">
              <a:buFont typeface="+mj-lt"/>
              <a:buAutoNum type="arabicPeriod"/>
            </a:pPr>
            <a:r>
              <a:rPr lang="en-US" dirty="0"/>
              <a:t>User Interaction – (maybe)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349D79CF-C619-F546-9F55-4B414C7737D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19E7804-0D97-9B41-824A-1D4A0CFCB13D}"/>
              </a:ext>
            </a:extLst>
          </p:cNvPr>
          <p:cNvSpPr>
            <a:spLocks noGrp="1"/>
          </p:cNvSpPr>
          <p:nvPr>
            <p:ph type="sldNum" sz="quarter" idx="12"/>
          </p:nvPr>
        </p:nvSpPr>
        <p:spPr/>
        <p:txBody>
          <a:bodyPr/>
          <a:lstStyle/>
          <a:p>
            <a:fld id="{FCFF2910-D1F1-314D-A8F2-476646A55ABA}" type="slidenum">
              <a:rPr lang="en-US" smtClean="0"/>
              <a:pPr/>
              <a:t>22</a:t>
            </a:fld>
            <a:endParaRPr lang="en-US" dirty="0"/>
          </a:p>
        </p:txBody>
      </p:sp>
    </p:spTree>
    <p:extLst>
      <p:ext uri="{BB962C8B-B14F-4D97-AF65-F5344CB8AC3E}">
        <p14:creationId xmlns:p14="http://schemas.microsoft.com/office/powerpoint/2010/main" val="1819509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FBF7-2BBF-4346-9DAF-6636E11A9CF5}"/>
              </a:ext>
            </a:extLst>
          </p:cNvPr>
          <p:cNvSpPr>
            <a:spLocks noGrp="1"/>
          </p:cNvSpPr>
          <p:nvPr>
            <p:ph type="ctrTitle"/>
          </p:nvPr>
        </p:nvSpPr>
        <p:spPr/>
        <p:txBody>
          <a:bodyPr/>
          <a:lstStyle/>
          <a:p>
            <a:r>
              <a:rPr lang="en-US" dirty="0"/>
              <a:t>Types of Operating Systems</a:t>
            </a:r>
          </a:p>
        </p:txBody>
      </p:sp>
      <p:sp>
        <p:nvSpPr>
          <p:cNvPr id="3" name="Subtitle 2">
            <a:extLst>
              <a:ext uri="{FF2B5EF4-FFF2-40B4-BE49-F238E27FC236}">
                <a16:creationId xmlns:a16="http://schemas.microsoft.com/office/drawing/2014/main" id="{AEED1F41-007E-214B-914D-D7EF8FD6D99E}"/>
              </a:ext>
            </a:extLst>
          </p:cNvPr>
          <p:cNvSpPr>
            <a:spLocks noGrp="1"/>
          </p:cNvSpPr>
          <p:nvPr>
            <p:ph type="subTitle" idx="1"/>
          </p:nvPr>
        </p:nvSpPr>
        <p:spPr/>
        <p:txBody>
          <a:bodyPr/>
          <a:lstStyle/>
          <a:p>
            <a:endParaRPr lang="en-US" dirty="0"/>
          </a:p>
        </p:txBody>
      </p:sp>
      <p:sp>
        <p:nvSpPr>
          <p:cNvPr id="4" name="Date Placeholder 3">
            <a:extLst>
              <a:ext uri="{FF2B5EF4-FFF2-40B4-BE49-F238E27FC236}">
                <a16:creationId xmlns:a16="http://schemas.microsoft.com/office/drawing/2014/main" id="{EFB47DDC-CFF3-7841-BDE6-3E3CD726DDC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1960021F-14FC-E649-8ED4-9CADE0ED431C}"/>
              </a:ext>
            </a:extLst>
          </p:cNvPr>
          <p:cNvSpPr>
            <a:spLocks noGrp="1"/>
          </p:cNvSpPr>
          <p:nvPr>
            <p:ph type="sldNum" sz="quarter" idx="12"/>
          </p:nvPr>
        </p:nvSpPr>
        <p:spPr/>
        <p:txBody>
          <a:bodyPr/>
          <a:lstStyle/>
          <a:p>
            <a:fld id="{FCFF2910-D1F1-314D-A8F2-476646A55ABA}" type="slidenum">
              <a:rPr lang="en-US" smtClean="0"/>
              <a:pPr/>
              <a:t>23</a:t>
            </a:fld>
            <a:endParaRPr lang="en-US" dirty="0"/>
          </a:p>
        </p:txBody>
      </p:sp>
    </p:spTree>
    <p:extLst>
      <p:ext uri="{BB962C8B-B14F-4D97-AF65-F5344CB8AC3E}">
        <p14:creationId xmlns:p14="http://schemas.microsoft.com/office/powerpoint/2010/main" val="2291890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9F04-10E6-9E47-85C0-34BCD7BA6123}"/>
              </a:ext>
            </a:extLst>
          </p:cNvPr>
          <p:cNvSpPr>
            <a:spLocks noGrp="1"/>
          </p:cNvSpPr>
          <p:nvPr>
            <p:ph type="title"/>
          </p:nvPr>
        </p:nvSpPr>
        <p:spPr/>
        <p:txBody>
          <a:bodyPr/>
          <a:lstStyle/>
          <a:p>
            <a:r>
              <a:rPr lang="en-US" dirty="0"/>
              <a:t>Embedded Systems (Generalizations)</a:t>
            </a:r>
          </a:p>
        </p:txBody>
      </p:sp>
      <p:sp>
        <p:nvSpPr>
          <p:cNvPr id="3" name="Content Placeholder 2">
            <a:extLst>
              <a:ext uri="{FF2B5EF4-FFF2-40B4-BE49-F238E27FC236}">
                <a16:creationId xmlns:a16="http://schemas.microsoft.com/office/drawing/2014/main" id="{A22ED8E6-AC69-BE44-AA20-1FCBC5D4529D}"/>
              </a:ext>
            </a:extLst>
          </p:cNvPr>
          <p:cNvSpPr>
            <a:spLocks noGrp="1"/>
          </p:cNvSpPr>
          <p:nvPr>
            <p:ph idx="1"/>
          </p:nvPr>
        </p:nvSpPr>
        <p:spPr/>
        <p:txBody>
          <a:bodyPr/>
          <a:lstStyle/>
          <a:p>
            <a:r>
              <a:rPr lang="en-US" dirty="0"/>
              <a:t>May not support a hardware MMU</a:t>
            </a:r>
          </a:p>
          <a:p>
            <a:pPr lvl="1"/>
            <a:r>
              <a:rPr lang="en-US" dirty="0"/>
              <a:t>Single address space</a:t>
            </a:r>
          </a:p>
          <a:p>
            <a:pPr lvl="1"/>
            <a:r>
              <a:rPr lang="en-US" dirty="0"/>
              <a:t>Limited physical memory</a:t>
            </a:r>
          </a:p>
          <a:p>
            <a:r>
              <a:rPr lang="en-US" dirty="0"/>
              <a:t>Might not support a disk or mass storage device</a:t>
            </a:r>
          </a:p>
          <a:p>
            <a:pPr lvl="1"/>
            <a:r>
              <a:rPr lang="en-US" dirty="0"/>
              <a:t>Code is loaded from non-volatile memory</a:t>
            </a:r>
          </a:p>
          <a:p>
            <a:pPr lvl="1"/>
            <a:r>
              <a:rPr lang="en-US" dirty="0"/>
              <a:t>Swapping is not possible – limited to physical memory</a:t>
            </a:r>
          </a:p>
          <a:p>
            <a:r>
              <a:rPr lang="en-US" dirty="0"/>
              <a:t>May still support a simple multi-process software architecture</a:t>
            </a:r>
          </a:p>
          <a:p>
            <a:r>
              <a:rPr lang="en-US" dirty="0"/>
              <a:t>Little or no ability for user to add/modify software</a:t>
            </a:r>
          </a:p>
          <a:p>
            <a:pPr lvl="1"/>
            <a:r>
              <a:rPr lang="en-US" dirty="0"/>
              <a:t>Fewer security issues</a:t>
            </a:r>
          </a:p>
        </p:txBody>
      </p:sp>
      <p:sp>
        <p:nvSpPr>
          <p:cNvPr id="4" name="Date Placeholder 3">
            <a:extLst>
              <a:ext uri="{FF2B5EF4-FFF2-40B4-BE49-F238E27FC236}">
                <a16:creationId xmlns:a16="http://schemas.microsoft.com/office/drawing/2014/main" id="{C9D56BF2-C4BB-3B4A-BF98-132BB4DA6C2B}"/>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F813DB98-A04C-A349-9EF7-32399DD95EDF}"/>
              </a:ext>
            </a:extLst>
          </p:cNvPr>
          <p:cNvSpPr>
            <a:spLocks noGrp="1"/>
          </p:cNvSpPr>
          <p:nvPr>
            <p:ph type="sldNum" sz="quarter" idx="12"/>
          </p:nvPr>
        </p:nvSpPr>
        <p:spPr/>
        <p:txBody>
          <a:bodyPr/>
          <a:lstStyle/>
          <a:p>
            <a:fld id="{FCFF2910-D1F1-314D-A8F2-476646A55ABA}" type="slidenum">
              <a:rPr lang="en-US" smtClean="0"/>
              <a:pPr/>
              <a:t>24</a:t>
            </a:fld>
            <a:endParaRPr lang="en-US" dirty="0"/>
          </a:p>
        </p:txBody>
      </p:sp>
    </p:spTree>
    <p:extLst>
      <p:ext uri="{BB962C8B-B14F-4D97-AF65-F5344CB8AC3E}">
        <p14:creationId xmlns:p14="http://schemas.microsoft.com/office/powerpoint/2010/main" val="2608371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43D-A54A-AD4C-A620-0C3A36B5908A}"/>
              </a:ext>
            </a:extLst>
          </p:cNvPr>
          <p:cNvSpPr>
            <a:spLocks noGrp="1"/>
          </p:cNvSpPr>
          <p:nvPr>
            <p:ph type="title"/>
          </p:nvPr>
        </p:nvSpPr>
        <p:spPr/>
        <p:txBody>
          <a:bodyPr/>
          <a:lstStyle/>
          <a:p>
            <a:r>
              <a:rPr lang="en-US" dirty="0"/>
              <a:t>Multiprocessor Architectures</a:t>
            </a:r>
          </a:p>
        </p:txBody>
      </p:sp>
      <p:sp>
        <p:nvSpPr>
          <p:cNvPr id="3" name="Content Placeholder 2">
            <a:extLst>
              <a:ext uri="{FF2B5EF4-FFF2-40B4-BE49-F238E27FC236}">
                <a16:creationId xmlns:a16="http://schemas.microsoft.com/office/drawing/2014/main" id="{DA162982-DCEA-5146-A590-175FED115DDD}"/>
              </a:ext>
            </a:extLst>
          </p:cNvPr>
          <p:cNvSpPr>
            <a:spLocks noGrp="1"/>
          </p:cNvSpPr>
          <p:nvPr>
            <p:ph idx="1"/>
          </p:nvPr>
        </p:nvSpPr>
        <p:spPr/>
        <p:txBody>
          <a:bodyPr/>
          <a:lstStyle/>
          <a:p>
            <a:r>
              <a:rPr lang="en-US" dirty="0"/>
              <a:t>The goal of Multiprocessor Architectures is to provide greater system throughput through parallelism</a:t>
            </a:r>
          </a:p>
          <a:p>
            <a:endParaRPr lang="en-US" dirty="0"/>
          </a:p>
        </p:txBody>
      </p:sp>
      <p:sp>
        <p:nvSpPr>
          <p:cNvPr id="4" name="Date Placeholder 3">
            <a:extLst>
              <a:ext uri="{FF2B5EF4-FFF2-40B4-BE49-F238E27FC236}">
                <a16:creationId xmlns:a16="http://schemas.microsoft.com/office/drawing/2014/main" id="{3ED5830F-1F94-AD4A-88CA-F1808FB0D0B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FB6DD2-88F0-D14F-B8DC-9A04014C5E15}"/>
              </a:ext>
            </a:extLst>
          </p:cNvPr>
          <p:cNvSpPr>
            <a:spLocks noGrp="1"/>
          </p:cNvSpPr>
          <p:nvPr>
            <p:ph type="sldNum" sz="quarter" idx="12"/>
          </p:nvPr>
        </p:nvSpPr>
        <p:spPr/>
        <p:txBody>
          <a:bodyPr/>
          <a:lstStyle/>
          <a:p>
            <a:fld id="{FCFF2910-D1F1-314D-A8F2-476646A55ABA}" type="slidenum">
              <a:rPr lang="en-US" smtClean="0"/>
              <a:pPr/>
              <a:t>25</a:t>
            </a:fld>
            <a:endParaRPr lang="en-US" dirty="0"/>
          </a:p>
        </p:txBody>
      </p:sp>
      <p:pic>
        <p:nvPicPr>
          <p:cNvPr id="6" name="Picture 4" descr="08-01">
            <a:extLst>
              <a:ext uri="{FF2B5EF4-FFF2-40B4-BE49-F238E27FC236}">
                <a16:creationId xmlns:a16="http://schemas.microsoft.com/office/drawing/2014/main" id="{5F291AA0-C5C6-E64B-B91F-494ED8B6E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722" y="2195286"/>
            <a:ext cx="8095241" cy="3363686"/>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F1326F1-8C7C-6347-9976-2A559F322C91}"/>
              </a:ext>
            </a:extLst>
          </p:cNvPr>
          <p:cNvSpPr txBox="1"/>
          <p:nvPr/>
        </p:nvSpPr>
        <p:spPr>
          <a:xfrm>
            <a:off x="2047168" y="5055668"/>
            <a:ext cx="1835502" cy="646331"/>
          </a:xfrm>
          <a:prstGeom prst="rect">
            <a:avLst/>
          </a:prstGeom>
          <a:solidFill>
            <a:schemeClr val="bg1"/>
          </a:solidFill>
        </p:spPr>
        <p:txBody>
          <a:bodyPr wrap="none" rtlCol="0">
            <a:spAutoFit/>
          </a:bodyPr>
          <a:lstStyle/>
          <a:p>
            <a:pPr algn="ctr"/>
            <a:r>
              <a:rPr lang="en-US" dirty="0"/>
              <a:t>Tightly Coupled</a:t>
            </a:r>
            <a:br>
              <a:rPr lang="en-US" dirty="0"/>
            </a:br>
            <a:r>
              <a:rPr lang="en-US" dirty="0"/>
              <a:t>(Shared Memory)</a:t>
            </a:r>
          </a:p>
        </p:txBody>
      </p:sp>
      <p:sp>
        <p:nvSpPr>
          <p:cNvPr id="8" name="TextBox 7">
            <a:extLst>
              <a:ext uri="{FF2B5EF4-FFF2-40B4-BE49-F238E27FC236}">
                <a16:creationId xmlns:a16="http://schemas.microsoft.com/office/drawing/2014/main" id="{2244D4C2-ACC0-4F43-8AB6-97876086154C}"/>
              </a:ext>
            </a:extLst>
          </p:cNvPr>
          <p:cNvSpPr txBox="1"/>
          <p:nvPr/>
        </p:nvSpPr>
        <p:spPr>
          <a:xfrm>
            <a:off x="5349585" y="5055668"/>
            <a:ext cx="1891416" cy="646331"/>
          </a:xfrm>
          <a:prstGeom prst="rect">
            <a:avLst/>
          </a:prstGeom>
          <a:solidFill>
            <a:schemeClr val="bg1"/>
          </a:solidFill>
        </p:spPr>
        <p:txBody>
          <a:bodyPr wrap="none" rtlCol="0">
            <a:spAutoFit/>
          </a:bodyPr>
          <a:lstStyle/>
          <a:p>
            <a:pPr algn="ctr"/>
            <a:r>
              <a:rPr lang="en-US" dirty="0"/>
              <a:t>Loosely Coupled</a:t>
            </a:r>
            <a:br>
              <a:rPr lang="en-US" dirty="0"/>
            </a:br>
            <a:r>
              <a:rPr lang="en-US" dirty="0"/>
              <a:t>(Message Passing)</a:t>
            </a:r>
          </a:p>
        </p:txBody>
      </p:sp>
      <p:sp>
        <p:nvSpPr>
          <p:cNvPr id="9" name="TextBox 8">
            <a:extLst>
              <a:ext uri="{FF2B5EF4-FFF2-40B4-BE49-F238E27FC236}">
                <a16:creationId xmlns:a16="http://schemas.microsoft.com/office/drawing/2014/main" id="{5226EB64-F7CE-5E40-B058-09C7D769F022}"/>
              </a:ext>
            </a:extLst>
          </p:cNvPr>
          <p:cNvSpPr txBox="1"/>
          <p:nvPr/>
        </p:nvSpPr>
        <p:spPr>
          <a:xfrm>
            <a:off x="8610482" y="5016822"/>
            <a:ext cx="1373838" cy="646331"/>
          </a:xfrm>
          <a:prstGeom prst="rect">
            <a:avLst/>
          </a:prstGeom>
          <a:solidFill>
            <a:schemeClr val="bg1"/>
          </a:solidFill>
        </p:spPr>
        <p:txBody>
          <a:bodyPr wrap="none" rtlCol="0">
            <a:spAutoFit/>
          </a:bodyPr>
          <a:lstStyle/>
          <a:p>
            <a:pPr algn="ctr"/>
            <a:r>
              <a:rPr lang="en-US" dirty="0"/>
              <a:t>Networked</a:t>
            </a:r>
            <a:br>
              <a:rPr lang="en-US" dirty="0"/>
            </a:br>
            <a:r>
              <a:rPr lang="en-US" dirty="0"/>
              <a:t>(Distributed)</a:t>
            </a:r>
          </a:p>
        </p:txBody>
      </p:sp>
      <p:sp>
        <p:nvSpPr>
          <p:cNvPr id="10" name="TextBox 9">
            <a:extLst>
              <a:ext uri="{FF2B5EF4-FFF2-40B4-BE49-F238E27FC236}">
                <a16:creationId xmlns:a16="http://schemas.microsoft.com/office/drawing/2014/main" id="{26AAA7F5-F533-8D42-B20F-0F1C4B38F5E5}"/>
              </a:ext>
            </a:extLst>
          </p:cNvPr>
          <p:cNvSpPr txBox="1"/>
          <p:nvPr/>
        </p:nvSpPr>
        <p:spPr>
          <a:xfrm>
            <a:off x="8737599" y="3744686"/>
            <a:ext cx="885372" cy="307777"/>
          </a:xfrm>
          <a:prstGeom prst="rect">
            <a:avLst/>
          </a:prstGeom>
          <a:solidFill>
            <a:schemeClr val="bg1"/>
          </a:solidFill>
        </p:spPr>
        <p:txBody>
          <a:bodyPr wrap="square" rtlCol="0">
            <a:spAutoFit/>
          </a:bodyPr>
          <a:lstStyle/>
          <a:p>
            <a:r>
              <a:rPr lang="en-US" sz="1400" dirty="0">
                <a:latin typeface="Helvetica" pitchFamily="2" charset="0"/>
              </a:rPr>
              <a:t>Network</a:t>
            </a:r>
          </a:p>
        </p:txBody>
      </p:sp>
      <p:sp>
        <p:nvSpPr>
          <p:cNvPr id="11" name="TextBox 10">
            <a:extLst>
              <a:ext uri="{FF2B5EF4-FFF2-40B4-BE49-F238E27FC236}">
                <a16:creationId xmlns:a16="http://schemas.microsoft.com/office/drawing/2014/main" id="{4FE3BF2A-8F01-D741-A48E-8AA42238AB72}"/>
              </a:ext>
            </a:extLst>
          </p:cNvPr>
          <p:cNvSpPr txBox="1"/>
          <p:nvPr/>
        </p:nvSpPr>
        <p:spPr>
          <a:xfrm>
            <a:off x="1809506" y="5701481"/>
            <a:ext cx="2349169" cy="369332"/>
          </a:xfrm>
          <a:prstGeom prst="rect">
            <a:avLst/>
          </a:prstGeom>
          <a:noFill/>
        </p:spPr>
        <p:txBody>
          <a:bodyPr wrap="none" rtlCol="0">
            <a:spAutoFit/>
          </a:bodyPr>
          <a:lstStyle/>
          <a:p>
            <a:r>
              <a:rPr lang="en-US" b="1" dirty="0">
                <a:solidFill>
                  <a:srgbClr val="C00000"/>
                </a:solidFill>
              </a:rPr>
              <a:t>Multicore Architecture</a:t>
            </a:r>
          </a:p>
        </p:txBody>
      </p:sp>
    </p:spTree>
    <p:extLst>
      <p:ext uri="{BB962C8B-B14F-4D97-AF65-F5344CB8AC3E}">
        <p14:creationId xmlns:p14="http://schemas.microsoft.com/office/powerpoint/2010/main" val="206776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0A48-9208-6A4F-9581-CA5D1CFB6764}"/>
              </a:ext>
            </a:extLst>
          </p:cNvPr>
          <p:cNvSpPr>
            <a:spLocks noGrp="1"/>
          </p:cNvSpPr>
          <p:nvPr>
            <p:ph type="title"/>
          </p:nvPr>
        </p:nvSpPr>
        <p:spPr/>
        <p:txBody>
          <a:bodyPr/>
          <a:lstStyle/>
          <a:p>
            <a:r>
              <a:rPr lang="en-US" dirty="0"/>
              <a:t>Multiprocessor Operating Systems</a:t>
            </a:r>
          </a:p>
        </p:txBody>
      </p:sp>
      <p:sp>
        <p:nvSpPr>
          <p:cNvPr id="3" name="Content Placeholder 2">
            <a:extLst>
              <a:ext uri="{FF2B5EF4-FFF2-40B4-BE49-F238E27FC236}">
                <a16:creationId xmlns:a16="http://schemas.microsoft.com/office/drawing/2014/main" id="{9075768E-8599-9048-985C-77FE239F62C6}"/>
              </a:ext>
            </a:extLst>
          </p:cNvPr>
          <p:cNvSpPr>
            <a:spLocks noGrp="1"/>
          </p:cNvSpPr>
          <p:nvPr>
            <p:ph idx="1"/>
          </p:nvPr>
        </p:nvSpPr>
        <p:spPr/>
        <p:txBody>
          <a:bodyPr/>
          <a:lstStyle/>
          <a:p>
            <a:r>
              <a:rPr lang="en-US" dirty="0"/>
              <a:t>The core functions of the OS remain unchanged:</a:t>
            </a:r>
          </a:p>
          <a:p>
            <a:pPr lvl="1"/>
            <a:r>
              <a:rPr lang="en-US" dirty="0"/>
              <a:t>Process management</a:t>
            </a:r>
          </a:p>
          <a:p>
            <a:pPr lvl="1"/>
            <a:r>
              <a:rPr lang="en-US" dirty="0"/>
              <a:t>Scheduler, dispatcher</a:t>
            </a:r>
          </a:p>
          <a:p>
            <a:pPr lvl="1"/>
            <a:r>
              <a:rPr lang="en-US" dirty="0"/>
              <a:t>Memory Management</a:t>
            </a:r>
          </a:p>
          <a:p>
            <a:pPr lvl="1"/>
            <a:r>
              <a:rPr lang="en-US" dirty="0"/>
              <a:t>I/O Management</a:t>
            </a:r>
          </a:p>
          <a:p>
            <a:pPr lvl="1"/>
            <a:r>
              <a:rPr lang="en-US" dirty="0"/>
              <a:t>File Management</a:t>
            </a:r>
          </a:p>
          <a:p>
            <a:r>
              <a:rPr lang="en-US" dirty="0"/>
              <a:t>The </a:t>
            </a:r>
            <a:r>
              <a:rPr lang="en-US" i="1" dirty="0"/>
              <a:t>resources</a:t>
            </a:r>
            <a:r>
              <a:rPr lang="en-US" dirty="0"/>
              <a:t> that they manage are expanded.  For example, the </a:t>
            </a:r>
            <a:r>
              <a:rPr lang="en-US" b="1" dirty="0"/>
              <a:t>scheduler</a:t>
            </a:r>
            <a:r>
              <a:rPr lang="en-US" dirty="0"/>
              <a:t> can assign processors to multiple CPUs.</a:t>
            </a:r>
          </a:p>
        </p:txBody>
      </p:sp>
      <p:sp>
        <p:nvSpPr>
          <p:cNvPr id="4" name="Date Placeholder 3">
            <a:extLst>
              <a:ext uri="{FF2B5EF4-FFF2-40B4-BE49-F238E27FC236}">
                <a16:creationId xmlns:a16="http://schemas.microsoft.com/office/drawing/2014/main" id="{4FB634B6-D718-B74E-AB6B-7C0B7085994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11F5BA0-A432-244D-A342-1D08942D52FB}"/>
              </a:ext>
            </a:extLst>
          </p:cNvPr>
          <p:cNvSpPr>
            <a:spLocks noGrp="1"/>
          </p:cNvSpPr>
          <p:nvPr>
            <p:ph type="sldNum" sz="quarter" idx="12"/>
          </p:nvPr>
        </p:nvSpPr>
        <p:spPr/>
        <p:txBody>
          <a:bodyPr/>
          <a:lstStyle/>
          <a:p>
            <a:fld id="{FCFF2910-D1F1-314D-A8F2-476646A55ABA}" type="slidenum">
              <a:rPr lang="en-US" smtClean="0"/>
              <a:pPr/>
              <a:t>26</a:t>
            </a:fld>
            <a:endParaRPr lang="en-US" dirty="0"/>
          </a:p>
        </p:txBody>
      </p:sp>
    </p:spTree>
    <p:extLst>
      <p:ext uri="{BB962C8B-B14F-4D97-AF65-F5344CB8AC3E}">
        <p14:creationId xmlns:p14="http://schemas.microsoft.com/office/powerpoint/2010/main" val="3600244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F9C-683F-274C-B6C4-2108A0158AD5}"/>
              </a:ext>
            </a:extLst>
          </p:cNvPr>
          <p:cNvSpPr>
            <a:spLocks noGrp="1"/>
          </p:cNvSpPr>
          <p:nvPr>
            <p:ph type="title"/>
          </p:nvPr>
        </p:nvSpPr>
        <p:spPr/>
        <p:txBody>
          <a:bodyPr/>
          <a:lstStyle/>
          <a:p>
            <a:r>
              <a:rPr lang="en-US" dirty="0"/>
              <a:t>Multiprocessor OS: Master-Slave</a:t>
            </a:r>
          </a:p>
        </p:txBody>
      </p:sp>
      <p:sp>
        <p:nvSpPr>
          <p:cNvPr id="3" name="Content Placeholder 2">
            <a:extLst>
              <a:ext uri="{FF2B5EF4-FFF2-40B4-BE49-F238E27FC236}">
                <a16:creationId xmlns:a16="http://schemas.microsoft.com/office/drawing/2014/main" id="{7741CF57-D527-6D4A-BBA6-728BCC60395A}"/>
              </a:ext>
            </a:extLst>
          </p:cNvPr>
          <p:cNvSpPr>
            <a:spLocks noGrp="1"/>
          </p:cNvSpPr>
          <p:nvPr>
            <p:ph idx="1"/>
          </p:nvPr>
        </p:nvSpPr>
        <p:spPr/>
        <p:txBody>
          <a:bodyPr/>
          <a:lstStyle/>
          <a:p>
            <a:r>
              <a:rPr lang="en-US" dirty="0"/>
              <a:t>One copy of the OS runs on the Master CPU</a:t>
            </a:r>
          </a:p>
          <a:p>
            <a:r>
              <a:rPr lang="en-US" dirty="0"/>
              <a:t>Slave processors make all OS calls to the Master CPU</a:t>
            </a:r>
          </a:p>
        </p:txBody>
      </p:sp>
      <p:sp>
        <p:nvSpPr>
          <p:cNvPr id="4" name="Date Placeholder 3">
            <a:extLst>
              <a:ext uri="{FF2B5EF4-FFF2-40B4-BE49-F238E27FC236}">
                <a16:creationId xmlns:a16="http://schemas.microsoft.com/office/drawing/2014/main" id="{DDFC9F3A-8447-044D-A681-2682FE52C78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10CD845-0000-0D47-A414-9CDE3D248AC2}"/>
              </a:ext>
            </a:extLst>
          </p:cNvPr>
          <p:cNvSpPr>
            <a:spLocks noGrp="1"/>
          </p:cNvSpPr>
          <p:nvPr>
            <p:ph type="sldNum" sz="quarter" idx="12"/>
          </p:nvPr>
        </p:nvSpPr>
        <p:spPr/>
        <p:txBody>
          <a:bodyPr/>
          <a:lstStyle/>
          <a:p>
            <a:fld id="{FCFF2910-D1F1-314D-A8F2-476646A55ABA}" type="slidenum">
              <a:rPr lang="en-US" smtClean="0"/>
              <a:pPr/>
              <a:t>27</a:t>
            </a:fld>
            <a:endParaRPr lang="en-US" dirty="0"/>
          </a:p>
        </p:txBody>
      </p:sp>
      <p:pic>
        <p:nvPicPr>
          <p:cNvPr id="7" name="Picture 2">
            <a:extLst>
              <a:ext uri="{FF2B5EF4-FFF2-40B4-BE49-F238E27FC236}">
                <a16:creationId xmlns:a16="http://schemas.microsoft.com/office/drawing/2014/main" id="{E6CB5540-B0F0-654B-BE65-48641FA3E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41422"/>
            <a:ext cx="10515600" cy="34076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179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F9C-683F-274C-B6C4-2108A0158AD5}"/>
              </a:ext>
            </a:extLst>
          </p:cNvPr>
          <p:cNvSpPr>
            <a:spLocks noGrp="1"/>
          </p:cNvSpPr>
          <p:nvPr>
            <p:ph type="title"/>
          </p:nvPr>
        </p:nvSpPr>
        <p:spPr/>
        <p:txBody>
          <a:bodyPr/>
          <a:lstStyle/>
          <a:p>
            <a:r>
              <a:rPr lang="en-US" dirty="0"/>
              <a:t>Multiprocessor OS: Symmetric</a:t>
            </a:r>
          </a:p>
        </p:txBody>
      </p:sp>
      <p:sp>
        <p:nvSpPr>
          <p:cNvPr id="3" name="Content Placeholder 2">
            <a:extLst>
              <a:ext uri="{FF2B5EF4-FFF2-40B4-BE49-F238E27FC236}">
                <a16:creationId xmlns:a16="http://schemas.microsoft.com/office/drawing/2014/main" id="{7741CF57-D527-6D4A-BBA6-728BCC60395A}"/>
              </a:ext>
            </a:extLst>
          </p:cNvPr>
          <p:cNvSpPr>
            <a:spLocks noGrp="1"/>
          </p:cNvSpPr>
          <p:nvPr>
            <p:ph idx="1"/>
          </p:nvPr>
        </p:nvSpPr>
        <p:spPr/>
        <p:txBody>
          <a:bodyPr/>
          <a:lstStyle/>
          <a:p>
            <a:r>
              <a:rPr lang="en-US" dirty="0"/>
              <a:t>OS Processes can run on any CPU</a:t>
            </a:r>
          </a:p>
          <a:p>
            <a:r>
              <a:rPr lang="en-US" dirty="0"/>
              <a:t>Requires memory “lock” on shared OS data structures</a:t>
            </a:r>
          </a:p>
        </p:txBody>
      </p:sp>
      <p:sp>
        <p:nvSpPr>
          <p:cNvPr id="4" name="Date Placeholder 3">
            <a:extLst>
              <a:ext uri="{FF2B5EF4-FFF2-40B4-BE49-F238E27FC236}">
                <a16:creationId xmlns:a16="http://schemas.microsoft.com/office/drawing/2014/main" id="{DDFC9F3A-8447-044D-A681-2682FE52C78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10CD845-0000-0D47-A414-9CDE3D248AC2}"/>
              </a:ext>
            </a:extLst>
          </p:cNvPr>
          <p:cNvSpPr>
            <a:spLocks noGrp="1"/>
          </p:cNvSpPr>
          <p:nvPr>
            <p:ph type="sldNum" sz="quarter" idx="12"/>
          </p:nvPr>
        </p:nvSpPr>
        <p:spPr/>
        <p:txBody>
          <a:bodyPr/>
          <a:lstStyle/>
          <a:p>
            <a:fld id="{FCFF2910-D1F1-314D-A8F2-476646A55ABA}" type="slidenum">
              <a:rPr lang="en-US" smtClean="0"/>
              <a:pPr/>
              <a:t>28</a:t>
            </a:fld>
            <a:endParaRPr lang="en-US" dirty="0"/>
          </a:p>
        </p:txBody>
      </p:sp>
      <p:pic>
        <p:nvPicPr>
          <p:cNvPr id="8" name="Picture 2">
            <a:extLst>
              <a:ext uri="{FF2B5EF4-FFF2-40B4-BE49-F238E27FC236}">
                <a16:creationId xmlns:a16="http://schemas.microsoft.com/office/drawing/2014/main" id="{0CE4F4B1-7F51-6241-9F30-583CD0A34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78283"/>
            <a:ext cx="10869945" cy="39048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680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64E5-D7BE-D64E-AB6D-711CCEA56A3C}"/>
              </a:ext>
            </a:extLst>
          </p:cNvPr>
          <p:cNvSpPr>
            <a:spLocks noGrp="1"/>
          </p:cNvSpPr>
          <p:nvPr>
            <p:ph type="ctrTitle"/>
          </p:nvPr>
        </p:nvSpPr>
        <p:spPr/>
        <p:txBody>
          <a:bodyPr/>
          <a:lstStyle/>
          <a:p>
            <a:r>
              <a:rPr lang="en-US" dirty="0"/>
              <a:t>Breaking Out of the Box</a:t>
            </a:r>
          </a:p>
        </p:txBody>
      </p:sp>
      <p:sp>
        <p:nvSpPr>
          <p:cNvPr id="3" name="Subtitle 2">
            <a:extLst>
              <a:ext uri="{FF2B5EF4-FFF2-40B4-BE49-F238E27FC236}">
                <a16:creationId xmlns:a16="http://schemas.microsoft.com/office/drawing/2014/main" id="{E87DFCD8-D698-B34B-A3E5-A44409EC5345}"/>
              </a:ext>
            </a:extLst>
          </p:cNvPr>
          <p:cNvSpPr>
            <a:spLocks noGrp="1"/>
          </p:cNvSpPr>
          <p:nvPr>
            <p:ph type="subTitle" idx="1"/>
          </p:nvPr>
        </p:nvSpPr>
        <p:spPr/>
        <p:txBody>
          <a:bodyPr/>
          <a:lstStyle/>
          <a:p>
            <a:r>
              <a:rPr lang="en-US" dirty="0"/>
              <a:t>Operating Systems Across “Computer” Boundaries</a:t>
            </a:r>
          </a:p>
          <a:p>
            <a:endParaRPr lang="en-US" dirty="0"/>
          </a:p>
        </p:txBody>
      </p:sp>
      <p:sp>
        <p:nvSpPr>
          <p:cNvPr id="4" name="Date Placeholder 3">
            <a:extLst>
              <a:ext uri="{FF2B5EF4-FFF2-40B4-BE49-F238E27FC236}">
                <a16:creationId xmlns:a16="http://schemas.microsoft.com/office/drawing/2014/main" id="{8EA1D5CF-68E0-0D41-BD1B-7B73BBFE0CDE}"/>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A20D11B2-DEE9-2842-A67E-C22AAD2156A6}"/>
              </a:ext>
            </a:extLst>
          </p:cNvPr>
          <p:cNvSpPr>
            <a:spLocks noGrp="1"/>
          </p:cNvSpPr>
          <p:nvPr>
            <p:ph type="sldNum" sz="quarter" idx="12"/>
          </p:nvPr>
        </p:nvSpPr>
        <p:spPr/>
        <p:txBody>
          <a:bodyPr/>
          <a:lstStyle/>
          <a:p>
            <a:fld id="{FCFF2910-D1F1-314D-A8F2-476646A55ABA}" type="slidenum">
              <a:rPr lang="en-US" smtClean="0"/>
              <a:pPr/>
              <a:t>29</a:t>
            </a:fld>
            <a:endParaRPr lang="en-US" dirty="0"/>
          </a:p>
        </p:txBody>
      </p:sp>
    </p:spTree>
    <p:extLst>
      <p:ext uri="{BB962C8B-B14F-4D97-AF65-F5344CB8AC3E}">
        <p14:creationId xmlns:p14="http://schemas.microsoft.com/office/powerpoint/2010/main" val="335465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43D-A54A-AD4C-A620-0C3A36B5908A}"/>
              </a:ext>
            </a:extLst>
          </p:cNvPr>
          <p:cNvSpPr>
            <a:spLocks noGrp="1"/>
          </p:cNvSpPr>
          <p:nvPr>
            <p:ph type="title"/>
          </p:nvPr>
        </p:nvSpPr>
        <p:spPr/>
        <p:txBody>
          <a:bodyPr/>
          <a:lstStyle/>
          <a:p>
            <a:r>
              <a:rPr lang="en-US" b="1" dirty="0"/>
              <a:t>(4) File System Management</a:t>
            </a:r>
          </a:p>
        </p:txBody>
      </p:sp>
      <p:sp>
        <p:nvSpPr>
          <p:cNvPr id="3" name="Content Placeholder 2">
            <a:extLst>
              <a:ext uri="{FF2B5EF4-FFF2-40B4-BE49-F238E27FC236}">
                <a16:creationId xmlns:a16="http://schemas.microsoft.com/office/drawing/2014/main" id="{DA162982-DCEA-5146-A590-175FED115DDD}"/>
              </a:ext>
            </a:extLst>
          </p:cNvPr>
          <p:cNvSpPr>
            <a:spLocks noGrp="1"/>
          </p:cNvSpPr>
          <p:nvPr>
            <p:ph idx="1"/>
          </p:nvPr>
        </p:nvSpPr>
        <p:spPr/>
        <p:txBody>
          <a:bodyPr/>
          <a:lstStyle/>
          <a:p>
            <a:r>
              <a:rPr lang="en-US" dirty="0"/>
              <a:t>The operating system is responsible for creating, deleting, opening, closing, reading and writing files on disk</a:t>
            </a:r>
          </a:p>
          <a:p>
            <a:r>
              <a:rPr lang="en-US" dirty="0"/>
              <a:t>It manages a “directory” to allow files to be accessed and located by name</a:t>
            </a:r>
          </a:p>
          <a:p>
            <a:r>
              <a:rPr lang="en-US" dirty="0"/>
              <a:t>It manages the organization and placement of file data on the disk</a:t>
            </a:r>
          </a:p>
          <a:p>
            <a:r>
              <a:rPr lang="en-US" dirty="0"/>
              <a:t>The File System uses the underlying I/O System to perform the physical I/O to and from the disk.</a:t>
            </a:r>
          </a:p>
          <a:p>
            <a:endParaRPr lang="en-US" dirty="0"/>
          </a:p>
        </p:txBody>
      </p:sp>
      <p:sp>
        <p:nvSpPr>
          <p:cNvPr id="4" name="Date Placeholder 3">
            <a:extLst>
              <a:ext uri="{FF2B5EF4-FFF2-40B4-BE49-F238E27FC236}">
                <a16:creationId xmlns:a16="http://schemas.microsoft.com/office/drawing/2014/main" id="{3ED5830F-1F94-AD4A-88CA-F1808FB0D0B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FB6DD2-88F0-D14F-B8DC-9A04014C5E15}"/>
              </a:ext>
            </a:extLst>
          </p:cNvPr>
          <p:cNvSpPr>
            <a:spLocks noGrp="1"/>
          </p:cNvSpPr>
          <p:nvPr>
            <p:ph type="sldNum" sz="quarter" idx="12"/>
          </p:nvPr>
        </p:nvSpPr>
        <p:spPr/>
        <p:txBody>
          <a:bodyPr/>
          <a:lstStyle/>
          <a:p>
            <a:fld id="{FCFF2910-D1F1-314D-A8F2-476646A55ABA}" type="slidenum">
              <a:rPr lang="en-US" smtClean="0"/>
              <a:pPr/>
              <a:t>3</a:t>
            </a:fld>
            <a:endParaRPr lang="en-US" dirty="0"/>
          </a:p>
        </p:txBody>
      </p:sp>
    </p:spTree>
    <p:extLst>
      <p:ext uri="{BB962C8B-B14F-4D97-AF65-F5344CB8AC3E}">
        <p14:creationId xmlns:p14="http://schemas.microsoft.com/office/powerpoint/2010/main" val="3048542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F9C-683F-274C-B6C4-2108A0158AD5}"/>
              </a:ext>
            </a:extLst>
          </p:cNvPr>
          <p:cNvSpPr>
            <a:spLocks noGrp="1"/>
          </p:cNvSpPr>
          <p:nvPr>
            <p:ph type="title"/>
          </p:nvPr>
        </p:nvSpPr>
        <p:spPr/>
        <p:txBody>
          <a:bodyPr/>
          <a:lstStyle/>
          <a:p>
            <a:r>
              <a:rPr lang="en-US" dirty="0"/>
              <a:t>Network vs Distributed Operating Systems</a:t>
            </a:r>
          </a:p>
        </p:txBody>
      </p:sp>
      <p:sp>
        <p:nvSpPr>
          <p:cNvPr id="3" name="Content Placeholder 2">
            <a:extLst>
              <a:ext uri="{FF2B5EF4-FFF2-40B4-BE49-F238E27FC236}">
                <a16:creationId xmlns:a16="http://schemas.microsoft.com/office/drawing/2014/main" id="{7741CF57-D527-6D4A-BBA6-728BCC60395A}"/>
              </a:ext>
            </a:extLst>
          </p:cNvPr>
          <p:cNvSpPr>
            <a:spLocks noGrp="1"/>
          </p:cNvSpPr>
          <p:nvPr>
            <p:ph idx="1"/>
          </p:nvPr>
        </p:nvSpPr>
        <p:spPr/>
        <p:txBody>
          <a:bodyPr/>
          <a:lstStyle/>
          <a:p>
            <a:r>
              <a:rPr lang="en-US" dirty="0"/>
              <a:t>Both provide a means of sharing resources across a communications network</a:t>
            </a:r>
          </a:p>
          <a:p>
            <a:r>
              <a:rPr lang="en-US" b="1" dirty="0"/>
              <a:t>Network Operating System:  </a:t>
            </a:r>
            <a:r>
              <a:rPr lang="en-US" dirty="0"/>
              <a:t>access to remote resources is explicit</a:t>
            </a:r>
          </a:p>
          <a:p>
            <a:r>
              <a:rPr lang="en-US" b="1" dirty="0"/>
              <a:t>Distributed Operating System:  </a:t>
            </a:r>
            <a:r>
              <a:rPr lang="en-US" dirty="0"/>
              <a:t>access to remote resources is implicit – programs may not know about locality of references </a:t>
            </a:r>
          </a:p>
          <a:p>
            <a:r>
              <a:rPr lang="en-US" b="1" dirty="0"/>
              <a:t>Cloud Operating system:  </a:t>
            </a:r>
            <a:r>
              <a:rPr lang="en-US" dirty="0"/>
              <a:t>manages the operation, execution and processes of </a:t>
            </a:r>
            <a:r>
              <a:rPr lang="en-US" i="1" dirty="0"/>
              <a:t>virtual machines</a:t>
            </a:r>
            <a:r>
              <a:rPr lang="en-US" dirty="0"/>
              <a:t>, virtual servers and virtual infrastructure, as well as the back-end hardware and software resources.</a:t>
            </a:r>
          </a:p>
          <a:p>
            <a:endParaRPr lang="en-US" dirty="0"/>
          </a:p>
        </p:txBody>
      </p:sp>
      <p:sp>
        <p:nvSpPr>
          <p:cNvPr id="4" name="Date Placeholder 3">
            <a:extLst>
              <a:ext uri="{FF2B5EF4-FFF2-40B4-BE49-F238E27FC236}">
                <a16:creationId xmlns:a16="http://schemas.microsoft.com/office/drawing/2014/main" id="{DDFC9F3A-8447-044D-A681-2682FE52C780}"/>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10CD845-0000-0D47-A414-9CDE3D248AC2}"/>
              </a:ext>
            </a:extLst>
          </p:cNvPr>
          <p:cNvSpPr>
            <a:spLocks noGrp="1"/>
          </p:cNvSpPr>
          <p:nvPr>
            <p:ph type="sldNum" sz="quarter" idx="12"/>
          </p:nvPr>
        </p:nvSpPr>
        <p:spPr/>
        <p:txBody>
          <a:bodyPr/>
          <a:lstStyle/>
          <a:p>
            <a:fld id="{FCFF2910-D1F1-314D-A8F2-476646A55ABA}" type="slidenum">
              <a:rPr lang="en-US" smtClean="0"/>
              <a:pPr/>
              <a:t>30</a:t>
            </a:fld>
            <a:endParaRPr lang="en-US" dirty="0"/>
          </a:p>
        </p:txBody>
      </p:sp>
    </p:spTree>
    <p:extLst>
      <p:ext uri="{BB962C8B-B14F-4D97-AF65-F5344CB8AC3E}">
        <p14:creationId xmlns:p14="http://schemas.microsoft.com/office/powerpoint/2010/main" val="192689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FAF29-6209-F247-B06C-993067014EC6}"/>
              </a:ext>
            </a:extLst>
          </p:cNvPr>
          <p:cNvSpPr>
            <a:spLocks noGrp="1"/>
          </p:cNvSpPr>
          <p:nvPr>
            <p:ph type="title"/>
          </p:nvPr>
        </p:nvSpPr>
        <p:spPr/>
        <p:txBody>
          <a:bodyPr/>
          <a:lstStyle/>
          <a:p>
            <a:r>
              <a:rPr lang="en-US" dirty="0"/>
              <a:t>Network Operating Systems</a:t>
            </a:r>
          </a:p>
        </p:txBody>
      </p:sp>
      <p:sp>
        <p:nvSpPr>
          <p:cNvPr id="3" name="Content Placeholder 2">
            <a:extLst>
              <a:ext uri="{FF2B5EF4-FFF2-40B4-BE49-F238E27FC236}">
                <a16:creationId xmlns:a16="http://schemas.microsoft.com/office/drawing/2014/main" id="{82F2AA41-3815-3A41-8F2D-006E36C50F83}"/>
              </a:ext>
            </a:extLst>
          </p:cNvPr>
          <p:cNvSpPr>
            <a:spLocks noGrp="1"/>
          </p:cNvSpPr>
          <p:nvPr>
            <p:ph idx="1"/>
          </p:nvPr>
        </p:nvSpPr>
        <p:spPr/>
        <p:txBody>
          <a:bodyPr/>
          <a:lstStyle/>
          <a:p>
            <a:r>
              <a:rPr lang="en-US" dirty="0"/>
              <a:t>Almost all modern operating systems are ”networked”</a:t>
            </a:r>
          </a:p>
          <a:p>
            <a:pPr lvl="1"/>
            <a:r>
              <a:rPr lang="en-US" dirty="0"/>
              <a:t>POSIX, Mac OS, Windows, IOS, Android:  YES</a:t>
            </a:r>
          </a:p>
          <a:p>
            <a:pPr lvl="1"/>
            <a:r>
              <a:rPr lang="en-US" dirty="0"/>
              <a:t>Embedded systems:  MAYBE</a:t>
            </a:r>
          </a:p>
          <a:p>
            <a:r>
              <a:rPr lang="en-US" dirty="0"/>
              <a:t>Remote resources are accessed via explicit communication protocols</a:t>
            </a:r>
          </a:p>
          <a:p>
            <a:pPr lvl="1"/>
            <a:r>
              <a:rPr lang="en-US" dirty="0"/>
              <a:t>FTP, SFTP, RPC, telnet, SSH</a:t>
            </a:r>
          </a:p>
          <a:p>
            <a:r>
              <a:rPr lang="en-US" dirty="0"/>
              <a:t>Client-Server applications are supported through standard communication protocols (i.e. TCP/IP)</a:t>
            </a:r>
          </a:p>
          <a:p>
            <a:r>
              <a:rPr lang="en-US" dirty="0"/>
              <a:t>The basic architecture of the Internet</a:t>
            </a:r>
          </a:p>
          <a:p>
            <a:r>
              <a:rPr lang="en-US" dirty="0"/>
              <a:t>We’ll talk more about this architecture in the next class when we discuss “server” software</a:t>
            </a:r>
          </a:p>
        </p:txBody>
      </p:sp>
      <p:sp>
        <p:nvSpPr>
          <p:cNvPr id="4" name="Date Placeholder 3">
            <a:extLst>
              <a:ext uri="{FF2B5EF4-FFF2-40B4-BE49-F238E27FC236}">
                <a16:creationId xmlns:a16="http://schemas.microsoft.com/office/drawing/2014/main" id="{B77487B3-46DD-8E45-B638-9B13AE449BA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4CA01E8-9743-F64B-B024-8B7E5E73F298}"/>
              </a:ext>
            </a:extLst>
          </p:cNvPr>
          <p:cNvSpPr>
            <a:spLocks noGrp="1"/>
          </p:cNvSpPr>
          <p:nvPr>
            <p:ph type="sldNum" sz="quarter" idx="12"/>
          </p:nvPr>
        </p:nvSpPr>
        <p:spPr/>
        <p:txBody>
          <a:bodyPr/>
          <a:lstStyle/>
          <a:p>
            <a:fld id="{FCFF2910-D1F1-314D-A8F2-476646A55ABA}" type="slidenum">
              <a:rPr lang="en-US" smtClean="0"/>
              <a:pPr/>
              <a:t>31</a:t>
            </a:fld>
            <a:endParaRPr lang="en-US" dirty="0"/>
          </a:p>
        </p:txBody>
      </p:sp>
    </p:spTree>
    <p:extLst>
      <p:ext uri="{BB962C8B-B14F-4D97-AF65-F5344CB8AC3E}">
        <p14:creationId xmlns:p14="http://schemas.microsoft.com/office/powerpoint/2010/main" val="939226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B22A-5B40-A644-A0DA-53B72293D936}"/>
              </a:ext>
            </a:extLst>
          </p:cNvPr>
          <p:cNvSpPr>
            <a:spLocks noGrp="1"/>
          </p:cNvSpPr>
          <p:nvPr>
            <p:ph type="title"/>
          </p:nvPr>
        </p:nvSpPr>
        <p:spPr/>
        <p:txBody>
          <a:bodyPr/>
          <a:lstStyle/>
          <a:p>
            <a:r>
              <a:rPr lang="en-US" dirty="0"/>
              <a:t>Distributed Operating Systems</a:t>
            </a:r>
          </a:p>
        </p:txBody>
      </p:sp>
      <p:sp>
        <p:nvSpPr>
          <p:cNvPr id="3" name="Content Placeholder 2">
            <a:extLst>
              <a:ext uri="{FF2B5EF4-FFF2-40B4-BE49-F238E27FC236}">
                <a16:creationId xmlns:a16="http://schemas.microsoft.com/office/drawing/2014/main" id="{2A4F5424-C27F-7943-84ED-6A103CDB9FF4}"/>
              </a:ext>
            </a:extLst>
          </p:cNvPr>
          <p:cNvSpPr>
            <a:spLocks noGrp="1"/>
          </p:cNvSpPr>
          <p:nvPr>
            <p:ph idx="1"/>
          </p:nvPr>
        </p:nvSpPr>
        <p:spPr/>
        <p:txBody>
          <a:bodyPr/>
          <a:lstStyle/>
          <a:p>
            <a:r>
              <a:rPr lang="en-US" dirty="0"/>
              <a:t>Users are not aware that they are on a network</a:t>
            </a:r>
            <a:endParaRPr lang="en-US" sz="1200" dirty="0"/>
          </a:p>
          <a:p>
            <a:pPr lvl="1"/>
            <a:r>
              <a:rPr lang="en-US" dirty="0"/>
              <a:t>Access to remote resources is similar to access to local resources</a:t>
            </a:r>
          </a:p>
          <a:p>
            <a:r>
              <a:rPr lang="en-US" dirty="0"/>
              <a:t>Transparent access to remote files</a:t>
            </a:r>
          </a:p>
          <a:p>
            <a:endParaRPr lang="en-US" dirty="0"/>
          </a:p>
        </p:txBody>
      </p:sp>
      <p:sp>
        <p:nvSpPr>
          <p:cNvPr id="4" name="Date Placeholder 3">
            <a:extLst>
              <a:ext uri="{FF2B5EF4-FFF2-40B4-BE49-F238E27FC236}">
                <a16:creationId xmlns:a16="http://schemas.microsoft.com/office/drawing/2014/main" id="{606538E5-FE84-4C4B-946E-92BC72B8B502}"/>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9943E076-E43C-9742-A505-ED26AF9DE7B4}"/>
              </a:ext>
            </a:extLst>
          </p:cNvPr>
          <p:cNvSpPr>
            <a:spLocks noGrp="1"/>
          </p:cNvSpPr>
          <p:nvPr>
            <p:ph type="sldNum" sz="quarter" idx="12"/>
          </p:nvPr>
        </p:nvSpPr>
        <p:spPr/>
        <p:txBody>
          <a:bodyPr/>
          <a:lstStyle/>
          <a:p>
            <a:fld id="{FCFF2910-D1F1-314D-A8F2-476646A55ABA}" type="slidenum">
              <a:rPr lang="en-US" smtClean="0"/>
              <a:pPr/>
              <a:t>32</a:t>
            </a:fld>
            <a:endParaRPr lang="en-US" dirty="0"/>
          </a:p>
        </p:txBody>
      </p:sp>
    </p:spTree>
    <p:extLst>
      <p:ext uri="{BB962C8B-B14F-4D97-AF65-F5344CB8AC3E}">
        <p14:creationId xmlns:p14="http://schemas.microsoft.com/office/powerpoint/2010/main" val="99291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C3C8-23A2-CD4F-907C-078965CC23A5}"/>
              </a:ext>
            </a:extLst>
          </p:cNvPr>
          <p:cNvSpPr>
            <a:spLocks noGrp="1"/>
          </p:cNvSpPr>
          <p:nvPr>
            <p:ph type="title"/>
          </p:nvPr>
        </p:nvSpPr>
        <p:spPr/>
        <p:txBody>
          <a:bodyPr/>
          <a:lstStyle/>
          <a:p>
            <a:r>
              <a:rPr lang="en-US" dirty="0"/>
              <a:t>Distributed OS: Access to Remote Files</a:t>
            </a:r>
          </a:p>
        </p:txBody>
      </p:sp>
      <p:sp>
        <p:nvSpPr>
          <p:cNvPr id="3" name="Content Placeholder 2">
            <a:extLst>
              <a:ext uri="{FF2B5EF4-FFF2-40B4-BE49-F238E27FC236}">
                <a16:creationId xmlns:a16="http://schemas.microsoft.com/office/drawing/2014/main" id="{54D0BECE-5E7E-DD42-8E93-CE10FDC8D6A5}"/>
              </a:ext>
            </a:extLst>
          </p:cNvPr>
          <p:cNvSpPr>
            <a:spLocks noGrp="1"/>
          </p:cNvSpPr>
          <p:nvPr>
            <p:ph idx="1"/>
          </p:nvPr>
        </p:nvSpPr>
        <p:spPr/>
        <p:txBody>
          <a:bodyPr/>
          <a:lstStyle/>
          <a:p>
            <a:r>
              <a:rPr lang="en-US" b="1" dirty="0"/>
              <a:t>Remote File Access: </a:t>
            </a:r>
            <a:r>
              <a:rPr lang="en-US" dirty="0"/>
              <a:t>Each file access traverses the network</a:t>
            </a:r>
          </a:p>
          <a:p>
            <a:r>
              <a:rPr lang="en-US" b="1" dirty="0"/>
              <a:t>File Migration / Data Migration: </a:t>
            </a:r>
            <a:r>
              <a:rPr lang="en-US" dirty="0"/>
              <a:t>File is copied to local machine, accessed, then copied back (requires a file locking mechanism)</a:t>
            </a:r>
          </a:p>
          <a:p>
            <a:r>
              <a:rPr lang="en-US" b="1" dirty="0"/>
              <a:t>Program Migration: </a:t>
            </a:r>
            <a:r>
              <a:rPr lang="en-US" dirty="0"/>
              <a:t>Program is executed on remote machine, where is has direct access to the file</a:t>
            </a:r>
          </a:p>
        </p:txBody>
      </p:sp>
      <p:sp>
        <p:nvSpPr>
          <p:cNvPr id="4" name="Date Placeholder 3">
            <a:extLst>
              <a:ext uri="{FF2B5EF4-FFF2-40B4-BE49-F238E27FC236}">
                <a16:creationId xmlns:a16="http://schemas.microsoft.com/office/drawing/2014/main" id="{BB82A51D-4144-DB45-AE43-C5C7727E1B38}"/>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5733C9F3-4FB0-6C49-B387-C8B9E67BCC17}"/>
              </a:ext>
            </a:extLst>
          </p:cNvPr>
          <p:cNvSpPr>
            <a:spLocks noGrp="1"/>
          </p:cNvSpPr>
          <p:nvPr>
            <p:ph type="sldNum" sz="quarter" idx="12"/>
          </p:nvPr>
        </p:nvSpPr>
        <p:spPr/>
        <p:txBody>
          <a:bodyPr/>
          <a:lstStyle/>
          <a:p>
            <a:fld id="{FCFF2910-D1F1-314D-A8F2-476646A55ABA}" type="slidenum">
              <a:rPr lang="en-US" smtClean="0"/>
              <a:pPr/>
              <a:t>33</a:t>
            </a:fld>
            <a:endParaRPr lang="en-US" dirty="0"/>
          </a:p>
        </p:txBody>
      </p:sp>
    </p:spTree>
    <p:extLst>
      <p:ext uri="{BB962C8B-B14F-4D97-AF65-F5344CB8AC3E}">
        <p14:creationId xmlns:p14="http://schemas.microsoft.com/office/powerpoint/2010/main" val="3931740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45021-1350-294E-8018-93E52703AB91}"/>
              </a:ext>
            </a:extLst>
          </p:cNvPr>
          <p:cNvSpPr>
            <a:spLocks noGrp="1"/>
          </p:cNvSpPr>
          <p:nvPr>
            <p:ph type="title"/>
          </p:nvPr>
        </p:nvSpPr>
        <p:spPr/>
        <p:txBody>
          <a:bodyPr/>
          <a:lstStyle/>
          <a:p>
            <a:r>
              <a:rPr lang="en-US" dirty="0"/>
              <a:t>Distributed OS: Process Migration</a:t>
            </a:r>
          </a:p>
        </p:txBody>
      </p:sp>
      <p:sp>
        <p:nvSpPr>
          <p:cNvPr id="3" name="Content Placeholder 2">
            <a:extLst>
              <a:ext uri="{FF2B5EF4-FFF2-40B4-BE49-F238E27FC236}">
                <a16:creationId xmlns:a16="http://schemas.microsoft.com/office/drawing/2014/main" id="{EAD778F7-89F3-A040-B490-ED15C1CB2BC1}"/>
              </a:ext>
            </a:extLst>
          </p:cNvPr>
          <p:cNvSpPr>
            <a:spLocks noGrp="1"/>
          </p:cNvSpPr>
          <p:nvPr>
            <p:ph idx="1"/>
          </p:nvPr>
        </p:nvSpPr>
        <p:spPr/>
        <p:txBody>
          <a:bodyPr/>
          <a:lstStyle/>
          <a:p>
            <a:r>
              <a:rPr lang="en-US" dirty="0"/>
              <a:t>Execute an entire process, or parts of it, on a remote system</a:t>
            </a:r>
          </a:p>
          <a:p>
            <a:r>
              <a:rPr lang="en-US" dirty="0"/>
              <a:t>Allows:</a:t>
            </a:r>
          </a:p>
          <a:p>
            <a:pPr lvl="1"/>
            <a:r>
              <a:rPr lang="en-US" dirty="0"/>
              <a:t>Load balancing</a:t>
            </a:r>
          </a:p>
          <a:p>
            <a:pPr lvl="1"/>
            <a:r>
              <a:rPr lang="en-US" dirty="0"/>
              <a:t>Access to special purpose hardware or software</a:t>
            </a:r>
          </a:p>
        </p:txBody>
      </p:sp>
      <p:sp>
        <p:nvSpPr>
          <p:cNvPr id="4" name="Date Placeholder 3">
            <a:extLst>
              <a:ext uri="{FF2B5EF4-FFF2-40B4-BE49-F238E27FC236}">
                <a16:creationId xmlns:a16="http://schemas.microsoft.com/office/drawing/2014/main" id="{52FBE62A-6753-F544-9A88-03EDD8DE688C}"/>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20725D21-4DDB-084B-BA62-84103899B3CA}"/>
              </a:ext>
            </a:extLst>
          </p:cNvPr>
          <p:cNvSpPr>
            <a:spLocks noGrp="1"/>
          </p:cNvSpPr>
          <p:nvPr>
            <p:ph type="sldNum" sz="quarter" idx="12"/>
          </p:nvPr>
        </p:nvSpPr>
        <p:spPr/>
        <p:txBody>
          <a:bodyPr/>
          <a:lstStyle/>
          <a:p>
            <a:fld id="{FCFF2910-D1F1-314D-A8F2-476646A55ABA}" type="slidenum">
              <a:rPr lang="en-US" smtClean="0"/>
              <a:pPr/>
              <a:t>34</a:t>
            </a:fld>
            <a:endParaRPr lang="en-US" dirty="0"/>
          </a:p>
        </p:txBody>
      </p:sp>
    </p:spTree>
    <p:extLst>
      <p:ext uri="{BB962C8B-B14F-4D97-AF65-F5344CB8AC3E}">
        <p14:creationId xmlns:p14="http://schemas.microsoft.com/office/powerpoint/2010/main" val="1114212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81D0-A65A-5D6D-E2F0-978432BCD3F8}"/>
              </a:ext>
            </a:extLst>
          </p:cNvPr>
          <p:cNvSpPr>
            <a:spLocks noGrp="1"/>
          </p:cNvSpPr>
          <p:nvPr>
            <p:ph type="title"/>
          </p:nvPr>
        </p:nvSpPr>
        <p:spPr/>
        <p:txBody>
          <a:bodyPr/>
          <a:lstStyle/>
          <a:p>
            <a:r>
              <a:rPr lang="en-US" dirty="0"/>
              <a:t>Cloud Operating System</a:t>
            </a:r>
          </a:p>
        </p:txBody>
      </p:sp>
      <p:sp>
        <p:nvSpPr>
          <p:cNvPr id="3" name="Content Placeholder 2">
            <a:extLst>
              <a:ext uri="{FF2B5EF4-FFF2-40B4-BE49-F238E27FC236}">
                <a16:creationId xmlns:a16="http://schemas.microsoft.com/office/drawing/2014/main" id="{C3D0ECC1-65D9-4DA6-206E-ABFB325355D6}"/>
              </a:ext>
            </a:extLst>
          </p:cNvPr>
          <p:cNvSpPr>
            <a:spLocks noGrp="1"/>
          </p:cNvSpPr>
          <p:nvPr>
            <p:ph idx="1"/>
          </p:nvPr>
        </p:nvSpPr>
        <p:spPr/>
        <p:txBody>
          <a:bodyPr/>
          <a:lstStyle/>
          <a:p>
            <a:r>
              <a:rPr lang="en-US" dirty="0"/>
              <a:t>A cloud OS virtualizes system </a:t>
            </a:r>
            <a:r>
              <a:rPr lang="en-US" dirty="0" err="1"/>
              <a:t>resoruces</a:t>
            </a:r>
            <a:r>
              <a:rPr lang="en-US" dirty="0"/>
              <a:t>.</a:t>
            </a:r>
          </a:p>
          <a:p>
            <a:r>
              <a:rPr lang="en-US" dirty="0"/>
              <a:t>A cloud OS is a distributed OS that allows multiple operating systems to coexist on a single “system,” or a single OS to span multiple “systems.”</a:t>
            </a:r>
          </a:p>
          <a:p>
            <a:r>
              <a:rPr lang="en-US" dirty="0"/>
              <a:t>A web OS is a specialized type of cloud OS.  All resources are available through a web browser</a:t>
            </a:r>
          </a:p>
          <a:p>
            <a:r>
              <a:rPr lang="en-US" dirty="0"/>
              <a:t>Similar to a concept pioneered at Sun Microsystems ca. 2005</a:t>
            </a:r>
          </a:p>
          <a:p>
            <a:pPr lvl="1"/>
            <a:r>
              <a:rPr lang="en-US" dirty="0"/>
              <a:t>“The network is the computer” – Scott McNealy</a:t>
            </a:r>
          </a:p>
          <a:p>
            <a:endParaRPr lang="en-US" dirty="0"/>
          </a:p>
        </p:txBody>
      </p:sp>
      <p:sp>
        <p:nvSpPr>
          <p:cNvPr id="4" name="Date Placeholder 3">
            <a:extLst>
              <a:ext uri="{FF2B5EF4-FFF2-40B4-BE49-F238E27FC236}">
                <a16:creationId xmlns:a16="http://schemas.microsoft.com/office/drawing/2014/main" id="{AE37F6FA-42C9-546A-983D-59599670D9A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EE9B7C93-A34F-5DA5-5FF0-9A17A84DB48D}"/>
              </a:ext>
            </a:extLst>
          </p:cNvPr>
          <p:cNvSpPr>
            <a:spLocks noGrp="1"/>
          </p:cNvSpPr>
          <p:nvPr>
            <p:ph type="sldNum" sz="quarter" idx="12"/>
          </p:nvPr>
        </p:nvSpPr>
        <p:spPr/>
        <p:txBody>
          <a:bodyPr/>
          <a:lstStyle/>
          <a:p>
            <a:fld id="{FCFF2910-D1F1-314D-A8F2-476646A55ABA}" type="slidenum">
              <a:rPr lang="en-US" smtClean="0"/>
              <a:pPr/>
              <a:t>35</a:t>
            </a:fld>
            <a:endParaRPr lang="en-US" dirty="0"/>
          </a:p>
        </p:txBody>
      </p:sp>
    </p:spTree>
    <p:extLst>
      <p:ext uri="{BB962C8B-B14F-4D97-AF65-F5344CB8AC3E}">
        <p14:creationId xmlns:p14="http://schemas.microsoft.com/office/powerpoint/2010/main" val="65805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3961-A063-0141-8E4E-3DAB1BE5422A}"/>
              </a:ext>
            </a:extLst>
          </p:cNvPr>
          <p:cNvSpPr>
            <a:spLocks noGrp="1"/>
          </p:cNvSpPr>
          <p:nvPr>
            <p:ph type="title"/>
          </p:nvPr>
        </p:nvSpPr>
        <p:spPr/>
        <p:txBody>
          <a:bodyPr/>
          <a:lstStyle/>
          <a:p>
            <a:r>
              <a:rPr lang="en-US" dirty="0"/>
              <a:t>Object Oriented Operating Systems</a:t>
            </a:r>
          </a:p>
        </p:txBody>
      </p:sp>
      <p:sp>
        <p:nvSpPr>
          <p:cNvPr id="3" name="Content Placeholder 2">
            <a:extLst>
              <a:ext uri="{FF2B5EF4-FFF2-40B4-BE49-F238E27FC236}">
                <a16:creationId xmlns:a16="http://schemas.microsoft.com/office/drawing/2014/main" id="{C7A51AF4-8CA3-A84E-9EF4-3879FCFE1658}"/>
              </a:ext>
            </a:extLst>
          </p:cNvPr>
          <p:cNvSpPr>
            <a:spLocks noGrp="1"/>
          </p:cNvSpPr>
          <p:nvPr>
            <p:ph idx="1"/>
          </p:nvPr>
        </p:nvSpPr>
        <p:spPr/>
        <p:txBody>
          <a:bodyPr/>
          <a:lstStyle/>
          <a:p>
            <a:r>
              <a:rPr lang="en-US" dirty="0"/>
              <a:t>Extend the object oriented programming paradigm into the OS…  the operating system manages resources as objects</a:t>
            </a:r>
          </a:p>
          <a:p>
            <a:r>
              <a:rPr lang="en-US" dirty="0"/>
              <a:t>An active research area from the mid-1980s through the mid-1990s</a:t>
            </a:r>
          </a:p>
          <a:p>
            <a:r>
              <a:rPr lang="en-US" dirty="0"/>
              <a:t>There are no mainstream examples today</a:t>
            </a:r>
          </a:p>
        </p:txBody>
      </p:sp>
      <p:sp>
        <p:nvSpPr>
          <p:cNvPr id="4" name="Date Placeholder 3">
            <a:extLst>
              <a:ext uri="{FF2B5EF4-FFF2-40B4-BE49-F238E27FC236}">
                <a16:creationId xmlns:a16="http://schemas.microsoft.com/office/drawing/2014/main" id="{A71C61C0-6B61-E546-A551-87C2B36FE17F}"/>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CAFE126F-67FA-D644-B20E-0411489BAB93}"/>
              </a:ext>
            </a:extLst>
          </p:cNvPr>
          <p:cNvSpPr>
            <a:spLocks noGrp="1"/>
          </p:cNvSpPr>
          <p:nvPr>
            <p:ph type="sldNum" sz="quarter" idx="12"/>
          </p:nvPr>
        </p:nvSpPr>
        <p:spPr/>
        <p:txBody>
          <a:bodyPr/>
          <a:lstStyle/>
          <a:p>
            <a:fld id="{FCFF2910-D1F1-314D-A8F2-476646A55ABA}" type="slidenum">
              <a:rPr lang="en-US" smtClean="0"/>
              <a:pPr/>
              <a:t>36</a:t>
            </a:fld>
            <a:endParaRPr lang="en-US" dirty="0"/>
          </a:p>
        </p:txBody>
      </p:sp>
    </p:spTree>
    <p:extLst>
      <p:ext uri="{BB962C8B-B14F-4D97-AF65-F5344CB8AC3E}">
        <p14:creationId xmlns:p14="http://schemas.microsoft.com/office/powerpoint/2010/main" val="3208059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5BAB-720A-FC43-9720-2BA1AC176034}"/>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774053C9-DEA9-D640-B05F-96D86BCF97C6}"/>
              </a:ext>
            </a:extLst>
          </p:cNvPr>
          <p:cNvSpPr>
            <a:spLocks noGrp="1"/>
          </p:cNvSpPr>
          <p:nvPr>
            <p:ph idx="1"/>
          </p:nvPr>
        </p:nvSpPr>
        <p:spPr>
          <a:xfrm>
            <a:off x="838200" y="1238996"/>
            <a:ext cx="10515600" cy="2685304"/>
          </a:xfrm>
        </p:spPr>
        <p:txBody>
          <a:bodyPr/>
          <a:lstStyle/>
          <a:p>
            <a:r>
              <a:rPr lang="en-US" dirty="0"/>
              <a:t>Log in to Canvas and complete </a:t>
            </a:r>
            <a:r>
              <a:rPr lang="en-US"/>
              <a:t>Assignment 6</a:t>
            </a:r>
            <a:endParaRPr lang="en-US" dirty="0"/>
          </a:p>
        </p:txBody>
      </p:sp>
      <p:sp>
        <p:nvSpPr>
          <p:cNvPr id="4" name="Date Placeholder 3">
            <a:extLst>
              <a:ext uri="{FF2B5EF4-FFF2-40B4-BE49-F238E27FC236}">
                <a16:creationId xmlns:a16="http://schemas.microsoft.com/office/drawing/2014/main" id="{5D061E32-FD3F-A645-9D18-DD3535414B02}"/>
              </a:ext>
            </a:extLst>
          </p:cNvPr>
          <p:cNvSpPr>
            <a:spLocks noGrp="1"/>
          </p:cNvSpPr>
          <p:nvPr>
            <p:ph type="dt" sz="half" idx="10"/>
          </p:nvPr>
        </p:nvSpPr>
        <p:spPr/>
        <p:txBody>
          <a:bodyPr/>
          <a:lstStyle/>
          <a:p>
            <a:r>
              <a:rPr lang="en-US" dirty="0"/>
              <a:t>CMPE 220</a:t>
            </a:r>
          </a:p>
        </p:txBody>
      </p:sp>
      <p:sp>
        <p:nvSpPr>
          <p:cNvPr id="5" name="Slide Number Placeholder 4">
            <a:extLst>
              <a:ext uri="{FF2B5EF4-FFF2-40B4-BE49-F238E27FC236}">
                <a16:creationId xmlns:a16="http://schemas.microsoft.com/office/drawing/2014/main" id="{C160B654-BACE-444E-9A10-ED4383F637EF}"/>
              </a:ext>
            </a:extLst>
          </p:cNvPr>
          <p:cNvSpPr>
            <a:spLocks noGrp="1"/>
          </p:cNvSpPr>
          <p:nvPr>
            <p:ph type="sldNum" sz="quarter" idx="12"/>
          </p:nvPr>
        </p:nvSpPr>
        <p:spPr/>
        <p:txBody>
          <a:bodyPr/>
          <a:lstStyle/>
          <a:p>
            <a:fld id="{FCFF2910-D1F1-314D-A8F2-476646A55ABA}" type="slidenum">
              <a:rPr lang="en-US" smtClean="0"/>
              <a:pPr/>
              <a:t>37</a:t>
            </a:fld>
            <a:endParaRPr lang="en-US" dirty="0"/>
          </a:p>
        </p:txBody>
      </p:sp>
    </p:spTree>
    <p:extLst>
      <p:ext uri="{BB962C8B-B14F-4D97-AF65-F5344CB8AC3E}">
        <p14:creationId xmlns:p14="http://schemas.microsoft.com/office/powerpoint/2010/main" val="3200460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43D-A54A-AD4C-A620-0C3A36B5908A}"/>
              </a:ext>
            </a:extLst>
          </p:cNvPr>
          <p:cNvSpPr>
            <a:spLocks noGrp="1"/>
          </p:cNvSpPr>
          <p:nvPr>
            <p:ph type="title"/>
          </p:nvPr>
        </p:nvSpPr>
        <p:spPr/>
        <p:txBody>
          <a:bodyPr/>
          <a:lstStyle/>
          <a:p>
            <a:r>
              <a:rPr lang="en-US" dirty="0"/>
              <a:t>The File Catalog</a:t>
            </a:r>
          </a:p>
        </p:txBody>
      </p:sp>
      <p:sp>
        <p:nvSpPr>
          <p:cNvPr id="3" name="Content Placeholder 2">
            <a:extLst>
              <a:ext uri="{FF2B5EF4-FFF2-40B4-BE49-F238E27FC236}">
                <a16:creationId xmlns:a16="http://schemas.microsoft.com/office/drawing/2014/main" id="{DA162982-DCEA-5146-A590-175FED115DDD}"/>
              </a:ext>
            </a:extLst>
          </p:cNvPr>
          <p:cNvSpPr>
            <a:spLocks noGrp="1"/>
          </p:cNvSpPr>
          <p:nvPr>
            <p:ph idx="1"/>
          </p:nvPr>
        </p:nvSpPr>
        <p:spPr/>
        <p:txBody>
          <a:bodyPr/>
          <a:lstStyle/>
          <a:p>
            <a:r>
              <a:rPr lang="en-US" dirty="0"/>
              <a:t>Disk files are managed by the operating system.  The system manages a </a:t>
            </a:r>
            <a:r>
              <a:rPr lang="en-US" i="1" dirty="0"/>
              <a:t>catalog</a:t>
            </a:r>
            <a:r>
              <a:rPr lang="en-US" dirty="0"/>
              <a:t> or </a:t>
            </a:r>
            <a:r>
              <a:rPr lang="en-US" i="1" dirty="0"/>
              <a:t>directory</a:t>
            </a:r>
            <a:r>
              <a:rPr lang="en-US" dirty="0"/>
              <a:t> of files, as well as file layout information.</a:t>
            </a:r>
          </a:p>
          <a:p>
            <a:r>
              <a:rPr lang="en-US" dirty="0"/>
              <a:t>The catalog is simple an index that maps files by name to their location on disk.</a:t>
            </a:r>
          </a:p>
          <a:p>
            <a:r>
              <a:rPr lang="en-US" dirty="0"/>
              <a:t>On most modern systems, the catalog is hierarchical, allowing for nested directories or folders.</a:t>
            </a:r>
          </a:p>
          <a:p>
            <a:endParaRPr lang="en-US" dirty="0"/>
          </a:p>
        </p:txBody>
      </p:sp>
      <p:sp>
        <p:nvSpPr>
          <p:cNvPr id="4" name="Date Placeholder 3">
            <a:extLst>
              <a:ext uri="{FF2B5EF4-FFF2-40B4-BE49-F238E27FC236}">
                <a16:creationId xmlns:a16="http://schemas.microsoft.com/office/drawing/2014/main" id="{3ED5830F-1F94-AD4A-88CA-F1808FB0D0B5}"/>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04FB6DD2-88F0-D14F-B8DC-9A04014C5E15}"/>
              </a:ext>
            </a:extLst>
          </p:cNvPr>
          <p:cNvSpPr>
            <a:spLocks noGrp="1"/>
          </p:cNvSpPr>
          <p:nvPr>
            <p:ph type="sldNum" sz="quarter" idx="12"/>
          </p:nvPr>
        </p:nvSpPr>
        <p:spPr/>
        <p:txBody>
          <a:bodyPr/>
          <a:lstStyle/>
          <a:p>
            <a:fld id="{FCFF2910-D1F1-314D-A8F2-476646A55ABA}" type="slidenum">
              <a:rPr lang="en-US" smtClean="0"/>
              <a:pPr/>
              <a:t>4</a:t>
            </a:fld>
            <a:endParaRPr lang="en-US" dirty="0"/>
          </a:p>
        </p:txBody>
      </p:sp>
    </p:spTree>
    <p:extLst>
      <p:ext uri="{BB962C8B-B14F-4D97-AF65-F5344CB8AC3E}">
        <p14:creationId xmlns:p14="http://schemas.microsoft.com/office/powerpoint/2010/main" val="235072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3C12-5F12-7743-BEA6-35E8A61D1B40}"/>
              </a:ext>
            </a:extLst>
          </p:cNvPr>
          <p:cNvSpPr>
            <a:spLocks noGrp="1"/>
          </p:cNvSpPr>
          <p:nvPr>
            <p:ph type="title"/>
          </p:nvPr>
        </p:nvSpPr>
        <p:spPr/>
        <p:txBody>
          <a:bodyPr/>
          <a:lstStyle/>
          <a:p>
            <a:r>
              <a:rPr lang="en-US" dirty="0"/>
              <a:t>File Layout on Disk</a:t>
            </a:r>
          </a:p>
        </p:txBody>
      </p:sp>
      <p:sp>
        <p:nvSpPr>
          <p:cNvPr id="3" name="Content Placeholder 2">
            <a:extLst>
              <a:ext uri="{FF2B5EF4-FFF2-40B4-BE49-F238E27FC236}">
                <a16:creationId xmlns:a16="http://schemas.microsoft.com/office/drawing/2014/main" id="{593DA64F-6EBA-F048-9FDC-B70C4CE746F0}"/>
              </a:ext>
            </a:extLst>
          </p:cNvPr>
          <p:cNvSpPr>
            <a:spLocks noGrp="1"/>
          </p:cNvSpPr>
          <p:nvPr>
            <p:ph idx="1"/>
          </p:nvPr>
        </p:nvSpPr>
        <p:spPr/>
        <p:txBody>
          <a:bodyPr/>
          <a:lstStyle/>
          <a:p>
            <a:r>
              <a:rPr lang="en-US" dirty="0"/>
              <a:t>Files are made up of fixed size blocks.  A file is a series of blocks; these blocks are mapped to corresponding physical blocks on the disk.</a:t>
            </a:r>
          </a:p>
          <a:p>
            <a:endParaRPr lang="en-US" dirty="0"/>
          </a:p>
        </p:txBody>
      </p:sp>
      <p:sp>
        <p:nvSpPr>
          <p:cNvPr id="4" name="Date Placeholder 3">
            <a:extLst>
              <a:ext uri="{FF2B5EF4-FFF2-40B4-BE49-F238E27FC236}">
                <a16:creationId xmlns:a16="http://schemas.microsoft.com/office/drawing/2014/main" id="{2D803A38-8188-9447-AB0D-98779241D51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589A8C0-A5EA-3347-A800-4E3EB709B656}"/>
              </a:ext>
            </a:extLst>
          </p:cNvPr>
          <p:cNvSpPr>
            <a:spLocks noGrp="1"/>
          </p:cNvSpPr>
          <p:nvPr>
            <p:ph type="sldNum" sz="quarter" idx="12"/>
          </p:nvPr>
        </p:nvSpPr>
        <p:spPr/>
        <p:txBody>
          <a:bodyPr/>
          <a:lstStyle/>
          <a:p>
            <a:fld id="{FCFF2910-D1F1-314D-A8F2-476646A55ABA}" type="slidenum">
              <a:rPr lang="en-US" smtClean="0"/>
              <a:pPr/>
              <a:t>5</a:t>
            </a:fld>
            <a:endParaRPr lang="en-US" dirty="0"/>
          </a:p>
        </p:txBody>
      </p:sp>
      <p:sp>
        <p:nvSpPr>
          <p:cNvPr id="6" name="Rectangle 5">
            <a:extLst>
              <a:ext uri="{FF2B5EF4-FFF2-40B4-BE49-F238E27FC236}">
                <a16:creationId xmlns:a16="http://schemas.microsoft.com/office/drawing/2014/main" id="{1A3F9395-D04D-E34A-8023-43A6CB77CD38}"/>
              </a:ext>
            </a:extLst>
          </p:cNvPr>
          <p:cNvSpPr/>
          <p:nvPr/>
        </p:nvSpPr>
        <p:spPr>
          <a:xfrm>
            <a:off x="6614197" y="2803639"/>
            <a:ext cx="2749830" cy="3266655"/>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1E2E90-831A-B144-982D-0B44F8430661}"/>
              </a:ext>
            </a:extLst>
          </p:cNvPr>
          <p:cNvSpPr txBox="1"/>
          <p:nvPr/>
        </p:nvSpPr>
        <p:spPr>
          <a:xfrm>
            <a:off x="6614198" y="2271650"/>
            <a:ext cx="2731180" cy="369332"/>
          </a:xfrm>
          <a:prstGeom prst="rect">
            <a:avLst/>
          </a:prstGeom>
          <a:noFill/>
        </p:spPr>
        <p:txBody>
          <a:bodyPr wrap="square" rtlCol="0">
            <a:spAutoFit/>
          </a:bodyPr>
          <a:lstStyle/>
          <a:p>
            <a:pPr algn="ctr"/>
            <a:r>
              <a:rPr lang="en-US" b="1" dirty="0"/>
              <a:t>Physical Blocks on Disk</a:t>
            </a:r>
          </a:p>
        </p:txBody>
      </p:sp>
      <p:sp>
        <p:nvSpPr>
          <p:cNvPr id="8" name="Rectangle 7">
            <a:extLst>
              <a:ext uri="{FF2B5EF4-FFF2-40B4-BE49-F238E27FC236}">
                <a16:creationId xmlns:a16="http://schemas.microsoft.com/office/drawing/2014/main" id="{F173742E-9ABF-7348-BD29-E92464D5878C}"/>
              </a:ext>
            </a:extLst>
          </p:cNvPr>
          <p:cNvSpPr/>
          <p:nvPr/>
        </p:nvSpPr>
        <p:spPr>
          <a:xfrm>
            <a:off x="2731312" y="2803639"/>
            <a:ext cx="2749830" cy="3266655"/>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E83EC6-A21E-6240-9514-97B074A5DFC1}"/>
              </a:ext>
            </a:extLst>
          </p:cNvPr>
          <p:cNvSpPr txBox="1"/>
          <p:nvPr/>
        </p:nvSpPr>
        <p:spPr>
          <a:xfrm>
            <a:off x="2731311" y="2271650"/>
            <a:ext cx="2736945" cy="369332"/>
          </a:xfrm>
          <a:prstGeom prst="rect">
            <a:avLst/>
          </a:prstGeom>
          <a:noFill/>
        </p:spPr>
        <p:txBody>
          <a:bodyPr wrap="square" rtlCol="0">
            <a:spAutoFit/>
          </a:bodyPr>
          <a:lstStyle/>
          <a:p>
            <a:pPr algn="ctr"/>
            <a:r>
              <a:rPr lang="en-US" b="1" dirty="0"/>
              <a:t>Logical Blocks in a </a:t>
            </a:r>
            <a:r>
              <a:rPr lang="en-US" b="1" dirty="0" err="1"/>
              <a:t>FIle</a:t>
            </a:r>
            <a:endParaRPr lang="en-US" b="1" dirty="0"/>
          </a:p>
        </p:txBody>
      </p:sp>
      <p:sp>
        <p:nvSpPr>
          <p:cNvPr id="11" name="TextBox 10">
            <a:extLst>
              <a:ext uri="{FF2B5EF4-FFF2-40B4-BE49-F238E27FC236}">
                <a16:creationId xmlns:a16="http://schemas.microsoft.com/office/drawing/2014/main" id="{20AFCC03-2E97-3144-BBF0-DCE771F1D8E0}"/>
              </a:ext>
            </a:extLst>
          </p:cNvPr>
          <p:cNvSpPr txBox="1"/>
          <p:nvPr/>
        </p:nvSpPr>
        <p:spPr>
          <a:xfrm>
            <a:off x="2733174" y="2810639"/>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1</a:t>
            </a:r>
          </a:p>
          <a:p>
            <a:endParaRPr lang="en-US" dirty="0"/>
          </a:p>
        </p:txBody>
      </p:sp>
      <p:cxnSp>
        <p:nvCxnSpPr>
          <p:cNvPr id="12" name="Straight Arrow Connector 11">
            <a:extLst>
              <a:ext uri="{FF2B5EF4-FFF2-40B4-BE49-F238E27FC236}">
                <a16:creationId xmlns:a16="http://schemas.microsoft.com/office/drawing/2014/main" id="{7550A9DE-9AB1-2E4C-8740-BEF493ADD512}"/>
              </a:ext>
            </a:extLst>
          </p:cNvPr>
          <p:cNvCxnSpPr/>
          <p:nvPr/>
        </p:nvCxnSpPr>
        <p:spPr>
          <a:xfrm>
            <a:off x="5496239" y="3133049"/>
            <a:ext cx="111061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26C0A1-E9F2-7142-B88C-FD308A080666}"/>
              </a:ext>
            </a:extLst>
          </p:cNvPr>
          <p:cNvCxnSpPr>
            <a:cxnSpLocks/>
            <a:endCxn id="23" idx="1"/>
          </p:cNvCxnSpPr>
          <p:nvPr/>
        </p:nvCxnSpPr>
        <p:spPr>
          <a:xfrm>
            <a:off x="5500015" y="3754265"/>
            <a:ext cx="1112247" cy="6695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29D40A-EF71-9D45-AD38-A5E6A225AECC}"/>
              </a:ext>
            </a:extLst>
          </p:cNvPr>
          <p:cNvCxnSpPr>
            <a:cxnSpLocks/>
            <a:endCxn id="24" idx="1"/>
          </p:cNvCxnSpPr>
          <p:nvPr/>
        </p:nvCxnSpPr>
        <p:spPr>
          <a:xfrm flipV="1">
            <a:off x="5485938" y="5062034"/>
            <a:ext cx="1117223" cy="61387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97C9D5-8C3C-4846-BBBC-171719D8A065}"/>
              </a:ext>
            </a:extLst>
          </p:cNvPr>
          <p:cNvSpPr txBox="1"/>
          <p:nvPr/>
        </p:nvSpPr>
        <p:spPr>
          <a:xfrm>
            <a:off x="2738517" y="3463970"/>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2</a:t>
            </a:r>
          </a:p>
          <a:p>
            <a:endParaRPr lang="en-US" dirty="0"/>
          </a:p>
        </p:txBody>
      </p:sp>
      <p:sp>
        <p:nvSpPr>
          <p:cNvPr id="17" name="TextBox 16">
            <a:extLst>
              <a:ext uri="{FF2B5EF4-FFF2-40B4-BE49-F238E27FC236}">
                <a16:creationId xmlns:a16="http://schemas.microsoft.com/office/drawing/2014/main" id="{906EF8D6-19A8-F34B-BE62-691CC5949E44}"/>
              </a:ext>
            </a:extLst>
          </p:cNvPr>
          <p:cNvSpPr txBox="1"/>
          <p:nvPr/>
        </p:nvSpPr>
        <p:spPr>
          <a:xfrm>
            <a:off x="2743860" y="4117301"/>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3</a:t>
            </a:r>
          </a:p>
          <a:p>
            <a:endParaRPr lang="en-US" dirty="0"/>
          </a:p>
        </p:txBody>
      </p:sp>
      <p:sp>
        <p:nvSpPr>
          <p:cNvPr id="18" name="TextBox 17">
            <a:extLst>
              <a:ext uri="{FF2B5EF4-FFF2-40B4-BE49-F238E27FC236}">
                <a16:creationId xmlns:a16="http://schemas.microsoft.com/office/drawing/2014/main" id="{8D0352BE-0397-4342-AA0F-6AE11F8D3ABC}"/>
              </a:ext>
            </a:extLst>
          </p:cNvPr>
          <p:cNvSpPr txBox="1"/>
          <p:nvPr/>
        </p:nvSpPr>
        <p:spPr>
          <a:xfrm>
            <a:off x="2734455" y="4770632"/>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4</a:t>
            </a:r>
          </a:p>
          <a:p>
            <a:endParaRPr lang="en-US" dirty="0"/>
          </a:p>
        </p:txBody>
      </p:sp>
      <p:sp>
        <p:nvSpPr>
          <p:cNvPr id="19" name="TextBox 18">
            <a:extLst>
              <a:ext uri="{FF2B5EF4-FFF2-40B4-BE49-F238E27FC236}">
                <a16:creationId xmlns:a16="http://schemas.microsoft.com/office/drawing/2014/main" id="{C63A1FFC-C6E5-7446-AE08-E30E2E9A1844}"/>
              </a:ext>
            </a:extLst>
          </p:cNvPr>
          <p:cNvSpPr txBox="1"/>
          <p:nvPr/>
        </p:nvSpPr>
        <p:spPr>
          <a:xfrm>
            <a:off x="2739798" y="5423963"/>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5</a:t>
            </a:r>
          </a:p>
          <a:p>
            <a:endParaRPr lang="en-US" dirty="0"/>
          </a:p>
        </p:txBody>
      </p:sp>
      <p:sp>
        <p:nvSpPr>
          <p:cNvPr id="21" name="TextBox 20">
            <a:extLst>
              <a:ext uri="{FF2B5EF4-FFF2-40B4-BE49-F238E27FC236}">
                <a16:creationId xmlns:a16="http://schemas.microsoft.com/office/drawing/2014/main" id="{D9073B26-22EA-A844-A2E0-1E98DEEBF1DC}"/>
              </a:ext>
            </a:extLst>
          </p:cNvPr>
          <p:cNvSpPr txBox="1"/>
          <p:nvPr/>
        </p:nvSpPr>
        <p:spPr>
          <a:xfrm>
            <a:off x="6617417" y="2809884"/>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1</a:t>
            </a:r>
          </a:p>
          <a:p>
            <a:endParaRPr lang="en-US" dirty="0"/>
          </a:p>
        </p:txBody>
      </p:sp>
      <p:sp>
        <p:nvSpPr>
          <p:cNvPr id="22" name="TextBox 21">
            <a:extLst>
              <a:ext uri="{FF2B5EF4-FFF2-40B4-BE49-F238E27FC236}">
                <a16:creationId xmlns:a16="http://schemas.microsoft.com/office/drawing/2014/main" id="{2866DA1B-D3A4-B44D-BED8-08C55A462E6A}"/>
              </a:ext>
            </a:extLst>
          </p:cNvPr>
          <p:cNvSpPr txBox="1"/>
          <p:nvPr/>
        </p:nvSpPr>
        <p:spPr>
          <a:xfrm>
            <a:off x="6606079" y="3462215"/>
            <a:ext cx="2739298" cy="646331"/>
          </a:xfrm>
          <a:prstGeom prst="rect">
            <a:avLst/>
          </a:prstGeom>
          <a:solidFill>
            <a:schemeClr val="bg2"/>
          </a:solidFill>
          <a:ln w="19050">
            <a:solidFill>
              <a:schemeClr val="tx1"/>
            </a:solidFill>
          </a:ln>
        </p:spPr>
        <p:txBody>
          <a:bodyPr wrap="square" rtlCol="0">
            <a:spAutoFit/>
          </a:bodyPr>
          <a:lstStyle/>
          <a:p>
            <a:pPr algn="ctr"/>
            <a:r>
              <a:rPr lang="en-US" dirty="0"/>
              <a:t>(some other file)</a:t>
            </a:r>
          </a:p>
          <a:p>
            <a:endParaRPr lang="en-US" dirty="0"/>
          </a:p>
        </p:txBody>
      </p:sp>
      <p:sp>
        <p:nvSpPr>
          <p:cNvPr id="23" name="TextBox 22">
            <a:extLst>
              <a:ext uri="{FF2B5EF4-FFF2-40B4-BE49-F238E27FC236}">
                <a16:creationId xmlns:a16="http://schemas.microsoft.com/office/drawing/2014/main" id="{06A8243C-A1D0-1144-BB0B-F8429668ACBF}"/>
              </a:ext>
            </a:extLst>
          </p:cNvPr>
          <p:cNvSpPr txBox="1"/>
          <p:nvPr/>
        </p:nvSpPr>
        <p:spPr>
          <a:xfrm>
            <a:off x="6612262" y="4100664"/>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2</a:t>
            </a:r>
          </a:p>
          <a:p>
            <a:endParaRPr lang="en-US" dirty="0"/>
          </a:p>
        </p:txBody>
      </p:sp>
      <p:sp>
        <p:nvSpPr>
          <p:cNvPr id="24" name="TextBox 23">
            <a:extLst>
              <a:ext uri="{FF2B5EF4-FFF2-40B4-BE49-F238E27FC236}">
                <a16:creationId xmlns:a16="http://schemas.microsoft.com/office/drawing/2014/main" id="{ADECD838-9B6D-834D-988A-B9A8DC480C49}"/>
              </a:ext>
            </a:extLst>
          </p:cNvPr>
          <p:cNvSpPr txBox="1"/>
          <p:nvPr/>
        </p:nvSpPr>
        <p:spPr>
          <a:xfrm>
            <a:off x="6603161" y="4738868"/>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5</a:t>
            </a:r>
          </a:p>
          <a:p>
            <a:endParaRPr lang="en-US" dirty="0"/>
          </a:p>
        </p:txBody>
      </p:sp>
      <p:sp>
        <p:nvSpPr>
          <p:cNvPr id="25" name="TextBox 24">
            <a:extLst>
              <a:ext uri="{FF2B5EF4-FFF2-40B4-BE49-F238E27FC236}">
                <a16:creationId xmlns:a16="http://schemas.microsoft.com/office/drawing/2014/main" id="{58478ADB-5CEA-FE47-9511-4E222450613A}"/>
              </a:ext>
            </a:extLst>
          </p:cNvPr>
          <p:cNvSpPr txBox="1"/>
          <p:nvPr/>
        </p:nvSpPr>
        <p:spPr>
          <a:xfrm>
            <a:off x="6608340" y="5377072"/>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4</a:t>
            </a:r>
          </a:p>
          <a:p>
            <a:endParaRPr lang="en-US" dirty="0"/>
          </a:p>
        </p:txBody>
      </p:sp>
      <p:cxnSp>
        <p:nvCxnSpPr>
          <p:cNvPr id="27" name="Straight Arrow Connector 26">
            <a:extLst>
              <a:ext uri="{FF2B5EF4-FFF2-40B4-BE49-F238E27FC236}">
                <a16:creationId xmlns:a16="http://schemas.microsoft.com/office/drawing/2014/main" id="{FBB2DC10-6BC0-444C-953D-4D0CA850879F}"/>
              </a:ext>
            </a:extLst>
          </p:cNvPr>
          <p:cNvCxnSpPr>
            <a:cxnSpLocks/>
            <a:endCxn id="25" idx="1"/>
          </p:cNvCxnSpPr>
          <p:nvPr/>
        </p:nvCxnSpPr>
        <p:spPr>
          <a:xfrm>
            <a:off x="5490682" y="5144492"/>
            <a:ext cx="1117658" cy="5557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413E3B4-291C-B94A-A5A2-A23D826D9A86}"/>
              </a:ext>
            </a:extLst>
          </p:cNvPr>
          <p:cNvSpPr txBox="1"/>
          <p:nvPr/>
        </p:nvSpPr>
        <p:spPr>
          <a:xfrm>
            <a:off x="6606079" y="6023403"/>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3</a:t>
            </a:r>
          </a:p>
          <a:p>
            <a:endParaRPr lang="en-US" dirty="0"/>
          </a:p>
        </p:txBody>
      </p:sp>
      <p:cxnSp>
        <p:nvCxnSpPr>
          <p:cNvPr id="37" name="Straight Arrow Connector 36">
            <a:extLst>
              <a:ext uri="{FF2B5EF4-FFF2-40B4-BE49-F238E27FC236}">
                <a16:creationId xmlns:a16="http://schemas.microsoft.com/office/drawing/2014/main" id="{8A0946BE-A46D-2B4D-86A6-7A629C89979E}"/>
              </a:ext>
            </a:extLst>
          </p:cNvPr>
          <p:cNvCxnSpPr>
            <a:cxnSpLocks/>
            <a:endCxn id="36" idx="1"/>
          </p:cNvCxnSpPr>
          <p:nvPr/>
        </p:nvCxnSpPr>
        <p:spPr>
          <a:xfrm>
            <a:off x="5494561" y="4454650"/>
            <a:ext cx="1111518" cy="189191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96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3C12-5F12-7743-BEA6-35E8A61D1B40}"/>
              </a:ext>
            </a:extLst>
          </p:cNvPr>
          <p:cNvSpPr>
            <a:spLocks noGrp="1"/>
          </p:cNvSpPr>
          <p:nvPr>
            <p:ph type="title"/>
          </p:nvPr>
        </p:nvSpPr>
        <p:spPr/>
        <p:txBody>
          <a:bodyPr/>
          <a:lstStyle/>
          <a:p>
            <a:r>
              <a:rPr lang="en-US" dirty="0"/>
              <a:t>File Layout on Disk</a:t>
            </a:r>
          </a:p>
        </p:txBody>
      </p:sp>
      <p:sp>
        <p:nvSpPr>
          <p:cNvPr id="3" name="Content Placeholder 2">
            <a:extLst>
              <a:ext uri="{FF2B5EF4-FFF2-40B4-BE49-F238E27FC236}">
                <a16:creationId xmlns:a16="http://schemas.microsoft.com/office/drawing/2014/main" id="{593DA64F-6EBA-F048-9FDC-B70C4CE746F0}"/>
              </a:ext>
            </a:extLst>
          </p:cNvPr>
          <p:cNvSpPr>
            <a:spLocks noGrp="1"/>
          </p:cNvSpPr>
          <p:nvPr>
            <p:ph idx="1"/>
          </p:nvPr>
        </p:nvSpPr>
        <p:spPr/>
        <p:txBody>
          <a:bodyPr/>
          <a:lstStyle/>
          <a:p>
            <a:r>
              <a:rPr lang="en-US" dirty="0"/>
              <a:t>When disk media develops errors, some blocks may be marked as “bad” and not used.</a:t>
            </a:r>
          </a:p>
          <a:p>
            <a:endParaRPr lang="en-US" dirty="0"/>
          </a:p>
        </p:txBody>
      </p:sp>
      <p:sp>
        <p:nvSpPr>
          <p:cNvPr id="4" name="Date Placeholder 3">
            <a:extLst>
              <a:ext uri="{FF2B5EF4-FFF2-40B4-BE49-F238E27FC236}">
                <a16:creationId xmlns:a16="http://schemas.microsoft.com/office/drawing/2014/main" id="{2D803A38-8188-9447-AB0D-98779241D51D}"/>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B589A8C0-A5EA-3347-A800-4E3EB709B656}"/>
              </a:ext>
            </a:extLst>
          </p:cNvPr>
          <p:cNvSpPr>
            <a:spLocks noGrp="1"/>
          </p:cNvSpPr>
          <p:nvPr>
            <p:ph type="sldNum" sz="quarter" idx="12"/>
          </p:nvPr>
        </p:nvSpPr>
        <p:spPr/>
        <p:txBody>
          <a:bodyPr/>
          <a:lstStyle/>
          <a:p>
            <a:fld id="{FCFF2910-D1F1-314D-A8F2-476646A55ABA}" type="slidenum">
              <a:rPr lang="en-US" smtClean="0"/>
              <a:pPr/>
              <a:t>6</a:t>
            </a:fld>
            <a:endParaRPr lang="en-US" dirty="0"/>
          </a:p>
        </p:txBody>
      </p:sp>
      <p:sp>
        <p:nvSpPr>
          <p:cNvPr id="6" name="Rectangle 5">
            <a:extLst>
              <a:ext uri="{FF2B5EF4-FFF2-40B4-BE49-F238E27FC236}">
                <a16:creationId xmlns:a16="http://schemas.microsoft.com/office/drawing/2014/main" id="{1A3F9395-D04D-E34A-8023-43A6CB77CD38}"/>
              </a:ext>
            </a:extLst>
          </p:cNvPr>
          <p:cNvSpPr/>
          <p:nvPr/>
        </p:nvSpPr>
        <p:spPr>
          <a:xfrm>
            <a:off x="6614197" y="2803639"/>
            <a:ext cx="2749830" cy="3266655"/>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01E2E90-831A-B144-982D-0B44F8430661}"/>
              </a:ext>
            </a:extLst>
          </p:cNvPr>
          <p:cNvSpPr txBox="1"/>
          <p:nvPr/>
        </p:nvSpPr>
        <p:spPr>
          <a:xfrm>
            <a:off x="6614198" y="2271650"/>
            <a:ext cx="2731180" cy="369332"/>
          </a:xfrm>
          <a:prstGeom prst="rect">
            <a:avLst/>
          </a:prstGeom>
          <a:noFill/>
        </p:spPr>
        <p:txBody>
          <a:bodyPr wrap="square" rtlCol="0">
            <a:spAutoFit/>
          </a:bodyPr>
          <a:lstStyle/>
          <a:p>
            <a:pPr algn="ctr"/>
            <a:r>
              <a:rPr lang="en-US" b="1" dirty="0"/>
              <a:t>Physical Blocks on Disk</a:t>
            </a:r>
          </a:p>
        </p:txBody>
      </p:sp>
      <p:sp>
        <p:nvSpPr>
          <p:cNvPr id="8" name="Rectangle 7">
            <a:extLst>
              <a:ext uri="{FF2B5EF4-FFF2-40B4-BE49-F238E27FC236}">
                <a16:creationId xmlns:a16="http://schemas.microsoft.com/office/drawing/2014/main" id="{F173742E-9ABF-7348-BD29-E92464D5878C}"/>
              </a:ext>
            </a:extLst>
          </p:cNvPr>
          <p:cNvSpPr/>
          <p:nvPr/>
        </p:nvSpPr>
        <p:spPr>
          <a:xfrm>
            <a:off x="2731312" y="2803639"/>
            <a:ext cx="2749830" cy="3266655"/>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5E83EC6-A21E-6240-9514-97B074A5DFC1}"/>
              </a:ext>
            </a:extLst>
          </p:cNvPr>
          <p:cNvSpPr txBox="1"/>
          <p:nvPr/>
        </p:nvSpPr>
        <p:spPr>
          <a:xfrm>
            <a:off x="2731311" y="2271650"/>
            <a:ext cx="2736945" cy="369332"/>
          </a:xfrm>
          <a:prstGeom prst="rect">
            <a:avLst/>
          </a:prstGeom>
          <a:noFill/>
        </p:spPr>
        <p:txBody>
          <a:bodyPr wrap="square" rtlCol="0">
            <a:spAutoFit/>
          </a:bodyPr>
          <a:lstStyle/>
          <a:p>
            <a:pPr algn="ctr"/>
            <a:r>
              <a:rPr lang="en-US" b="1" dirty="0"/>
              <a:t>Logical Blocks in a </a:t>
            </a:r>
            <a:r>
              <a:rPr lang="en-US" b="1" dirty="0" err="1"/>
              <a:t>FIle</a:t>
            </a:r>
            <a:endParaRPr lang="en-US" b="1" dirty="0"/>
          </a:p>
        </p:txBody>
      </p:sp>
      <p:sp>
        <p:nvSpPr>
          <p:cNvPr id="11" name="TextBox 10">
            <a:extLst>
              <a:ext uri="{FF2B5EF4-FFF2-40B4-BE49-F238E27FC236}">
                <a16:creationId xmlns:a16="http://schemas.microsoft.com/office/drawing/2014/main" id="{20AFCC03-2E97-3144-BBF0-DCE771F1D8E0}"/>
              </a:ext>
            </a:extLst>
          </p:cNvPr>
          <p:cNvSpPr txBox="1"/>
          <p:nvPr/>
        </p:nvSpPr>
        <p:spPr>
          <a:xfrm>
            <a:off x="2733174" y="2810639"/>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1</a:t>
            </a:r>
          </a:p>
          <a:p>
            <a:endParaRPr lang="en-US" dirty="0"/>
          </a:p>
        </p:txBody>
      </p:sp>
      <p:cxnSp>
        <p:nvCxnSpPr>
          <p:cNvPr id="12" name="Straight Arrow Connector 11">
            <a:extLst>
              <a:ext uri="{FF2B5EF4-FFF2-40B4-BE49-F238E27FC236}">
                <a16:creationId xmlns:a16="http://schemas.microsoft.com/office/drawing/2014/main" id="{7550A9DE-9AB1-2E4C-8740-BEF493ADD512}"/>
              </a:ext>
            </a:extLst>
          </p:cNvPr>
          <p:cNvCxnSpPr/>
          <p:nvPr/>
        </p:nvCxnSpPr>
        <p:spPr>
          <a:xfrm>
            <a:off x="5496239" y="3133049"/>
            <a:ext cx="111061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26C0A1-E9F2-7142-B88C-FD308A080666}"/>
              </a:ext>
            </a:extLst>
          </p:cNvPr>
          <p:cNvCxnSpPr>
            <a:cxnSpLocks/>
            <a:endCxn id="23" idx="1"/>
          </p:cNvCxnSpPr>
          <p:nvPr/>
        </p:nvCxnSpPr>
        <p:spPr>
          <a:xfrm>
            <a:off x="5500015" y="3754265"/>
            <a:ext cx="1112247" cy="6695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97C9D5-8C3C-4846-BBBC-171719D8A065}"/>
              </a:ext>
            </a:extLst>
          </p:cNvPr>
          <p:cNvSpPr txBox="1"/>
          <p:nvPr/>
        </p:nvSpPr>
        <p:spPr>
          <a:xfrm>
            <a:off x="2738517" y="3463970"/>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2</a:t>
            </a:r>
          </a:p>
          <a:p>
            <a:endParaRPr lang="en-US" dirty="0"/>
          </a:p>
        </p:txBody>
      </p:sp>
      <p:sp>
        <p:nvSpPr>
          <p:cNvPr id="17" name="TextBox 16">
            <a:extLst>
              <a:ext uri="{FF2B5EF4-FFF2-40B4-BE49-F238E27FC236}">
                <a16:creationId xmlns:a16="http://schemas.microsoft.com/office/drawing/2014/main" id="{906EF8D6-19A8-F34B-BE62-691CC5949E44}"/>
              </a:ext>
            </a:extLst>
          </p:cNvPr>
          <p:cNvSpPr txBox="1"/>
          <p:nvPr/>
        </p:nvSpPr>
        <p:spPr>
          <a:xfrm>
            <a:off x="2743860" y="4117301"/>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3</a:t>
            </a:r>
          </a:p>
          <a:p>
            <a:endParaRPr lang="en-US" dirty="0"/>
          </a:p>
        </p:txBody>
      </p:sp>
      <p:sp>
        <p:nvSpPr>
          <p:cNvPr id="18" name="TextBox 17">
            <a:extLst>
              <a:ext uri="{FF2B5EF4-FFF2-40B4-BE49-F238E27FC236}">
                <a16:creationId xmlns:a16="http://schemas.microsoft.com/office/drawing/2014/main" id="{8D0352BE-0397-4342-AA0F-6AE11F8D3ABC}"/>
              </a:ext>
            </a:extLst>
          </p:cNvPr>
          <p:cNvSpPr txBox="1"/>
          <p:nvPr/>
        </p:nvSpPr>
        <p:spPr>
          <a:xfrm>
            <a:off x="2734455" y="4770632"/>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4</a:t>
            </a:r>
          </a:p>
          <a:p>
            <a:endParaRPr lang="en-US" dirty="0"/>
          </a:p>
        </p:txBody>
      </p:sp>
      <p:sp>
        <p:nvSpPr>
          <p:cNvPr id="19" name="TextBox 18">
            <a:extLst>
              <a:ext uri="{FF2B5EF4-FFF2-40B4-BE49-F238E27FC236}">
                <a16:creationId xmlns:a16="http://schemas.microsoft.com/office/drawing/2014/main" id="{C63A1FFC-C6E5-7446-AE08-E30E2E9A1844}"/>
              </a:ext>
            </a:extLst>
          </p:cNvPr>
          <p:cNvSpPr txBox="1"/>
          <p:nvPr/>
        </p:nvSpPr>
        <p:spPr>
          <a:xfrm>
            <a:off x="2739798" y="5423963"/>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5</a:t>
            </a:r>
          </a:p>
          <a:p>
            <a:endParaRPr lang="en-US" dirty="0"/>
          </a:p>
        </p:txBody>
      </p:sp>
      <p:sp>
        <p:nvSpPr>
          <p:cNvPr id="21" name="TextBox 20">
            <a:extLst>
              <a:ext uri="{FF2B5EF4-FFF2-40B4-BE49-F238E27FC236}">
                <a16:creationId xmlns:a16="http://schemas.microsoft.com/office/drawing/2014/main" id="{D9073B26-22EA-A844-A2E0-1E98DEEBF1DC}"/>
              </a:ext>
            </a:extLst>
          </p:cNvPr>
          <p:cNvSpPr txBox="1"/>
          <p:nvPr/>
        </p:nvSpPr>
        <p:spPr>
          <a:xfrm>
            <a:off x="6617417" y="2809884"/>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1</a:t>
            </a:r>
          </a:p>
          <a:p>
            <a:endParaRPr lang="en-US" dirty="0"/>
          </a:p>
        </p:txBody>
      </p:sp>
      <p:sp>
        <p:nvSpPr>
          <p:cNvPr id="22" name="TextBox 21">
            <a:extLst>
              <a:ext uri="{FF2B5EF4-FFF2-40B4-BE49-F238E27FC236}">
                <a16:creationId xmlns:a16="http://schemas.microsoft.com/office/drawing/2014/main" id="{2866DA1B-D3A4-B44D-BED8-08C55A462E6A}"/>
              </a:ext>
            </a:extLst>
          </p:cNvPr>
          <p:cNvSpPr txBox="1"/>
          <p:nvPr/>
        </p:nvSpPr>
        <p:spPr>
          <a:xfrm>
            <a:off x="6606079" y="3462215"/>
            <a:ext cx="2739298" cy="646331"/>
          </a:xfrm>
          <a:prstGeom prst="rect">
            <a:avLst/>
          </a:prstGeom>
          <a:solidFill>
            <a:schemeClr val="bg2"/>
          </a:solidFill>
          <a:ln w="19050">
            <a:solidFill>
              <a:schemeClr val="tx1"/>
            </a:solidFill>
          </a:ln>
        </p:spPr>
        <p:txBody>
          <a:bodyPr wrap="square" rtlCol="0">
            <a:spAutoFit/>
          </a:bodyPr>
          <a:lstStyle/>
          <a:p>
            <a:pPr algn="ctr"/>
            <a:r>
              <a:rPr lang="en-US" dirty="0"/>
              <a:t>(some other file)</a:t>
            </a:r>
          </a:p>
          <a:p>
            <a:endParaRPr lang="en-US" dirty="0"/>
          </a:p>
        </p:txBody>
      </p:sp>
      <p:sp>
        <p:nvSpPr>
          <p:cNvPr id="23" name="TextBox 22">
            <a:extLst>
              <a:ext uri="{FF2B5EF4-FFF2-40B4-BE49-F238E27FC236}">
                <a16:creationId xmlns:a16="http://schemas.microsoft.com/office/drawing/2014/main" id="{06A8243C-A1D0-1144-BB0B-F8429668ACBF}"/>
              </a:ext>
            </a:extLst>
          </p:cNvPr>
          <p:cNvSpPr txBox="1"/>
          <p:nvPr/>
        </p:nvSpPr>
        <p:spPr>
          <a:xfrm>
            <a:off x="6612262" y="4100664"/>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2</a:t>
            </a:r>
          </a:p>
          <a:p>
            <a:endParaRPr lang="en-US" dirty="0"/>
          </a:p>
        </p:txBody>
      </p:sp>
      <p:sp>
        <p:nvSpPr>
          <p:cNvPr id="24" name="TextBox 23">
            <a:extLst>
              <a:ext uri="{FF2B5EF4-FFF2-40B4-BE49-F238E27FC236}">
                <a16:creationId xmlns:a16="http://schemas.microsoft.com/office/drawing/2014/main" id="{ADECD838-9B6D-834D-988A-B9A8DC480C49}"/>
              </a:ext>
            </a:extLst>
          </p:cNvPr>
          <p:cNvSpPr txBox="1"/>
          <p:nvPr/>
        </p:nvSpPr>
        <p:spPr>
          <a:xfrm>
            <a:off x="6603161" y="4738868"/>
            <a:ext cx="2739298" cy="646331"/>
          </a:xfrm>
          <a:prstGeom prst="rect">
            <a:avLst/>
          </a:prstGeom>
          <a:solidFill>
            <a:schemeClr val="accent4"/>
          </a:solidFill>
          <a:ln w="19050">
            <a:solidFill>
              <a:schemeClr val="tx1"/>
            </a:solidFill>
          </a:ln>
        </p:spPr>
        <p:txBody>
          <a:bodyPr wrap="square" rtlCol="0">
            <a:spAutoFit/>
          </a:bodyPr>
          <a:lstStyle/>
          <a:p>
            <a:pPr algn="ctr"/>
            <a:r>
              <a:rPr lang="en-US" dirty="0"/>
              <a:t>Bad Block</a:t>
            </a:r>
          </a:p>
          <a:p>
            <a:endParaRPr lang="en-US" dirty="0"/>
          </a:p>
        </p:txBody>
      </p:sp>
      <p:sp>
        <p:nvSpPr>
          <p:cNvPr id="25" name="TextBox 24">
            <a:extLst>
              <a:ext uri="{FF2B5EF4-FFF2-40B4-BE49-F238E27FC236}">
                <a16:creationId xmlns:a16="http://schemas.microsoft.com/office/drawing/2014/main" id="{58478ADB-5CEA-FE47-9511-4E222450613A}"/>
              </a:ext>
            </a:extLst>
          </p:cNvPr>
          <p:cNvSpPr txBox="1"/>
          <p:nvPr/>
        </p:nvSpPr>
        <p:spPr>
          <a:xfrm>
            <a:off x="6608340" y="5377072"/>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4</a:t>
            </a:r>
          </a:p>
          <a:p>
            <a:endParaRPr lang="en-US" dirty="0"/>
          </a:p>
        </p:txBody>
      </p:sp>
      <p:cxnSp>
        <p:nvCxnSpPr>
          <p:cNvPr id="27" name="Straight Arrow Connector 26">
            <a:extLst>
              <a:ext uri="{FF2B5EF4-FFF2-40B4-BE49-F238E27FC236}">
                <a16:creationId xmlns:a16="http://schemas.microsoft.com/office/drawing/2014/main" id="{FBB2DC10-6BC0-444C-953D-4D0CA850879F}"/>
              </a:ext>
            </a:extLst>
          </p:cNvPr>
          <p:cNvCxnSpPr>
            <a:cxnSpLocks/>
            <a:endCxn id="25" idx="1"/>
          </p:cNvCxnSpPr>
          <p:nvPr/>
        </p:nvCxnSpPr>
        <p:spPr>
          <a:xfrm>
            <a:off x="5490682" y="5144492"/>
            <a:ext cx="1117658" cy="55574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413E3B4-291C-B94A-A5A2-A23D826D9A86}"/>
              </a:ext>
            </a:extLst>
          </p:cNvPr>
          <p:cNvSpPr txBox="1"/>
          <p:nvPr/>
        </p:nvSpPr>
        <p:spPr>
          <a:xfrm>
            <a:off x="6606079" y="6023403"/>
            <a:ext cx="2739298" cy="646331"/>
          </a:xfrm>
          <a:prstGeom prst="rect">
            <a:avLst/>
          </a:prstGeom>
          <a:solidFill>
            <a:schemeClr val="bg1"/>
          </a:solidFill>
          <a:ln w="19050">
            <a:solidFill>
              <a:schemeClr val="tx1"/>
            </a:solidFill>
          </a:ln>
        </p:spPr>
        <p:txBody>
          <a:bodyPr wrap="square" rtlCol="0">
            <a:spAutoFit/>
          </a:bodyPr>
          <a:lstStyle/>
          <a:p>
            <a:pPr algn="ctr"/>
            <a:r>
              <a:rPr lang="en-US" dirty="0"/>
              <a:t>Block 3</a:t>
            </a:r>
          </a:p>
          <a:p>
            <a:endParaRPr lang="en-US" dirty="0"/>
          </a:p>
        </p:txBody>
      </p:sp>
      <p:cxnSp>
        <p:nvCxnSpPr>
          <p:cNvPr id="37" name="Straight Arrow Connector 36">
            <a:extLst>
              <a:ext uri="{FF2B5EF4-FFF2-40B4-BE49-F238E27FC236}">
                <a16:creationId xmlns:a16="http://schemas.microsoft.com/office/drawing/2014/main" id="{8A0946BE-A46D-2B4D-86A6-7A629C89979E}"/>
              </a:ext>
            </a:extLst>
          </p:cNvPr>
          <p:cNvCxnSpPr>
            <a:cxnSpLocks/>
            <a:endCxn id="36" idx="1"/>
          </p:cNvCxnSpPr>
          <p:nvPr/>
        </p:nvCxnSpPr>
        <p:spPr>
          <a:xfrm>
            <a:off x="5494561" y="4454650"/>
            <a:ext cx="1111518" cy="189191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085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67B2-FE60-F44B-B35B-0315A050F120}"/>
              </a:ext>
            </a:extLst>
          </p:cNvPr>
          <p:cNvSpPr>
            <a:spLocks noGrp="1"/>
          </p:cNvSpPr>
          <p:nvPr>
            <p:ph type="title"/>
          </p:nvPr>
        </p:nvSpPr>
        <p:spPr/>
        <p:txBody>
          <a:bodyPr/>
          <a:lstStyle/>
          <a:p>
            <a:r>
              <a:rPr lang="en-US" dirty="0"/>
              <a:t>Disk Fragmentation</a:t>
            </a:r>
          </a:p>
        </p:txBody>
      </p:sp>
      <p:sp>
        <p:nvSpPr>
          <p:cNvPr id="3" name="Content Placeholder 2">
            <a:extLst>
              <a:ext uri="{FF2B5EF4-FFF2-40B4-BE49-F238E27FC236}">
                <a16:creationId xmlns:a16="http://schemas.microsoft.com/office/drawing/2014/main" id="{770904D1-517F-3749-9EDA-0FE6A6E75425}"/>
              </a:ext>
            </a:extLst>
          </p:cNvPr>
          <p:cNvSpPr>
            <a:spLocks noGrp="1"/>
          </p:cNvSpPr>
          <p:nvPr>
            <p:ph idx="1"/>
          </p:nvPr>
        </p:nvSpPr>
        <p:spPr/>
        <p:txBody>
          <a:bodyPr/>
          <a:lstStyle/>
          <a:p>
            <a:r>
              <a:rPr lang="en-US" dirty="0"/>
              <a:t>Just like physical memory allocation, the space on disk becomes broken up into small chunks as files are added, deleted, expanded.</a:t>
            </a:r>
          </a:p>
          <a:p>
            <a:r>
              <a:rPr lang="en-US" dirty="0"/>
              <a:t>The result dramatically degrades system performance, because reading sequential data from disk becomes very slow.</a:t>
            </a:r>
          </a:p>
          <a:p>
            <a:r>
              <a:rPr lang="en-US" dirty="0"/>
              <a:t>Disk transfer rates are pretty fast</a:t>
            </a:r>
          </a:p>
          <a:p>
            <a:r>
              <a:rPr lang="en-US" dirty="0"/>
              <a:t>Disk rotation is slower…  waiting for the disk to rotate to read the next block is </a:t>
            </a:r>
            <a:r>
              <a:rPr lang="en-US" i="1" dirty="0"/>
              <a:t>expensive</a:t>
            </a:r>
          </a:p>
          <a:p>
            <a:r>
              <a:rPr lang="en-US" dirty="0"/>
              <a:t>Moving the disk head from track to track is slower still… so if the file blocks are scattered, reading successive blocks of data can be </a:t>
            </a:r>
            <a:r>
              <a:rPr lang="en-US" i="1" dirty="0"/>
              <a:t>very</a:t>
            </a:r>
            <a:r>
              <a:rPr lang="en-US" dirty="0"/>
              <a:t> expensive</a:t>
            </a:r>
          </a:p>
        </p:txBody>
      </p:sp>
      <p:sp>
        <p:nvSpPr>
          <p:cNvPr id="4" name="Date Placeholder 3">
            <a:extLst>
              <a:ext uri="{FF2B5EF4-FFF2-40B4-BE49-F238E27FC236}">
                <a16:creationId xmlns:a16="http://schemas.microsoft.com/office/drawing/2014/main" id="{53ECCDED-29BA-C647-BBC6-29931378839C}"/>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464A2D6D-6768-904E-99A9-FE43E76E2238}"/>
              </a:ext>
            </a:extLst>
          </p:cNvPr>
          <p:cNvSpPr>
            <a:spLocks noGrp="1"/>
          </p:cNvSpPr>
          <p:nvPr>
            <p:ph type="sldNum" sz="quarter" idx="12"/>
          </p:nvPr>
        </p:nvSpPr>
        <p:spPr/>
        <p:txBody>
          <a:bodyPr/>
          <a:lstStyle/>
          <a:p>
            <a:fld id="{FCFF2910-D1F1-314D-A8F2-476646A55ABA}" type="slidenum">
              <a:rPr lang="en-US" smtClean="0"/>
              <a:pPr/>
              <a:t>7</a:t>
            </a:fld>
            <a:endParaRPr lang="en-US" dirty="0"/>
          </a:p>
        </p:txBody>
      </p:sp>
    </p:spTree>
    <p:extLst>
      <p:ext uri="{BB962C8B-B14F-4D97-AF65-F5344CB8AC3E}">
        <p14:creationId xmlns:p14="http://schemas.microsoft.com/office/powerpoint/2010/main" val="288286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CDB8-0D51-C749-A341-CD3B75788810}"/>
              </a:ext>
            </a:extLst>
          </p:cNvPr>
          <p:cNvSpPr>
            <a:spLocks noGrp="1"/>
          </p:cNvSpPr>
          <p:nvPr>
            <p:ph type="title"/>
          </p:nvPr>
        </p:nvSpPr>
        <p:spPr/>
        <p:txBody>
          <a:bodyPr/>
          <a:lstStyle/>
          <a:p>
            <a:r>
              <a:rPr lang="en-US" dirty="0"/>
              <a:t>Disk Fragmentation</a:t>
            </a:r>
          </a:p>
        </p:txBody>
      </p:sp>
      <p:sp>
        <p:nvSpPr>
          <p:cNvPr id="4" name="Date Placeholder 3">
            <a:extLst>
              <a:ext uri="{FF2B5EF4-FFF2-40B4-BE49-F238E27FC236}">
                <a16:creationId xmlns:a16="http://schemas.microsoft.com/office/drawing/2014/main" id="{C2E6D183-5DC4-A24B-8DE1-992F1B63CEC6}"/>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C038C1FD-C02E-7F42-8DAD-DFE08452C499}"/>
              </a:ext>
            </a:extLst>
          </p:cNvPr>
          <p:cNvSpPr>
            <a:spLocks noGrp="1"/>
          </p:cNvSpPr>
          <p:nvPr>
            <p:ph type="sldNum" sz="quarter" idx="12"/>
          </p:nvPr>
        </p:nvSpPr>
        <p:spPr/>
        <p:txBody>
          <a:bodyPr/>
          <a:lstStyle/>
          <a:p>
            <a:fld id="{FCFF2910-D1F1-314D-A8F2-476646A55ABA}" type="slidenum">
              <a:rPr lang="en-US" smtClean="0"/>
              <a:pPr/>
              <a:t>8</a:t>
            </a:fld>
            <a:endParaRPr lang="en-US" dirty="0"/>
          </a:p>
        </p:txBody>
      </p:sp>
      <p:pic>
        <p:nvPicPr>
          <p:cNvPr id="10" name="Picture 9">
            <a:extLst>
              <a:ext uri="{FF2B5EF4-FFF2-40B4-BE49-F238E27FC236}">
                <a16:creationId xmlns:a16="http://schemas.microsoft.com/office/drawing/2014/main" id="{659554E7-3CE1-B045-B7E6-A2B8E0E9BB93}"/>
              </a:ext>
            </a:extLst>
          </p:cNvPr>
          <p:cNvPicPr>
            <a:picLocks noChangeAspect="1"/>
          </p:cNvPicPr>
          <p:nvPr/>
        </p:nvPicPr>
        <p:blipFill>
          <a:blip r:embed="rId2"/>
          <a:stretch>
            <a:fillRect/>
          </a:stretch>
        </p:blipFill>
        <p:spPr>
          <a:xfrm>
            <a:off x="3765550" y="1086519"/>
            <a:ext cx="4660900" cy="5118100"/>
          </a:xfrm>
          <a:prstGeom prst="rect">
            <a:avLst/>
          </a:prstGeom>
        </p:spPr>
      </p:pic>
      <p:pic>
        <p:nvPicPr>
          <p:cNvPr id="11" name="Picture 10">
            <a:extLst>
              <a:ext uri="{FF2B5EF4-FFF2-40B4-BE49-F238E27FC236}">
                <a16:creationId xmlns:a16="http://schemas.microsoft.com/office/drawing/2014/main" id="{B1B3DC84-1732-E44C-AFA5-6DEFF0A0FB19}"/>
              </a:ext>
            </a:extLst>
          </p:cNvPr>
          <p:cNvPicPr>
            <a:picLocks noChangeAspect="1"/>
          </p:cNvPicPr>
          <p:nvPr/>
        </p:nvPicPr>
        <p:blipFill>
          <a:blip r:embed="rId3"/>
          <a:stretch>
            <a:fillRect/>
          </a:stretch>
        </p:blipFill>
        <p:spPr>
          <a:xfrm>
            <a:off x="3765550" y="1162758"/>
            <a:ext cx="4660900" cy="5118100"/>
          </a:xfrm>
          <a:prstGeom prst="rect">
            <a:avLst/>
          </a:prstGeom>
        </p:spPr>
      </p:pic>
    </p:spTree>
    <p:extLst>
      <p:ext uri="{BB962C8B-B14F-4D97-AF65-F5344CB8AC3E}">
        <p14:creationId xmlns:p14="http://schemas.microsoft.com/office/powerpoint/2010/main" val="79964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0F8A-A9E2-C345-84BC-9B98CAABF3AF}"/>
              </a:ext>
            </a:extLst>
          </p:cNvPr>
          <p:cNvSpPr>
            <a:spLocks noGrp="1"/>
          </p:cNvSpPr>
          <p:nvPr>
            <p:ph type="title"/>
          </p:nvPr>
        </p:nvSpPr>
        <p:spPr/>
        <p:txBody>
          <a:bodyPr/>
          <a:lstStyle/>
          <a:p>
            <a:r>
              <a:rPr lang="en-US" dirty="0"/>
              <a:t>Defragmentation</a:t>
            </a:r>
          </a:p>
        </p:txBody>
      </p:sp>
      <p:sp>
        <p:nvSpPr>
          <p:cNvPr id="3" name="Content Placeholder 2">
            <a:extLst>
              <a:ext uri="{FF2B5EF4-FFF2-40B4-BE49-F238E27FC236}">
                <a16:creationId xmlns:a16="http://schemas.microsoft.com/office/drawing/2014/main" id="{B8C1319F-1EBE-D042-92CB-930F84EF7525}"/>
              </a:ext>
            </a:extLst>
          </p:cNvPr>
          <p:cNvSpPr>
            <a:spLocks noGrp="1"/>
          </p:cNvSpPr>
          <p:nvPr>
            <p:ph idx="1"/>
          </p:nvPr>
        </p:nvSpPr>
        <p:spPr/>
        <p:txBody>
          <a:bodyPr/>
          <a:lstStyle/>
          <a:p>
            <a:r>
              <a:rPr lang="en-US" dirty="0"/>
              <a:t>To reduce the performance impact of disk fragmentation, utility programs were developed to “defrag” the disk.  This involved rewriting each file as a contiguous series of blocks, and eliminating unused space between files.</a:t>
            </a:r>
          </a:p>
          <a:p>
            <a:r>
              <a:rPr lang="en-US" dirty="0"/>
              <a:t>Defragmenting a large disk could take several hours, and the disk could not be used while the utility was running.</a:t>
            </a:r>
          </a:p>
          <a:p>
            <a:r>
              <a:rPr lang="en-US" dirty="0"/>
              <a:t>Modern operating systems dynamically defragment the disk, so it is in most cases no longer necessary to run a separate utility.  </a:t>
            </a:r>
          </a:p>
        </p:txBody>
      </p:sp>
      <p:sp>
        <p:nvSpPr>
          <p:cNvPr id="4" name="Date Placeholder 3">
            <a:extLst>
              <a:ext uri="{FF2B5EF4-FFF2-40B4-BE49-F238E27FC236}">
                <a16:creationId xmlns:a16="http://schemas.microsoft.com/office/drawing/2014/main" id="{A7E860B1-9E28-F547-9DF3-5BBB0BC6BDE9}"/>
              </a:ext>
            </a:extLst>
          </p:cNvPr>
          <p:cNvSpPr>
            <a:spLocks noGrp="1"/>
          </p:cNvSpPr>
          <p:nvPr>
            <p:ph type="dt" sz="half" idx="10"/>
          </p:nvPr>
        </p:nvSpPr>
        <p:spPr/>
        <p:txBody>
          <a:bodyPr/>
          <a:lstStyle/>
          <a:p>
            <a:r>
              <a:rPr lang="en-US"/>
              <a:t>CMPE 220</a:t>
            </a:r>
            <a:endParaRPr lang="en-US" dirty="0"/>
          </a:p>
        </p:txBody>
      </p:sp>
      <p:sp>
        <p:nvSpPr>
          <p:cNvPr id="5" name="Slide Number Placeholder 4">
            <a:extLst>
              <a:ext uri="{FF2B5EF4-FFF2-40B4-BE49-F238E27FC236}">
                <a16:creationId xmlns:a16="http://schemas.microsoft.com/office/drawing/2014/main" id="{87F1938F-D9D3-8549-B135-B866C98F98A2}"/>
              </a:ext>
            </a:extLst>
          </p:cNvPr>
          <p:cNvSpPr>
            <a:spLocks noGrp="1"/>
          </p:cNvSpPr>
          <p:nvPr>
            <p:ph type="sldNum" sz="quarter" idx="12"/>
          </p:nvPr>
        </p:nvSpPr>
        <p:spPr/>
        <p:txBody>
          <a:bodyPr/>
          <a:lstStyle/>
          <a:p>
            <a:fld id="{FCFF2910-D1F1-314D-A8F2-476646A55ABA}" type="slidenum">
              <a:rPr lang="en-US" smtClean="0"/>
              <a:pPr/>
              <a:t>9</a:t>
            </a:fld>
            <a:endParaRPr lang="en-US" dirty="0"/>
          </a:p>
        </p:txBody>
      </p:sp>
    </p:spTree>
    <p:extLst>
      <p:ext uri="{BB962C8B-B14F-4D97-AF65-F5344CB8AC3E}">
        <p14:creationId xmlns:p14="http://schemas.microsoft.com/office/powerpoint/2010/main" val="373953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19715</TotalTime>
  <Words>2106</Words>
  <Application>Microsoft Macintosh PowerPoint</Application>
  <PresentationFormat>Widescreen</PresentationFormat>
  <Paragraphs>287</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Helvetica</vt:lpstr>
      <vt:lpstr>Office Theme</vt:lpstr>
      <vt:lpstr>CMPE 220 </vt:lpstr>
      <vt:lpstr>What Does a Modern Operating System Do?</vt:lpstr>
      <vt:lpstr>(4) File System Management</vt:lpstr>
      <vt:lpstr>The File Catalog</vt:lpstr>
      <vt:lpstr>File Layout on Disk</vt:lpstr>
      <vt:lpstr>File Layout on Disk</vt:lpstr>
      <vt:lpstr>Disk Fragmentation</vt:lpstr>
      <vt:lpstr>Disk Fragmentation</vt:lpstr>
      <vt:lpstr>Defragmentation</vt:lpstr>
      <vt:lpstr>Defragmentation</vt:lpstr>
      <vt:lpstr>(5) System Functions and Kernel Mode</vt:lpstr>
      <vt:lpstr>Calling System Functions</vt:lpstr>
      <vt:lpstr>Switching Execution Modes</vt:lpstr>
      <vt:lpstr>Kernel Mode is Dangerous</vt:lpstr>
      <vt:lpstr>Traps Are Expensive</vt:lpstr>
      <vt:lpstr>Resource Conflicts</vt:lpstr>
      <vt:lpstr>Uninterruptible Code Segments</vt:lpstr>
      <vt:lpstr>Resource Locks</vt:lpstr>
      <vt:lpstr>Resource Locking Can Lead to “Deadlocks”</vt:lpstr>
      <vt:lpstr>Deadlock Detection and Prevention</vt:lpstr>
      <vt:lpstr>(6) User Interaction (maybe)</vt:lpstr>
      <vt:lpstr>What Does a Modern Operating System Do?</vt:lpstr>
      <vt:lpstr>Types of Operating Systems</vt:lpstr>
      <vt:lpstr>Embedded Systems (Generalizations)</vt:lpstr>
      <vt:lpstr>Multiprocessor Architectures</vt:lpstr>
      <vt:lpstr>Multiprocessor Operating Systems</vt:lpstr>
      <vt:lpstr>Multiprocessor OS: Master-Slave</vt:lpstr>
      <vt:lpstr>Multiprocessor OS: Symmetric</vt:lpstr>
      <vt:lpstr>Breaking Out of the Box</vt:lpstr>
      <vt:lpstr>Network vs Distributed Operating Systems</vt:lpstr>
      <vt:lpstr>Network Operating Systems</vt:lpstr>
      <vt:lpstr>Distributed Operating Systems</vt:lpstr>
      <vt:lpstr>Distributed OS: Access to Remote Files</vt:lpstr>
      <vt:lpstr>Distributed OS: Process Migration</vt:lpstr>
      <vt:lpstr>Cloud Operating System</vt:lpstr>
      <vt:lpstr>Object Oriented Operating Systems</vt:lpstr>
      <vt:lpstr>For Next Week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CMPE 220 </dc:title>
  <dc:creator>Robert Nicholson</dc:creator>
  <cp:lastModifiedBy>Robert Nicholson</cp:lastModifiedBy>
  <cp:revision>807</cp:revision>
  <dcterms:created xsi:type="dcterms:W3CDTF">2020-02-13T00:20:36Z</dcterms:created>
  <dcterms:modified xsi:type="dcterms:W3CDTF">2023-03-06T19:30:09Z</dcterms:modified>
</cp:coreProperties>
</file>