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678" r:id="rId3"/>
    <p:sldId id="775" r:id="rId4"/>
    <p:sldId id="784" r:id="rId5"/>
    <p:sldId id="785" r:id="rId6"/>
    <p:sldId id="1005" r:id="rId7"/>
    <p:sldId id="1003" r:id="rId8"/>
    <p:sldId id="258" r:id="rId9"/>
    <p:sldId id="1006" r:id="rId10"/>
    <p:sldId id="259" r:id="rId11"/>
    <p:sldId id="1007" r:id="rId12"/>
    <p:sldId id="1008" r:id="rId13"/>
    <p:sldId id="1009" r:id="rId14"/>
    <p:sldId id="260" r:id="rId15"/>
    <p:sldId id="1022" r:id="rId16"/>
    <p:sldId id="1023" r:id="rId17"/>
    <p:sldId id="261" r:id="rId18"/>
    <p:sldId id="1004" r:id="rId19"/>
    <p:sldId id="1013" r:id="rId20"/>
    <p:sldId id="1014" r:id="rId21"/>
    <p:sldId id="1017" r:id="rId22"/>
    <p:sldId id="1020" r:id="rId23"/>
    <p:sldId id="1021" r:id="rId24"/>
    <p:sldId id="1015" r:id="rId25"/>
    <p:sldId id="1016" r:id="rId26"/>
    <p:sldId id="1024" r:id="rId27"/>
    <p:sldId id="1025" r:id="rId28"/>
    <p:sldId id="1026" r:id="rId29"/>
    <p:sldId id="1032" r:id="rId30"/>
    <p:sldId id="1033" r:id="rId31"/>
    <p:sldId id="1027" r:id="rId32"/>
    <p:sldId id="1028" r:id="rId33"/>
    <p:sldId id="1029" r:id="rId34"/>
    <p:sldId id="1031" r:id="rId35"/>
    <p:sldId id="103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6"/>
    <p:restoredTop sz="97617"/>
  </p:normalViewPr>
  <p:slideViewPr>
    <p:cSldViewPr snapToGrid="0" snapToObjects="1">
      <p:cViewPr varScale="1">
        <p:scale>
          <a:sx n="131" d="100"/>
          <a:sy n="131" d="100"/>
        </p:scale>
        <p:origin x="872" y="184"/>
      </p:cViewPr>
      <p:guideLst>
        <p:guide orient="horz" pos="2424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5D4BB-C412-2E4B-9EDF-7192BB55DF9F}" type="datetimeFigureOut">
              <a:rPr lang="en-US" smtClean="0"/>
              <a:pPr/>
              <a:t>3/13/23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7E26E-6141-854C-8D8C-D812CC839D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7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history.</a:t>
            </a:r>
          </a:p>
          <a:p>
            <a:endParaRPr lang="en-US" dirty="0"/>
          </a:p>
          <a:p>
            <a:r>
              <a:rPr lang="en-US" dirty="0"/>
              <a:t>California State Railroad Museum – 1976 - docents worked on original steam engines.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E26E-6141-854C-8D8C-D812CC839D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5B05-68FD-2C4F-8750-9E0690CEC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470AE-65A4-4A4D-92E9-5FB173DD2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3D25-CA32-3546-B211-0FA45E1D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2148A-1A48-FE47-8363-BFFEB9E0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CEAE1-AE4C-3B40-9164-97AF1491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2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645D-EDE6-3946-BB11-5F377D75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58F36-3695-4E48-9423-C4CCFA491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238996"/>
            <a:ext cx="10515600" cy="483129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3CF7-19B4-8D48-9DFC-DDD295F0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3B15-81A0-5848-B881-AFDA7468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78402-E746-6A40-B7EF-E9F70F61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6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D173B-DD3B-A346-BDF7-87ACD3F76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C63DF-B61D-A348-B9FC-7573F9AAA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A704-911F-9B48-B58F-851E08B7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5B21E-8CCE-7E42-9108-7C687A9C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A4832-59C5-0343-913A-CBBA5114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138-0814-5C46-A170-43283814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3E5A-5DF7-A04B-92D8-E0857DCF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48312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63E14-94CD-3D43-8961-C3013610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03C0A-8889-8D4E-B816-C7A7EEE2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DD6DB-BD57-1E4E-B959-EB19E12B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4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C13F-A412-3340-A369-2D43DCDC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C3288-9671-C34A-8C3A-A58D178E7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BED2-E97A-C241-B796-8765D215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4F1D-94E4-3F45-B231-547D43E5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D8013-2C40-A14A-A71A-42AAE5D3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4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C90E-F403-D148-B911-B2C8447A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6"/>
            <a:ext cx="10515600" cy="125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51F0-173B-9F49-8FF6-A03DEBBAD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2047"/>
            <a:ext cx="5177010" cy="4886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44801-EA02-4947-8BB4-BA2962971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2047"/>
            <a:ext cx="5181600" cy="4886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453BB-97C2-4640-896F-37F7605F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D13FE-8C46-8343-ABE7-CB1F264C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F1B09-F2DB-C041-BDC9-EA974F53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5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7BD5C-06DF-5B46-A0AB-120B8F48C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6039"/>
            <a:ext cx="5157787" cy="512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74CC9-6C91-074D-969B-E96A7EA64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0836"/>
            <a:ext cx="5157787" cy="41595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95CA6-EBA4-BA43-9E0D-8F01D6C42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6038"/>
            <a:ext cx="5183188" cy="512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EEB3D-B112-924C-823E-8D5BF87EA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50834"/>
            <a:ext cx="5183188" cy="4159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CAAB9C9-8075-3241-8B08-00930288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0A6981E-194C-D54B-BE12-41BEBF75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E9BC8EF-0B65-2E49-A34C-6C885BC5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A148-1E78-5C4A-A511-6A35F58241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59FF794C-22F1-454B-89A6-6B4545AD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061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7ED8-D9C2-E340-A92A-71BACA55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32D2F-E5EE-DB46-B811-4E15E975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8D39F-3BAE-C148-BF2C-5A2DE1CF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73D07-4E79-0E43-AE11-E89C6D24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3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EA5B9-CACD-654E-B4D2-91A1ED39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847C9-C68C-CD43-AAB9-543BCA22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314D0-7E87-1240-8DAC-70E4075F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B85A-4F21-0C44-85D3-412DB23E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6A6B-EBBD-F748-A5C0-D7C58493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C003C-63F5-FD4C-BA02-132FD51E9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3E925-9A93-BF49-AC7D-1B29CD9F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0B580-602A-DB49-91DD-BE7F8FEB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7E5CB-2CE8-6148-B98E-55F2656E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9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4A23-C616-A143-A5AD-FC3A53F9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DC069-14F8-BF45-8B30-17F729AA0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A2E4B-DA96-5741-8271-30E30C6E8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27B2E-786F-2B4F-9062-53F7F7C4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0DC6A-5864-A843-9858-FF584807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F9263-CE05-614D-AB32-493E089B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5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7B67D-DDF3-5D44-B48B-14789A0C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5CF4-7422-8442-9B08-8A6E47132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5E9624A-52AF-0A4F-B052-04AFBDA07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A2F16-F291-3F4B-B5B6-C0E32E5FA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A148-1E78-5C4A-A511-6A35F58241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DF9066-E00C-6044-A626-415119B1A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8997"/>
            <a:ext cx="10515600" cy="493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580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article/what-is-rest" TargetMode="External"/><Relationship Id="rId2" Type="http://schemas.openxmlformats.org/officeDocument/2006/relationships/hyperlink" Target="https://www.w3.org/2001/sw/wiki/RES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codecamp.org/news/public-apis-for-developers/" TargetMode="External"/><Relationship Id="rId3" Type="http://schemas.openxmlformats.org/officeDocument/2006/relationships/hyperlink" Target="https://www.omdbapi.com/" TargetMode="External"/><Relationship Id="rId7" Type="http://schemas.openxmlformats.org/officeDocument/2006/relationships/hyperlink" Target="https://dictionaryapi.com/" TargetMode="External"/><Relationship Id="rId2" Type="http://schemas.openxmlformats.org/officeDocument/2006/relationships/hyperlink" Target="https://www.zipcodeapi.com/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weathermap.org/" TargetMode="External"/><Relationship Id="rId5" Type="http://schemas.openxmlformats.org/officeDocument/2006/relationships/hyperlink" Target="https://cloud.google.com/translate/docs" TargetMode="External"/><Relationship Id="rId4" Type="http://schemas.openxmlformats.org/officeDocument/2006/relationships/hyperlink" Target="https://developers.google.com/map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" TargetMode="External"/><Relationship Id="rId2" Type="http://schemas.openxmlformats.org/officeDocument/2006/relationships/hyperlink" Target="https://developers.google.com/maps/documentation/javascrip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aps.googleapis.com/maps/api/js?key=AIzaSyBJOgD6a34m9TmNzH60t3X4CMs0ee_oZsE&amp;callback=initMap&amp;v=weekl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obertnicholson.info/cs174/Class-11/Gmaps.html" TargetMode="External"/><Relationship Id="rId2" Type="http://schemas.openxmlformats.org/officeDocument/2006/relationships/hyperlink" Target="http://cos-cs106.science.sjsu.edu/~012755158/Class-11/Gmap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vbhajihut.com/locations/" TargetMode="External"/><Relationship Id="rId4" Type="http://schemas.openxmlformats.org/officeDocument/2006/relationships/hyperlink" Target="http://californiamissionguide.com/california-mission-guide/california-mission-map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map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cloud.google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mime-type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2001/NOTE-wsdl-2001031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soap/" TargetMode="External"/><Relationship Id="rId2" Type="http://schemas.openxmlformats.org/officeDocument/2006/relationships/hyperlink" Target="https://www.w3schools.com/xml/xml_soap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BA5-C2E5-4A4A-A34B-877E980C0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CMPE 220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50224-2061-9749-8AA9-98B136FEE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997" y="3602038"/>
            <a:ext cx="10232021" cy="1655762"/>
          </a:xfrm>
        </p:spPr>
        <p:txBody>
          <a:bodyPr>
            <a:normAutofit/>
          </a:bodyPr>
          <a:lstStyle/>
          <a:p>
            <a:r>
              <a:rPr lang="en-US" sz="3600" dirty="0"/>
              <a:t>Class 13</a:t>
            </a:r>
          </a:p>
          <a:p>
            <a:r>
              <a:rPr lang="en-US" sz="3600" dirty="0"/>
              <a:t> Servers (and client/server applications)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35AA-3678-3049-8C72-F7FCE7D0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F8456-47C2-8C47-9E12-61B8C61B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5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RESTful</a:t>
            </a:r>
            <a:r>
              <a:rPr lang="en-US" dirty="0"/>
              <a:t>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simpler web services protocol is REST</a:t>
            </a:r>
          </a:p>
          <a:p>
            <a:pPr lvl="1"/>
            <a:r>
              <a:rPr lang="en-US" u="sng" dirty="0"/>
              <a:t>Re</a:t>
            </a:r>
            <a:r>
              <a:rPr lang="en-US" dirty="0"/>
              <a:t>presentational </a:t>
            </a:r>
            <a:r>
              <a:rPr lang="en-US" u="sng" dirty="0"/>
              <a:t>S</a:t>
            </a:r>
            <a:r>
              <a:rPr lang="en-US" dirty="0"/>
              <a:t>tate </a:t>
            </a:r>
            <a:r>
              <a:rPr lang="en-US" u="sng" dirty="0"/>
              <a:t>T</a:t>
            </a:r>
            <a:r>
              <a:rPr lang="en-US" dirty="0"/>
              <a:t>ransfer</a:t>
            </a:r>
          </a:p>
          <a:p>
            <a:r>
              <a:rPr lang="en-US" dirty="0"/>
              <a:t>A software </a:t>
            </a:r>
            <a:r>
              <a:rPr lang="en-US" i="1" dirty="0"/>
              <a:t>architecture style </a:t>
            </a:r>
            <a:r>
              <a:rPr lang="en-US" dirty="0"/>
              <a:t>consisting of guidelines and best practices for creating scalable web services</a:t>
            </a:r>
          </a:p>
          <a:p>
            <a:r>
              <a:rPr lang="en-US" dirty="0"/>
              <a:t>REST is not an interface standard</a:t>
            </a:r>
          </a:p>
          <a:p>
            <a:pPr lvl="1"/>
            <a:r>
              <a:rPr lang="en-US" sz="2500" dirty="0">
                <a:hlinkClick r:id="rId2"/>
              </a:rPr>
              <a:t>https://www.w3.org/2001/sw/wiki/REST</a:t>
            </a:r>
            <a:r>
              <a:rPr lang="en-US" sz="2500" dirty="0"/>
              <a:t> </a:t>
            </a:r>
          </a:p>
          <a:p>
            <a:pPr lvl="1"/>
            <a:r>
              <a:rPr lang="en-US" sz="2500" dirty="0">
                <a:hlinkClick r:id="rId3"/>
              </a:rPr>
              <a:t>https://www.codecademy.com/article/what-is-rest</a:t>
            </a:r>
            <a:r>
              <a:rPr lang="en-US" sz="25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74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C49D-97F5-15D3-6D0F-7BE0E42F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02A0-7DB2-CC23-9A8F-427C2B240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systems are </a:t>
            </a:r>
            <a:r>
              <a:rPr lang="en-US" i="1" dirty="0"/>
              <a:t>stateless, </a:t>
            </a:r>
            <a:r>
              <a:rPr lang="en-US" dirty="0">
                <a:solidFill>
                  <a:srgbClr val="10162F"/>
                </a:solidFill>
                <a:latin typeface="Apercu"/>
              </a:rPr>
              <a:t>meaning that the server does not need to know anything about what state the client is in and vice versa</a:t>
            </a:r>
          </a:p>
          <a:p>
            <a:r>
              <a:rPr lang="en-US" dirty="0">
                <a:solidFill>
                  <a:srgbClr val="10162F"/>
                </a:solidFill>
                <a:latin typeface="Apercu"/>
              </a:rPr>
              <a:t>Client and server implementations are independent; the only connect is via messages</a:t>
            </a:r>
          </a:p>
          <a:p>
            <a:r>
              <a:rPr lang="en-US" dirty="0"/>
              <a:t>In the REST architecture, clients send requests to retrieve or modify resources, and servers send responses to these requests</a:t>
            </a:r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9A8E-105A-9BDE-1407-C40914D9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1784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37CD-37F4-4EF3-4174-338FB9EE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473A5-743D-CD2D-01DB-8D0DCD40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requires that a client make a request to the server in order to retrieve or modify data on the server. A request generally consists of:</a:t>
            </a:r>
          </a:p>
          <a:p>
            <a:pPr lvl="1"/>
            <a:r>
              <a:rPr lang="en-US" sz="2500" dirty="0"/>
              <a:t>an HTTP verb, which defines what kind of operation to perform (GET, POST, PUT, DELETE)</a:t>
            </a:r>
          </a:p>
          <a:p>
            <a:pPr lvl="1"/>
            <a:r>
              <a:rPr lang="en-US" sz="2500" dirty="0"/>
              <a:t>a header, which allows the client to pass along information about the request</a:t>
            </a:r>
          </a:p>
          <a:p>
            <a:pPr lvl="1"/>
            <a:r>
              <a:rPr lang="en-US" sz="2500" dirty="0"/>
              <a:t>a path to a resource</a:t>
            </a:r>
          </a:p>
          <a:p>
            <a:pPr lvl="1"/>
            <a:r>
              <a:rPr lang="en-US" sz="2500" dirty="0"/>
              <a:t>an optional message body or </a:t>
            </a:r>
            <a:r>
              <a:rPr lang="en-US" sz="2500" i="1" dirty="0"/>
              <a:t>payload</a:t>
            </a:r>
            <a:r>
              <a:rPr lang="en-US" sz="2500" dirty="0"/>
              <a:t> containing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E53C8-176C-68CB-AD50-28E0DFD2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061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F46C-7642-87D7-576D-D27F5A50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FF49-2FE2-D528-75F5-94B624B5F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00221"/>
            <a:ext cx="7886700" cy="871863"/>
          </a:xfrm>
        </p:spPr>
        <p:txBody>
          <a:bodyPr>
            <a:normAutofit/>
          </a:bodyPr>
          <a:lstStyle/>
          <a:p>
            <a:r>
              <a:rPr lang="en-US" dirty="0"/>
              <a:t>A REST Response consists of a status code and an option </a:t>
            </a:r>
            <a:r>
              <a:rPr lang="en-US" i="1" dirty="0"/>
              <a:t>payload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4BB47-7B2A-9BD2-FB90-CB147134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13</a:t>
            </a:fld>
            <a:endParaRPr lang="en-US" altLang="x-non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E96C90C-261C-24AA-4AE6-5A0402D6F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805852"/>
              </p:ext>
            </p:extLst>
          </p:nvPr>
        </p:nvGraphicFramePr>
        <p:xfrm>
          <a:off x="2357168" y="2565104"/>
          <a:ext cx="7692349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309">
                  <a:extLst>
                    <a:ext uri="{9D8B030D-6E8A-4147-A177-3AD203B41FA5}">
                      <a16:colId xmlns:a16="http://schemas.microsoft.com/office/drawing/2014/main" val="3137393379"/>
                    </a:ext>
                  </a:extLst>
                </a:gridCol>
                <a:gridCol w="4976040">
                  <a:extLst>
                    <a:ext uri="{9D8B030D-6E8A-4147-A177-3AD203B41FA5}">
                      <a16:colId xmlns:a16="http://schemas.microsoft.com/office/drawing/2014/main" val="1154289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Status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200 (OK)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This is the standard response for successful HTTP requests.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1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201 (CREATED)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This is the standard response for an HTTP request that resulted in an item being successfully created.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55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204 (NO CONTENT)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This is the standard response for successful HTTP requests, where nothing is being returned in the response body.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72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400 (BAD REQUEST)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The request cannot be processed because of bad request syntax, excessive size, or another client error.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99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403 (FORBIDDEN)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The client does not have permission to access this resource.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86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404 (NOT FOUND)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The resource could not be found at this time. It is possible it was deleted, or does not exist yet.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455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500 (INTERNAL SERVER ERROR)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The generic answer for an unexpected failure if there is no more specific information available.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7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23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Browser-Based Web Service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invoke many web services today from a web browser using AJAX</a:t>
            </a:r>
          </a:p>
          <a:p>
            <a:pPr lvl="4"/>
            <a:endParaRPr lang="en-US" sz="2800" dirty="0"/>
          </a:p>
          <a:p>
            <a:r>
              <a:rPr lang="en-US" dirty="0"/>
              <a:t>You download JavaScript code from the web service provider that makes the AJAX calls.</a:t>
            </a:r>
          </a:p>
          <a:p>
            <a:pPr lvl="1"/>
            <a:r>
              <a:rPr lang="en-US" dirty="0"/>
              <a:t>Therefore, you don’t worry about what protocol the web service provider uses</a:t>
            </a:r>
          </a:p>
          <a:p>
            <a:pPr lvl="5"/>
            <a:endParaRPr lang="en-US" sz="2800" dirty="0"/>
          </a:p>
          <a:p>
            <a:r>
              <a:rPr lang="en-US" dirty="0"/>
              <a:t>Popular web service providers include Google, Facebook, Amazon,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0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D434-01DE-1273-5771-F3AD0169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2BA5C-E2F0-6CAE-01AF-44A235B01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APIs (Application Program Interfaces) include </a:t>
            </a:r>
            <a:r>
              <a:rPr lang="en-US" dirty="0" err="1"/>
              <a:t>Javascript</a:t>
            </a:r>
            <a:r>
              <a:rPr lang="en-US" dirty="0"/>
              <a:t> function calls as well as web service interfaces</a:t>
            </a:r>
          </a:p>
          <a:p>
            <a:r>
              <a:rPr lang="en-US" dirty="0"/>
              <a:t>Function calls may hide the details of web services</a:t>
            </a:r>
          </a:p>
          <a:p>
            <a:r>
              <a:rPr lang="en-US" dirty="0"/>
              <a:t>A web service is an API, but not all API are web services</a:t>
            </a:r>
          </a:p>
          <a:p>
            <a:r>
              <a:rPr lang="en-US" dirty="0"/>
              <a:t>Additional differences</a:t>
            </a:r>
          </a:p>
          <a:p>
            <a:pPr lvl="1"/>
            <a:r>
              <a:rPr lang="en-US" sz="2500" dirty="0"/>
              <a:t>Web Services are network based (by definition)</a:t>
            </a:r>
          </a:p>
          <a:p>
            <a:pPr lvl="1"/>
            <a:r>
              <a:rPr lang="en-US" sz="2500" dirty="0"/>
              <a:t>APIs are protocol agnostic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1387B-A95C-E6C0-A74B-1CDA787F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39555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0624-A342-38DB-3CDA-195DCA7E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FREE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0671-530E-C18D-29FA-5E63D25F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Map zip codes to city &amp; state: </a:t>
            </a:r>
            <a:r>
              <a:rPr lang="en-US" sz="2400" dirty="0">
                <a:hlinkClick r:id="rId2"/>
              </a:rPr>
              <a:t>https://www.zipcodeapi.com/API</a:t>
            </a:r>
            <a:r>
              <a:rPr lang="en-US" sz="2400" dirty="0"/>
              <a:t> </a:t>
            </a:r>
          </a:p>
          <a:p>
            <a:r>
              <a:rPr lang="en-US" sz="2400" dirty="0"/>
              <a:t>Look up movie info:  </a:t>
            </a:r>
            <a:r>
              <a:rPr lang="en-US" sz="2400" dirty="0">
                <a:hlinkClick r:id="rId3"/>
              </a:rPr>
              <a:t>https://www.omdbapi.com/</a:t>
            </a:r>
            <a:r>
              <a:rPr lang="en-US" sz="2400" dirty="0"/>
              <a:t> </a:t>
            </a:r>
          </a:p>
          <a:p>
            <a:r>
              <a:rPr lang="en-US" sz="2400" dirty="0"/>
              <a:t>Google Maps: </a:t>
            </a:r>
            <a:r>
              <a:rPr lang="en-US" sz="2400" dirty="0">
                <a:hlinkClick r:id="rId4"/>
              </a:rPr>
              <a:t>https://developers.google.com/maps/</a:t>
            </a:r>
            <a:r>
              <a:rPr lang="en-US" sz="2400" dirty="0"/>
              <a:t> </a:t>
            </a:r>
          </a:p>
          <a:p>
            <a:r>
              <a:rPr lang="en-US" sz="2400" dirty="0"/>
              <a:t>Google Translate: </a:t>
            </a:r>
            <a:r>
              <a:rPr lang="en-US" sz="2400" dirty="0">
                <a:hlinkClick r:id="rId5"/>
              </a:rPr>
              <a:t>https://cloud.google.com/translate/docs</a:t>
            </a:r>
            <a:r>
              <a:rPr lang="en-US" sz="2400" dirty="0"/>
              <a:t> </a:t>
            </a:r>
          </a:p>
          <a:p>
            <a:r>
              <a:rPr lang="en-US" sz="2400" dirty="0"/>
              <a:t>Weather forecast info: </a:t>
            </a:r>
            <a:r>
              <a:rPr lang="en-US" sz="2400" dirty="0">
                <a:hlinkClick r:id="rId6"/>
              </a:rPr>
              <a:t>https://openweathermap.org/</a:t>
            </a:r>
            <a:r>
              <a:rPr lang="en-US" sz="2400" dirty="0"/>
              <a:t> </a:t>
            </a:r>
          </a:p>
          <a:p>
            <a:r>
              <a:rPr lang="en-US" sz="2400" dirty="0"/>
              <a:t>Dictionary lookup: </a:t>
            </a:r>
            <a:r>
              <a:rPr lang="en-US" sz="2400" dirty="0">
                <a:hlinkClick r:id="rId7"/>
              </a:rPr>
              <a:t>https://dictionaryapi.com/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>
                <a:hlinkClick r:id="rId8"/>
              </a:rPr>
              <a:t>https://www.freecodecamp.org/news/public-apis-for-developers/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44E1F-5F03-E5B7-1D49-EF4DE05A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15019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Web API: Google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provides a large number of web-based web services, such as Google Maps.</a:t>
            </a:r>
          </a:p>
          <a:p>
            <a:pPr lvl="1"/>
            <a:r>
              <a:rPr lang="en-US" dirty="0"/>
              <a:t>See </a:t>
            </a:r>
            <a:r>
              <a:rPr lang="en-US" sz="2000" dirty="0">
                <a:hlinkClick r:id="rId2"/>
              </a:rPr>
              <a:t>https://developers.google.com/maps/documentation/javascript</a:t>
            </a:r>
            <a:r>
              <a:rPr lang="en-US" sz="2000" dirty="0"/>
              <a:t>  </a:t>
            </a:r>
          </a:p>
          <a:p>
            <a:pPr lvl="1"/>
            <a:r>
              <a:rPr lang="en-US" dirty="0"/>
              <a:t>Load and incorporate the JavaScript API</a:t>
            </a:r>
          </a:p>
          <a:p>
            <a:pPr lvl="1"/>
            <a:endParaRPr lang="en-US" dirty="0"/>
          </a:p>
          <a:p>
            <a:r>
              <a:rPr lang="en-US" sz="2700" dirty="0"/>
              <a:t>More Google Services:</a:t>
            </a:r>
          </a:p>
          <a:p>
            <a:pPr lvl="1"/>
            <a:r>
              <a:rPr lang="en-US" sz="2000" dirty="0">
                <a:hlinkClick r:id="rId3"/>
              </a:rPr>
              <a:t>https://developers.google.com/maps/documentation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57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3D4F-9744-C70E-75C6-83EB3CD1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Example: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662B8-C6D1-9626-FAE9-36410A337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&lt;title&gt;Example 01 - Google Map Demo&lt;/title&gt;</a:t>
            </a:r>
          </a:p>
          <a:p>
            <a:pPr marL="0" indent="0">
              <a:buNone/>
            </a:pPr>
            <a:r>
              <a:rPr lang="en-US" dirty="0"/>
              <a:t>    &lt;link </a:t>
            </a:r>
            <a:r>
              <a:rPr lang="en-US" dirty="0" err="1"/>
              <a:t>rel</a:t>
            </a:r>
            <a:r>
              <a:rPr lang="en-US" dirty="0"/>
              <a:t>="stylesheet"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="./</a:t>
            </a:r>
            <a:r>
              <a:rPr lang="en-US" dirty="0" err="1"/>
              <a:t>Gmaps.css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    &lt;script type="module" </a:t>
            </a:r>
            <a:r>
              <a:rPr lang="en-US" dirty="0" err="1"/>
              <a:t>src</a:t>
            </a:r>
            <a:r>
              <a:rPr lang="en-US" dirty="0"/>
              <a:t>="./</a:t>
            </a:r>
            <a:r>
              <a:rPr lang="en-US" dirty="0" err="1"/>
              <a:t>Gmaps.js</a:t>
            </a:r>
            <a:r>
              <a:rPr lang="en-US" dirty="0"/>
              <a:t>"&gt;&lt;/script&gt;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&lt;h3&gt;Google Maps Demo&lt;/h3&gt;</a:t>
            </a:r>
          </a:p>
          <a:p>
            <a:pPr marL="0" indent="0">
              <a:buNone/>
            </a:pPr>
            <a:r>
              <a:rPr lang="en-US" dirty="0"/>
              <a:t>    &lt;!--The div element for the map --&gt;</a:t>
            </a:r>
          </a:p>
          <a:p>
            <a:pPr marL="0" indent="0">
              <a:buNone/>
            </a:pPr>
            <a:r>
              <a:rPr lang="en-US" dirty="0"/>
              <a:t>    &lt;div id="map"&gt;&lt;/div&gt;</a:t>
            </a:r>
          </a:p>
          <a:p>
            <a:pPr marL="0" indent="0">
              <a:buNone/>
            </a:pPr>
            <a:r>
              <a:rPr lang="en-US" dirty="0"/>
              <a:t>     &lt;script    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>
                <a:hlinkClick r:id="rId2"/>
              </a:rPr>
              <a:t>https://maps.googleapis.com/maps/api/js?key=AIzaSyDrRNPlF1ug4lBA28qR4xP8NkLPAZrZQrk&amp;callback=initMap&amp;v=weekly</a:t>
            </a:r>
            <a:r>
              <a:rPr lang="en-US" dirty="0"/>
              <a:t>" defer&gt;&lt;/script&gt;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D4B71-9C6D-C9D1-8AD0-AEB18DC0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18</a:t>
            </a:fld>
            <a:endParaRPr lang="en-US" alt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C0904-76C8-6FD0-5A34-B78940C07B19}"/>
              </a:ext>
            </a:extLst>
          </p:cNvPr>
          <p:cNvSpPr txBox="1"/>
          <p:nvPr/>
        </p:nvSpPr>
        <p:spPr>
          <a:xfrm>
            <a:off x="8608959" y="5942567"/>
            <a:ext cx="132754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Gmaps.html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FA3A5-2ACA-1634-01A4-C07B7EADF1B4}"/>
              </a:ext>
            </a:extLst>
          </p:cNvPr>
          <p:cNvSpPr txBox="1"/>
          <p:nvPr/>
        </p:nvSpPr>
        <p:spPr>
          <a:xfrm>
            <a:off x="8608959" y="3886195"/>
            <a:ext cx="8811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API Key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8C412B-0EFC-4F99-E35C-3BE252A70E50}"/>
              </a:ext>
            </a:extLst>
          </p:cNvPr>
          <p:cNvCxnSpPr/>
          <p:nvPr/>
        </p:nvCxnSpPr>
        <p:spPr>
          <a:xfrm flipH="1">
            <a:off x="8381976" y="4251952"/>
            <a:ext cx="628675" cy="64007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931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3D4F-9744-C70E-75C6-83EB3CD1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Example: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662B8-C6D1-9626-FAE9-36410A337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/* Set the size of the div element that contains the map */</a:t>
            </a:r>
          </a:p>
          <a:p>
            <a:pPr marL="0" indent="0">
              <a:buNone/>
            </a:pPr>
            <a:r>
              <a:rPr lang="en-US" dirty="0"/>
              <a:t>#map {</a:t>
            </a:r>
          </a:p>
          <a:p>
            <a:pPr marL="0" indent="0">
              <a:buNone/>
            </a:pPr>
            <a:r>
              <a:rPr lang="en-US" dirty="0"/>
              <a:t>  height: 400px; /* The height is 400 pixels */</a:t>
            </a:r>
          </a:p>
          <a:p>
            <a:pPr marL="0" indent="0">
              <a:buNone/>
            </a:pPr>
            <a:r>
              <a:rPr lang="en-US" dirty="0"/>
              <a:t>  width: 100%; /* The width is the width of the web page */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D4B71-9C6D-C9D1-8AD0-AEB18DC0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19</a:t>
            </a:fld>
            <a:endParaRPr lang="en-US" alt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C0904-76C8-6FD0-5A34-B78940C07B19}"/>
              </a:ext>
            </a:extLst>
          </p:cNvPr>
          <p:cNvSpPr txBox="1"/>
          <p:nvPr/>
        </p:nvSpPr>
        <p:spPr>
          <a:xfrm>
            <a:off x="8608958" y="5942567"/>
            <a:ext cx="117096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Gmaps.css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0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C40D-A566-9141-8BE4-18AC4BC9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 / Server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2C35-8D20-6847-A46D-FAE1BD671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server</a:t>
            </a:r>
            <a:r>
              <a:rPr lang="en-US" dirty="0"/>
              <a:t> is a program that runs on a computer, providing a specific service to other program(s), called </a:t>
            </a:r>
            <a:r>
              <a:rPr lang="en-US" i="1" dirty="0"/>
              <a:t>clients</a:t>
            </a:r>
            <a:endParaRPr lang="en-US" dirty="0"/>
          </a:p>
          <a:p>
            <a:r>
              <a:rPr lang="en-US" dirty="0"/>
              <a:t>In the POSIX world, a server is often called a </a:t>
            </a:r>
            <a:r>
              <a:rPr lang="en-US" i="1" dirty="0"/>
              <a:t>daemon </a:t>
            </a:r>
            <a:r>
              <a:rPr lang="en-US" dirty="0"/>
              <a:t>(demon)</a:t>
            </a:r>
          </a:p>
          <a:p>
            <a:pPr lvl="1"/>
            <a:r>
              <a:rPr lang="en-US" dirty="0"/>
              <a:t>a long-running background process that answers requests for services</a:t>
            </a:r>
          </a:p>
          <a:p>
            <a:r>
              <a:rPr lang="en-US" i="1" dirty="0"/>
              <a:t>The server program may launch multiple processes, as needed</a:t>
            </a:r>
            <a:endParaRPr lang="en-US" dirty="0"/>
          </a:p>
          <a:p>
            <a:r>
              <a:rPr lang="en-US" dirty="0"/>
              <a:t>The software that makes up a server may - or may not - have system dependencies</a:t>
            </a:r>
          </a:p>
          <a:p>
            <a:r>
              <a:rPr lang="en-US" dirty="0"/>
              <a:t>Examples:  </a:t>
            </a:r>
          </a:p>
          <a:p>
            <a:pPr lvl="1"/>
            <a:r>
              <a:rPr lang="en-US" dirty="0"/>
              <a:t>Database Management System</a:t>
            </a:r>
          </a:p>
          <a:p>
            <a:pPr lvl="1"/>
            <a:r>
              <a:rPr lang="en-US" dirty="0"/>
              <a:t>FTP Server</a:t>
            </a:r>
          </a:p>
          <a:p>
            <a:pPr lvl="1"/>
            <a:r>
              <a:rPr lang="en-US" dirty="0"/>
              <a:t>Mail Server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7D39C-0794-DB41-82A5-E7AD5B72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758A8-BD74-1F41-81C9-53FDC1E3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056BD-FCE3-7544-A96B-D10D2C923321}"/>
              </a:ext>
            </a:extLst>
          </p:cNvPr>
          <p:cNvSpPr/>
          <p:nvPr/>
        </p:nvSpPr>
        <p:spPr>
          <a:xfrm>
            <a:off x="5825924" y="4486536"/>
            <a:ext cx="35379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Web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Windowing System</a:t>
            </a:r>
          </a:p>
        </p:txBody>
      </p:sp>
    </p:spTree>
    <p:extLst>
      <p:ext uri="{BB962C8B-B14F-4D97-AF65-F5344CB8AC3E}">
        <p14:creationId xmlns:p14="http://schemas.microsoft.com/office/powerpoint/2010/main" val="210245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3D4F-9744-C70E-75C6-83EB3CD1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Example: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662B8-C6D1-9626-FAE9-36410A337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// Initialize and add the map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initMap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// The location of Uluru</a:t>
            </a:r>
          </a:p>
          <a:p>
            <a:pPr marL="0" indent="0">
              <a:buNone/>
            </a:pPr>
            <a:r>
              <a:rPr lang="en-US" dirty="0"/>
              <a:t>  const </a:t>
            </a:r>
            <a:r>
              <a:rPr lang="en-US" dirty="0" err="1"/>
              <a:t>uluru</a:t>
            </a:r>
            <a:r>
              <a:rPr lang="en-US" dirty="0"/>
              <a:t> = { </a:t>
            </a:r>
            <a:r>
              <a:rPr lang="en-US" dirty="0" err="1"/>
              <a:t>lat</a:t>
            </a:r>
            <a:r>
              <a:rPr lang="en-US" dirty="0"/>
              <a:t>: -25.344, </a:t>
            </a:r>
            <a:r>
              <a:rPr lang="en-US" dirty="0" err="1"/>
              <a:t>lng</a:t>
            </a:r>
            <a:r>
              <a:rPr lang="en-US" dirty="0"/>
              <a:t>: 131.031 };</a:t>
            </a:r>
          </a:p>
          <a:p>
            <a:pPr marL="0" indent="0">
              <a:buNone/>
            </a:pPr>
            <a:r>
              <a:rPr lang="en-US" dirty="0"/>
              <a:t>  // The map, centered at Uluru, Australia</a:t>
            </a:r>
          </a:p>
          <a:p>
            <a:pPr marL="0" indent="0">
              <a:buNone/>
            </a:pPr>
            <a:r>
              <a:rPr lang="en-US" dirty="0"/>
              <a:t>  const map = new </a:t>
            </a:r>
            <a:r>
              <a:rPr lang="en-US" dirty="0" err="1"/>
              <a:t>google.maps.Map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("map"), {</a:t>
            </a:r>
          </a:p>
          <a:p>
            <a:pPr marL="0" indent="0">
              <a:buNone/>
            </a:pPr>
            <a:r>
              <a:rPr lang="en-US" dirty="0"/>
              <a:t>    zoom: 4,</a:t>
            </a:r>
          </a:p>
          <a:p>
            <a:pPr marL="0" indent="0">
              <a:buNone/>
            </a:pPr>
            <a:r>
              <a:rPr lang="en-US" dirty="0"/>
              <a:t>    center: </a:t>
            </a:r>
            <a:r>
              <a:rPr lang="en-US" dirty="0" err="1"/>
              <a:t>uluru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  // The marker, positioned at Uluru</a:t>
            </a:r>
          </a:p>
          <a:p>
            <a:pPr marL="0" indent="0">
              <a:buNone/>
            </a:pPr>
            <a:r>
              <a:rPr lang="en-US" dirty="0"/>
              <a:t>  const marker = new </a:t>
            </a:r>
            <a:r>
              <a:rPr lang="en-US" dirty="0" err="1"/>
              <a:t>google.maps.Marker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  position: </a:t>
            </a:r>
            <a:r>
              <a:rPr lang="en-US" dirty="0" err="1"/>
              <a:t>uluru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map: map,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window.initMap</a:t>
            </a:r>
            <a:r>
              <a:rPr lang="en-US" dirty="0"/>
              <a:t> = </a:t>
            </a:r>
            <a:r>
              <a:rPr lang="en-US" dirty="0" err="1"/>
              <a:t>initMap</a:t>
            </a:r>
            <a:r>
              <a:rPr lang="en-US" dirty="0"/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D4B71-9C6D-C9D1-8AD0-AEB18DC0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20</a:t>
            </a:fld>
            <a:endParaRPr lang="en-US" alt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C0904-76C8-6FD0-5A34-B78940C07B19}"/>
              </a:ext>
            </a:extLst>
          </p:cNvPr>
          <p:cNvSpPr txBox="1"/>
          <p:nvPr/>
        </p:nvSpPr>
        <p:spPr>
          <a:xfrm>
            <a:off x="8608959" y="5942567"/>
            <a:ext cx="10379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Gmaps.js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99006-5FE1-EC1F-958D-029268F0C41E}"/>
              </a:ext>
            </a:extLst>
          </p:cNvPr>
          <p:cNvSpPr txBox="1"/>
          <p:nvPr/>
        </p:nvSpPr>
        <p:spPr>
          <a:xfrm>
            <a:off x="4951727" y="1772753"/>
            <a:ext cx="211416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Latitude &amp; longitude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4E643C-7C0C-9594-D2F8-89EDFC23A23B}"/>
              </a:ext>
            </a:extLst>
          </p:cNvPr>
          <p:cNvCxnSpPr>
            <a:cxnSpLocks/>
          </p:cNvCxnSpPr>
          <p:nvPr/>
        </p:nvCxnSpPr>
        <p:spPr>
          <a:xfrm flipH="1">
            <a:off x="4497432" y="2142086"/>
            <a:ext cx="454294" cy="3200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08ABBE-CD32-1A8C-71BC-32B060F85AA5}"/>
              </a:ext>
            </a:extLst>
          </p:cNvPr>
          <p:cNvSpPr txBox="1"/>
          <p:nvPr/>
        </p:nvSpPr>
        <p:spPr>
          <a:xfrm>
            <a:off x="6096000" y="3471943"/>
            <a:ext cx="193303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Initial Zoom Factor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913C49-A4D2-75A1-2953-DFD4F0B2539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078514" y="3337561"/>
            <a:ext cx="3017487" cy="31904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20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BD23-5163-B0B1-38A4-EB36373E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5B53-D4EF-B68F-9BA0-232A9A7E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Gmap</a:t>
            </a:r>
            <a:r>
              <a:rPr lang="en-US" dirty="0"/>
              <a:t> example:</a:t>
            </a:r>
          </a:p>
          <a:p>
            <a:pPr lvl="1"/>
            <a:r>
              <a:rPr lang="en-US" sz="2500" dirty="0">
                <a:hlinkClick r:id="rId2"/>
              </a:rPr>
              <a:t>http://cos-cs106.science.sjsu.edu/~012755158/Class-11/Gmaps.html</a:t>
            </a:r>
            <a:r>
              <a:rPr lang="en-US" sz="2500" dirty="0"/>
              <a:t> </a:t>
            </a:r>
          </a:p>
          <a:p>
            <a:pPr lvl="1"/>
            <a:r>
              <a:rPr lang="en-US" sz="2500" dirty="0">
                <a:hlinkClick r:id="rId3"/>
              </a:rPr>
              <a:t>https://robertnicholson.info/cs174/Class-11/Gmaps.html</a:t>
            </a:r>
            <a:r>
              <a:rPr lang="en-US" sz="2500" dirty="0"/>
              <a:t> </a:t>
            </a:r>
          </a:p>
          <a:p>
            <a:r>
              <a:rPr lang="en-US" dirty="0"/>
              <a:t>Animated map example:</a:t>
            </a:r>
          </a:p>
          <a:p>
            <a:pPr lvl="1"/>
            <a:r>
              <a:rPr lang="en-US" sz="2500" dirty="0">
                <a:hlinkClick r:id="rId4"/>
              </a:rPr>
              <a:t>http://californiamissionguide.com/california-mission-guide/california-mission-map/</a:t>
            </a:r>
            <a:r>
              <a:rPr lang="en-US" sz="2500" dirty="0"/>
              <a:t> </a:t>
            </a:r>
          </a:p>
          <a:p>
            <a:r>
              <a:rPr lang="en-US" dirty="0"/>
              <a:t>Locations example:</a:t>
            </a:r>
          </a:p>
          <a:p>
            <a:pPr lvl="1"/>
            <a:r>
              <a:rPr lang="en-US" sz="2500" dirty="0">
                <a:hlinkClick r:id="rId5"/>
              </a:rPr>
              <a:t>https://pavbhajihut.com/locations/</a:t>
            </a:r>
            <a:r>
              <a:rPr lang="en-US" sz="25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8BAFC-09B1-3A79-DDB0-4233E2E6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37998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035F-F545-A728-0EC3-47430D2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Map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3C121-01BA-3D3B-FAFC-51CF2721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setlocations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location_count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locations[</a:t>
            </a:r>
            <a:r>
              <a:rPr lang="en-US" dirty="0" err="1"/>
              <a:t>location_count</a:t>
            </a:r>
            <a:r>
              <a:rPr lang="en-US" dirty="0"/>
              <a:t>] = new Array ( "1", "San Diego de </a:t>
            </a:r>
            <a:r>
              <a:rPr lang="en-US" dirty="0" err="1"/>
              <a:t>Alcalá</a:t>
            </a:r>
            <a:r>
              <a:rPr lang="en-US" dirty="0"/>
              <a:t>", "10818 San Diego Mission Road", "San Diego, CA 92108", "July 16, 1769", 32.790738, -117.106018 ); </a:t>
            </a:r>
            <a:r>
              <a:rPr lang="en-US" dirty="0" err="1"/>
              <a:t>location_count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locations[</a:t>
            </a:r>
            <a:r>
              <a:rPr lang="en-US" dirty="0" err="1"/>
              <a:t>location_count</a:t>
            </a:r>
            <a:r>
              <a:rPr lang="en-US" dirty="0"/>
              <a:t>] = new Array ( "2", "San Carlos Borromeo de Carmelo", "3080 Rio Road", "Carmel, CA 93923", "June 3, 1770", 36.550741, -121.92009 ); </a:t>
            </a:r>
            <a:r>
              <a:rPr lang="en-US" dirty="0" err="1"/>
              <a:t>location_count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locations[</a:t>
            </a:r>
            <a:r>
              <a:rPr lang="en-US" dirty="0" err="1"/>
              <a:t>location_count</a:t>
            </a:r>
            <a:r>
              <a:rPr lang="en-US" dirty="0"/>
              <a:t>] = new Array ( "3", "San Antonio de Padua", "End of Mission Road", "Ft. Hunter-</a:t>
            </a:r>
            <a:r>
              <a:rPr lang="en-US" dirty="0" err="1"/>
              <a:t>Liggert</a:t>
            </a:r>
            <a:r>
              <a:rPr lang="en-US" dirty="0"/>
              <a:t> Reservation&lt;</a:t>
            </a:r>
            <a:r>
              <a:rPr lang="en-US" dirty="0" err="1"/>
              <a:t>br</a:t>
            </a:r>
            <a:r>
              <a:rPr lang="en-US" dirty="0"/>
              <a:t> /&gt;</a:t>
            </a:r>
            <a:r>
              <a:rPr lang="en-US" dirty="0" err="1"/>
              <a:t>Jolon</a:t>
            </a:r>
            <a:r>
              <a:rPr lang="en-US" dirty="0"/>
              <a:t>, CA 93928", "July 14, 1771", 36.016615, -121.249666 ); </a:t>
            </a:r>
            <a:r>
              <a:rPr lang="en-US" dirty="0" err="1"/>
              <a:t>location_count</a:t>
            </a:r>
            <a:r>
              <a:rPr lang="en-US" dirty="0"/>
              <a:t>++;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FC5DF-BAF4-F267-917D-9D11BC0E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22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1ECFE-293E-BF7F-9950-FF05470F600A}"/>
              </a:ext>
            </a:extLst>
          </p:cNvPr>
          <p:cNvSpPr txBox="1"/>
          <p:nvPr/>
        </p:nvSpPr>
        <p:spPr>
          <a:xfrm>
            <a:off x="8608958" y="5942567"/>
            <a:ext cx="163217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mission_map.js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866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385F-ABB7-37C0-CEDC-2FDB5A59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Latitude &amp; Longitude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1D0CA-399E-2EF3-179B-AB87CB61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Enter a location in Google Maps to find out its latitude &amp; longitude</a:t>
            </a:r>
          </a:p>
          <a:p>
            <a:pPr lvl="1"/>
            <a:r>
              <a:rPr lang="en-US" sz="2500" dirty="0">
                <a:hlinkClick r:id="rId2"/>
              </a:rPr>
              <a:t>https://www.google.com/maps</a:t>
            </a:r>
            <a:r>
              <a:rPr lang="en-US" sz="2500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BFA22-43D1-C632-B6ED-8A2A4F04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5078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7C9B-3C26-BC8C-110D-19B99A99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API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E7859-16AC-AA18-63A5-6F83BBC7D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requires you to get an API key in order to use their services</a:t>
            </a:r>
          </a:p>
          <a:p>
            <a:r>
              <a:rPr lang="en-US" dirty="0"/>
              <a:t>You need to provide a credit card number</a:t>
            </a:r>
          </a:p>
          <a:p>
            <a:pPr lvl="1"/>
            <a:r>
              <a:rPr lang="en-US" dirty="0"/>
              <a:t>Google will charge if you exceed a usage threshold</a:t>
            </a:r>
          </a:p>
          <a:p>
            <a:pPr lvl="1"/>
            <a:r>
              <a:rPr lang="en-US" dirty="0"/>
              <a:t>If you don’t enable charges, they will simply block the service when you exceed the usage threshold</a:t>
            </a:r>
          </a:p>
          <a:p>
            <a:r>
              <a:rPr lang="en-US" dirty="0"/>
              <a:t>Go to the Google Cloud Console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026E7-2959-6D8B-1982-760E286E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2763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7C9B-3C26-BC8C-110D-19B99A99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Google API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E7859-16AC-AA18-63A5-6F83BBC7D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the Google Cloud Console:</a:t>
            </a:r>
          </a:p>
          <a:p>
            <a:pPr lvl="1"/>
            <a:r>
              <a:rPr lang="en-US" sz="2800" dirty="0">
                <a:hlinkClick r:id="rId2"/>
              </a:rPr>
              <a:t>https://console.cloud.google.com</a:t>
            </a:r>
            <a:endParaRPr lang="en-US" sz="2800" dirty="0"/>
          </a:p>
          <a:p>
            <a:r>
              <a:rPr lang="en-US" dirty="0">
                <a:solidFill>
                  <a:srgbClr val="202124"/>
                </a:solidFill>
              </a:rPr>
              <a:t>Create or select a project</a:t>
            </a:r>
          </a:p>
          <a:p>
            <a:r>
              <a:rPr lang="en-US" dirty="0">
                <a:solidFill>
                  <a:srgbClr val="202124"/>
                </a:solidFill>
              </a:rPr>
              <a:t>Click </a:t>
            </a:r>
            <a:r>
              <a:rPr lang="en-US" b="1" dirty="0">
                <a:solidFill>
                  <a:srgbClr val="202124"/>
                </a:solidFill>
              </a:rPr>
              <a:t>Continue</a:t>
            </a:r>
            <a:r>
              <a:rPr lang="en-US" dirty="0">
                <a:solidFill>
                  <a:srgbClr val="202124"/>
                </a:solidFill>
              </a:rPr>
              <a:t> to enable the API and any related services</a:t>
            </a:r>
          </a:p>
          <a:p>
            <a:r>
              <a:rPr lang="en-US" dirty="0">
                <a:solidFill>
                  <a:srgbClr val="202124"/>
                </a:solidFill>
              </a:rPr>
              <a:t>On the </a:t>
            </a:r>
            <a:r>
              <a:rPr lang="en-US" b="1" dirty="0">
                <a:solidFill>
                  <a:srgbClr val="202124"/>
                </a:solidFill>
              </a:rPr>
              <a:t>Credentials</a:t>
            </a:r>
            <a:r>
              <a:rPr lang="en-US" dirty="0">
                <a:solidFill>
                  <a:srgbClr val="202124"/>
                </a:solidFill>
              </a:rPr>
              <a:t> page, get an </a:t>
            </a:r>
            <a:r>
              <a:rPr lang="en-US" b="1" dirty="0">
                <a:solidFill>
                  <a:srgbClr val="202124"/>
                </a:solidFill>
              </a:rPr>
              <a:t>API key</a:t>
            </a:r>
            <a:r>
              <a:rPr lang="en-US" dirty="0">
                <a:solidFill>
                  <a:srgbClr val="202124"/>
                </a:solidFill>
              </a:rPr>
              <a:t> (and set the API key restrictions). Note: If you have an existing unrestricted API key, or a key with browser restrictions, you may use that key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026E7-2959-6D8B-1982-760E286E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3020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CECB-9FE2-6FBC-0FF8-3DC07391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Server Apps Use Web Services?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7ADC-CA9B-EE99-2B8B-9C20316C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services are invoked from the browser</a:t>
            </a:r>
          </a:p>
          <a:p>
            <a:r>
              <a:rPr lang="en-US" dirty="0"/>
              <a:t>JavaScript code can communicate with the server app to get parameters that are then used to connect with the service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sz="2500" dirty="0"/>
              <a:t>A server application stores my comic book collection</a:t>
            </a:r>
          </a:p>
          <a:p>
            <a:pPr lvl="1"/>
            <a:r>
              <a:rPr lang="en-US" sz="2500" dirty="0"/>
              <a:t>I can pull up a comic record from my collection into the browser</a:t>
            </a:r>
          </a:p>
          <a:p>
            <a:pPr lvl="1"/>
            <a:r>
              <a:rPr lang="en-US" sz="2500" dirty="0"/>
              <a:t>JavaScript code can call a “Comic Price Guide” service to get the current price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7C29A-82BE-250D-AA1E-BA3A3985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2496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81CB-74C4-2E6F-7821-0AF40BF98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Email Protocols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7BDAC-93E6-8256-C536-1D1F7DA44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7CCA5-A0E8-EC0A-49C7-9C1403DE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BB720-5876-5A68-F425-81B35E74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16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165D-E329-995D-2759-1B115CF3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2FBFA-B7ED-65A3-789A-B26CB598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Mail Transfer Protocol (SMTP)</a:t>
            </a:r>
          </a:p>
          <a:p>
            <a:r>
              <a:rPr lang="en-US" dirty="0"/>
              <a:t>Post Office Protocol (POP)</a:t>
            </a:r>
          </a:p>
          <a:p>
            <a:r>
              <a:rPr lang="en-US" dirty="0"/>
              <a:t>Internet Message Access Protocol (IMAP). </a:t>
            </a:r>
          </a:p>
          <a:p>
            <a:endParaRPr lang="en-US" dirty="0"/>
          </a:p>
          <a:p>
            <a:r>
              <a:rPr lang="en-US" dirty="0"/>
              <a:t>All three use TCP, and the last two are used for accessing electronic mailboxes. </a:t>
            </a:r>
          </a:p>
          <a:p>
            <a:endParaRPr lang="en-US" dirty="0"/>
          </a:p>
          <a:p>
            <a:r>
              <a:rPr lang="en-US" dirty="0"/>
              <a:t>Special records stored in DNS servers play a role as well, using UDP.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17F9-91C0-B39D-7FB6-D77891A1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8BDDA-B102-61F0-51EF-1EC3EAB5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89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4FC9-9CFC-5D76-2C1E-483CCFB0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and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C441-D2E3-ACE8-9845-18382BE2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servers hold several record types</a:t>
            </a:r>
          </a:p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DNS 'mail exchange' (MX) record directs email to a mail server</a:t>
            </a:r>
            <a:endParaRPr lang="en-US" dirty="0">
              <a:solidFill>
                <a:srgbClr val="202124"/>
              </a:solidFill>
              <a:latin typeface="Google Sans"/>
            </a:endParaRP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Web servers (A records) can be independent from mail servers (MX records)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88ABE-872E-D84C-16EE-4CDB350C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CA3DC-25A4-5318-E0C4-144F65A3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0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EA99-09BF-4549-9B9B-726BF916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907C-F16E-FC4B-A51F-1A02F79B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Web Browsers use </a:t>
            </a:r>
            <a:r>
              <a:rPr lang="en-US" b="1" dirty="0"/>
              <a:t>two</a:t>
            </a:r>
            <a:r>
              <a:rPr lang="en-US" dirty="0"/>
              <a:t> basic services</a:t>
            </a:r>
          </a:p>
          <a:p>
            <a:r>
              <a:rPr lang="en-US" dirty="0"/>
              <a:t>Domain Name Server (DNS Server)</a:t>
            </a:r>
          </a:p>
          <a:p>
            <a:pPr lvl="1"/>
            <a:r>
              <a:rPr lang="en-US" dirty="0"/>
              <a:t>Looks up a domain name to get an IP address</a:t>
            </a:r>
          </a:p>
          <a:p>
            <a:pPr lvl="1"/>
            <a:r>
              <a:rPr lang="en-US" dirty="0"/>
              <a:t>User Datagram Protocol (UDP) – a low latency protocol - on port 53</a:t>
            </a:r>
          </a:p>
          <a:p>
            <a:r>
              <a:rPr lang="en-US" dirty="0"/>
              <a:t>Web Server</a:t>
            </a:r>
          </a:p>
          <a:p>
            <a:pPr lvl="1"/>
            <a:r>
              <a:rPr lang="en-US" dirty="0"/>
              <a:t>Responds to web page requests</a:t>
            </a:r>
          </a:p>
          <a:p>
            <a:pPr lvl="1"/>
            <a:r>
              <a:rPr lang="en-US" dirty="0" err="1"/>
              <a:t>HyperText</a:t>
            </a:r>
            <a:r>
              <a:rPr lang="en-US" dirty="0"/>
              <a:t> Transfer Protocol (HTTP) – over TCP - on port 80</a:t>
            </a:r>
          </a:p>
          <a:p>
            <a:pPr lvl="1"/>
            <a:r>
              <a:rPr lang="en-US" dirty="0" err="1"/>
              <a:t>HyperText</a:t>
            </a:r>
            <a:r>
              <a:rPr lang="en-US" dirty="0"/>
              <a:t> Transfer Protocol - Secure (HTTPS) – over TCP - on port 443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D6B4B-8D6A-C041-A165-B4198C89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701A9-95E9-7843-8951-DE6FBC7F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20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DB96-3AE3-3CFF-6CE1-89E997AE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DNS Record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5408D-36FA-FD11-B2F0-0ED21CDCC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12529"/>
                </a:solidFill>
                <a:effectLst/>
              </a:rPr>
              <a:t>A Record: </a:t>
            </a:r>
            <a:r>
              <a:rPr lang="en-US" b="0" i="0" dirty="0">
                <a:solidFill>
                  <a:srgbClr val="212529"/>
                </a:solidFill>
                <a:effectLst/>
              </a:rPr>
              <a:t>The Address Mapping record (or DNS host record) stores a hostname and its corresponding IPv4 address </a:t>
            </a:r>
          </a:p>
          <a:p>
            <a:r>
              <a:rPr lang="en-US" b="1" i="0" dirty="0">
                <a:solidFill>
                  <a:srgbClr val="212529"/>
                </a:solidFill>
                <a:effectLst/>
              </a:rPr>
              <a:t>AAAA Record: </a:t>
            </a:r>
            <a:r>
              <a:rPr lang="en-US" b="0" i="0" dirty="0">
                <a:solidFill>
                  <a:srgbClr val="212529"/>
                </a:solidFill>
                <a:effectLst/>
              </a:rPr>
              <a:t>The IP Version 6 Address record also stores a hostname but points the domain to its corresponding IPv6 address</a:t>
            </a:r>
          </a:p>
          <a:p>
            <a:r>
              <a:rPr lang="en-US" b="1" i="0" dirty="0">
                <a:solidFill>
                  <a:srgbClr val="212529"/>
                </a:solidFill>
                <a:effectLst/>
              </a:rPr>
              <a:t>DNS CNAME Record: </a:t>
            </a:r>
            <a:r>
              <a:rPr lang="en-US" b="0" i="0" dirty="0">
                <a:solidFill>
                  <a:srgbClr val="212529"/>
                </a:solidFill>
                <a:effectLst/>
              </a:rPr>
              <a:t>The Canonical Name record can be used as a hostname alias that points to another domain or subdomain but not to an IP address</a:t>
            </a:r>
          </a:p>
          <a:p>
            <a:r>
              <a:rPr lang="en-US" b="1" i="0" dirty="0">
                <a:solidFill>
                  <a:srgbClr val="212529"/>
                </a:solidFill>
                <a:effectLst/>
              </a:rPr>
              <a:t>MX Record: </a:t>
            </a:r>
            <a:r>
              <a:rPr lang="en-US" b="0" i="0" dirty="0">
                <a:solidFill>
                  <a:srgbClr val="212529"/>
                </a:solidFill>
                <a:effectLst/>
              </a:rPr>
              <a:t>The Mail Exchanger record indicates an SMTP email server for the domain</a:t>
            </a:r>
          </a:p>
          <a:p>
            <a:r>
              <a:rPr lang="en-US" b="1" dirty="0">
                <a:solidFill>
                  <a:srgbClr val="212529"/>
                </a:solidFill>
              </a:rPr>
              <a:t>TXT Record:  </a:t>
            </a:r>
            <a:r>
              <a:rPr lang="en-US" b="0" i="0" dirty="0">
                <a:solidFill>
                  <a:srgbClr val="16284D"/>
                </a:solidFill>
                <a:effectLst/>
                <a:latin typeface="museo-sans"/>
              </a:rPr>
              <a:t>A text (TXT) record can store any type of descriptive information in text format.  Often used for authentication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97119-7766-5BE9-A238-40DB0578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6F52D-AAC3-E7C6-30DE-A9E5DACD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609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F745-257C-CE59-0983-50EEF39E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and Data Types - MIME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FE863-CF49-D324-4C39-347EB4019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Although not a protocol, there is a series of Multipurpose Internet Mail Extensions (just MIME, never “MIMEs”) for various types of email attachments (not just simple text).</a:t>
            </a:r>
          </a:p>
          <a:p>
            <a:r>
              <a:rPr lang="en-US" dirty="0">
                <a:solidFill>
                  <a:srgbClr val="2E2E2E"/>
                </a:solidFill>
                <a:latin typeface="NexusSans"/>
              </a:rPr>
              <a:t>MIME types tell the receiver how to handle the attachment</a:t>
            </a:r>
          </a:p>
          <a:p>
            <a:r>
              <a:rPr lang="en-US" dirty="0">
                <a:solidFill>
                  <a:srgbClr val="2E2E2E"/>
                </a:solidFill>
                <a:latin typeface="NexusSans"/>
              </a:rPr>
              <a:t>MIME types are also used in web services</a:t>
            </a:r>
          </a:p>
          <a:p>
            <a:r>
              <a:rPr lang="en-US" dirty="0">
                <a:hlinkClick r:id="rId2"/>
              </a:rPr>
              <a:t>https://www.w3docs.com/learn-html/mime-types.html</a:t>
            </a:r>
            <a:r>
              <a:rPr lang="en-US" dirty="0">
                <a:solidFill>
                  <a:srgbClr val="2E2E2E"/>
                </a:solidFill>
                <a:latin typeface="NexusSans"/>
              </a:rPr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E103A-2A60-1FA4-8F3E-0EF9518E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4609C-E21F-C680-8F10-73CFC38F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07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3AC1-2EB7-8670-49B6-E7A06F13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15788-B2AA-06AD-00DD-E5A8CBE4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SMTP stands for Simple Mail Transfer Protocol, and it is responsible for </a:t>
            </a:r>
            <a:r>
              <a:rPr lang="en-US" b="1" u="sng" dirty="0"/>
              <a:t>sending</a:t>
            </a:r>
            <a:r>
              <a:rPr lang="en-US" dirty="0"/>
              <a:t> email messages</a:t>
            </a:r>
          </a:p>
          <a:p>
            <a:endParaRPr lang="en-US" dirty="0"/>
          </a:p>
          <a:p>
            <a:r>
              <a:rPr lang="en-US" dirty="0"/>
              <a:t>This protocol is used by email clients and mail servers to exchange emails between computers</a:t>
            </a:r>
          </a:p>
          <a:p>
            <a:endParaRPr lang="en-US" dirty="0"/>
          </a:p>
          <a:p>
            <a:r>
              <a:rPr lang="en-US" dirty="0"/>
              <a:t>A mail client and the SMTP server communicate with each other over a connection established through a particular email port (port 25)</a:t>
            </a:r>
          </a:p>
          <a:p>
            <a:pPr lvl="1"/>
            <a:r>
              <a:rPr lang="en-US" dirty="0"/>
              <a:t>Ports 587 &amp; 465 =&gt; encrypted</a:t>
            </a:r>
          </a:p>
          <a:p>
            <a:endParaRPr lang="en-US" dirty="0"/>
          </a:p>
          <a:p>
            <a:r>
              <a:rPr lang="en-US" dirty="0"/>
              <a:t>Allows any mail client to be used with any mail server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19827-B83A-C2CA-846E-BD007146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00F55-91E7-8A89-4283-369ABEC6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38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F644-6F63-8745-BECF-17902266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/ POP3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472F-0596-30DC-20FF-A2A1B9A2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Office Protocol</a:t>
            </a:r>
          </a:p>
          <a:p>
            <a:r>
              <a:rPr lang="en-US" dirty="0"/>
              <a:t>Allows clients to retrieve and download emails from a server</a:t>
            </a:r>
          </a:p>
          <a:p>
            <a:pPr lvl="1"/>
            <a:r>
              <a:rPr lang="en-US" dirty="0"/>
              <a:t>Server port = 110</a:t>
            </a:r>
          </a:p>
          <a:p>
            <a:r>
              <a:rPr lang="en-US" dirty="0"/>
              <a:t>Optional leave messages on the server for some period of time</a:t>
            </a:r>
          </a:p>
          <a:p>
            <a:r>
              <a:rPr lang="en-US" dirty="0"/>
              <a:t>An early, basic protocol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F1EF3-B234-D7B7-0DEA-F0EB1190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F5DF8-EED8-2F57-283F-E3980052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42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755E-5667-A19E-995E-0B1B033A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</a:t>
            </a:r>
            <a:r>
              <a:rPr lang="en-US" dirty="0" err="1"/>
              <a:t>Definciencies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6E21E-B147-D1DB-D49C-B71014537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E1E1E"/>
                </a:solidFill>
                <a:effectLst/>
              </a:rPr>
              <a:t>The ability to mark a message as read on multiple devices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E1E1E"/>
                </a:solidFill>
                <a:effectLst/>
              </a:rPr>
              <a:t>The ability to synchronize sent items from multiple devices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E1E1E"/>
                </a:solidFill>
                <a:effectLst/>
              </a:rPr>
              <a:t>The ability for emails to be pushed to your device as they arrive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E1E1E"/>
                </a:solidFill>
                <a:effectLst/>
              </a:rPr>
              <a:t>The ability to create folders in your POP account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5F633-8104-84C1-6447-6556B99D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3368E-D058-5031-24C8-F914C46F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46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F644-6F63-8745-BECF-17902266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472F-0596-30DC-20FF-A2A1B9A2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E1E1E"/>
                </a:solidFill>
                <a:effectLst/>
              </a:rPr>
              <a:t>Internet Messaging Access Protocol</a:t>
            </a:r>
          </a:p>
          <a:p>
            <a:pPr lvl="1"/>
            <a:r>
              <a:rPr lang="en-US" dirty="0">
                <a:solidFill>
                  <a:srgbClr val="1E1E1E"/>
                </a:solidFill>
              </a:rPr>
              <a:t>A replacement for POP</a:t>
            </a:r>
            <a:endParaRPr lang="en-US" b="0" i="0" dirty="0">
              <a:solidFill>
                <a:srgbClr val="1E1E1E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1E1E1E"/>
                </a:solidFill>
                <a:effectLst/>
              </a:rPr>
              <a:t>With IMAP accounts, messages are stored in a remote server</a:t>
            </a:r>
          </a:p>
          <a:p>
            <a:pPr algn="l"/>
            <a:r>
              <a:rPr lang="en-US" b="0" i="0" dirty="0">
                <a:solidFill>
                  <a:srgbClr val="1E1E1E"/>
                </a:solidFill>
                <a:effectLst/>
              </a:rPr>
              <a:t>Users can log in via multiple email clients on computers or mobile device and read the same messages</a:t>
            </a:r>
          </a:p>
          <a:p>
            <a:pPr algn="l"/>
            <a:r>
              <a:rPr lang="en-US" b="0" i="0" dirty="0">
                <a:solidFill>
                  <a:srgbClr val="1E1E1E"/>
                </a:solidFill>
                <a:effectLst/>
              </a:rPr>
              <a:t>All changes made in the mailbox will be synced across multiple devices and messages will only be removed from the server if the user deletes the email</a:t>
            </a:r>
            <a:br>
              <a:rPr lang="en-US" b="0" i="0" dirty="0">
                <a:solidFill>
                  <a:srgbClr val="363636"/>
                </a:solidFill>
                <a:effectLst/>
              </a:rPr>
            </a:br>
            <a:endParaRPr lang="en-US" b="0" i="0" dirty="0">
              <a:solidFill>
                <a:srgbClr val="363636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F1EF3-B234-D7B7-0DEA-F0EB1190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F5DF8-EED8-2F57-283F-E3980052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7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3C2B-227E-6D40-ADE8-A2E257E9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Protocols (TCP/IP Model)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4461165-FFDF-B642-A221-8E27887AB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808561"/>
              </p:ext>
            </p:extLst>
          </p:nvPr>
        </p:nvGraphicFramePr>
        <p:xfrm>
          <a:off x="838200" y="1238250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20342">
                  <a:extLst>
                    <a:ext uri="{9D8B030D-6E8A-4147-A177-3AD203B41FA5}">
                      <a16:colId xmlns:a16="http://schemas.microsoft.com/office/drawing/2014/main" val="3329774562"/>
                    </a:ext>
                  </a:extLst>
                </a:gridCol>
                <a:gridCol w="3669174">
                  <a:extLst>
                    <a:ext uri="{9D8B030D-6E8A-4147-A177-3AD203B41FA5}">
                      <a16:colId xmlns:a16="http://schemas.microsoft.com/office/drawing/2014/main" val="2656730457"/>
                    </a:ext>
                  </a:extLst>
                </a:gridCol>
                <a:gridCol w="3726084">
                  <a:extLst>
                    <a:ext uri="{9D8B030D-6E8A-4147-A177-3AD203B41FA5}">
                      <a16:colId xmlns:a16="http://schemas.microsoft.com/office/drawing/2014/main" val="630118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 Model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 Name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Page Fetch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23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DNS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or HTTPS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67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Transport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UDP – User Datagram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 -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Transmission Control Protocol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12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Internet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– Internet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– Internet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74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Ethernet,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Ethernet,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70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04B0F-344B-E942-AF41-A7C0260C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A446E-ED33-6240-B63C-F4EEA752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507CFB-2595-4D40-8C76-A6912742312D}"/>
              </a:ext>
            </a:extLst>
          </p:cNvPr>
          <p:cNvSpPr txBox="1">
            <a:spLocks/>
          </p:cNvSpPr>
          <p:nvPr/>
        </p:nvSpPr>
        <p:spPr>
          <a:xfrm>
            <a:off x="838200" y="3310358"/>
            <a:ext cx="10515600" cy="275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UDP is a connectionless, stateless protocol designed for low latency</a:t>
            </a:r>
          </a:p>
          <a:p>
            <a:r>
              <a:rPr lang="en-US" dirty="0"/>
              <a:t>TCP is a connection based, stateful protocol designed for reliability</a:t>
            </a:r>
          </a:p>
          <a:p>
            <a:pPr lvl="1"/>
            <a:r>
              <a:rPr lang="en-US" dirty="0"/>
              <a:t>Requires each transmission to be acknowledge by the peer</a:t>
            </a:r>
          </a:p>
        </p:txBody>
      </p:sp>
    </p:spTree>
    <p:extLst>
      <p:ext uri="{BB962C8B-B14F-4D97-AF65-F5344CB8AC3E}">
        <p14:creationId xmlns:p14="http://schemas.microsoft.com/office/powerpoint/2010/main" val="40304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D071-6512-DABD-6A15-B46DAC01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405C7-5DB4-2390-4079-6B1BE422A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protocols (such as http and https) are defined, they can be used to expand services</a:t>
            </a:r>
          </a:p>
          <a:p>
            <a:r>
              <a:rPr lang="en-US" dirty="0"/>
              <a:t>Additional protocols may be defined, either on top of existing protocols, or as complements</a:t>
            </a:r>
          </a:p>
          <a:p>
            <a:r>
              <a:rPr lang="en-US" dirty="0"/>
              <a:t>Protocols are the glue that allows client-server application systems to be robust and extensible</a:t>
            </a:r>
          </a:p>
          <a:p>
            <a:r>
              <a:rPr lang="en-US" dirty="0"/>
              <a:t>Protocols allow an </a:t>
            </a:r>
            <a:r>
              <a:rPr lang="en-US" i="1" dirty="0"/>
              <a:t>ecosystem</a:t>
            </a:r>
            <a:r>
              <a:rPr lang="en-US" dirty="0"/>
              <a:t> of services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5E08-1695-E59B-90D0-43E3E1E6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3BE92-16CC-6813-58EE-22F0218D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0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E0E7-08AE-0711-AA20-C7D581D08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Services and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75CB3-BFE1-EBAD-2C5B-BFD2F9B24C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E5598-D24A-EF74-10FF-FEFC4366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F14C-6AA2-CE4B-8B9C-316D281E66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108B-823D-0557-D376-95EDD4F3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EB86-9F91-AAE8-3B7C-B8D5F101E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piece of software that provides a function or service over the Internet, using a standard (usually XML-based) interface</a:t>
            </a:r>
          </a:p>
          <a:p>
            <a:r>
              <a:rPr lang="en-US" dirty="0"/>
              <a:t>Client applications make requests from the service, and get back results</a:t>
            </a:r>
          </a:p>
          <a:p>
            <a:r>
              <a:rPr lang="en-US" dirty="0"/>
              <a:t>A web server is a type of API, but not all APIs are web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84CAD-F823-69BD-0D75-BA7B74BB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8137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Web Services (ca. 2007)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Traditional web services are described by a service contract written in the Web Services Description Language (WSDL)</a:t>
            </a:r>
          </a:p>
          <a:p>
            <a:pPr lvl="1"/>
            <a:r>
              <a:rPr lang="en-US" dirty="0"/>
              <a:t>The WSDL document is an XML document that provides a machine-readable description of how the service can be called</a:t>
            </a:r>
          </a:p>
          <a:p>
            <a:pPr lvl="1"/>
            <a:r>
              <a:rPr lang="en-US" dirty="0"/>
              <a:t>The WSDL document and the request and response messages are transmitted over http or https</a:t>
            </a:r>
          </a:p>
          <a:p>
            <a:pPr lvl="1"/>
            <a:r>
              <a:rPr lang="en-US" dirty="0">
                <a:hlinkClick r:id="rId2"/>
              </a:rPr>
              <a:t>https://www.w3.org/TR/2001/NOTE-wsdl-20010315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W3 or W3C = World Wide Web Consortium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3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5">
              <a:lnSpc>
                <a:spcPct val="90000"/>
              </a:lnSpc>
            </a:pPr>
            <a:endParaRPr lang="en-US" sz="800" dirty="0"/>
          </a:p>
          <a:p>
            <a:pPr>
              <a:lnSpc>
                <a:spcPct val="90000"/>
              </a:lnSpc>
            </a:pPr>
            <a:r>
              <a:rPr lang="en-US" dirty="0"/>
              <a:t>Messages use the Service Oriented Architecture Protocol (SOAP)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SOAP is an XML-based format</a:t>
            </a:r>
          </a:p>
          <a:p>
            <a:pPr lvl="1"/>
            <a:r>
              <a:rPr lang="en-US" dirty="0">
                <a:hlinkClick r:id="rId2"/>
              </a:rPr>
              <a:t>https://www.w3schools.com/xml/xml_soap.asp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https://www.w3.org/TR/soap/</a:t>
            </a:r>
            <a:r>
              <a:rPr lang="en-US" dirty="0"/>
              <a:t> </a:t>
            </a:r>
          </a:p>
          <a:p>
            <a:r>
              <a:rPr lang="en-US" dirty="0"/>
              <a:t>Runs on top of http/https</a:t>
            </a:r>
          </a:p>
          <a:p>
            <a:r>
              <a:rPr lang="en-US" dirty="0"/>
              <a:t>SOAP allows developers to invoke processes running on different operating systems to authenticate, authorize, and communicate using XML data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1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19716</TotalTime>
  <Words>2524</Words>
  <Application>Microsoft Macintosh PowerPoint</Application>
  <PresentationFormat>Widescreen</PresentationFormat>
  <Paragraphs>317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Apercu</vt:lpstr>
      <vt:lpstr>Arial</vt:lpstr>
      <vt:lpstr>Calibri</vt:lpstr>
      <vt:lpstr>Calibri Light</vt:lpstr>
      <vt:lpstr>Google Sans</vt:lpstr>
      <vt:lpstr>museo-sans</vt:lpstr>
      <vt:lpstr>NexusSans</vt:lpstr>
      <vt:lpstr>Office Theme</vt:lpstr>
      <vt:lpstr>CMPE 220 </vt:lpstr>
      <vt:lpstr>The Client / Server Model</vt:lpstr>
      <vt:lpstr>Basic Web Protocols</vt:lpstr>
      <vt:lpstr>Layered Protocols (TCP/IP Model)</vt:lpstr>
      <vt:lpstr>Leveraging Protocols</vt:lpstr>
      <vt:lpstr>Web Services and APIs</vt:lpstr>
      <vt:lpstr>Web Services</vt:lpstr>
      <vt:lpstr>Traditional Web Services (ca. 2007)</vt:lpstr>
      <vt:lpstr>Traditional Web Services</vt:lpstr>
      <vt:lpstr>RESTful Web Services</vt:lpstr>
      <vt:lpstr>The REST Architecture</vt:lpstr>
      <vt:lpstr>REST Requests</vt:lpstr>
      <vt:lpstr>REST Responses</vt:lpstr>
      <vt:lpstr>Browser-Based Web Service Clients</vt:lpstr>
      <vt:lpstr>Web APIs</vt:lpstr>
      <vt:lpstr>A few FREE web services</vt:lpstr>
      <vt:lpstr>Example Web API: Google Maps</vt:lpstr>
      <vt:lpstr>Google Maps Example: html</vt:lpstr>
      <vt:lpstr>Google Maps Example: css</vt:lpstr>
      <vt:lpstr>Google Maps Example: js</vt:lpstr>
      <vt:lpstr>Examples</vt:lpstr>
      <vt:lpstr>Mission Map Animation</vt:lpstr>
      <vt:lpstr>Getting Latitude &amp; Longitude</vt:lpstr>
      <vt:lpstr>Google API Keys</vt:lpstr>
      <vt:lpstr>Getting a Google API Key</vt:lpstr>
      <vt:lpstr>How Do Server Apps Use Web Services?</vt:lpstr>
      <vt:lpstr>Email Protocols</vt:lpstr>
      <vt:lpstr>Email Protocols</vt:lpstr>
      <vt:lpstr>Mail and DNS</vt:lpstr>
      <vt:lpstr>Primary DNS Record Types</vt:lpstr>
      <vt:lpstr>Protocols and Data Types - MIME</vt:lpstr>
      <vt:lpstr>SMTP</vt:lpstr>
      <vt:lpstr>POP / POP3</vt:lpstr>
      <vt:lpstr>POP Definciencies</vt:lpstr>
      <vt:lpstr>IMAP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220 </dc:title>
  <dc:creator>Robert Nicholson</dc:creator>
  <cp:lastModifiedBy>Robert Nicholson</cp:lastModifiedBy>
  <cp:revision>884</cp:revision>
  <dcterms:created xsi:type="dcterms:W3CDTF">2020-02-13T00:20:36Z</dcterms:created>
  <dcterms:modified xsi:type="dcterms:W3CDTF">2023-03-13T19:42:48Z</dcterms:modified>
</cp:coreProperties>
</file>