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734" r:id="rId3"/>
    <p:sldId id="746" r:id="rId4"/>
    <p:sldId id="604" r:id="rId5"/>
    <p:sldId id="708" r:id="rId6"/>
    <p:sldId id="692" r:id="rId7"/>
    <p:sldId id="678" r:id="rId8"/>
    <p:sldId id="679" r:id="rId9"/>
    <p:sldId id="747" r:id="rId10"/>
    <p:sldId id="606" r:id="rId11"/>
    <p:sldId id="709" r:id="rId12"/>
    <p:sldId id="714" r:id="rId13"/>
    <p:sldId id="716" r:id="rId14"/>
    <p:sldId id="717" r:id="rId15"/>
    <p:sldId id="718" r:id="rId16"/>
    <p:sldId id="742" r:id="rId17"/>
    <p:sldId id="743" r:id="rId18"/>
    <p:sldId id="744" r:id="rId19"/>
    <p:sldId id="710" r:id="rId20"/>
    <p:sldId id="711" r:id="rId21"/>
    <p:sldId id="712" r:id="rId22"/>
    <p:sldId id="713" r:id="rId23"/>
    <p:sldId id="715" r:id="rId24"/>
    <p:sldId id="719" r:id="rId25"/>
    <p:sldId id="720" r:id="rId26"/>
    <p:sldId id="739" r:id="rId27"/>
    <p:sldId id="745" r:id="rId28"/>
    <p:sldId id="740" r:id="rId29"/>
    <p:sldId id="741" r:id="rId30"/>
    <p:sldId id="735" r:id="rId31"/>
    <p:sldId id="736" r:id="rId32"/>
    <p:sldId id="737" r:id="rId33"/>
    <p:sldId id="738" r:id="rId34"/>
    <p:sldId id="72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4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40"/>
    <p:restoredTop sz="96993"/>
  </p:normalViewPr>
  <p:slideViewPr>
    <p:cSldViewPr snapToGrid="0" snapToObjects="1">
      <p:cViewPr varScale="1">
        <p:scale>
          <a:sx n="131" d="100"/>
          <a:sy n="131" d="100"/>
        </p:scale>
        <p:origin x="808" y="184"/>
      </p:cViewPr>
      <p:guideLst>
        <p:guide orient="horz" pos="2424"/>
        <p:guide pos="3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45D4BB-C412-2E4B-9EDF-7192BB55DF9F}" type="datetimeFigureOut">
              <a:rPr lang="en-US" smtClean="0"/>
              <a:pPr/>
              <a:t>3/22/23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7E26E-6141-854C-8D8C-D812CC839D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476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talk about history.</a:t>
            </a:r>
          </a:p>
          <a:p>
            <a:endParaRPr lang="en-US" dirty="0"/>
          </a:p>
          <a:p>
            <a:r>
              <a:rPr lang="en-US" dirty="0"/>
              <a:t>California State Railroad Museum – 1976 - docents worked on original steam engines.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7E26E-6141-854C-8D8C-D812CC839D4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79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E5B05-68FD-2C4F-8750-9E0690CEC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470AE-65A4-4A4D-92E9-5FB173DD2B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E3D25-CA32-3546-B211-0FA45E1D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CMPE 220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2148A-1A48-FE47-8363-BFFEB9E07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CEAE1-AE4C-3B40-9164-97AF14917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FF2910-D1F1-314D-A8F2-476646A55A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527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F645D-EDE6-3946-BB11-5F377D755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558F36-3695-4E48-9423-C4CCFA491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238996"/>
            <a:ext cx="10515600" cy="483129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73CF7-19B4-8D48-9DFC-DDD295F09F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CMPE 220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33B15-81A0-5848-B881-AFDA7468A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78402-E746-6A40-B7EF-E9F70F61E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FF2910-D1F1-314D-A8F2-476646A55A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064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9D173B-DD3B-A346-BDF7-87ACD3F767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EC63DF-B61D-A348-B9FC-7573F9AAA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6A704-911F-9B48-B58F-851E08B787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CMPE 220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5B21E-8CCE-7E42-9108-7C687A9CF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A4832-59C5-0343-913A-CBBA5114F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FF2910-D1F1-314D-A8F2-476646A55A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08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B138-0814-5C46-A170-43283814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F3E5A-5DF7-A04B-92D8-E0857DCF7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996"/>
            <a:ext cx="10515600" cy="48312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63E14-94CD-3D43-8961-C301361023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CMPE 220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03C0A-8889-8D4E-B816-C7A7EEE2F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DD6DB-BD57-1E4E-B959-EB19E12B7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FF2910-D1F1-314D-A8F2-476646A55A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843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CC13F-A412-3340-A369-2D43DCDC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C3288-9671-C34A-8C3A-A58D178E7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5BED2-E97A-C241-B796-8765D21541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CMPE 220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04F1D-94E4-3F45-B231-547D43E53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D8013-2C40-A14A-A71A-42AAE5D39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FF2910-D1F1-314D-A8F2-476646A55A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241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1C90E-F403-D148-B911-B2C8447AE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86"/>
            <a:ext cx="10515600" cy="1259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151F0-173B-9F49-8FF6-A03DEBBAD4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72047"/>
            <a:ext cx="5177010" cy="4886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F44801-EA02-4947-8BB4-BA2962971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72047"/>
            <a:ext cx="5181600" cy="4886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453BB-97C2-4640-896F-37F7605FFB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CMPE 220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D13FE-8C46-8343-ABE7-CB1F264C2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F1B09-F2DB-C041-BDC9-EA974F53D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FF2910-D1F1-314D-A8F2-476646A55A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757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7BD5C-06DF-5B46-A0AB-120B8F48C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16039"/>
            <a:ext cx="5157787" cy="512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74CC9-6C91-074D-969B-E96A7EA64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50836"/>
            <a:ext cx="5157787" cy="41595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995CA6-EBA4-BA43-9E0D-8F01D6C42D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16038"/>
            <a:ext cx="5183188" cy="512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FEEB3D-B112-924C-823E-8D5BF87EA1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50834"/>
            <a:ext cx="5183188" cy="4159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1CAAB9C9-8075-3241-8B08-009302888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CMPE 220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70A6981E-194C-D54B-BE12-41BEBF755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E9BC8EF-0B65-2E49-A34C-6C885BC5F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7A148-1E78-5C4A-A511-6A35F58241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59FF794C-22F1-454B-89A6-6B4545AD6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0616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77ED8-D9C2-E340-A92A-71BACA555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32D2F-E5EE-DB46-B811-4E15E9757D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CMPE 220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68D39F-3BAE-C148-BF2C-5A2DE1CFA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573D07-4E79-0E43-AE11-E89C6D24C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FF2910-D1F1-314D-A8F2-476646A55A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35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AEA5B9-CACD-654E-B4D2-91A1ED3927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CMPE 220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F847C9-C68C-CD43-AAB9-543BCA22D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314D0-7E87-1240-8DAC-70E4075F8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FF2910-D1F1-314D-A8F2-476646A55A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260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B85A-4F21-0C44-85D3-412DB23E3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B6A6B-EBBD-F748-A5C0-D7C58493B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6C003C-63F5-FD4C-BA02-132FD51E9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3E925-9A93-BF49-AC7D-1B29CD9F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CMPE 220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0B580-602A-DB49-91DD-BE7F8FEB3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7E5CB-2CE8-6148-B98E-55F2656EA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FF2910-D1F1-314D-A8F2-476646A55A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199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24A23-C616-A143-A5AD-FC3A53F9E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0DC069-14F8-BF45-8B30-17F729AA0D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2A2E4B-DA96-5741-8271-30E30C6E8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27B2E-786F-2B4F-9062-53F7F7C4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CMPE 220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0DC6A-5864-A843-9858-FF584807D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F9263-CE05-614D-AB32-493E089BE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FF2910-D1F1-314D-A8F2-476646A55A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35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27B67D-DDF3-5D44-B48B-14789A0CB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238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F5CF4-7422-8442-9B08-8A6E471327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5E9624A-52AF-0A4F-B052-04AFBDA074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CMPE 220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CA2F16-F291-3F4B-B5B6-C0E32E5FAA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A148-1E78-5C4A-A511-6A35F58241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0DF9066-E00C-6044-A626-415119B1A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38997"/>
            <a:ext cx="10515600" cy="4937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580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ABBA5-C2E5-4A4A-A34B-877E980C01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CMPE 220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50224-2061-9749-8AA9-98B136FEE0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/>
              <a:t>Class 16 </a:t>
            </a:r>
            <a:r>
              <a:rPr lang="en-US" sz="3600" dirty="0"/>
              <a:t>– Developing System Software</a:t>
            </a:r>
            <a:br>
              <a:rPr lang="en-US" sz="3600" dirty="0"/>
            </a:br>
            <a:br>
              <a:rPr lang="en-US" sz="3600" dirty="0"/>
            </a:br>
            <a:r>
              <a:rPr lang="en-US" sz="3600" i="1" dirty="0"/>
              <a:t>Software Engineering Considerations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035AA-3678-3049-8C72-F7FCE7D0E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CMPE 220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CF8456-47C2-8C47-9E12-61B8C61B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153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4E0A4-FF55-D840-A6F4-5A37C71C4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Pros and Cons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4A346-B29F-FB40-9B19-79963C23B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Pros</a:t>
            </a:r>
          </a:p>
          <a:p>
            <a:r>
              <a:rPr lang="en-US" dirty="0"/>
              <a:t>Easy to understand </a:t>
            </a:r>
          </a:p>
          <a:p>
            <a:r>
              <a:rPr lang="en-US" dirty="0"/>
              <a:t>Encourages large up-front investment in requirements analysis and planning</a:t>
            </a:r>
          </a:p>
          <a:p>
            <a:r>
              <a:rPr lang="en-US" dirty="0"/>
              <a:t>Allows separation of teams</a:t>
            </a:r>
          </a:p>
          <a:p>
            <a:r>
              <a:rPr lang="en-US" dirty="0"/>
              <a:t>Lends itself to tracking</a:t>
            </a:r>
          </a:p>
          <a:p>
            <a:pPr lvl="1"/>
            <a:r>
              <a:rPr lang="en-US" dirty="0"/>
              <a:t>Each requirement -&gt; feature -&gt; implementation -&gt; test</a:t>
            </a:r>
          </a:p>
          <a:p>
            <a:r>
              <a:rPr lang="en-US" dirty="0"/>
              <a:t>Well suited for delivery contracts</a:t>
            </a:r>
          </a:p>
          <a:p>
            <a:r>
              <a:rPr lang="en-US" dirty="0"/>
              <a:t>Well suited for legal compliance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F0807-47DD-CD43-87CF-FE1242272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47A19E-8F07-E74F-8833-24E9DC3B2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488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4E0A4-FF55-D840-A6F4-5A37C71C4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Pros and Cons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4A346-B29F-FB40-9B19-79963C23B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Cons</a:t>
            </a:r>
          </a:p>
          <a:p>
            <a:r>
              <a:rPr lang="en-US" dirty="0"/>
              <a:t>Requirements may be wrong</a:t>
            </a:r>
          </a:p>
          <a:p>
            <a:r>
              <a:rPr lang="en-US" dirty="0"/>
              <a:t>Functional Specifications may dictate poor design</a:t>
            </a:r>
          </a:p>
          <a:p>
            <a:r>
              <a:rPr lang="en-US" dirty="0"/>
              <a:t>Little communication between teams</a:t>
            </a:r>
          </a:p>
          <a:p>
            <a:r>
              <a:rPr lang="en-US" dirty="0"/>
              <a:t>Changes are difficult</a:t>
            </a:r>
          </a:p>
          <a:p>
            <a:r>
              <a:rPr lang="en-US" dirty="0"/>
              <a:t>Testing is late in the cycle</a:t>
            </a:r>
          </a:p>
          <a:p>
            <a:r>
              <a:rPr lang="en-US" dirty="0"/>
              <a:t>Tracking can be slow and expensive</a:t>
            </a:r>
          </a:p>
          <a:p>
            <a:r>
              <a:rPr lang="en-US" dirty="0"/>
              <a:t>Release cycles are typically long</a:t>
            </a:r>
          </a:p>
          <a:p>
            <a:r>
              <a:rPr lang="en-US" dirty="0">
                <a:solidFill>
                  <a:srgbClr val="C00000"/>
                </a:solidFill>
              </a:rPr>
              <a:t>Overly restrictive – and may be ignored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F0807-47DD-CD43-87CF-FE1242272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47A19E-8F07-E74F-8833-24E9DC3B2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432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0B11D-A029-AF46-86BE-D5D681D2C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SDLC:  Spiral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AA339-CCA3-1245-911A-0CE6AFFAC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described by Barry Boehm - 1986</a:t>
            </a:r>
          </a:p>
          <a:p>
            <a:r>
              <a:rPr lang="en-US" dirty="0"/>
              <a:t>A series of short waterfalls</a:t>
            </a:r>
          </a:p>
          <a:p>
            <a:r>
              <a:rPr lang="en-US" dirty="0"/>
              <a:t>Overall project is loosely defined</a:t>
            </a:r>
          </a:p>
          <a:p>
            <a:r>
              <a:rPr lang="en-US" dirty="0"/>
              <a:t>Project plan calls for a series of phases; each phase presents an opportunity to refine and correct the previous phase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EC4C6-99F3-0143-81DE-CA907A588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BA801D-8AEE-BB4D-ADDB-01DC8A3F4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249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8F81B-9C58-A942-8B6C-641C7AFB5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SDLC: Spiral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E9216-2604-9140-8340-00F407B89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683F3F-D7AA-CD43-955F-91F7C4BDF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5A1FD13-1AC7-9E4A-9C4E-3293A5A7880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590" y="1238250"/>
            <a:ext cx="5798820" cy="483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989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4E0A4-FF55-D840-A6F4-5A37C71C4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Spiral Pros and Cons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4A346-B29F-FB40-9B19-79963C23B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Pros</a:t>
            </a:r>
          </a:p>
          <a:p>
            <a:r>
              <a:rPr lang="en-US" dirty="0"/>
              <a:t>All of the Pros of the traditional Waterfall model</a:t>
            </a:r>
          </a:p>
          <a:p>
            <a:r>
              <a:rPr lang="en-US" dirty="0"/>
              <a:t>Catches incorrect requirements earlier</a:t>
            </a:r>
          </a:p>
          <a:p>
            <a:r>
              <a:rPr lang="en-US" dirty="0"/>
              <a:t>Changes are easier</a:t>
            </a:r>
          </a:p>
          <a:p>
            <a:r>
              <a:rPr lang="en-US" dirty="0"/>
              <a:t>Testing is earlier in the cycle</a:t>
            </a:r>
          </a:p>
          <a:p>
            <a:r>
              <a:rPr lang="en-US" dirty="0"/>
              <a:t>Well suited to longer projects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F0807-47DD-CD43-87CF-FE1242272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47A19E-8F07-E74F-8833-24E9DC3B2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127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4E0A4-FF55-D840-A6F4-5A37C71C4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Spiral Pros and Cons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4A346-B29F-FB40-9B19-79963C23B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Cons</a:t>
            </a:r>
          </a:p>
          <a:p>
            <a:r>
              <a:rPr lang="en-US" dirty="0"/>
              <a:t>Slower and more expensive than traditional waterfall</a:t>
            </a:r>
          </a:p>
          <a:p>
            <a:r>
              <a:rPr lang="en-US" dirty="0"/>
              <a:t>More difficult to track</a:t>
            </a:r>
          </a:p>
          <a:p>
            <a:r>
              <a:rPr lang="en-US" dirty="0"/>
              <a:t>Harder to tie to delivery contracts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F0807-47DD-CD43-87CF-FE1242272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47A19E-8F07-E74F-8833-24E9DC3B2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646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AA3E4-4EA3-2F4A-9843-42D209C76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SDLC:  Rapid Application Development (RAD)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6A9B9-8B27-E94F-AA79-FE6130BC6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existing components and tools to develop and release a “prototype” very quickly</a:t>
            </a:r>
          </a:p>
          <a:p>
            <a:r>
              <a:rPr lang="en-US" dirty="0"/>
              <a:t>May fill competitive gaps</a:t>
            </a:r>
          </a:p>
          <a:p>
            <a:r>
              <a:rPr lang="en-US" dirty="0"/>
              <a:t>May be used to get user feedback</a:t>
            </a:r>
          </a:p>
          <a:p>
            <a:r>
              <a:rPr lang="en-US" dirty="0"/>
              <a:t>May be a throw-away effort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101B8-9872-6947-B22E-490608480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15FE59-B389-5742-9171-C92EA4E70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195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FE7FF-B7CD-A547-AB39-3228B2942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812CE-BFEC-D54E-995C-42F86B218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Pros</a:t>
            </a:r>
          </a:p>
          <a:p>
            <a:r>
              <a:rPr lang="en-US" dirty="0"/>
              <a:t>Fast!</a:t>
            </a:r>
          </a:p>
          <a:p>
            <a:r>
              <a:rPr lang="en-US" dirty="0"/>
              <a:t>Takes advantage of existing tools and components</a:t>
            </a:r>
          </a:p>
          <a:p>
            <a:r>
              <a:rPr lang="en-US" dirty="0"/>
              <a:t>Mitigates risk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AC7E6-FFC7-424D-B6CC-B4F7B6E42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06908E-0981-1E4C-8CBC-B6B68E38A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965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FE7FF-B7CD-A547-AB39-3228B2942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812CE-BFEC-D54E-995C-42F86B218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Cons</a:t>
            </a:r>
          </a:p>
          <a:p>
            <a:r>
              <a:rPr lang="en-US" dirty="0"/>
              <a:t>Requires experienced, skilled developers</a:t>
            </a:r>
          </a:p>
          <a:p>
            <a:r>
              <a:rPr lang="en-US" dirty="0"/>
              <a:t>Expensive (throw-away)</a:t>
            </a:r>
          </a:p>
          <a:p>
            <a:r>
              <a:rPr lang="en-US" dirty="0"/>
              <a:t>May commit organization to support of throw-away code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AC7E6-FFC7-424D-B6CC-B4F7B6E42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06908E-0981-1E4C-8CBC-B6B68E38A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133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23FC2-EC1A-314F-9255-4B92D8566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SDLC: Agile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709A2-B63E-7646-8B49-2E7EA14C2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Steps to Agile Development</a:t>
            </a:r>
            <a:endParaRPr lang="en-US" b="1" dirty="0"/>
          </a:p>
          <a:p>
            <a:pPr lvl="1"/>
            <a:r>
              <a:rPr lang="en-US" dirty="0"/>
              <a:t>Mostly streamlining the process</a:t>
            </a:r>
          </a:p>
          <a:p>
            <a:r>
              <a:rPr lang="en-US" dirty="0"/>
              <a:t>Rapid Application Development (RAD) – 1991</a:t>
            </a:r>
          </a:p>
          <a:p>
            <a:r>
              <a:rPr lang="en-US" dirty="0"/>
              <a:t>Dynamic Systems Development Methodology (DSDM) – 1994</a:t>
            </a:r>
          </a:p>
          <a:p>
            <a:r>
              <a:rPr lang="en-US" dirty="0"/>
              <a:t>Scrum – 1995</a:t>
            </a:r>
          </a:p>
          <a:p>
            <a:r>
              <a:rPr lang="en-US" dirty="0"/>
              <a:t>Extreme Programming (XP) – 1996</a:t>
            </a:r>
          </a:p>
          <a:p>
            <a:r>
              <a:rPr lang="en-US" dirty="0"/>
              <a:t>The “Agile Manifesto” – 2001</a:t>
            </a:r>
          </a:p>
          <a:p>
            <a:pPr lvl="1"/>
            <a:r>
              <a:rPr lang="en-US" dirty="0"/>
              <a:t>Written by 17 software developers at a resort in Snowbird, Utah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D2A84-2AEB-D046-8DAE-AC246B613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EDD9D2-3E02-7C4C-BDE3-D30057791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27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14CB3-B567-E947-8A6F-F04AAFB77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1841E-9A8A-D143-A35B-DB80E1F00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Applications (specializations)</a:t>
            </a:r>
          </a:p>
          <a:p>
            <a:pPr lvl="1"/>
            <a:r>
              <a:rPr lang="en-US" dirty="0"/>
              <a:t>Financial</a:t>
            </a:r>
          </a:p>
          <a:p>
            <a:pPr lvl="1"/>
            <a:r>
              <a:rPr lang="en-US" dirty="0"/>
              <a:t>Scientific / Medical</a:t>
            </a:r>
          </a:p>
          <a:p>
            <a:pPr lvl="1"/>
            <a:r>
              <a:rPr lang="en-US" dirty="0"/>
              <a:t>Data Science / Big Data / Statistics / Modeling </a:t>
            </a:r>
          </a:p>
          <a:p>
            <a:pPr lvl="1"/>
            <a:r>
              <a:rPr lang="en-US" dirty="0"/>
              <a:t>Educational</a:t>
            </a:r>
          </a:p>
          <a:p>
            <a:pPr lvl="1"/>
            <a:r>
              <a:rPr lang="en-US" dirty="0"/>
              <a:t>Games</a:t>
            </a:r>
          </a:p>
          <a:p>
            <a:r>
              <a:rPr lang="en-US" dirty="0"/>
              <a:t>Web Applications</a:t>
            </a:r>
          </a:p>
          <a:p>
            <a:r>
              <a:rPr lang="en-US" dirty="0"/>
              <a:t>Software Development Tools </a:t>
            </a:r>
          </a:p>
          <a:p>
            <a:r>
              <a:rPr lang="en-US" dirty="0"/>
              <a:t>Servers (Web, Database, Email, FTP,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Operating System Software</a:t>
            </a:r>
          </a:p>
          <a:p>
            <a:r>
              <a:rPr lang="en-US" dirty="0"/>
              <a:t>Embedded Systems (applications and systems)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C47E2-927B-6747-B297-95CAFF46C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38EF76-4E10-5646-92F3-37071BB7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849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CECE9-7F53-3244-A776-8833E9A41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SDLC: Agile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CAB21-F5F0-8543-B457-D2C46A772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Continuous stakeholder involvement</a:t>
            </a:r>
          </a:p>
          <a:p>
            <a:r>
              <a:rPr lang="en-US" dirty="0"/>
              <a:t>Short, overlapping define -&gt; implement -&gt; test cycles (sprints)</a:t>
            </a:r>
          </a:p>
          <a:p>
            <a:r>
              <a:rPr lang="en-US" dirty="0"/>
              <a:t>Team approach:  stakeholders, designers, developers, testers work together throughout the project</a:t>
            </a:r>
          </a:p>
          <a:p>
            <a:r>
              <a:rPr lang="en-US" dirty="0"/>
              <a:t>Continuous communication</a:t>
            </a:r>
          </a:p>
          <a:p>
            <a:r>
              <a:rPr lang="en-US" dirty="0"/>
              <a:t>Frameworks</a:t>
            </a:r>
          </a:p>
          <a:p>
            <a:pPr lvl="1"/>
            <a:r>
              <a:rPr lang="en-US" dirty="0"/>
              <a:t>Scrum – an organizational framework for managing agile development</a:t>
            </a:r>
          </a:p>
          <a:p>
            <a:pPr lvl="1"/>
            <a:r>
              <a:rPr lang="en-US" dirty="0"/>
              <a:t>Kanban – a visual workflow management system allows all team members to visualize project status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859A7-F1AB-2543-A3CC-C4FAF822F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45E419-1473-F949-BFE8-4D0B6397E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695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4E0A4-FF55-D840-A6F4-5A37C71C4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Pros and Cons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4A346-B29F-FB40-9B19-79963C23B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Pros</a:t>
            </a:r>
          </a:p>
          <a:p>
            <a:r>
              <a:rPr lang="en-US" dirty="0"/>
              <a:t>High degree of stakeholder satisfaction</a:t>
            </a:r>
          </a:p>
          <a:p>
            <a:r>
              <a:rPr lang="en-US" dirty="0"/>
              <a:t>Easy to make changes</a:t>
            </a:r>
          </a:p>
          <a:p>
            <a:r>
              <a:rPr lang="en-US" dirty="0"/>
              <a:t>Bugs are found early</a:t>
            </a:r>
          </a:p>
          <a:p>
            <a:r>
              <a:rPr lang="en-US" dirty="0"/>
              <a:t>Allows frequent releases to roll out new features and bug fixes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F0807-47DD-CD43-87CF-FE1242272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47A19E-8F07-E74F-8833-24E9DC3B2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051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4E0A4-FF55-D840-A6F4-5A37C71C4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Pros and Cons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4A346-B29F-FB40-9B19-79963C23B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Cons</a:t>
            </a:r>
          </a:p>
          <a:p>
            <a:r>
              <a:rPr lang="en-US" dirty="0"/>
              <a:t>Difficult to manage</a:t>
            </a:r>
          </a:p>
          <a:p>
            <a:r>
              <a:rPr lang="en-US" dirty="0"/>
              <a:t>Difficult to scale</a:t>
            </a:r>
          </a:p>
          <a:p>
            <a:r>
              <a:rPr lang="en-US" dirty="0"/>
              <a:t>Encourages feature creep…. Projects can easily “go off the rails”</a:t>
            </a:r>
          </a:p>
          <a:p>
            <a:r>
              <a:rPr lang="en-US" dirty="0"/>
              <a:t>May be expensive (ties up teams, frequent meetings)</a:t>
            </a:r>
          </a:p>
          <a:p>
            <a:r>
              <a:rPr lang="en-US" dirty="0"/>
              <a:t>Poorly suited for delivery contracts</a:t>
            </a:r>
          </a:p>
          <a:p>
            <a:r>
              <a:rPr lang="en-US" dirty="0"/>
              <a:t>“Continuous change” is hard on:</a:t>
            </a:r>
          </a:p>
          <a:p>
            <a:pPr lvl="1"/>
            <a:r>
              <a:rPr lang="en-US" dirty="0"/>
              <a:t>People who write documentation &amp; training materials</a:t>
            </a:r>
          </a:p>
          <a:p>
            <a:pPr lvl="1"/>
            <a:r>
              <a:rPr lang="en-US" dirty="0"/>
              <a:t>Support staff</a:t>
            </a:r>
          </a:p>
          <a:p>
            <a:pPr lvl="1"/>
            <a:r>
              <a:rPr lang="en-US" dirty="0"/>
              <a:t>Users!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F0807-47DD-CD43-87CF-FE1242272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47A19E-8F07-E74F-8833-24E9DC3B2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251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2EC5-30A8-7743-B4A8-0D922D0DC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SDLC:  DevOps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A400C-B4E5-8647-925C-89D395BE0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DevOps coined by Belgian developer Patrick </a:t>
            </a:r>
            <a:r>
              <a:rPr lang="en-US" dirty="0" err="1"/>
              <a:t>Debois</a:t>
            </a:r>
            <a:r>
              <a:rPr lang="en-US" dirty="0"/>
              <a:t> – 2009</a:t>
            </a:r>
          </a:p>
          <a:p>
            <a:r>
              <a:rPr lang="en-US" dirty="0"/>
              <a:t>A methodology that integrates development, deployment, and ongoing operations (IT) – continuous deployment</a:t>
            </a:r>
          </a:p>
          <a:p>
            <a:r>
              <a:rPr lang="en-US" dirty="0"/>
              <a:t>The development cycle doesn’t end when the product is released</a:t>
            </a:r>
          </a:p>
          <a:p>
            <a:r>
              <a:rPr lang="en-US" dirty="0"/>
              <a:t>Emphasis on automated delivery tools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5D90C-6184-A24B-B227-D0167D7CD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4B485-20A4-F346-869C-7AA5B9798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2460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4E0A4-FF55-D840-A6F4-5A37C71C4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Pros and Cons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4A346-B29F-FB40-9B19-79963C23B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Pros</a:t>
            </a:r>
          </a:p>
          <a:p>
            <a:r>
              <a:rPr lang="en-US" dirty="0"/>
              <a:t>All advantages of Agile:</a:t>
            </a:r>
          </a:p>
          <a:p>
            <a:pPr lvl="1"/>
            <a:r>
              <a:rPr lang="en-US" dirty="0"/>
              <a:t>High degree of stakeholder satisfaction</a:t>
            </a:r>
          </a:p>
          <a:p>
            <a:pPr lvl="1"/>
            <a:r>
              <a:rPr lang="en-US" dirty="0"/>
              <a:t>Easy to make changes</a:t>
            </a:r>
          </a:p>
          <a:p>
            <a:pPr lvl="1"/>
            <a:r>
              <a:rPr lang="en-US" dirty="0"/>
              <a:t>Bugs are found early</a:t>
            </a:r>
          </a:p>
          <a:p>
            <a:pPr lvl="1"/>
            <a:r>
              <a:rPr lang="en-US" dirty="0"/>
              <a:t>Allows frequent releases to roll out new features and bug fixes</a:t>
            </a:r>
          </a:p>
          <a:p>
            <a:r>
              <a:rPr lang="en-US" dirty="0"/>
              <a:t>Significant improvements in operations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F0807-47DD-CD43-87CF-FE1242272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47A19E-8F07-E74F-8833-24E9DC3B2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127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4E0A4-FF55-D840-A6F4-5A37C71C4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Pros and Cons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4A346-B29F-FB40-9B19-79963C23B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Cons</a:t>
            </a:r>
          </a:p>
          <a:p>
            <a:r>
              <a:rPr lang="en-US" dirty="0"/>
              <a:t>All Cons of Agile:</a:t>
            </a:r>
          </a:p>
          <a:p>
            <a:pPr lvl="1"/>
            <a:r>
              <a:rPr lang="en-US" dirty="0"/>
              <a:t>Difficult to manage</a:t>
            </a:r>
          </a:p>
          <a:p>
            <a:pPr lvl="1"/>
            <a:r>
              <a:rPr lang="en-US" dirty="0"/>
              <a:t>Encourages feature creep…. Projects can easily “go off the rails”</a:t>
            </a:r>
          </a:p>
          <a:p>
            <a:pPr lvl="1"/>
            <a:r>
              <a:rPr lang="en-US" dirty="0"/>
              <a:t>May be expensive (ties up teams, frequent meetings)</a:t>
            </a:r>
          </a:p>
          <a:p>
            <a:pPr lvl="1"/>
            <a:r>
              <a:rPr lang="en-US" dirty="0"/>
              <a:t>Poorly suited for delivery contracts</a:t>
            </a:r>
          </a:p>
          <a:p>
            <a:pPr lvl="1"/>
            <a:r>
              <a:rPr lang="en-US" dirty="0"/>
              <a:t>“Continuous change” is hard</a:t>
            </a:r>
          </a:p>
          <a:p>
            <a:r>
              <a:rPr lang="en-US" dirty="0"/>
              <a:t>Requires automated testing and deployment tools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F0807-47DD-CD43-87CF-FE1242272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47A19E-8F07-E74F-8833-24E9DC3B2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923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DF1C1-3708-CB40-A4A3-B84088394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DevOps:  A Partial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46370-C494-8046-AA0C-6523D6D38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Unserved Communities</a:t>
            </a:r>
          </a:p>
          <a:p>
            <a:r>
              <a:rPr lang="en-US" dirty="0"/>
              <a:t>Technical support</a:t>
            </a:r>
          </a:p>
          <a:p>
            <a:r>
              <a:rPr lang="en-US" dirty="0"/>
              <a:t>Tech Writers</a:t>
            </a:r>
          </a:p>
          <a:p>
            <a:r>
              <a:rPr lang="en-US" dirty="0"/>
              <a:t>Marketing</a:t>
            </a:r>
          </a:p>
          <a:p>
            <a:r>
              <a:rPr lang="en-US" dirty="0"/>
              <a:t>Customers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F76EE-18F7-7A4E-92C7-CA79B8FB4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4BC6A4-58F9-7946-84C8-9E968EE2E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3139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56FDC-4B84-2043-AA09-315E757EA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Additional Wrinkles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3C284-3733-3E4A-BC07-ED6EDF75B3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E141A-C43A-A84D-BB0B-39556C599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36BCE5-6D8C-EA4A-9EE9-5E5F71C38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6422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8AFD4-E671-7748-8DDB-FAFF6D0FD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Lean Software Development (LSD)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3C7C4-2F52-8A43-8E71-A407B04A6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Agile variant designed to reduce wasted effort</a:t>
            </a:r>
          </a:p>
          <a:p>
            <a:r>
              <a:rPr lang="en-US" dirty="0"/>
              <a:t>Also called MVP, or Minimum Viable Product strategy</a:t>
            </a:r>
          </a:p>
          <a:p>
            <a:r>
              <a:rPr lang="en-US" dirty="0"/>
              <a:t>Release a bare-minimum version of the product (or feature).  Learn what users like and don’t like, or want to see added, then iterate based on feedback.</a:t>
            </a:r>
          </a:p>
          <a:p>
            <a:r>
              <a:rPr lang="en-US" dirty="0"/>
              <a:t>Anything that does not contribute to the MVP is eliminated.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2DB27-A410-5149-86C9-D889BF3DD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184475-7CD4-CF4D-BBF4-D6798F70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700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E460F-BB66-D245-971D-A7EE0A051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Lean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3B8A5-6CA6-E94A-92BE-B5DB4DB07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techniques developed at Japanese auto-maker Toyota in the 1960s</a:t>
            </a:r>
          </a:p>
          <a:p>
            <a:r>
              <a:rPr lang="en-US" dirty="0"/>
              <a:t>Developed by Taiichi Ohno, the Toyota Production System (TPS) was aimed at minimizing waste</a:t>
            </a:r>
          </a:p>
          <a:p>
            <a:r>
              <a:rPr lang="en-US" dirty="0"/>
              <a:t>Popularized as a development methodology in the book </a:t>
            </a:r>
            <a:r>
              <a:rPr lang="en-US" i="1" dirty="0"/>
              <a:t>Lean Thinking: Banish Waste and Create Wealth in Your Corporation</a:t>
            </a:r>
            <a:r>
              <a:rPr lang="en-US" dirty="0"/>
              <a:t>, by James Womack and Danial Jones (2003)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D2BE3-6178-4444-A911-B65D23D2E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99E986-DF9E-DA4F-AEB5-F435CE0C5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887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A2B32-38C7-A342-B0DA-37BC3F07C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is Hardest?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41DE3-7F8F-1D4D-9B22-A9E382E9D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has its own challenges – but the skills are different</a:t>
            </a:r>
          </a:p>
          <a:p>
            <a:pPr lvl="1"/>
            <a:r>
              <a:rPr lang="en-US" dirty="0"/>
              <a:t>Some people find multi-threaded, asynchronous coding to be particularly difficult</a:t>
            </a:r>
          </a:p>
          <a:p>
            <a:r>
              <a:rPr lang="en-US" dirty="0"/>
              <a:t>System software engineers are paid slightly more</a:t>
            </a:r>
          </a:p>
          <a:p>
            <a:r>
              <a:rPr lang="en-US" dirty="0"/>
              <a:t>Median Salaries (US Department of Labor, 2019)</a:t>
            </a:r>
          </a:p>
          <a:p>
            <a:pPr lvl="1"/>
            <a:r>
              <a:rPr lang="en-US" dirty="0"/>
              <a:t>Application software developer:  $103,620</a:t>
            </a:r>
          </a:p>
          <a:p>
            <a:pPr lvl="1"/>
            <a:r>
              <a:rPr lang="en-US" dirty="0"/>
              <a:t>System software developer: $110,000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FD7ED-425D-6944-B5DA-49F92C94C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93F424-545A-9F48-AD23-27E978C1F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4874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4336-0B1B-B24B-A2C8-82C24A63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C5F18-DA62-1F40-A9DD-A7A5A341C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Traditional model</a:t>
            </a:r>
          </a:p>
          <a:p>
            <a:r>
              <a:rPr lang="en-US" dirty="0"/>
              <a:t>Developers write code, quality assurance (QA) tests the code</a:t>
            </a:r>
          </a:p>
          <a:p>
            <a:r>
              <a:rPr lang="en-US" dirty="0"/>
              <a:t>Developers typically perform basic unit/functional testing</a:t>
            </a:r>
          </a:p>
          <a:p>
            <a:r>
              <a:rPr lang="en-US" dirty="0"/>
              <a:t>QA is responsible for overall system testing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FF43E-ADB1-C14F-AE8D-D9A410F53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BCE2FB-86B5-8B4B-86E2-8A7B2FC73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5746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7D306-60AB-0941-B648-8F716B12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Testing Model: 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68426-BF28-A845-8D35-E44A0D578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Little incentive for developers to create high-quality code</a:t>
            </a:r>
          </a:p>
          <a:p>
            <a:r>
              <a:rPr lang="en-US" dirty="0"/>
              <a:t>Duplication of effort (developer tests and QA tests)</a:t>
            </a:r>
          </a:p>
          <a:p>
            <a:r>
              <a:rPr lang="en-US" dirty="0"/>
              <a:t>Bugs are found late in the release cycle</a:t>
            </a:r>
          </a:p>
          <a:p>
            <a:r>
              <a:rPr lang="en-US" dirty="0"/>
              <a:t>Multiple fix &amp; test cycles required</a:t>
            </a:r>
          </a:p>
          <a:p>
            <a:r>
              <a:rPr lang="en-US" dirty="0"/>
              <a:t>Potential for disastrous schedule slips!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BE3E1-F557-5B4B-997B-2A559BFBD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E43E24-14D5-224C-B532-00572D50C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0749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436C9-78C8-7649-81C9-78C0AAFEB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BAB2E-68E8-404B-BBE4-620850C7A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Developers and development team is responsible for:</a:t>
            </a:r>
          </a:p>
          <a:p>
            <a:pPr lvl="1"/>
            <a:r>
              <a:rPr lang="en-US" dirty="0"/>
              <a:t>Creating and submitting unit/functional tests</a:t>
            </a:r>
          </a:p>
          <a:p>
            <a:pPr lvl="1"/>
            <a:r>
              <a:rPr lang="en-US" dirty="0"/>
              <a:t>Automation frameworks allow easy “regression tests”</a:t>
            </a:r>
          </a:p>
          <a:p>
            <a:pPr lvl="2"/>
            <a:r>
              <a:rPr lang="en-US" dirty="0"/>
              <a:t>Commercial / proprietary tools</a:t>
            </a:r>
          </a:p>
          <a:p>
            <a:pPr lvl="2"/>
            <a:r>
              <a:rPr lang="en-US" dirty="0"/>
              <a:t>Make!</a:t>
            </a:r>
          </a:p>
          <a:p>
            <a:pPr lvl="1"/>
            <a:r>
              <a:rPr lang="en-US" dirty="0"/>
              <a:t>Static Code Analysis</a:t>
            </a:r>
          </a:p>
          <a:p>
            <a:pPr lvl="2"/>
            <a:r>
              <a:rPr lang="en-US" dirty="0"/>
              <a:t>“Lint”</a:t>
            </a:r>
          </a:p>
          <a:p>
            <a:pPr lvl="2"/>
            <a:r>
              <a:rPr lang="en-US" dirty="0"/>
              <a:t>Coding standards</a:t>
            </a:r>
          </a:p>
          <a:p>
            <a:pPr lvl="2"/>
            <a:r>
              <a:rPr lang="en-US" dirty="0"/>
              <a:t>Specific security or performance issues</a:t>
            </a:r>
          </a:p>
          <a:p>
            <a:pPr lvl="1"/>
            <a:r>
              <a:rPr lang="en-US" dirty="0"/>
              <a:t>Source Code Control:  Check-in “gates”</a:t>
            </a:r>
          </a:p>
          <a:p>
            <a:r>
              <a:rPr lang="en-US" dirty="0"/>
              <a:t>Development team is responsible for:</a:t>
            </a:r>
          </a:p>
          <a:p>
            <a:pPr lvl="1"/>
            <a:r>
              <a:rPr lang="en-US" dirty="0"/>
              <a:t>Integration testing and submitting tests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8D94A-1D3C-0347-B496-CD0DC440C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C98F5D-D5F6-D741-99E3-55124B854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2475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6E4DA-E1E6-4743-ACB2-B32309FAA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Risks / Cons of Developer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101EB-A905-9E4B-A792-675B82BF7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Expensive and time time-consuming</a:t>
            </a:r>
          </a:p>
          <a:p>
            <a:r>
              <a:rPr lang="en-US" dirty="0"/>
              <a:t>Developers are not expert testers</a:t>
            </a:r>
          </a:p>
          <a:p>
            <a:r>
              <a:rPr lang="en-US" dirty="0"/>
              <a:t>Morale issues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9F284-6AB4-564F-B4E7-83A6FD7EA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CA6879-C62F-1E42-A3A3-B8893F2E8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8158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3A82E74-FAAF-7A4F-B20B-18EA5E231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572892"/>
              </p:ext>
            </p:extLst>
          </p:nvPr>
        </p:nvGraphicFramePr>
        <p:xfrm>
          <a:off x="838200" y="2643533"/>
          <a:ext cx="10632314" cy="342676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18902">
                  <a:extLst>
                    <a:ext uri="{9D8B030D-6E8A-4147-A177-3AD203B41FA5}">
                      <a16:colId xmlns:a16="http://schemas.microsoft.com/office/drawing/2014/main" val="2068847242"/>
                    </a:ext>
                  </a:extLst>
                </a:gridCol>
                <a:gridCol w="1518902">
                  <a:extLst>
                    <a:ext uri="{9D8B030D-6E8A-4147-A177-3AD203B41FA5}">
                      <a16:colId xmlns:a16="http://schemas.microsoft.com/office/drawing/2014/main" val="3074923381"/>
                    </a:ext>
                  </a:extLst>
                </a:gridCol>
                <a:gridCol w="1518902">
                  <a:extLst>
                    <a:ext uri="{9D8B030D-6E8A-4147-A177-3AD203B41FA5}">
                      <a16:colId xmlns:a16="http://schemas.microsoft.com/office/drawing/2014/main" val="2854600901"/>
                    </a:ext>
                  </a:extLst>
                </a:gridCol>
                <a:gridCol w="1518902">
                  <a:extLst>
                    <a:ext uri="{9D8B030D-6E8A-4147-A177-3AD203B41FA5}">
                      <a16:colId xmlns:a16="http://schemas.microsoft.com/office/drawing/2014/main" val="3738378897"/>
                    </a:ext>
                  </a:extLst>
                </a:gridCol>
                <a:gridCol w="1518902">
                  <a:extLst>
                    <a:ext uri="{9D8B030D-6E8A-4147-A177-3AD203B41FA5}">
                      <a16:colId xmlns:a16="http://schemas.microsoft.com/office/drawing/2014/main" val="3792495023"/>
                    </a:ext>
                  </a:extLst>
                </a:gridCol>
                <a:gridCol w="1518902">
                  <a:extLst>
                    <a:ext uri="{9D8B030D-6E8A-4147-A177-3AD203B41FA5}">
                      <a16:colId xmlns:a16="http://schemas.microsoft.com/office/drawing/2014/main" val="1367051170"/>
                    </a:ext>
                  </a:extLst>
                </a:gridCol>
                <a:gridCol w="1518902">
                  <a:extLst>
                    <a:ext uri="{9D8B030D-6E8A-4147-A177-3AD203B41FA5}">
                      <a16:colId xmlns:a16="http://schemas.microsoft.com/office/drawing/2014/main" val="141285792"/>
                    </a:ext>
                  </a:extLst>
                </a:gridCol>
              </a:tblGrid>
              <a:tr h="7838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Web Applications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Software Development 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Servers (FTP, Web, DB, Email)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Operating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Embedded Systems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032590"/>
                  </a:ext>
                </a:extLst>
              </a:tr>
              <a:tr h="624094">
                <a:tc>
                  <a:txBody>
                    <a:bodyPr/>
                    <a:lstStyle/>
                    <a:p>
                      <a:r>
                        <a:rPr lang="en-US" dirty="0"/>
                        <a:t>Waterfall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783116"/>
                  </a:ext>
                </a:extLst>
              </a:tr>
              <a:tr h="612664">
                <a:tc>
                  <a:txBody>
                    <a:bodyPr/>
                    <a:lstStyle/>
                    <a:p>
                      <a:r>
                        <a:rPr lang="en-US" dirty="0"/>
                        <a:t>Spiral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215001"/>
                  </a:ext>
                </a:extLst>
              </a:tr>
              <a:tr h="646953">
                <a:tc>
                  <a:txBody>
                    <a:bodyPr/>
                    <a:lstStyle/>
                    <a:p>
                      <a:r>
                        <a:rPr lang="en-US" dirty="0"/>
                        <a:t>Agile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97980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r>
                        <a:rPr lang="en-US" dirty="0"/>
                        <a:t>DevOps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8536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6B2344F-41D0-8E4C-A5D5-E1621AADF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238996"/>
          </a:xfrm>
        </p:spPr>
        <p:txBody>
          <a:bodyPr/>
          <a:lstStyle/>
          <a:p>
            <a:r>
              <a:rPr lang="en-US" dirty="0"/>
              <a:t>Software Development Processes:  Fit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2EB09-EB27-8A41-ACCF-7236E5F49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ED3C39-63CD-0E46-9669-861C3FE1D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6FB7F89-7DD7-C541-B418-7AF2103DC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996"/>
            <a:ext cx="10515600" cy="1404537"/>
          </a:xfrm>
        </p:spPr>
        <p:txBody>
          <a:bodyPr/>
          <a:lstStyle/>
          <a:p>
            <a:r>
              <a:rPr lang="en-US" dirty="0"/>
              <a:t>The best “fit” for developing a particular type of software is a </a:t>
            </a:r>
            <a:r>
              <a:rPr lang="en-US" u="sng" dirty="0"/>
              <a:t>matter of opinion</a:t>
            </a:r>
            <a:r>
              <a:rPr lang="en-US" dirty="0"/>
              <a:t>, and based on specific circumstances.  The table below is intended as a basis for discussion.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112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3A82E74-FAAF-7A4F-B20B-18EA5E231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449151"/>
              </p:ext>
            </p:extLst>
          </p:nvPr>
        </p:nvGraphicFramePr>
        <p:xfrm>
          <a:off x="838200" y="1238997"/>
          <a:ext cx="10632314" cy="50817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18902">
                  <a:extLst>
                    <a:ext uri="{9D8B030D-6E8A-4147-A177-3AD203B41FA5}">
                      <a16:colId xmlns:a16="http://schemas.microsoft.com/office/drawing/2014/main" val="2068847242"/>
                    </a:ext>
                  </a:extLst>
                </a:gridCol>
                <a:gridCol w="1518902">
                  <a:extLst>
                    <a:ext uri="{9D8B030D-6E8A-4147-A177-3AD203B41FA5}">
                      <a16:colId xmlns:a16="http://schemas.microsoft.com/office/drawing/2014/main" val="3074923381"/>
                    </a:ext>
                  </a:extLst>
                </a:gridCol>
                <a:gridCol w="1518902">
                  <a:extLst>
                    <a:ext uri="{9D8B030D-6E8A-4147-A177-3AD203B41FA5}">
                      <a16:colId xmlns:a16="http://schemas.microsoft.com/office/drawing/2014/main" val="1590568816"/>
                    </a:ext>
                  </a:extLst>
                </a:gridCol>
                <a:gridCol w="1518902">
                  <a:extLst>
                    <a:ext uri="{9D8B030D-6E8A-4147-A177-3AD203B41FA5}">
                      <a16:colId xmlns:a16="http://schemas.microsoft.com/office/drawing/2014/main" val="3738378897"/>
                    </a:ext>
                  </a:extLst>
                </a:gridCol>
                <a:gridCol w="1518902">
                  <a:extLst>
                    <a:ext uri="{9D8B030D-6E8A-4147-A177-3AD203B41FA5}">
                      <a16:colId xmlns:a16="http://schemas.microsoft.com/office/drawing/2014/main" val="3792495023"/>
                    </a:ext>
                  </a:extLst>
                </a:gridCol>
                <a:gridCol w="1518902">
                  <a:extLst>
                    <a:ext uri="{9D8B030D-6E8A-4147-A177-3AD203B41FA5}">
                      <a16:colId xmlns:a16="http://schemas.microsoft.com/office/drawing/2014/main" val="1367051170"/>
                    </a:ext>
                  </a:extLst>
                </a:gridCol>
                <a:gridCol w="1518902">
                  <a:extLst>
                    <a:ext uri="{9D8B030D-6E8A-4147-A177-3AD203B41FA5}">
                      <a16:colId xmlns:a16="http://schemas.microsoft.com/office/drawing/2014/main" val="141285792"/>
                    </a:ext>
                  </a:extLst>
                </a:gridCol>
              </a:tblGrid>
              <a:tr h="783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Web Applications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Software Development 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Servers (FTP, Web, Database, Email)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Operating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Embedded Systems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032590"/>
                  </a:ext>
                </a:extLst>
              </a:tr>
              <a:tr h="624094">
                <a:tc>
                  <a:txBody>
                    <a:bodyPr/>
                    <a:lstStyle/>
                    <a:p>
                      <a:r>
                        <a:rPr lang="en-US" dirty="0"/>
                        <a:t>Knowledge of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783116"/>
                  </a:ext>
                </a:extLst>
              </a:tr>
              <a:tr h="612664">
                <a:tc>
                  <a:txBody>
                    <a:bodyPr/>
                    <a:lstStyle/>
                    <a:p>
                      <a:r>
                        <a:rPr lang="en-US" dirty="0"/>
                        <a:t>Knowledge of 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215001"/>
                  </a:ext>
                </a:extLst>
              </a:tr>
              <a:tr h="646953">
                <a:tc>
                  <a:txBody>
                    <a:bodyPr/>
                    <a:lstStyle/>
                    <a:p>
                      <a:r>
                        <a:rPr lang="en-US" dirty="0"/>
                        <a:t>Knowledge of standards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MAYBE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MAYBE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97980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r>
                        <a:rPr lang="en-US" dirty="0"/>
                        <a:t>Performance Sensitive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85368"/>
                  </a:ext>
                </a:extLst>
              </a:tr>
              <a:tr h="605790">
                <a:tc>
                  <a:txBody>
                    <a:bodyPr/>
                    <a:lstStyle/>
                    <a:p>
                      <a:r>
                        <a:rPr lang="en-US" dirty="0"/>
                        <a:t>Memory Sensitive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102729"/>
                  </a:ext>
                </a:extLst>
              </a:tr>
              <a:tr h="685799">
                <a:tc>
                  <a:txBody>
                    <a:bodyPr/>
                    <a:lstStyle/>
                    <a:p>
                      <a:r>
                        <a:rPr lang="en-US" dirty="0"/>
                        <a:t>Process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MAYBE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054462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6B2344F-41D0-8E4C-A5D5-E1621AADF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Software Development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2EB09-EB27-8A41-ACCF-7236E5F49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ED3C39-63CD-0E46-9669-861C3FE1D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46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3A82E74-FAAF-7A4F-B20B-18EA5E231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814359"/>
              </p:ext>
            </p:extLst>
          </p:nvPr>
        </p:nvGraphicFramePr>
        <p:xfrm>
          <a:off x="838200" y="1238997"/>
          <a:ext cx="10632314" cy="374448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18902">
                  <a:extLst>
                    <a:ext uri="{9D8B030D-6E8A-4147-A177-3AD203B41FA5}">
                      <a16:colId xmlns:a16="http://schemas.microsoft.com/office/drawing/2014/main" val="2068847242"/>
                    </a:ext>
                  </a:extLst>
                </a:gridCol>
                <a:gridCol w="1518902">
                  <a:extLst>
                    <a:ext uri="{9D8B030D-6E8A-4147-A177-3AD203B41FA5}">
                      <a16:colId xmlns:a16="http://schemas.microsoft.com/office/drawing/2014/main" val="3074923381"/>
                    </a:ext>
                  </a:extLst>
                </a:gridCol>
                <a:gridCol w="1518902">
                  <a:extLst>
                    <a:ext uri="{9D8B030D-6E8A-4147-A177-3AD203B41FA5}">
                      <a16:colId xmlns:a16="http://schemas.microsoft.com/office/drawing/2014/main" val="4250513105"/>
                    </a:ext>
                  </a:extLst>
                </a:gridCol>
                <a:gridCol w="1518902">
                  <a:extLst>
                    <a:ext uri="{9D8B030D-6E8A-4147-A177-3AD203B41FA5}">
                      <a16:colId xmlns:a16="http://schemas.microsoft.com/office/drawing/2014/main" val="3738378897"/>
                    </a:ext>
                  </a:extLst>
                </a:gridCol>
                <a:gridCol w="1518902">
                  <a:extLst>
                    <a:ext uri="{9D8B030D-6E8A-4147-A177-3AD203B41FA5}">
                      <a16:colId xmlns:a16="http://schemas.microsoft.com/office/drawing/2014/main" val="3792495023"/>
                    </a:ext>
                  </a:extLst>
                </a:gridCol>
                <a:gridCol w="1518902">
                  <a:extLst>
                    <a:ext uri="{9D8B030D-6E8A-4147-A177-3AD203B41FA5}">
                      <a16:colId xmlns:a16="http://schemas.microsoft.com/office/drawing/2014/main" val="1367051170"/>
                    </a:ext>
                  </a:extLst>
                </a:gridCol>
                <a:gridCol w="1518902">
                  <a:extLst>
                    <a:ext uri="{9D8B030D-6E8A-4147-A177-3AD203B41FA5}">
                      <a16:colId xmlns:a16="http://schemas.microsoft.com/office/drawing/2014/main" val="141285792"/>
                    </a:ext>
                  </a:extLst>
                </a:gridCol>
              </a:tblGrid>
              <a:tr h="783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Web Applications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Software Development 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Servers (FTP, Web, DB, Email)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Operating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Embedded Systems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032590"/>
                  </a:ext>
                </a:extLst>
              </a:tr>
              <a:tr h="624094">
                <a:tc>
                  <a:txBody>
                    <a:bodyPr/>
                    <a:lstStyle/>
                    <a:p>
                      <a:r>
                        <a:rPr lang="en-US" dirty="0"/>
                        <a:t>Formal Specifications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783116"/>
                  </a:ext>
                </a:extLst>
              </a:tr>
              <a:tr h="612664">
                <a:tc>
                  <a:txBody>
                    <a:bodyPr/>
                    <a:lstStyle/>
                    <a:p>
                      <a:r>
                        <a:rPr lang="en-US" dirty="0"/>
                        <a:t>Languages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PHP, JavaScript, Ruby,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C, C++, 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C, C++, JAVA, Assembly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Assembly, C, C++, Python, Ada, Rust, 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215001"/>
                  </a:ext>
                </a:extLst>
              </a:tr>
              <a:tr h="646953">
                <a:tc>
                  <a:txBody>
                    <a:bodyPr/>
                    <a:lstStyle/>
                    <a:p>
                      <a:r>
                        <a:rPr lang="en-US" dirty="0"/>
                        <a:t>Release cycles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VERY RAPID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97980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r>
                        <a:rPr lang="en-US" dirty="0"/>
                        <a:t>Testing (Risk)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EXTENSIVE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EXTENSIVE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EXTENSIVE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8536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6B2344F-41D0-8E4C-A5D5-E1621AADF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Processes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2EB09-EB27-8A41-ACCF-7236E5F49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ED3C39-63CD-0E46-9669-861C3FE1D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831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F6E6C-DE75-1746-AFE3-03A9BFBD8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Life Cycle (SDLC)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C597F-1C72-A747-8ACA-0A7521D34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software development life cycle (SDLC) model is a conceptual framework describing all activities in a software development project from planning to maintenance.</a:t>
            </a:r>
          </a:p>
          <a:p>
            <a:r>
              <a:rPr lang="en-US" dirty="0"/>
              <a:t>Major Models</a:t>
            </a:r>
          </a:p>
          <a:p>
            <a:pPr lvl="1"/>
            <a:r>
              <a:rPr lang="en-US" dirty="0"/>
              <a:t>None</a:t>
            </a:r>
          </a:p>
          <a:p>
            <a:pPr lvl="1"/>
            <a:r>
              <a:rPr lang="en-US" dirty="0"/>
              <a:t>Waterfall (traditional)</a:t>
            </a:r>
          </a:p>
          <a:p>
            <a:pPr lvl="1"/>
            <a:r>
              <a:rPr lang="en-US" dirty="0"/>
              <a:t>Spiral</a:t>
            </a:r>
          </a:p>
          <a:p>
            <a:pPr lvl="1"/>
            <a:r>
              <a:rPr lang="en-US" dirty="0"/>
              <a:t>Agile / Scrum</a:t>
            </a:r>
          </a:p>
          <a:p>
            <a:pPr lvl="1"/>
            <a:r>
              <a:rPr lang="en-US" dirty="0"/>
              <a:t>DevOps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B47DE-7CE2-5745-838A-92E774AAE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DFC765-E2A3-F448-920F-2E94F9548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090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7FF44-9E8D-344C-B7F8-67AB87FDE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SDLC:  None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3525A-7502-CC42-95DB-A1DDC0AE1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1940s to mid-1950s</a:t>
            </a:r>
          </a:p>
          <a:p>
            <a:r>
              <a:rPr lang="en-US" dirty="0"/>
              <a:t>Programs were small</a:t>
            </a:r>
          </a:p>
          <a:p>
            <a:r>
              <a:rPr lang="en-US" dirty="0"/>
              <a:t>Features were limited</a:t>
            </a:r>
          </a:p>
          <a:p>
            <a:r>
              <a:rPr lang="en-US" dirty="0"/>
              <a:t>Few programmers per project</a:t>
            </a:r>
          </a:p>
          <a:p>
            <a:r>
              <a:rPr lang="en-US" dirty="0"/>
              <a:t>The entire project could be planned and tracked on a notepad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8293A-9E80-FB4C-BD0A-7DE4B927A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988FAB-05CE-1741-A09B-4BAB2D232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817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6332D-E68A-D844-B98C-CF07A8A11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SDLC:  Waterfall (traditional)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3963F-AAF1-7E40-A62A-D752DEBBE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formal description of an SDLC - 1956</a:t>
            </a:r>
          </a:p>
          <a:p>
            <a:r>
              <a:rPr lang="en-US" dirty="0"/>
              <a:t>First use of the term Waterfall -1976</a:t>
            </a:r>
          </a:p>
          <a:p>
            <a:r>
              <a:rPr lang="en-US" dirty="0"/>
              <a:t>US Department of Defense standardizes Waterfall model – 1985</a:t>
            </a:r>
          </a:p>
          <a:p>
            <a:r>
              <a:rPr lang="en-US" dirty="0"/>
              <a:t>Phases are linear:</a:t>
            </a:r>
          </a:p>
          <a:p>
            <a:pPr lvl="1"/>
            <a:r>
              <a:rPr lang="en-US" dirty="0"/>
              <a:t>Gather Requirements</a:t>
            </a:r>
          </a:p>
          <a:p>
            <a:pPr lvl="1"/>
            <a:r>
              <a:rPr lang="en-US" dirty="0"/>
              <a:t>Write Functional Specification</a:t>
            </a:r>
          </a:p>
          <a:p>
            <a:pPr lvl="1"/>
            <a:r>
              <a:rPr lang="en-US" dirty="0"/>
              <a:t>Write Internal Design</a:t>
            </a:r>
          </a:p>
          <a:p>
            <a:pPr lvl="1"/>
            <a:r>
              <a:rPr lang="en-US" dirty="0"/>
              <a:t>Develop Code</a:t>
            </a:r>
          </a:p>
          <a:p>
            <a:pPr lvl="1"/>
            <a:r>
              <a:rPr lang="en-US" dirty="0"/>
              <a:t>Test</a:t>
            </a:r>
          </a:p>
          <a:p>
            <a:pPr lvl="1"/>
            <a:r>
              <a:rPr lang="en-US" dirty="0"/>
              <a:t>Release</a:t>
            </a:r>
          </a:p>
          <a:p>
            <a:pPr lvl="1"/>
            <a:r>
              <a:rPr lang="en-US" dirty="0"/>
              <a:t>Maintain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FAFC8-532A-EB40-B849-B7FDC430C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F3742D-E5C9-A747-8CE6-7DE68C7CB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231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CC390-A095-C14A-AD53-87C75C090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Documentation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F9D10-1F56-6F47-8930-84FAA64D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456443-DC29-DB41-B327-910B41F2A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A281A6-7209-3D43-ACA5-3B6216D092F4}"/>
              </a:ext>
            </a:extLst>
          </p:cNvPr>
          <p:cNvSpPr/>
          <p:nvPr/>
        </p:nvSpPr>
        <p:spPr>
          <a:xfrm>
            <a:off x="736807" y="1991742"/>
            <a:ext cx="2189274" cy="389653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8EF16EE-460E-0B41-AC49-FAC0A301D917}"/>
              </a:ext>
            </a:extLst>
          </p:cNvPr>
          <p:cNvCxnSpPr/>
          <p:nvPr/>
        </p:nvCxnSpPr>
        <p:spPr>
          <a:xfrm>
            <a:off x="1017979" y="2321564"/>
            <a:ext cx="16249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12C7B8-B93E-4C48-906B-78584C24D1D1}"/>
              </a:ext>
            </a:extLst>
          </p:cNvPr>
          <p:cNvCxnSpPr/>
          <p:nvPr/>
        </p:nvCxnSpPr>
        <p:spPr>
          <a:xfrm>
            <a:off x="1017979" y="2547706"/>
            <a:ext cx="16249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513EB-EB60-9343-B6D6-BEFEC900F38C}"/>
              </a:ext>
            </a:extLst>
          </p:cNvPr>
          <p:cNvCxnSpPr/>
          <p:nvPr/>
        </p:nvCxnSpPr>
        <p:spPr>
          <a:xfrm>
            <a:off x="1017979" y="2773848"/>
            <a:ext cx="16249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1978BA-673A-334E-AF10-96FFC419C360}"/>
              </a:ext>
            </a:extLst>
          </p:cNvPr>
          <p:cNvCxnSpPr/>
          <p:nvPr/>
        </p:nvCxnSpPr>
        <p:spPr>
          <a:xfrm>
            <a:off x="1017979" y="2999990"/>
            <a:ext cx="16249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56FADB-383E-F941-A7A2-60E7000FF7CF}"/>
              </a:ext>
            </a:extLst>
          </p:cNvPr>
          <p:cNvCxnSpPr/>
          <p:nvPr/>
        </p:nvCxnSpPr>
        <p:spPr>
          <a:xfrm>
            <a:off x="1017979" y="3226132"/>
            <a:ext cx="16249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804F355-F5C2-A048-B656-0FC1E9646BF3}"/>
              </a:ext>
            </a:extLst>
          </p:cNvPr>
          <p:cNvCxnSpPr/>
          <p:nvPr/>
        </p:nvCxnSpPr>
        <p:spPr>
          <a:xfrm>
            <a:off x="1017979" y="3452274"/>
            <a:ext cx="16249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60AF808-75A5-EC4D-83ED-7C449EE1612E}"/>
              </a:ext>
            </a:extLst>
          </p:cNvPr>
          <p:cNvCxnSpPr/>
          <p:nvPr/>
        </p:nvCxnSpPr>
        <p:spPr>
          <a:xfrm>
            <a:off x="1017979" y="3678416"/>
            <a:ext cx="16249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96C39D2-C019-2E4D-A6A9-F725C0B0329B}"/>
              </a:ext>
            </a:extLst>
          </p:cNvPr>
          <p:cNvSpPr txBox="1"/>
          <p:nvPr/>
        </p:nvSpPr>
        <p:spPr>
          <a:xfrm>
            <a:off x="933853" y="3734406"/>
            <a:ext cx="209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2.1.9.4 …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218E864-035B-BC4C-B5DF-6F1DEEBE8C27}"/>
              </a:ext>
            </a:extLst>
          </p:cNvPr>
          <p:cNvCxnSpPr/>
          <p:nvPr/>
        </p:nvCxnSpPr>
        <p:spPr>
          <a:xfrm>
            <a:off x="1017980" y="4220296"/>
            <a:ext cx="16249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B4A73C0-62DF-E943-A8A0-576F0F1857C1}"/>
              </a:ext>
            </a:extLst>
          </p:cNvPr>
          <p:cNvCxnSpPr/>
          <p:nvPr/>
        </p:nvCxnSpPr>
        <p:spPr>
          <a:xfrm>
            <a:off x="1017980" y="4446438"/>
            <a:ext cx="16249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EE1A716-A450-1C40-8957-7A510D38E581}"/>
              </a:ext>
            </a:extLst>
          </p:cNvPr>
          <p:cNvCxnSpPr/>
          <p:nvPr/>
        </p:nvCxnSpPr>
        <p:spPr>
          <a:xfrm>
            <a:off x="1017980" y="4672580"/>
            <a:ext cx="16249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806CD58-BBE6-3747-81F9-2336FCC17F4B}"/>
              </a:ext>
            </a:extLst>
          </p:cNvPr>
          <p:cNvCxnSpPr/>
          <p:nvPr/>
        </p:nvCxnSpPr>
        <p:spPr>
          <a:xfrm>
            <a:off x="1017980" y="4898722"/>
            <a:ext cx="16249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37C24CC-39DB-A64B-AD86-323771BA777A}"/>
              </a:ext>
            </a:extLst>
          </p:cNvPr>
          <p:cNvCxnSpPr/>
          <p:nvPr/>
        </p:nvCxnSpPr>
        <p:spPr>
          <a:xfrm>
            <a:off x="1017980" y="5115646"/>
            <a:ext cx="16249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BAB6141-A587-1245-8FAE-FB2601572B8D}"/>
              </a:ext>
            </a:extLst>
          </p:cNvPr>
          <p:cNvCxnSpPr/>
          <p:nvPr/>
        </p:nvCxnSpPr>
        <p:spPr>
          <a:xfrm>
            <a:off x="1017980" y="5341788"/>
            <a:ext cx="16249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DC1D33F-8A7B-C846-B90C-525D508AFB47}"/>
              </a:ext>
            </a:extLst>
          </p:cNvPr>
          <p:cNvCxnSpPr/>
          <p:nvPr/>
        </p:nvCxnSpPr>
        <p:spPr>
          <a:xfrm>
            <a:off x="1017980" y="5567930"/>
            <a:ext cx="16249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6E068B1-37E2-654D-B95B-0326C9F176B4}"/>
              </a:ext>
            </a:extLst>
          </p:cNvPr>
          <p:cNvSpPr txBox="1"/>
          <p:nvPr/>
        </p:nvSpPr>
        <p:spPr>
          <a:xfrm>
            <a:off x="735828" y="1238997"/>
            <a:ext cx="2189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Market Requirements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673EEFD-5736-024A-A0A3-A5D69C45DFC5}"/>
              </a:ext>
            </a:extLst>
          </p:cNvPr>
          <p:cNvSpPr/>
          <p:nvPr/>
        </p:nvSpPr>
        <p:spPr>
          <a:xfrm>
            <a:off x="3582379" y="1991742"/>
            <a:ext cx="2189274" cy="389653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2421D8C-6D42-FC4E-8B73-4948843AFEC0}"/>
              </a:ext>
            </a:extLst>
          </p:cNvPr>
          <p:cNvCxnSpPr/>
          <p:nvPr/>
        </p:nvCxnSpPr>
        <p:spPr>
          <a:xfrm>
            <a:off x="3863551" y="2321564"/>
            <a:ext cx="16249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E7E508C-08C9-0B4D-830B-34475644518E}"/>
              </a:ext>
            </a:extLst>
          </p:cNvPr>
          <p:cNvCxnSpPr/>
          <p:nvPr/>
        </p:nvCxnSpPr>
        <p:spPr>
          <a:xfrm>
            <a:off x="3863551" y="2547706"/>
            <a:ext cx="16249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70A1118-2F42-A246-AE71-01D485BB849A}"/>
              </a:ext>
            </a:extLst>
          </p:cNvPr>
          <p:cNvCxnSpPr/>
          <p:nvPr/>
        </p:nvCxnSpPr>
        <p:spPr>
          <a:xfrm>
            <a:off x="3863551" y="2773848"/>
            <a:ext cx="16249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DD0EEAF-2B49-4848-8D08-A2D5D465A63A}"/>
              </a:ext>
            </a:extLst>
          </p:cNvPr>
          <p:cNvCxnSpPr/>
          <p:nvPr/>
        </p:nvCxnSpPr>
        <p:spPr>
          <a:xfrm>
            <a:off x="3863551" y="2999990"/>
            <a:ext cx="16249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A0F49B7-FA2A-F444-9741-3AE04803A2F7}"/>
              </a:ext>
            </a:extLst>
          </p:cNvPr>
          <p:cNvCxnSpPr/>
          <p:nvPr/>
        </p:nvCxnSpPr>
        <p:spPr>
          <a:xfrm>
            <a:off x="3863551" y="3226132"/>
            <a:ext cx="16249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242BFAC-940E-924C-A07C-39C5260A4527}"/>
              </a:ext>
            </a:extLst>
          </p:cNvPr>
          <p:cNvCxnSpPr/>
          <p:nvPr/>
        </p:nvCxnSpPr>
        <p:spPr>
          <a:xfrm>
            <a:off x="3863551" y="3452274"/>
            <a:ext cx="16249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FC461AA-EEED-334C-BF86-709CFFDFAAC8}"/>
              </a:ext>
            </a:extLst>
          </p:cNvPr>
          <p:cNvCxnSpPr/>
          <p:nvPr/>
        </p:nvCxnSpPr>
        <p:spPr>
          <a:xfrm>
            <a:off x="3863551" y="3678416"/>
            <a:ext cx="16249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6B4F9A1-1921-664F-9B15-EA4BECDD8CC9}"/>
              </a:ext>
            </a:extLst>
          </p:cNvPr>
          <p:cNvSpPr txBox="1"/>
          <p:nvPr/>
        </p:nvSpPr>
        <p:spPr>
          <a:xfrm>
            <a:off x="3779425" y="3734406"/>
            <a:ext cx="209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2.1.9.4 …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478CB14-1037-7240-8AE6-C4B83C066581}"/>
              </a:ext>
            </a:extLst>
          </p:cNvPr>
          <p:cNvCxnSpPr/>
          <p:nvPr/>
        </p:nvCxnSpPr>
        <p:spPr>
          <a:xfrm>
            <a:off x="3863552" y="4220296"/>
            <a:ext cx="16249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4439FF4-929C-3042-8878-3AFF1326FF9C}"/>
              </a:ext>
            </a:extLst>
          </p:cNvPr>
          <p:cNvCxnSpPr/>
          <p:nvPr/>
        </p:nvCxnSpPr>
        <p:spPr>
          <a:xfrm>
            <a:off x="3863552" y="4446438"/>
            <a:ext cx="16249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6508500-7DD5-9F46-9D78-D51B27F4B9A2}"/>
              </a:ext>
            </a:extLst>
          </p:cNvPr>
          <p:cNvCxnSpPr/>
          <p:nvPr/>
        </p:nvCxnSpPr>
        <p:spPr>
          <a:xfrm>
            <a:off x="3863552" y="4672580"/>
            <a:ext cx="16249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E9AC48F-9F0F-8140-9B35-0F9818758FA5}"/>
              </a:ext>
            </a:extLst>
          </p:cNvPr>
          <p:cNvCxnSpPr/>
          <p:nvPr/>
        </p:nvCxnSpPr>
        <p:spPr>
          <a:xfrm>
            <a:off x="3863552" y="4898722"/>
            <a:ext cx="16249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5C9D414-59A3-024F-AD5B-2FDB2178ECA1}"/>
              </a:ext>
            </a:extLst>
          </p:cNvPr>
          <p:cNvCxnSpPr/>
          <p:nvPr/>
        </p:nvCxnSpPr>
        <p:spPr>
          <a:xfrm>
            <a:off x="3863552" y="5115646"/>
            <a:ext cx="16249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67F7078-99B0-2240-824B-887F8E7B2A17}"/>
              </a:ext>
            </a:extLst>
          </p:cNvPr>
          <p:cNvCxnSpPr/>
          <p:nvPr/>
        </p:nvCxnSpPr>
        <p:spPr>
          <a:xfrm>
            <a:off x="3863552" y="5341788"/>
            <a:ext cx="16249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56F6C7F-93EF-C943-8C1D-1888671841BB}"/>
              </a:ext>
            </a:extLst>
          </p:cNvPr>
          <p:cNvCxnSpPr/>
          <p:nvPr/>
        </p:nvCxnSpPr>
        <p:spPr>
          <a:xfrm>
            <a:off x="3863552" y="5567930"/>
            <a:ext cx="16249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461B206C-F9F1-9447-9180-8EF9C8BFB970}"/>
              </a:ext>
            </a:extLst>
          </p:cNvPr>
          <p:cNvSpPr txBox="1"/>
          <p:nvPr/>
        </p:nvSpPr>
        <p:spPr>
          <a:xfrm>
            <a:off x="3581400" y="1238997"/>
            <a:ext cx="2189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Functional Specification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2941C84-1C07-1744-A936-0CCA2C4BFEC3}"/>
              </a:ext>
            </a:extLst>
          </p:cNvPr>
          <p:cNvSpPr/>
          <p:nvPr/>
        </p:nvSpPr>
        <p:spPr>
          <a:xfrm>
            <a:off x="6427951" y="1991742"/>
            <a:ext cx="2189274" cy="389653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0720E9E-8E4E-004E-B4F9-E7905059CE2F}"/>
              </a:ext>
            </a:extLst>
          </p:cNvPr>
          <p:cNvCxnSpPr/>
          <p:nvPr/>
        </p:nvCxnSpPr>
        <p:spPr>
          <a:xfrm>
            <a:off x="6709123" y="2321564"/>
            <a:ext cx="16249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A42F92E-735E-6943-A71F-0EE461021D41}"/>
              </a:ext>
            </a:extLst>
          </p:cNvPr>
          <p:cNvCxnSpPr/>
          <p:nvPr/>
        </p:nvCxnSpPr>
        <p:spPr>
          <a:xfrm>
            <a:off x="6709123" y="2547706"/>
            <a:ext cx="16249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343755F-43F9-D74A-B8AE-22CC67C17E66}"/>
              </a:ext>
            </a:extLst>
          </p:cNvPr>
          <p:cNvCxnSpPr/>
          <p:nvPr/>
        </p:nvCxnSpPr>
        <p:spPr>
          <a:xfrm>
            <a:off x="6709123" y="2773848"/>
            <a:ext cx="16249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E5B0527-B8DF-C745-99AD-EE5E2FFA7D9F}"/>
              </a:ext>
            </a:extLst>
          </p:cNvPr>
          <p:cNvCxnSpPr/>
          <p:nvPr/>
        </p:nvCxnSpPr>
        <p:spPr>
          <a:xfrm>
            <a:off x="6709123" y="2999990"/>
            <a:ext cx="16249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5BB01BF-EBBD-A34F-ABD3-181C07AD62AF}"/>
              </a:ext>
            </a:extLst>
          </p:cNvPr>
          <p:cNvCxnSpPr/>
          <p:nvPr/>
        </p:nvCxnSpPr>
        <p:spPr>
          <a:xfrm>
            <a:off x="6709123" y="3226132"/>
            <a:ext cx="16249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FE330DD-0FFB-874F-B696-3D974A4B3DE7}"/>
              </a:ext>
            </a:extLst>
          </p:cNvPr>
          <p:cNvCxnSpPr/>
          <p:nvPr/>
        </p:nvCxnSpPr>
        <p:spPr>
          <a:xfrm>
            <a:off x="6709123" y="3452274"/>
            <a:ext cx="16249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805AA4F-B29B-AD46-A27A-9BB7F1B5A055}"/>
              </a:ext>
            </a:extLst>
          </p:cNvPr>
          <p:cNvCxnSpPr/>
          <p:nvPr/>
        </p:nvCxnSpPr>
        <p:spPr>
          <a:xfrm>
            <a:off x="6709123" y="3678416"/>
            <a:ext cx="16249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04F8DE02-D6EA-AB4B-9DD7-E3DC26FAD3A5}"/>
              </a:ext>
            </a:extLst>
          </p:cNvPr>
          <p:cNvSpPr txBox="1"/>
          <p:nvPr/>
        </p:nvSpPr>
        <p:spPr>
          <a:xfrm>
            <a:off x="6624997" y="3734406"/>
            <a:ext cx="209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2.1.9.4 …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190109B-6BF8-444F-B305-4EDB07CE389C}"/>
              </a:ext>
            </a:extLst>
          </p:cNvPr>
          <p:cNvCxnSpPr/>
          <p:nvPr/>
        </p:nvCxnSpPr>
        <p:spPr>
          <a:xfrm>
            <a:off x="6709124" y="4220296"/>
            <a:ext cx="16249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080D24B-5EEC-2A44-BCD7-E6374F8DD9C6}"/>
              </a:ext>
            </a:extLst>
          </p:cNvPr>
          <p:cNvCxnSpPr/>
          <p:nvPr/>
        </p:nvCxnSpPr>
        <p:spPr>
          <a:xfrm>
            <a:off x="6709124" y="4446438"/>
            <a:ext cx="16249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23DF8EB-9305-6B4B-A4A2-A55AF790D1FB}"/>
              </a:ext>
            </a:extLst>
          </p:cNvPr>
          <p:cNvCxnSpPr/>
          <p:nvPr/>
        </p:nvCxnSpPr>
        <p:spPr>
          <a:xfrm>
            <a:off x="6709124" y="4672580"/>
            <a:ext cx="16249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90AF096-C261-F542-9B43-FF8376DA8617}"/>
              </a:ext>
            </a:extLst>
          </p:cNvPr>
          <p:cNvCxnSpPr/>
          <p:nvPr/>
        </p:nvCxnSpPr>
        <p:spPr>
          <a:xfrm>
            <a:off x="6709124" y="4898722"/>
            <a:ext cx="16249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F5980D3-27DC-2E48-ABB4-E874F2AE482B}"/>
              </a:ext>
            </a:extLst>
          </p:cNvPr>
          <p:cNvCxnSpPr/>
          <p:nvPr/>
        </p:nvCxnSpPr>
        <p:spPr>
          <a:xfrm>
            <a:off x="6709124" y="5115646"/>
            <a:ext cx="16249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40FBC8D-DE06-2544-9425-E6B801C24AE0}"/>
              </a:ext>
            </a:extLst>
          </p:cNvPr>
          <p:cNvCxnSpPr/>
          <p:nvPr/>
        </p:nvCxnSpPr>
        <p:spPr>
          <a:xfrm>
            <a:off x="6709124" y="5341788"/>
            <a:ext cx="16249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E02E3D3-227E-B842-ACFB-2459E1E4AB66}"/>
              </a:ext>
            </a:extLst>
          </p:cNvPr>
          <p:cNvCxnSpPr/>
          <p:nvPr/>
        </p:nvCxnSpPr>
        <p:spPr>
          <a:xfrm>
            <a:off x="6709124" y="5567930"/>
            <a:ext cx="16249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3179F3AE-ABC3-C246-B8AF-96AD6F6752F9}"/>
              </a:ext>
            </a:extLst>
          </p:cNvPr>
          <p:cNvSpPr txBox="1"/>
          <p:nvPr/>
        </p:nvSpPr>
        <p:spPr>
          <a:xfrm>
            <a:off x="6426972" y="1238997"/>
            <a:ext cx="2189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System Architecture (Software Design)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BE4EF4B-7A43-FB49-96A4-1FC0A29FE26F}"/>
              </a:ext>
            </a:extLst>
          </p:cNvPr>
          <p:cNvSpPr/>
          <p:nvPr/>
        </p:nvSpPr>
        <p:spPr>
          <a:xfrm>
            <a:off x="9273523" y="1991742"/>
            <a:ext cx="2189274" cy="389653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4C69377-9473-9A46-9043-137C07193E85}"/>
              </a:ext>
            </a:extLst>
          </p:cNvPr>
          <p:cNvCxnSpPr/>
          <p:nvPr/>
        </p:nvCxnSpPr>
        <p:spPr>
          <a:xfrm>
            <a:off x="9554695" y="2321564"/>
            <a:ext cx="16249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CDADB9E-2089-3B42-AD97-70A7D874C591}"/>
              </a:ext>
            </a:extLst>
          </p:cNvPr>
          <p:cNvCxnSpPr/>
          <p:nvPr/>
        </p:nvCxnSpPr>
        <p:spPr>
          <a:xfrm>
            <a:off x="9554695" y="2547706"/>
            <a:ext cx="16249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86EE9BF-727A-0242-BB23-E18099B02151}"/>
              </a:ext>
            </a:extLst>
          </p:cNvPr>
          <p:cNvCxnSpPr/>
          <p:nvPr/>
        </p:nvCxnSpPr>
        <p:spPr>
          <a:xfrm>
            <a:off x="9554695" y="2773848"/>
            <a:ext cx="16249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7BD5CC0-134E-4F43-BE9E-8D520A0694B1}"/>
              </a:ext>
            </a:extLst>
          </p:cNvPr>
          <p:cNvCxnSpPr/>
          <p:nvPr/>
        </p:nvCxnSpPr>
        <p:spPr>
          <a:xfrm>
            <a:off x="9554695" y="2999990"/>
            <a:ext cx="16249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EA1F3D8-80F8-8F4D-ACBA-6A89E6B23F15}"/>
              </a:ext>
            </a:extLst>
          </p:cNvPr>
          <p:cNvCxnSpPr/>
          <p:nvPr/>
        </p:nvCxnSpPr>
        <p:spPr>
          <a:xfrm>
            <a:off x="9554695" y="3226132"/>
            <a:ext cx="16249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7EA066E-E8A9-4A43-A240-A2640A7D832C}"/>
              </a:ext>
            </a:extLst>
          </p:cNvPr>
          <p:cNvCxnSpPr/>
          <p:nvPr/>
        </p:nvCxnSpPr>
        <p:spPr>
          <a:xfrm>
            <a:off x="9554695" y="3452274"/>
            <a:ext cx="16249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DDE4FCA9-6293-C14B-B6D0-582D36137905}"/>
              </a:ext>
            </a:extLst>
          </p:cNvPr>
          <p:cNvCxnSpPr/>
          <p:nvPr/>
        </p:nvCxnSpPr>
        <p:spPr>
          <a:xfrm>
            <a:off x="9554695" y="3678416"/>
            <a:ext cx="16249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AE95AA38-550F-C54D-A78E-26624AD881DE}"/>
              </a:ext>
            </a:extLst>
          </p:cNvPr>
          <p:cNvSpPr txBox="1"/>
          <p:nvPr/>
        </p:nvSpPr>
        <p:spPr>
          <a:xfrm>
            <a:off x="9470569" y="3734406"/>
            <a:ext cx="209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2.1.9.4 …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C7896AA-29CE-C249-9D0A-9213BD39372C}"/>
              </a:ext>
            </a:extLst>
          </p:cNvPr>
          <p:cNvCxnSpPr/>
          <p:nvPr/>
        </p:nvCxnSpPr>
        <p:spPr>
          <a:xfrm>
            <a:off x="9554696" y="4220296"/>
            <a:ext cx="16249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DF2641F6-4844-814B-BC63-9F0A5D6AF699}"/>
              </a:ext>
            </a:extLst>
          </p:cNvPr>
          <p:cNvCxnSpPr/>
          <p:nvPr/>
        </p:nvCxnSpPr>
        <p:spPr>
          <a:xfrm>
            <a:off x="9554696" y="4446438"/>
            <a:ext cx="16249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0165C8E-1565-FC42-92E7-CAF3F03E6ABA}"/>
              </a:ext>
            </a:extLst>
          </p:cNvPr>
          <p:cNvCxnSpPr/>
          <p:nvPr/>
        </p:nvCxnSpPr>
        <p:spPr>
          <a:xfrm>
            <a:off x="9554696" y="4672580"/>
            <a:ext cx="16249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FB2E76EB-E706-CC4D-AD13-F31A7B029919}"/>
              </a:ext>
            </a:extLst>
          </p:cNvPr>
          <p:cNvCxnSpPr/>
          <p:nvPr/>
        </p:nvCxnSpPr>
        <p:spPr>
          <a:xfrm>
            <a:off x="9554696" y="4898722"/>
            <a:ext cx="16249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28CD612-2F56-EB45-8C9B-C38D3C7ED5F7}"/>
              </a:ext>
            </a:extLst>
          </p:cNvPr>
          <p:cNvCxnSpPr/>
          <p:nvPr/>
        </p:nvCxnSpPr>
        <p:spPr>
          <a:xfrm>
            <a:off x="9554696" y="5115646"/>
            <a:ext cx="16249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93509A84-B7D1-8E4C-B552-8111508F0569}"/>
              </a:ext>
            </a:extLst>
          </p:cNvPr>
          <p:cNvCxnSpPr/>
          <p:nvPr/>
        </p:nvCxnSpPr>
        <p:spPr>
          <a:xfrm>
            <a:off x="9554696" y="5341788"/>
            <a:ext cx="16249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84EFFCA-DCAA-7445-868C-56782FD749E3}"/>
              </a:ext>
            </a:extLst>
          </p:cNvPr>
          <p:cNvCxnSpPr/>
          <p:nvPr/>
        </p:nvCxnSpPr>
        <p:spPr>
          <a:xfrm>
            <a:off x="9554696" y="5567930"/>
            <a:ext cx="16249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E41244CF-7171-3F40-94E1-90DF88716C27}"/>
              </a:ext>
            </a:extLst>
          </p:cNvPr>
          <p:cNvSpPr txBox="1"/>
          <p:nvPr/>
        </p:nvSpPr>
        <p:spPr>
          <a:xfrm>
            <a:off x="9272544" y="1238997"/>
            <a:ext cx="218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Test Plan</a:t>
            </a:r>
          </a:p>
        </p:txBody>
      </p:sp>
      <p:sp>
        <p:nvSpPr>
          <p:cNvPr id="114" name="Right Arrow 113">
            <a:extLst>
              <a:ext uri="{FF2B5EF4-FFF2-40B4-BE49-F238E27FC236}">
                <a16:creationId xmlns:a16="http://schemas.microsoft.com/office/drawing/2014/main" id="{E1CF1FA0-A68B-F446-8DA3-A0F671617B29}"/>
              </a:ext>
            </a:extLst>
          </p:cNvPr>
          <p:cNvSpPr/>
          <p:nvPr/>
        </p:nvSpPr>
        <p:spPr>
          <a:xfrm>
            <a:off x="3026807" y="3802127"/>
            <a:ext cx="472191" cy="233889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ight Arrow 114">
            <a:extLst>
              <a:ext uri="{FF2B5EF4-FFF2-40B4-BE49-F238E27FC236}">
                <a16:creationId xmlns:a16="http://schemas.microsoft.com/office/drawing/2014/main" id="{40820E88-154E-2940-A88B-B1F719F75E8A}"/>
              </a:ext>
            </a:extLst>
          </p:cNvPr>
          <p:cNvSpPr/>
          <p:nvPr/>
        </p:nvSpPr>
        <p:spPr>
          <a:xfrm>
            <a:off x="5875020" y="3811632"/>
            <a:ext cx="472191" cy="233889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ight Arrow 115">
            <a:extLst>
              <a:ext uri="{FF2B5EF4-FFF2-40B4-BE49-F238E27FC236}">
                <a16:creationId xmlns:a16="http://schemas.microsoft.com/office/drawing/2014/main" id="{46B5000B-B8AB-304F-A016-8080A231769E}"/>
              </a:ext>
            </a:extLst>
          </p:cNvPr>
          <p:cNvSpPr/>
          <p:nvPr/>
        </p:nvSpPr>
        <p:spPr>
          <a:xfrm>
            <a:off x="8723233" y="3832567"/>
            <a:ext cx="472191" cy="233889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65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21011</TotalTime>
  <Words>1511</Words>
  <Application>Microsoft Macintosh PowerPoint</Application>
  <PresentationFormat>Widescreen</PresentationFormat>
  <Paragraphs>384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CMPE 220 </vt:lpstr>
      <vt:lpstr>Types of Software</vt:lpstr>
      <vt:lpstr>Which is Hardest?</vt:lpstr>
      <vt:lpstr>Types of Software Development</vt:lpstr>
      <vt:lpstr>Software Development Processes </vt:lpstr>
      <vt:lpstr>Software Development Life Cycle (SDLC)</vt:lpstr>
      <vt:lpstr>SDLC:  None</vt:lpstr>
      <vt:lpstr>SDLC:  Waterfall (traditional)</vt:lpstr>
      <vt:lpstr>Waterfall Documentation</vt:lpstr>
      <vt:lpstr>Waterfall Pros and Cons </vt:lpstr>
      <vt:lpstr>Waterfall Pros and Cons </vt:lpstr>
      <vt:lpstr>SDLC:  Spiral</vt:lpstr>
      <vt:lpstr>SDLC: Spiral</vt:lpstr>
      <vt:lpstr>Spiral Pros and Cons </vt:lpstr>
      <vt:lpstr>Spiral Pros and Cons </vt:lpstr>
      <vt:lpstr>SDLC:  Rapid Application Development (RAD)</vt:lpstr>
      <vt:lpstr>RAD Pros and Cons</vt:lpstr>
      <vt:lpstr>RAD Pros and Cons</vt:lpstr>
      <vt:lpstr>SDLC: Agile</vt:lpstr>
      <vt:lpstr>SDLC: Agile</vt:lpstr>
      <vt:lpstr>Agile Pros and Cons </vt:lpstr>
      <vt:lpstr>Agile Pros and Cons </vt:lpstr>
      <vt:lpstr>SDLC:  DevOps</vt:lpstr>
      <vt:lpstr>DevOps Pros and Cons </vt:lpstr>
      <vt:lpstr>DevOps Pros and Cons </vt:lpstr>
      <vt:lpstr>DevOps:  A Partial Solution</vt:lpstr>
      <vt:lpstr>Additional Wrinkles</vt:lpstr>
      <vt:lpstr>Lean Software Development (LSD)</vt:lpstr>
      <vt:lpstr>Lean History</vt:lpstr>
      <vt:lpstr>Developer Testing</vt:lpstr>
      <vt:lpstr>Traditional Testing Model:  Problems</vt:lpstr>
      <vt:lpstr>Developer Testing</vt:lpstr>
      <vt:lpstr>Risks / Cons of Developer Testing</vt:lpstr>
      <vt:lpstr>Software Development Processes:  Fit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 220 </dc:title>
  <dc:creator>Robert Nicholson</dc:creator>
  <cp:lastModifiedBy>Robert Nicholson</cp:lastModifiedBy>
  <cp:revision>898</cp:revision>
  <dcterms:created xsi:type="dcterms:W3CDTF">2020-02-13T00:20:36Z</dcterms:created>
  <dcterms:modified xsi:type="dcterms:W3CDTF">2023-03-22T17:51:29Z</dcterms:modified>
</cp:coreProperties>
</file>