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2"/>
  </p:notesMasterIdLst>
  <p:handoutMasterIdLst>
    <p:handoutMasterId r:id="rId63"/>
  </p:handoutMasterIdLst>
  <p:sldIdLst>
    <p:sldId id="40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63" r:id="rId14"/>
    <p:sldId id="366" r:id="rId15"/>
    <p:sldId id="372" r:id="rId16"/>
    <p:sldId id="373" r:id="rId17"/>
    <p:sldId id="386" r:id="rId18"/>
    <p:sldId id="387" r:id="rId19"/>
    <p:sldId id="388" r:id="rId20"/>
    <p:sldId id="403" r:id="rId21"/>
    <p:sldId id="389" r:id="rId22"/>
    <p:sldId id="390" r:id="rId23"/>
    <p:sldId id="367" r:id="rId24"/>
    <p:sldId id="391" r:id="rId25"/>
    <p:sldId id="392" r:id="rId26"/>
    <p:sldId id="393" r:id="rId27"/>
    <p:sldId id="394" r:id="rId28"/>
    <p:sldId id="395" r:id="rId29"/>
    <p:sldId id="374" r:id="rId30"/>
    <p:sldId id="375" r:id="rId31"/>
    <p:sldId id="397" r:id="rId32"/>
    <p:sldId id="405" r:id="rId33"/>
    <p:sldId id="377" r:id="rId34"/>
    <p:sldId id="380" r:id="rId35"/>
    <p:sldId id="381" r:id="rId36"/>
    <p:sldId id="401" r:id="rId37"/>
    <p:sldId id="383" r:id="rId38"/>
    <p:sldId id="407" r:id="rId39"/>
    <p:sldId id="384" r:id="rId40"/>
    <p:sldId id="408" r:id="rId41"/>
    <p:sldId id="270" r:id="rId42"/>
    <p:sldId id="298" r:id="rId43"/>
    <p:sldId id="271" r:id="rId44"/>
    <p:sldId id="272" r:id="rId45"/>
    <p:sldId id="273" r:id="rId46"/>
    <p:sldId id="300" r:id="rId47"/>
    <p:sldId id="303" r:id="rId48"/>
    <p:sldId id="301" r:id="rId49"/>
    <p:sldId id="302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2" r:id="rId60"/>
    <p:sldId id="404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33CC"/>
    <a:srgbClr val="08813D"/>
    <a:srgbClr val="C9F1FD"/>
    <a:srgbClr val="C5F9B8"/>
    <a:srgbClr val="029846"/>
    <a:srgbClr val="FF9300"/>
    <a:srgbClr val="E1A90D"/>
    <a:srgbClr val="FF40FF"/>
    <a:srgbClr val="9307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14" autoAdjust="0"/>
    <p:restoredTop sz="97216" autoAdjust="0"/>
  </p:normalViewPr>
  <p:slideViewPr>
    <p:cSldViewPr>
      <p:cViewPr varScale="1">
        <p:scale>
          <a:sx n="131" d="100"/>
          <a:sy n="131" d="100"/>
        </p:scale>
        <p:origin x="1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1E4A-BF22-7547-A3CF-514369C79BB7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C9F7-100A-9447-81AD-7DF9FC15F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7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x-none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3DE455-F6F3-4F4E-A0EB-B787F7D12FD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history.</a:t>
            </a:r>
          </a:p>
          <a:p>
            <a:endParaRPr lang="en-US" dirty="0"/>
          </a:p>
          <a:p>
            <a:r>
              <a:rPr lang="en-US" dirty="0"/>
              <a:t>California State Railroad Museum – 1976 - docents worked on original steam engines.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7E26E-6141-854C-8D8C-D812CC839D4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804-805F-963B-B8AC-75A97B899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9D7E-DE47-9026-418D-8E1AA1B6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FA27-07BA-75F1-28A1-688EA936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76E90-AEAE-B359-F860-8E6ED453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3DFD3-03B8-A413-F32A-C7654287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3868-AA33-2747-ABB3-0137BB322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5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D46C-C07B-6DE6-E8EB-63840593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C51EA-E1B6-CE15-F1FF-73A9D43D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79ED-3C37-754F-FCD8-8127AEFA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A2C6-8498-0453-BFC7-FAD82038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C3EC1-A1BA-4B76-B7D0-D21B2AF8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87A21-E039-AC42-9909-E4579A660C35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26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BF0-295D-6E00-3682-B515465A1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25A40-CE4E-8689-238C-6308EC22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AFAD-E738-D75B-845D-E820197B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4319-0B51-8214-4974-DBED9562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108A-05E2-8839-FA0D-B0029E56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E6A8-C093-C84F-8482-5134BB1D8BDB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607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60C-346D-AB4D-5CB4-0932019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BC78-46D3-F6A7-574B-361B36F7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AB12F-1CF6-57FB-EBAF-0606E4BB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2B91-3D45-BFB3-1775-099B4992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B0A38-CF94-F8CE-C6CA-7AE25C3E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69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BCA4-BC5C-BDBB-CCEE-E55F1405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1571-54E4-4CCF-7B86-FE1A7838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8A51-D25A-0B8F-4B58-53AB332E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5382-0138-FE0B-AFCE-4E87C8A9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61A2-FBA7-362D-80EF-8F1C1BA4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B9DC1-1358-BC4B-B641-2C2A42F06E1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916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E5C-F6B3-003F-032D-0B3A72A7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31E6-DA15-D46C-9383-38CBCA94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0A1C0-8D40-D981-3D9B-DE9E32EE2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0ED1-609B-6D15-8A0F-D037F431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9788-6A59-453E-4952-9FFAE48F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9DE7-E5F4-F36F-7769-65ECDBC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74841-672B-DD4F-873B-241AE5DFC02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72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A96-2E99-5512-02B8-09BE8CDA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7B0CF-78FA-94F1-27E5-7E19B11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DE76-7E1E-596B-467C-3FC1E7C8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8085F-027F-D00C-6510-EE931F57E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B7AB-26DE-A6E0-95EB-4FFEEF52F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F3B18-F59D-6D9A-5FCA-B385BD8D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3F25F-0C3D-2782-52D1-2D60D0CB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09C01-4339-7842-6910-0BAA92D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EF31-D98D-E64D-AE69-8E9E2BB968DD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80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D4D0-289F-D528-C23F-6BCA77FB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9A90C-29A1-3C99-9B0B-38A23365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3A72C-DC7D-ED36-9F9F-CA1EA5EC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82A69-471C-0A15-9CF4-9099E9CC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950A-5284-F14A-8929-A5FDD999DDD8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2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500F8-3169-E095-B431-CC3B590F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3FDF4-D0C6-B4B8-563A-65BC5D60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80047-26D9-70F3-2FE5-A0FD24FB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63D3-51DD-C944-8AEA-B749D334FBF6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946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04F0-5117-7645-03C5-04D071B6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CC18-CBAA-989C-FA18-3AC77ED44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DDB18-606F-2FE8-3F3D-7D9355AE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0A3A3-C9D6-F0DB-F577-9BE2BD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7C0A-5AFE-C26E-09C7-A9C1A0A4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3DD2-7FA6-7C8D-21AB-1EBA95B7B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BFE0-1B2C-0E4B-8A9D-BEB6E74EC3D9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94500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5FF-356C-43B7-E4B6-3C0B03A0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456F-0D6C-DE65-546A-441A326A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02B43-ADAA-B5BC-FEED-11E11A4C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AC3A-3800-C65F-73CE-ABF3A1A4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6427B-558D-5732-40C9-929BF521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84DE-3458-F077-5C31-B559056B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3A25-4381-F748-9D2C-5621C5E9A25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365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36B7A-12D3-63EA-93AC-BDA77AE2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4574D-47DC-CD80-FF95-6359D5A4A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4673-928D-1CB5-E278-F61873BF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5A7A-3D83-B941-95B5-AEF8783531A0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94598-3DDA-21B1-C8E0-71C8A69A8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F8EF-6BCF-A2C5-E1BD-3C073907F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1E7-2071-B34D-84F0-74D03C8C3C56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7" name="Picture 13" descr="SJSU-logo">
            <a:extLst>
              <a:ext uri="{FF2B5EF4-FFF2-40B4-BE49-F238E27FC236}">
                <a16:creationId xmlns:a16="http://schemas.microsoft.com/office/drawing/2014/main" id="{045F410E-43C9-30D3-27D1-97C79A185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3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BA5-C2E5-4A4A-A34B-877E980C0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CMPE 220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50224-2061-9749-8AA9-98B136FEE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17 – System Security</a:t>
            </a:r>
            <a:br>
              <a:rPr lang="en-US" sz="2700" dirty="0"/>
            </a:br>
            <a:br>
              <a:rPr lang="en-US" sz="2700" dirty="0"/>
            </a:br>
            <a:endParaRPr lang="en-US" sz="2700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35AA-3678-3049-8C72-F7FCE7D0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CMPE 220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F8456-47C2-8C47-9E12-61B8C61B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2910-D1F1-314D-A8F2-476646A55A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Access Matrix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92570"/>
            <a:ext cx="8229600" cy="1879600"/>
          </a:xfrm>
        </p:spPr>
        <p:txBody>
          <a:bodyPr/>
          <a:lstStyle/>
          <a:p>
            <a:r>
              <a:rPr lang="en-US" sz="2400" dirty="0"/>
              <a:t>Rows represent domains</a:t>
            </a:r>
          </a:p>
          <a:p>
            <a:r>
              <a:rPr lang="en-US" sz="2400" dirty="0"/>
              <a:t>Columns represent objects</a:t>
            </a:r>
          </a:p>
          <a:p>
            <a:r>
              <a:rPr lang="en-US" sz="2400" dirty="0"/>
              <a:t>Access(</a:t>
            </a:r>
            <a:r>
              <a:rPr lang="en-US" sz="2400" i="1" dirty="0" err="1"/>
              <a:t>i</a:t>
            </a:r>
            <a:r>
              <a:rPr lang="en-US" sz="2400" i="1" dirty="0"/>
              <a:t>, j</a:t>
            </a:r>
            <a:r>
              <a:rPr lang="en-US" sz="2400" dirty="0"/>
              <a:t>) is the set of operations that a process executing in </a:t>
            </a:r>
            <a:r>
              <a:rPr lang="en-US" sz="2400" dirty="0" err="1"/>
              <a:t>Domain</a:t>
            </a:r>
            <a:r>
              <a:rPr lang="en-US" i="1" baseline="-25000" dirty="0" err="1"/>
              <a:t>i</a:t>
            </a:r>
            <a:r>
              <a:rPr lang="en-US" sz="2400" dirty="0"/>
              <a:t> can invoke on </a:t>
            </a:r>
            <a:r>
              <a:rPr lang="en-US" sz="2400" dirty="0" err="1"/>
              <a:t>Object</a:t>
            </a:r>
            <a:r>
              <a:rPr lang="en-US" i="1" baseline="-25000" dirty="0" err="1"/>
              <a:t>j</a:t>
            </a:r>
            <a:endParaRPr lang="en-US" i="1" baseline="-25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CD530-4C55-1243-94BA-B03B46859EBF}" type="slidenum">
              <a:rPr lang="en-US"/>
              <a:pPr/>
              <a:t>10</a:t>
            </a:fld>
            <a:endParaRPr lang="en-US"/>
          </a:p>
        </p:txBody>
      </p:sp>
      <p:pic>
        <p:nvPicPr>
          <p:cNvPr id="109875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325563"/>
            <a:ext cx="53816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6E9FD-E510-FC4F-8F04-7BDADDEF93BD}"/>
              </a:ext>
            </a:extLst>
          </p:cNvPr>
          <p:cNvSpPr txBox="1"/>
          <p:nvPr/>
        </p:nvSpPr>
        <p:spPr>
          <a:xfrm>
            <a:off x="3474732" y="6198090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38332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Access Matrix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0997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399"/>
            <a:ext cx="8229600" cy="4785331"/>
          </a:xfrm>
        </p:spPr>
        <p:txBody>
          <a:bodyPr/>
          <a:lstStyle/>
          <a:p>
            <a:r>
              <a:rPr lang="en-US" sz="2800" dirty="0"/>
              <a:t>Domains are also objects.</a:t>
            </a:r>
          </a:p>
          <a:p>
            <a:pPr lvl="1"/>
            <a:r>
              <a:rPr lang="en-US" sz="2400" dirty="0"/>
              <a:t>Allow switching operations between domains.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The access matrix is generally very sparse.</a:t>
            </a:r>
          </a:p>
          <a:p>
            <a:pPr lvl="1"/>
            <a:r>
              <a:rPr lang="en-US" dirty="0"/>
              <a:t>Can be implemented in other more efficient ways.</a:t>
            </a:r>
          </a:p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D5C3-4092-5145-AC9E-27366621466F}" type="slidenum">
              <a:rPr lang="en-US"/>
              <a:pPr/>
              <a:t>11</a:t>
            </a:fld>
            <a:endParaRPr lang="en-US"/>
          </a:p>
        </p:txBody>
      </p:sp>
      <p:pic>
        <p:nvPicPr>
          <p:cNvPr id="1099780" name="Picture 6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2331732"/>
            <a:ext cx="7208838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861D2-AF61-4142-B433-CC7DBC29AFFC}"/>
              </a:ext>
            </a:extLst>
          </p:cNvPr>
          <p:cNvSpPr txBox="1"/>
          <p:nvPr/>
        </p:nvSpPr>
        <p:spPr>
          <a:xfrm>
            <a:off x="3383293" y="6218364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49526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Access Matrix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Separate mechanism from policy.</a:t>
            </a:r>
          </a:p>
          <a:p>
            <a:pPr lvl="4"/>
            <a:endParaRPr lang="en-US" dirty="0"/>
          </a:p>
          <a:p>
            <a:r>
              <a:rPr lang="en-US" dirty="0"/>
              <a:t>Mechanism </a:t>
            </a:r>
          </a:p>
          <a:p>
            <a:pPr lvl="1"/>
            <a:r>
              <a:rPr lang="en-US" dirty="0"/>
              <a:t>The OS provides access matrix + rules.</a:t>
            </a:r>
          </a:p>
          <a:p>
            <a:pPr lvl="1"/>
            <a:r>
              <a:rPr lang="en-US" dirty="0"/>
              <a:t>The OS ensures that the matrix is only manipulated by authorized agents and that rules are strictly enforced.</a:t>
            </a:r>
          </a:p>
          <a:p>
            <a:pPr lvl="4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User dictates policy.</a:t>
            </a:r>
          </a:p>
          <a:p>
            <a:pPr lvl="1"/>
            <a:r>
              <a:rPr lang="en-US" dirty="0"/>
              <a:t>Who can access what object and in what mode.</a:t>
            </a:r>
          </a:p>
          <a:p>
            <a:pPr lvl="4"/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6F83-030E-3B44-A150-E736D4255C06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Role-Based Access Control (RBAC)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sz="2800" dirty="0"/>
              <a:t>Implements the principle of least authority.</a:t>
            </a:r>
          </a:p>
          <a:p>
            <a:pPr lvl="4"/>
            <a:endParaRPr lang="en-US" sz="1200" dirty="0"/>
          </a:p>
          <a:p>
            <a:r>
              <a:rPr lang="en-US" sz="2800" dirty="0"/>
              <a:t>Users are assigned </a:t>
            </a:r>
            <a:r>
              <a:rPr lang="en-US" sz="2800" dirty="0">
                <a:solidFill>
                  <a:schemeClr val="folHlink"/>
                </a:solidFill>
              </a:rPr>
              <a:t>roles</a:t>
            </a:r>
            <a:r>
              <a:rPr lang="en-US" sz="2800" i="1" dirty="0"/>
              <a:t> </a:t>
            </a:r>
            <a:br>
              <a:rPr lang="en-US" sz="2800" i="1" dirty="0"/>
            </a:br>
            <a:r>
              <a:rPr lang="en-US" sz="2800" dirty="0"/>
              <a:t>that grant access to </a:t>
            </a:r>
            <a:br>
              <a:rPr lang="en-US" sz="2800" dirty="0"/>
            </a:br>
            <a:r>
              <a:rPr lang="en-US" sz="2800" dirty="0"/>
              <a:t>privileges and programs</a:t>
            </a:r>
          </a:p>
          <a:p>
            <a:pPr lvl="4"/>
            <a:endParaRPr lang="en-US" sz="1200" dirty="0"/>
          </a:p>
          <a:p>
            <a:pPr lvl="1"/>
            <a:r>
              <a:rPr lang="en-US" sz="2400" dirty="0"/>
              <a:t>Enable a role via a password </a:t>
            </a:r>
            <a:br>
              <a:rPr lang="en-US" sz="2400" dirty="0"/>
            </a:br>
            <a:r>
              <a:rPr lang="en-US" sz="2400" dirty="0"/>
              <a:t>to gain its privileges.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5AB0-7CF5-894C-8EC6-50B2DD05B2EC}" type="slidenum">
              <a:rPr lang="en-US"/>
              <a:pPr/>
              <a:t>13</a:t>
            </a:fld>
            <a:endParaRPr lang="en-US"/>
          </a:p>
        </p:txBody>
      </p:sp>
      <p:pic>
        <p:nvPicPr>
          <p:cNvPr id="1105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1965325"/>
            <a:ext cx="2790825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CE004A-CBB3-5747-9D33-FD3D95549416}"/>
              </a:ext>
            </a:extLst>
          </p:cNvPr>
          <p:cNvSpPr txBox="1"/>
          <p:nvPr/>
        </p:nvSpPr>
        <p:spPr>
          <a:xfrm>
            <a:off x="5669268" y="5710535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27157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Program-Level Protection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languages can have </a:t>
            </a:r>
            <a:br>
              <a:rPr lang="en-US" dirty="0"/>
            </a:br>
            <a:r>
              <a:rPr lang="en-US" dirty="0"/>
              <a:t>built-in protection mechanisms.</a:t>
            </a:r>
          </a:p>
          <a:p>
            <a:pPr lvl="4"/>
            <a:endParaRPr lang="en-US" dirty="0"/>
          </a:p>
          <a:p>
            <a:r>
              <a:rPr lang="en-US" dirty="0"/>
              <a:t>Allow the high-level description of policies </a:t>
            </a:r>
            <a:br>
              <a:rPr lang="en-US" dirty="0"/>
            </a:br>
            <a:r>
              <a:rPr lang="en-US" dirty="0"/>
              <a:t>for the allocation and use of resources.</a:t>
            </a:r>
          </a:p>
          <a:p>
            <a:pPr lvl="3"/>
            <a:endParaRPr lang="en-US" dirty="0"/>
          </a:p>
          <a:p>
            <a:r>
              <a:rPr lang="en-US" dirty="0"/>
              <a:t>Provide software for protection enforcement </a:t>
            </a:r>
            <a:br>
              <a:rPr lang="en-US" dirty="0"/>
            </a:br>
            <a:r>
              <a:rPr lang="en-US" dirty="0"/>
              <a:t>when automatic hardware-supported checking </a:t>
            </a:r>
            <a:br>
              <a:rPr lang="en-US" dirty="0"/>
            </a:br>
            <a:r>
              <a:rPr lang="en-US" dirty="0"/>
              <a:t>is unavailable.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2C4A-0F39-464E-89B2-7F532F0B596B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mechanisms protect against </a:t>
            </a:r>
            <a:br>
              <a:rPr lang="en-US" dirty="0"/>
            </a:br>
            <a:r>
              <a:rPr lang="en-US" u="sng" dirty="0"/>
              <a:t>internal problems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Security measures protect against </a:t>
            </a:r>
            <a:br>
              <a:rPr lang="en-US" dirty="0"/>
            </a:br>
            <a:r>
              <a:rPr lang="en-US" u="sng" dirty="0"/>
              <a:t>external threats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FEC4-01AE-6440-B57A-A290CA7F649F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Violations</a:t>
            </a:r>
          </a:p>
        </p:txBody>
      </p:sp>
      <p:sp>
        <p:nvSpPr>
          <p:cNvPr id="1126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Breach of confidentiality</a:t>
            </a:r>
          </a:p>
          <a:p>
            <a:pPr lvl="1"/>
            <a:r>
              <a:rPr lang="en-US" dirty="0"/>
              <a:t>Unauthorized reading of data.</a:t>
            </a:r>
          </a:p>
          <a:p>
            <a:pPr lvl="4"/>
            <a:endParaRPr lang="en-US" dirty="0"/>
          </a:p>
          <a:p>
            <a:r>
              <a:rPr lang="en-US" dirty="0"/>
              <a:t>Breach of integrity</a:t>
            </a:r>
          </a:p>
          <a:p>
            <a:pPr lvl="1"/>
            <a:r>
              <a:rPr lang="en-US" dirty="0"/>
              <a:t>Unauthorized modification of data.</a:t>
            </a:r>
          </a:p>
          <a:p>
            <a:pPr lvl="4"/>
            <a:endParaRPr lang="en-US" dirty="0"/>
          </a:p>
          <a:p>
            <a:r>
              <a:rPr lang="en-US" dirty="0"/>
              <a:t>Breach of availability</a:t>
            </a:r>
          </a:p>
          <a:p>
            <a:pPr lvl="1"/>
            <a:r>
              <a:rPr lang="en-US" dirty="0"/>
              <a:t>Unauthorized destruction of data.</a:t>
            </a:r>
          </a:p>
          <a:p>
            <a:pPr lvl="4"/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30B9-7C58-2C4D-B08B-8F3F97C40D64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Violations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Theft of service</a:t>
            </a:r>
          </a:p>
          <a:p>
            <a:pPr lvl="1"/>
            <a:r>
              <a:rPr lang="en-US" dirty="0"/>
              <a:t>Unauthorized use of resources.</a:t>
            </a:r>
          </a:p>
          <a:p>
            <a:pPr lvl="4"/>
            <a:endParaRPr lang="en-US" dirty="0"/>
          </a:p>
          <a:p>
            <a:r>
              <a:rPr lang="en-US" dirty="0"/>
              <a:t>Denial of service (DOS)</a:t>
            </a:r>
          </a:p>
          <a:p>
            <a:pPr lvl="1"/>
            <a:r>
              <a:rPr lang="en-US" dirty="0"/>
              <a:t>Prevention of legitimate use.</a:t>
            </a:r>
          </a:p>
          <a:p>
            <a:pPr lvl="4"/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2864F-16DD-F643-8C1F-25F4E084A0FF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Violation Methods</a:t>
            </a:r>
          </a:p>
        </p:txBody>
      </p:sp>
      <p:sp>
        <p:nvSpPr>
          <p:cNvPr id="112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Masquerading (breach authentication)</a:t>
            </a:r>
          </a:p>
          <a:p>
            <a:pPr lvl="1"/>
            <a:r>
              <a:rPr lang="en-US" dirty="0"/>
              <a:t>Pretend to be an authorized user </a:t>
            </a:r>
            <a:br>
              <a:rPr lang="en-US" dirty="0"/>
            </a:br>
            <a:r>
              <a:rPr lang="en-US" dirty="0"/>
              <a:t>to escalate privileges.</a:t>
            </a:r>
          </a:p>
          <a:p>
            <a:pPr lvl="4"/>
            <a:endParaRPr lang="en-US" dirty="0"/>
          </a:p>
          <a:p>
            <a:r>
              <a:rPr lang="en-US" dirty="0"/>
              <a:t>Replay attack</a:t>
            </a:r>
          </a:p>
          <a:p>
            <a:pPr lvl="1"/>
            <a:r>
              <a:rPr lang="en-US" dirty="0"/>
              <a:t>With or without message modification.</a:t>
            </a:r>
          </a:p>
          <a:p>
            <a:pPr lvl="4"/>
            <a:endParaRPr lang="en-US" dirty="0"/>
          </a:p>
          <a:p>
            <a:r>
              <a:rPr lang="en-US" dirty="0"/>
              <a:t>Session hijacking</a:t>
            </a:r>
          </a:p>
          <a:p>
            <a:pPr lvl="1"/>
            <a:r>
              <a:rPr lang="en-US" dirty="0"/>
              <a:t>Intercept an already-established session </a:t>
            </a:r>
            <a:br>
              <a:rPr lang="en-US" dirty="0"/>
            </a:br>
            <a:r>
              <a:rPr lang="en-US" dirty="0"/>
              <a:t>to bypass authentication.</a:t>
            </a:r>
          </a:p>
          <a:p>
            <a:pPr lvl="4"/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FB63-B680-C143-97F4-84FB741C1750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Violation Methods</a:t>
            </a:r>
          </a:p>
        </p:txBody>
      </p:sp>
      <p:sp>
        <p:nvSpPr>
          <p:cNvPr id="114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Man-in-the-middle attack</a:t>
            </a:r>
          </a:p>
          <a:p>
            <a:pPr lvl="1"/>
            <a:r>
              <a:rPr lang="en-US" sz="2400" dirty="0"/>
              <a:t>An intruder sits in data flow to masquerade </a:t>
            </a:r>
            <a:br>
              <a:rPr lang="en-US" sz="2400" dirty="0"/>
            </a:br>
            <a:r>
              <a:rPr lang="en-US" sz="2400" dirty="0"/>
              <a:t>as the sender in order to fool the receiver, </a:t>
            </a:r>
            <a:br>
              <a:rPr lang="en-US" sz="2400" dirty="0"/>
            </a:br>
            <a:r>
              <a:rPr lang="en-US" sz="2400" dirty="0"/>
              <a:t>and vice versa.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7A0A-A568-454B-BD0A-380D77AF6C50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operating system must protect users and processes from each other’s activities.</a:t>
            </a:r>
          </a:p>
          <a:p>
            <a:pPr lvl="1"/>
            <a:r>
              <a:rPr lang="en-US" dirty="0"/>
              <a:t>Mechanisms to control the access by programs, processes, or users to the computer system resources.</a:t>
            </a:r>
          </a:p>
          <a:p>
            <a:pPr lvl="4"/>
            <a:endParaRPr lang="en-US" dirty="0"/>
          </a:p>
          <a:p>
            <a:r>
              <a:rPr lang="en-US" dirty="0"/>
              <a:t>Each resource object has a unique name </a:t>
            </a:r>
            <a:br>
              <a:rPr lang="en-US" dirty="0"/>
            </a:br>
            <a:r>
              <a:rPr lang="en-US" dirty="0"/>
              <a:t>and can be accessed through </a:t>
            </a:r>
            <a:br>
              <a:rPr lang="en-US" dirty="0"/>
            </a:br>
            <a:r>
              <a:rPr lang="en-US" dirty="0"/>
              <a:t>a well-defined set of operations</a:t>
            </a:r>
            <a:r>
              <a:rPr lang="en-US" sz="2800" dirty="0"/>
              <a:t>.</a:t>
            </a:r>
          </a:p>
          <a:p>
            <a:pPr lvl="1"/>
            <a:r>
              <a:rPr lang="en-US" sz="2400" dirty="0"/>
              <a:t>Ensure that each object is accessed correctly and only by those processes that are allowed to do so.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D819-6A82-3741-BBA9-E9F63728B16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Bad Guys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5075"/>
            <a:ext cx="8229600" cy="5059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ja-JP" altLang="en-US" sz="2800">
                <a:latin typeface="Arial"/>
              </a:rPr>
              <a:t>“</a:t>
            </a:r>
            <a:r>
              <a:rPr lang="en-US" sz="2800" dirty="0"/>
              <a:t>Script kiddies</a:t>
            </a:r>
            <a:r>
              <a:rPr lang="ja-JP" altLang="en-US" sz="2800">
                <a:latin typeface="Arial"/>
              </a:rPr>
              <a:t>”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ja-JP" altLang="en-US" sz="2400">
                <a:latin typeface="Arial"/>
              </a:rPr>
              <a:t>“</a:t>
            </a:r>
            <a:r>
              <a:rPr lang="en-US" altLang="ja-JP" sz="2400" dirty="0">
                <a:latin typeface="Arial"/>
              </a:rPr>
              <a:t>H</a:t>
            </a:r>
            <a:r>
              <a:rPr lang="en-US" sz="2400" dirty="0"/>
              <a:t>ackers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 dirty="0"/>
              <a:t> who run malicious scripts</a:t>
            </a:r>
            <a:br>
              <a:rPr lang="en-US" sz="2400" dirty="0"/>
            </a:br>
            <a:r>
              <a:rPr lang="en-US" sz="2400" dirty="0"/>
              <a:t>that are shared among the hacker communities.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thwarted by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 dirty="0"/>
              <a:t>honey pots</a:t>
            </a:r>
            <a:r>
              <a:rPr lang="ja-JP" altLang="en-US" sz="2400">
                <a:latin typeface="Arial"/>
              </a:rPr>
              <a:t>”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Fake data at a site designed to lure hackers.</a:t>
            </a:r>
          </a:p>
          <a:p>
            <a:pPr lvl="1"/>
            <a:r>
              <a:rPr lang="en-US" sz="2300" b="1" dirty="0"/>
              <a:t>Best defense:  up-to-date software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/>
              <a:t>Corporate thieves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Steal confidential data from competitors.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/>
              <a:t>Hostile (or friendly) governments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Snooping and monitoring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Spying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7E07-5080-5949-BF65-40A36D88309E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Security</a:t>
            </a:r>
          </a:p>
        </p:txBody>
      </p:sp>
      <p:sp>
        <p:nvSpPr>
          <p:cNvPr id="1129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impossible to have </a:t>
            </a:r>
            <a:r>
              <a:rPr lang="en-US" u="sng" dirty="0"/>
              <a:t>absolute</a:t>
            </a:r>
            <a:r>
              <a:rPr lang="en-US" dirty="0"/>
              <a:t> security. </a:t>
            </a:r>
          </a:p>
          <a:p>
            <a:pPr lvl="4"/>
            <a:endParaRPr lang="en-US" dirty="0"/>
          </a:p>
          <a:p>
            <a:r>
              <a:rPr lang="en-US" dirty="0"/>
              <a:t>Make the </a:t>
            </a:r>
            <a:r>
              <a:rPr lang="en-US" u="sng" dirty="0"/>
              <a:t>cost</a:t>
            </a:r>
            <a:r>
              <a:rPr lang="en-US" dirty="0"/>
              <a:t> to the perpetrator </a:t>
            </a:r>
            <a:br>
              <a:rPr lang="en-US" dirty="0"/>
            </a:br>
            <a:r>
              <a:rPr lang="en-US" dirty="0"/>
              <a:t>sufficiently high to deter most intruders.</a:t>
            </a:r>
          </a:p>
          <a:p>
            <a:pPr lvl="4"/>
            <a:endParaRPr lang="en-US" dirty="0"/>
          </a:p>
          <a:p>
            <a:r>
              <a:rPr lang="en-US" dirty="0"/>
              <a:t>Security is as strong as the </a:t>
            </a:r>
            <a:br>
              <a:rPr lang="en-US" dirty="0"/>
            </a:br>
            <a:r>
              <a:rPr lang="en-US" dirty="0"/>
              <a:t>weakest link in the chain.</a:t>
            </a:r>
          </a:p>
          <a:p>
            <a:pPr lvl="4"/>
            <a:endParaRPr lang="en-US" dirty="0"/>
          </a:p>
          <a:p>
            <a:r>
              <a:rPr lang="en-US" dirty="0"/>
              <a:t>But can too much security be a problem?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F65B7-68F4-CD40-9CB3-A8A27FE2C29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Security</a:t>
            </a:r>
            <a:r>
              <a:rPr lang="en-US" i="1" dirty="0"/>
              <a:t>, </a:t>
            </a:r>
            <a:r>
              <a:rPr lang="en-US" i="1" dirty="0" err="1"/>
              <a:t>cont</a:t>
            </a:r>
            <a:r>
              <a:rPr lang="ja-JP" altLang="en-US" i="1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B9A3-E6B2-694D-901F-B73C92DBDDEF}" type="slidenum">
              <a:rPr lang="en-US"/>
              <a:pPr/>
              <a:t>22</a:t>
            </a:fld>
            <a:endParaRPr lang="en-US"/>
          </a:p>
        </p:txBody>
      </p:sp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28270EC-1740-2441-AE03-136412A0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37" y="1600220"/>
            <a:ext cx="7680926" cy="1561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7523E-3139-2A49-AEA2-020CFD4B87BE}"/>
              </a:ext>
            </a:extLst>
          </p:cNvPr>
          <p:cNvSpPr txBox="1"/>
          <p:nvPr/>
        </p:nvSpPr>
        <p:spPr>
          <a:xfrm>
            <a:off x="5775425" y="5733545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 (or Woman) in the Middle Attack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r>
              <a:rPr lang="en-US"/>
              <a:t>Department of Computer Science Spring 2015: April 30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r>
              <a:rPr lang="en-US"/>
              <a:t>CS 149: Operating Systems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312BB-E3DD-8D49-99D0-7C992A33BC9A}" type="slidenum">
              <a:rPr lang="en-US"/>
              <a:pPr/>
              <a:t>23</a:t>
            </a:fld>
            <a:endParaRPr lang="en-US"/>
          </a:p>
        </p:txBody>
      </p:sp>
      <p:pic>
        <p:nvPicPr>
          <p:cNvPr id="1128451" name="Picture 4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1235075"/>
            <a:ext cx="43259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452" name="Rectangle 4"/>
          <p:cNvSpPr>
            <a:spLocks noChangeArrowheads="1"/>
          </p:cNvSpPr>
          <p:nvPr/>
        </p:nvSpPr>
        <p:spPr bwMode="auto">
          <a:xfrm>
            <a:off x="5668963" y="5715000"/>
            <a:ext cx="3251200" cy="45878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" b="1">
                <a:solidFill>
                  <a:srgbClr val="969696"/>
                </a:solidFill>
              </a:rPr>
              <a:t>Operating Systems Concepts, 9</a:t>
            </a:r>
            <a:r>
              <a:rPr lang="en-US" sz="800" b="1" baseline="30000">
                <a:solidFill>
                  <a:srgbClr val="969696"/>
                </a:solidFill>
              </a:rPr>
              <a:t>th</a:t>
            </a:r>
            <a:r>
              <a:rPr lang="en-US" sz="800" b="1">
                <a:solidFill>
                  <a:srgbClr val="969696"/>
                </a:solidFill>
              </a:rPr>
              <a:t> edition</a:t>
            </a:r>
            <a:endParaRPr lang="en-US" sz="800">
              <a:solidFill>
                <a:srgbClr val="969696"/>
              </a:solidFill>
            </a:endParaRPr>
          </a:p>
          <a:p>
            <a:r>
              <a:rPr lang="en-US" sz="800">
                <a:solidFill>
                  <a:srgbClr val="969696"/>
                </a:solidFill>
              </a:rPr>
              <a:t>Silberschatz, Galvin, and Gagne </a:t>
            </a:r>
          </a:p>
          <a:p>
            <a:r>
              <a:rPr lang="en-US" sz="800">
                <a:solidFill>
                  <a:srgbClr val="969696"/>
                </a:solidFill>
              </a:rPr>
              <a:t>(c) 2013 John Wiley &amp; Sons. All rights reserved. 978-1-118-06333-0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Trojan Horse Attack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program written by one user can execute </a:t>
            </a:r>
            <a:br>
              <a:rPr lang="en-US" sz="2800" dirty="0"/>
            </a:br>
            <a:r>
              <a:rPr lang="en-US" sz="2800" dirty="0"/>
              <a:t>in another user’s environment.</a:t>
            </a:r>
          </a:p>
          <a:p>
            <a:pPr lvl="1"/>
            <a:r>
              <a:rPr lang="en-US" sz="2400" dirty="0"/>
              <a:t>The program gains the other user</a:t>
            </a:r>
            <a:r>
              <a:rPr lang="en-US" altLang="ja-JP" sz="2400" dirty="0"/>
              <a:t>’</a:t>
            </a:r>
            <a:r>
              <a:rPr lang="en-US" sz="2400" dirty="0"/>
              <a:t>s access rights.</a:t>
            </a:r>
          </a:p>
          <a:p>
            <a:pPr lvl="1"/>
            <a:r>
              <a:rPr lang="en-US" sz="2400" dirty="0"/>
              <a:t>The program misuses those rights.</a:t>
            </a:r>
          </a:p>
          <a:p>
            <a:pPr lvl="4"/>
            <a:endParaRPr lang="en-US" sz="1200" dirty="0"/>
          </a:p>
          <a:p>
            <a:r>
              <a:rPr lang="en-US" sz="2800" dirty="0"/>
              <a:t>A long UNIX path names exposes </a:t>
            </a:r>
            <a:br>
              <a:rPr lang="en-US" sz="2800" dirty="0"/>
            </a:br>
            <a:r>
              <a:rPr lang="en-US" sz="2800" dirty="0"/>
              <a:t>each directory on the path.</a:t>
            </a:r>
          </a:p>
          <a:p>
            <a:pPr lvl="4"/>
            <a:endParaRPr lang="en-US" dirty="0"/>
          </a:p>
          <a:p>
            <a:r>
              <a:rPr lang="en-US" sz="2800" dirty="0"/>
              <a:t>A path that includes </a:t>
            </a:r>
            <a:r>
              <a:rPr lang="en-US" altLang="ja-JP" sz="2800" dirty="0"/>
              <a:t>“</a:t>
            </a:r>
            <a:r>
              <a:rPr lang="en-US" sz="2800" dirty="0"/>
              <a:t>.</a:t>
            </a:r>
            <a:r>
              <a:rPr lang="en-US" altLang="ja-JP" sz="2800" dirty="0"/>
              <a:t>”</a:t>
            </a:r>
            <a:r>
              <a:rPr lang="en-US" sz="2800" dirty="0"/>
              <a:t> when used in another user’s directory can give a program access to the other user’s home directory.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6FC7-5F71-0840-8773-8AB8C998DD85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Trojan Horse Attack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150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/>
          <a:lstStyle/>
          <a:p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spyware</a:t>
            </a:r>
          </a:p>
          <a:p>
            <a:pPr lvl="1"/>
            <a:r>
              <a:rPr lang="en-US" sz="2400" dirty="0"/>
              <a:t>pop-up browser windows </a:t>
            </a:r>
          </a:p>
          <a:p>
            <a:pPr lvl="1"/>
            <a:r>
              <a:rPr lang="en-US" sz="2400" dirty="0"/>
              <a:t>browser plug-ins</a:t>
            </a:r>
          </a:p>
          <a:p>
            <a:pPr lvl="1"/>
            <a:r>
              <a:rPr lang="en-US" sz="2400" dirty="0"/>
              <a:t>covert channels</a:t>
            </a:r>
          </a:p>
          <a:p>
            <a:pPr lvl="4"/>
            <a:endParaRPr lang="en-US" sz="1200" dirty="0"/>
          </a:p>
          <a:p>
            <a:r>
              <a:rPr lang="en-US" sz="2800" dirty="0"/>
              <a:t>Up to </a:t>
            </a:r>
            <a:r>
              <a:rPr lang="en-US" dirty="0"/>
              <a:t>80% of spam </a:t>
            </a:r>
            <a:r>
              <a:rPr lang="en-US" sz="2800" dirty="0"/>
              <a:t>is delivered </a:t>
            </a:r>
            <a:br>
              <a:rPr lang="en-US" sz="2800" dirty="0"/>
            </a:br>
            <a:r>
              <a:rPr lang="en-US" sz="2800" dirty="0"/>
              <a:t>by spyware-infected systems.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82BE-B393-0141-A56D-C81EBBD6FE8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Trap Door Attack</a:t>
            </a:r>
          </a:p>
        </p:txBody>
      </p:sp>
      <p:sp>
        <p:nvSpPr>
          <p:cNvPr id="113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Specific user identifier or password that </a:t>
            </a:r>
            <a:br>
              <a:rPr lang="en-US" sz="2800" dirty="0"/>
            </a:br>
            <a:r>
              <a:rPr lang="en-US" sz="2800" dirty="0"/>
              <a:t>circumvents normal security procedures.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47591-0C3C-2D44-ACE9-00B29EEA6209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Bomb</a:t>
            </a:r>
          </a:p>
        </p:txBody>
      </p:sp>
      <p:sp>
        <p:nvSpPr>
          <p:cNvPr id="1132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program initiates a security incident </a:t>
            </a:r>
            <a:br>
              <a:rPr lang="en-US" sz="2800" dirty="0"/>
            </a:br>
            <a:r>
              <a:rPr lang="en-US" sz="2800" dirty="0"/>
              <a:t>under certain circumstances.</a:t>
            </a:r>
          </a:p>
          <a:p>
            <a:pPr lvl="4"/>
            <a:endParaRPr lang="en-US" sz="1200" dirty="0"/>
          </a:p>
          <a:p>
            <a:r>
              <a:rPr lang="en-US" sz="2800" dirty="0"/>
              <a:t>Developed by a disgruntled programmer.</a:t>
            </a:r>
          </a:p>
          <a:p>
            <a:pPr lvl="1"/>
            <a:r>
              <a:rPr lang="en-US" sz="2400" dirty="0"/>
              <a:t>Must enter a password daily </a:t>
            </a:r>
            <a:br>
              <a:rPr lang="en-US" sz="2400" dirty="0"/>
            </a:br>
            <a:r>
              <a:rPr lang="en-US" sz="2400" dirty="0"/>
              <a:t>to prevent the bomb from going off.</a:t>
            </a:r>
          </a:p>
          <a:p>
            <a:pPr lvl="4"/>
            <a:endParaRPr lang="en-US" sz="1200" dirty="0"/>
          </a:p>
          <a:p>
            <a:r>
              <a:rPr lang="en-US" sz="2800" dirty="0"/>
              <a:t>If the programmer is fired, the bomb explodes.</a:t>
            </a:r>
          </a:p>
          <a:p>
            <a:pPr lvl="4"/>
            <a:endParaRPr lang="en-US" sz="1200" dirty="0"/>
          </a:p>
          <a:p>
            <a:r>
              <a:rPr lang="en-US" sz="2800" dirty="0"/>
              <a:t>Must hire the programmer back as an expensive consultant to </a:t>
            </a:r>
            <a:r>
              <a:rPr lang="en-US" sz="2800" dirty="0">
                <a:latin typeface="Arial"/>
              </a:rPr>
              <a:t>“</a:t>
            </a:r>
            <a:r>
              <a:rPr lang="en-US" sz="2800" dirty="0"/>
              <a:t>solve</a:t>
            </a:r>
            <a:r>
              <a:rPr lang="en-US" altLang="ja-JP" sz="2800" dirty="0">
                <a:latin typeface="Arial"/>
              </a:rPr>
              <a:t>”</a:t>
            </a:r>
            <a:r>
              <a:rPr lang="en-US" sz="2800" dirty="0"/>
              <a:t> the problem.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C1A6-C33A-EB47-8A7E-5AA2DF7D9583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and Buffer Overflow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968875"/>
          </a:xfrm>
        </p:spPr>
        <p:txBody>
          <a:bodyPr/>
          <a:lstStyle/>
          <a:p>
            <a:r>
              <a:rPr lang="en-US" sz="2800" dirty="0"/>
              <a:t>Exploit a bug in a program to gain</a:t>
            </a:r>
            <a:br>
              <a:rPr lang="en-US" sz="2800" dirty="0"/>
            </a:br>
            <a:r>
              <a:rPr lang="en-US" sz="2800" dirty="0"/>
              <a:t>unauthorized user or privilege escalation.</a:t>
            </a:r>
          </a:p>
          <a:p>
            <a:pPr lvl="1"/>
            <a:r>
              <a:rPr lang="en-US" sz="2400" dirty="0"/>
              <a:t>Overflow either the stack or memory buffers.</a:t>
            </a:r>
          </a:p>
          <a:p>
            <a:pPr lvl="1"/>
            <a:r>
              <a:rPr lang="en-US" sz="2400" dirty="0"/>
              <a:t>Fail to check bounds on inputs or arguments.</a:t>
            </a:r>
          </a:p>
          <a:p>
            <a:pPr lvl="4"/>
            <a:endParaRPr lang="en-US" sz="1200" dirty="0"/>
          </a:p>
          <a:p>
            <a:r>
              <a:rPr lang="en-US" sz="2800" dirty="0"/>
              <a:t>Write past the arguments on the stack </a:t>
            </a:r>
            <a:br>
              <a:rPr lang="en-US" sz="2800" dirty="0"/>
            </a:br>
            <a:r>
              <a:rPr lang="en-US" sz="2800" dirty="0"/>
              <a:t>into the return address on stack.</a:t>
            </a:r>
          </a:p>
          <a:p>
            <a:pPr lvl="1"/>
            <a:r>
              <a:rPr lang="en-US" dirty="0"/>
              <a:t>When routine returns from a function call,</a:t>
            </a:r>
            <a:br>
              <a:rPr lang="en-US" dirty="0"/>
            </a:br>
            <a:r>
              <a:rPr lang="en-US" dirty="0"/>
              <a:t>it returns to a hacked address.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9A98-EF29-1041-8114-7B65C3D3AB5F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Viruses</a:t>
            </a:r>
          </a:p>
        </p:txBody>
      </p:sp>
      <p:sp>
        <p:nvSpPr>
          <p:cNvPr id="1135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malicious code fragment </a:t>
            </a:r>
            <a:br>
              <a:rPr lang="en-US" sz="2800" dirty="0"/>
            </a:br>
            <a:r>
              <a:rPr lang="en-US" sz="2800" dirty="0"/>
              <a:t>embedded in a legitimate program.</a:t>
            </a:r>
          </a:p>
          <a:p>
            <a:pPr lvl="4"/>
            <a:endParaRPr lang="en-US" sz="1200" dirty="0"/>
          </a:p>
          <a:p>
            <a:r>
              <a:rPr lang="en-US" sz="2800" dirty="0"/>
              <a:t>Self-replicating, designed to </a:t>
            </a:r>
            <a:br>
              <a:rPr lang="en-US" sz="2800" dirty="0"/>
            </a:br>
            <a:r>
              <a:rPr lang="en-US" sz="2800" dirty="0"/>
              <a:t>infect other computers.</a:t>
            </a:r>
          </a:p>
          <a:p>
            <a:pPr lvl="4"/>
            <a:endParaRPr lang="en-US" sz="1200" dirty="0"/>
          </a:p>
          <a:p>
            <a:r>
              <a:rPr lang="en-US" sz="2800" dirty="0"/>
              <a:t>Very specific to CPU architecture, </a:t>
            </a:r>
            <a:br>
              <a:rPr lang="en-US" sz="2800" dirty="0"/>
            </a:br>
            <a:r>
              <a:rPr lang="en-US" sz="2800" dirty="0"/>
              <a:t>operating system, applications.</a:t>
            </a:r>
          </a:p>
          <a:p>
            <a:pPr lvl="4"/>
            <a:endParaRPr lang="en-US" sz="1200" dirty="0"/>
          </a:p>
          <a:p>
            <a:r>
              <a:rPr lang="en-US" sz="2800" dirty="0"/>
              <a:t>Usually borne via email or as a macro.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B4CC-4B16-8146-B9E2-2775A956DC72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 of Least Authority (POLA) 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guiding principle of protection.</a:t>
            </a:r>
          </a:p>
          <a:p>
            <a:pPr lvl="4"/>
            <a:endParaRPr lang="en-US" dirty="0"/>
          </a:p>
          <a:p>
            <a:r>
              <a:rPr lang="en-US" dirty="0"/>
              <a:t>Give programs, users and systems</a:t>
            </a:r>
            <a:br>
              <a:rPr lang="en-US" dirty="0"/>
            </a:br>
            <a:r>
              <a:rPr lang="en-US" u="sng" dirty="0"/>
              <a:t>just enough privileges</a:t>
            </a:r>
            <a:r>
              <a:rPr lang="en-US" dirty="0"/>
              <a:t> to perform their tasks.</a:t>
            </a:r>
          </a:p>
          <a:p>
            <a:pPr lvl="4"/>
            <a:endParaRPr lang="en-US" dirty="0"/>
          </a:p>
          <a:p>
            <a:r>
              <a:rPr lang="en-US" u="sng" dirty="0"/>
              <a:t>Limit damage</a:t>
            </a:r>
            <a:r>
              <a:rPr lang="en-US" dirty="0"/>
              <a:t> if an entity has a bug or gets abused.</a:t>
            </a:r>
          </a:p>
          <a:p>
            <a:pPr lvl="4"/>
            <a:endParaRPr lang="en-US" dirty="0"/>
          </a:p>
          <a:p>
            <a:r>
              <a:rPr lang="ja-JP" altLang="en-US" dirty="0"/>
              <a:t>“</a:t>
            </a:r>
            <a:r>
              <a:rPr lang="en-US" dirty="0"/>
              <a:t>Need to know</a:t>
            </a:r>
            <a:r>
              <a:rPr lang="ja-JP" altLang="en-US" dirty="0"/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At any time, a process should be able to access </a:t>
            </a:r>
            <a:br>
              <a:rPr lang="en-US" dirty="0"/>
            </a:br>
            <a:r>
              <a:rPr lang="en-US" dirty="0"/>
              <a:t>only those resources that it currently requires </a:t>
            </a:r>
            <a:br>
              <a:rPr lang="en-US" dirty="0"/>
            </a:br>
            <a:r>
              <a:rPr lang="en-US" dirty="0"/>
              <a:t>to complete its task.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B9E7-DEE3-DA46-9405-DF562994297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Viruses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Parasitic file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Boot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Macro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Source code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/>
              <a:t>Polymorphic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Avoids having a virus signature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/>
              <a:t>Encrypted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Encrypted to avoid detection.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Decrypts to execute.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9F8F-643B-A243-BC84-528390809116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6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6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6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6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Categories of Viruses</a:t>
            </a:r>
            <a:r>
              <a:rPr lang="en-US" i="1"/>
              <a:t>, 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1152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Stealth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Modifies parts of the system </a:t>
            </a:r>
            <a:br>
              <a:rPr lang="en-US" sz="2400" dirty="0"/>
            </a:br>
            <a:r>
              <a:rPr lang="en-US" sz="2400" dirty="0"/>
              <a:t>that can be used to detect it.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/>
              <a:t>Tunneling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Installs in the interrupt-handler chain </a:t>
            </a:r>
            <a:br>
              <a:rPr lang="en-US" sz="2400" dirty="0"/>
            </a:br>
            <a:r>
              <a:rPr lang="en-US" sz="2400" dirty="0"/>
              <a:t>or in device drivers.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/>
              <a:t>Multipartite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Infect multiple parts of a system.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800" dirty="0"/>
              <a:t>Armored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Hard for antivirus researchers to detect.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C2600-5E42-5043-BDCE-6FD0D22E4BCA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178F-9C0A-1A47-BB48-76E42759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FB76-F899-5642-8EF9-8386CC1E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virus that encrypts important data on a user’s computer system.</a:t>
            </a:r>
          </a:p>
          <a:p>
            <a:pPr lvl="1"/>
            <a:r>
              <a:rPr lang="en-US" dirty="0"/>
              <a:t>The villain demands payment (often in bitcoins) </a:t>
            </a:r>
            <a:br>
              <a:rPr lang="en-US" dirty="0"/>
            </a:br>
            <a:r>
              <a:rPr lang="en-US" dirty="0"/>
              <a:t>for the decryption key.</a:t>
            </a:r>
          </a:p>
          <a:p>
            <a:pPr lvl="4"/>
            <a:endParaRPr lang="en-US" dirty="0"/>
          </a:p>
          <a:p>
            <a:r>
              <a:rPr lang="en-US" dirty="0"/>
              <a:t>Threaten to post stolen private data on the web.</a:t>
            </a:r>
          </a:p>
          <a:p>
            <a:pPr lvl="1"/>
            <a:r>
              <a:rPr lang="en-US" dirty="0"/>
              <a:t>The villain demands payment (often in bitcoins) </a:t>
            </a:r>
            <a:br>
              <a:rPr lang="en-US" dirty="0"/>
            </a:br>
            <a:r>
              <a:rPr lang="en-US" dirty="0"/>
              <a:t>or the data will be made public.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738B6-9CEE-ED4E-BB51-F6D1F527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5523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Keystroke Logger Virus</a:t>
            </a:r>
          </a:p>
        </p:txBody>
      </p:sp>
      <p:sp>
        <p:nvSpPr>
          <p:cNvPr id="1138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virus that intercepts keystrokes.</a:t>
            </a:r>
          </a:p>
          <a:p>
            <a:pPr lvl="4"/>
            <a:endParaRPr lang="en-US" dirty="0"/>
          </a:p>
          <a:p>
            <a:r>
              <a:rPr lang="en-US" dirty="0"/>
              <a:t>Records passwords, etc.</a:t>
            </a:r>
          </a:p>
          <a:p>
            <a:pPr lvl="4"/>
            <a:endParaRPr lang="en-US" dirty="0"/>
          </a:p>
          <a:p>
            <a:r>
              <a:rPr lang="en-US" dirty="0"/>
              <a:t>Sends confidential information </a:t>
            </a:r>
            <a:br>
              <a:rPr lang="en-US" dirty="0"/>
            </a:br>
            <a:r>
              <a:rPr lang="en-US" dirty="0"/>
              <a:t>to a malicious recipient.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C1B3-723E-6946-8709-20947FF16E81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 Scanning</a:t>
            </a:r>
          </a:p>
        </p:txBody>
      </p:sp>
      <p:sp>
        <p:nvSpPr>
          <p:cNvPr id="1141763" name="Rectangle 3"/>
          <p:cNvSpPr>
            <a:spLocks noGrp="1" noChangeArrowheads="1"/>
          </p:cNvSpPr>
          <p:nvPr>
            <p:ph idx="1"/>
          </p:nvPr>
        </p:nvSpPr>
        <p:spPr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dirty="0"/>
              <a:t>Automated attempt to connect </a:t>
            </a:r>
            <a:br>
              <a:rPr lang="en-US" sz="2800" dirty="0"/>
            </a:br>
            <a:r>
              <a:rPr lang="en-US" sz="2800" dirty="0"/>
              <a:t>to a range of ports on one IP address</a:t>
            </a:r>
            <a:br>
              <a:rPr lang="en-US" sz="2800" dirty="0"/>
            </a:br>
            <a:r>
              <a:rPr lang="en-US" sz="2800" dirty="0"/>
              <a:t>or on a range of IP addresses.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47631-1635-8D4A-9196-97CEC388E170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Denial of Service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Overload the targeted computer to prevent it </a:t>
            </a:r>
            <a:br>
              <a:rPr lang="en-US" sz="2800" dirty="0"/>
            </a:br>
            <a:r>
              <a:rPr lang="en-US" sz="2800" dirty="0"/>
              <a:t>from doing any useful work.</a:t>
            </a:r>
          </a:p>
          <a:p>
            <a:pPr lvl="4"/>
            <a:endParaRPr lang="en-US" sz="1200" dirty="0"/>
          </a:p>
          <a:p>
            <a:r>
              <a:rPr lang="en-US" sz="2800" dirty="0"/>
              <a:t>A </a:t>
            </a:r>
            <a:r>
              <a:rPr lang="en-US" dirty="0"/>
              <a:t>distributed denial-of-service (DDOS) </a:t>
            </a:r>
            <a:br>
              <a:rPr lang="en-US" sz="2800" dirty="0"/>
            </a:br>
            <a:r>
              <a:rPr lang="en-US" sz="2800" dirty="0"/>
              <a:t>comes from multiple sites at once.</a:t>
            </a:r>
          </a:p>
          <a:p>
            <a:pPr lvl="1"/>
            <a:r>
              <a:rPr lang="ja-JP" altLang="en-US" sz="2400" dirty="0">
                <a:latin typeface="Arial"/>
              </a:rPr>
              <a:t>“</a:t>
            </a:r>
            <a:r>
              <a:rPr lang="en-US" sz="2400" dirty="0"/>
              <a:t>Ping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/>
              <a:t> of death.</a:t>
            </a:r>
          </a:p>
          <a:p>
            <a:pPr lvl="4"/>
            <a:endParaRPr lang="en-US" sz="1200" dirty="0"/>
          </a:p>
          <a:p>
            <a:r>
              <a:rPr lang="en-US" sz="2800" dirty="0"/>
              <a:t>Consider traffic to a web site.</a:t>
            </a:r>
          </a:p>
          <a:p>
            <a:pPr lvl="1"/>
            <a:r>
              <a:rPr lang="en-US" sz="2400" dirty="0"/>
              <a:t>How can you tell the difference between </a:t>
            </a:r>
            <a:br>
              <a:rPr lang="en-US" sz="2400" dirty="0"/>
            </a:br>
            <a:r>
              <a:rPr lang="en-US" sz="2400" dirty="0"/>
              <a:t>being a target and being really popular?</a:t>
            </a:r>
          </a:p>
          <a:p>
            <a:pPr lvl="1"/>
            <a:r>
              <a:rPr lang="en-US" dirty="0"/>
              <a:t>Accidental: Students writing bad </a:t>
            </a:r>
            <a:r>
              <a:rPr 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dirty="0"/>
              <a:t> code.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B4759-4AC4-D94E-BDCF-F57709C1D839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2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Principles for Security</a:t>
            </a:r>
          </a:p>
        </p:txBody>
      </p:sp>
      <p:sp>
        <p:nvSpPr>
          <p:cNvPr id="115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design should be public.</a:t>
            </a:r>
          </a:p>
          <a:p>
            <a:r>
              <a:rPr lang="en-US" dirty="0"/>
              <a:t>The default should be no access.</a:t>
            </a:r>
          </a:p>
          <a:p>
            <a:r>
              <a:rPr lang="en-US" dirty="0"/>
              <a:t>Check for current authority.</a:t>
            </a:r>
          </a:p>
          <a:p>
            <a:r>
              <a:rPr lang="en-US" dirty="0"/>
              <a:t>Give each process the </a:t>
            </a:r>
            <a:r>
              <a:rPr lang="en-US" u="sng" dirty="0"/>
              <a:t>least authority possible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protection mechanism should be </a:t>
            </a:r>
            <a:br>
              <a:rPr lang="en-US" dirty="0"/>
            </a:br>
            <a:r>
              <a:rPr lang="en-US" dirty="0"/>
              <a:t>simple, uniform, and built into the </a:t>
            </a:r>
            <a:br>
              <a:rPr lang="en-US" dirty="0"/>
            </a:br>
            <a:r>
              <a:rPr lang="en-US" dirty="0"/>
              <a:t>lowest layers of the system.</a:t>
            </a:r>
          </a:p>
          <a:p>
            <a:pPr lvl="4"/>
            <a:endParaRPr lang="en-US" dirty="0"/>
          </a:p>
          <a:p>
            <a:r>
              <a:rPr lang="en-US" dirty="0"/>
              <a:t>The scheme chosen must be </a:t>
            </a:r>
            <a:br>
              <a:rPr lang="en-US" dirty="0"/>
            </a:br>
            <a:r>
              <a:rPr lang="en-US" dirty="0"/>
              <a:t>psychologically acceptable.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A09F2-6D22-364E-9322-EF00865EF3BF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Authentication: Passwords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are often easy to guess.</a:t>
            </a:r>
          </a:p>
          <a:p>
            <a:pPr lvl="4"/>
            <a:endParaRPr lang="en-US" dirty="0"/>
          </a:p>
          <a:p>
            <a:r>
              <a:rPr lang="en-US" dirty="0"/>
              <a:t>A classic research study compiled a list </a:t>
            </a:r>
            <a:br>
              <a:rPr lang="en-US" dirty="0"/>
            </a:br>
            <a:r>
              <a:rPr lang="en-US" dirty="0"/>
              <a:t>of </a:t>
            </a:r>
            <a:r>
              <a:rPr lang="en-US" u="sng" dirty="0"/>
              <a:t>likely passwords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and last names</a:t>
            </a:r>
          </a:p>
          <a:p>
            <a:pPr lvl="1"/>
            <a:r>
              <a:rPr lang="en-US" dirty="0"/>
              <a:t>street and city names</a:t>
            </a:r>
          </a:p>
          <a:p>
            <a:pPr lvl="1"/>
            <a:r>
              <a:rPr lang="en-US" dirty="0"/>
              <a:t>words from a moderate-sized dictionary</a:t>
            </a:r>
          </a:p>
          <a:p>
            <a:pPr lvl="1"/>
            <a:r>
              <a:rPr lang="en-US" dirty="0"/>
              <a:t>license plate numbers</a:t>
            </a:r>
          </a:p>
          <a:p>
            <a:pPr lvl="1"/>
            <a:r>
              <a:rPr lang="en-US" dirty="0"/>
              <a:t>short strings of random numbers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Discovered that over 86% of passwords</a:t>
            </a:r>
            <a:br>
              <a:rPr lang="en-US" dirty="0"/>
            </a:br>
            <a:r>
              <a:rPr lang="en-US" dirty="0"/>
              <a:t>then in use were in their list.</a:t>
            </a:r>
          </a:p>
          <a:p>
            <a:pPr lvl="1"/>
            <a:endParaRPr lang="en-US" dirty="0"/>
          </a:p>
          <a:p>
            <a:pPr lvl="4"/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97206-2B36-0846-8667-4D3E3402B771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C471-A62D-1B89-77BF-E2D167DB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C989-586C-7354-EEDD-F7D13A11C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trike="sngStrike" dirty="0"/>
              <a:t>Upper case, lower case, digit, symbol</a:t>
            </a:r>
          </a:p>
          <a:p>
            <a:pPr lvl="1"/>
            <a:r>
              <a:rPr lang="en-US" sz="2900" dirty="0"/>
              <a:t>Hard to remember, so users write it down</a:t>
            </a:r>
          </a:p>
          <a:p>
            <a:pPr lvl="1"/>
            <a:r>
              <a:rPr lang="en-US" sz="2900" dirty="0"/>
              <a:t>Very difficult to enter on smartphones</a:t>
            </a:r>
          </a:p>
          <a:p>
            <a:pPr lvl="1"/>
            <a:endParaRPr lang="en-US" sz="2900" dirty="0"/>
          </a:p>
          <a:p>
            <a:r>
              <a:rPr lang="en-US" sz="3200" dirty="0"/>
              <a:t>A long text string</a:t>
            </a:r>
          </a:p>
          <a:p>
            <a:pPr lvl="1"/>
            <a:r>
              <a:rPr lang="en-US" sz="2900" dirty="0"/>
              <a:t>Easy to remember, easy to type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1792F-0AE1-F273-9409-F561AB73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46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Firewalls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7A0C-72B5-624F-9102-9B7BEDA4121A}" type="slidenum">
              <a:rPr lang="en-US"/>
              <a:pPr/>
              <a:t>39</a:t>
            </a:fld>
            <a:endParaRPr lang="en-US"/>
          </a:p>
        </p:txBody>
      </p:sp>
      <p:pic>
        <p:nvPicPr>
          <p:cNvPr id="1145859" name="Picture 4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417638"/>
            <a:ext cx="8169275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35BE73-85F5-8F4E-863F-E98B51F198A5}"/>
              </a:ext>
            </a:extLst>
          </p:cNvPr>
          <p:cNvSpPr txBox="1"/>
          <p:nvPr/>
        </p:nvSpPr>
        <p:spPr>
          <a:xfrm>
            <a:off x="5775425" y="5786735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Granularity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Rough-grained</a:t>
            </a:r>
            <a:r>
              <a:rPr lang="en-US" sz="2800" dirty="0"/>
              <a:t> privilege management </a:t>
            </a:r>
            <a:br>
              <a:rPr lang="en-US" sz="2800" dirty="0"/>
            </a:br>
            <a:r>
              <a:rPr lang="en-US" sz="2800" dirty="0"/>
              <a:t>is easier and simpler.</a:t>
            </a:r>
          </a:p>
          <a:p>
            <a:pPr lvl="1"/>
            <a:r>
              <a:rPr lang="en-US" sz="2400" dirty="0"/>
              <a:t>Principle of least authority done in large chunks.</a:t>
            </a:r>
          </a:p>
          <a:p>
            <a:pPr lvl="1"/>
            <a:r>
              <a:rPr lang="en-US" sz="2400" dirty="0"/>
              <a:t>Example: Traditional UNIX processes either have abilities of the associated user or of the root user.</a:t>
            </a:r>
          </a:p>
          <a:p>
            <a:pPr lvl="4"/>
            <a:endParaRPr lang="en-US" dirty="0"/>
          </a:p>
          <a:p>
            <a:r>
              <a:rPr lang="en-US" u="sng" dirty="0"/>
              <a:t>Fine-grained</a:t>
            </a:r>
            <a:r>
              <a:rPr lang="en-US" sz="2800" dirty="0"/>
              <a:t> management is more complex </a:t>
            </a:r>
            <a:br>
              <a:rPr lang="en-US" sz="2800" dirty="0"/>
            </a:br>
            <a:r>
              <a:rPr lang="en-US" sz="2800" dirty="0"/>
              <a:t>and more overhead, but more protective.</a:t>
            </a:r>
          </a:p>
          <a:p>
            <a:pPr lvl="1"/>
            <a:r>
              <a:rPr lang="en-US" sz="2400" dirty="0"/>
              <a:t>Examples: </a:t>
            </a:r>
          </a:p>
          <a:p>
            <a:pPr lvl="2"/>
            <a:r>
              <a:rPr lang="en-US" sz="2000" dirty="0"/>
              <a:t>File access control lists (ACLs)</a:t>
            </a:r>
          </a:p>
          <a:p>
            <a:pPr lvl="2"/>
            <a:r>
              <a:rPr lang="en-US" sz="2000" dirty="0"/>
              <a:t>Role-based access control (RBAC)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25DB-DF9D-1641-8FDC-85F3616BB577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9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5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25AD-DB70-6339-6396-38AE6648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Risk to Computer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B0E3-2478-0EA6-7A84-639E3B96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PEOPLE!</a:t>
            </a:r>
          </a:p>
          <a:p>
            <a:pPr lvl="1"/>
            <a:r>
              <a:rPr lang="en-US" sz="2800" dirty="0"/>
              <a:t>Nefarious</a:t>
            </a:r>
          </a:p>
          <a:p>
            <a:pPr lvl="1"/>
            <a:r>
              <a:rPr lang="en-US" sz="2800" dirty="0"/>
              <a:t>Dumb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C664E-9DAD-8858-10E4-E1461E2E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094-CFE5-6845-BA77-358456EEE977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4580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Nontechnical Security Lecture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data such as email messages </a:t>
            </a:r>
            <a:br>
              <a:rPr lang="en-US" dirty="0"/>
            </a:br>
            <a:r>
              <a:rPr lang="en-US" dirty="0"/>
              <a:t>to each other via the Internet …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… is like sending </a:t>
            </a:r>
            <a:r>
              <a:rPr lang="en-US" u="sng" dirty="0"/>
              <a:t>postcards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via the U.S. mail system.</a:t>
            </a:r>
          </a:p>
          <a:p>
            <a:pPr lvl="4"/>
            <a:endParaRPr lang="en-US" dirty="0"/>
          </a:p>
          <a:p>
            <a:r>
              <a:rPr lang="en-US" dirty="0"/>
              <a:t>Anyone can read the </a:t>
            </a:r>
            <a:br>
              <a:rPr lang="en-US" dirty="0"/>
            </a:br>
            <a:r>
              <a:rPr lang="en-US" dirty="0"/>
              <a:t>message along the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9" name="Picture 18" descr="Screen Shot 2015-07-10 at 11.27.05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390" y="3977634"/>
            <a:ext cx="1554463" cy="2212120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463074" y="2423171"/>
            <a:ext cx="1737340" cy="1319252"/>
            <a:chOff x="1463074" y="2423171"/>
            <a:chExt cx="1737340" cy="1319252"/>
          </a:xfrm>
        </p:grpSpPr>
        <p:pic>
          <p:nvPicPr>
            <p:cNvPr id="16" name="Picture 15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94951" y="2331732"/>
            <a:ext cx="1874166" cy="1371585"/>
            <a:chOff x="5394951" y="2331732"/>
            <a:chExt cx="1874166" cy="1371585"/>
          </a:xfrm>
        </p:grpSpPr>
        <p:pic>
          <p:nvPicPr>
            <p:cNvPr id="17" name="Picture 16" descr="Screen Shot 2015-07-10 at 11.15.40 AM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3108976" y="3063244"/>
            <a:ext cx="2468853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Folded Corner 14">
            <a:extLst>
              <a:ext uri="{FF2B5EF4-FFF2-40B4-BE49-F238E27FC236}">
                <a16:creationId xmlns:a16="http://schemas.microsoft.com/office/drawing/2014/main" id="{6C1AD70E-CB59-DA49-BACF-AF2715253755}"/>
              </a:ext>
            </a:extLst>
          </p:cNvPr>
          <p:cNvSpPr/>
          <p:nvPr/>
        </p:nvSpPr>
        <p:spPr bwMode="auto">
          <a:xfrm>
            <a:off x="3916273" y="2768717"/>
            <a:ext cx="914390" cy="9346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/>
              <a:t>We plan to manufacture </a:t>
            </a:r>
            <a:r>
              <a:rPr lang="en-US" sz="1200" b="1" dirty="0">
                <a:solidFill>
                  <a:srgbClr val="C00000"/>
                </a:solidFill>
              </a:rPr>
              <a:t>7</a:t>
            </a:r>
            <a:r>
              <a:rPr lang="en-US" sz="1000" b="1" dirty="0"/>
              <a:t> </a:t>
            </a:r>
            <a:r>
              <a:rPr lang="en-US" sz="1000" dirty="0"/>
              <a:t>million</a:t>
            </a:r>
            <a:r>
              <a:rPr lang="en-US" sz="1000" b="1" dirty="0"/>
              <a:t> </a:t>
            </a:r>
            <a:r>
              <a:rPr lang="en-US" sz="1000" dirty="0"/>
              <a:t>widgets next quarter.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2145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7707"/>
            <a:ext cx="8229600" cy="1513218"/>
          </a:xfrm>
        </p:spPr>
        <p:txBody>
          <a:bodyPr/>
          <a:lstStyle/>
          <a:p>
            <a:r>
              <a:rPr lang="en-US" dirty="0"/>
              <a:t>How can we keep the </a:t>
            </a:r>
            <a:r>
              <a:rPr lang="en-US" u="sng" dirty="0"/>
              <a:t>nefarious Bart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/>
            </a:br>
            <a:r>
              <a:rPr lang="en-US" dirty="0"/>
              <a:t>from reading confidential messages that </a:t>
            </a:r>
            <a:br>
              <a:rPr lang="en-US" dirty="0"/>
            </a:br>
            <a:r>
              <a:rPr lang="en-US" dirty="0"/>
              <a:t>Jill and John are sending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6" name="Picture 5" descr="Screen Shot 2015-07-10 at 11.14.11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9" name="Picture 8" descr="Screen Shot 2015-07-10 at 11.15.40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66170" y="3429000"/>
            <a:ext cx="1645903" cy="1137171"/>
            <a:chOff x="3566170" y="3246122"/>
            <a:chExt cx="1645903" cy="1137171"/>
          </a:xfrm>
        </p:grpSpPr>
        <p:pic>
          <p:nvPicPr>
            <p:cNvPr id="14" name="Picture 13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16" name="Down Arrow 15"/>
          <p:cNvSpPr/>
          <p:nvPr/>
        </p:nvSpPr>
        <p:spPr bwMode="auto">
          <a:xfrm>
            <a:off x="4297683" y="2788927"/>
            <a:ext cx="274317" cy="731512"/>
          </a:xfrm>
          <a:prstGeom prst="downArrow">
            <a:avLst/>
          </a:prstGeom>
          <a:solidFill>
            <a:srgbClr val="B23C00"/>
          </a:solidFill>
          <a:ln w="952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108976" y="2057415"/>
            <a:ext cx="2468853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8" name="Folded Corner 17"/>
          <p:cNvSpPr/>
          <p:nvPr/>
        </p:nvSpPr>
        <p:spPr bwMode="auto">
          <a:xfrm>
            <a:off x="3977646" y="1691659"/>
            <a:ext cx="914390" cy="93460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/>
              <a:t>We plan to manufacture </a:t>
            </a:r>
            <a:r>
              <a:rPr lang="en-US" sz="1200" b="1" dirty="0">
                <a:solidFill>
                  <a:srgbClr val="C00000"/>
                </a:solidFill>
              </a:rPr>
              <a:t>7</a:t>
            </a:r>
            <a:r>
              <a:rPr lang="en-US" sz="1000" b="1" dirty="0"/>
              <a:t> </a:t>
            </a:r>
            <a:r>
              <a:rPr lang="en-US" sz="1000" dirty="0"/>
              <a:t>million</a:t>
            </a:r>
            <a:r>
              <a:rPr lang="en-US" sz="1000" b="1" dirty="0"/>
              <a:t> </a:t>
            </a:r>
            <a:r>
              <a:rPr lang="en-US" sz="1000" dirty="0"/>
              <a:t>widgets next quarter.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089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94951" y="2201187"/>
            <a:ext cx="1874166" cy="1371585"/>
            <a:chOff x="5394951" y="2331732"/>
            <a:chExt cx="1874166" cy="1371585"/>
          </a:xfrm>
        </p:grpSpPr>
        <p:pic>
          <p:nvPicPr>
            <p:cNvPr id="9" name="Picture 8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291854" y="2932699"/>
            <a:ext cx="2194536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Shared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85331"/>
          </a:xfrm>
        </p:spPr>
        <p:txBody>
          <a:bodyPr>
            <a:normAutofit/>
          </a:bodyPr>
          <a:lstStyle/>
          <a:p>
            <a:r>
              <a:rPr lang="en-US" dirty="0"/>
              <a:t>Jill needs to send a message containing the </a:t>
            </a:r>
            <a:r>
              <a:rPr lang="en-US" u="sng" dirty="0"/>
              <a:t>confidential data</a:t>
            </a:r>
            <a:r>
              <a:rPr lang="en-US" dirty="0">
                <a:solidFill>
                  <a:srgbClr val="B23C00"/>
                </a:solidFill>
              </a:rPr>
              <a:t> 7</a:t>
            </a:r>
            <a:r>
              <a:rPr lang="en-US" dirty="0"/>
              <a:t> to John.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John and Jill can agree ahead of time to a </a:t>
            </a:r>
            <a:r>
              <a:rPr lang="en-US" u="sng" dirty="0"/>
              <a:t>shared secret</a:t>
            </a:r>
            <a:r>
              <a:rPr lang="en-US" dirty="0"/>
              <a:t> – the number 12.</a:t>
            </a:r>
          </a:p>
          <a:p>
            <a:r>
              <a:rPr lang="en-US" dirty="0"/>
              <a:t>Then Jill can </a:t>
            </a:r>
            <a:r>
              <a:rPr lang="en-US" u="sng" dirty="0"/>
              <a:t>encrypt</a:t>
            </a:r>
            <a:r>
              <a:rPr lang="en-US" dirty="0"/>
              <a:t> the data by adding 12 </a:t>
            </a:r>
            <a:br>
              <a:rPr lang="en-US" dirty="0"/>
            </a:br>
            <a:r>
              <a:rPr lang="en-US" dirty="0"/>
              <a:t>to the confidential data 7.</a:t>
            </a:r>
          </a:p>
          <a:p>
            <a:r>
              <a:rPr lang="en-US" dirty="0"/>
              <a:t>John </a:t>
            </a:r>
            <a:r>
              <a:rPr lang="en-US" u="sng" dirty="0"/>
              <a:t>decrypts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the data by subtracting 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63074" y="2292626"/>
            <a:ext cx="1737340" cy="1319252"/>
            <a:chOff x="1463074" y="2423171"/>
            <a:chExt cx="1737340" cy="1319252"/>
          </a:xfrm>
        </p:grpSpPr>
        <p:pic>
          <p:nvPicPr>
            <p:cNvPr id="6" name="Picture 5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6" name="Folded Corner 15"/>
          <p:cNvSpPr/>
          <p:nvPr/>
        </p:nvSpPr>
        <p:spPr bwMode="auto">
          <a:xfrm>
            <a:off x="4023366" y="2788927"/>
            <a:ext cx="688184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19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806" y="2971805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170" y="2971805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</p:spTree>
    <p:extLst>
      <p:ext uri="{BB962C8B-B14F-4D97-AF65-F5344CB8AC3E}">
        <p14:creationId xmlns:p14="http://schemas.microsoft.com/office/powerpoint/2010/main" val="224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9" name="Picture 8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17" name="Right Arrow 16"/>
          <p:cNvSpPr/>
          <p:nvPr/>
        </p:nvSpPr>
        <p:spPr bwMode="auto">
          <a:xfrm>
            <a:off x="3291854" y="2057415"/>
            <a:ext cx="2194536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Shared Secret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06" y="4709146"/>
            <a:ext cx="8503827" cy="1421779"/>
          </a:xfrm>
        </p:spPr>
        <p:txBody>
          <a:bodyPr/>
          <a:lstStyle/>
          <a:p>
            <a:r>
              <a:rPr lang="en-US" dirty="0"/>
              <a:t>Because Bart doesn’t know the shared secret </a:t>
            </a:r>
            <a:r>
              <a:rPr lang="en-US" dirty="0">
                <a:solidFill>
                  <a:srgbClr val="B23C00"/>
                </a:solidFill>
              </a:rPr>
              <a:t>12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he won’t be able to decrypt the message and obtain the confidential data </a:t>
            </a:r>
            <a:r>
              <a:rPr lang="en-US" dirty="0">
                <a:solidFill>
                  <a:srgbClr val="B23C00"/>
                </a:solidFill>
              </a:rPr>
              <a:t>7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6" name="Picture 5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66170" y="3246122"/>
            <a:ext cx="1645903" cy="1137171"/>
            <a:chOff x="3566170" y="3246122"/>
            <a:chExt cx="1645903" cy="1137171"/>
          </a:xfrm>
        </p:grpSpPr>
        <p:pic>
          <p:nvPicPr>
            <p:cNvPr id="13" name="Picture 12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15" name="Down Arrow 14"/>
          <p:cNvSpPr/>
          <p:nvPr/>
        </p:nvSpPr>
        <p:spPr bwMode="auto">
          <a:xfrm>
            <a:off x="4297683" y="2606049"/>
            <a:ext cx="274317" cy="731512"/>
          </a:xfrm>
          <a:prstGeom prst="downArrow">
            <a:avLst/>
          </a:prstGeom>
          <a:solidFill>
            <a:srgbClr val="B23C00"/>
          </a:solidFill>
          <a:ln w="952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4023366" y="1874537"/>
            <a:ext cx="688184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19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5806" y="2057415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170" y="2057415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</p:spTree>
    <p:extLst>
      <p:ext uri="{BB962C8B-B14F-4D97-AF65-F5344CB8AC3E}">
        <p14:creationId xmlns:p14="http://schemas.microsoft.com/office/powerpoint/2010/main" val="10664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Shared Secret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7488"/>
            <a:ext cx="8229600" cy="2708869"/>
          </a:xfrm>
        </p:spPr>
        <p:txBody>
          <a:bodyPr/>
          <a:lstStyle/>
          <a:p>
            <a:r>
              <a:rPr lang="en-US" dirty="0"/>
              <a:t>But this shared secret solution has problems.</a:t>
            </a:r>
          </a:p>
          <a:p>
            <a:pPr lvl="1"/>
            <a:r>
              <a:rPr lang="en-US" dirty="0"/>
              <a:t>Jill and John must arrange beforehand </a:t>
            </a:r>
            <a:br>
              <a:rPr lang="en-US" dirty="0"/>
            </a:br>
            <a:r>
              <a:rPr lang="en-US" dirty="0"/>
              <a:t>to share the secret 12.</a:t>
            </a:r>
          </a:p>
          <a:p>
            <a:pPr lvl="1"/>
            <a:r>
              <a:rPr lang="en-US" dirty="0"/>
              <a:t>What if Jill doesn’t already know John?</a:t>
            </a:r>
          </a:p>
          <a:p>
            <a:pPr lvl="1"/>
            <a:r>
              <a:rPr lang="en-US" dirty="0"/>
              <a:t>What if Jill wants to send the confidential data </a:t>
            </a:r>
            <a:br>
              <a:rPr lang="en-US" dirty="0"/>
            </a:br>
            <a:r>
              <a:rPr lang="en-US" dirty="0"/>
              <a:t>to all her vice presidents at the same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195358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8" name="Right Arrow 7"/>
          <p:cNvSpPr/>
          <p:nvPr/>
        </p:nvSpPr>
        <p:spPr bwMode="auto">
          <a:xfrm>
            <a:off x="3291854" y="1965976"/>
            <a:ext cx="2194536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3074" y="1286797"/>
            <a:ext cx="1737340" cy="1319252"/>
            <a:chOff x="1463074" y="2423171"/>
            <a:chExt cx="1737340" cy="1319252"/>
          </a:xfrm>
        </p:grpSpPr>
        <p:pic>
          <p:nvPicPr>
            <p:cNvPr id="10" name="Picture 9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2" name="Folded Corner 11"/>
          <p:cNvSpPr/>
          <p:nvPr/>
        </p:nvSpPr>
        <p:spPr bwMode="auto">
          <a:xfrm>
            <a:off x="4023366" y="1783098"/>
            <a:ext cx="688184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19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806" y="1965976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170" y="1965976"/>
            <a:ext cx="1028647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80196" y="5440658"/>
            <a:ext cx="6565619" cy="461665"/>
          </a:xfrm>
          <a:prstGeom prst="rect">
            <a:avLst/>
          </a:prstGeom>
          <a:solidFill>
            <a:srgbClr val="A12A03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How can Jill and her recipients share a secret?</a:t>
            </a:r>
          </a:p>
        </p:txBody>
      </p:sp>
    </p:spTree>
    <p:extLst>
      <p:ext uri="{BB962C8B-B14F-4D97-AF65-F5344CB8AC3E}">
        <p14:creationId xmlns:p14="http://schemas.microsoft.com/office/powerpoint/2010/main" val="208595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1295400"/>
            <a:ext cx="8503872" cy="4835525"/>
          </a:xfrm>
        </p:spPr>
        <p:txBody>
          <a:bodyPr/>
          <a:lstStyle/>
          <a:p>
            <a:r>
              <a:rPr lang="en-US" dirty="0"/>
              <a:t>How can Jill and her recipients share a secret number in order to encrypt the confidential data?</a:t>
            </a:r>
          </a:p>
          <a:p>
            <a:pPr lvl="4"/>
            <a:endParaRPr lang="en-US" dirty="0"/>
          </a:p>
          <a:p>
            <a:r>
              <a:rPr lang="en-US" dirty="0"/>
              <a:t>A security scheme called </a:t>
            </a:r>
            <a:r>
              <a:rPr lang="en-US" dirty="0">
                <a:solidFill>
                  <a:srgbClr val="B23C00"/>
                </a:solidFill>
              </a:rPr>
              <a:t>public key cryptography </a:t>
            </a:r>
            <a:r>
              <a:rPr lang="en-US" dirty="0"/>
              <a:t>was invented just for this purpose.</a:t>
            </a:r>
          </a:p>
          <a:p>
            <a:pPr lvl="4"/>
            <a:endParaRPr lang="en-US" dirty="0"/>
          </a:p>
          <a:p>
            <a:r>
              <a:rPr lang="en-US" dirty="0"/>
              <a:t>In this simplified introduction, let’s </a:t>
            </a:r>
            <a:r>
              <a:rPr lang="en-US" u="sng" dirty="0"/>
              <a:t>pretend</a:t>
            </a:r>
            <a:r>
              <a:rPr lang="en-US" dirty="0"/>
              <a:t> that multiplication is a </a:t>
            </a:r>
            <a:r>
              <a:rPr lang="en-US" u="sng" dirty="0"/>
              <a:t>one-way operation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Once you’ve multiplied two numbers, say </a:t>
            </a:r>
            <a:r>
              <a:rPr lang="en-US" dirty="0">
                <a:solidFill>
                  <a:srgbClr val="B23C00"/>
                </a:solidFill>
              </a:rPr>
              <a:t>4</a:t>
            </a:r>
            <a:r>
              <a:rPr lang="en-US" dirty="0"/>
              <a:t>x</a:t>
            </a:r>
            <a:r>
              <a:rPr lang="en-US" dirty="0">
                <a:solidFill>
                  <a:srgbClr val="B23C00"/>
                </a:solidFill>
              </a:rPr>
              <a:t>5</a:t>
            </a:r>
            <a:r>
              <a:rPr lang="en-US" dirty="0"/>
              <a:t>=20,</a:t>
            </a:r>
            <a:br>
              <a:rPr lang="en-US" dirty="0"/>
            </a:br>
            <a:r>
              <a:rPr lang="en-US" dirty="0"/>
              <a:t>you </a:t>
            </a:r>
            <a:r>
              <a:rPr lang="en-US" u="sng" dirty="0"/>
              <a:t>can’t recover</a:t>
            </a:r>
            <a:r>
              <a:rPr lang="en-US" dirty="0"/>
              <a:t> the original numbers by dividing.</a:t>
            </a:r>
          </a:p>
          <a:p>
            <a:pPr lvl="1"/>
            <a:r>
              <a:rPr lang="en-US" dirty="0"/>
              <a:t>In other words, you can’t do 20÷4=</a:t>
            </a:r>
            <a:r>
              <a:rPr lang="en-US" dirty="0">
                <a:solidFill>
                  <a:srgbClr val="B23C00"/>
                </a:solidFill>
              </a:rPr>
              <a:t>5</a:t>
            </a:r>
            <a:r>
              <a:rPr lang="en-US" dirty="0"/>
              <a:t> or 20÷5=</a:t>
            </a:r>
            <a:r>
              <a:rPr lang="en-US" dirty="0">
                <a:solidFill>
                  <a:srgbClr val="B23C00"/>
                </a:solidFill>
              </a:rPr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4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2542409"/>
          </a:xfrm>
        </p:spPr>
        <p:txBody>
          <a:bodyPr/>
          <a:lstStyle/>
          <a:p>
            <a:r>
              <a:rPr lang="en-US" dirty="0"/>
              <a:t>Jill chooses a </a:t>
            </a:r>
            <a:r>
              <a:rPr lang="en-US" dirty="0">
                <a:solidFill>
                  <a:srgbClr val="B23C00"/>
                </a:solidFill>
              </a:rPr>
              <a:t>private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Let’s suppose Jill chooses 10.</a:t>
            </a:r>
          </a:p>
          <a:p>
            <a:pPr lvl="4"/>
            <a:endParaRPr lang="en-US" dirty="0"/>
          </a:p>
          <a:p>
            <a:r>
              <a:rPr lang="en-US" dirty="0"/>
              <a:t>Each person to whom Jill wants to send confidential data also chooses a private key.</a:t>
            </a:r>
          </a:p>
          <a:p>
            <a:pPr lvl="1"/>
            <a:r>
              <a:rPr lang="en-US" dirty="0"/>
              <a:t>Let’s suppose John chooses 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4085264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4176703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4855882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4855882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</p:spTree>
    <p:extLst>
      <p:ext uri="{BB962C8B-B14F-4D97-AF65-F5344CB8AC3E}">
        <p14:creationId xmlns:p14="http://schemas.microsoft.com/office/powerpoint/2010/main" val="65583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69074"/>
            <a:ext cx="8229600" cy="2061852"/>
          </a:xfrm>
        </p:spPr>
        <p:txBody>
          <a:bodyPr/>
          <a:lstStyle/>
          <a:p>
            <a:r>
              <a:rPr lang="en-US" dirty="0"/>
              <a:t>Now Jill </a:t>
            </a:r>
            <a:r>
              <a:rPr lang="en-US" u="sng" dirty="0"/>
              <a:t>announces</a:t>
            </a:r>
            <a:r>
              <a:rPr lang="en-US" dirty="0"/>
              <a:t> a </a:t>
            </a:r>
            <a:r>
              <a:rPr lang="en-US" dirty="0">
                <a:solidFill>
                  <a:srgbClr val="B23C00"/>
                </a:solidFill>
              </a:rPr>
              <a:t>public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Let’s suppose the public key is 5.</a:t>
            </a:r>
          </a:p>
          <a:p>
            <a:pPr lvl="4"/>
            <a:endParaRPr lang="en-US" dirty="0"/>
          </a:p>
          <a:p>
            <a:r>
              <a:rPr lang="en-US" u="sng" dirty="0"/>
              <a:t>Everyone</a:t>
            </a:r>
            <a:r>
              <a:rPr lang="en-US" dirty="0"/>
              <a:t> can see the public key.</a:t>
            </a:r>
          </a:p>
          <a:p>
            <a:pPr lvl="1"/>
            <a:r>
              <a:rPr lang="en-US" dirty="0"/>
              <a:t>Including the nefarious Bart.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10" name="Picture 9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566170" y="2840463"/>
            <a:ext cx="1645903" cy="1137171"/>
            <a:chOff x="3566170" y="3246122"/>
            <a:chExt cx="1645903" cy="1137171"/>
          </a:xfrm>
        </p:grpSpPr>
        <p:pic>
          <p:nvPicPr>
            <p:cNvPr id="16" name="Picture 15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</p:spTree>
    <p:extLst>
      <p:ext uri="{BB962C8B-B14F-4D97-AF65-F5344CB8AC3E}">
        <p14:creationId xmlns:p14="http://schemas.microsoft.com/office/powerpoint/2010/main" val="2509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4683"/>
            <a:ext cx="8229600" cy="2976242"/>
          </a:xfrm>
        </p:spPr>
        <p:txBody>
          <a:bodyPr/>
          <a:lstStyle/>
          <a:p>
            <a:r>
              <a:rPr lang="en-US" dirty="0"/>
              <a:t>Now Jill can create her </a:t>
            </a:r>
            <a:r>
              <a:rPr lang="en-US" dirty="0">
                <a:solidFill>
                  <a:srgbClr val="B23C00"/>
                </a:solidFill>
              </a:rPr>
              <a:t>public-private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She multiplies her private key by the public key: 10x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=50.</a:t>
            </a:r>
          </a:p>
          <a:p>
            <a:pPr lvl="4"/>
            <a:endParaRPr lang="en-US" dirty="0"/>
          </a:p>
          <a:p>
            <a:r>
              <a:rPr lang="en-US" dirty="0"/>
              <a:t>John creates his </a:t>
            </a:r>
            <a:r>
              <a:rPr lang="en-US" dirty="0">
                <a:solidFill>
                  <a:srgbClr val="B23C00"/>
                </a:solidFill>
              </a:rPr>
              <a:t>public-private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 multiplies his private key by the public key: 8x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=40.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170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8633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</p:spTree>
    <p:extLst>
      <p:ext uri="{BB962C8B-B14F-4D97-AF65-F5344CB8AC3E}">
        <p14:creationId xmlns:p14="http://schemas.microsoft.com/office/powerpoint/2010/main" val="4366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Domains</a:t>
            </a:r>
          </a:p>
        </p:txBody>
      </p:sp>
      <p:sp>
        <p:nvSpPr>
          <p:cNvPr id="1095683" name="Rectangle 3"/>
          <p:cNvSpPr>
            <a:spLocks noGrp="1" noChangeArrowheads="1"/>
          </p:cNvSpPr>
          <p:nvPr>
            <p:ph idx="1"/>
          </p:nvPr>
        </p:nvSpPr>
        <p:spPr>
          <a:xfrm>
            <a:off x="182563" y="1295400"/>
            <a:ext cx="8686800" cy="487680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chemeClr val="folHlink"/>
                </a:solidFill>
              </a:rPr>
              <a:t>domain</a:t>
            </a:r>
            <a:r>
              <a:rPr lang="en-US" sz="2800" dirty="0"/>
              <a:t> is a set of </a:t>
            </a:r>
            <a:r>
              <a:rPr lang="en-US" dirty="0"/>
              <a:t>resource objects </a:t>
            </a:r>
            <a:br>
              <a:rPr lang="en-US" sz="2800" dirty="0"/>
            </a:br>
            <a:r>
              <a:rPr lang="en-US" sz="2800" dirty="0"/>
              <a:t>and their allowable operations.</a:t>
            </a:r>
          </a:p>
          <a:p>
            <a:pPr lvl="1"/>
            <a:r>
              <a:rPr lang="en-US" sz="2400" dirty="0"/>
              <a:t>A set of access rights as </a:t>
            </a:r>
            <a:r>
              <a:rPr lang="en-US" sz="2400" dirty="0">
                <a:solidFill>
                  <a:srgbClr val="0033CC"/>
                </a:solidFill>
              </a:rPr>
              <a:t>&lt;object-name, rights-set&gt;</a:t>
            </a:r>
            <a:r>
              <a:rPr lang="en-US" sz="2400" dirty="0"/>
              <a:t> pairs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>
                <a:solidFill>
                  <a:srgbClr val="0033CC"/>
                </a:solidFill>
              </a:rPr>
              <a:t>&lt;file </a:t>
            </a:r>
            <a:r>
              <a:rPr lang="en-US" sz="2400" i="1" dirty="0">
                <a:solidFill>
                  <a:srgbClr val="0033CC"/>
                </a:solidFill>
              </a:rPr>
              <a:t>F</a:t>
            </a:r>
            <a:r>
              <a:rPr lang="en-US" sz="2400" dirty="0">
                <a:solidFill>
                  <a:srgbClr val="0033CC"/>
                </a:solidFill>
              </a:rPr>
              <a:t>, {read, write}&gt;</a:t>
            </a:r>
          </a:p>
          <a:p>
            <a:pPr lvl="4"/>
            <a:endParaRPr lang="en-US" dirty="0">
              <a:solidFill>
                <a:srgbClr val="0033CC"/>
              </a:solidFill>
            </a:endParaRPr>
          </a:p>
          <a:p>
            <a:r>
              <a:rPr lang="en-US" sz="2800" dirty="0"/>
              <a:t>Users, processes, and program procedures </a:t>
            </a:r>
            <a:br>
              <a:rPr lang="en-US" sz="2800" dirty="0"/>
            </a:br>
            <a:r>
              <a:rPr lang="en-US" sz="2800" dirty="0"/>
              <a:t>can be in domains.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EBF08-E79F-EB47-8D13-EFD2F24C881F}" type="slidenum">
              <a:rPr lang="en-US"/>
              <a:pPr/>
              <a:t>5</a:t>
            </a:fld>
            <a:endParaRPr lang="en-US"/>
          </a:p>
        </p:txBody>
      </p:sp>
      <p:pic>
        <p:nvPicPr>
          <p:cNvPr id="109568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323053"/>
            <a:ext cx="640080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F90999-A2CA-7345-8C96-F4578722B69A}"/>
              </a:ext>
            </a:extLst>
          </p:cNvPr>
          <p:cNvSpPr txBox="1"/>
          <p:nvPr/>
        </p:nvSpPr>
        <p:spPr>
          <a:xfrm>
            <a:off x="3474732" y="6198090"/>
            <a:ext cx="291137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Operating System Concepts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10</a:t>
            </a:r>
            <a:r>
              <a:rPr lang="en-US" sz="800" baseline="30000" dirty="0">
                <a:solidFill>
                  <a:schemeClr val="bg1">
                    <a:lumMod val="6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edition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by Abraham </a:t>
            </a:r>
            <a:r>
              <a:rPr lang="en-US" sz="800" dirty="0" err="1">
                <a:solidFill>
                  <a:schemeClr val="bg1">
                    <a:lumMod val="6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, Greg Gagne, and Peter B. Galvin</a:t>
            </a:r>
          </a:p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Wiley, 2018, ISBN 978-1119456339 </a:t>
            </a:r>
          </a:p>
        </p:txBody>
      </p:sp>
    </p:spTree>
    <p:extLst>
      <p:ext uri="{BB962C8B-B14F-4D97-AF65-F5344CB8AC3E}">
        <p14:creationId xmlns:p14="http://schemas.microsoft.com/office/powerpoint/2010/main" val="12785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44135"/>
            <a:ext cx="8229600" cy="2928035"/>
          </a:xfrm>
        </p:spPr>
        <p:txBody>
          <a:bodyPr/>
          <a:lstStyle/>
          <a:p>
            <a:r>
              <a:rPr lang="en-US" dirty="0"/>
              <a:t>We </a:t>
            </a:r>
            <a:r>
              <a:rPr lang="en-US" u="sng" dirty="0"/>
              <a:t>cannot</a:t>
            </a:r>
            <a:r>
              <a:rPr lang="en-US" dirty="0"/>
              <a:t> discover Jill’s private key 10 by dividing her public-private key 50 by the public key 5.</a:t>
            </a:r>
          </a:p>
          <a:p>
            <a:pPr lvl="4"/>
            <a:endParaRPr lang="en-US" dirty="0"/>
          </a:p>
          <a:p>
            <a:r>
              <a:rPr lang="en-US" dirty="0"/>
              <a:t>We </a:t>
            </a:r>
            <a:r>
              <a:rPr lang="en-US" u="sng" dirty="0"/>
              <a:t>cannot</a:t>
            </a:r>
            <a:r>
              <a:rPr lang="en-US" dirty="0"/>
              <a:t> discover John’s private key 8 by dividing his public-private key 40 by the public key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170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8633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D76ABD-31DA-2047-8C9B-C62CC1800CED}"/>
              </a:ext>
            </a:extLst>
          </p:cNvPr>
          <p:cNvSpPr txBox="1"/>
          <p:nvPr/>
        </p:nvSpPr>
        <p:spPr>
          <a:xfrm>
            <a:off x="1258568" y="2816129"/>
            <a:ext cx="69926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Remember that we’re pretending that multiplication is a one-way operation.</a:t>
            </a:r>
          </a:p>
        </p:txBody>
      </p:sp>
    </p:spTree>
    <p:extLst>
      <p:ext uri="{BB962C8B-B14F-4D97-AF65-F5344CB8AC3E}">
        <p14:creationId xmlns:p14="http://schemas.microsoft.com/office/powerpoint/2010/main" val="2196061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4683"/>
            <a:ext cx="8229600" cy="2976242"/>
          </a:xfrm>
        </p:spPr>
        <p:txBody>
          <a:bodyPr/>
          <a:lstStyle/>
          <a:p>
            <a:r>
              <a:rPr lang="en-US" dirty="0"/>
              <a:t>What is the goal of all this?</a:t>
            </a:r>
          </a:p>
          <a:p>
            <a:pPr lvl="1"/>
            <a:r>
              <a:rPr lang="en-US" dirty="0"/>
              <a:t>To create a </a:t>
            </a:r>
            <a:r>
              <a:rPr lang="en-US" dirty="0">
                <a:solidFill>
                  <a:srgbClr val="B23C00"/>
                </a:solidFill>
              </a:rPr>
              <a:t>shared secret </a:t>
            </a:r>
            <a:r>
              <a:rPr lang="en-US" dirty="0"/>
              <a:t>between Jill and John.</a:t>
            </a:r>
          </a:p>
          <a:p>
            <a:r>
              <a:rPr lang="en-US" dirty="0"/>
              <a:t>Jill multiplies John’s public-private key by her private key: </a:t>
            </a:r>
            <a:r>
              <a:rPr lang="en-US" dirty="0">
                <a:solidFill>
                  <a:srgbClr val="0033CC"/>
                </a:solidFill>
              </a:rPr>
              <a:t>40</a:t>
            </a:r>
            <a:r>
              <a:rPr lang="en-US" dirty="0"/>
              <a:t>x10=</a:t>
            </a:r>
            <a:r>
              <a:rPr lang="en-US" dirty="0">
                <a:solidFill>
                  <a:srgbClr val="B23C00"/>
                </a:solidFill>
              </a:rPr>
              <a:t>400</a:t>
            </a:r>
          </a:p>
          <a:p>
            <a:r>
              <a:rPr lang="en-US" dirty="0"/>
              <a:t>John multiplies Jill’s public-private key by his private key: </a:t>
            </a:r>
            <a:r>
              <a:rPr lang="en-US" dirty="0">
                <a:solidFill>
                  <a:srgbClr val="0033CC"/>
                </a:solidFill>
              </a:rPr>
              <a:t>50</a:t>
            </a:r>
            <a:r>
              <a:rPr lang="en-US" dirty="0"/>
              <a:t>x8=</a:t>
            </a:r>
            <a:r>
              <a:rPr lang="en-US" dirty="0">
                <a:solidFill>
                  <a:srgbClr val="B23C00"/>
                </a:solidFill>
              </a:rPr>
              <a:t>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170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8633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</p:spTree>
    <p:extLst>
      <p:ext uri="{BB962C8B-B14F-4D97-AF65-F5344CB8AC3E}">
        <p14:creationId xmlns:p14="http://schemas.microsoft.com/office/powerpoint/2010/main" val="36451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54683"/>
            <a:ext cx="8229600" cy="2976242"/>
          </a:xfrm>
        </p:spPr>
        <p:txBody>
          <a:bodyPr/>
          <a:lstStyle/>
          <a:p>
            <a:r>
              <a:rPr lang="en-US" dirty="0"/>
              <a:t>Now Jill and John have a </a:t>
            </a:r>
            <a:r>
              <a:rPr lang="en-US" dirty="0">
                <a:solidFill>
                  <a:srgbClr val="B23C00"/>
                </a:solidFill>
              </a:rPr>
              <a:t>shared secret 400</a:t>
            </a:r>
            <a:r>
              <a:rPr lang="en-US" dirty="0"/>
              <a:t>.</a:t>
            </a:r>
            <a:endParaRPr lang="en-US" dirty="0">
              <a:solidFill>
                <a:srgbClr val="B23C00"/>
              </a:solidFill>
            </a:endParaRPr>
          </a:p>
          <a:p>
            <a:pPr lvl="4"/>
            <a:endParaRPr lang="en-US" dirty="0"/>
          </a:p>
          <a:p>
            <a:r>
              <a:rPr lang="en-US" dirty="0"/>
              <a:t>Jill can encrypt the confidential data </a:t>
            </a:r>
            <a:r>
              <a:rPr lang="en-US" dirty="0">
                <a:solidFill>
                  <a:srgbClr val="B23C00"/>
                </a:solidFill>
              </a:rPr>
              <a:t>7 </a:t>
            </a:r>
            <a:br>
              <a:rPr lang="en-US" dirty="0"/>
            </a:br>
            <a:r>
              <a:rPr lang="en-US" dirty="0"/>
              <a:t>by </a:t>
            </a:r>
            <a:r>
              <a:rPr lang="en-US" u="sng" dirty="0"/>
              <a:t>adding</a:t>
            </a:r>
            <a:r>
              <a:rPr lang="en-US" dirty="0"/>
              <a:t> the shared secret 400.</a:t>
            </a:r>
          </a:p>
          <a:p>
            <a:pPr lvl="4"/>
            <a:endParaRPr lang="en-US" dirty="0"/>
          </a:p>
          <a:p>
            <a:r>
              <a:rPr lang="en-US" dirty="0"/>
              <a:t>John can decrypt the confidential data </a:t>
            </a:r>
            <a:r>
              <a:rPr lang="en-US" dirty="0">
                <a:solidFill>
                  <a:srgbClr val="B23C00"/>
                </a:solidFill>
              </a:rPr>
              <a:t>7 </a:t>
            </a:r>
            <a:br>
              <a:rPr lang="en-US" dirty="0"/>
            </a:br>
            <a:r>
              <a:rPr lang="en-US" dirty="0"/>
              <a:t>by </a:t>
            </a:r>
            <a:r>
              <a:rPr lang="en-US" u="sng" dirty="0"/>
              <a:t>subtracting</a:t>
            </a:r>
            <a:r>
              <a:rPr lang="en-US" dirty="0"/>
              <a:t> the shared secret </a:t>
            </a:r>
            <a:r>
              <a:rPr lang="en-US" dirty="0">
                <a:solidFill>
                  <a:srgbClr val="C00000"/>
                </a:solidFill>
              </a:rPr>
              <a:t>400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2057415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2057415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11365" y="2148854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4170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38633" y="1234464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2409" y="1302603"/>
            <a:ext cx="1142761" cy="584776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secret 400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2292" y="1302603"/>
            <a:ext cx="1142761" cy="584776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secret 400</a:t>
            </a:r>
          </a:p>
        </p:txBody>
      </p:sp>
    </p:spTree>
    <p:extLst>
      <p:ext uri="{BB962C8B-B14F-4D97-AF65-F5344CB8AC3E}">
        <p14:creationId xmlns:p14="http://schemas.microsoft.com/office/powerpoint/2010/main" val="21042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585"/>
            <a:ext cx="8229600" cy="1330340"/>
          </a:xfrm>
        </p:spPr>
        <p:txBody>
          <a:bodyPr/>
          <a:lstStyle/>
          <a:p>
            <a:r>
              <a:rPr lang="en-US" dirty="0"/>
              <a:t>Bart can’t decrypt the 407 because he doesn’t know the shared secret 400.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1286797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sp>
        <p:nvSpPr>
          <p:cNvPr id="8" name="Right Arrow 7"/>
          <p:cNvSpPr/>
          <p:nvPr/>
        </p:nvSpPr>
        <p:spPr bwMode="auto">
          <a:xfrm>
            <a:off x="3291854" y="2057415"/>
            <a:ext cx="2194536" cy="274317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463074" y="1378236"/>
            <a:ext cx="1737340" cy="1319252"/>
            <a:chOff x="1463074" y="2423171"/>
            <a:chExt cx="1737340" cy="1319252"/>
          </a:xfrm>
        </p:grpSpPr>
        <p:pic>
          <p:nvPicPr>
            <p:cNvPr id="10" name="Picture 9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66170" y="3246122"/>
            <a:ext cx="1645903" cy="1137171"/>
            <a:chOff x="3566170" y="3246122"/>
            <a:chExt cx="1645903" cy="1137171"/>
          </a:xfrm>
        </p:grpSpPr>
        <p:pic>
          <p:nvPicPr>
            <p:cNvPr id="13" name="Picture 12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15" name="Down Arrow 14"/>
          <p:cNvSpPr/>
          <p:nvPr/>
        </p:nvSpPr>
        <p:spPr bwMode="auto">
          <a:xfrm>
            <a:off x="4297683" y="2606049"/>
            <a:ext cx="274317" cy="731512"/>
          </a:xfrm>
          <a:prstGeom prst="downArrow">
            <a:avLst/>
          </a:prstGeom>
          <a:solidFill>
            <a:srgbClr val="B23C00"/>
          </a:solidFill>
          <a:ln w="952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6" name="Folded Corner 15"/>
          <p:cNvSpPr/>
          <p:nvPr/>
        </p:nvSpPr>
        <p:spPr bwMode="auto">
          <a:xfrm>
            <a:off x="4023365" y="1874537"/>
            <a:ext cx="914391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407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8749" y="2057415"/>
            <a:ext cx="1142761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400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8113" y="2057415"/>
            <a:ext cx="1142761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secret 400</a:t>
            </a:r>
          </a:p>
        </p:txBody>
      </p:sp>
    </p:spTree>
    <p:extLst>
      <p:ext uri="{BB962C8B-B14F-4D97-AF65-F5344CB8AC3E}">
        <p14:creationId xmlns:p14="http://schemas.microsoft.com/office/powerpoint/2010/main" val="754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52146" y="2880366"/>
            <a:ext cx="1874166" cy="1371585"/>
            <a:chOff x="5394951" y="2331732"/>
            <a:chExt cx="1874166" cy="1371585"/>
          </a:xfrm>
        </p:grpSpPr>
        <p:pic>
          <p:nvPicPr>
            <p:cNvPr id="14" name="Picture 13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86982" y="2988589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322306"/>
          </a:xfrm>
        </p:spPr>
        <p:txBody>
          <a:bodyPr/>
          <a:lstStyle/>
          <a:p>
            <a:r>
              <a:rPr lang="en-US" dirty="0"/>
              <a:t>Public key encryption works </a:t>
            </a:r>
            <a:br>
              <a:rPr lang="en-US" dirty="0"/>
            </a:br>
            <a:r>
              <a:rPr lang="en-US" dirty="0"/>
              <a:t>with </a:t>
            </a:r>
            <a:r>
              <a:rPr lang="en-US" u="sng" dirty="0"/>
              <a:t>multiple recipients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Jill needs to send confidential data </a:t>
            </a:r>
            <a:br>
              <a:rPr lang="en-US" dirty="0"/>
            </a:br>
            <a:r>
              <a:rPr lang="en-US" dirty="0"/>
              <a:t>to both John and his </a:t>
            </a:r>
            <a:br>
              <a:rPr lang="en-US" dirty="0"/>
            </a:br>
            <a:r>
              <a:rPr lang="en-US" dirty="0"/>
              <a:t>twin brother Mark.</a:t>
            </a:r>
          </a:p>
          <a:p>
            <a:pPr lvl="4"/>
            <a:endParaRPr lang="en-US" dirty="0"/>
          </a:p>
          <a:p>
            <a:r>
              <a:rPr lang="en-US" dirty="0"/>
              <a:t>Each picks a private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4761479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4852918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5532097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5532097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2054" y="3650984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2</a:t>
            </a:r>
          </a:p>
        </p:txBody>
      </p:sp>
    </p:spTree>
    <p:extLst>
      <p:ext uri="{BB962C8B-B14F-4D97-AF65-F5344CB8AC3E}">
        <p14:creationId xmlns:p14="http://schemas.microsoft.com/office/powerpoint/2010/main" val="6390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99355"/>
          </a:xfrm>
        </p:spPr>
        <p:txBody>
          <a:bodyPr/>
          <a:lstStyle/>
          <a:p>
            <a:r>
              <a:rPr lang="en-US" dirty="0"/>
              <a:t>Jill announces the </a:t>
            </a:r>
            <a:r>
              <a:rPr lang="en-US" dirty="0">
                <a:solidFill>
                  <a:srgbClr val="008000"/>
                </a:solidFill>
              </a:rPr>
              <a:t>public key 5</a:t>
            </a:r>
            <a:r>
              <a:rPr lang="en-US" dirty="0"/>
              <a:t>, and everyone generates his or her public-private key.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Jill:   10x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=50</a:t>
            </a:r>
          </a:p>
          <a:p>
            <a:pPr lvl="1"/>
            <a:r>
              <a:rPr lang="en-US" dirty="0"/>
              <a:t>John: 8x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=40</a:t>
            </a:r>
          </a:p>
          <a:p>
            <a:pPr lvl="1"/>
            <a:r>
              <a:rPr lang="en-US" dirty="0"/>
              <a:t>Mark: 2x</a:t>
            </a:r>
            <a:r>
              <a:rPr lang="en-US" dirty="0">
                <a:solidFill>
                  <a:srgbClr val="008000"/>
                </a:solidFill>
              </a:rPr>
              <a:t>5</a:t>
            </a:r>
            <a:r>
              <a:rPr lang="en-US" dirty="0"/>
              <a:t>=10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4761479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4852918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5532097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5532097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52146" y="2880366"/>
            <a:ext cx="1874166" cy="1371585"/>
            <a:chOff x="5394951" y="2331732"/>
            <a:chExt cx="1874166" cy="1371585"/>
          </a:xfrm>
        </p:grpSpPr>
        <p:pic>
          <p:nvPicPr>
            <p:cNvPr id="14" name="Picture 13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86982" y="2988589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2054" y="3650984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7537" y="4709146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561" y="4709146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7756" y="2788927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Mark’s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2804" y="3850053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</p:spTree>
    <p:extLst>
      <p:ext uri="{BB962C8B-B14F-4D97-AF65-F5344CB8AC3E}">
        <p14:creationId xmlns:p14="http://schemas.microsoft.com/office/powerpoint/2010/main" val="15824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64"/>
            <a:ext cx="8320994" cy="4896461"/>
          </a:xfrm>
        </p:spPr>
        <p:txBody>
          <a:bodyPr/>
          <a:lstStyle/>
          <a:p>
            <a:r>
              <a:rPr lang="en-US" dirty="0"/>
              <a:t>Jill will have a shared secret with each recipient.</a:t>
            </a:r>
          </a:p>
          <a:p>
            <a:pPr lvl="1"/>
            <a:r>
              <a:rPr lang="en-US" sz="2000" dirty="0"/>
              <a:t>Jill and John will share 400 between them, as before.</a:t>
            </a:r>
          </a:p>
          <a:p>
            <a:pPr lvl="1"/>
            <a:r>
              <a:rPr lang="en-US" sz="2000" dirty="0"/>
              <a:t>Jill and Mark will have a different shared secret.</a:t>
            </a:r>
          </a:p>
          <a:p>
            <a:pPr lvl="5"/>
            <a:endParaRPr lang="en-US" sz="800" dirty="0"/>
          </a:p>
          <a:p>
            <a:pPr lvl="2"/>
            <a:r>
              <a:rPr lang="en-US" sz="1600" dirty="0"/>
              <a:t>Jill: Multiply Mark’s </a:t>
            </a:r>
            <a:br>
              <a:rPr lang="en-US" sz="1600" dirty="0"/>
            </a:br>
            <a:r>
              <a:rPr lang="en-US" sz="1600" dirty="0"/>
              <a:t>public-private key by</a:t>
            </a:r>
            <a:br>
              <a:rPr lang="en-US" sz="1600" dirty="0"/>
            </a:br>
            <a:r>
              <a:rPr lang="en-US" sz="1600" dirty="0"/>
              <a:t>her private key:</a:t>
            </a:r>
            <a:br>
              <a:rPr lang="en-US" sz="1600" dirty="0"/>
            </a:br>
            <a:r>
              <a:rPr lang="en-US" sz="1600" dirty="0">
                <a:solidFill>
                  <a:srgbClr val="0033CC"/>
                </a:solidFill>
              </a:rPr>
              <a:t>10</a:t>
            </a:r>
            <a:r>
              <a:rPr lang="en-US" sz="1600" dirty="0"/>
              <a:t>x10=</a:t>
            </a:r>
            <a:r>
              <a:rPr lang="en-US" sz="1600" dirty="0">
                <a:solidFill>
                  <a:srgbClr val="B23C00"/>
                </a:solidFill>
              </a:rPr>
              <a:t>100</a:t>
            </a:r>
            <a:r>
              <a:rPr lang="en-US" sz="1600" dirty="0"/>
              <a:t>.</a:t>
            </a:r>
          </a:p>
          <a:p>
            <a:pPr lvl="6"/>
            <a:endParaRPr lang="en-US" sz="800" dirty="0"/>
          </a:p>
          <a:p>
            <a:pPr lvl="2"/>
            <a:r>
              <a:rPr lang="en-US" sz="1600" dirty="0"/>
              <a:t>Mark: Multiply Jill’s</a:t>
            </a:r>
            <a:br>
              <a:rPr lang="en-US" sz="1600" dirty="0"/>
            </a:br>
            <a:r>
              <a:rPr lang="en-US" sz="1600" dirty="0"/>
              <a:t>public-private key by</a:t>
            </a:r>
            <a:br>
              <a:rPr lang="en-US" sz="1600" dirty="0"/>
            </a:br>
            <a:r>
              <a:rPr lang="en-US" sz="1600" dirty="0"/>
              <a:t>his private key:</a:t>
            </a:r>
            <a:br>
              <a:rPr lang="en-US" sz="1600" dirty="0"/>
            </a:br>
            <a:r>
              <a:rPr lang="en-US" sz="1600" dirty="0">
                <a:solidFill>
                  <a:srgbClr val="0033CC"/>
                </a:solidFill>
              </a:rPr>
              <a:t>50</a:t>
            </a:r>
            <a:r>
              <a:rPr lang="en-US" sz="1600" dirty="0"/>
              <a:t>x2=</a:t>
            </a:r>
            <a:r>
              <a:rPr lang="en-US" sz="1600" dirty="0">
                <a:solidFill>
                  <a:srgbClr val="B23C00"/>
                </a:solidFill>
              </a:rPr>
              <a:t>100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4761479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4852918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40123" y="5532097"/>
            <a:ext cx="823262" cy="58477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4859" y="5532097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8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52146" y="2880366"/>
            <a:ext cx="1874166" cy="1371585"/>
            <a:chOff x="5394951" y="2331732"/>
            <a:chExt cx="1874166" cy="1371585"/>
          </a:xfrm>
        </p:grpSpPr>
        <p:pic>
          <p:nvPicPr>
            <p:cNvPr id="14" name="Picture 13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86982" y="2988589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72054" y="3650984"/>
            <a:ext cx="823262" cy="584776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Private </a:t>
            </a:r>
            <a:br>
              <a:rPr lang="en-US" dirty="0"/>
            </a:br>
            <a:r>
              <a:rPr lang="en-US" dirty="0"/>
              <a:t>key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17537" y="4709146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Jill’s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80561" y="4709146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John’s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40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37756" y="2788927"/>
            <a:ext cx="1404952" cy="830997"/>
          </a:xfrm>
          <a:prstGeom prst="rect">
            <a:avLst/>
          </a:prstGeom>
          <a:solidFill>
            <a:srgbClr val="E1F5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Mark’s</a:t>
            </a:r>
          </a:p>
          <a:p>
            <a:pPr algn="ctr"/>
            <a:r>
              <a:rPr lang="en-US" dirty="0"/>
              <a:t>public-private</a:t>
            </a:r>
          </a:p>
          <a:p>
            <a:pPr algn="ctr"/>
            <a:r>
              <a:rPr lang="en-US" dirty="0"/>
              <a:t>key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02804" y="3941492"/>
            <a:ext cx="743513" cy="584776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Public</a:t>
            </a:r>
          </a:p>
          <a:p>
            <a:pPr algn="ctr"/>
            <a:r>
              <a:rPr lang="en-US" dirty="0"/>
              <a:t>key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1761" y="4892024"/>
            <a:ext cx="1507845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John: 400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86895" y="2971805"/>
            <a:ext cx="1462059" cy="584776"/>
          </a:xfrm>
          <a:prstGeom prst="rect">
            <a:avLst/>
          </a:prstGeom>
          <a:solidFill>
            <a:srgbClr val="400080"/>
          </a:solidFill>
          <a:ln>
            <a:solidFill>
              <a:srgbClr val="0000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Jill: 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29700" y="4800585"/>
            <a:ext cx="1462059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Jill: 400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00415" y="5714975"/>
            <a:ext cx="1507845" cy="584776"/>
          </a:xfrm>
          <a:prstGeom prst="rect">
            <a:avLst/>
          </a:prstGeom>
          <a:solidFill>
            <a:srgbClr val="40008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Mark: 100</a:t>
            </a:r>
          </a:p>
        </p:txBody>
      </p:sp>
    </p:spTree>
    <p:extLst>
      <p:ext uri="{BB962C8B-B14F-4D97-AF65-F5344CB8AC3E}">
        <p14:creationId xmlns:p14="http://schemas.microsoft.com/office/powerpoint/2010/main" val="411658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852146" y="1468878"/>
            <a:ext cx="1874166" cy="1371585"/>
            <a:chOff x="5394951" y="2331732"/>
            <a:chExt cx="1874166" cy="1371585"/>
          </a:xfrm>
        </p:grpSpPr>
        <p:pic>
          <p:nvPicPr>
            <p:cNvPr id="14" name="Picture 13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986982" y="2988589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67" y="1234464"/>
            <a:ext cx="6034974" cy="2042161"/>
          </a:xfrm>
        </p:spPr>
        <p:txBody>
          <a:bodyPr/>
          <a:lstStyle/>
          <a:p>
            <a:r>
              <a:rPr lang="en-US" dirty="0"/>
              <a:t>Jill sends to each recipient.</a:t>
            </a:r>
          </a:p>
          <a:p>
            <a:pPr lvl="1"/>
            <a:r>
              <a:rPr lang="en-US" dirty="0"/>
              <a:t>Bart can’t decrypt the messages to recover the confidential data </a:t>
            </a:r>
            <a:r>
              <a:rPr lang="en-US" dirty="0">
                <a:solidFill>
                  <a:srgbClr val="B23C00"/>
                </a:solidFill>
              </a:rPr>
              <a:t>7</a:t>
            </a:r>
            <a:r>
              <a:rPr lang="en-US" dirty="0"/>
              <a:t> because he doesn’t know </a:t>
            </a:r>
            <a:br>
              <a:rPr lang="en-US" dirty="0"/>
            </a:br>
            <a:r>
              <a:rPr lang="en-US" dirty="0"/>
              <a:t>the shared secrets.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94951" y="3349991"/>
            <a:ext cx="1874166" cy="1371585"/>
            <a:chOff x="5394951" y="2331732"/>
            <a:chExt cx="1874166" cy="1371585"/>
          </a:xfrm>
        </p:grpSpPr>
        <p:pic>
          <p:nvPicPr>
            <p:cNvPr id="6" name="Picture 5" descr="Screen Shot 2015-07-10 at 11.15.40 AM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4951" y="2331732"/>
              <a:ext cx="1874166" cy="137158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986982" y="2988589"/>
              <a:ext cx="629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John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463074" y="3441430"/>
            <a:ext cx="1737340" cy="1319252"/>
            <a:chOff x="1463074" y="2423171"/>
            <a:chExt cx="1737340" cy="1319252"/>
          </a:xfrm>
        </p:grpSpPr>
        <p:pic>
          <p:nvPicPr>
            <p:cNvPr id="9" name="Picture 8" descr="Screen Shot 2015-07-10 at 11.14.11 AM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63074" y="2423171"/>
              <a:ext cx="1737340" cy="1319252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110246" y="3064975"/>
              <a:ext cx="4240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Jill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1761" y="3663414"/>
            <a:ext cx="1507845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John: 400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86895" y="1743195"/>
            <a:ext cx="1462059" cy="584776"/>
          </a:xfrm>
          <a:prstGeom prst="rect">
            <a:avLst/>
          </a:prstGeom>
          <a:solidFill>
            <a:srgbClr val="40008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Jill: 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9700" y="3571975"/>
            <a:ext cx="1462059" cy="5847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Jill: 400</a:t>
            </a:r>
          </a:p>
        </p:txBody>
      </p:sp>
      <p:sp>
        <p:nvSpPr>
          <p:cNvPr id="19" name="Right Arrow 18"/>
          <p:cNvSpPr/>
          <p:nvPr/>
        </p:nvSpPr>
        <p:spPr bwMode="auto">
          <a:xfrm>
            <a:off x="3017537" y="3846292"/>
            <a:ext cx="2926048" cy="365756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1" name="Folded Corner 20"/>
          <p:cNvSpPr/>
          <p:nvPr/>
        </p:nvSpPr>
        <p:spPr bwMode="auto">
          <a:xfrm>
            <a:off x="4572000" y="3683107"/>
            <a:ext cx="914390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407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566170" y="5034999"/>
            <a:ext cx="1645903" cy="1137171"/>
            <a:chOff x="3566170" y="3246122"/>
            <a:chExt cx="1645903" cy="1137171"/>
          </a:xfrm>
        </p:grpSpPr>
        <p:pic>
          <p:nvPicPr>
            <p:cNvPr id="23" name="Picture 22" descr="hacker2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66170" y="3246122"/>
              <a:ext cx="1645903" cy="113717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389122" y="3520439"/>
              <a:ext cx="5609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Bart</a:t>
              </a:r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4297683" y="4394926"/>
            <a:ext cx="274317" cy="731512"/>
          </a:xfrm>
          <a:prstGeom prst="downArrow">
            <a:avLst/>
          </a:prstGeom>
          <a:solidFill>
            <a:srgbClr val="B23C00"/>
          </a:solidFill>
          <a:ln w="9525" cap="flat" cmpd="sng" algn="ctr">
            <a:solidFill>
              <a:srgbClr val="B23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20063240">
            <a:off x="3318691" y="3220071"/>
            <a:ext cx="2923958" cy="365756"/>
          </a:xfrm>
          <a:prstGeom prst="rightArrow">
            <a:avLst/>
          </a:prstGeom>
          <a:solidFill>
            <a:srgbClr val="0033CC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5302" y="4852121"/>
            <a:ext cx="1507845" cy="584776"/>
          </a:xfrm>
          <a:prstGeom prst="rect">
            <a:avLst/>
          </a:prstGeom>
          <a:solidFill>
            <a:srgbClr val="40008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Shared secret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Mark: 100</a:t>
            </a:r>
          </a:p>
        </p:txBody>
      </p:sp>
      <p:sp>
        <p:nvSpPr>
          <p:cNvPr id="28" name="Folded Corner 27"/>
          <p:cNvSpPr/>
          <p:nvPr/>
        </p:nvSpPr>
        <p:spPr bwMode="auto">
          <a:xfrm>
            <a:off x="4846317" y="2749024"/>
            <a:ext cx="914390" cy="620380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26289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course, in the real world, we </a:t>
            </a:r>
            <a:r>
              <a:rPr lang="en-US" u="sng" dirty="0"/>
              <a:t>can’t</a:t>
            </a:r>
            <a:r>
              <a:rPr lang="en-US" dirty="0"/>
              <a:t> use simple operations like multiplication and addition to generate keys and to encrypt data.</a:t>
            </a:r>
          </a:p>
          <a:p>
            <a:pPr lvl="1"/>
            <a:r>
              <a:rPr lang="en-US" dirty="0"/>
              <a:t>Multiplication and addition are </a:t>
            </a:r>
            <a:br>
              <a:rPr lang="en-US" dirty="0"/>
            </a:br>
            <a:r>
              <a:rPr lang="en-US" u="sng" dirty="0"/>
              <a:t>not</a:t>
            </a:r>
            <a:r>
              <a:rPr lang="en-US" dirty="0"/>
              <a:t> one-way operations.</a:t>
            </a:r>
          </a:p>
          <a:p>
            <a:pPr lvl="5"/>
            <a:endParaRPr lang="en-US" dirty="0"/>
          </a:p>
          <a:p>
            <a:r>
              <a:rPr lang="en-US" dirty="0"/>
              <a:t>Real-world encryption uses very large </a:t>
            </a:r>
            <a:br>
              <a:rPr lang="en-US" dirty="0"/>
            </a:br>
            <a:r>
              <a:rPr lang="en-US" u="sng" dirty="0"/>
              <a:t>prime numbers</a:t>
            </a:r>
            <a:r>
              <a:rPr lang="en-US" dirty="0"/>
              <a:t> and </a:t>
            </a:r>
            <a:r>
              <a:rPr lang="en-US" u="sng" dirty="0"/>
              <a:t>modulo arithmetic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Not even today’s most powerful supercomputer </a:t>
            </a:r>
            <a:br>
              <a:rPr lang="en-US" dirty="0"/>
            </a:br>
            <a:r>
              <a:rPr lang="en-US" dirty="0"/>
              <a:t>can undo such operations.</a:t>
            </a:r>
          </a:p>
          <a:p>
            <a:pPr lvl="1"/>
            <a:r>
              <a:rPr lang="en-US" dirty="0"/>
              <a:t>Worry: Can quantum computers in the future?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5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Cryptography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5903"/>
            <a:ext cx="8229600" cy="4835525"/>
          </a:xfrm>
        </p:spPr>
        <p:txBody>
          <a:bodyPr>
            <a:normAutofit/>
          </a:bodyPr>
          <a:lstStyle/>
          <a:p>
            <a:r>
              <a:rPr lang="en-US" sz="2400" dirty="0"/>
              <a:t>Public key cryptography is a key exchange protocol first published by Whitfield Diffie and Martin Hellman in 1976.</a:t>
            </a:r>
          </a:p>
          <a:p>
            <a:pPr lvl="1"/>
            <a:r>
              <a:rPr lang="en-US" sz="2400" dirty="0"/>
              <a:t>It was actually invented earlier in 1970 by the </a:t>
            </a:r>
            <a:br>
              <a:rPr lang="en-US" sz="2400" dirty="0"/>
            </a:br>
            <a:r>
              <a:rPr lang="en-US" sz="2400" dirty="0"/>
              <a:t>British government, but it was classified.</a:t>
            </a:r>
          </a:p>
          <a:p>
            <a:pPr lvl="5"/>
            <a:endParaRPr lang="en-US" sz="2400" dirty="0"/>
          </a:p>
          <a:p>
            <a:r>
              <a:rPr lang="en-US" sz="2400" dirty="0"/>
              <a:t>Whenever you visit a secure website, you are using the </a:t>
            </a:r>
            <a:r>
              <a:rPr lang="en-US" sz="2400" dirty="0" err="1">
                <a:solidFill>
                  <a:srgbClr val="B23C00"/>
                </a:solidFill>
              </a:rPr>
              <a:t>Diffie</a:t>
            </a:r>
            <a:r>
              <a:rPr lang="en-US" sz="2400" dirty="0">
                <a:solidFill>
                  <a:srgbClr val="B23C00"/>
                </a:solidFill>
              </a:rPr>
              <a:t>-Hellman </a:t>
            </a:r>
            <a:r>
              <a:rPr lang="en-US" sz="2400" dirty="0"/>
              <a:t>protocol or a variant.</a:t>
            </a:r>
          </a:p>
          <a:p>
            <a:pPr lvl="1"/>
            <a:r>
              <a:rPr lang="en-US" sz="2400" dirty="0"/>
              <a:t>A secure website has a URL that </a:t>
            </a:r>
            <a:br>
              <a:rPr lang="en-US" sz="2400" dirty="0"/>
            </a:br>
            <a:r>
              <a:rPr lang="en-US" sz="2400" dirty="0"/>
              <a:t>starts with </a:t>
            </a:r>
            <a:r>
              <a:rPr lang="en-US" sz="2400" b="1" dirty="0">
                <a:solidFill>
                  <a:srgbClr val="0033CC"/>
                </a:solidFill>
                <a:latin typeface="Courier New"/>
                <a:cs typeface="Courier New"/>
              </a:rPr>
              <a:t>https:</a:t>
            </a:r>
            <a:r>
              <a:rPr lang="en-US" sz="2400" dirty="0"/>
              <a:t> instead of </a:t>
            </a:r>
            <a:r>
              <a:rPr lang="en-US" sz="2400" b="1" dirty="0">
                <a:solidFill>
                  <a:srgbClr val="0033CC"/>
                </a:solidFill>
                <a:latin typeface="Courier New"/>
                <a:cs typeface="Courier New"/>
              </a:rPr>
              <a:t>http: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Domains</a:t>
            </a:r>
          </a:p>
        </p:txBody>
      </p:sp>
      <p:sp>
        <p:nvSpPr>
          <p:cNvPr id="1096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UNIX, a process’s domain is defined </a:t>
            </a:r>
            <a:br>
              <a:rPr lang="en-US" dirty="0"/>
            </a:br>
            <a:r>
              <a:rPr lang="en-US" dirty="0"/>
              <a:t>by its </a:t>
            </a:r>
            <a:r>
              <a:rPr lang="en-US" dirty="0">
                <a:solidFill>
                  <a:srgbClr val="C00000"/>
                </a:solidFill>
              </a:rPr>
              <a:t>UID</a:t>
            </a:r>
            <a:r>
              <a:rPr lang="en-US" dirty="0"/>
              <a:t> (user ID) and </a:t>
            </a:r>
            <a:r>
              <a:rPr lang="en-US" dirty="0">
                <a:solidFill>
                  <a:srgbClr val="C00000"/>
                </a:solidFill>
              </a:rPr>
              <a:t>GID</a:t>
            </a:r>
            <a:r>
              <a:rPr lang="en-US" dirty="0"/>
              <a:t> (group ID).</a:t>
            </a:r>
          </a:p>
          <a:p>
            <a:pPr lvl="4"/>
            <a:endParaRPr lang="en-US" dirty="0"/>
          </a:p>
          <a:p>
            <a:r>
              <a:rPr lang="en-US" dirty="0"/>
              <a:t>A (UID, GID) combination determines: </a:t>
            </a:r>
          </a:p>
          <a:p>
            <a:pPr lvl="1"/>
            <a:r>
              <a:rPr lang="en-US" dirty="0"/>
              <a:t>A complete list of all the </a:t>
            </a:r>
            <a:br>
              <a:rPr lang="en-US" dirty="0"/>
            </a:br>
            <a:r>
              <a:rPr lang="en-US" dirty="0"/>
              <a:t>accessible resource objects.</a:t>
            </a:r>
          </a:p>
          <a:p>
            <a:pPr lvl="1"/>
            <a:r>
              <a:rPr lang="en-US" dirty="0"/>
              <a:t>Whether they can be read, written, or executed.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2917-BB69-9543-BA2D-895359A1753B}" type="slidenum">
              <a:rPr lang="en-US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0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Security as a Career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Cybersecurity</a:t>
            </a:r>
            <a:r>
              <a:rPr lang="en-US" sz="2800" dirty="0"/>
              <a:t> is a </a:t>
            </a:r>
            <a:r>
              <a:rPr lang="en-US" sz="2800" u="sng" dirty="0"/>
              <a:t>hot</a:t>
            </a:r>
            <a:r>
              <a:rPr lang="en-US" sz="2800" dirty="0"/>
              <a:t> field.</a:t>
            </a:r>
          </a:p>
          <a:p>
            <a:pPr lvl="1"/>
            <a:r>
              <a:rPr lang="en-US" sz="2800" dirty="0"/>
              <a:t>Computers are used everywhere.</a:t>
            </a:r>
          </a:p>
          <a:p>
            <a:pPr lvl="1"/>
            <a:r>
              <a:rPr lang="en-US" sz="2800" dirty="0"/>
              <a:t>Big data.</a:t>
            </a:r>
          </a:p>
          <a:p>
            <a:pPr lvl="1"/>
            <a:r>
              <a:rPr lang="en-US" sz="2800" dirty="0"/>
              <a:t>Privacy issues.</a:t>
            </a:r>
          </a:p>
          <a:p>
            <a:pPr lvl="4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12BF5-3AB7-3647-9FDB-39924028C64B}" type="slidenum">
              <a:rPr lang="en-US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Domains</a:t>
            </a:r>
            <a:r>
              <a:rPr lang="en-US" i="1"/>
              <a:t>, cont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d</a:t>
            </a:r>
          </a:p>
        </p:txBody>
      </p:sp>
      <p:sp>
        <p:nvSpPr>
          <p:cNvPr id="1119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processes with the same (UID, GID) combination have access to the same set of objects.</a:t>
            </a:r>
          </a:p>
          <a:p>
            <a:pPr lvl="4"/>
            <a:endParaRPr lang="en-US" dirty="0"/>
          </a:p>
          <a:p>
            <a:r>
              <a:rPr lang="en-US" dirty="0"/>
              <a:t>Processes with different (UID, GID) combinations will have access </a:t>
            </a:r>
            <a:br>
              <a:rPr lang="en-US" dirty="0"/>
            </a:br>
            <a:r>
              <a:rPr lang="en-US" dirty="0"/>
              <a:t>to different but possibly overlapping sets of objects.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01F6-020B-E74E-811F-F7EEF2EA1D4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1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Domain Switching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call causes a </a:t>
            </a:r>
            <a:r>
              <a:rPr lang="en-US" u="sng" dirty="0"/>
              <a:t>domain switch </a:t>
            </a:r>
            <a:br>
              <a:rPr lang="en-US" dirty="0"/>
            </a:br>
            <a:r>
              <a:rPr lang="en-US" dirty="0"/>
              <a:t>from the user’s domain to that of the kernel.</a:t>
            </a:r>
          </a:p>
          <a:p>
            <a:pPr lvl="4"/>
            <a:endParaRPr lang="en-US" dirty="0"/>
          </a:p>
          <a:p>
            <a:r>
              <a:rPr lang="en-US" dirty="0"/>
              <a:t>When a process executes a file with the SETUID or SETGID bit on, </a:t>
            </a:r>
            <a:br>
              <a:rPr lang="en-US" dirty="0"/>
            </a:br>
            <a:r>
              <a:rPr lang="en-US" dirty="0"/>
              <a:t>it acquires the UID or GID of the file owner.</a:t>
            </a:r>
          </a:p>
          <a:p>
            <a:pPr lvl="1"/>
            <a:r>
              <a:rPr lang="en-US" dirty="0"/>
              <a:t>Get a different set of access rights.</a:t>
            </a:r>
          </a:p>
          <a:p>
            <a:pPr lvl="1"/>
            <a:r>
              <a:rPr lang="en-US" dirty="0"/>
              <a:t>The UID and GID are reset when the execution completes.</a:t>
            </a:r>
          </a:p>
          <a:p>
            <a:pPr lvl="4"/>
            <a:endParaRPr lang="en-US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2935B-A860-5D4D-9548-DB46B32ADE91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9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9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Domain Switching</a:t>
            </a:r>
            <a:r>
              <a:rPr lang="en-US" i="1" dirty="0"/>
              <a:t>, cont</a:t>
            </a:r>
            <a:r>
              <a:rPr lang="en-US" i="1" dirty="0">
                <a:latin typeface="Arial"/>
              </a:rPr>
              <a:t>’</a:t>
            </a:r>
            <a:r>
              <a:rPr lang="en-US" i="1" dirty="0"/>
              <a:t>d</a:t>
            </a:r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Domain switch accomplished via passwords.</a:t>
            </a:r>
          </a:p>
          <a:p>
            <a:pPr lvl="1"/>
            <a:r>
              <a:rPr lang="en-US" sz="2400" dirty="0">
                <a:cs typeface="Courier New" charset="0"/>
              </a:rPr>
              <a:t>The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charset="0"/>
                <a:cs typeface="Courier New" charset="0"/>
              </a:rPr>
              <a:t>su</a:t>
            </a:r>
            <a:r>
              <a:rPr lang="en-US" sz="2400" dirty="0"/>
              <a:t> command temporarily switches </a:t>
            </a:r>
            <a:br>
              <a:rPr lang="en-US" sz="2400" dirty="0"/>
            </a:br>
            <a:r>
              <a:rPr lang="en-US" sz="2400" dirty="0"/>
              <a:t>to another user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domain when </a:t>
            </a:r>
            <a:br>
              <a:rPr lang="en-US" sz="2400" dirty="0"/>
            </a:br>
            <a:r>
              <a:rPr lang="en-US" sz="2400" dirty="0"/>
              <a:t>the other domain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password is provided.</a:t>
            </a:r>
          </a:p>
          <a:p>
            <a:pPr lvl="4"/>
            <a:endParaRPr lang="en-US" sz="1200" dirty="0"/>
          </a:p>
          <a:p>
            <a:r>
              <a:rPr lang="en-US" sz="2800" dirty="0"/>
              <a:t>Domain switching via commands</a:t>
            </a:r>
          </a:p>
          <a:p>
            <a:pPr lvl="1"/>
            <a:r>
              <a:rPr lang="en-US" sz="2400" dirty="0">
                <a:cs typeface="Courier New" charset="0"/>
              </a:rPr>
              <a:t>The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b="1" dirty="0">
                <a:solidFill>
                  <a:srgbClr val="0033CC"/>
                </a:solidFill>
                <a:latin typeface="Courier New" charset="0"/>
                <a:cs typeface="Courier New" charset="0"/>
              </a:rPr>
              <a:t>sudo</a:t>
            </a:r>
            <a:r>
              <a:rPr lang="en-US" sz="2400" dirty="0"/>
              <a:t> command prefix executes </a:t>
            </a:r>
            <a:br>
              <a:rPr lang="en-US" sz="2400" dirty="0"/>
            </a:br>
            <a:r>
              <a:rPr lang="en-US" sz="2400" dirty="0"/>
              <a:t>a specified command in another domain.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r>
              <a:rPr lang="en-US"/>
              <a:t>Department of Computer Science Spring 2015: April 28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r>
              <a:rPr lang="en-US"/>
              <a:t>CS 149: Operating Systems</a:t>
            </a:r>
            <a:br>
              <a:rPr lang="en-US"/>
            </a:br>
            <a:r>
              <a:rPr lang="en-US">
                <a:cs typeface="Arial" charset="0"/>
              </a:rPr>
              <a:t>© </a:t>
            </a:r>
            <a:r>
              <a:rPr lang="en-US"/>
              <a:t>R. Mak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8C5E-70CF-BE4C-9926-2519DAA11DC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9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64537</TotalTime>
  <Words>3161</Words>
  <Application>Microsoft Macintosh PowerPoint</Application>
  <PresentationFormat>On-screen Show (4:3)</PresentationFormat>
  <Paragraphs>623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Courier New</vt:lpstr>
      <vt:lpstr>Office Theme</vt:lpstr>
      <vt:lpstr>CMPE 220 </vt:lpstr>
      <vt:lpstr>Protection</vt:lpstr>
      <vt:lpstr>Principle of Least Authority (POLA) </vt:lpstr>
      <vt:lpstr>Protection Granularity</vt:lpstr>
      <vt:lpstr>Protection Domains</vt:lpstr>
      <vt:lpstr>UNIX Domains</vt:lpstr>
      <vt:lpstr>UNIX Domains, cont’d</vt:lpstr>
      <vt:lpstr>UNIX Domain Switching</vt:lpstr>
      <vt:lpstr>UNIX Domain Switching, cont’d</vt:lpstr>
      <vt:lpstr>The Access Matrix</vt:lpstr>
      <vt:lpstr>The Access Matrix, cont’d</vt:lpstr>
      <vt:lpstr>The Access Matrix, cont’d</vt:lpstr>
      <vt:lpstr>Role-Based Access Control (RBAC)</vt:lpstr>
      <vt:lpstr>Program-Level Protection</vt:lpstr>
      <vt:lpstr>Security</vt:lpstr>
      <vt:lpstr>Security Violations</vt:lpstr>
      <vt:lpstr>Security Violations, cont’d</vt:lpstr>
      <vt:lpstr>Security Violation Methods</vt:lpstr>
      <vt:lpstr>Security Violation Methods</vt:lpstr>
      <vt:lpstr>The Bad Guys</vt:lpstr>
      <vt:lpstr>Layers of Security</vt:lpstr>
      <vt:lpstr>Layers of Security, cont’d</vt:lpstr>
      <vt:lpstr>Man (or Woman) in the Middle Attack</vt:lpstr>
      <vt:lpstr>Trojan Horse Attack</vt:lpstr>
      <vt:lpstr>Trojan Horse Attack, cont’d</vt:lpstr>
      <vt:lpstr>Trap Door Attack</vt:lpstr>
      <vt:lpstr>Logic Bomb</vt:lpstr>
      <vt:lpstr>Stack and Buffer Overflow</vt:lpstr>
      <vt:lpstr>Viruses</vt:lpstr>
      <vt:lpstr>Categories of Viruses</vt:lpstr>
      <vt:lpstr>Categories of Viruses, cont’d</vt:lpstr>
      <vt:lpstr>Ransomware</vt:lpstr>
      <vt:lpstr>Keystroke Logger Virus</vt:lpstr>
      <vt:lpstr>Port Scanning</vt:lpstr>
      <vt:lpstr>Denial of Service</vt:lpstr>
      <vt:lpstr>Design Principles for Security</vt:lpstr>
      <vt:lpstr>User Authentication: Passwords</vt:lpstr>
      <vt:lpstr>Best Passwords</vt:lpstr>
      <vt:lpstr>Security Firewalls</vt:lpstr>
      <vt:lpstr>The Biggest Risk to Computer Security</vt:lpstr>
      <vt:lpstr>Nontechnical Security Lecture</vt:lpstr>
      <vt:lpstr>Security, cont’d</vt:lpstr>
      <vt:lpstr>The Shared Secret</vt:lpstr>
      <vt:lpstr>The Shared Secret, cont’d</vt:lpstr>
      <vt:lpstr>The Shared Secret,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Public Key Cryptography, cont’d</vt:lpstr>
      <vt:lpstr>Cryptography in the Real World</vt:lpstr>
      <vt:lpstr>When is Cryptography Used?</vt:lpstr>
      <vt:lpstr>Computer Security as a Career</vt:lpstr>
    </vt:vector>
  </TitlesOfParts>
  <Company>Apropos Logic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151: Object-Oriented Design</dc:title>
  <dc:creator>Ronald Mak</dc:creator>
  <cp:lastModifiedBy>Robert Nicholson</cp:lastModifiedBy>
  <cp:revision>808</cp:revision>
  <dcterms:created xsi:type="dcterms:W3CDTF">2008-01-12T03:52:55Z</dcterms:created>
  <dcterms:modified xsi:type="dcterms:W3CDTF">2023-04-03T18:04:18Z</dcterms:modified>
</cp:coreProperties>
</file>