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406" r:id="rId2"/>
    <p:sldId id="409" r:id="rId3"/>
    <p:sldId id="410" r:id="rId4"/>
    <p:sldId id="415" r:id="rId5"/>
    <p:sldId id="416" r:id="rId6"/>
    <p:sldId id="412" r:id="rId7"/>
    <p:sldId id="408" r:id="rId8"/>
    <p:sldId id="413" r:id="rId9"/>
    <p:sldId id="414" r:id="rId10"/>
    <p:sldId id="270" r:id="rId11"/>
    <p:sldId id="298" r:id="rId12"/>
    <p:sldId id="271" r:id="rId13"/>
    <p:sldId id="272" r:id="rId14"/>
    <p:sldId id="273" r:id="rId15"/>
    <p:sldId id="300" r:id="rId16"/>
    <p:sldId id="303" r:id="rId17"/>
    <p:sldId id="301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3" r:id="rId28"/>
    <p:sldId id="312" r:id="rId29"/>
    <p:sldId id="404" r:id="rId30"/>
    <p:sldId id="41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33CC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4" autoAdjust="0"/>
    <p:restoredTop sz="97216" autoAdjust="0"/>
  </p:normalViewPr>
  <p:slideViewPr>
    <p:cSldViewPr>
      <p:cViewPr varScale="1">
        <p:scale>
          <a:sx n="131" d="100"/>
          <a:sy n="131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804-805F-963B-B8AC-75A97B89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9D7E-DE47-9026-418D-8E1AA1B6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FA27-07BA-75F1-28A1-688EA93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E90-AEAE-B359-F860-8E6ED45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D3-03B8-A413-F32A-C7654287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46C-C07B-6DE6-E8EB-6384059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51EA-E1B6-CE15-F1FF-73A9D43D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9ED-3C37-754F-FCD8-8127AEF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2C6-8498-0453-BFC7-FAD8203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3EC1-A1BA-4B76-B7D0-D21B2AF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BF0-295D-6E00-3682-B515465A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5A40-CE4E-8689-238C-6308EC22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AFAD-E738-D75B-845D-E820197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4319-0B51-8214-4974-DBED956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108A-05E2-8839-FA0D-B0029E5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60C-346D-AB4D-5CB4-093201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C78-46D3-F6A7-574B-361B36F7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12F-1CF6-57FB-EBAF-0606E4B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2B91-3D45-BFB3-1775-099B499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A38-CF94-F8CE-C6CA-7AE25C3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69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CA4-BC5C-BDBB-CCEE-E55F140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571-54E4-4CCF-7B86-FE1A783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8A51-D25A-0B8F-4B58-53AB332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382-0138-FE0B-AFCE-4E87C8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61A2-FBA7-362D-80EF-8F1C1BA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C-F6B3-003F-032D-0B3A72A7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1E6-DA15-D46C-9383-38CBCA94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A1C0-8D40-D981-3D9B-DE9E32E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0ED1-609B-6D15-8A0F-D037F43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9788-6A59-453E-4952-9FFAE48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9DE7-E5F4-F36F-7769-65ECDB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7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A96-2E99-5512-02B8-09BE8C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B0CF-78FA-94F1-27E5-7E19B11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E76-7E1E-596B-467C-3FC1E7C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085F-027F-D00C-6510-EE931F57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B7AB-26DE-A6E0-95EB-4FFEEF5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B18-F59D-6D9A-5FCA-B385BD8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F25F-0C3D-2782-52D1-2D60D0C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C01-4339-7842-6910-0BAA92D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8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4D0-289F-D528-C23F-6BCA77F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A90C-29A1-3C99-9B0B-38A2336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3A72C-DC7D-ED36-9F9F-CA1EA5E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2A69-471C-0A15-9CF4-9099E9C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2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0F8-3169-E095-B431-CC3B590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3FDF4-D0C6-B4B8-563A-65BC5D6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0047-26D9-70F3-2FE5-A0FD24F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4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F0-5117-7645-03C5-04D071B6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C18-CBAA-989C-FA18-3AC77ED4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DB18-606F-2FE8-3F3D-7D9355AE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3A3-C9D6-F0DB-F577-9BE2BD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7C0A-5AFE-C26E-09C7-A9C1A0A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3DD2-7FA6-7C8D-21AB-1EBA95B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5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5FF-356C-43B7-E4B6-3C0B03A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456F-0D6C-DE65-546A-441A326A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2B43-ADAA-B5BC-FEED-11E11A4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AC3A-3800-C65F-73CE-ABF3A1A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27B-558D-5732-40C9-929BF52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84DE-3458-F077-5C31-B5590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5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B7A-12D3-63EA-93AC-BDA77AE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74D-47DC-CD80-FF95-6359D5A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4673-928D-1CB5-E278-F61873BF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5A7A-3D83-B941-95B5-AEF8783531A0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598-3DDA-21B1-C8E0-71C8A69A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F8EF-6BCF-A2C5-E1BD-3C07390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045F410E-43C9-30D3-27D1-97C79A18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urbofuture.com/internet/Staying-Safe-on-the-Inter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18 – System Security - Continued</a:t>
            </a:r>
            <a:br>
              <a:rPr lang="en-US" sz="2700" dirty="0"/>
            </a:b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Public Key Encryption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data such as email messages </a:t>
            </a:r>
            <a:br>
              <a:rPr lang="en-US" dirty="0"/>
            </a:br>
            <a:r>
              <a:rPr lang="en-US" dirty="0"/>
              <a:t>to each other via the Internet …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… is like sending </a:t>
            </a:r>
            <a:r>
              <a:rPr lang="en-US" u="sng" dirty="0"/>
              <a:t>postcards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via the U.S. mail system.</a:t>
            </a:r>
          </a:p>
          <a:p>
            <a:pPr lvl="4"/>
            <a:endParaRPr lang="en-US" dirty="0"/>
          </a:p>
          <a:p>
            <a:r>
              <a:rPr lang="en-US" dirty="0"/>
              <a:t>Anyone can read the </a:t>
            </a:r>
            <a:br>
              <a:rPr lang="en-US" dirty="0"/>
            </a:br>
            <a:r>
              <a:rPr lang="en-US" dirty="0"/>
              <a:t>message along the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9" name="Picture 18" descr="Screen Shot 2015-07-10 at 11.27.05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390" y="3977634"/>
            <a:ext cx="1554463" cy="221212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63074" y="2423171"/>
            <a:ext cx="1737340" cy="1319252"/>
            <a:chOff x="1463074" y="2423171"/>
            <a:chExt cx="1737340" cy="1319252"/>
          </a:xfrm>
        </p:grpSpPr>
        <p:pic>
          <p:nvPicPr>
            <p:cNvPr id="16" name="Picture 15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94951" y="2331732"/>
            <a:ext cx="1874166" cy="1371585"/>
            <a:chOff x="5394951" y="2331732"/>
            <a:chExt cx="1874166" cy="1371585"/>
          </a:xfrm>
        </p:grpSpPr>
        <p:pic>
          <p:nvPicPr>
            <p:cNvPr id="17" name="Picture 16" descr="Screen Shot 2015-07-10 at 11.15.40 AM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3108976" y="3063244"/>
            <a:ext cx="2468853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6C1AD70E-CB59-DA49-BACF-AF2715253755}"/>
              </a:ext>
            </a:extLst>
          </p:cNvPr>
          <p:cNvSpPr/>
          <p:nvPr/>
        </p:nvSpPr>
        <p:spPr bwMode="auto">
          <a:xfrm>
            <a:off x="3916273" y="2768717"/>
            <a:ext cx="914390" cy="9346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/>
              <a:t>We plan to manufacture </a:t>
            </a: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000" b="1" dirty="0"/>
              <a:t> </a:t>
            </a:r>
            <a:r>
              <a:rPr lang="en-US" sz="1000" dirty="0"/>
              <a:t>million</a:t>
            </a:r>
            <a:r>
              <a:rPr lang="en-US" sz="1000" b="1" dirty="0"/>
              <a:t> </a:t>
            </a:r>
            <a:r>
              <a:rPr lang="en-US" sz="1000" dirty="0"/>
              <a:t>widgets next quarter.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14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11010"/>
            <a:ext cx="8229600" cy="1513218"/>
          </a:xfrm>
        </p:spPr>
        <p:txBody>
          <a:bodyPr/>
          <a:lstStyle/>
          <a:p>
            <a:r>
              <a:rPr lang="en-US" dirty="0"/>
              <a:t>How can we keep the </a:t>
            </a:r>
            <a:r>
              <a:rPr lang="en-US" u="sng" dirty="0"/>
              <a:t>nefarious Bart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/>
            </a:br>
            <a:r>
              <a:rPr lang="en-US" dirty="0"/>
              <a:t>from reading confidential messages that </a:t>
            </a:r>
            <a:br>
              <a:rPr lang="en-US" dirty="0"/>
            </a:br>
            <a:r>
              <a:rPr lang="en-US" dirty="0"/>
              <a:t>Jill and John are sending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6" name="Picture 5" descr="Screen Shot 2015-07-10 at 11.14.11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9" name="Picture 8" descr="Screen Shot 2015-07-10 at 11.15.4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66170" y="3429000"/>
            <a:ext cx="1645903" cy="1137171"/>
            <a:chOff x="3566170" y="3246122"/>
            <a:chExt cx="1645903" cy="1137171"/>
          </a:xfrm>
        </p:grpSpPr>
        <p:pic>
          <p:nvPicPr>
            <p:cNvPr id="14" name="Picture 13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16" name="Down Arrow 15"/>
          <p:cNvSpPr/>
          <p:nvPr/>
        </p:nvSpPr>
        <p:spPr bwMode="auto">
          <a:xfrm>
            <a:off x="4297683" y="2788927"/>
            <a:ext cx="274317" cy="731512"/>
          </a:xfrm>
          <a:prstGeom prst="downArrow">
            <a:avLst/>
          </a:prstGeom>
          <a:solidFill>
            <a:srgbClr val="B23C00"/>
          </a:solidFill>
          <a:ln w="952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108976" y="2057415"/>
            <a:ext cx="2468853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Folded Corner 17"/>
          <p:cNvSpPr/>
          <p:nvPr/>
        </p:nvSpPr>
        <p:spPr bwMode="auto">
          <a:xfrm>
            <a:off x="3977646" y="1691659"/>
            <a:ext cx="914390" cy="9346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/>
              <a:t>We plan to manufacture </a:t>
            </a: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000" b="1" dirty="0"/>
              <a:t> </a:t>
            </a:r>
            <a:r>
              <a:rPr lang="en-US" sz="1000" dirty="0"/>
              <a:t>million</a:t>
            </a:r>
            <a:r>
              <a:rPr lang="en-US" sz="1000" b="1" dirty="0"/>
              <a:t> </a:t>
            </a:r>
            <a:r>
              <a:rPr lang="en-US" sz="1000" dirty="0"/>
              <a:t>widgets next quarter.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89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94951" y="2201187"/>
            <a:ext cx="1874166" cy="1371585"/>
            <a:chOff x="5394951" y="2331732"/>
            <a:chExt cx="1874166" cy="1371585"/>
          </a:xfrm>
        </p:grpSpPr>
        <p:pic>
          <p:nvPicPr>
            <p:cNvPr id="9" name="Picture 8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291854" y="2932699"/>
            <a:ext cx="2194536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>
            <a:normAutofit/>
          </a:bodyPr>
          <a:lstStyle/>
          <a:p>
            <a:r>
              <a:rPr lang="en-US" dirty="0"/>
              <a:t>Jill needs to send a message containing the </a:t>
            </a:r>
            <a:r>
              <a:rPr lang="en-US" u="sng" dirty="0"/>
              <a:t>confidential data</a:t>
            </a:r>
            <a:r>
              <a:rPr lang="en-US" dirty="0">
                <a:solidFill>
                  <a:srgbClr val="B23C00"/>
                </a:solidFill>
              </a:rPr>
              <a:t> 7</a:t>
            </a:r>
            <a:r>
              <a:rPr lang="en-US" dirty="0"/>
              <a:t> to John.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John and Jill can agree ahead of time to a </a:t>
            </a:r>
            <a:r>
              <a:rPr lang="en-US" u="sng" dirty="0"/>
              <a:t>shared secret</a:t>
            </a:r>
            <a:r>
              <a:rPr lang="en-US" dirty="0"/>
              <a:t> – the number 12.</a:t>
            </a:r>
          </a:p>
          <a:p>
            <a:r>
              <a:rPr lang="en-US" dirty="0"/>
              <a:t>Then Jill can </a:t>
            </a:r>
            <a:r>
              <a:rPr lang="en-US" u="sng" dirty="0"/>
              <a:t>encrypt</a:t>
            </a:r>
            <a:r>
              <a:rPr lang="en-US" dirty="0"/>
              <a:t> the data by adding 12 </a:t>
            </a:r>
            <a:br>
              <a:rPr lang="en-US" dirty="0"/>
            </a:br>
            <a:r>
              <a:rPr lang="en-US" dirty="0"/>
              <a:t>to the confidential data 7.</a:t>
            </a:r>
          </a:p>
          <a:p>
            <a:r>
              <a:rPr lang="en-US" dirty="0"/>
              <a:t>John </a:t>
            </a:r>
            <a:r>
              <a:rPr lang="en-US" u="sng" dirty="0"/>
              <a:t>decrypts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the data by subtracting 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3074" y="2292626"/>
            <a:ext cx="1737340" cy="1319252"/>
            <a:chOff x="1463074" y="2423171"/>
            <a:chExt cx="1737340" cy="1319252"/>
          </a:xfrm>
        </p:grpSpPr>
        <p:pic>
          <p:nvPicPr>
            <p:cNvPr id="6" name="Picture 5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6" name="Folded Corner 15"/>
          <p:cNvSpPr/>
          <p:nvPr/>
        </p:nvSpPr>
        <p:spPr bwMode="auto">
          <a:xfrm>
            <a:off x="4023366" y="2788927"/>
            <a:ext cx="688184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19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806" y="2971805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170" y="2971805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</p:spTree>
    <p:extLst>
      <p:ext uri="{BB962C8B-B14F-4D97-AF65-F5344CB8AC3E}">
        <p14:creationId xmlns:p14="http://schemas.microsoft.com/office/powerpoint/2010/main" val="224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9" name="Picture 8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291854" y="2057415"/>
            <a:ext cx="2194536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Secret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6" y="4709146"/>
            <a:ext cx="8503827" cy="1421779"/>
          </a:xfrm>
        </p:spPr>
        <p:txBody>
          <a:bodyPr/>
          <a:lstStyle/>
          <a:p>
            <a:r>
              <a:rPr lang="en-US" dirty="0"/>
              <a:t>Because Bart doesn’t know the shared secret </a:t>
            </a:r>
            <a:r>
              <a:rPr lang="en-US" dirty="0">
                <a:solidFill>
                  <a:srgbClr val="B23C00"/>
                </a:solidFill>
              </a:rPr>
              <a:t>12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he won’t be able to decrypt the message and obtain the confidential data </a:t>
            </a:r>
            <a:r>
              <a:rPr lang="en-US" dirty="0">
                <a:solidFill>
                  <a:srgbClr val="B23C00"/>
                </a:solidFill>
              </a:rPr>
              <a:t>7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6" name="Picture 5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66170" y="3246122"/>
            <a:ext cx="1645903" cy="1137171"/>
            <a:chOff x="3566170" y="3246122"/>
            <a:chExt cx="1645903" cy="1137171"/>
          </a:xfrm>
        </p:grpSpPr>
        <p:pic>
          <p:nvPicPr>
            <p:cNvPr id="13" name="Picture 12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15" name="Down Arrow 14"/>
          <p:cNvSpPr/>
          <p:nvPr/>
        </p:nvSpPr>
        <p:spPr bwMode="auto">
          <a:xfrm>
            <a:off x="4297683" y="2606049"/>
            <a:ext cx="274317" cy="731512"/>
          </a:xfrm>
          <a:prstGeom prst="downArrow">
            <a:avLst/>
          </a:prstGeom>
          <a:solidFill>
            <a:srgbClr val="B23C00"/>
          </a:solidFill>
          <a:ln w="952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4023366" y="1874537"/>
            <a:ext cx="688184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19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806" y="2057415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170" y="2057415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</p:spTree>
    <p:extLst>
      <p:ext uri="{BB962C8B-B14F-4D97-AF65-F5344CB8AC3E}">
        <p14:creationId xmlns:p14="http://schemas.microsoft.com/office/powerpoint/2010/main" val="10664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Secret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7488"/>
            <a:ext cx="8229600" cy="2708869"/>
          </a:xfrm>
        </p:spPr>
        <p:txBody>
          <a:bodyPr/>
          <a:lstStyle/>
          <a:p>
            <a:r>
              <a:rPr lang="en-US" dirty="0"/>
              <a:t>But this shared secret solution has problems.</a:t>
            </a:r>
          </a:p>
          <a:p>
            <a:pPr lvl="1"/>
            <a:r>
              <a:rPr lang="en-US" dirty="0"/>
              <a:t>Jill and John must arrange beforehand </a:t>
            </a:r>
            <a:br>
              <a:rPr lang="en-US" dirty="0"/>
            </a:br>
            <a:r>
              <a:rPr lang="en-US" dirty="0"/>
              <a:t>to share the secret 12.</a:t>
            </a:r>
          </a:p>
          <a:p>
            <a:pPr lvl="1"/>
            <a:r>
              <a:rPr lang="en-US" dirty="0"/>
              <a:t>What if Jill doesn’t already know John?</a:t>
            </a:r>
          </a:p>
          <a:p>
            <a:pPr lvl="1"/>
            <a:r>
              <a:rPr lang="en-US" dirty="0"/>
              <a:t>What if Jill wants to send the confidential data </a:t>
            </a:r>
            <a:br>
              <a:rPr lang="en-US" dirty="0"/>
            </a:br>
            <a:r>
              <a:rPr lang="en-US" dirty="0"/>
              <a:t>to all her vice presidents at the same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195358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8" name="Right Arrow 7"/>
          <p:cNvSpPr/>
          <p:nvPr/>
        </p:nvSpPr>
        <p:spPr bwMode="auto">
          <a:xfrm>
            <a:off x="3291854" y="1965976"/>
            <a:ext cx="2194536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3074" y="1286797"/>
            <a:ext cx="1737340" cy="1319252"/>
            <a:chOff x="1463074" y="2423171"/>
            <a:chExt cx="1737340" cy="1319252"/>
          </a:xfrm>
        </p:grpSpPr>
        <p:pic>
          <p:nvPicPr>
            <p:cNvPr id="10" name="Picture 9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2" name="Folded Corner 11"/>
          <p:cNvSpPr/>
          <p:nvPr/>
        </p:nvSpPr>
        <p:spPr bwMode="auto">
          <a:xfrm>
            <a:off x="4023366" y="1783098"/>
            <a:ext cx="688184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19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806" y="1965976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170" y="1965976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0196" y="5440658"/>
            <a:ext cx="6565619" cy="461665"/>
          </a:xfrm>
          <a:prstGeom prst="rect">
            <a:avLst/>
          </a:prstGeom>
          <a:solidFill>
            <a:srgbClr val="A12A03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How can Jill and her recipients share a secret?</a:t>
            </a:r>
          </a:p>
        </p:txBody>
      </p:sp>
    </p:spTree>
    <p:extLst>
      <p:ext uri="{BB962C8B-B14F-4D97-AF65-F5344CB8AC3E}">
        <p14:creationId xmlns:p14="http://schemas.microsoft.com/office/powerpoint/2010/main" val="20859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64" y="1480967"/>
            <a:ext cx="8503872" cy="4835525"/>
          </a:xfrm>
        </p:spPr>
        <p:txBody>
          <a:bodyPr>
            <a:normAutofit/>
          </a:bodyPr>
          <a:lstStyle/>
          <a:p>
            <a:r>
              <a:rPr lang="en-US" sz="2800" dirty="0"/>
              <a:t>How can Jill and her recipients share a secret number in order to encrypt the confidential data?</a:t>
            </a:r>
          </a:p>
          <a:p>
            <a:pPr lvl="4"/>
            <a:endParaRPr lang="en-US" sz="2800" dirty="0"/>
          </a:p>
          <a:p>
            <a:r>
              <a:rPr lang="en-US" sz="2800" dirty="0"/>
              <a:t>A security scheme called </a:t>
            </a:r>
            <a:r>
              <a:rPr lang="en-US" sz="2800" dirty="0">
                <a:solidFill>
                  <a:srgbClr val="B23C00"/>
                </a:solidFill>
              </a:rPr>
              <a:t>public key cryptography </a:t>
            </a:r>
            <a:r>
              <a:rPr lang="en-US" sz="2800" dirty="0"/>
              <a:t>was invented just for this purpose.</a:t>
            </a:r>
          </a:p>
          <a:p>
            <a:pPr lvl="4"/>
            <a:endParaRPr lang="en-US" sz="2800" dirty="0"/>
          </a:p>
          <a:p>
            <a:r>
              <a:rPr lang="en-US" sz="2800" dirty="0"/>
              <a:t>In this simplified introduction, let’s </a:t>
            </a:r>
            <a:r>
              <a:rPr lang="en-US" sz="2800" u="sng" dirty="0"/>
              <a:t>pretend</a:t>
            </a:r>
            <a:r>
              <a:rPr lang="en-US" sz="2800" dirty="0"/>
              <a:t> that multiplication is a </a:t>
            </a:r>
            <a:r>
              <a:rPr lang="en-US" sz="2800" u="sng" dirty="0"/>
              <a:t>one-way operation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Once you’ve multiplied two numbers, say </a:t>
            </a:r>
            <a:r>
              <a:rPr lang="en-US" sz="2400" dirty="0">
                <a:solidFill>
                  <a:srgbClr val="B23C00"/>
                </a:solidFill>
              </a:rPr>
              <a:t>4</a:t>
            </a:r>
            <a:r>
              <a:rPr lang="en-US" sz="2400" dirty="0"/>
              <a:t>x</a:t>
            </a:r>
            <a:r>
              <a:rPr lang="en-US" sz="2400" dirty="0">
                <a:solidFill>
                  <a:srgbClr val="B23C00"/>
                </a:solidFill>
              </a:rPr>
              <a:t>5</a:t>
            </a:r>
            <a:r>
              <a:rPr lang="en-US" sz="2400" dirty="0"/>
              <a:t>=20,</a:t>
            </a:r>
            <a:br>
              <a:rPr lang="en-US" sz="2400" dirty="0"/>
            </a:br>
            <a:r>
              <a:rPr lang="en-US" sz="2400" dirty="0"/>
              <a:t>you </a:t>
            </a:r>
            <a:r>
              <a:rPr lang="en-US" sz="2400" u="sng" dirty="0"/>
              <a:t>can’t recover</a:t>
            </a:r>
            <a:r>
              <a:rPr lang="en-US" sz="2400" dirty="0"/>
              <a:t> the original numbers by dividing.</a:t>
            </a:r>
          </a:p>
          <a:p>
            <a:pPr lvl="1"/>
            <a:r>
              <a:rPr lang="en-US" sz="2400" dirty="0"/>
              <a:t>In other words, you can’t do 20÷4=</a:t>
            </a:r>
            <a:r>
              <a:rPr lang="en-US" sz="2400" dirty="0">
                <a:solidFill>
                  <a:srgbClr val="B23C00"/>
                </a:solidFill>
              </a:rPr>
              <a:t>5</a:t>
            </a:r>
            <a:r>
              <a:rPr lang="en-US" sz="2400" dirty="0"/>
              <a:t> or 20÷5=</a:t>
            </a:r>
            <a:r>
              <a:rPr lang="en-US" sz="2400" dirty="0">
                <a:solidFill>
                  <a:srgbClr val="B23C00"/>
                </a:solidFill>
              </a:rPr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84" y="1512895"/>
            <a:ext cx="8320994" cy="2542409"/>
          </a:xfrm>
        </p:spPr>
        <p:txBody>
          <a:bodyPr>
            <a:noAutofit/>
          </a:bodyPr>
          <a:lstStyle/>
          <a:p>
            <a:r>
              <a:rPr lang="en-US" sz="2800" dirty="0"/>
              <a:t>Jill chooses a </a:t>
            </a:r>
            <a:r>
              <a:rPr lang="en-US" sz="2800" dirty="0">
                <a:solidFill>
                  <a:srgbClr val="B23C00"/>
                </a:solidFill>
              </a:rPr>
              <a:t>private key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Let’s suppose Jill chooses 10.</a:t>
            </a:r>
          </a:p>
          <a:p>
            <a:pPr lvl="4"/>
            <a:endParaRPr lang="en-US" sz="2800" dirty="0"/>
          </a:p>
          <a:p>
            <a:r>
              <a:rPr lang="en-US" sz="2800" dirty="0"/>
              <a:t>Each person to whom Jill wants to send confidential data also chooses a private key.</a:t>
            </a:r>
          </a:p>
          <a:p>
            <a:pPr lvl="1"/>
            <a:r>
              <a:rPr lang="en-US" sz="2400" dirty="0"/>
              <a:t>Let’s suppose John chooses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4085264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4176703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4855882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4855882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</p:spTree>
    <p:extLst>
      <p:ext uri="{BB962C8B-B14F-4D97-AF65-F5344CB8AC3E}">
        <p14:creationId xmlns:p14="http://schemas.microsoft.com/office/powerpoint/2010/main" val="6558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0513"/>
            <a:ext cx="8229600" cy="2061852"/>
          </a:xfrm>
        </p:spPr>
        <p:txBody>
          <a:bodyPr>
            <a:noAutofit/>
          </a:bodyPr>
          <a:lstStyle/>
          <a:p>
            <a:r>
              <a:rPr lang="en-US" sz="2800" dirty="0"/>
              <a:t>Now Jill </a:t>
            </a:r>
            <a:r>
              <a:rPr lang="en-US" sz="2800" u="sng" dirty="0"/>
              <a:t>announces</a:t>
            </a:r>
            <a:r>
              <a:rPr lang="en-US" sz="2800" dirty="0"/>
              <a:t> a </a:t>
            </a:r>
            <a:r>
              <a:rPr lang="en-US" sz="2800" dirty="0">
                <a:solidFill>
                  <a:srgbClr val="B23C00"/>
                </a:solidFill>
              </a:rPr>
              <a:t>public key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Let’s suppose the public key is 5.</a:t>
            </a:r>
            <a:endParaRPr lang="en-US" sz="2800" dirty="0"/>
          </a:p>
          <a:p>
            <a:r>
              <a:rPr lang="en-US" sz="2800" u="sng" dirty="0"/>
              <a:t>Everyone</a:t>
            </a:r>
            <a:r>
              <a:rPr lang="en-US" sz="2800" dirty="0"/>
              <a:t> can see the public key.</a:t>
            </a:r>
          </a:p>
          <a:p>
            <a:pPr lvl="1"/>
            <a:r>
              <a:rPr lang="en-US" sz="2400" dirty="0"/>
              <a:t>Including the nefarious Bart.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10" name="Picture 9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66170" y="2840463"/>
            <a:ext cx="1645903" cy="1137171"/>
            <a:chOff x="3566170" y="3246122"/>
            <a:chExt cx="1645903" cy="1137171"/>
          </a:xfrm>
        </p:grpSpPr>
        <p:pic>
          <p:nvPicPr>
            <p:cNvPr id="16" name="Picture 15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</p:spTree>
    <p:extLst>
      <p:ext uri="{BB962C8B-B14F-4D97-AF65-F5344CB8AC3E}">
        <p14:creationId xmlns:p14="http://schemas.microsoft.com/office/powerpoint/2010/main" val="250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4683"/>
            <a:ext cx="8229600" cy="2976242"/>
          </a:xfrm>
        </p:spPr>
        <p:txBody>
          <a:bodyPr/>
          <a:lstStyle/>
          <a:p>
            <a:r>
              <a:rPr lang="en-US" dirty="0"/>
              <a:t>Now Jill can create her </a:t>
            </a:r>
            <a:r>
              <a:rPr lang="en-US" dirty="0">
                <a:solidFill>
                  <a:srgbClr val="B23C00"/>
                </a:solidFill>
              </a:rPr>
              <a:t>public-private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She multiplies her private key by the public key: 10x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=50.</a:t>
            </a:r>
          </a:p>
          <a:p>
            <a:pPr lvl="4"/>
            <a:endParaRPr lang="en-US" dirty="0"/>
          </a:p>
          <a:p>
            <a:r>
              <a:rPr lang="en-US" dirty="0"/>
              <a:t>John creates his </a:t>
            </a:r>
            <a:r>
              <a:rPr lang="en-US" dirty="0">
                <a:solidFill>
                  <a:srgbClr val="B23C00"/>
                </a:solidFill>
              </a:rPr>
              <a:t>public-private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 multiplies his private key by the public key: 8x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=40.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170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8633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</p:spTree>
    <p:extLst>
      <p:ext uri="{BB962C8B-B14F-4D97-AF65-F5344CB8AC3E}">
        <p14:creationId xmlns:p14="http://schemas.microsoft.com/office/powerpoint/2010/main" val="4366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99791"/>
            <a:ext cx="8229600" cy="2928035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u="sng" dirty="0"/>
              <a:t>cannot</a:t>
            </a:r>
            <a:r>
              <a:rPr lang="en-US" dirty="0"/>
              <a:t> discover Jill’s private key 10 by dividing her public-private key 50 by the public key 5.</a:t>
            </a:r>
          </a:p>
          <a:p>
            <a:pPr lvl="4"/>
            <a:endParaRPr lang="en-US" dirty="0"/>
          </a:p>
          <a:p>
            <a:r>
              <a:rPr lang="en-US" dirty="0"/>
              <a:t>We </a:t>
            </a:r>
            <a:r>
              <a:rPr lang="en-US" u="sng" dirty="0"/>
              <a:t>cannot</a:t>
            </a:r>
            <a:r>
              <a:rPr lang="en-US" dirty="0"/>
              <a:t> discover John’s private key 8 by dividing his public-private key 40 by the public key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170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8633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76ABD-31DA-2047-8C9B-C62CC1800CED}"/>
              </a:ext>
            </a:extLst>
          </p:cNvPr>
          <p:cNvSpPr txBox="1"/>
          <p:nvPr/>
        </p:nvSpPr>
        <p:spPr>
          <a:xfrm>
            <a:off x="1005879" y="2944347"/>
            <a:ext cx="73456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Remember that we’re pretending that multiplication is a one-way operation.</a:t>
            </a:r>
          </a:p>
        </p:txBody>
      </p:sp>
    </p:spTree>
    <p:extLst>
      <p:ext uri="{BB962C8B-B14F-4D97-AF65-F5344CB8AC3E}">
        <p14:creationId xmlns:p14="http://schemas.microsoft.com/office/powerpoint/2010/main" val="219606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F6D5-FDCE-F3EC-1D98-EF973633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A0DD-7B0B-7BC9-C7E2-223A1A6E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Breach of Confidentiality</a:t>
            </a:r>
          </a:p>
          <a:p>
            <a:r>
              <a:rPr lang="en-US" sz="2800" dirty="0"/>
              <a:t>Breach of Integrity</a:t>
            </a:r>
          </a:p>
          <a:p>
            <a:r>
              <a:rPr lang="en-US" sz="2800" dirty="0"/>
              <a:t>Breach of Availability</a:t>
            </a:r>
          </a:p>
          <a:p>
            <a:r>
              <a:rPr lang="en-US" sz="2800" dirty="0"/>
              <a:t>Theft of Service</a:t>
            </a:r>
          </a:p>
          <a:p>
            <a:r>
              <a:rPr lang="en-US" sz="2800" dirty="0"/>
              <a:t>Denial of Service</a:t>
            </a:r>
          </a:p>
          <a:p>
            <a:r>
              <a:rPr lang="en-US" sz="2800" dirty="0"/>
              <a:t>Ransom!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FF9A-150A-AF04-2A45-415D8F9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349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4683"/>
            <a:ext cx="8229600" cy="2976242"/>
          </a:xfrm>
        </p:spPr>
        <p:txBody>
          <a:bodyPr>
            <a:normAutofit/>
          </a:bodyPr>
          <a:lstStyle/>
          <a:p>
            <a:r>
              <a:rPr lang="en-US" sz="2800" dirty="0"/>
              <a:t>What is the goal of all this?</a:t>
            </a:r>
          </a:p>
          <a:p>
            <a:pPr lvl="1"/>
            <a:r>
              <a:rPr lang="en-US" sz="2400" dirty="0"/>
              <a:t>To create a </a:t>
            </a:r>
            <a:r>
              <a:rPr lang="en-US" sz="2400" dirty="0">
                <a:solidFill>
                  <a:srgbClr val="B23C00"/>
                </a:solidFill>
              </a:rPr>
              <a:t>shared secret </a:t>
            </a:r>
            <a:r>
              <a:rPr lang="en-US" sz="2400" dirty="0"/>
              <a:t>between Jill and John.</a:t>
            </a:r>
          </a:p>
          <a:p>
            <a:r>
              <a:rPr lang="en-US" sz="2800" dirty="0"/>
              <a:t>Jill multiplies John’s public-private key by her private key: </a:t>
            </a:r>
            <a:r>
              <a:rPr lang="en-US" sz="2800" dirty="0">
                <a:solidFill>
                  <a:srgbClr val="0033CC"/>
                </a:solidFill>
              </a:rPr>
              <a:t>40</a:t>
            </a:r>
            <a:r>
              <a:rPr lang="en-US" sz="2800" dirty="0"/>
              <a:t>x10=</a:t>
            </a:r>
            <a:r>
              <a:rPr lang="en-US" sz="2800" dirty="0">
                <a:solidFill>
                  <a:srgbClr val="B23C00"/>
                </a:solidFill>
              </a:rPr>
              <a:t>400</a:t>
            </a:r>
          </a:p>
          <a:p>
            <a:r>
              <a:rPr lang="en-US" sz="2800" dirty="0"/>
              <a:t>John multiplies Jill’s public-private key by his private key: </a:t>
            </a:r>
            <a:r>
              <a:rPr lang="en-US" sz="2800" dirty="0">
                <a:solidFill>
                  <a:srgbClr val="0033CC"/>
                </a:solidFill>
              </a:rPr>
              <a:t>50</a:t>
            </a:r>
            <a:r>
              <a:rPr lang="en-US" sz="2800" dirty="0"/>
              <a:t>x8=</a:t>
            </a:r>
            <a:r>
              <a:rPr lang="en-US" sz="2800" dirty="0">
                <a:solidFill>
                  <a:srgbClr val="B23C00"/>
                </a:solidFill>
              </a:rPr>
              <a:t>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170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8633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</p:spTree>
    <p:extLst>
      <p:ext uri="{BB962C8B-B14F-4D97-AF65-F5344CB8AC3E}">
        <p14:creationId xmlns:p14="http://schemas.microsoft.com/office/powerpoint/2010/main" val="36451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4683"/>
            <a:ext cx="8229600" cy="2976242"/>
          </a:xfrm>
        </p:spPr>
        <p:txBody>
          <a:bodyPr>
            <a:noAutofit/>
          </a:bodyPr>
          <a:lstStyle/>
          <a:p>
            <a:r>
              <a:rPr lang="en-US" sz="2800" dirty="0"/>
              <a:t>Now Jill and John have a </a:t>
            </a:r>
            <a:r>
              <a:rPr lang="en-US" sz="2800" dirty="0">
                <a:solidFill>
                  <a:srgbClr val="B23C00"/>
                </a:solidFill>
              </a:rPr>
              <a:t>shared secret 400</a:t>
            </a:r>
            <a:r>
              <a:rPr lang="en-US" sz="2800" dirty="0"/>
              <a:t>.</a:t>
            </a:r>
            <a:endParaRPr lang="en-US" sz="2800" dirty="0">
              <a:solidFill>
                <a:srgbClr val="B23C00"/>
              </a:solidFill>
            </a:endParaRPr>
          </a:p>
          <a:p>
            <a:pPr lvl="4"/>
            <a:endParaRPr lang="en-US" sz="2800" dirty="0"/>
          </a:p>
          <a:p>
            <a:r>
              <a:rPr lang="en-US" sz="2800" dirty="0"/>
              <a:t>Jill can encrypt the confidential data </a:t>
            </a:r>
            <a:r>
              <a:rPr lang="en-US" sz="2800" dirty="0">
                <a:solidFill>
                  <a:srgbClr val="B23C00"/>
                </a:solidFill>
              </a:rPr>
              <a:t>7 </a:t>
            </a:r>
            <a:r>
              <a:rPr lang="en-US" sz="2800" dirty="0"/>
              <a:t>by </a:t>
            </a:r>
            <a:r>
              <a:rPr lang="en-US" sz="2800" u="sng" dirty="0"/>
              <a:t>adding</a:t>
            </a:r>
            <a:r>
              <a:rPr lang="en-US" sz="2800" dirty="0"/>
              <a:t> the shared secret 400.</a:t>
            </a:r>
          </a:p>
          <a:p>
            <a:pPr lvl="4"/>
            <a:endParaRPr lang="en-US" sz="2800" dirty="0"/>
          </a:p>
          <a:p>
            <a:r>
              <a:rPr lang="en-US" sz="2800" dirty="0"/>
              <a:t>John can decrypt the confidential data </a:t>
            </a:r>
            <a:r>
              <a:rPr lang="en-US" sz="2800" dirty="0">
                <a:solidFill>
                  <a:srgbClr val="B23C00"/>
                </a:solidFill>
              </a:rPr>
              <a:t>7 </a:t>
            </a:r>
            <a:r>
              <a:rPr lang="en-US" sz="2800" dirty="0"/>
              <a:t>by </a:t>
            </a:r>
            <a:r>
              <a:rPr lang="en-US" sz="2800" u="sng" dirty="0"/>
              <a:t>subtracting</a:t>
            </a:r>
            <a:r>
              <a:rPr lang="en-US" sz="2800" dirty="0"/>
              <a:t> the shared secret </a:t>
            </a:r>
            <a:r>
              <a:rPr lang="en-US" sz="2800" dirty="0">
                <a:solidFill>
                  <a:srgbClr val="C00000"/>
                </a:solidFill>
              </a:rPr>
              <a:t>400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170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8633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409" y="1302603"/>
            <a:ext cx="1142761" cy="584776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secret 400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2292" y="1302603"/>
            <a:ext cx="1142761" cy="584776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secret 400</a:t>
            </a:r>
          </a:p>
        </p:txBody>
      </p:sp>
    </p:spTree>
    <p:extLst>
      <p:ext uri="{BB962C8B-B14F-4D97-AF65-F5344CB8AC3E}">
        <p14:creationId xmlns:p14="http://schemas.microsoft.com/office/powerpoint/2010/main" val="21042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585"/>
            <a:ext cx="8229600" cy="1330340"/>
          </a:xfrm>
        </p:spPr>
        <p:txBody>
          <a:bodyPr>
            <a:normAutofit/>
          </a:bodyPr>
          <a:lstStyle/>
          <a:p>
            <a:r>
              <a:rPr lang="en-US" sz="2800" dirty="0"/>
              <a:t>Bart can’t decrypt the 407 because he doesn’t know the shared secret 400.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8" name="Right Arrow 7"/>
          <p:cNvSpPr/>
          <p:nvPr/>
        </p:nvSpPr>
        <p:spPr bwMode="auto">
          <a:xfrm>
            <a:off x="3291854" y="2057415"/>
            <a:ext cx="2194536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10" name="Picture 9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66170" y="3246122"/>
            <a:ext cx="1645903" cy="1137171"/>
            <a:chOff x="3566170" y="3246122"/>
            <a:chExt cx="1645903" cy="1137171"/>
          </a:xfrm>
        </p:grpSpPr>
        <p:pic>
          <p:nvPicPr>
            <p:cNvPr id="13" name="Picture 12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15" name="Down Arrow 14"/>
          <p:cNvSpPr/>
          <p:nvPr/>
        </p:nvSpPr>
        <p:spPr bwMode="auto">
          <a:xfrm>
            <a:off x="4297683" y="2606049"/>
            <a:ext cx="274317" cy="731512"/>
          </a:xfrm>
          <a:prstGeom prst="downArrow">
            <a:avLst/>
          </a:prstGeom>
          <a:solidFill>
            <a:srgbClr val="B23C00"/>
          </a:solidFill>
          <a:ln w="952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4023365" y="1874537"/>
            <a:ext cx="914391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407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749" y="2057415"/>
            <a:ext cx="1142761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400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8113" y="2057415"/>
            <a:ext cx="1142761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400</a:t>
            </a:r>
          </a:p>
        </p:txBody>
      </p:sp>
    </p:spTree>
    <p:extLst>
      <p:ext uri="{BB962C8B-B14F-4D97-AF65-F5344CB8AC3E}">
        <p14:creationId xmlns:p14="http://schemas.microsoft.com/office/powerpoint/2010/main" val="754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52146" y="2880366"/>
            <a:ext cx="1874166" cy="1371585"/>
            <a:chOff x="5394951" y="2331732"/>
            <a:chExt cx="1874166" cy="1371585"/>
          </a:xfrm>
        </p:grpSpPr>
        <p:pic>
          <p:nvPicPr>
            <p:cNvPr id="14" name="Picture 13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86982" y="2988589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173"/>
            <a:ext cx="8229600" cy="3322306"/>
          </a:xfrm>
        </p:spPr>
        <p:txBody>
          <a:bodyPr>
            <a:noAutofit/>
          </a:bodyPr>
          <a:lstStyle/>
          <a:p>
            <a:r>
              <a:rPr lang="en-US" sz="2800" dirty="0"/>
              <a:t>Public key encryption works with </a:t>
            </a:r>
            <a:r>
              <a:rPr lang="en-US" sz="2800" u="sng" dirty="0"/>
              <a:t>multiple recipients</a:t>
            </a:r>
            <a:r>
              <a:rPr lang="en-US" sz="2800" dirty="0"/>
              <a:t>.</a:t>
            </a:r>
          </a:p>
          <a:p>
            <a:pPr lvl="4"/>
            <a:endParaRPr lang="en-US" sz="2800" dirty="0"/>
          </a:p>
          <a:p>
            <a:r>
              <a:rPr lang="en-US" sz="2800" dirty="0"/>
              <a:t>Jill needs to send confidential data to both John and his twin brother Mark.</a:t>
            </a:r>
          </a:p>
          <a:p>
            <a:pPr lvl="4"/>
            <a:endParaRPr lang="en-US" sz="2800" dirty="0"/>
          </a:p>
          <a:p>
            <a:r>
              <a:rPr lang="en-US" sz="2800" dirty="0"/>
              <a:t>Each picks a private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4761479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4852918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5532097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5532097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054" y="3650984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2</a:t>
            </a:r>
          </a:p>
        </p:txBody>
      </p:sp>
    </p:spTree>
    <p:extLst>
      <p:ext uri="{BB962C8B-B14F-4D97-AF65-F5344CB8AC3E}">
        <p14:creationId xmlns:p14="http://schemas.microsoft.com/office/powerpoint/2010/main" val="6390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12"/>
            <a:ext cx="8229600" cy="249935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Jill announces the </a:t>
            </a:r>
            <a:r>
              <a:rPr lang="en-US" sz="2800" dirty="0">
                <a:solidFill>
                  <a:srgbClr val="008000"/>
                </a:solidFill>
              </a:rPr>
              <a:t>public key 5</a:t>
            </a:r>
            <a:r>
              <a:rPr lang="en-US" sz="2800" dirty="0"/>
              <a:t>, and everyone generates his or her public-private key.</a:t>
            </a:r>
          </a:p>
          <a:p>
            <a:pPr lvl="4"/>
            <a:endParaRPr lang="en-US" sz="2800" dirty="0"/>
          </a:p>
          <a:p>
            <a:pPr lvl="1"/>
            <a:r>
              <a:rPr lang="en-US" sz="2800" dirty="0"/>
              <a:t>Jill:   10x</a:t>
            </a:r>
            <a:r>
              <a:rPr lang="en-US" sz="2800" dirty="0">
                <a:solidFill>
                  <a:srgbClr val="008000"/>
                </a:solidFill>
              </a:rPr>
              <a:t>5</a:t>
            </a:r>
            <a:r>
              <a:rPr lang="en-US" sz="2800" dirty="0"/>
              <a:t>=50</a:t>
            </a:r>
          </a:p>
          <a:p>
            <a:pPr lvl="1"/>
            <a:r>
              <a:rPr lang="en-US" sz="2800" dirty="0"/>
              <a:t>John: 8x</a:t>
            </a:r>
            <a:r>
              <a:rPr lang="en-US" sz="2800" dirty="0">
                <a:solidFill>
                  <a:srgbClr val="008000"/>
                </a:solidFill>
              </a:rPr>
              <a:t>5</a:t>
            </a:r>
            <a:r>
              <a:rPr lang="en-US" sz="2800" dirty="0"/>
              <a:t>=40</a:t>
            </a:r>
          </a:p>
          <a:p>
            <a:pPr lvl="1"/>
            <a:r>
              <a:rPr lang="en-US" sz="2800" dirty="0"/>
              <a:t>Mark: 2x</a:t>
            </a:r>
            <a:r>
              <a:rPr lang="en-US" sz="2800" dirty="0">
                <a:solidFill>
                  <a:srgbClr val="008000"/>
                </a:solidFill>
              </a:rPr>
              <a:t>5</a:t>
            </a:r>
            <a:r>
              <a:rPr lang="en-US" sz="2800" dirty="0"/>
              <a:t>=10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4761479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4852918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5532097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5532097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52146" y="2880366"/>
            <a:ext cx="1874166" cy="1371585"/>
            <a:chOff x="5394951" y="2331732"/>
            <a:chExt cx="1874166" cy="1371585"/>
          </a:xfrm>
        </p:grpSpPr>
        <p:pic>
          <p:nvPicPr>
            <p:cNvPr id="14" name="Picture 13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86982" y="2988589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2054" y="3650984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7537" y="4709146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561" y="4709146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7756" y="2788927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Mark’s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2804" y="3850053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</p:spTree>
    <p:extLst>
      <p:ext uri="{BB962C8B-B14F-4D97-AF65-F5344CB8AC3E}">
        <p14:creationId xmlns:p14="http://schemas.microsoft.com/office/powerpoint/2010/main" val="15824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320994" cy="4896461"/>
          </a:xfrm>
        </p:spPr>
        <p:txBody>
          <a:bodyPr/>
          <a:lstStyle/>
          <a:p>
            <a:r>
              <a:rPr lang="en-US" dirty="0"/>
              <a:t>Jill will have a shared secret with each recipient.</a:t>
            </a:r>
          </a:p>
          <a:p>
            <a:pPr lvl="1"/>
            <a:r>
              <a:rPr lang="en-US" sz="2000" dirty="0"/>
              <a:t>Jill and John will share 400 between them, as before.</a:t>
            </a:r>
          </a:p>
          <a:p>
            <a:pPr lvl="1"/>
            <a:r>
              <a:rPr lang="en-US" sz="2000" dirty="0"/>
              <a:t>Jill and Mark will have a different shared secret.</a:t>
            </a:r>
          </a:p>
          <a:p>
            <a:pPr lvl="5"/>
            <a:endParaRPr lang="en-US" sz="800" dirty="0"/>
          </a:p>
          <a:p>
            <a:pPr lvl="2"/>
            <a:r>
              <a:rPr lang="en-US" sz="1600" dirty="0"/>
              <a:t>Jill: Multiply Mark’s </a:t>
            </a:r>
            <a:br>
              <a:rPr lang="en-US" sz="1600" dirty="0"/>
            </a:br>
            <a:r>
              <a:rPr lang="en-US" sz="1600" dirty="0"/>
              <a:t>public-private key by</a:t>
            </a:r>
            <a:br>
              <a:rPr lang="en-US" sz="1600" dirty="0"/>
            </a:br>
            <a:r>
              <a:rPr lang="en-US" sz="1600" dirty="0"/>
              <a:t>her private key:</a:t>
            </a:r>
            <a:br>
              <a:rPr lang="en-US" sz="1600" dirty="0"/>
            </a:br>
            <a:r>
              <a:rPr lang="en-US" sz="1600" dirty="0">
                <a:solidFill>
                  <a:srgbClr val="0033CC"/>
                </a:solidFill>
              </a:rPr>
              <a:t>10</a:t>
            </a:r>
            <a:r>
              <a:rPr lang="en-US" sz="1600" dirty="0"/>
              <a:t>x10=</a:t>
            </a:r>
            <a:r>
              <a:rPr lang="en-US" sz="1600" dirty="0">
                <a:solidFill>
                  <a:srgbClr val="B23C00"/>
                </a:solidFill>
              </a:rPr>
              <a:t>100</a:t>
            </a:r>
            <a:r>
              <a:rPr lang="en-US" sz="1600" dirty="0"/>
              <a:t>.</a:t>
            </a:r>
          </a:p>
          <a:p>
            <a:pPr lvl="6"/>
            <a:endParaRPr lang="en-US" sz="800" dirty="0"/>
          </a:p>
          <a:p>
            <a:pPr lvl="2"/>
            <a:r>
              <a:rPr lang="en-US" sz="1600" dirty="0"/>
              <a:t>Mark: Multiply Jill’s</a:t>
            </a:r>
            <a:br>
              <a:rPr lang="en-US" sz="1600" dirty="0"/>
            </a:br>
            <a:r>
              <a:rPr lang="en-US" sz="1600" dirty="0"/>
              <a:t>public-private key by</a:t>
            </a:r>
            <a:br>
              <a:rPr lang="en-US" sz="1600" dirty="0"/>
            </a:br>
            <a:r>
              <a:rPr lang="en-US" sz="1600" dirty="0"/>
              <a:t>his private key:</a:t>
            </a:r>
            <a:br>
              <a:rPr lang="en-US" sz="1600" dirty="0"/>
            </a:br>
            <a:r>
              <a:rPr lang="en-US" sz="1600" dirty="0">
                <a:solidFill>
                  <a:srgbClr val="0033CC"/>
                </a:solidFill>
              </a:rPr>
              <a:t>50</a:t>
            </a:r>
            <a:r>
              <a:rPr lang="en-US" sz="1600" dirty="0"/>
              <a:t>x2=</a:t>
            </a:r>
            <a:r>
              <a:rPr lang="en-US" sz="1600" dirty="0">
                <a:solidFill>
                  <a:srgbClr val="B23C00"/>
                </a:solidFill>
              </a:rPr>
              <a:t>100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4761479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4852918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5532097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5532097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52146" y="2880366"/>
            <a:ext cx="1874166" cy="1371585"/>
            <a:chOff x="5394951" y="2331732"/>
            <a:chExt cx="1874166" cy="1371585"/>
          </a:xfrm>
        </p:grpSpPr>
        <p:pic>
          <p:nvPicPr>
            <p:cNvPr id="14" name="Picture 13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86982" y="2988589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2054" y="3650984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7537" y="4709146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561" y="4709146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7756" y="2788927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Mark’s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2804" y="3941492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61" y="4892024"/>
            <a:ext cx="1507845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John: 400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6895" y="2971805"/>
            <a:ext cx="1462059" cy="584776"/>
          </a:xfrm>
          <a:prstGeom prst="rect">
            <a:avLst/>
          </a:prstGeom>
          <a:solidFill>
            <a:srgbClr val="400080"/>
          </a:solidFill>
          <a:ln>
            <a:solidFill>
              <a:srgbClr val="0000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Jill: 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29700" y="4800585"/>
            <a:ext cx="1462059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Jill: 400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0415" y="5714975"/>
            <a:ext cx="1507845" cy="584776"/>
          </a:xfrm>
          <a:prstGeom prst="rect">
            <a:avLst/>
          </a:prstGeom>
          <a:solidFill>
            <a:srgbClr val="40008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Mark: 100</a:t>
            </a:r>
          </a:p>
        </p:txBody>
      </p:sp>
    </p:spTree>
    <p:extLst>
      <p:ext uri="{BB962C8B-B14F-4D97-AF65-F5344CB8AC3E}">
        <p14:creationId xmlns:p14="http://schemas.microsoft.com/office/powerpoint/2010/main" val="411658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52146" y="1468878"/>
            <a:ext cx="1874166" cy="1371585"/>
            <a:chOff x="5394951" y="2331732"/>
            <a:chExt cx="1874166" cy="1371585"/>
          </a:xfrm>
        </p:grpSpPr>
        <p:pic>
          <p:nvPicPr>
            <p:cNvPr id="14" name="Picture 13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86982" y="2988589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7" y="1381012"/>
            <a:ext cx="6034974" cy="2042161"/>
          </a:xfrm>
        </p:spPr>
        <p:txBody>
          <a:bodyPr>
            <a:noAutofit/>
          </a:bodyPr>
          <a:lstStyle/>
          <a:p>
            <a:r>
              <a:rPr lang="en-US" sz="2800" dirty="0"/>
              <a:t>Jill sends to each recipient.</a:t>
            </a:r>
          </a:p>
          <a:p>
            <a:pPr lvl="1"/>
            <a:r>
              <a:rPr lang="en-US" sz="2400" dirty="0"/>
              <a:t>Bart can’t decrypt the messages to recover the confidential data </a:t>
            </a:r>
            <a:r>
              <a:rPr lang="en-US" sz="2400" dirty="0">
                <a:solidFill>
                  <a:srgbClr val="B23C00"/>
                </a:solidFill>
              </a:rPr>
              <a:t>7</a:t>
            </a:r>
            <a:r>
              <a:rPr lang="en-US" sz="2400" dirty="0"/>
              <a:t> because he doesn’t know </a:t>
            </a:r>
            <a:br>
              <a:rPr lang="en-US" sz="2400" dirty="0"/>
            </a:br>
            <a:r>
              <a:rPr lang="en-US" sz="2400" dirty="0"/>
              <a:t>the shared secrets.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3349991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3441430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1761" y="3663414"/>
            <a:ext cx="1507845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John: 400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86895" y="1743195"/>
            <a:ext cx="1462059" cy="584776"/>
          </a:xfrm>
          <a:prstGeom prst="rect">
            <a:avLst/>
          </a:prstGeom>
          <a:solidFill>
            <a:srgbClr val="40008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Jill: 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9700" y="3571975"/>
            <a:ext cx="1462059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Jill: 400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3017537" y="3846292"/>
            <a:ext cx="2926048" cy="365756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4572000" y="3683107"/>
            <a:ext cx="914390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407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66170" y="5034999"/>
            <a:ext cx="1645903" cy="1137171"/>
            <a:chOff x="3566170" y="3246122"/>
            <a:chExt cx="1645903" cy="1137171"/>
          </a:xfrm>
        </p:grpSpPr>
        <p:pic>
          <p:nvPicPr>
            <p:cNvPr id="23" name="Picture 22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4297683" y="4394926"/>
            <a:ext cx="274317" cy="731512"/>
          </a:xfrm>
          <a:prstGeom prst="downArrow">
            <a:avLst/>
          </a:prstGeom>
          <a:solidFill>
            <a:srgbClr val="B23C00"/>
          </a:solidFill>
          <a:ln w="952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20063240">
            <a:off x="3318691" y="3220071"/>
            <a:ext cx="2923958" cy="365756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5302" y="4852121"/>
            <a:ext cx="1507845" cy="584776"/>
          </a:xfrm>
          <a:prstGeom prst="rect">
            <a:avLst/>
          </a:prstGeom>
          <a:solidFill>
            <a:srgbClr val="40008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Mark: 100</a:t>
            </a:r>
          </a:p>
        </p:txBody>
      </p:sp>
      <p:sp>
        <p:nvSpPr>
          <p:cNvPr id="28" name="Folded Corner 27"/>
          <p:cNvSpPr/>
          <p:nvPr/>
        </p:nvSpPr>
        <p:spPr bwMode="auto">
          <a:xfrm>
            <a:off x="4846317" y="2749024"/>
            <a:ext cx="914390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26289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course, in the real world, we </a:t>
            </a:r>
            <a:r>
              <a:rPr lang="en-US" sz="2800" u="sng" dirty="0"/>
              <a:t>can’t</a:t>
            </a:r>
            <a:r>
              <a:rPr lang="en-US" sz="2800" dirty="0"/>
              <a:t> use simple operations like multiplication and addition to generate keys and to encrypt data.</a:t>
            </a:r>
          </a:p>
          <a:p>
            <a:pPr lvl="1"/>
            <a:r>
              <a:rPr lang="en-US" sz="2400" dirty="0"/>
              <a:t>Multiplication and addition are </a:t>
            </a:r>
            <a:r>
              <a:rPr lang="en-US" sz="2400" u="sng" dirty="0"/>
              <a:t>not</a:t>
            </a:r>
            <a:r>
              <a:rPr lang="en-US" sz="2400" dirty="0"/>
              <a:t> one-way operations.</a:t>
            </a:r>
          </a:p>
          <a:p>
            <a:pPr lvl="5"/>
            <a:endParaRPr lang="en-US" sz="2800" dirty="0"/>
          </a:p>
          <a:p>
            <a:r>
              <a:rPr lang="en-US" sz="2800" dirty="0"/>
              <a:t>Real-world encryption uses very large </a:t>
            </a:r>
            <a:br>
              <a:rPr lang="en-US" sz="2800" dirty="0"/>
            </a:br>
            <a:r>
              <a:rPr lang="en-US" sz="2800" u="sng" dirty="0"/>
              <a:t>prime numbers</a:t>
            </a:r>
            <a:r>
              <a:rPr lang="en-US" sz="2800" dirty="0"/>
              <a:t> and </a:t>
            </a:r>
            <a:r>
              <a:rPr lang="en-US" sz="2800" u="sng" dirty="0"/>
              <a:t>modulo arithmetic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Not even today’s most powerful supercomputer </a:t>
            </a:r>
            <a:br>
              <a:rPr lang="en-US" sz="2400" dirty="0"/>
            </a:br>
            <a:r>
              <a:rPr lang="en-US" sz="2400" dirty="0"/>
              <a:t>can undo such operations.</a:t>
            </a:r>
          </a:p>
          <a:p>
            <a:pPr lvl="1"/>
            <a:r>
              <a:rPr lang="en-US" sz="2400" dirty="0"/>
              <a:t>Worry: Can quantum computers in the future?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Cryptography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>
            <a:normAutofit/>
          </a:bodyPr>
          <a:lstStyle/>
          <a:p>
            <a:r>
              <a:rPr lang="en-US" sz="2800" dirty="0"/>
              <a:t>Public key cryptography is a key exchange protocol first published by Whitfield Diffie and Martin Hellman in 1976.</a:t>
            </a:r>
          </a:p>
          <a:p>
            <a:pPr lvl="1"/>
            <a:r>
              <a:rPr lang="en-US" sz="2400" dirty="0"/>
              <a:t>It was actually invented earlier in 1970 by the </a:t>
            </a:r>
            <a:br>
              <a:rPr lang="en-US" sz="2400" dirty="0"/>
            </a:br>
            <a:r>
              <a:rPr lang="en-US" sz="2400" dirty="0"/>
              <a:t>British government, but it was classified.</a:t>
            </a:r>
          </a:p>
          <a:p>
            <a:pPr lvl="5"/>
            <a:endParaRPr lang="en-US" sz="2800" dirty="0"/>
          </a:p>
          <a:p>
            <a:r>
              <a:rPr lang="en-US" sz="2800" dirty="0"/>
              <a:t>Whenever you visit a secure website, you are using the </a:t>
            </a:r>
            <a:r>
              <a:rPr lang="en-US" sz="2800" dirty="0" err="1">
                <a:solidFill>
                  <a:srgbClr val="B23C00"/>
                </a:solidFill>
              </a:rPr>
              <a:t>Diffie</a:t>
            </a:r>
            <a:r>
              <a:rPr lang="en-US" sz="2800" dirty="0">
                <a:solidFill>
                  <a:srgbClr val="B23C00"/>
                </a:solidFill>
              </a:rPr>
              <a:t>-Hellman </a:t>
            </a:r>
            <a:r>
              <a:rPr lang="en-US" sz="2800" dirty="0"/>
              <a:t>protocol or a variant.</a:t>
            </a:r>
          </a:p>
          <a:p>
            <a:pPr lvl="1"/>
            <a:r>
              <a:rPr lang="en-US" sz="2400" dirty="0"/>
              <a:t>A secure website has a URL that </a:t>
            </a:r>
            <a:br>
              <a:rPr lang="en-US" sz="2400" dirty="0"/>
            </a:br>
            <a:r>
              <a:rPr lang="en-US" sz="2400" dirty="0"/>
              <a:t>starts with </a:t>
            </a:r>
            <a: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  <a:t>https:</a:t>
            </a:r>
            <a:r>
              <a:rPr lang="en-US" sz="2400" dirty="0"/>
              <a:t> instead of </a:t>
            </a:r>
            <a: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  <a:t>http: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Security as a Career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Cybersecurity</a:t>
            </a:r>
            <a:r>
              <a:rPr lang="en-US" sz="2800" dirty="0"/>
              <a:t> is a </a:t>
            </a:r>
            <a:r>
              <a:rPr lang="en-US" sz="2800" u="sng" dirty="0"/>
              <a:t>hot</a:t>
            </a:r>
            <a:r>
              <a:rPr lang="en-US" sz="2800" dirty="0"/>
              <a:t> field.</a:t>
            </a:r>
          </a:p>
          <a:p>
            <a:pPr lvl="1"/>
            <a:r>
              <a:rPr lang="en-US" sz="2800" dirty="0"/>
              <a:t>Computers are used everywhere.</a:t>
            </a:r>
          </a:p>
          <a:p>
            <a:pPr lvl="1"/>
            <a:r>
              <a:rPr lang="en-US" sz="2800" dirty="0"/>
              <a:t>Big data.</a:t>
            </a:r>
          </a:p>
          <a:p>
            <a:pPr lvl="1"/>
            <a:r>
              <a:rPr lang="en-US" sz="2800" dirty="0"/>
              <a:t>Privacy issues.</a:t>
            </a:r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2BF5-3AB7-3647-9FDB-39924028C64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F6D5-FDCE-F3EC-1D98-EF973633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A0DD-7B0B-7BC9-C7E2-223A1A6E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Virus</a:t>
            </a:r>
          </a:p>
          <a:p>
            <a:r>
              <a:rPr lang="en-US" sz="2800" dirty="0"/>
              <a:t>Trojan Horse</a:t>
            </a:r>
          </a:p>
          <a:p>
            <a:r>
              <a:rPr lang="en-US" sz="2800" dirty="0"/>
              <a:t>Trap Door / Back Door</a:t>
            </a:r>
          </a:p>
          <a:p>
            <a:r>
              <a:rPr lang="en-US" sz="2800" dirty="0"/>
              <a:t>Logic Bomb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Port Scanning</a:t>
            </a:r>
          </a:p>
          <a:p>
            <a:r>
              <a:rPr lang="en-US" sz="2800" dirty="0"/>
              <a:t>Masquerading</a:t>
            </a:r>
          </a:p>
          <a:p>
            <a:r>
              <a:rPr lang="en-US" sz="2800" dirty="0"/>
              <a:t>Man-in-the-Middle</a:t>
            </a:r>
          </a:p>
          <a:p>
            <a:endParaRPr lang="en-US" sz="2800" dirty="0"/>
          </a:p>
          <a:p>
            <a:r>
              <a:rPr lang="en-US" sz="2800" dirty="0"/>
              <a:t>Human Attacks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FF9A-150A-AF04-2A45-415D8F9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93373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BA8C-3617-32D3-0951-D87AF33B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C840-BA3C-3BD2-6E1D-E41CE6EF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rgbClr val="333333"/>
                </a:solidFill>
                <a:effectLst/>
              </a:rPr>
              <a:t>How to Safe on the Internet: Tips for Computers, Phones, and More</a:t>
            </a:r>
          </a:p>
          <a:p>
            <a:pPr lvl="1"/>
            <a:r>
              <a:rPr lang="en-US" sz="2500" i="0" dirty="0">
                <a:solidFill>
                  <a:srgbClr val="333333"/>
                </a:solidFill>
                <a:effectLst/>
                <a:hlinkClick r:id="rId2"/>
              </a:rPr>
              <a:t>https://turbofuture.com/internet/Staying-Safe-on-the-Internet</a:t>
            </a:r>
            <a:r>
              <a:rPr lang="en-US" sz="2500" dirty="0">
                <a:solidFill>
                  <a:srgbClr val="333333"/>
                </a:solidFill>
              </a:rPr>
              <a:t> </a:t>
            </a:r>
            <a:endParaRPr lang="en-US" sz="25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A141-3694-14E9-9F8C-CFC518F5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347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78E7-4657-D15B-AE4C-F33CE3A3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3D66-31E4-C730-A27E-6A6B4C43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Principle of Least Authority (POLA)</a:t>
            </a:r>
          </a:p>
          <a:p>
            <a:pPr lvl="1"/>
            <a:r>
              <a:rPr lang="en-US" sz="2800" dirty="0"/>
              <a:t>Permissions policies</a:t>
            </a:r>
          </a:p>
          <a:p>
            <a:r>
              <a:rPr lang="en-US" sz="3100" dirty="0"/>
              <a:t>Password Policies</a:t>
            </a:r>
          </a:p>
          <a:p>
            <a:r>
              <a:rPr lang="en-US" sz="3100" dirty="0"/>
              <a:t>2-Factor Authentication</a:t>
            </a:r>
          </a:p>
          <a:p>
            <a:r>
              <a:rPr lang="en-US" sz="3100" dirty="0"/>
              <a:t>Active Filtering</a:t>
            </a:r>
          </a:p>
          <a:p>
            <a:pPr lvl="1"/>
            <a:r>
              <a:rPr lang="en-US" sz="2800" dirty="0"/>
              <a:t>Firewalls</a:t>
            </a:r>
          </a:p>
          <a:p>
            <a:pPr lvl="1"/>
            <a:r>
              <a:rPr lang="en-US" sz="2800" dirty="0"/>
              <a:t>Security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6A9E-CF6B-9793-8293-12BE2547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37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78E7-4657-D15B-AE4C-F33CE3A3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3D66-31E4-C730-A27E-6A6B4C43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Software Updates</a:t>
            </a:r>
          </a:p>
          <a:p>
            <a:r>
              <a:rPr lang="en-US" sz="3100" dirty="0"/>
              <a:t>Encryption</a:t>
            </a:r>
          </a:p>
          <a:p>
            <a:r>
              <a:rPr lang="en-US" sz="3100" dirty="0"/>
              <a:t>Physical Security</a:t>
            </a:r>
          </a:p>
          <a:p>
            <a:r>
              <a:rPr lang="en-US" sz="3100" dirty="0"/>
              <a:t>Staff Education</a:t>
            </a:r>
          </a:p>
          <a:p>
            <a:r>
              <a:rPr lang="en-US" sz="3100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6A9E-CF6B-9793-8293-12BE2547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52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F20F-BAC8-E645-C4AD-A8C707FC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B2A1-AE68-9A47-8E80-075466E1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Access Logging</a:t>
            </a:r>
          </a:p>
          <a:p>
            <a:r>
              <a:rPr lang="en-US" sz="2800" dirty="0"/>
              <a:t>Look for known virus “signatures”</a:t>
            </a:r>
          </a:p>
          <a:p>
            <a:r>
              <a:rPr lang="en-US" sz="2800" dirty="0"/>
              <a:t>Checksums on system files</a:t>
            </a:r>
          </a:p>
          <a:p>
            <a:r>
              <a:rPr lang="en-US" sz="2800" dirty="0"/>
              <a:t>Monitor system resource usage (profiling)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457F7-BD44-1EFC-06AD-C89B218E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220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5AD-DB70-6339-6396-38AE664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Risk to Computer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B0E3-2478-0EA6-7A84-639E3B96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PEOPLE!</a:t>
            </a:r>
          </a:p>
          <a:p>
            <a:pPr lvl="1"/>
            <a:r>
              <a:rPr lang="en-US" sz="2800" dirty="0"/>
              <a:t>Nefarious</a:t>
            </a:r>
          </a:p>
          <a:p>
            <a:pPr lvl="1"/>
            <a:r>
              <a:rPr lang="en-US" sz="2800" dirty="0"/>
              <a:t>Dumb</a:t>
            </a:r>
          </a:p>
          <a:p>
            <a:pPr lvl="1"/>
            <a:endParaRPr lang="en-US" sz="2800" dirty="0"/>
          </a:p>
          <a:p>
            <a:r>
              <a:rPr lang="en-US" sz="3100" dirty="0"/>
              <a:t>People violate security protocols</a:t>
            </a:r>
          </a:p>
          <a:p>
            <a:pPr lvl="1"/>
            <a:r>
              <a:rPr lang="en-US" sz="2800" dirty="0"/>
              <a:t>Especially if protocols are too onerous</a:t>
            </a:r>
          </a:p>
          <a:p>
            <a:r>
              <a:rPr lang="en-US" sz="3100" dirty="0"/>
              <a:t>People install back doors</a:t>
            </a:r>
          </a:p>
          <a:p>
            <a:r>
              <a:rPr lang="en-US" sz="3100" dirty="0"/>
              <a:t>People use weak passwords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C664E-9DAD-8858-10E4-E1461E2E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458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2E75-0789-1F92-C2A1-C712D9A3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Encryption:  One Way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5875-C7C4-E228-1546-A61221CD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</a:rPr>
              <a:t>A one-way hash function is a cryptographic algorithm that turns an arbitrary-length input into a fixed-length binary value, and this transformation is one-way, that is, given a hash value it is 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statistically infeasible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to re-create a document that would produce this value. 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</a:rPr>
              <a:t>There are three widely used hash algorithms: MD4, MD5, and SHA. MD4 and MD5 produce 128-bit hashes, and SHA a 160-bit hash.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3153-990A-51A3-5AF0-E7EF911B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876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2E75-0789-1F92-C2A1-C712D9A3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Encryption:  Linux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5875-C7C4-E228-1546-A61221CD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Plaintext password is encrypted and stored</a:t>
            </a:r>
          </a:p>
          <a:p>
            <a:r>
              <a:rPr lang="en-US" sz="2800" dirty="0"/>
              <a:t>When user logs in, password is encrypted and compared to the stored password</a:t>
            </a:r>
          </a:p>
          <a:p>
            <a:r>
              <a:rPr lang="en-US" sz="2800" dirty="0"/>
              <a:t>The system does not store the plaintext password, so it can’t be stolen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3153-990A-51A3-5AF0-E7EF911B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434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64603</TotalTime>
  <Words>1551</Words>
  <Application>Microsoft Macintosh PowerPoint</Application>
  <PresentationFormat>On-screen Show (4:3)</PresentationFormat>
  <Paragraphs>357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CMPE 220 </vt:lpstr>
      <vt:lpstr>Types of Threats</vt:lpstr>
      <vt:lpstr>Types of Attacks</vt:lpstr>
      <vt:lpstr>Mitigating Threats</vt:lpstr>
      <vt:lpstr>Mitigating Threats</vt:lpstr>
      <vt:lpstr>Threat Detection</vt:lpstr>
      <vt:lpstr>The Biggest Risk to Computer Security</vt:lpstr>
      <vt:lpstr>Encryption:  One Way Algorithms</vt:lpstr>
      <vt:lpstr>Encryption:  Linux Passwords</vt:lpstr>
      <vt:lpstr>Public Key Encryption</vt:lpstr>
      <vt:lpstr>Security, cont’d</vt:lpstr>
      <vt:lpstr>The Shared Secret</vt:lpstr>
      <vt:lpstr>The Shared Secret, cont’d</vt:lpstr>
      <vt:lpstr>The Shared Secret,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Cryptography in the Real World</vt:lpstr>
      <vt:lpstr>When is Cryptography Used?</vt:lpstr>
      <vt:lpstr>Computer Security as a Career</vt:lpstr>
      <vt:lpstr>Protecting Yourself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809</cp:revision>
  <dcterms:created xsi:type="dcterms:W3CDTF">2008-01-12T03:52:55Z</dcterms:created>
  <dcterms:modified xsi:type="dcterms:W3CDTF">2023-04-05T19:03:40Z</dcterms:modified>
</cp:coreProperties>
</file>