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406" r:id="rId2"/>
    <p:sldId id="409" r:id="rId3"/>
    <p:sldId id="283" r:id="rId4"/>
    <p:sldId id="40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408" r:id="rId14"/>
    <p:sldId id="300" r:id="rId15"/>
    <p:sldId id="301" r:id="rId16"/>
    <p:sldId id="302" r:id="rId17"/>
    <p:sldId id="303" r:id="rId18"/>
    <p:sldId id="304" r:id="rId19"/>
    <p:sldId id="410" r:id="rId20"/>
    <p:sldId id="305" r:id="rId21"/>
    <p:sldId id="306" r:id="rId22"/>
    <p:sldId id="307" r:id="rId23"/>
    <p:sldId id="308" r:id="rId24"/>
    <p:sldId id="30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432FF"/>
    <a:srgbClr val="08813D"/>
    <a:srgbClr val="C9F1FD"/>
    <a:srgbClr val="C5F9B8"/>
    <a:srgbClr val="029846"/>
    <a:srgbClr val="FF9300"/>
    <a:srgbClr val="E1A90D"/>
    <a:srgbClr val="FF40FF"/>
    <a:srgbClr val="930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14" autoAdjust="0"/>
    <p:restoredTop sz="97216" autoAdjust="0"/>
  </p:normalViewPr>
  <p:slideViewPr>
    <p:cSldViewPr>
      <p:cViewPr varScale="1">
        <p:scale>
          <a:sx n="131" d="100"/>
          <a:sy n="131" d="100"/>
        </p:scale>
        <p:origin x="10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51E4A-BF22-7547-A3CF-514369C79BB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AC9F7-100A-9447-81AD-7DF9FC15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7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13DE455-F6F3-4F4E-A0EB-B787F7D12FD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history.</a:t>
            </a:r>
          </a:p>
          <a:p>
            <a:endParaRPr lang="en-US" dirty="0"/>
          </a:p>
          <a:p>
            <a:r>
              <a:rPr lang="en-US" dirty="0"/>
              <a:t>California State Railroad Museum – 1976 - docents worked on original steam engines.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E26E-6141-854C-8D8C-D812CC839D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CAA5-A1CD-2A02-8B0B-08E3F7885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2D878-FBD8-70C4-FE9C-E8C936DB6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02E7F-308E-811B-4324-876D5DF6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AC79-1E29-9E43-BE0A-DFD2A61F5D9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F285-76DF-1B5C-6A54-02A84482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FA8D9-C2E4-6378-017C-C63AA44A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5E28-3831-5844-A66E-8631A68D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21EE-ECA4-8461-9563-FD1B34D9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0F306-1C2A-2AD5-2E24-7FD8BEB93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90379-FAE5-7E31-456F-101F4F65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AC79-1E29-9E43-BE0A-DFD2A61F5D9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936A4-6C3D-06B9-2230-112AEF1E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6FE58-269B-57B4-D31A-901A9C69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7A21-E039-AC42-9909-E4579A660C35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684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A6AA29-5BC9-459E-070C-850496DA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3FBB3-685F-2DD2-36A3-F8F84C187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432-28CB-96D5-799B-66AC215B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AC79-1E29-9E43-BE0A-DFD2A61F5D9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73362-B379-9AE3-9210-488C56C6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80BAC-0B2D-38ED-CF54-0A8254A2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E6A8-C093-C84F-8482-5134BB1D8BDB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899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309A-413E-3FA3-39C2-E19ED081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421D-7E75-0C3B-4A1E-C9DDB3F7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D1A7-0F41-8A04-CF2C-44C96C7C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AC79-1E29-9E43-BE0A-DFD2A61F5D9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F16D4-695A-E416-2D7A-B3966D26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5232D-B364-FB07-7C5B-8DB12827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268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9CB0-FD87-0701-FDF0-75F960B9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AD3FA-82A0-70D9-2B80-6AECA681E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3BB68-A74C-65FB-EFC3-E18161BF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AC79-1E29-9E43-BE0A-DFD2A61F5D9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EE91A-E88B-75D1-3A0F-DC9AE36B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1A50-B59F-11B4-C496-B1B4DE4D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9DC1-1358-BC4B-B641-2C2A42F06E1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2203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A5F7-00A2-93E4-A65B-ECA5EE87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90582-3E8F-6A9B-1B63-8F51E0E1D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AE175-C3EB-DA57-AE10-0A3D376BF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FD3DC-DEFA-0675-7D77-04D54E06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AC79-1E29-9E43-BE0A-DFD2A61F5D9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1CCC3-FDB4-6592-B464-F8B9F6E8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5CE9F-A685-52DD-865D-D98D6D4B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4841-672B-DD4F-873B-241AE5DFC02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999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20CB-EA35-6D20-8151-19BF2DF7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BC8EF-23CE-2AF1-118D-DBBD969F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592F4-1E07-C8FE-D938-81CEFA5CD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0542F-5892-F813-7078-2C2BA8D6D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A405E-BC67-11CD-AA92-5B1E932F7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D1222-DECF-118F-9C07-BE0DA213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AC79-1E29-9E43-BE0A-DFD2A61F5D9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B3D49-6A57-6C41-E87D-3E8D3F39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FE84B-C2D2-1F84-EFE3-B1AFA0CB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EF31-D98D-E64D-AE69-8E9E2BB968DD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5993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1DBE-9B7D-8449-D182-A13B84F6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8459A-D356-634D-67A2-74525EF3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AC79-1E29-9E43-BE0A-DFD2A61F5D9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BDEC2-8925-F73C-5B9E-D6C7962E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F6A2B-BB0C-E695-3857-9107DCA8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950A-5284-F14A-8929-A5FDD999DDD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981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3BFC8-2884-3313-B7FB-22FE773B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AC79-1E29-9E43-BE0A-DFD2A61F5D9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F95ED-7757-5BF9-7EC8-D67FD437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03680-63F7-3DC2-0E02-4F58DA3D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63D3-51DD-C944-8AEA-B749D334FBF6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586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37A9-161C-2762-87CD-C1010CF0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4152D-4069-0C92-A8C4-8590E978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39391-5B96-AA80-A744-379442C78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BDC88-B65E-8F70-9B06-3A806CBD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AC79-1E29-9E43-BE0A-DFD2A61F5D9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8F45-6714-EB78-9C5B-30B6420B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14EC0-9158-BDCF-A9BE-3C21992F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BFE0-1B2C-0E4B-8A9D-BEB6E74EC3D9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2814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DF7B-A9FC-FB8A-297E-1A2ED165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DF205-1304-5704-B9B5-3B5BB4F28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0AB8F-3596-0659-5D06-5BB56F667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DF538-B366-25E0-4C09-1202BDBB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EB7BF-3211-B250-E47E-C9718AF8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F32CC-9FBC-FEB3-FFD1-BBAA2DF1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A25-4381-F748-9D2C-5621C5E9A25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2757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3AD323-D74B-A1C7-FFB1-E8005E7B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E592E-81EA-5827-8324-1647BE447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6E234-5B48-BF09-BD57-79B79C9CC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2AC79-1E29-9E43-BE0A-DFD2A61F5D9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307A9-B56F-7DBB-F182-79C528FB0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1A2F3-7EFF-EF81-4954-0FBBD3E3F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91E7-2071-B34D-84F0-74D03C8C3C56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pic>
        <p:nvPicPr>
          <p:cNvPr id="7" name="Picture 13" descr="SJSU-logo">
            <a:extLst>
              <a:ext uri="{FF2B5EF4-FFF2-40B4-BE49-F238E27FC236}">
                <a16:creationId xmlns:a16="http://schemas.microsoft.com/office/drawing/2014/main" id="{FADEB50C-DB78-2FDD-372D-2CC9456D3C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61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BA5-C2E5-4A4A-A34B-877E980C0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CMPE 220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50224-2061-9749-8AA9-98B136FEE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Class 19 – Virtual Systems</a:t>
            </a:r>
            <a:br>
              <a:rPr lang="en-US" sz="2700" dirty="0"/>
            </a:br>
            <a:br>
              <a:rPr lang="en-US" sz="2700" dirty="0"/>
            </a:br>
            <a:endParaRPr lang="en-US" sz="2700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35AA-3678-3049-8C72-F7FCE7D0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F8456-47C2-8C47-9E12-61B8C61B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5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Virtual Machines</a:t>
            </a:r>
            <a:r>
              <a:rPr lang="en-US" i="1" dirty="0"/>
              <a:t>, cont</a:t>
            </a:r>
            <a:r>
              <a:rPr lang="en-US" i="1" dirty="0">
                <a:latin typeface="Arial"/>
              </a:rPr>
              <a:t>’</a:t>
            </a:r>
            <a:r>
              <a:rPr lang="en-US" i="1" dirty="0"/>
              <a:t>d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Today: Commercial and open-source VMMs </a:t>
            </a:r>
            <a:br>
              <a:rPr lang="en-US" sz="2800" dirty="0"/>
            </a:br>
            <a:r>
              <a:rPr lang="en-US" sz="2800" dirty="0"/>
              <a:t>run on all common operating systems.</a:t>
            </a:r>
          </a:p>
          <a:p>
            <a:pPr lvl="1"/>
            <a:r>
              <a:rPr lang="en-US" sz="2400" dirty="0"/>
              <a:t>Example VMM: VirtualBox runs on Intel x86 and AMD64 CPUs on Windows, Linux, Mac OS X, </a:t>
            </a:r>
            <a:br>
              <a:rPr lang="en-US" sz="2400" dirty="0"/>
            </a:br>
            <a:r>
              <a:rPr lang="en-US" sz="2400" dirty="0"/>
              <a:t>and Solaris.</a:t>
            </a:r>
          </a:p>
          <a:p>
            <a:pPr lvl="1"/>
            <a:r>
              <a:rPr lang="en-US" sz="2400" dirty="0"/>
              <a:t>Example guest OSes: Versions of Windows, Linux, Solaris, BSD, MS-DOS, IBM OS/2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EF0E-1C6F-2144-8429-D88002F82DAA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3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Virtual Machines</a:t>
            </a:r>
          </a:p>
        </p:txBody>
      </p:sp>
      <p:sp>
        <p:nvSpPr>
          <p:cNvPr id="1032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Backward compatibility</a:t>
            </a:r>
          </a:p>
          <a:p>
            <a:pPr lvl="1"/>
            <a:r>
              <a:rPr lang="en-US" sz="2500" dirty="0"/>
              <a:t>Support earlier OS’s</a:t>
            </a:r>
          </a:p>
          <a:p>
            <a:pPr lvl="2"/>
            <a:r>
              <a:rPr lang="en-US" sz="2200" dirty="0"/>
              <a:t>IBM 360-&gt;270</a:t>
            </a:r>
          </a:p>
          <a:p>
            <a:pPr lvl="2"/>
            <a:r>
              <a:rPr lang="en-US" sz="2200" dirty="0"/>
              <a:t>Apple Macintosh</a:t>
            </a:r>
          </a:p>
          <a:p>
            <a:pPr lvl="1"/>
            <a:endParaRPr lang="en-US" sz="2500" dirty="0"/>
          </a:p>
          <a:p>
            <a:r>
              <a:rPr lang="en-US" sz="2800" dirty="0"/>
              <a:t>Sharing</a:t>
            </a:r>
          </a:p>
          <a:p>
            <a:pPr lvl="1"/>
            <a:r>
              <a:rPr lang="en-US" sz="2400" dirty="0"/>
              <a:t>Different execution environments can share </a:t>
            </a:r>
            <a:br>
              <a:rPr lang="en-US" sz="2400" dirty="0"/>
            </a:br>
            <a:r>
              <a:rPr lang="en-US" sz="2400" dirty="0"/>
              <a:t>the same physical hardware resources.</a:t>
            </a:r>
          </a:p>
          <a:p>
            <a:pPr lvl="4"/>
            <a:endParaRPr lang="en-US" sz="1200" dirty="0"/>
          </a:p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A virus that infects a guest OS is unlikely to affect </a:t>
            </a:r>
            <a:br>
              <a:rPr lang="en-US" sz="2400" dirty="0"/>
            </a:br>
            <a:r>
              <a:rPr lang="en-US" sz="2400" dirty="0"/>
              <a:t>other guest OSes or the host OS.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E094-0CFB-B744-8724-634222CEA16D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Virtual Machines</a:t>
            </a:r>
            <a:r>
              <a:rPr lang="en-US" i="1" dirty="0"/>
              <a:t>, cont</a:t>
            </a:r>
            <a:r>
              <a:rPr lang="en-US" i="1" dirty="0">
                <a:latin typeface="Arial"/>
              </a:rPr>
              <a:t>’</a:t>
            </a:r>
            <a:r>
              <a:rPr lang="en-US" i="1" dirty="0"/>
              <a:t>d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Suspend the running of a guest OS.</a:t>
            </a:r>
          </a:p>
          <a:p>
            <a:pPr lvl="1"/>
            <a:r>
              <a:rPr lang="en-US" sz="2400" dirty="0"/>
              <a:t>Create a </a:t>
            </a:r>
            <a:r>
              <a:rPr lang="en-US" sz="2400" u="sng" dirty="0"/>
              <a:t>snapshot</a:t>
            </a:r>
            <a:r>
              <a:rPr lang="en-US" sz="2400" dirty="0"/>
              <a:t> the state of a suspended guest OS.</a:t>
            </a:r>
          </a:p>
          <a:p>
            <a:pPr lvl="1"/>
            <a:r>
              <a:rPr lang="en-US" sz="2400" dirty="0"/>
              <a:t>Resume the execution from the snapshot,</a:t>
            </a:r>
            <a:br>
              <a:rPr lang="en-US" sz="2400" dirty="0"/>
            </a:br>
            <a:r>
              <a:rPr lang="en-US" sz="2400" dirty="0"/>
              <a:t>possibly on different hardware.</a:t>
            </a:r>
          </a:p>
          <a:p>
            <a:pPr lvl="4"/>
            <a:endParaRPr lang="en-US" sz="2800" dirty="0"/>
          </a:p>
          <a:p>
            <a:r>
              <a:rPr lang="en-US" sz="2800" u="sng" dirty="0"/>
              <a:t>Live migration</a:t>
            </a:r>
            <a:r>
              <a:rPr lang="en-US" sz="2800" dirty="0"/>
              <a:t>: Move a guest from one physical machine to another without interrupting its operations.</a:t>
            </a:r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BB70-FEA7-0147-BA0E-6DCB35F07949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7DC6-9C3C-EE2F-779B-E500F2A3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Hypervisors or VMMs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3B9C-9A7C-1E51-4FBF-0DB7A8F94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RedHatText"/>
              </a:rPr>
              <a:t>A </a:t>
            </a:r>
            <a:r>
              <a:rPr lang="en-US" sz="2800" b="1" i="0" dirty="0">
                <a:effectLst/>
                <a:latin typeface="RedHatText"/>
              </a:rPr>
              <a:t>hypervisor</a:t>
            </a:r>
            <a:r>
              <a:rPr lang="en-US" sz="2800" b="0" i="0" dirty="0">
                <a:effectLst/>
                <a:latin typeface="RedHatText"/>
              </a:rPr>
              <a:t> is software that creates and runs </a:t>
            </a:r>
            <a:r>
              <a:rPr lang="en-US" sz="2800" b="0" i="0" u="none" strike="noStrike" dirty="0">
                <a:effectLst/>
                <a:latin typeface="RedHatText"/>
              </a:rPr>
              <a:t>virtual machines (VMs)</a:t>
            </a:r>
            <a:r>
              <a:rPr lang="en-US" sz="2800" b="0" i="0" dirty="0">
                <a:effectLst/>
                <a:latin typeface="RedHatText"/>
              </a:rPr>
              <a:t>. </a:t>
            </a:r>
          </a:p>
          <a:p>
            <a:r>
              <a:rPr lang="en-US" sz="2800" b="0" i="0" dirty="0">
                <a:effectLst/>
                <a:latin typeface="RedHatText"/>
              </a:rPr>
              <a:t>A hypervisor, sometimes called a virtual machine monitor (VMM), isolates the hypervisor operating system and resources from the virtual machines and enables the creation and management of those VMs.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FE60-0D62-304D-E658-7C395760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9799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Virtual Machines</a:t>
            </a:r>
            <a:r>
              <a:rPr lang="en-US" i="1" dirty="0"/>
              <a:t>, cont</a:t>
            </a:r>
            <a:r>
              <a:rPr lang="en-US" i="1" dirty="0">
                <a:latin typeface="Arial"/>
              </a:rPr>
              <a:t>’</a:t>
            </a:r>
            <a:r>
              <a:rPr lang="en-US" i="1" dirty="0"/>
              <a:t>d</a:t>
            </a:r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Trap-and-emulate</a:t>
            </a:r>
          </a:p>
          <a:p>
            <a:pPr lvl="1"/>
            <a:r>
              <a:rPr lang="en-US" sz="2400" dirty="0"/>
              <a:t>The guest kernel attempts to execute </a:t>
            </a:r>
            <a:br>
              <a:rPr lang="en-US" sz="2400" dirty="0"/>
            </a:br>
            <a:r>
              <a:rPr lang="en-US" sz="2400" dirty="0"/>
              <a:t>a privileged instruction, such as to do I/O.</a:t>
            </a:r>
          </a:p>
          <a:p>
            <a:pPr lvl="1"/>
            <a:r>
              <a:rPr lang="en-US" sz="2400" dirty="0"/>
              <a:t>Causes a </a:t>
            </a:r>
            <a:r>
              <a:rPr lang="en-US" sz="2400" u="sng" dirty="0"/>
              <a:t>trap to the VMM</a:t>
            </a:r>
            <a:r>
              <a:rPr lang="en-US" sz="2400" dirty="0"/>
              <a:t> in the real machine.</a:t>
            </a:r>
          </a:p>
          <a:p>
            <a:pPr lvl="1"/>
            <a:r>
              <a:rPr lang="en-US" sz="2400" dirty="0"/>
              <a:t>The VMM </a:t>
            </a:r>
            <a:r>
              <a:rPr lang="en-US" sz="2400" u="sng" dirty="0"/>
              <a:t>emulates the </a:t>
            </a:r>
            <a:br>
              <a:rPr lang="en-US" sz="2400" u="sng" dirty="0"/>
            </a:br>
            <a:r>
              <a:rPr lang="en-US" sz="2400" u="sng" dirty="0"/>
              <a:t>privileged operation</a:t>
            </a:r>
            <a:r>
              <a:rPr lang="en-US" sz="2400" dirty="0"/>
              <a:t>.</a:t>
            </a:r>
          </a:p>
          <a:p>
            <a:pPr lvl="4"/>
            <a:endParaRPr lang="en-US" sz="2400" dirty="0"/>
          </a:p>
          <a:p>
            <a:pPr lvl="1"/>
            <a:r>
              <a:rPr lang="en-US" sz="2400" dirty="0"/>
              <a:t>Therefore, privileged </a:t>
            </a:r>
            <a:br>
              <a:rPr lang="en-US" sz="2400" dirty="0"/>
            </a:br>
            <a:r>
              <a:rPr lang="en-US" sz="2400" dirty="0"/>
              <a:t>instructions create </a:t>
            </a:r>
            <a:br>
              <a:rPr lang="en-US" sz="2400" dirty="0"/>
            </a:br>
            <a:r>
              <a:rPr lang="en-US" sz="2400" dirty="0"/>
              <a:t>extra overhead.</a:t>
            </a:r>
          </a:p>
          <a:p>
            <a:pPr lvl="2"/>
            <a:r>
              <a:rPr lang="en-US" sz="2400" dirty="0"/>
              <a:t>The guest will </a:t>
            </a:r>
            <a:br>
              <a:rPr lang="en-US" sz="2400" dirty="0"/>
            </a:br>
            <a:r>
              <a:rPr lang="en-US" sz="2400" dirty="0"/>
              <a:t>run more slowly.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3E0-F637-4248-BE1E-DE76DC6990ED}" type="slidenum">
              <a:rPr lang="en-US"/>
              <a:pPr/>
              <a:t>14</a:t>
            </a:fld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0EB00B3-6AB0-DB43-83D1-F51F026D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78" y="3154683"/>
            <a:ext cx="4023366" cy="26988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690AF9-B674-AC46-B84A-E29F9979D69C}"/>
              </a:ext>
            </a:extLst>
          </p:cNvPr>
          <p:cNvSpPr txBox="1"/>
          <p:nvPr/>
        </p:nvSpPr>
        <p:spPr>
          <a:xfrm>
            <a:off x="3299191" y="6243935"/>
            <a:ext cx="291137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Operating System Concepts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10</a:t>
            </a:r>
            <a:r>
              <a:rPr lang="en-US" sz="800" baseline="30000" dirty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edition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Abraham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Greg Gagne, and Peter B. Galvin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Wiley, 2018, ISBN 978-1119456339 </a:t>
            </a:r>
          </a:p>
        </p:txBody>
      </p:sp>
    </p:spTree>
    <p:extLst>
      <p:ext uri="{BB962C8B-B14F-4D97-AF65-F5344CB8AC3E}">
        <p14:creationId xmlns:p14="http://schemas.microsoft.com/office/powerpoint/2010/main" val="177411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Virtual Machines</a:t>
            </a:r>
            <a:r>
              <a:rPr lang="en-US" i="1" dirty="0"/>
              <a:t>, cont’d</a:t>
            </a:r>
          </a:p>
        </p:txBody>
      </p:sp>
      <p:sp>
        <p:nvSpPr>
          <p:cNvPr id="1035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08781"/>
            <a:ext cx="8229600" cy="4236697"/>
          </a:xfrm>
        </p:spPr>
        <p:txBody>
          <a:bodyPr>
            <a:normAutofit/>
          </a:bodyPr>
          <a:lstStyle/>
          <a:p>
            <a:r>
              <a:rPr lang="en-US" sz="2800" dirty="0"/>
              <a:t>Binary translation</a:t>
            </a:r>
          </a:p>
          <a:p>
            <a:pPr lvl="1"/>
            <a:r>
              <a:rPr lang="en-US" sz="2400" dirty="0"/>
              <a:t>Some x86 instructions (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special instructions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) behave differently in user mode vs. kernel mode.</a:t>
            </a:r>
          </a:p>
          <a:p>
            <a:pPr lvl="1"/>
            <a:r>
              <a:rPr lang="en-US" sz="2400" dirty="0"/>
              <a:t>The VMM translates </a:t>
            </a:r>
            <a:br>
              <a:rPr lang="en-US" sz="2400" dirty="0"/>
            </a:br>
            <a:r>
              <a:rPr lang="en-US" sz="2400" dirty="0"/>
              <a:t>special instructions in</a:t>
            </a:r>
            <a:br>
              <a:rPr lang="en-US" sz="2400" dirty="0"/>
            </a:br>
            <a:r>
              <a:rPr lang="en-US" sz="2400" dirty="0"/>
              <a:t>the guest kernel into </a:t>
            </a:r>
            <a:br>
              <a:rPr lang="en-US" sz="2400" dirty="0"/>
            </a:br>
            <a:r>
              <a:rPr lang="en-US" sz="2400" dirty="0"/>
              <a:t>a new set of native </a:t>
            </a:r>
            <a:br>
              <a:rPr lang="en-US" sz="2400" dirty="0"/>
            </a:br>
            <a:r>
              <a:rPr lang="en-US" sz="2400" dirty="0"/>
              <a:t>instructions that </a:t>
            </a:r>
            <a:br>
              <a:rPr lang="en-US" sz="2400" dirty="0"/>
            </a:br>
            <a:r>
              <a:rPr lang="en-US" sz="2400" dirty="0"/>
              <a:t>accomplish the </a:t>
            </a:r>
            <a:br>
              <a:rPr lang="en-US" sz="2400" dirty="0"/>
            </a:br>
            <a:r>
              <a:rPr lang="en-US" sz="2400" dirty="0"/>
              <a:t>operations.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FBCB-51BE-0547-B214-7A423102EB1A}" type="slidenum">
              <a:rPr lang="en-US"/>
              <a:pPr/>
              <a:t>15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B7B9FF9-1551-5443-8493-669A1E91E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000" y="3154683"/>
            <a:ext cx="3961244" cy="2698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B7FBAD-0402-4E4C-9D37-BDA1D5279650}"/>
              </a:ext>
            </a:extLst>
          </p:cNvPr>
          <p:cNvSpPr txBox="1"/>
          <p:nvPr/>
        </p:nvSpPr>
        <p:spPr>
          <a:xfrm>
            <a:off x="3299191" y="6243935"/>
            <a:ext cx="291137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Operating System Concepts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10</a:t>
            </a:r>
            <a:r>
              <a:rPr lang="en-US" sz="800" baseline="30000" dirty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edition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Abraham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Greg Gagne, and Peter B. Galvin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Wiley, 2018, ISBN 978-1119456339 </a:t>
            </a:r>
          </a:p>
        </p:txBody>
      </p:sp>
    </p:spTree>
    <p:extLst>
      <p:ext uri="{BB962C8B-B14F-4D97-AF65-F5344CB8AC3E}">
        <p14:creationId xmlns:p14="http://schemas.microsoft.com/office/powerpoint/2010/main" val="1858101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Virtual Machines</a:t>
            </a:r>
            <a:r>
              <a:rPr lang="en-US" i="1" dirty="0"/>
              <a:t>, cont’d</a:t>
            </a:r>
          </a:p>
        </p:txBody>
      </p:sp>
      <p:sp>
        <p:nvSpPr>
          <p:cNvPr id="1048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Binary translation</a:t>
            </a:r>
            <a:r>
              <a:rPr lang="en-US" sz="2800" i="1" dirty="0"/>
              <a:t>, cont</a:t>
            </a:r>
            <a:r>
              <a:rPr lang="en-US" sz="2800" i="1" dirty="0">
                <a:latin typeface="Arial"/>
              </a:rPr>
              <a:t>’</a:t>
            </a:r>
            <a:r>
              <a:rPr lang="en-US" sz="2800" i="1" dirty="0"/>
              <a:t>d</a:t>
            </a:r>
          </a:p>
          <a:p>
            <a:pPr lvl="1"/>
            <a:r>
              <a:rPr lang="en-US" sz="2400" dirty="0"/>
              <a:t>The new set of instructions can be cached </a:t>
            </a:r>
            <a:br>
              <a:rPr lang="en-US" sz="2400" dirty="0"/>
            </a:br>
            <a:r>
              <a:rPr lang="en-US" sz="2400" dirty="0"/>
              <a:t>to improve performance.</a:t>
            </a:r>
          </a:p>
          <a:p>
            <a:pPr lvl="4"/>
            <a:endParaRPr lang="en-US" sz="2400" dirty="0"/>
          </a:p>
          <a:p>
            <a:pPr lvl="1"/>
            <a:r>
              <a:rPr lang="en-US" sz="2400" dirty="0"/>
              <a:t>The VMM must also intercept memory paging requests by the guest kernel.</a:t>
            </a:r>
          </a:p>
          <a:p>
            <a:pPr lvl="1"/>
            <a:r>
              <a:rPr lang="en-US" sz="2400" dirty="0"/>
              <a:t>The VMM maintains </a:t>
            </a:r>
            <a:r>
              <a:rPr lang="en-US" sz="2400" u="sng" dirty="0"/>
              <a:t>nested page tables</a:t>
            </a:r>
            <a:r>
              <a:rPr lang="en-US" sz="2400" dirty="0"/>
              <a:t> (NPTs) </a:t>
            </a:r>
            <a:br>
              <a:rPr lang="en-US" sz="2400" dirty="0"/>
            </a:br>
            <a:r>
              <a:rPr lang="en-US" sz="2400" dirty="0"/>
              <a:t>to map guest paging operations </a:t>
            </a:r>
            <a:br>
              <a:rPr lang="en-US" sz="2400" dirty="0"/>
            </a:br>
            <a:r>
              <a:rPr lang="en-US" sz="2400" dirty="0"/>
              <a:t>to physical page table operations.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543D-D917-A14A-A66C-E75E58DA8B5A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0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Virtual Machines</a:t>
            </a:r>
            <a:r>
              <a:rPr lang="en-US" i="1" dirty="0"/>
              <a:t>, cont’d</a:t>
            </a:r>
          </a:p>
        </p:txBody>
      </p:sp>
      <p:sp>
        <p:nvSpPr>
          <p:cNvPr id="1036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Hardware assistance</a:t>
            </a:r>
          </a:p>
          <a:p>
            <a:pPr lvl="1"/>
            <a:r>
              <a:rPr lang="en-US" sz="2400" dirty="0"/>
              <a:t>Newest CPU chips provide more support </a:t>
            </a:r>
            <a:br>
              <a:rPr lang="en-US" sz="2400" dirty="0"/>
            </a:br>
            <a:r>
              <a:rPr lang="en-US" sz="2400" dirty="0"/>
              <a:t>for virtualization.</a:t>
            </a:r>
          </a:p>
          <a:p>
            <a:pPr lvl="4"/>
            <a:endParaRPr lang="en-US" sz="2400" dirty="0"/>
          </a:p>
          <a:p>
            <a:pPr lvl="1"/>
            <a:r>
              <a:rPr lang="en-US" sz="2400" dirty="0"/>
              <a:t>2005: Intel x86 CPU family add </a:t>
            </a:r>
            <a:r>
              <a:rPr lang="en-US" sz="2400" dirty="0">
                <a:solidFill>
                  <a:schemeClr val="folHlink"/>
                </a:solidFill>
              </a:rPr>
              <a:t>VT-x instructions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Binary translation and NPTs no longer needed.</a:t>
            </a:r>
          </a:p>
          <a:p>
            <a:pPr lvl="4"/>
            <a:endParaRPr lang="en-US" sz="2400" dirty="0"/>
          </a:p>
          <a:p>
            <a:pPr lvl="1"/>
            <a:r>
              <a:rPr lang="en-US" sz="2400" dirty="0"/>
              <a:t>2006: AMD processors support </a:t>
            </a:r>
            <a:r>
              <a:rPr lang="en-US" sz="2400" dirty="0">
                <a:solidFill>
                  <a:schemeClr val="folHlink"/>
                </a:solidFill>
              </a:rPr>
              <a:t>AMD-V technology</a:t>
            </a:r>
            <a:r>
              <a:rPr lang="en-US" sz="2400" dirty="0"/>
              <a:t>.</a:t>
            </a:r>
          </a:p>
          <a:p>
            <a:pPr lvl="4"/>
            <a:endParaRPr lang="en-US" sz="2400" dirty="0"/>
          </a:p>
          <a:p>
            <a:pPr lvl="1"/>
            <a:r>
              <a:rPr lang="en-US" sz="2400" dirty="0"/>
              <a:t>CPUs with virtualization hardware assistance can </a:t>
            </a:r>
            <a:br>
              <a:rPr lang="en-US" sz="2400" dirty="0"/>
            </a:br>
            <a:r>
              <a:rPr lang="en-US" sz="2400" u="sng" dirty="0"/>
              <a:t>automatically deliver an interrupt</a:t>
            </a:r>
            <a:r>
              <a:rPr lang="en-US" sz="2400" dirty="0"/>
              <a:t> destined for a guest to a core that is running a thread of the guest.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A5BB-F4B3-DD49-9019-0FB6FE9B9FE1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2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Virtual Machines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037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08781"/>
            <a:ext cx="8229600" cy="3505185"/>
          </a:xfrm>
        </p:spPr>
        <p:txBody>
          <a:bodyPr>
            <a:normAutofit/>
          </a:bodyPr>
          <a:lstStyle/>
          <a:p>
            <a:r>
              <a:rPr lang="en-US" sz="2400" dirty="0"/>
              <a:t>The VMM is </a:t>
            </a:r>
            <a:r>
              <a:rPr lang="en-US" sz="2400" u="sng" dirty="0"/>
              <a:t>just another process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running on the host.</a:t>
            </a:r>
          </a:p>
          <a:p>
            <a:pPr lvl="1"/>
            <a:r>
              <a:rPr lang="en-US" sz="2400" dirty="0"/>
              <a:t>Examples: VMware, VirtualBox </a:t>
            </a:r>
          </a:p>
          <a:p>
            <a:pPr lvl="4"/>
            <a:endParaRPr lang="en-US" sz="2400" dirty="0"/>
          </a:p>
          <a:p>
            <a:r>
              <a:rPr lang="en-US" sz="2400" dirty="0"/>
              <a:t>The host OS </a:t>
            </a:r>
            <a:br>
              <a:rPr lang="en-US" sz="2400" dirty="0"/>
            </a:br>
            <a:r>
              <a:rPr lang="en-US" sz="2400" dirty="0"/>
              <a:t>doesn</a:t>
            </a:r>
            <a:r>
              <a:rPr lang="en-US" sz="2400" dirty="0">
                <a:latin typeface="Arial"/>
              </a:rPr>
              <a:t>’</a:t>
            </a:r>
            <a:r>
              <a:rPr lang="en-US" sz="2400" dirty="0"/>
              <a:t>t know </a:t>
            </a:r>
            <a:br>
              <a:rPr lang="en-US" sz="2400" dirty="0"/>
            </a:br>
            <a:r>
              <a:rPr lang="en-US" sz="2400" dirty="0"/>
              <a:t>that virtualization </a:t>
            </a:r>
            <a:br>
              <a:rPr lang="en-US" sz="2400" dirty="0"/>
            </a:br>
            <a:r>
              <a:rPr lang="en-US" sz="2400" dirty="0"/>
              <a:t>is taking place.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B14E-8ABB-E14B-A5E3-94EB55B6B906}" type="slidenum">
              <a:rPr lang="en-US"/>
              <a:pPr/>
              <a:t>18</a:t>
            </a:fld>
            <a:endParaRPr lang="en-US"/>
          </a:p>
        </p:txBody>
      </p:sp>
      <p:pic>
        <p:nvPicPr>
          <p:cNvPr id="3" name="Picture 2" descr="Diagram, table&#10;&#10;Description automatically generated">
            <a:extLst>
              <a:ext uri="{FF2B5EF4-FFF2-40B4-BE49-F238E27FC236}">
                <a16:creationId xmlns:a16="http://schemas.microsoft.com/office/drawing/2014/main" id="{1219FBBB-6C9E-D240-8BF6-7458FD3D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2697488"/>
            <a:ext cx="4663439" cy="3322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2F0B0C-3DAD-1E40-A603-A80F93FFEED1}"/>
              </a:ext>
            </a:extLst>
          </p:cNvPr>
          <p:cNvSpPr txBox="1"/>
          <p:nvPr/>
        </p:nvSpPr>
        <p:spPr>
          <a:xfrm>
            <a:off x="457200" y="5566317"/>
            <a:ext cx="291137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Operating System Concepts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10</a:t>
            </a:r>
            <a:r>
              <a:rPr lang="en-US" sz="800" baseline="30000" dirty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edition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Abraham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Greg Gagne, and Peter B. Galvin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Wiley, 2018, ISBN 978-1119456339 </a:t>
            </a:r>
          </a:p>
        </p:txBody>
      </p:sp>
    </p:spTree>
    <p:extLst>
      <p:ext uri="{BB962C8B-B14F-4D97-AF65-F5344CB8AC3E}">
        <p14:creationId xmlns:p14="http://schemas.microsoft.com/office/powerpoint/2010/main" val="3101331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21FB-6D6D-94E2-646F-1F7539AC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VMM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976A-9F07-A649-3BC7-EF8D911A4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Vmware</a:t>
            </a:r>
            <a:endParaRPr lang="en-US" dirty="0"/>
          </a:p>
          <a:p>
            <a:r>
              <a:rPr lang="en-US" dirty="0"/>
              <a:t>VirtualBox</a:t>
            </a:r>
          </a:p>
          <a:p>
            <a:r>
              <a:rPr lang="en-US" dirty="0"/>
              <a:t>Parallels</a:t>
            </a:r>
          </a:p>
          <a:p>
            <a:r>
              <a:rPr lang="en-US" dirty="0"/>
              <a:t>QEMU</a:t>
            </a:r>
          </a:p>
          <a:p>
            <a:r>
              <a:rPr lang="en-US" dirty="0"/>
              <a:t>Citrix Hypervisor</a:t>
            </a:r>
          </a:p>
          <a:p>
            <a:r>
              <a:rPr lang="en-US" dirty="0"/>
              <a:t>Microsoft Hyper-V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E96ED-9063-4E7E-77AC-6A0DB8D6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0807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85C6-A319-6371-F423-7A6D3011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FA13D-EEE8-C5EA-5E04-1C72F12F2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new(?) kind of system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B43DC-23CF-36BC-5F7F-2885F7EC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2983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Virtual Machines</a:t>
            </a:r>
            <a:r>
              <a:rPr lang="en-US" i="1" dirty="0"/>
              <a:t>, cont’d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The VMM may run as a user application.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It might not have the administrative privileges </a:t>
            </a:r>
            <a:br>
              <a:rPr lang="en-US" sz="2400" dirty="0"/>
            </a:br>
            <a:r>
              <a:rPr lang="en-US" sz="2400" dirty="0"/>
              <a:t>to access the hardware assistance features </a:t>
            </a:r>
            <a:br>
              <a:rPr lang="en-US" sz="2400" dirty="0"/>
            </a:br>
            <a:r>
              <a:rPr lang="en-US" sz="2400" dirty="0"/>
              <a:t>of modern CPUs.</a:t>
            </a:r>
          </a:p>
          <a:p>
            <a:pPr lvl="4"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u="sng" dirty="0"/>
              <a:t>No changes</a:t>
            </a:r>
            <a:r>
              <a:rPr lang="en-US" sz="2800" dirty="0"/>
              <a:t> are required to the host operating system.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Anyone can run VirtualBox to experiment </a:t>
            </a:r>
            <a:br>
              <a:rPr lang="en-US" sz="2400" dirty="0"/>
            </a:br>
            <a:r>
              <a:rPr lang="en-US" sz="2400" dirty="0"/>
              <a:t>and learn from different guest operating systems</a:t>
            </a:r>
            <a:r>
              <a:rPr lang="en-US" sz="28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E628-8467-BE44-ABB4-9AC37B18D692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7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Virtualization Components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CPU scheduling</a:t>
            </a:r>
          </a:p>
          <a:p>
            <a:pPr lvl="1"/>
            <a:r>
              <a:rPr lang="en-US" sz="2800" dirty="0"/>
              <a:t>There may be more virtual CPUs than physical CPUs.</a:t>
            </a:r>
          </a:p>
          <a:p>
            <a:pPr lvl="1"/>
            <a:r>
              <a:rPr lang="en-US" sz="2800" dirty="0"/>
              <a:t>The VMM must share the available physical CPUs among the guests.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1167-1A95-A947-BA3F-37BD476FC6CC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6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Components</a:t>
            </a:r>
            <a:r>
              <a:rPr lang="en-US" i="1" dirty="0"/>
              <a:t>, cont</a:t>
            </a:r>
            <a:r>
              <a:rPr lang="en-US" i="1" dirty="0">
                <a:latin typeface="Arial"/>
              </a:rPr>
              <a:t>’</a:t>
            </a:r>
            <a:r>
              <a:rPr lang="en-US" i="1" dirty="0"/>
              <a:t>d</a:t>
            </a:r>
          </a:p>
        </p:txBody>
      </p:sp>
      <p:sp>
        <p:nvSpPr>
          <p:cNvPr id="1051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Memory management</a:t>
            </a:r>
          </a:p>
          <a:p>
            <a:pPr lvl="1"/>
            <a:r>
              <a:rPr lang="en-US" sz="2400" dirty="0"/>
              <a:t>The VMM may overcommit memory </a:t>
            </a:r>
            <a:br>
              <a:rPr lang="en-US" sz="2400" dirty="0"/>
            </a:br>
            <a:r>
              <a:rPr lang="en-US" sz="2400" dirty="0"/>
              <a:t>among the guests.</a:t>
            </a:r>
          </a:p>
          <a:p>
            <a:pPr lvl="1"/>
            <a:r>
              <a:rPr lang="en-US" sz="2400" dirty="0"/>
              <a:t>The VMM determines how much real memory </a:t>
            </a:r>
            <a:br>
              <a:rPr lang="en-US" sz="2400" dirty="0"/>
            </a:br>
            <a:r>
              <a:rPr lang="en-US" sz="2400" dirty="0"/>
              <a:t>each guest can use.</a:t>
            </a:r>
          </a:p>
          <a:p>
            <a:pPr lvl="2"/>
            <a:r>
              <a:rPr lang="en-US" sz="2400" dirty="0"/>
              <a:t>Each guest has the illusion that it has </a:t>
            </a:r>
            <a:br>
              <a:rPr lang="en-US" sz="2400" dirty="0"/>
            </a:br>
            <a:r>
              <a:rPr lang="en-US" sz="2400" dirty="0"/>
              <a:t>all the memory it wants.</a:t>
            </a:r>
          </a:p>
          <a:p>
            <a:pPr lvl="4"/>
            <a:endParaRPr lang="en-US" sz="2400" dirty="0"/>
          </a:p>
          <a:p>
            <a:pPr lvl="1"/>
            <a:r>
              <a:rPr lang="en-US" sz="2400" dirty="0"/>
              <a:t>The VMM does its own memory page allocation.</a:t>
            </a:r>
          </a:p>
          <a:p>
            <a:pPr lvl="2"/>
            <a:r>
              <a:rPr lang="en-US" sz="2400" dirty="0"/>
              <a:t>It works with the host system</a:t>
            </a:r>
            <a:r>
              <a:rPr lang="en-US" sz="2400" dirty="0">
                <a:latin typeface="Arial"/>
              </a:rPr>
              <a:t>’</a:t>
            </a:r>
            <a:r>
              <a:rPr lang="en-US" sz="2400" dirty="0"/>
              <a:t>s memory management.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8743-80E6-C546-B7C5-6C35B4449EB3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5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Components</a:t>
            </a:r>
            <a:r>
              <a:rPr lang="en-US" i="1" dirty="0"/>
              <a:t>, cont’d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I/O management</a:t>
            </a:r>
          </a:p>
          <a:p>
            <a:pPr lvl="4"/>
            <a:endParaRPr lang="en-US" sz="1200" dirty="0">
              <a:solidFill>
                <a:schemeClr val="folHlink"/>
              </a:solidFill>
            </a:endParaRPr>
          </a:p>
          <a:p>
            <a:pPr lvl="1"/>
            <a:r>
              <a:rPr lang="en-US" sz="2400" dirty="0"/>
              <a:t>The VMM can </a:t>
            </a:r>
            <a:r>
              <a:rPr lang="en-US" sz="2400" u="sng" dirty="0"/>
              <a:t>dedicate</a:t>
            </a:r>
            <a:r>
              <a:rPr lang="en-US" sz="2400" dirty="0"/>
              <a:t> physical I/O devices </a:t>
            </a:r>
            <a:br>
              <a:rPr lang="en-US" sz="2400" dirty="0"/>
            </a:br>
            <a:r>
              <a:rPr lang="en-US" sz="2400" dirty="0"/>
              <a:t>to guests.</a:t>
            </a:r>
          </a:p>
          <a:p>
            <a:pPr lvl="2"/>
            <a:r>
              <a:rPr lang="en-US" sz="2400" dirty="0"/>
              <a:t>Example: Assign a physical CD ROM drive to a guest.</a:t>
            </a:r>
          </a:p>
          <a:p>
            <a:pPr lvl="4"/>
            <a:endParaRPr lang="en-US" sz="2400" dirty="0"/>
          </a:p>
          <a:p>
            <a:pPr lvl="1"/>
            <a:r>
              <a:rPr lang="en-US" sz="2400" dirty="0"/>
              <a:t>The VMM can provide </a:t>
            </a:r>
            <a:r>
              <a:rPr lang="en-US" sz="2400" u="sng" dirty="0"/>
              <a:t>idealized device drivers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to guests.</a:t>
            </a:r>
          </a:p>
          <a:p>
            <a:pPr lvl="2"/>
            <a:r>
              <a:rPr lang="en-US" sz="2400" dirty="0"/>
              <a:t>The VMM maps guest I/O requests to a device </a:t>
            </a:r>
            <a:br>
              <a:rPr lang="en-US" sz="2400" dirty="0"/>
            </a:br>
            <a:r>
              <a:rPr lang="en-US" sz="2400" dirty="0"/>
              <a:t>to the actual device driver.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414D-CBCF-FB4F-9945-33905775D0F7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1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Components</a:t>
            </a:r>
            <a:r>
              <a:rPr lang="en-US" i="1" dirty="0"/>
              <a:t>, cont’d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Storage management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The VMM ensures that each guest can only access </a:t>
            </a:r>
            <a:br>
              <a:rPr lang="en-US" sz="2600" dirty="0"/>
            </a:br>
            <a:r>
              <a:rPr lang="en-US" sz="2600" dirty="0"/>
              <a:t>the disk blocks allocated to it.</a:t>
            </a:r>
          </a:p>
          <a:p>
            <a:pPr lvl="4"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Networking</a:t>
            </a:r>
            <a:endParaRPr lang="en-US" sz="2800" dirty="0">
              <a:solidFill>
                <a:schemeClr val="fol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The VMM provides each guest with at least one IP address.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VMM provides routing between the guest </a:t>
            </a:r>
            <a:br>
              <a:rPr lang="en-US" sz="2400" dirty="0"/>
            </a:br>
            <a:r>
              <a:rPr lang="en-US" sz="2400" dirty="0"/>
              <a:t>and the network.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VMM provides network address translation (NAT).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4FDB-0E0C-0140-9E03-854A5603DAF3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2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Machines</a:t>
            </a:r>
          </a:p>
        </p:txBody>
      </p:sp>
      <p:sp>
        <p:nvSpPr>
          <p:cNvPr id="10250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5725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u="sng" dirty="0"/>
              <a:t>Abstract the hardware</a:t>
            </a:r>
            <a:r>
              <a:rPr lang="en-US" sz="2800" dirty="0">
                <a:solidFill>
                  <a:srgbClr val="B23C00"/>
                </a:solidFill>
              </a:rPr>
              <a:t> </a:t>
            </a:r>
            <a:r>
              <a:rPr lang="en-US" sz="2800" dirty="0"/>
              <a:t>of a </a:t>
            </a:r>
            <a:br>
              <a:rPr lang="en-US" sz="2800" dirty="0"/>
            </a:br>
            <a:r>
              <a:rPr lang="en-US" sz="2800" dirty="0"/>
              <a:t>single computer system.</a:t>
            </a:r>
          </a:p>
          <a:p>
            <a:pPr lvl="4"/>
            <a:endParaRPr lang="en-US" sz="2800" dirty="0"/>
          </a:p>
          <a:p>
            <a:r>
              <a:rPr lang="en-US" sz="2800" dirty="0"/>
              <a:t>Create several different </a:t>
            </a:r>
            <a:br>
              <a:rPr lang="en-US" sz="2800" dirty="0"/>
            </a:br>
            <a:r>
              <a:rPr lang="en-US" sz="2800" u="sng" dirty="0"/>
              <a:t>execution environments</a:t>
            </a:r>
            <a:r>
              <a:rPr lang="en-US" sz="2800" dirty="0"/>
              <a:t>.</a:t>
            </a:r>
          </a:p>
          <a:p>
            <a:pPr lvl="4"/>
            <a:endParaRPr lang="en-US" sz="2800" dirty="0"/>
          </a:p>
          <a:p>
            <a:r>
              <a:rPr lang="en-US" sz="2800" dirty="0"/>
              <a:t>Each environment can have </a:t>
            </a:r>
            <a:br>
              <a:rPr lang="en-US" sz="2800" dirty="0"/>
            </a:br>
            <a:r>
              <a:rPr lang="en-US" sz="2800" dirty="0"/>
              <a:t>its own operating system.</a:t>
            </a:r>
          </a:p>
          <a:p>
            <a:pPr lvl="4"/>
            <a:endParaRPr lang="en-US" sz="2800" dirty="0"/>
          </a:p>
          <a:p>
            <a:r>
              <a:rPr lang="en-US" sz="2800" dirty="0"/>
              <a:t>Each environment believes it has </a:t>
            </a:r>
            <a:br>
              <a:rPr lang="en-US" sz="2800" dirty="0"/>
            </a:br>
            <a:r>
              <a:rPr lang="en-US" sz="2800" dirty="0"/>
              <a:t>the entire physical system.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2174-CCB8-D143-ACCA-D9451FBA6CE5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1025028" name="Group 4"/>
          <p:cNvGrpSpPr>
            <a:grpSpLocks/>
          </p:cNvGrpSpPr>
          <p:nvPr/>
        </p:nvGrpSpPr>
        <p:grpSpPr bwMode="auto">
          <a:xfrm>
            <a:off x="5943600" y="1416050"/>
            <a:ext cx="2538413" cy="2652713"/>
            <a:chOff x="3777" y="2275"/>
            <a:chExt cx="1599" cy="1671"/>
          </a:xfrm>
        </p:grpSpPr>
        <p:sp>
          <p:nvSpPr>
            <p:cNvPr id="1025029" name="Rectangle 5"/>
            <p:cNvSpPr>
              <a:spLocks noChangeArrowheads="1"/>
            </p:cNvSpPr>
            <p:nvPr/>
          </p:nvSpPr>
          <p:spPr bwMode="auto">
            <a:xfrm>
              <a:off x="3802" y="3773"/>
              <a:ext cx="1555" cy="171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0" name="Rectangle 6"/>
            <p:cNvSpPr>
              <a:spLocks noChangeArrowheads="1"/>
            </p:cNvSpPr>
            <p:nvPr/>
          </p:nvSpPr>
          <p:spPr bwMode="auto">
            <a:xfrm>
              <a:off x="3802" y="2275"/>
              <a:ext cx="518" cy="80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1" name="Rectangle 7"/>
            <p:cNvSpPr>
              <a:spLocks noChangeArrowheads="1"/>
            </p:cNvSpPr>
            <p:nvPr/>
          </p:nvSpPr>
          <p:spPr bwMode="auto">
            <a:xfrm>
              <a:off x="3802" y="3083"/>
              <a:ext cx="518" cy="17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2" name="Rectangle 8"/>
            <p:cNvSpPr>
              <a:spLocks noChangeArrowheads="1"/>
            </p:cNvSpPr>
            <p:nvPr/>
          </p:nvSpPr>
          <p:spPr bwMode="auto">
            <a:xfrm>
              <a:off x="3802" y="3256"/>
              <a:ext cx="518" cy="17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3" name="Rectangle 9"/>
            <p:cNvSpPr>
              <a:spLocks noChangeArrowheads="1"/>
            </p:cNvSpPr>
            <p:nvPr/>
          </p:nvSpPr>
          <p:spPr bwMode="auto">
            <a:xfrm>
              <a:off x="3802" y="3430"/>
              <a:ext cx="1555" cy="171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4" name="Rectangle 10"/>
            <p:cNvSpPr>
              <a:spLocks noChangeArrowheads="1"/>
            </p:cNvSpPr>
            <p:nvPr/>
          </p:nvSpPr>
          <p:spPr bwMode="auto">
            <a:xfrm>
              <a:off x="3802" y="3602"/>
              <a:ext cx="1555" cy="17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5" name="Text Box 11"/>
            <p:cNvSpPr txBox="1">
              <a:spLocks noChangeArrowheads="1"/>
            </p:cNvSpPr>
            <p:nvPr/>
          </p:nvSpPr>
          <p:spPr bwMode="auto">
            <a:xfrm>
              <a:off x="3777" y="2563"/>
              <a:ext cx="5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Processes</a:t>
              </a:r>
            </a:p>
          </p:txBody>
        </p:sp>
        <p:sp>
          <p:nvSpPr>
            <p:cNvPr id="1025036" name="Rectangle 12"/>
            <p:cNvSpPr>
              <a:spLocks noChangeArrowheads="1"/>
            </p:cNvSpPr>
            <p:nvPr/>
          </p:nvSpPr>
          <p:spPr bwMode="auto">
            <a:xfrm>
              <a:off x="4320" y="2275"/>
              <a:ext cx="518" cy="80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7" name="Rectangle 13"/>
            <p:cNvSpPr>
              <a:spLocks noChangeArrowheads="1"/>
            </p:cNvSpPr>
            <p:nvPr/>
          </p:nvSpPr>
          <p:spPr bwMode="auto">
            <a:xfrm>
              <a:off x="4838" y="2275"/>
              <a:ext cx="518" cy="80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8" name="Rectangle 14"/>
            <p:cNvSpPr>
              <a:spLocks noChangeArrowheads="1"/>
            </p:cNvSpPr>
            <p:nvPr/>
          </p:nvSpPr>
          <p:spPr bwMode="auto">
            <a:xfrm>
              <a:off x="4320" y="3083"/>
              <a:ext cx="518" cy="17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9" name="Rectangle 15"/>
            <p:cNvSpPr>
              <a:spLocks noChangeArrowheads="1"/>
            </p:cNvSpPr>
            <p:nvPr/>
          </p:nvSpPr>
          <p:spPr bwMode="auto">
            <a:xfrm>
              <a:off x="4320" y="3256"/>
              <a:ext cx="518" cy="17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40" name="Rectangle 16"/>
            <p:cNvSpPr>
              <a:spLocks noChangeArrowheads="1"/>
            </p:cNvSpPr>
            <p:nvPr/>
          </p:nvSpPr>
          <p:spPr bwMode="auto">
            <a:xfrm>
              <a:off x="4838" y="3083"/>
              <a:ext cx="518" cy="17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41" name="Rectangle 17"/>
            <p:cNvSpPr>
              <a:spLocks noChangeArrowheads="1"/>
            </p:cNvSpPr>
            <p:nvPr/>
          </p:nvSpPr>
          <p:spPr bwMode="auto">
            <a:xfrm>
              <a:off x="4838" y="3256"/>
              <a:ext cx="518" cy="17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42" name="Text Box 18"/>
            <p:cNvSpPr txBox="1">
              <a:spLocks noChangeArrowheads="1"/>
            </p:cNvSpPr>
            <p:nvPr/>
          </p:nvSpPr>
          <p:spPr bwMode="auto">
            <a:xfrm>
              <a:off x="4295" y="2563"/>
              <a:ext cx="5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Processes</a:t>
              </a:r>
            </a:p>
          </p:txBody>
        </p:sp>
        <p:sp>
          <p:nvSpPr>
            <p:cNvPr id="1025043" name="Text Box 19"/>
            <p:cNvSpPr txBox="1">
              <a:spLocks noChangeArrowheads="1"/>
            </p:cNvSpPr>
            <p:nvPr/>
          </p:nvSpPr>
          <p:spPr bwMode="auto">
            <a:xfrm>
              <a:off x="4813" y="2563"/>
              <a:ext cx="5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Processes</a:t>
              </a:r>
            </a:p>
          </p:txBody>
        </p:sp>
        <p:sp>
          <p:nvSpPr>
            <p:cNvPr id="1025044" name="Text Box 20"/>
            <p:cNvSpPr txBox="1">
              <a:spLocks noChangeArrowheads="1"/>
            </p:cNvSpPr>
            <p:nvPr/>
          </p:nvSpPr>
          <p:spPr bwMode="auto">
            <a:xfrm>
              <a:off x="3877" y="3079"/>
              <a:ext cx="3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Kernel</a:t>
              </a:r>
            </a:p>
          </p:txBody>
        </p:sp>
        <p:sp>
          <p:nvSpPr>
            <p:cNvPr id="1025045" name="Text Box 21"/>
            <p:cNvSpPr txBox="1">
              <a:spLocks noChangeArrowheads="1"/>
            </p:cNvSpPr>
            <p:nvPr/>
          </p:nvSpPr>
          <p:spPr bwMode="auto">
            <a:xfrm>
              <a:off x="4388" y="3079"/>
              <a:ext cx="3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Kernel</a:t>
              </a:r>
            </a:p>
          </p:txBody>
        </p:sp>
        <p:sp>
          <p:nvSpPr>
            <p:cNvPr id="1025046" name="Text Box 22"/>
            <p:cNvSpPr txBox="1">
              <a:spLocks noChangeArrowheads="1"/>
            </p:cNvSpPr>
            <p:nvPr/>
          </p:nvSpPr>
          <p:spPr bwMode="auto">
            <a:xfrm>
              <a:off x="4899" y="3079"/>
              <a:ext cx="3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Kernel</a:t>
              </a:r>
            </a:p>
          </p:txBody>
        </p:sp>
        <p:sp>
          <p:nvSpPr>
            <p:cNvPr id="1025047" name="Text Box 23"/>
            <p:cNvSpPr txBox="1">
              <a:spLocks noChangeArrowheads="1"/>
            </p:cNvSpPr>
            <p:nvPr/>
          </p:nvSpPr>
          <p:spPr bwMode="auto">
            <a:xfrm>
              <a:off x="3912" y="3259"/>
              <a:ext cx="31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VM1</a:t>
              </a:r>
            </a:p>
          </p:txBody>
        </p:sp>
        <p:sp>
          <p:nvSpPr>
            <p:cNvPr id="1025048" name="Text Box 24"/>
            <p:cNvSpPr txBox="1">
              <a:spLocks noChangeArrowheads="1"/>
            </p:cNvSpPr>
            <p:nvPr/>
          </p:nvSpPr>
          <p:spPr bwMode="auto">
            <a:xfrm>
              <a:off x="4428" y="3259"/>
              <a:ext cx="31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VM2</a:t>
              </a:r>
            </a:p>
          </p:txBody>
        </p:sp>
        <p:sp>
          <p:nvSpPr>
            <p:cNvPr id="1025049" name="Text Box 25"/>
            <p:cNvSpPr txBox="1">
              <a:spLocks noChangeArrowheads="1"/>
            </p:cNvSpPr>
            <p:nvPr/>
          </p:nvSpPr>
          <p:spPr bwMode="auto">
            <a:xfrm>
              <a:off x="4934" y="3259"/>
              <a:ext cx="31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VM3</a:t>
              </a:r>
            </a:p>
          </p:txBody>
        </p:sp>
        <p:sp>
          <p:nvSpPr>
            <p:cNvPr id="1025050" name="Text Box 26"/>
            <p:cNvSpPr txBox="1">
              <a:spLocks noChangeArrowheads="1"/>
            </p:cNvSpPr>
            <p:nvPr/>
          </p:nvSpPr>
          <p:spPr bwMode="auto">
            <a:xfrm>
              <a:off x="4002" y="3424"/>
              <a:ext cx="117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Virtual Machine Manager</a:t>
              </a:r>
            </a:p>
          </p:txBody>
        </p:sp>
        <p:sp>
          <p:nvSpPr>
            <p:cNvPr id="1025051" name="Text Box 27"/>
            <p:cNvSpPr txBox="1">
              <a:spLocks noChangeArrowheads="1"/>
            </p:cNvSpPr>
            <p:nvPr/>
          </p:nvSpPr>
          <p:spPr bwMode="auto">
            <a:xfrm>
              <a:off x="4147" y="3773"/>
              <a:ext cx="8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Physical Machine</a:t>
              </a:r>
            </a:p>
          </p:txBody>
        </p:sp>
        <p:sp>
          <p:nvSpPr>
            <p:cNvPr id="1025052" name="Text Box 28"/>
            <p:cNvSpPr txBox="1">
              <a:spLocks noChangeArrowheads="1"/>
            </p:cNvSpPr>
            <p:nvPr/>
          </p:nvSpPr>
          <p:spPr bwMode="auto">
            <a:xfrm>
              <a:off x="4032" y="3600"/>
              <a:ext cx="11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Host Operating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0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FC77-8434-1273-922F-7D3C7F67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435A-E23F-9111-1658-A3A1295E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Allow a user to install and execute software from a different system on their computer</a:t>
            </a:r>
          </a:p>
          <a:p>
            <a:r>
              <a:rPr lang="en-US" sz="2800" dirty="0"/>
              <a:t>Allow a users to manage a dedicated server on shared hardware</a:t>
            </a:r>
          </a:p>
          <a:p>
            <a:pPr lvl="1"/>
            <a:r>
              <a:rPr lang="en-US" sz="2500" dirty="0"/>
              <a:t>Hosting companies</a:t>
            </a:r>
          </a:p>
          <a:p>
            <a:pPr lvl="1"/>
            <a:r>
              <a:rPr lang="en-US" sz="2500" dirty="0"/>
              <a:t>Cloud environments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51C5C-0EEA-345C-5DCD-463EFAE3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869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Virtual Machine Managers</a:t>
            </a:r>
            <a:r>
              <a:rPr lang="en-US" i="1" dirty="0"/>
              <a:t>, cont</a:t>
            </a:r>
            <a:r>
              <a:rPr lang="en-US" i="1" dirty="0">
                <a:latin typeface="Arial"/>
              </a:rPr>
              <a:t>’</a:t>
            </a:r>
            <a:r>
              <a:rPr lang="en-US" i="1" dirty="0"/>
              <a:t>d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Emulators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Applications written for one hardware environment (one type of CPU) can run on a very different hardware environment (another type of CPU).</a:t>
            </a:r>
          </a:p>
          <a:p>
            <a:pPr lvl="4"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Application containment</a:t>
            </a:r>
            <a:endParaRPr lang="en-US" sz="2800" dirty="0">
              <a:solidFill>
                <a:schemeClr val="fol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Not really virtualization, but segregate applications </a:t>
            </a:r>
            <a:br>
              <a:rPr lang="en-US" sz="2400" dirty="0"/>
            </a:br>
            <a:r>
              <a:rPr lang="en-US" sz="2400" dirty="0"/>
              <a:t>from the host operating system.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Examples: Oracle Solaris Zones, BSD Jails, </a:t>
            </a:r>
            <a:br>
              <a:rPr lang="en-US" sz="2400" dirty="0"/>
            </a:br>
            <a:r>
              <a:rPr lang="en-US" sz="2400" dirty="0"/>
              <a:t>IBM AIX WPARs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D1ED-DCD9-0142-BAAE-AAE8F4DEEB1D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5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Host vs. Guest Operating Systems</a:t>
            </a:r>
          </a:p>
        </p:txBody>
      </p:sp>
      <p:sp>
        <p:nvSpPr>
          <p:cNvPr id="1029123" name="Rectangle 3"/>
          <p:cNvSpPr>
            <a:spLocks noGrp="1" noChangeArrowheads="1"/>
          </p:cNvSpPr>
          <p:nvPr>
            <p:ph idx="1"/>
          </p:nvPr>
        </p:nvSpPr>
        <p:spPr>
          <a:xfrm>
            <a:off x="457245" y="1480967"/>
            <a:ext cx="8321675" cy="4835525"/>
          </a:xfrm>
        </p:spPr>
        <p:txBody>
          <a:bodyPr/>
          <a:lstStyle/>
          <a:p>
            <a:r>
              <a:rPr lang="en-US" sz="2800" dirty="0"/>
              <a:t>Host (native) operating system</a:t>
            </a:r>
          </a:p>
          <a:p>
            <a:pPr lvl="1"/>
            <a:r>
              <a:rPr lang="en-US" sz="2800" dirty="0"/>
              <a:t>The OS running on the physical machine that supports (among its other tasks) a VMM</a:t>
            </a:r>
          </a:p>
          <a:p>
            <a:pPr lvl="1"/>
            <a:r>
              <a:rPr lang="en-US" sz="2800" dirty="0"/>
              <a:t>Examples: </a:t>
            </a:r>
          </a:p>
          <a:p>
            <a:pPr lvl="2"/>
            <a:r>
              <a:rPr lang="en-US" sz="2800" dirty="0"/>
              <a:t>Linux, Windows, Mac OS X</a:t>
            </a:r>
          </a:p>
          <a:p>
            <a:pPr lvl="4"/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AEB3-CB7C-1841-BA94-F44828A9E0A8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vs. Guest Operating Systems,</a:t>
            </a:r>
            <a:r>
              <a:rPr lang="en-US" i="1" dirty="0"/>
              <a:t> cont</a:t>
            </a:r>
            <a:r>
              <a:rPr lang="en-US" i="1" dirty="0">
                <a:latin typeface="Arial"/>
              </a:rPr>
              <a:t>’</a:t>
            </a:r>
            <a:r>
              <a:rPr lang="en-US" i="1" dirty="0"/>
              <a:t>d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Guest operating system</a:t>
            </a:r>
          </a:p>
          <a:p>
            <a:pPr lvl="1"/>
            <a:r>
              <a:rPr lang="en-US" sz="2400" dirty="0"/>
              <a:t>An OS running in a virtual machine </a:t>
            </a:r>
            <a:br>
              <a:rPr lang="en-US" sz="2400" dirty="0"/>
            </a:br>
            <a:r>
              <a:rPr lang="en-US" sz="2400" dirty="0"/>
              <a:t>under control of a VMM.</a:t>
            </a:r>
          </a:p>
          <a:p>
            <a:pPr lvl="1"/>
            <a:r>
              <a:rPr lang="en-US" sz="2400" dirty="0"/>
              <a:t>Example: </a:t>
            </a:r>
          </a:p>
          <a:p>
            <a:pPr lvl="2"/>
            <a:r>
              <a:rPr lang="en-US" sz="2400" dirty="0"/>
              <a:t>Debian running under VirtualBox on a Mac</a:t>
            </a:r>
          </a:p>
          <a:p>
            <a:pPr lvl="4"/>
            <a:endParaRPr lang="en-US" sz="2400" dirty="0"/>
          </a:p>
          <a:p>
            <a:pPr lvl="1"/>
            <a:r>
              <a:rPr lang="en-US" sz="2400" dirty="0"/>
              <a:t>If there is enough physical memory and disk space, </a:t>
            </a:r>
            <a:br>
              <a:rPr lang="en-US" sz="2400" dirty="0"/>
            </a:br>
            <a:r>
              <a:rPr lang="en-US" sz="2400" dirty="0"/>
              <a:t>it is possible to run several guest </a:t>
            </a:r>
            <a:r>
              <a:rPr lang="en-US" sz="2400" dirty="0" err="1"/>
              <a:t>OSes</a:t>
            </a:r>
            <a:r>
              <a:rPr lang="en-US" sz="2400" dirty="0"/>
              <a:t> (and their applications) simultaneously on a single physical machine.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ABB2-42F2-9A46-AD10-B6B4288B74DD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3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Virtualization Requirements</a:t>
            </a:r>
          </a:p>
        </p:txBody>
      </p:sp>
      <p:sp>
        <p:nvSpPr>
          <p:cNvPr id="1030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Fidelity</a:t>
            </a:r>
          </a:p>
          <a:p>
            <a:pPr lvl="1"/>
            <a:r>
              <a:rPr lang="en-US" sz="2400" dirty="0"/>
              <a:t>A VMM provides an environment for programs that is </a:t>
            </a:r>
            <a:r>
              <a:rPr lang="en-US" sz="2400" u="sng" dirty="0"/>
              <a:t>essentially identical</a:t>
            </a:r>
            <a:r>
              <a:rPr lang="en-US" sz="2400" dirty="0"/>
              <a:t> to the original machine.</a:t>
            </a:r>
          </a:p>
          <a:p>
            <a:pPr lvl="4"/>
            <a:endParaRPr lang="en-US" sz="1200" dirty="0"/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/>
              <a:t>Programs running within that environment have </a:t>
            </a:r>
            <a:br>
              <a:rPr lang="en-US" sz="2400" dirty="0"/>
            </a:br>
            <a:r>
              <a:rPr lang="en-US" sz="2400" dirty="0"/>
              <a:t>only </a:t>
            </a:r>
            <a:r>
              <a:rPr lang="en-US" sz="2400" u="sng" dirty="0"/>
              <a:t>minor performance degradation</a:t>
            </a:r>
            <a:r>
              <a:rPr lang="en-US" sz="2400" dirty="0"/>
              <a:t>.</a:t>
            </a:r>
          </a:p>
          <a:p>
            <a:pPr lvl="4"/>
            <a:endParaRPr lang="en-US" sz="1200" dirty="0"/>
          </a:p>
          <a:p>
            <a:r>
              <a:rPr lang="en-US" sz="2800" dirty="0"/>
              <a:t>Safety</a:t>
            </a:r>
          </a:p>
          <a:p>
            <a:pPr lvl="1"/>
            <a:r>
              <a:rPr lang="en-US" sz="2400" dirty="0"/>
              <a:t>The </a:t>
            </a:r>
            <a:r>
              <a:rPr lang="en-US" sz="2400" u="sng" dirty="0"/>
              <a:t>VMM is in complete control</a:t>
            </a:r>
            <a:r>
              <a:rPr lang="en-US" sz="2400" dirty="0"/>
              <a:t> of system resources </a:t>
            </a:r>
            <a:br>
              <a:rPr lang="en-US" sz="2400" dirty="0"/>
            </a:br>
            <a:r>
              <a:rPr lang="en-US" sz="2400" dirty="0"/>
              <a:t>required by the guest operating systems.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40D37-B294-3D47-8C93-07AB0D3C62E5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3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Brief History of Virtual Machines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1972: Virtual machines first appeared commercially.</a:t>
            </a:r>
          </a:p>
          <a:p>
            <a:pPr lvl="1"/>
            <a:r>
              <a:rPr lang="en-US" sz="2400" dirty="0"/>
              <a:t>IBM VM370 on IBM mainframes.</a:t>
            </a:r>
          </a:p>
          <a:p>
            <a:pPr lvl="4"/>
            <a:endParaRPr lang="en-US" sz="1200" dirty="0"/>
          </a:p>
          <a:p>
            <a:r>
              <a:rPr lang="en-US" sz="2800" dirty="0"/>
              <a:t>Late 1990s: Intel 80x86 CPU become popular.</a:t>
            </a:r>
          </a:p>
          <a:p>
            <a:pPr lvl="1"/>
            <a:r>
              <a:rPr lang="en-US" sz="2400" dirty="0"/>
              <a:t>Xen and VMware created VMM technologies </a:t>
            </a:r>
            <a:br>
              <a:rPr lang="en-US" sz="2400" dirty="0"/>
            </a:br>
            <a:r>
              <a:rPr lang="en-US" sz="2400" dirty="0"/>
              <a:t>for that CPU.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B864-2A7F-5F4A-A6C1-5FE7951317A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1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62628</TotalTime>
  <Words>1259</Words>
  <Application>Microsoft Macintosh PowerPoint</Application>
  <PresentationFormat>On-screen Show (4:3)</PresentationFormat>
  <Paragraphs>199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RedHatText</vt:lpstr>
      <vt:lpstr>Office Theme</vt:lpstr>
      <vt:lpstr>CMPE 220 </vt:lpstr>
      <vt:lpstr>Virtual Systems</vt:lpstr>
      <vt:lpstr>Virtual Machines</vt:lpstr>
      <vt:lpstr>Why VMs?</vt:lpstr>
      <vt:lpstr>Types of Virtual Machine Managers, cont’d</vt:lpstr>
      <vt:lpstr>Host vs. Guest Operating Systems</vt:lpstr>
      <vt:lpstr>Host vs. Guest Operating Systems, cont’d</vt:lpstr>
      <vt:lpstr>Virtualization Requirements</vt:lpstr>
      <vt:lpstr>Brief History of Virtual Machines</vt:lpstr>
      <vt:lpstr>Brief History of Virtual Machines, cont’d</vt:lpstr>
      <vt:lpstr>Benefits of Virtual Machines</vt:lpstr>
      <vt:lpstr>Benefits of Virtual Machines, cont’d</vt:lpstr>
      <vt:lpstr>Hypervisors or VMMs</vt:lpstr>
      <vt:lpstr>Implementation of Virtual Machines, cont’d</vt:lpstr>
      <vt:lpstr>Implementation of Virtual Machines, cont’d</vt:lpstr>
      <vt:lpstr>Implementation of Virtual Machines, cont’d</vt:lpstr>
      <vt:lpstr>Implementation of Virtual Machines, cont’d</vt:lpstr>
      <vt:lpstr>Implementation of Virtual Machines, cont’d</vt:lpstr>
      <vt:lpstr>VMM Examples</vt:lpstr>
      <vt:lpstr>Implementation of Virtual Machines, cont’d</vt:lpstr>
      <vt:lpstr>Virtualization Components</vt:lpstr>
      <vt:lpstr>Virtualization Components, cont’d</vt:lpstr>
      <vt:lpstr>Virtualization Components, cont’d</vt:lpstr>
      <vt:lpstr>Virtualization Components, cont’d</vt:lpstr>
    </vt:vector>
  </TitlesOfParts>
  <Company>Apropos 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151: Object-Oriented Design</dc:title>
  <dc:creator>Ronald Mak</dc:creator>
  <cp:lastModifiedBy>Robert Nicholson</cp:lastModifiedBy>
  <cp:revision>771</cp:revision>
  <dcterms:created xsi:type="dcterms:W3CDTF">2008-01-12T03:52:55Z</dcterms:created>
  <dcterms:modified xsi:type="dcterms:W3CDTF">2023-04-10T20:01:25Z</dcterms:modified>
</cp:coreProperties>
</file>