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406" r:id="rId2"/>
    <p:sldId id="283" r:id="rId3"/>
    <p:sldId id="407" r:id="rId4"/>
    <p:sldId id="408" r:id="rId5"/>
    <p:sldId id="288" r:id="rId6"/>
    <p:sldId id="291" r:id="rId7"/>
    <p:sldId id="295" r:id="rId8"/>
    <p:sldId id="297" r:id="rId9"/>
    <p:sldId id="298" r:id="rId10"/>
    <p:sldId id="305" r:id="rId11"/>
    <p:sldId id="306" r:id="rId12"/>
    <p:sldId id="311" r:id="rId13"/>
    <p:sldId id="312" r:id="rId14"/>
    <p:sldId id="313" r:id="rId15"/>
    <p:sldId id="315" r:id="rId16"/>
    <p:sldId id="316" r:id="rId17"/>
    <p:sldId id="374" r:id="rId18"/>
    <p:sldId id="409" r:id="rId19"/>
    <p:sldId id="383" r:id="rId20"/>
    <p:sldId id="376" r:id="rId21"/>
    <p:sldId id="377" r:id="rId22"/>
    <p:sldId id="382" r:id="rId23"/>
    <p:sldId id="378" r:id="rId24"/>
    <p:sldId id="379" r:id="rId25"/>
    <p:sldId id="380" r:id="rId26"/>
    <p:sldId id="384" r:id="rId27"/>
    <p:sldId id="285" r:id="rId28"/>
    <p:sldId id="284" r:id="rId29"/>
    <p:sldId id="286" r:id="rId30"/>
    <p:sldId id="385" r:id="rId31"/>
    <p:sldId id="386" r:id="rId32"/>
    <p:sldId id="290" r:id="rId33"/>
    <p:sldId id="387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432FF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DC20-2673-07E7-5662-D185E75B1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A930F-070D-DF08-6A9F-CD6C226D3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205E-1B5E-D9A5-6D87-7210C416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ABC-D65E-798E-7659-C8FC306A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B01B-419F-CE20-C3A2-4DF6369D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0A0-3834-EB46-99C4-6D4EC7E12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0AEF-D1F5-A69C-299B-8D883125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481A5-60AC-5B76-0D0C-62C3C65A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359-7971-F3BD-D661-06C3B29D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92E4-7862-3270-8456-EAD60520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9D65-31AF-F69D-6476-1E5A7278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906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2A170-6513-F16B-577B-066AFDC85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A70D-88DC-DD7B-A947-79A1C2ED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3B90-73C7-383F-DF01-9E8B4934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7DB9-FE32-5A7E-1E75-00D05CA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5385-7FD3-98F0-95B4-0DC0865C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78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F2D-01D1-73FB-E409-7F8A7471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6DB2-C8B4-7F36-C11F-9B4F6891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8936-2CC2-3EBD-C38E-CE4B051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F232-BD30-2867-6F1D-24785AEE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3158-D76A-732C-F486-600B49B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2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6F54-E3A5-67CE-BE17-A7FDEBCD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CAE0-D56B-BE47-6B22-56CC7A5B9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0841-95DB-7E9C-1670-32D5D444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9AD3-FF82-A3F7-7F95-ED549014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1CA1-1C4E-A863-0AB3-24A1766F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92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5B7C-FD33-65B7-529F-507B2670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B291-38B2-73B2-1D56-2EDBA7697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01A04-FB22-B61D-1FF4-18B5C0C1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A187-730E-EC92-F450-F5040E83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8BDE6-B1BE-ACCA-27A0-820B6DD1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34CF-1D2E-E60E-A296-E97565F9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98C-71AC-D452-AB52-8CB8BCA5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0DA3-EEB1-C43A-EE0D-44BE462F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931CE-47EA-7E22-0FAD-0746FBF3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0894E-67F9-69E5-59F3-DD3071C03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9C9CB-32C5-A70A-B30E-9371C40C3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64C9D-6E91-0ADB-4ACC-8049DAED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95B64-DFB2-43BA-9269-B571FE6B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30207-CC8A-69E3-C716-0417E8BB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01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176-C20F-02BE-0C8B-CCC67DC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40CCC-E504-8B1B-0DB4-2048FC49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D50B-59B3-6F8C-C627-371A69E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BE8E5-7861-3113-5F94-79270231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17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0D9F-6B52-5E55-CAFF-6ED7BDA9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50D0-25A1-5783-62D4-E67B44E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CA6F-F5E5-6C9C-0D3E-CDF0599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9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69-CE03-B862-C908-DB990DA6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938F-5211-6967-0571-C89C0F19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CFB08-B762-025F-84A4-A9ECAAD7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F67C-BC20-F631-B7CC-9D9B9FEA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D030-CE8C-DC18-4048-E99112AF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D1EB-ABD9-E5BC-4A23-EDCC289E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77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4C88-E6A6-7797-B891-30BCECE2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06C9A-EF0A-0229-77C8-1DA031EFC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5EEC-CD42-4C96-3776-7B4AEF61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76B9-59B0-74A7-DD51-458A7772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1D87-8F7F-F6E2-EBE1-197440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C932-F249-9B75-587E-888D3882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551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8BF2E-C7EF-4042-2A10-3D6C16A3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3794-AF98-AD79-88DE-F6498D87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DCA-0765-28B8-D0A2-D8CD3AB01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DF8E-F9C5-1E4B-8546-52E6F635E5D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2853-B3C4-D117-AC4D-5C99F100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CACD106B-A018-A263-3211-80062312C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/>
              <a:t>Class 20 – Case Studies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E2AC79-1E29-9E43-BE0A-DFD2A61F5D97}" type="datetimeFigureOut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E75E28-3831-5844-A66E-8631A68D3C2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ext3 File System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>
            <a:normAutofit/>
          </a:bodyPr>
          <a:lstStyle/>
          <a:p>
            <a:r>
              <a:rPr lang="en-US" sz="2400" dirty="0"/>
              <a:t>Default block size is a function of the total size of the file system.</a:t>
            </a:r>
          </a:p>
          <a:p>
            <a:pPr lvl="1"/>
            <a:r>
              <a:rPr lang="en-US" sz="2400" dirty="0"/>
              <a:t>Block sizes of 1, 2, 4, and 8 KB supported.</a:t>
            </a:r>
          </a:p>
          <a:p>
            <a:pPr lvl="4"/>
            <a:endParaRPr lang="en-US" sz="2400" dirty="0"/>
          </a:p>
          <a:p>
            <a:r>
              <a:rPr lang="en-US" sz="2400" dirty="0"/>
              <a:t>To maintain high performance, </a:t>
            </a:r>
            <a:r>
              <a:rPr lang="en-US" sz="2400" i="1" dirty="0"/>
              <a:t>cluster</a:t>
            </a:r>
            <a:r>
              <a:rPr lang="en-US" sz="2400" dirty="0">
                <a:solidFill>
                  <a:srgbClr val="B23300"/>
                </a:solidFill>
              </a:rPr>
              <a:t> </a:t>
            </a:r>
            <a:r>
              <a:rPr lang="en-US" sz="2400" dirty="0"/>
              <a:t>physically adjacent I/O requests.</a:t>
            </a:r>
          </a:p>
          <a:p>
            <a:pPr lvl="4"/>
            <a:endParaRPr lang="en-US" sz="2400" dirty="0"/>
          </a:p>
          <a:p>
            <a:r>
              <a:rPr lang="en-US" sz="2400" dirty="0"/>
              <a:t>Journaling file system</a:t>
            </a:r>
          </a:p>
          <a:p>
            <a:pPr lvl="1"/>
            <a:r>
              <a:rPr lang="en-US" sz="2400" dirty="0"/>
              <a:t>Transactions are logged to a journal.</a:t>
            </a:r>
          </a:p>
          <a:p>
            <a:pPr lvl="1"/>
            <a:r>
              <a:rPr lang="en-US" sz="2400" dirty="0"/>
              <a:t>Journal entries are replayed to the actual file system.</a:t>
            </a:r>
          </a:p>
          <a:p>
            <a:pPr lvl="1"/>
            <a:r>
              <a:rPr lang="en-US" sz="2400" dirty="0"/>
              <a:t>Journaling may improve file system performance.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A96F-FFEB-0445-ACF9-D6DE2FCDDC8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4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Executable Files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041525"/>
          </a:xfrm>
        </p:spPr>
        <p:txBody>
          <a:bodyPr/>
          <a:lstStyle/>
          <a:p>
            <a:r>
              <a:rPr lang="en-US" dirty="0"/>
              <a:t>Old format: </a:t>
            </a:r>
            <a:r>
              <a:rPr lang="en-US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New format: ELF (Executable and Linkable Format)</a:t>
            </a:r>
          </a:p>
          <a:p>
            <a:pPr lvl="1"/>
            <a:r>
              <a:rPr lang="en-US" dirty="0"/>
              <a:t>Memory layout: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E27B-64EA-9048-8289-FD3F6BE3C1E0}" type="slidenum">
              <a:rPr lang="en-US"/>
              <a:pPr/>
              <a:t>11</a:t>
            </a:fld>
            <a:endParaRPr lang="en-US"/>
          </a:p>
        </p:txBody>
      </p:sp>
      <p:pic>
        <p:nvPicPr>
          <p:cNvPr id="1195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332038"/>
            <a:ext cx="567055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38391-F2FB-594A-9BFD-8C29BDDDC638}"/>
              </a:ext>
            </a:extLst>
          </p:cNvPr>
          <p:cNvSpPr txBox="1"/>
          <p:nvPr/>
        </p:nvSpPr>
        <p:spPr>
          <a:xfrm>
            <a:off x="2924175" y="6237278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26233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I/O</a:t>
            </a:r>
          </a:p>
        </p:txBody>
      </p:sp>
      <p:sp>
        <p:nvSpPr>
          <p:cNvPr id="119808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r>
              <a:rPr lang="en-US" dirty="0"/>
              <a:t>Device-driver overall structure.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F9D8-1FB0-3E41-AF33-3B266FE4EE9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198088" name="Group 8"/>
          <p:cNvGrpSpPr>
            <a:grpSpLocks/>
          </p:cNvGrpSpPr>
          <p:nvPr/>
        </p:nvGrpSpPr>
        <p:grpSpPr bwMode="auto">
          <a:xfrm>
            <a:off x="457200" y="1782763"/>
            <a:ext cx="8229600" cy="2854325"/>
            <a:chOff x="288" y="1226"/>
            <a:chExt cx="5184" cy="1798"/>
          </a:xfrm>
        </p:grpSpPr>
        <p:pic>
          <p:nvPicPr>
            <p:cNvPr id="1198084" name="Picture 10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26"/>
              <a:ext cx="5184" cy="1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087" name="Rectangle 7"/>
            <p:cNvSpPr>
              <a:spLocks noChangeArrowheads="1"/>
            </p:cNvSpPr>
            <p:nvPr/>
          </p:nvSpPr>
          <p:spPr bwMode="auto">
            <a:xfrm>
              <a:off x="2534" y="1238"/>
              <a:ext cx="1095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6982" y="4709146"/>
            <a:ext cx="143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devices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3882" y="4709146"/>
            <a:ext cx="18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devices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9414" y="4709146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C1D5-E4C8-914E-ADEA-4EF72B2B6B85}"/>
              </a:ext>
            </a:extLst>
          </p:cNvPr>
          <p:cNvSpPr txBox="1"/>
          <p:nvPr/>
        </p:nvSpPr>
        <p:spPr>
          <a:xfrm>
            <a:off x="5852146" y="571497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22748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I/O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Block devices</a:t>
            </a:r>
          </a:p>
          <a:p>
            <a:pPr lvl="1"/>
            <a:r>
              <a:rPr lang="en-US" sz="2400" dirty="0"/>
              <a:t>Traditionally used C-SCAN (Circular Elevator) disk scheduling </a:t>
            </a:r>
            <a:br>
              <a:rPr lang="en-US" sz="2400" dirty="0"/>
            </a:br>
            <a:r>
              <a:rPr lang="en-US" sz="2400" dirty="0"/>
              <a:t>across all processes.</a:t>
            </a:r>
          </a:p>
          <a:p>
            <a:pPr lvl="1"/>
            <a:r>
              <a:rPr lang="en-US" sz="2400" dirty="0"/>
              <a:t>New algorithm: Completely Fair Queuing (CFQ)</a:t>
            </a:r>
          </a:p>
          <a:p>
            <a:pPr lvl="2"/>
            <a:r>
              <a:rPr lang="en-US" sz="2400" dirty="0"/>
              <a:t>One request list per process.</a:t>
            </a:r>
          </a:p>
          <a:p>
            <a:pPr lvl="2"/>
            <a:r>
              <a:rPr lang="en-US" sz="2400" dirty="0"/>
              <a:t>Each list maintained according to C-SCAN.</a:t>
            </a:r>
          </a:p>
          <a:p>
            <a:pPr lvl="2"/>
            <a:r>
              <a:rPr lang="en-US" sz="2400" dirty="0"/>
              <a:t>Lists are serviced round-robin.</a:t>
            </a:r>
          </a:p>
          <a:p>
            <a:r>
              <a:rPr lang="en-US" sz="2400" dirty="0"/>
              <a:t>Character devices</a:t>
            </a:r>
          </a:p>
          <a:p>
            <a:pPr lvl="1"/>
            <a:r>
              <a:rPr lang="en-US" sz="2400" dirty="0"/>
              <a:t>Line discipline interprets terminal device data.</a:t>
            </a:r>
          </a:p>
          <a:p>
            <a:r>
              <a:rPr lang="en-US" sz="2400" dirty="0"/>
              <a:t>Network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744-8972-6048-A4ED-DDAC8E2E3B7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9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Networking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Supports standard Internet protocols</a:t>
            </a:r>
            <a:endParaRPr lang="en-US" sz="2400" dirty="0">
              <a:solidFill>
                <a:srgbClr val="B23300"/>
              </a:solidFill>
            </a:endParaRPr>
          </a:p>
          <a:p>
            <a:pPr lvl="1"/>
            <a:r>
              <a:rPr lang="en-US" sz="2400" dirty="0"/>
              <a:t>UNIX-to-UNIX</a:t>
            </a:r>
          </a:p>
          <a:p>
            <a:pPr lvl="1"/>
            <a:r>
              <a:rPr lang="en-US" sz="2400" dirty="0"/>
              <a:t>Non-UNIX operating systems (standards!)</a:t>
            </a:r>
          </a:p>
          <a:p>
            <a:pPr lvl="4"/>
            <a:endParaRPr lang="en-US" sz="2400" dirty="0"/>
          </a:p>
          <a:p>
            <a:r>
              <a:rPr lang="en-US" sz="2400" dirty="0"/>
              <a:t>Three networking layers:</a:t>
            </a:r>
          </a:p>
          <a:p>
            <a:pPr lvl="1"/>
            <a:r>
              <a:rPr lang="en-US" sz="2400" dirty="0"/>
              <a:t>Socket interface (a socket is a combination of IP address and port)</a:t>
            </a:r>
          </a:p>
          <a:p>
            <a:pPr lvl="1"/>
            <a:r>
              <a:rPr lang="en-US" sz="2400" dirty="0"/>
              <a:t>Protocol drivers</a:t>
            </a:r>
          </a:p>
          <a:p>
            <a:pPr lvl="1"/>
            <a:r>
              <a:rPr lang="en-US" sz="2400" dirty="0"/>
              <a:t>Network-device drivers</a:t>
            </a:r>
          </a:p>
          <a:p>
            <a:pPr lvl="4"/>
            <a:endParaRPr lang="en-US" sz="2400" dirty="0"/>
          </a:p>
          <a:p>
            <a:r>
              <a:rPr lang="en-US" sz="2400" dirty="0"/>
              <a:t>User applications perform all networking requests through the socket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60B4-3C65-4F43-B8AA-DEF26FE7E8F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IP protocol</a:t>
            </a:r>
            <a:r>
              <a:rPr lang="en-US" sz="2400" dirty="0">
                <a:solidFill>
                  <a:srgbClr val="B23300"/>
                </a:solidFill>
              </a:rPr>
              <a:t> </a:t>
            </a:r>
            <a:r>
              <a:rPr lang="en-US" sz="2400" dirty="0"/>
              <a:t>implements routing between hosts.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UDP, TCP, and other protocols implemented </a:t>
            </a:r>
            <a:br>
              <a:rPr lang="en-US" sz="2400" dirty="0"/>
            </a:br>
            <a:r>
              <a:rPr lang="en-US" sz="2400" dirty="0"/>
              <a:t>on top of the routing protocol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UDP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Arbitrary individual datagrams between hosts (stateless)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TCP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Reliable connections between hosts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Guaranteed delivery of packets in order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Automatic retransmissions of lost packets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ED775-BDBE-E64A-8635-820D57A4492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9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(Network File System) Mounting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21CE-6749-4545-8301-0DB72A41E06A}" type="slidenum">
              <a:rPr lang="en-US"/>
              <a:pPr/>
              <a:t>16</a:t>
            </a:fld>
            <a:endParaRPr lang="en-US"/>
          </a:p>
        </p:txBody>
      </p:sp>
      <p:pic>
        <p:nvPicPr>
          <p:cNvPr id="1193988" name="Picture 4" descr="10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237314"/>
            <a:ext cx="6786561" cy="48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BA2E8-EBF4-CAA9-5993-CC5741B9F894}"/>
              </a:ext>
            </a:extLst>
          </p:cNvPr>
          <p:cNvSpPr txBox="1"/>
          <p:nvPr/>
        </p:nvSpPr>
        <p:spPr>
          <a:xfrm>
            <a:off x="3108976" y="6098548"/>
            <a:ext cx="306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 Microsystems – mid 1980s</a:t>
            </a:r>
          </a:p>
        </p:txBody>
      </p:sp>
    </p:spTree>
    <p:extLst>
      <p:ext uri="{BB962C8B-B14F-4D97-AF65-F5344CB8AC3E}">
        <p14:creationId xmlns:p14="http://schemas.microsoft.com/office/powerpoint/2010/main" val="109759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7186-A967-6141-AA9A-B3D54F7C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3CC5-814A-F04D-8456-239C8A05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61" y="1660507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Extensible and portable operating system.</a:t>
            </a:r>
          </a:p>
          <a:p>
            <a:r>
              <a:rPr lang="en-US" sz="2400" dirty="0"/>
              <a:t>Object Oriented:  Kernel objects provide basic services.</a:t>
            </a:r>
          </a:p>
          <a:p>
            <a:pPr lvl="1"/>
            <a:r>
              <a:rPr lang="en-US" sz="2400" dirty="0"/>
              <a:t>Virtual memory, caching, preemptive scheduling</a:t>
            </a:r>
          </a:p>
          <a:p>
            <a:r>
              <a:rPr lang="en-US" sz="2400" dirty="0"/>
              <a:t>Elaborate security mechanisms to protect user data and to guarantee program integrity</a:t>
            </a:r>
          </a:p>
          <a:p>
            <a:r>
              <a:rPr lang="en-US" sz="2400" dirty="0"/>
              <a:t>Internationalization features</a:t>
            </a:r>
          </a:p>
          <a:p>
            <a:r>
              <a:rPr lang="en-US" sz="2400" dirty="0"/>
              <a:t>Sophisticated scheduling and memory management features</a:t>
            </a:r>
          </a:p>
          <a:p>
            <a:r>
              <a:rPr lang="en-US" sz="2400" dirty="0"/>
              <a:t>Feature-rich and expansive API programming environment for developers</a:t>
            </a:r>
          </a:p>
          <a:p>
            <a:r>
              <a:rPr lang="en-US" sz="2400" i="1" dirty="0"/>
              <a:t>Why is windows disparaged?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1639-A6E1-194F-A8F2-F4BCA36F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832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2D3A-D786-D666-4D37-C84D25D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Windows Disparaged?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1098-5E93-F544-AB77-BE0CF8C8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History:</a:t>
            </a:r>
          </a:p>
          <a:p>
            <a:pPr lvl="1"/>
            <a:r>
              <a:rPr lang="en-US" sz="2400" dirty="0"/>
              <a:t>Microsoft MS-DOS and “The IBM PC”</a:t>
            </a:r>
          </a:p>
          <a:p>
            <a:r>
              <a:rPr lang="en-US" sz="2400" dirty="0"/>
              <a:t>Microsoft did not play well with others</a:t>
            </a:r>
          </a:p>
          <a:p>
            <a:pPr lvl="1"/>
            <a:r>
              <a:rPr lang="en-US" sz="2400" dirty="0"/>
              <a:t>Not standards compliant</a:t>
            </a:r>
          </a:p>
          <a:p>
            <a:r>
              <a:rPr lang="en-US" sz="2400" dirty="0"/>
              <a:t>Bill Gates was a jerk</a:t>
            </a:r>
          </a:p>
          <a:p>
            <a:r>
              <a:rPr lang="en-US" sz="2400" dirty="0"/>
              <a:t>Continuing issues with “</a:t>
            </a:r>
            <a:r>
              <a:rPr lang="en-US" sz="2400"/>
              <a:t>being different”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CC10-5DBA-9DCD-F80E-51700F4E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37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vs.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Linux</a:t>
            </a:r>
          </a:p>
          <a:p>
            <a:pPr lvl="1"/>
            <a:r>
              <a:rPr lang="en-US" sz="2400" dirty="0"/>
              <a:t>Simple OS functions</a:t>
            </a:r>
          </a:p>
          <a:p>
            <a:pPr lvl="1"/>
            <a:r>
              <a:rPr lang="en-US" sz="2400" dirty="0"/>
              <a:t>Few parameters</a:t>
            </a:r>
          </a:p>
          <a:p>
            <a:pPr lvl="1"/>
            <a:r>
              <a:rPr lang="en-US" sz="2400" dirty="0"/>
              <a:t>Few examples of multiple ways to do something.</a:t>
            </a:r>
          </a:p>
          <a:p>
            <a:pPr lvl="1"/>
            <a:r>
              <a:rPr lang="en-US" sz="2400" dirty="0"/>
              <a:t>Kernel panic for a fatal error.</a:t>
            </a:r>
          </a:p>
          <a:p>
            <a:pPr lvl="6"/>
            <a:endParaRPr lang="en-US" sz="2400" dirty="0"/>
          </a:p>
          <a:p>
            <a:r>
              <a:rPr lang="en-US" sz="2400" dirty="0"/>
              <a:t>Windows</a:t>
            </a:r>
          </a:p>
          <a:p>
            <a:pPr lvl="1"/>
            <a:r>
              <a:rPr lang="en-US" sz="2400" dirty="0"/>
              <a:t>Comprehensive APIs with many parameters.</a:t>
            </a:r>
          </a:p>
          <a:p>
            <a:pPr lvl="1"/>
            <a:r>
              <a:rPr lang="en-US" sz="2400" dirty="0"/>
              <a:t>Several ways to do the same thing.</a:t>
            </a:r>
          </a:p>
          <a:p>
            <a:pPr lvl="1"/>
            <a:r>
              <a:rPr lang="en-US" sz="2400" dirty="0"/>
              <a:t>Mixed low-level and high-level functions.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Blue Screen of Death </a:t>
            </a:r>
            <a:r>
              <a:rPr lang="en-US" sz="2400" dirty="0"/>
              <a:t>for a fatal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The Linux Operating System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Linux as a case study of operating systems should be like a semester review.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ve pretty much been looking at Linux all along.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Designed by programmers for programmers, to be: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Elegant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Consistent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Powerful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Flexible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Open Source!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DB7F-C256-9F44-877A-180B09A88D3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20BD-C1BC-E048-B866-F2B7307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52F2-31B0-C041-8BA2-E67D5DDC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AFADFCFE-A732-5445-9437-6A1FD5E3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54" y="1369842"/>
            <a:ext cx="6675091" cy="471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9A0F5-A48D-7843-BB6B-37E30E2A3234}"/>
              </a:ext>
            </a:extLst>
          </p:cNvPr>
          <p:cNvSpPr txBox="1"/>
          <p:nvPr/>
        </p:nvSpPr>
        <p:spPr>
          <a:xfrm>
            <a:off x="3215089" y="6237278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6497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EBF3-0452-F24E-AD86-DE9561B6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Dispatcher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8CEC-81EC-D645-93F1-BE32EFA5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Dispatcher objects control dispatching and synchronization in the system:</a:t>
            </a:r>
          </a:p>
          <a:p>
            <a:pPr lvl="1"/>
            <a:r>
              <a:rPr lang="en-US" b="1" dirty="0"/>
              <a:t>event</a:t>
            </a:r>
            <a:r>
              <a:rPr lang="en-US" dirty="0"/>
              <a:t>: records an event occurrence and synchronizes the event with some action</a:t>
            </a:r>
          </a:p>
          <a:p>
            <a:pPr lvl="1"/>
            <a:r>
              <a:rPr lang="en-US" b="1" dirty="0"/>
              <a:t>mutex</a:t>
            </a:r>
            <a:r>
              <a:rPr lang="en-US" dirty="0"/>
              <a:t>: enforces mutual exclusion</a:t>
            </a:r>
          </a:p>
          <a:p>
            <a:pPr lvl="1"/>
            <a:r>
              <a:rPr lang="en-US" b="1" dirty="0"/>
              <a:t>semaphore</a:t>
            </a:r>
            <a:r>
              <a:rPr lang="en-US" dirty="0"/>
              <a:t>: synchronizes threads</a:t>
            </a:r>
          </a:p>
          <a:p>
            <a:pPr lvl="1"/>
            <a:r>
              <a:rPr lang="en-US" b="1" dirty="0"/>
              <a:t>thread</a:t>
            </a:r>
            <a:r>
              <a:rPr lang="en-US" dirty="0"/>
              <a:t>: scheduled by the kernel dispatcher</a:t>
            </a:r>
          </a:p>
          <a:p>
            <a:pPr lvl="1"/>
            <a:r>
              <a:rPr lang="en-US" b="1" dirty="0"/>
              <a:t>timer</a:t>
            </a:r>
            <a:r>
              <a:rPr lang="en-US" dirty="0"/>
              <a:t>: keeps track of time and signals timeouts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ECB35-8B92-A84B-AD70-6154F75E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11-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1" y="1234464"/>
            <a:ext cx="5529680" cy="5394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944F77-2263-E844-935A-3CEAFC9D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67" y="5532097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285292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8B8D-4F92-8848-A7A7-EAD0DA6A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Request Levels (IRQLs)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2EE1C-0C7D-B345-8D2A-3B26C735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86A577-7487-7A4E-9261-99D836A5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1" y="1325903"/>
            <a:ext cx="8503877" cy="3907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9B7C3-CAD8-BD41-9BCF-3488CCB9192E}"/>
              </a:ext>
            </a:extLst>
          </p:cNvPr>
          <p:cNvSpPr txBox="1"/>
          <p:nvPr/>
        </p:nvSpPr>
        <p:spPr>
          <a:xfrm>
            <a:off x="3306528" y="6237278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01170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42FD-14CA-634A-AE76-38810B47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D9C2-DAF3-574F-B71E-8D25487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kernel dispatcher provides trap handling for exceptions and interrupts generated by hardware or software.</a:t>
            </a:r>
          </a:p>
          <a:p>
            <a:pPr lvl="1"/>
            <a:r>
              <a:rPr lang="en-US" sz="2400" dirty="0"/>
              <a:t>Integer or floating-point overflow</a:t>
            </a:r>
          </a:p>
          <a:p>
            <a:pPr lvl="1"/>
            <a:r>
              <a:rPr lang="en-US" sz="2400" dirty="0"/>
              <a:t>Integer or floating-point divide by zero</a:t>
            </a:r>
          </a:p>
          <a:p>
            <a:pPr lvl="1"/>
            <a:r>
              <a:rPr lang="en-US" sz="2400" dirty="0"/>
              <a:t>Illegal instruction</a:t>
            </a:r>
          </a:p>
          <a:p>
            <a:pPr lvl="1"/>
            <a:r>
              <a:rPr lang="en-US" sz="2400" dirty="0"/>
              <a:t>Data misalignment</a:t>
            </a:r>
          </a:p>
          <a:p>
            <a:pPr lvl="1"/>
            <a:r>
              <a:rPr lang="en-US" sz="2400" dirty="0"/>
              <a:t>Privileged instruction</a:t>
            </a:r>
          </a:p>
          <a:p>
            <a:pPr lvl="1"/>
            <a:r>
              <a:rPr lang="en-US" sz="2400" dirty="0"/>
              <a:t>Access violation</a:t>
            </a:r>
          </a:p>
          <a:p>
            <a:pPr lvl="1"/>
            <a:r>
              <a:rPr lang="en-US" sz="2400" dirty="0"/>
              <a:t>Paging file quota exceeded</a:t>
            </a:r>
          </a:p>
          <a:p>
            <a:pPr lvl="1"/>
            <a:r>
              <a:rPr lang="en-US" sz="2400" dirty="0"/>
              <a:t>Debugger breakpoint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222C-B7DB-D345-8912-0CF7C1DF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629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7B68-44EA-7148-97D8-EB16495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A83-A1C5-AD43-AEDC-08A96383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The page table layout can be expanded to manage ever larger physical memory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55B0B-A011-D849-9F36-9E08E4A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8E833A-69AB-F348-BCBE-823DBCC3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7" y="2423171"/>
            <a:ext cx="5852146" cy="3514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EB214-677D-164D-9575-897549727B67}"/>
              </a:ext>
            </a:extLst>
          </p:cNvPr>
          <p:cNvSpPr txBox="1"/>
          <p:nvPr/>
        </p:nvSpPr>
        <p:spPr>
          <a:xfrm>
            <a:off x="3306528" y="6237278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27166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Designed by Google to run on mobile devices.</a:t>
            </a:r>
          </a:p>
          <a:p>
            <a:pPr lvl="1"/>
            <a:r>
              <a:rPr lang="en-US" sz="2400" dirty="0"/>
              <a:t>NASA uses Android for its “</a:t>
            </a:r>
            <a:r>
              <a:rPr lang="en-US" sz="2400" dirty="0" err="1"/>
              <a:t>cubesats</a:t>
            </a:r>
            <a:r>
              <a:rPr lang="en-US" sz="2400" dirty="0"/>
              <a:t>”.</a:t>
            </a:r>
          </a:p>
          <a:p>
            <a:pPr lvl="4"/>
            <a:endParaRPr lang="en-US" sz="2400" dirty="0"/>
          </a:p>
          <a:p>
            <a:r>
              <a:rPr lang="en-US" sz="2400" dirty="0"/>
              <a:t>Based on the Linux kernel and facilities.</a:t>
            </a:r>
          </a:p>
          <a:p>
            <a:pPr lvl="1"/>
            <a:r>
              <a:rPr lang="en-US" sz="2400" dirty="0"/>
              <a:t>Much written in Java.</a:t>
            </a:r>
          </a:p>
          <a:p>
            <a:pPr lvl="4"/>
            <a:endParaRPr lang="en-US" sz="2400" dirty="0"/>
          </a:p>
          <a:p>
            <a:r>
              <a:rPr lang="en-US" sz="2400" dirty="0"/>
              <a:t>Combines open-source code with closed-source third-party applications.</a:t>
            </a:r>
          </a:p>
          <a:p>
            <a:pPr lvl="1"/>
            <a:r>
              <a:rPr lang="en-US" sz="2400" dirty="0"/>
              <a:t>Supports a wide variety of proprietary cloud services.</a:t>
            </a:r>
          </a:p>
          <a:p>
            <a:pPr lvl="1"/>
            <a:r>
              <a:rPr lang="en-US" sz="2400" dirty="0"/>
              <a:t>Google Play online store for Android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Open-source platform for mobile devices</a:t>
            </a:r>
          </a:p>
          <a:p>
            <a:r>
              <a:rPr lang="en-US" dirty="0">
                <a:latin typeface="Arial"/>
                <a:cs typeface="Arial"/>
              </a:rPr>
              <a:t>Support 3</a:t>
            </a:r>
            <a:r>
              <a:rPr lang="en-US" baseline="30000" dirty="0">
                <a:latin typeface="Arial"/>
                <a:cs typeface="Arial"/>
              </a:rPr>
              <a:t>rd</a:t>
            </a:r>
            <a:r>
              <a:rPr lang="en-US" dirty="0">
                <a:latin typeface="Arial"/>
                <a:cs typeface="Arial"/>
              </a:rPr>
              <a:t> party apps with robust, stable API</a:t>
            </a:r>
          </a:p>
          <a:p>
            <a:r>
              <a:rPr lang="en-US" dirty="0">
                <a:latin typeface="Arial"/>
                <a:cs typeface="Arial"/>
              </a:rPr>
              <a:t>3</a:t>
            </a:r>
            <a:r>
              <a:rPr lang="en-US" baseline="30000" dirty="0">
                <a:latin typeface="Arial"/>
                <a:cs typeface="Arial"/>
              </a:rPr>
              <a:t>rd</a:t>
            </a:r>
            <a:r>
              <a:rPr lang="en-US" dirty="0">
                <a:latin typeface="Arial"/>
                <a:cs typeface="Arial"/>
              </a:rPr>
              <a:t> party apps compete on level playing field</a:t>
            </a:r>
          </a:p>
          <a:p>
            <a:r>
              <a:rPr lang="en-US" dirty="0">
                <a:latin typeface="Arial"/>
                <a:cs typeface="Arial"/>
              </a:rPr>
              <a:t>Users need not deeply trust 3</a:t>
            </a:r>
            <a:r>
              <a:rPr lang="en-US" baseline="30000" dirty="0">
                <a:latin typeface="Arial"/>
                <a:cs typeface="Arial"/>
              </a:rPr>
              <a:t>rd</a:t>
            </a:r>
            <a:r>
              <a:rPr lang="en-US" dirty="0">
                <a:latin typeface="Arial"/>
                <a:cs typeface="Arial"/>
              </a:rPr>
              <a:t> party apps</a:t>
            </a:r>
          </a:p>
          <a:p>
            <a:r>
              <a:rPr lang="en-US" dirty="0">
                <a:latin typeface="Arial"/>
                <a:cs typeface="Arial"/>
              </a:rPr>
              <a:t>Support mobile user interaction</a:t>
            </a:r>
          </a:p>
          <a:p>
            <a:r>
              <a:rPr lang="en-US" dirty="0">
                <a:latin typeface="Arial"/>
                <a:cs typeface="Arial"/>
              </a:rPr>
              <a:t>Manage app processes for users</a:t>
            </a:r>
          </a:p>
          <a:p>
            <a:r>
              <a:rPr lang="en-US" dirty="0">
                <a:latin typeface="Arial"/>
                <a:cs typeface="Arial"/>
              </a:rPr>
              <a:t>Encourage apps to interoperate, collaborate</a:t>
            </a:r>
          </a:p>
          <a:p>
            <a:r>
              <a:rPr lang="en-US" dirty="0">
                <a:latin typeface="Arial"/>
                <a:cs typeface="Arial"/>
              </a:rPr>
              <a:t>Full general-purpose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341438"/>
            <a:ext cx="6788150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588C5F-B901-444B-8C1E-1BB88D14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24" y="6172170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EC992-C0CD-16B5-6869-04BAFB503BC7}"/>
              </a:ext>
            </a:extLst>
          </p:cNvPr>
          <p:cNvSpPr txBox="1"/>
          <p:nvPr/>
        </p:nvSpPr>
        <p:spPr>
          <a:xfrm>
            <a:off x="3788773" y="568422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Dalvik is a JVM</a:t>
            </a:r>
          </a:p>
        </p:txBody>
      </p:sp>
    </p:spTree>
    <p:extLst>
      <p:ext uri="{BB962C8B-B14F-4D97-AF65-F5344CB8AC3E}">
        <p14:creationId xmlns:p14="http://schemas.microsoft.com/office/powerpoint/2010/main" val="397712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r>
              <a:rPr lang="en-US" i="1" dirty="0"/>
              <a:t>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u="sng" dirty="0" err="1"/>
              <a:t>init</a:t>
            </a:r>
            <a:r>
              <a:rPr lang="en-US" sz="2400" dirty="0">
                <a:solidFill>
                  <a:srgbClr val="B23300"/>
                </a:solidFill>
              </a:rPr>
              <a:t> </a:t>
            </a:r>
            <a:r>
              <a:rPr lang="en-US" sz="2400" dirty="0"/>
              <a:t>process starts Android daemons.</a:t>
            </a:r>
          </a:p>
          <a:p>
            <a:pPr lvl="1"/>
            <a:r>
              <a:rPr lang="en-US" sz="2400" dirty="0"/>
              <a:t>Focused on low-level functions such as managing file systems and hardware access.</a:t>
            </a:r>
          </a:p>
          <a:p>
            <a:pPr lvl="4"/>
            <a:endParaRPr lang="en-US" sz="2400" dirty="0"/>
          </a:p>
          <a:p>
            <a:r>
              <a:rPr lang="en-US" sz="2400" dirty="0"/>
              <a:t>Additional layer of processes that run Dalvik</a:t>
            </a:r>
            <a:r>
              <a:rPr lang="fr-FR" sz="2400" dirty="0"/>
              <a:t>’</a:t>
            </a:r>
            <a:r>
              <a:rPr lang="en-US" sz="2400" dirty="0"/>
              <a:t>s Java language environment.</a:t>
            </a:r>
          </a:p>
          <a:p>
            <a:pPr lvl="1"/>
            <a:r>
              <a:rPr lang="en-US" sz="2400" dirty="0" err="1"/>
              <a:t>Dalvik</a:t>
            </a:r>
            <a:r>
              <a:rPr lang="en-US" sz="2400" dirty="0"/>
              <a:t> is a managed runtime environment.</a:t>
            </a:r>
          </a:p>
          <a:p>
            <a:pPr lvl="1"/>
            <a:r>
              <a:rPr lang="en-US" sz="2400" dirty="0"/>
              <a:t>Brought up by the zygote native daemon.</a:t>
            </a:r>
          </a:p>
          <a:p>
            <a:pPr lvl="1"/>
            <a:r>
              <a:rPr lang="en-US" sz="2400" dirty="0"/>
              <a:t>JVM </a:t>
            </a:r>
            <a:r>
              <a:rPr lang="en-US" sz="2400" dirty="0" err="1"/>
              <a:t>bytecode</a:t>
            </a:r>
            <a:r>
              <a:rPr lang="en-US" sz="2400" dirty="0"/>
              <a:t> is translated to </a:t>
            </a:r>
            <a:r>
              <a:rPr lang="en-US" sz="2400" dirty="0" err="1"/>
              <a:t>Dalvik</a:t>
            </a:r>
            <a:r>
              <a:rPr lang="en-US" sz="2400" dirty="0"/>
              <a:t> </a:t>
            </a:r>
            <a:r>
              <a:rPr lang="en-US" sz="2400" dirty="0" err="1"/>
              <a:t>bytecode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B7E6-B0F2-7C9B-0F54-CBE9F03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versus POSIX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A4E2-D292-6E81-EF70-B4F3E82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rgbClr val="1A1A1A"/>
                </a:solidFill>
                <a:effectLst/>
              </a:rPr>
              <a:t>Linux, computer operating system created in the early 1990s by Finnish software engineer Linus Torvalds and the Free Software Foundation (FSF).</a:t>
            </a:r>
          </a:p>
          <a:p>
            <a:pPr algn="l"/>
            <a:r>
              <a:rPr lang="en-US" sz="2800" dirty="0">
                <a:solidFill>
                  <a:srgbClr val="1A1A1A"/>
                </a:solidFill>
              </a:rPr>
              <a:t>Linux is a “reverse engineered” version of Unix.</a:t>
            </a:r>
            <a:br>
              <a:rPr lang="en-US" sz="2800" i="0" dirty="0">
                <a:solidFill>
                  <a:srgbClr val="1A1A1A"/>
                </a:solidFill>
                <a:effectLst/>
              </a:rPr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EFFA-9D59-C0DE-A5BA-F9A32E87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016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9DD21-A5FD-B544-B6E2-868B4610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8097"/>
            <a:ext cx="8229600" cy="1362828"/>
          </a:xfrm>
        </p:spPr>
        <p:txBody>
          <a:bodyPr/>
          <a:lstStyle/>
          <a:p>
            <a:r>
              <a:rPr lang="en-US" dirty="0"/>
              <a:t>Typical design for Android framework APIs that interact with system services, such as the </a:t>
            </a:r>
            <a:r>
              <a:rPr lang="en-US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PackageManager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83" y="1193219"/>
            <a:ext cx="4593834" cy="349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2E1AE8-E43A-E44F-8B7A-CC64EB41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24" y="6172170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1321966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12433" cy="4835525"/>
          </a:xfrm>
        </p:spPr>
        <p:txBody>
          <a:bodyPr>
            <a:normAutofit/>
          </a:bodyPr>
          <a:lstStyle/>
          <a:p>
            <a:r>
              <a:rPr lang="en-US" sz="2400" dirty="0"/>
              <a:t>The package manager provides a </a:t>
            </a:r>
            <a:r>
              <a:rPr lang="en-US" sz="2400" u="sng" dirty="0"/>
              <a:t>framework API </a:t>
            </a:r>
            <a:r>
              <a:rPr lang="en-US" sz="2400" dirty="0"/>
              <a:t>for apps to call in their local process.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>
                <a:solidFill>
                  <a:srgbClr val="0033CC"/>
                </a:solidFill>
                <a:latin typeface="Courier New"/>
                <a:cs typeface="Courier New"/>
              </a:rPr>
              <a:t>PackageManager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class connects to the corresponding service in the system server.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>
                <a:solidFill>
                  <a:srgbClr val="0033CC"/>
                </a:solidFill>
                <a:latin typeface="Courier New"/>
                <a:cs typeface="Courier New"/>
              </a:rPr>
              <a:t>PackageManager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makes calls on the service.</a:t>
            </a:r>
          </a:p>
          <a:p>
            <a:pPr lvl="4"/>
            <a:endParaRPr lang="en-US" sz="2400" dirty="0"/>
          </a:p>
          <a:p>
            <a:r>
              <a:rPr lang="en-US" sz="2400" dirty="0"/>
              <a:t>Calls are implemented as </a:t>
            </a:r>
            <a:r>
              <a:rPr lang="en-US" sz="2400" dirty="0" err="1"/>
              <a:t>interprocess</a:t>
            </a:r>
            <a:r>
              <a:rPr lang="en-US" sz="2400" dirty="0"/>
              <a:t> communication.</a:t>
            </a:r>
          </a:p>
          <a:p>
            <a:pPr lvl="1"/>
            <a:r>
              <a:rPr lang="en-US" sz="2400" dirty="0"/>
              <a:t>Android Binder IPC mechanism.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83288" cy="4835525"/>
          </a:xfrm>
        </p:spPr>
        <p:txBody>
          <a:bodyPr/>
          <a:lstStyle/>
          <a:p>
            <a:r>
              <a:rPr lang="en-US" dirty="0"/>
              <a:t>Relies on remote procedure calls (RPC).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9" y="1208143"/>
            <a:ext cx="4330380" cy="50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04AC7-CE41-5E47-B209-93C9BBF2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1726252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 New Application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51574"/>
            <a:ext cx="62928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6E6C5F-EDF9-E443-A13D-0DD35FE3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24" y="6172170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1949721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8C3D-1D40-5842-8926-8321D93EF02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25903"/>
            <a:ext cx="65341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27883" y="4202161"/>
            <a:ext cx="377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 importance categories.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2387" y="4947321"/>
            <a:ext cx="538801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432FF"/>
                </a:solidFill>
              </a:rPr>
              <a:t>oom_adj</a:t>
            </a:r>
            <a:r>
              <a:rPr lang="en-US" dirty="0">
                <a:solidFill>
                  <a:srgbClr val="0432FF"/>
                </a:solidFill>
              </a:rPr>
              <a:t>: a strict ordering to determine which processes 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to kill first in an out-of-memory situation.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AFE47-7DAD-6648-8716-1ABAACA2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24" y="6172170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35943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B7E6-B0F2-7C9B-0F54-CBE9F03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versus POSIX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A4E2-D292-6E81-EF70-B4F3E82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POSIX stands for Portable Operating System Interface. It’s a family of standards specified by IEEE for maintaining compatibility among operating systems. 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Developed in the mid-to-late 1990s.</a:t>
            </a:r>
            <a:endParaRPr lang="en-US" sz="28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Any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software that conforms to POSIX standards should be compatible with other operating systems that adhere to the POSIX standards.</a:t>
            </a:r>
          </a:p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Linux distros: Centos, Debian, Ubuntu, Fedora…</a:t>
            </a:r>
          </a:p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MacOS is POSIX compliant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EFFA-9D59-C0DE-A5BA-F9A32E87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88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Layers in a Linux System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0A18-316C-2D43-8C39-25D7244D2EEA}" type="slidenum">
              <a:rPr lang="en-US"/>
              <a:pPr/>
              <a:t>5</a:t>
            </a:fld>
            <a:endParaRPr lang="en-US"/>
          </a:p>
        </p:txBody>
      </p:sp>
      <p:pic>
        <p:nvPicPr>
          <p:cNvPr id="1166340" name="Picture 4" descr="10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20825"/>
            <a:ext cx="7391400" cy="3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82352-1F17-404B-B765-90FF3A07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11" y="6188075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531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Linux Kernel</a:t>
            </a:r>
            <a:endParaRPr lang="en-US" i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7CF-AE66-114A-A0F9-31194C87A06E}" type="slidenum">
              <a:rPr lang="en-US"/>
              <a:pPr/>
              <a:t>6</a:t>
            </a:fld>
            <a:endParaRPr lang="en-US"/>
          </a:p>
        </p:txBody>
      </p:sp>
      <p:pic>
        <p:nvPicPr>
          <p:cNvPr id="1168388" name="Picture 4" descr="10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276350"/>
            <a:ext cx="6550025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68389" name="Rectangle 5"/>
          <p:cNvSpPr>
            <a:spLocks noChangeArrowheads="1"/>
          </p:cNvSpPr>
          <p:nvPr/>
        </p:nvSpPr>
        <p:spPr bwMode="auto">
          <a:xfrm>
            <a:off x="6035675" y="5989638"/>
            <a:ext cx="2120900" cy="5810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Modern Operating Systems, 3</a:t>
            </a:r>
            <a:r>
              <a:rPr lang="en-US" sz="800" b="1" baseline="30000">
                <a:solidFill>
                  <a:srgbClr val="969696"/>
                </a:solidFill>
              </a:rPr>
              <a:t>rd</a:t>
            </a:r>
            <a:r>
              <a:rPr lang="en-US" sz="800" b="1">
                <a:solidFill>
                  <a:srgbClr val="969696"/>
                </a:solidFill>
              </a:rPr>
              <a:t> ed.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Andrew Tanenbaum</a:t>
            </a:r>
          </a:p>
          <a:p>
            <a:r>
              <a:rPr lang="en-US" sz="800">
                <a:solidFill>
                  <a:srgbClr val="969696"/>
                </a:solidFill>
              </a:rPr>
              <a:t>(c) 2008 Prentice-Hall, Inc.. 0-13-600663-9</a:t>
            </a:r>
          </a:p>
          <a:p>
            <a:r>
              <a:rPr lang="en-US" sz="800">
                <a:solidFill>
                  <a:srgbClr val="969696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683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Processes and Threads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419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Linux tasks represent processes and threads.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Same internal process descriptor (PID):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Scheduling parameters (e.g. I/O wait, block)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image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&amp; </a:t>
            </a:r>
            <a:r>
              <a:rPr lang="en-US" dirty="0" err="1"/>
              <a:t>semaphors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Machine registers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call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descriptor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Accounting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Kernel 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Miscellaneous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4AB1-2BEF-2442-BC81-C6B5C802C3C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Scheduler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876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Scheduling</a:t>
            </a:r>
          </a:p>
          <a:p>
            <a:pPr lvl="1"/>
            <a:r>
              <a:rPr lang="en-US" sz="2400" dirty="0"/>
              <a:t>FCFS and round-robin, as required by POSIX.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Priority-based </a:t>
            </a:r>
          </a:p>
          <a:p>
            <a:pPr lvl="2"/>
            <a:r>
              <a:rPr lang="en-US" sz="2100" dirty="0"/>
              <a:t>Priority ranges 0-99.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Pre-emptive Completely Fair Scheduler (CFS).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CFS always schedules the task which has </a:t>
            </a:r>
            <a:br>
              <a:rPr lang="en-US" sz="2400" dirty="0"/>
            </a:br>
            <a:r>
              <a:rPr lang="en-US" sz="2400" dirty="0"/>
              <a:t>the least amount of time left on the CPU.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urier New" charset="0"/>
              </a:rPr>
              <a:t>nice</a:t>
            </a:r>
            <a:r>
              <a:rPr lang="en-US" sz="2400" dirty="0"/>
              <a:t> command and system call can adjust a process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priority up or down.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3432-1B2F-884A-B63B-9E22DFA8A4D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Scheduler</a:t>
            </a:r>
            <a:r>
              <a:rPr lang="en-US" i="1"/>
              <a:t>, 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runqueue</a:t>
            </a:r>
            <a:r>
              <a:rPr lang="en-US" sz="2400" dirty="0"/>
              <a:t> is associated with </a:t>
            </a:r>
            <a:r>
              <a:rPr lang="en-US" sz="2400" i="1" dirty="0"/>
              <a:t>each CPU</a:t>
            </a:r>
            <a:r>
              <a:rPr lang="en-US" sz="2400" dirty="0"/>
              <a:t>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Two arrays, </a:t>
            </a:r>
            <a:br>
              <a:rPr lang="en-US" sz="2400" dirty="0"/>
            </a:br>
            <a:r>
              <a:rPr lang="en-US" sz="2400" u="sng" dirty="0"/>
              <a:t>active</a:t>
            </a:r>
            <a:r>
              <a:rPr lang="en-US" sz="2400" dirty="0">
                <a:solidFill>
                  <a:srgbClr val="B233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u="sng" dirty="0"/>
              <a:t>expired</a:t>
            </a:r>
            <a:r>
              <a:rPr lang="en-US" sz="2400" dirty="0"/>
              <a:t>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Each contains </a:t>
            </a:r>
            <a:br>
              <a:rPr lang="en-US" sz="2400" dirty="0"/>
            </a:br>
            <a:r>
              <a:rPr lang="en-US" sz="2400" dirty="0"/>
              <a:t>100 list heads, </a:t>
            </a:r>
            <a:br>
              <a:rPr lang="en-US" sz="2400" dirty="0"/>
            </a:br>
            <a:r>
              <a:rPr lang="en-US" sz="2400" dirty="0"/>
              <a:t>one per priority level.</a:t>
            </a:r>
          </a:p>
          <a:p>
            <a:pPr lvl="4"/>
            <a:endParaRPr lang="en-US" sz="2400" dirty="0"/>
          </a:p>
          <a:p>
            <a:pPr lvl="1"/>
            <a:r>
              <a:rPr lang="en-US" sz="2400" dirty="0"/>
              <a:t>Each list head points </a:t>
            </a:r>
            <a:br>
              <a:rPr lang="en-US" sz="2400" dirty="0"/>
            </a:br>
            <a:r>
              <a:rPr lang="en-US" sz="2400" dirty="0"/>
              <a:t>to a list of processes </a:t>
            </a:r>
            <a:br>
              <a:rPr lang="en-US" sz="2400" dirty="0"/>
            </a:br>
            <a:r>
              <a:rPr lang="en-US" sz="2400" dirty="0"/>
              <a:t>at that priority level.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8994-309D-0F4A-9235-13717809CBA4}" type="slidenum">
              <a:rPr lang="en-US"/>
              <a:pPr/>
              <a:t>9</a:t>
            </a:fld>
            <a:endParaRPr lang="en-US"/>
          </a:p>
        </p:txBody>
      </p:sp>
      <p:pic>
        <p:nvPicPr>
          <p:cNvPr id="1175556" name="Picture 4" descr="10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965325"/>
            <a:ext cx="4443412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681C80-E4A2-CB41-AAAC-1B6AC308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11" y="6188075"/>
            <a:ext cx="205857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Modern Operating Systems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4th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Andrew Tanenbaum &amp; Herbert Bos 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Pearson, 2014, ISBN 978-0133591620 </a:t>
            </a:r>
          </a:p>
        </p:txBody>
      </p:sp>
    </p:spTree>
    <p:extLst>
      <p:ext uri="{BB962C8B-B14F-4D97-AF65-F5344CB8AC3E}">
        <p14:creationId xmlns:p14="http://schemas.microsoft.com/office/powerpoint/2010/main" val="31958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65849</TotalTime>
  <Words>1514</Words>
  <Application>Microsoft Macintosh PowerPoint</Application>
  <PresentationFormat>On-screen Show (4:3)</PresentationFormat>
  <Paragraphs>280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CMPE 220 </vt:lpstr>
      <vt:lpstr>Case Study: The Linux Operating System</vt:lpstr>
      <vt:lpstr>Linux versus POSIX</vt:lpstr>
      <vt:lpstr>Linux versus POSIX</vt:lpstr>
      <vt:lpstr>The Layers in a Linux System</vt:lpstr>
      <vt:lpstr>Structure of the Linux Kernel</vt:lpstr>
      <vt:lpstr>Linux Processes and Threads</vt:lpstr>
      <vt:lpstr>Linux Scheduler</vt:lpstr>
      <vt:lpstr>Linux Scheduler, cont’d</vt:lpstr>
      <vt:lpstr>Linux ext3 File System</vt:lpstr>
      <vt:lpstr>Linux Executable Files</vt:lpstr>
      <vt:lpstr>Linux I/O</vt:lpstr>
      <vt:lpstr>Linux I/O, cont’d</vt:lpstr>
      <vt:lpstr>Linux Networking</vt:lpstr>
      <vt:lpstr>TCP/IP Protocol Suite</vt:lpstr>
      <vt:lpstr>NFS (Network File System) Mounting</vt:lpstr>
      <vt:lpstr>Microsoft Windows 10</vt:lpstr>
      <vt:lpstr>Why is Windows Disparaged?</vt:lpstr>
      <vt:lpstr>Windows vs. Linux</vt:lpstr>
      <vt:lpstr>Windows 10 Architecture</vt:lpstr>
      <vt:lpstr>Windows 10 Dispatcher Objects</vt:lpstr>
      <vt:lpstr>Processes and Threads, cont’d</vt:lpstr>
      <vt:lpstr>Interrupt Request Levels (IRQLs)</vt:lpstr>
      <vt:lpstr>Exceptions and Interrupts</vt:lpstr>
      <vt:lpstr>Virtual Memory</vt:lpstr>
      <vt:lpstr>Android</vt:lpstr>
      <vt:lpstr>Android Design Goals</vt:lpstr>
      <vt:lpstr>Android Architecture</vt:lpstr>
      <vt:lpstr>Android Architecture, cont'd</vt:lpstr>
      <vt:lpstr>Android Application Framework</vt:lpstr>
      <vt:lpstr>Package Manager Example</vt:lpstr>
      <vt:lpstr>Binder IPC</vt:lpstr>
      <vt:lpstr>Launching a New Application Process</vt:lpstr>
      <vt:lpstr>Process Lifecycle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831</cp:revision>
  <dcterms:created xsi:type="dcterms:W3CDTF">2008-01-12T03:52:55Z</dcterms:created>
  <dcterms:modified xsi:type="dcterms:W3CDTF">2023-04-12T20:23:34Z</dcterms:modified>
</cp:coreProperties>
</file>