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6" r:id="rId2"/>
    <p:sldId id="328" r:id="rId3"/>
    <p:sldId id="323" r:id="rId4"/>
    <p:sldId id="329" r:id="rId5"/>
    <p:sldId id="324" r:id="rId6"/>
    <p:sldId id="344" r:id="rId7"/>
    <p:sldId id="326" r:id="rId8"/>
    <p:sldId id="325" r:id="rId9"/>
    <p:sldId id="327" r:id="rId10"/>
    <p:sldId id="330" r:id="rId11"/>
    <p:sldId id="335" r:id="rId12"/>
    <p:sldId id="337" r:id="rId13"/>
    <p:sldId id="336" r:id="rId14"/>
    <p:sldId id="332" r:id="rId15"/>
    <p:sldId id="398" r:id="rId16"/>
    <p:sldId id="333" r:id="rId17"/>
    <p:sldId id="399" r:id="rId18"/>
    <p:sldId id="334" r:id="rId19"/>
    <p:sldId id="401" r:id="rId20"/>
    <p:sldId id="397" r:id="rId21"/>
    <p:sldId id="331" r:id="rId22"/>
    <p:sldId id="346" r:id="rId23"/>
    <p:sldId id="352" r:id="rId24"/>
    <p:sldId id="350" r:id="rId25"/>
    <p:sldId id="347" r:id="rId26"/>
    <p:sldId id="351" r:id="rId27"/>
    <p:sldId id="348" r:id="rId28"/>
    <p:sldId id="349" r:id="rId29"/>
    <p:sldId id="345" r:id="rId30"/>
    <p:sldId id="354" r:id="rId31"/>
    <p:sldId id="353" r:id="rId32"/>
    <p:sldId id="338" r:id="rId33"/>
    <p:sldId id="396" r:id="rId34"/>
    <p:sldId id="339" r:id="rId35"/>
    <p:sldId id="362" r:id="rId36"/>
    <p:sldId id="361" r:id="rId37"/>
    <p:sldId id="356" r:id="rId38"/>
    <p:sldId id="358" r:id="rId39"/>
    <p:sldId id="359" r:id="rId40"/>
    <p:sldId id="360" r:id="rId41"/>
    <p:sldId id="342" r:id="rId42"/>
    <p:sldId id="343" r:id="rId43"/>
    <p:sldId id="340" r:id="rId44"/>
    <p:sldId id="363" r:id="rId45"/>
    <p:sldId id="364" r:id="rId46"/>
    <p:sldId id="365" r:id="rId47"/>
    <p:sldId id="366" r:id="rId48"/>
    <p:sldId id="40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33"/>
    <p:restoredTop sz="96774"/>
  </p:normalViewPr>
  <p:slideViewPr>
    <p:cSldViewPr snapToGrid="0" snapToObjects="1">
      <p:cViewPr varScale="1">
        <p:scale>
          <a:sx n="131" d="100"/>
          <a:sy n="131" d="100"/>
        </p:scale>
        <p:origin x="696"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45D4BB-C412-2E4B-9EDF-7192BB55DF9F}" type="datetimeFigureOut">
              <a:rPr lang="en-US" smtClean="0"/>
              <a:pPr/>
              <a:t>1/29/23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7E26E-6141-854C-8D8C-D812CC839D45}" type="slidenum">
              <a:rPr lang="en-US" smtClean="0"/>
              <a:pPr/>
              <a:t>‹#›</a:t>
            </a:fld>
            <a:endParaRPr lang="en-US" dirty="0"/>
          </a:p>
        </p:txBody>
      </p:sp>
    </p:spTree>
    <p:extLst>
      <p:ext uri="{BB962C8B-B14F-4D97-AF65-F5344CB8AC3E}">
        <p14:creationId xmlns:p14="http://schemas.microsoft.com/office/powerpoint/2010/main" val="1498476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history.</a:t>
            </a:r>
          </a:p>
          <a:p>
            <a:endParaRPr lang="en-US" dirty="0"/>
          </a:p>
          <a:p>
            <a:r>
              <a:rPr lang="en-US" dirty="0"/>
              <a:t>California State Railroad Museum – 1976 - docents worked on original steam engines.  </a:t>
            </a:r>
          </a:p>
        </p:txBody>
      </p:sp>
      <p:sp>
        <p:nvSpPr>
          <p:cNvPr id="4" name="Slide Number Placeholder 3"/>
          <p:cNvSpPr>
            <a:spLocks noGrp="1"/>
          </p:cNvSpPr>
          <p:nvPr>
            <p:ph type="sldNum" sz="quarter" idx="5"/>
          </p:nvPr>
        </p:nvSpPr>
        <p:spPr/>
        <p:txBody>
          <a:bodyPr/>
          <a:lstStyle/>
          <a:p>
            <a:fld id="{2AD7E26E-6141-854C-8D8C-D812CC839D45}" type="slidenum">
              <a:rPr lang="en-US" smtClean="0"/>
              <a:pPr/>
              <a:t>1</a:t>
            </a:fld>
            <a:endParaRPr lang="en-US" dirty="0"/>
          </a:p>
        </p:txBody>
      </p:sp>
    </p:spTree>
    <p:extLst>
      <p:ext uri="{BB962C8B-B14F-4D97-AF65-F5344CB8AC3E}">
        <p14:creationId xmlns:p14="http://schemas.microsoft.com/office/powerpoint/2010/main" val="125779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D7E26E-6141-854C-8D8C-D812CC839D45}" type="slidenum">
              <a:rPr lang="en-US" smtClean="0"/>
              <a:pPr/>
              <a:t>17</a:t>
            </a:fld>
            <a:endParaRPr lang="en-US" dirty="0"/>
          </a:p>
        </p:txBody>
      </p:sp>
    </p:spTree>
    <p:extLst>
      <p:ext uri="{BB962C8B-B14F-4D97-AF65-F5344CB8AC3E}">
        <p14:creationId xmlns:p14="http://schemas.microsoft.com/office/powerpoint/2010/main" val="1131160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history.</a:t>
            </a:r>
          </a:p>
          <a:p>
            <a:endParaRPr lang="en-US" dirty="0"/>
          </a:p>
          <a:p>
            <a:r>
              <a:rPr lang="en-US" dirty="0"/>
              <a:t>California State Railroad Museum – 1976 - docents worked on original steam engines.  </a:t>
            </a:r>
          </a:p>
        </p:txBody>
      </p:sp>
      <p:sp>
        <p:nvSpPr>
          <p:cNvPr id="4" name="Slide Number Placeholder 3"/>
          <p:cNvSpPr>
            <a:spLocks noGrp="1"/>
          </p:cNvSpPr>
          <p:nvPr>
            <p:ph type="sldNum" sz="quarter" idx="5"/>
          </p:nvPr>
        </p:nvSpPr>
        <p:spPr/>
        <p:txBody>
          <a:bodyPr/>
          <a:lstStyle/>
          <a:p>
            <a:fld id="{2AD7E26E-6141-854C-8D8C-D812CC839D45}" type="slidenum">
              <a:rPr lang="en-US" smtClean="0"/>
              <a:pPr/>
              <a:t>19</a:t>
            </a:fld>
            <a:endParaRPr lang="en-US" dirty="0"/>
          </a:p>
        </p:txBody>
      </p:sp>
    </p:spTree>
    <p:extLst>
      <p:ext uri="{BB962C8B-B14F-4D97-AF65-F5344CB8AC3E}">
        <p14:creationId xmlns:p14="http://schemas.microsoft.com/office/powerpoint/2010/main" val="837857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5B05-68FD-2C4F-8750-9E0690CEC1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9470AE-65A4-4A4D-92E9-5FB173DD2B1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4E3D25-CA32-3546-B211-0FA45E1DC4B6}"/>
              </a:ext>
            </a:extLst>
          </p:cNvPr>
          <p:cNvSpPr>
            <a:spLocks noGrp="1"/>
          </p:cNvSpPr>
          <p:nvPr>
            <p:ph type="dt" sz="half" idx="10"/>
          </p:nvPr>
        </p:nvSpPr>
        <p:spPr>
          <a:xfrm>
            <a:off x="838200" y="6356350"/>
            <a:ext cx="2743200" cy="365125"/>
          </a:xfrm>
          <a:prstGeom prst="rect">
            <a:avLst/>
          </a:prstGeom>
        </p:spPr>
        <p:txBody>
          <a:bodyPr/>
          <a:lstStyle/>
          <a:p>
            <a:r>
              <a:rPr lang="en-US" dirty="0"/>
              <a:t>CMPE 220</a:t>
            </a:r>
          </a:p>
        </p:txBody>
      </p:sp>
      <p:sp>
        <p:nvSpPr>
          <p:cNvPr id="5" name="Footer Placeholder 4">
            <a:extLst>
              <a:ext uri="{FF2B5EF4-FFF2-40B4-BE49-F238E27FC236}">
                <a16:creationId xmlns:a16="http://schemas.microsoft.com/office/drawing/2014/main" id="{38C2148A-1A48-FE47-8363-BFFEB9E079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ECEAE1-AE4C-3B40-9164-97AF14917151}"/>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2571527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F645D-EDE6-3946-BB11-5F377D755F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558F36-3695-4E48-9423-C4CCFA491107}"/>
              </a:ext>
            </a:extLst>
          </p:cNvPr>
          <p:cNvSpPr>
            <a:spLocks noGrp="1"/>
          </p:cNvSpPr>
          <p:nvPr>
            <p:ph type="body" orient="vert" idx="1"/>
          </p:nvPr>
        </p:nvSpPr>
        <p:spPr>
          <a:xfrm>
            <a:off x="838200" y="1238996"/>
            <a:ext cx="10515600" cy="483129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73CF7-19B4-8D48-9DFC-DDD295F09FAC}"/>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CMPE 220</a:t>
            </a:r>
          </a:p>
        </p:txBody>
      </p:sp>
      <p:sp>
        <p:nvSpPr>
          <p:cNvPr id="5" name="Footer Placeholder 4">
            <a:extLst>
              <a:ext uri="{FF2B5EF4-FFF2-40B4-BE49-F238E27FC236}">
                <a16:creationId xmlns:a16="http://schemas.microsoft.com/office/drawing/2014/main" id="{FC233B15-81A0-5848-B881-AFDA7468A3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578402-E746-6A40-B7EF-E9F70F61E258}"/>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2055064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9D173B-DD3B-A346-BDF7-87ACD3F767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EC63DF-B61D-A348-B9FC-7573F9AAA89A}"/>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6A704-911F-9B48-B58F-851E08B787BA}"/>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CMPE 220</a:t>
            </a:r>
          </a:p>
        </p:txBody>
      </p:sp>
      <p:sp>
        <p:nvSpPr>
          <p:cNvPr id="5" name="Footer Placeholder 4">
            <a:extLst>
              <a:ext uri="{FF2B5EF4-FFF2-40B4-BE49-F238E27FC236}">
                <a16:creationId xmlns:a16="http://schemas.microsoft.com/office/drawing/2014/main" id="{A835B21E-8CCE-7E42-9108-7C687A9CFC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E1A4832-59C5-0343-913A-CBBA5114FAF3}"/>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230708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B138-0814-5C46-A170-43283814DC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8F3E5A-5DF7-A04B-92D8-E0857DCF7519}"/>
              </a:ext>
            </a:extLst>
          </p:cNvPr>
          <p:cNvSpPr>
            <a:spLocks noGrp="1"/>
          </p:cNvSpPr>
          <p:nvPr>
            <p:ph idx="1"/>
          </p:nvPr>
        </p:nvSpPr>
        <p:spPr>
          <a:xfrm>
            <a:off x="838200" y="1238996"/>
            <a:ext cx="10515600" cy="483129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263E14-94CD-3D43-8961-C301361023EC}"/>
              </a:ext>
            </a:extLst>
          </p:cNvPr>
          <p:cNvSpPr>
            <a:spLocks noGrp="1"/>
          </p:cNvSpPr>
          <p:nvPr>
            <p:ph type="dt" sz="half" idx="10"/>
          </p:nvPr>
        </p:nvSpPr>
        <p:spPr>
          <a:xfrm>
            <a:off x="838200" y="6356350"/>
            <a:ext cx="2743200" cy="365125"/>
          </a:xfrm>
          <a:prstGeom prst="rect">
            <a:avLst/>
          </a:prstGeom>
        </p:spPr>
        <p:txBody>
          <a:bodyPr/>
          <a:lstStyle/>
          <a:p>
            <a:r>
              <a:rPr lang="en-US" dirty="0"/>
              <a:t>CMPE 220</a:t>
            </a:r>
          </a:p>
        </p:txBody>
      </p:sp>
      <p:sp>
        <p:nvSpPr>
          <p:cNvPr id="5" name="Footer Placeholder 4">
            <a:extLst>
              <a:ext uri="{FF2B5EF4-FFF2-40B4-BE49-F238E27FC236}">
                <a16:creationId xmlns:a16="http://schemas.microsoft.com/office/drawing/2014/main" id="{92003C0A-8889-8D4E-B816-C7A7EEE2F6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ADD6DB-BD57-1E4E-B959-EB19E12B7F5A}"/>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327284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C13F-A412-3340-A369-2D43DCDCA9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DC3288-9671-C34A-8C3A-A58D178E7BE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A5BED2-E97A-C241-B796-8765D21541D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CMPE 220</a:t>
            </a:r>
          </a:p>
        </p:txBody>
      </p:sp>
      <p:sp>
        <p:nvSpPr>
          <p:cNvPr id="5" name="Footer Placeholder 4">
            <a:extLst>
              <a:ext uri="{FF2B5EF4-FFF2-40B4-BE49-F238E27FC236}">
                <a16:creationId xmlns:a16="http://schemas.microsoft.com/office/drawing/2014/main" id="{99904F1D-94E4-3F45-B231-547D43E533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4D8013-2C40-A14A-A71A-42AAE5D3914B}"/>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730241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C90E-F403-D148-B911-B2C8447AE80E}"/>
              </a:ext>
            </a:extLst>
          </p:cNvPr>
          <p:cNvSpPr>
            <a:spLocks noGrp="1"/>
          </p:cNvSpPr>
          <p:nvPr>
            <p:ph type="title"/>
          </p:nvPr>
        </p:nvSpPr>
        <p:spPr>
          <a:xfrm>
            <a:off x="838200" y="12586"/>
            <a:ext cx="10515600" cy="125946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78151F0-173B-9F49-8FF6-A03DEBBAD4FA}"/>
              </a:ext>
            </a:extLst>
          </p:cNvPr>
          <p:cNvSpPr>
            <a:spLocks noGrp="1"/>
          </p:cNvSpPr>
          <p:nvPr>
            <p:ph sz="half" idx="1"/>
          </p:nvPr>
        </p:nvSpPr>
        <p:spPr>
          <a:xfrm>
            <a:off x="838200" y="1272047"/>
            <a:ext cx="5177010" cy="488638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F44801-EA02-4947-8BB4-BA2962971A93}"/>
              </a:ext>
            </a:extLst>
          </p:cNvPr>
          <p:cNvSpPr>
            <a:spLocks noGrp="1"/>
          </p:cNvSpPr>
          <p:nvPr>
            <p:ph sz="half" idx="2"/>
          </p:nvPr>
        </p:nvSpPr>
        <p:spPr>
          <a:xfrm>
            <a:off x="6172200" y="1272047"/>
            <a:ext cx="5181600" cy="488638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3453BB-97C2-4640-896F-37F7605FFB1A}"/>
              </a:ext>
            </a:extLst>
          </p:cNvPr>
          <p:cNvSpPr>
            <a:spLocks noGrp="1"/>
          </p:cNvSpPr>
          <p:nvPr>
            <p:ph type="dt" sz="half" idx="10"/>
          </p:nvPr>
        </p:nvSpPr>
        <p:spPr>
          <a:xfrm>
            <a:off x="838200" y="6356350"/>
            <a:ext cx="2743200" cy="365125"/>
          </a:xfrm>
          <a:prstGeom prst="rect">
            <a:avLst/>
          </a:prstGeom>
        </p:spPr>
        <p:txBody>
          <a:bodyPr/>
          <a:lstStyle/>
          <a:p>
            <a:r>
              <a:rPr lang="en-US" dirty="0"/>
              <a:t>CMPE 220</a:t>
            </a:r>
          </a:p>
        </p:txBody>
      </p:sp>
      <p:sp>
        <p:nvSpPr>
          <p:cNvPr id="6" name="Footer Placeholder 5">
            <a:extLst>
              <a:ext uri="{FF2B5EF4-FFF2-40B4-BE49-F238E27FC236}">
                <a16:creationId xmlns:a16="http://schemas.microsoft.com/office/drawing/2014/main" id="{53FD13FE-8C46-8343-ABE7-CB1F264C2B4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AF1B09-F2DB-C041-BDC9-EA974F53D58E}"/>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281575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B7BD5C-06DF-5B46-A0AB-120B8F48C8E5}"/>
              </a:ext>
            </a:extLst>
          </p:cNvPr>
          <p:cNvSpPr>
            <a:spLocks noGrp="1"/>
          </p:cNvSpPr>
          <p:nvPr>
            <p:ph type="body" idx="1"/>
          </p:nvPr>
        </p:nvSpPr>
        <p:spPr>
          <a:xfrm>
            <a:off x="839788" y="1316039"/>
            <a:ext cx="5157787" cy="512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09074CC9-6C91-074D-969B-E96A7EA641ED}"/>
              </a:ext>
            </a:extLst>
          </p:cNvPr>
          <p:cNvSpPr>
            <a:spLocks noGrp="1"/>
          </p:cNvSpPr>
          <p:nvPr>
            <p:ph sz="half" idx="2"/>
          </p:nvPr>
        </p:nvSpPr>
        <p:spPr>
          <a:xfrm>
            <a:off x="838200" y="1850836"/>
            <a:ext cx="5157787" cy="415953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995CA6-EBA4-BA43-9E0D-8F01D6C42D16}"/>
              </a:ext>
            </a:extLst>
          </p:cNvPr>
          <p:cNvSpPr>
            <a:spLocks noGrp="1"/>
          </p:cNvSpPr>
          <p:nvPr>
            <p:ph type="body" sz="quarter" idx="3"/>
          </p:nvPr>
        </p:nvSpPr>
        <p:spPr>
          <a:xfrm>
            <a:off x="6172200" y="1316038"/>
            <a:ext cx="5183188" cy="512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98FEEB3D-B112-924C-823E-8D5BF87EA1E7}"/>
              </a:ext>
            </a:extLst>
          </p:cNvPr>
          <p:cNvSpPr>
            <a:spLocks noGrp="1"/>
          </p:cNvSpPr>
          <p:nvPr>
            <p:ph sz="quarter" idx="4"/>
          </p:nvPr>
        </p:nvSpPr>
        <p:spPr>
          <a:xfrm>
            <a:off x="6172200" y="1850834"/>
            <a:ext cx="5183188" cy="4159537"/>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12">
            <a:extLst>
              <a:ext uri="{FF2B5EF4-FFF2-40B4-BE49-F238E27FC236}">
                <a16:creationId xmlns:a16="http://schemas.microsoft.com/office/drawing/2014/main" id="{1CAAB9C9-8075-3241-8B08-009302888307}"/>
              </a:ext>
            </a:extLst>
          </p:cNvPr>
          <p:cNvSpPr>
            <a:spLocks noGrp="1"/>
          </p:cNvSpPr>
          <p:nvPr>
            <p:ph type="dt" sz="half" idx="10"/>
          </p:nvPr>
        </p:nvSpPr>
        <p:spPr/>
        <p:txBody>
          <a:bodyPr/>
          <a:lstStyle/>
          <a:p>
            <a:r>
              <a:rPr lang="en-US" dirty="0"/>
              <a:t>CMPE 220</a:t>
            </a:r>
          </a:p>
        </p:txBody>
      </p:sp>
      <p:sp>
        <p:nvSpPr>
          <p:cNvPr id="14" name="Footer Placeholder 13">
            <a:extLst>
              <a:ext uri="{FF2B5EF4-FFF2-40B4-BE49-F238E27FC236}">
                <a16:creationId xmlns:a16="http://schemas.microsoft.com/office/drawing/2014/main" id="{70A6981E-194C-D54B-BE12-41BEBF7559CB}"/>
              </a:ext>
            </a:extLst>
          </p:cNvPr>
          <p:cNvSpPr>
            <a:spLocks noGrp="1"/>
          </p:cNvSpPr>
          <p:nvPr>
            <p:ph type="ftr" sz="quarter" idx="11"/>
          </p:nvPr>
        </p:nvSpPr>
        <p:spPr/>
        <p:txBody>
          <a:bodyPr/>
          <a:lstStyle/>
          <a:p>
            <a:endParaRPr lang="en-US" dirty="0"/>
          </a:p>
        </p:txBody>
      </p:sp>
      <p:sp>
        <p:nvSpPr>
          <p:cNvPr id="15" name="Slide Number Placeholder 14">
            <a:extLst>
              <a:ext uri="{FF2B5EF4-FFF2-40B4-BE49-F238E27FC236}">
                <a16:creationId xmlns:a16="http://schemas.microsoft.com/office/drawing/2014/main" id="{FE9BC8EF-0B65-2E49-A34C-6C885BC5F068}"/>
              </a:ext>
            </a:extLst>
          </p:cNvPr>
          <p:cNvSpPr>
            <a:spLocks noGrp="1"/>
          </p:cNvSpPr>
          <p:nvPr>
            <p:ph type="sldNum" sz="quarter" idx="12"/>
          </p:nvPr>
        </p:nvSpPr>
        <p:spPr/>
        <p:txBody>
          <a:bodyPr/>
          <a:lstStyle/>
          <a:p>
            <a:fld id="{7A97A148-1E78-5C4A-A511-6A35F582419A}" type="slidenum">
              <a:rPr lang="en-US" smtClean="0"/>
              <a:pPr/>
              <a:t>‹#›</a:t>
            </a:fld>
            <a:endParaRPr lang="en-US" dirty="0"/>
          </a:p>
        </p:txBody>
      </p:sp>
      <p:sp>
        <p:nvSpPr>
          <p:cNvPr id="17" name="Title 16">
            <a:extLst>
              <a:ext uri="{FF2B5EF4-FFF2-40B4-BE49-F238E27FC236}">
                <a16:creationId xmlns:a16="http://schemas.microsoft.com/office/drawing/2014/main" id="{59FF794C-22F1-454B-89A6-6B4545AD6B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0616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7ED8-D9C2-E340-A92A-71BACA555F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032D2F-E5EE-DB46-B811-4E15E9757DD0}"/>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CMPE 220</a:t>
            </a:r>
          </a:p>
        </p:txBody>
      </p:sp>
      <p:sp>
        <p:nvSpPr>
          <p:cNvPr id="4" name="Footer Placeholder 3">
            <a:extLst>
              <a:ext uri="{FF2B5EF4-FFF2-40B4-BE49-F238E27FC236}">
                <a16:creationId xmlns:a16="http://schemas.microsoft.com/office/drawing/2014/main" id="{7D68D39F-3BAE-C148-BF2C-5A2DE1CFA6F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F573D07-4E79-0E43-AE11-E89C6D24CC0D}"/>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204483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AEA5B9-CACD-654E-B4D2-91A1ED3927BC}"/>
              </a:ext>
            </a:extLst>
          </p:cNvPr>
          <p:cNvSpPr>
            <a:spLocks noGrp="1"/>
          </p:cNvSpPr>
          <p:nvPr>
            <p:ph type="dt" sz="half" idx="10"/>
          </p:nvPr>
        </p:nvSpPr>
        <p:spPr>
          <a:xfrm>
            <a:off x="838200" y="6356350"/>
            <a:ext cx="2743200" cy="365125"/>
          </a:xfrm>
          <a:prstGeom prst="rect">
            <a:avLst/>
          </a:prstGeom>
        </p:spPr>
        <p:txBody>
          <a:bodyPr/>
          <a:lstStyle/>
          <a:p>
            <a:r>
              <a:rPr lang="en-US" dirty="0"/>
              <a:t>CMPE 220</a:t>
            </a:r>
          </a:p>
        </p:txBody>
      </p:sp>
      <p:sp>
        <p:nvSpPr>
          <p:cNvPr id="3" name="Footer Placeholder 2">
            <a:extLst>
              <a:ext uri="{FF2B5EF4-FFF2-40B4-BE49-F238E27FC236}">
                <a16:creationId xmlns:a16="http://schemas.microsoft.com/office/drawing/2014/main" id="{D6F847C9-C68C-CD43-AAB9-543BCA22D10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15314D0-7E87-1240-8DAC-70E4075F8B06}"/>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2657260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9B85A-4F21-0C44-85D3-412DB23E3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7B6A6B-EBBD-F748-A5C0-D7C58493B3AC}"/>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6C003C-63F5-FD4C-BA02-132FD51E958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A3E925-9A93-BF49-AC7D-1B29CD9FF768}"/>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CMPE 220</a:t>
            </a:r>
          </a:p>
        </p:txBody>
      </p:sp>
      <p:sp>
        <p:nvSpPr>
          <p:cNvPr id="6" name="Footer Placeholder 5">
            <a:extLst>
              <a:ext uri="{FF2B5EF4-FFF2-40B4-BE49-F238E27FC236}">
                <a16:creationId xmlns:a16="http://schemas.microsoft.com/office/drawing/2014/main" id="{7ED0B580-602A-DB49-91DD-BE7F8FEB3D3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EE7E5CB-2CE8-6148-B98E-55F2656EAE71}"/>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709199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4A23-C616-A143-A5AD-FC3A53F9E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0DC069-14F8-BF45-8B30-17F729AA0DB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02A2E4B-DA96-5741-8271-30E30C6E83B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227B2E-786F-2B4F-9062-53F7F7C43736}"/>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CMPE 220</a:t>
            </a:r>
          </a:p>
        </p:txBody>
      </p:sp>
      <p:sp>
        <p:nvSpPr>
          <p:cNvPr id="6" name="Footer Placeholder 5">
            <a:extLst>
              <a:ext uri="{FF2B5EF4-FFF2-40B4-BE49-F238E27FC236}">
                <a16:creationId xmlns:a16="http://schemas.microsoft.com/office/drawing/2014/main" id="{D290DC6A-5864-A843-9858-FF584807D77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5F9263-CE05-614D-AB32-493E089BE5C2}"/>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3374356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27B67D-DDF3-5D44-B48B-14789A0CB1CC}"/>
              </a:ext>
            </a:extLst>
          </p:cNvPr>
          <p:cNvSpPr>
            <a:spLocks noGrp="1"/>
          </p:cNvSpPr>
          <p:nvPr>
            <p:ph type="title"/>
          </p:nvPr>
        </p:nvSpPr>
        <p:spPr>
          <a:xfrm>
            <a:off x="838200" y="1"/>
            <a:ext cx="10515600" cy="1238996"/>
          </a:xfrm>
          <a:prstGeom prst="rect">
            <a:avLst/>
          </a:prstGeom>
        </p:spPr>
        <p:txBody>
          <a:bodyPr vert="horz" lIns="91440" tIns="45720" rIns="91440" bIns="45720" rtlCol="0" anchor="ctr">
            <a:normAutofit/>
          </a:bodyPr>
          <a:lstStyle/>
          <a:p>
            <a:r>
              <a:rPr lang="en-US"/>
              <a:t>Click to edit Master title style</a:t>
            </a:r>
          </a:p>
        </p:txBody>
      </p:sp>
      <p:sp>
        <p:nvSpPr>
          <p:cNvPr id="5" name="Footer Placeholder 4">
            <a:extLst>
              <a:ext uri="{FF2B5EF4-FFF2-40B4-BE49-F238E27FC236}">
                <a16:creationId xmlns:a16="http://schemas.microsoft.com/office/drawing/2014/main" id="{730F5CF4-7422-8442-9B08-8A6E471327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Date Placeholder 7">
            <a:extLst>
              <a:ext uri="{FF2B5EF4-FFF2-40B4-BE49-F238E27FC236}">
                <a16:creationId xmlns:a16="http://schemas.microsoft.com/office/drawing/2014/main" id="{B5E9624A-52AF-0A4F-B052-04AFBDA074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CMPE 220</a:t>
            </a:r>
          </a:p>
        </p:txBody>
      </p:sp>
      <p:sp>
        <p:nvSpPr>
          <p:cNvPr id="9" name="Slide Number Placeholder 8">
            <a:extLst>
              <a:ext uri="{FF2B5EF4-FFF2-40B4-BE49-F238E27FC236}">
                <a16:creationId xmlns:a16="http://schemas.microsoft.com/office/drawing/2014/main" id="{8FCA2F16-F291-3F4B-B5B6-C0E32E5FAA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A148-1E78-5C4A-A511-6A35F582419A}" type="slidenum">
              <a:rPr lang="en-US" smtClean="0"/>
              <a:pPr/>
              <a:t>‹#›</a:t>
            </a:fld>
            <a:endParaRPr lang="en-US" dirty="0"/>
          </a:p>
        </p:txBody>
      </p:sp>
      <p:sp>
        <p:nvSpPr>
          <p:cNvPr id="10" name="Text Placeholder 9">
            <a:extLst>
              <a:ext uri="{FF2B5EF4-FFF2-40B4-BE49-F238E27FC236}">
                <a16:creationId xmlns:a16="http://schemas.microsoft.com/office/drawing/2014/main" id="{70DF9066-E00C-6044-A626-415119B1AFBB}"/>
              </a:ext>
            </a:extLst>
          </p:cNvPr>
          <p:cNvSpPr>
            <a:spLocks noGrp="1"/>
          </p:cNvSpPr>
          <p:nvPr>
            <p:ph type="body" idx="1"/>
          </p:nvPr>
        </p:nvSpPr>
        <p:spPr>
          <a:xfrm>
            <a:off x="838200" y="1238997"/>
            <a:ext cx="10515600" cy="49379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5802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Help:IPA/English"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Help:IPA/English"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BBA5-C2E5-4A4A-A34B-877E980C0133}"/>
              </a:ext>
            </a:extLst>
          </p:cNvPr>
          <p:cNvSpPr>
            <a:spLocks noGrp="1"/>
          </p:cNvSpPr>
          <p:nvPr>
            <p:ph type="ctrTitle"/>
          </p:nvPr>
        </p:nvSpPr>
        <p:spPr/>
        <p:txBody>
          <a:bodyPr/>
          <a:lstStyle/>
          <a:p>
            <a:r>
              <a:rPr lang="en-US" b="1" dirty="0"/>
              <a:t>CMPE 220</a:t>
            </a:r>
            <a:br>
              <a:rPr lang="en-US" b="1" dirty="0"/>
            </a:br>
            <a:endParaRPr lang="en-US" dirty="0"/>
          </a:p>
        </p:txBody>
      </p:sp>
      <p:sp>
        <p:nvSpPr>
          <p:cNvPr id="3" name="Subtitle 2">
            <a:extLst>
              <a:ext uri="{FF2B5EF4-FFF2-40B4-BE49-F238E27FC236}">
                <a16:creationId xmlns:a16="http://schemas.microsoft.com/office/drawing/2014/main" id="{00C50224-2061-9749-8AA9-98B136FEE07B}"/>
              </a:ext>
            </a:extLst>
          </p:cNvPr>
          <p:cNvSpPr>
            <a:spLocks noGrp="1"/>
          </p:cNvSpPr>
          <p:nvPr>
            <p:ph type="subTitle" idx="1"/>
          </p:nvPr>
        </p:nvSpPr>
        <p:spPr/>
        <p:txBody>
          <a:bodyPr>
            <a:normAutofit/>
          </a:bodyPr>
          <a:lstStyle/>
          <a:p>
            <a:r>
              <a:rPr lang="en-US" sz="3600" dirty="0"/>
              <a:t>Class 2</a:t>
            </a:r>
          </a:p>
          <a:p>
            <a:r>
              <a:rPr lang="en-US" sz="3600" dirty="0"/>
              <a:t>Computer Architecture</a:t>
            </a:r>
          </a:p>
          <a:p>
            <a:endParaRPr lang="en-US" dirty="0"/>
          </a:p>
        </p:txBody>
      </p:sp>
      <p:sp>
        <p:nvSpPr>
          <p:cNvPr id="4" name="Date Placeholder 3">
            <a:extLst>
              <a:ext uri="{FF2B5EF4-FFF2-40B4-BE49-F238E27FC236}">
                <a16:creationId xmlns:a16="http://schemas.microsoft.com/office/drawing/2014/main" id="{972035AA-3678-3049-8C72-F7FCE7D0EEFE}"/>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B7CF8456-47C2-8C47-9E12-61B8C61B52BD}"/>
              </a:ext>
            </a:extLst>
          </p:cNvPr>
          <p:cNvSpPr>
            <a:spLocks noGrp="1"/>
          </p:cNvSpPr>
          <p:nvPr>
            <p:ph type="sldNum" sz="quarter" idx="12"/>
          </p:nvPr>
        </p:nvSpPr>
        <p:spPr/>
        <p:txBody>
          <a:bodyPr/>
          <a:lstStyle/>
          <a:p>
            <a:fld id="{FCFF2910-D1F1-314D-A8F2-476646A55ABA}" type="slidenum">
              <a:rPr lang="en-US" smtClean="0"/>
              <a:pPr/>
              <a:t>1</a:t>
            </a:fld>
            <a:endParaRPr lang="en-US" dirty="0"/>
          </a:p>
        </p:txBody>
      </p:sp>
    </p:spTree>
    <p:extLst>
      <p:ext uri="{BB962C8B-B14F-4D97-AF65-F5344CB8AC3E}">
        <p14:creationId xmlns:p14="http://schemas.microsoft.com/office/powerpoint/2010/main" val="1870153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B41E1-2F8C-FF4D-A520-3767C4A043DD}"/>
              </a:ext>
            </a:extLst>
          </p:cNvPr>
          <p:cNvSpPr>
            <a:spLocks noGrp="1"/>
          </p:cNvSpPr>
          <p:nvPr>
            <p:ph type="title"/>
          </p:nvPr>
        </p:nvSpPr>
        <p:spPr/>
        <p:txBody>
          <a:bodyPr/>
          <a:lstStyle/>
          <a:p>
            <a:r>
              <a:rPr lang="en-US" dirty="0"/>
              <a:t>Precision and Portability</a:t>
            </a:r>
          </a:p>
        </p:txBody>
      </p:sp>
      <p:sp>
        <p:nvSpPr>
          <p:cNvPr id="3" name="Content Placeholder 2">
            <a:extLst>
              <a:ext uri="{FF2B5EF4-FFF2-40B4-BE49-F238E27FC236}">
                <a16:creationId xmlns:a16="http://schemas.microsoft.com/office/drawing/2014/main" id="{654E4246-9920-4A4C-B755-E62E455598D3}"/>
              </a:ext>
            </a:extLst>
          </p:cNvPr>
          <p:cNvSpPr>
            <a:spLocks noGrp="1"/>
          </p:cNvSpPr>
          <p:nvPr>
            <p:ph idx="1"/>
          </p:nvPr>
        </p:nvSpPr>
        <p:spPr/>
        <p:txBody>
          <a:bodyPr/>
          <a:lstStyle/>
          <a:p>
            <a:r>
              <a:rPr lang="en-US" dirty="0"/>
              <a:t>In order for programs to be portable across platforms (hardware independent), arithmetic must work the same on any hardware.</a:t>
            </a:r>
          </a:p>
          <a:p>
            <a:r>
              <a:rPr lang="en-US" dirty="0"/>
              <a:t>Language standards and test suites usually specify a </a:t>
            </a:r>
            <a:r>
              <a:rPr lang="en-US" i="1" dirty="0"/>
              <a:t>minimum</a:t>
            </a:r>
            <a:r>
              <a:rPr lang="en-US" dirty="0"/>
              <a:t> range and precision for each data type…  but some systems support greater range and precision.</a:t>
            </a:r>
          </a:p>
          <a:p>
            <a:r>
              <a:rPr lang="en-US" dirty="0"/>
              <a:t>A program may run correctly on a high-precision system, and fail when run on a lower precision system – even though both systems are standards-compliant.  The programmers are inadvertently depending on higher precision than the standards.</a:t>
            </a:r>
          </a:p>
          <a:p>
            <a:r>
              <a:rPr lang="en-US" dirty="0"/>
              <a:t>Some programs may even fail when running on </a:t>
            </a:r>
            <a:r>
              <a:rPr lang="en-US" i="1" dirty="0"/>
              <a:t>higher-precision</a:t>
            </a:r>
            <a:r>
              <a:rPr lang="en-US" dirty="0"/>
              <a:t> hardware.</a:t>
            </a:r>
          </a:p>
        </p:txBody>
      </p:sp>
      <p:sp>
        <p:nvSpPr>
          <p:cNvPr id="4" name="Date Placeholder 3">
            <a:extLst>
              <a:ext uri="{FF2B5EF4-FFF2-40B4-BE49-F238E27FC236}">
                <a16:creationId xmlns:a16="http://schemas.microsoft.com/office/drawing/2014/main" id="{F4EB66A6-80DA-A942-BA05-61BD6DA220C8}"/>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CD0D2FBB-99A8-AB47-9138-653C03E255D7}"/>
              </a:ext>
            </a:extLst>
          </p:cNvPr>
          <p:cNvSpPr>
            <a:spLocks noGrp="1"/>
          </p:cNvSpPr>
          <p:nvPr>
            <p:ph type="sldNum" sz="quarter" idx="12"/>
          </p:nvPr>
        </p:nvSpPr>
        <p:spPr/>
        <p:txBody>
          <a:bodyPr/>
          <a:lstStyle/>
          <a:p>
            <a:fld id="{FCFF2910-D1F1-314D-A8F2-476646A55ABA}" type="slidenum">
              <a:rPr lang="en-US" smtClean="0"/>
              <a:pPr/>
              <a:t>10</a:t>
            </a:fld>
            <a:endParaRPr lang="en-US" dirty="0"/>
          </a:p>
        </p:txBody>
      </p:sp>
    </p:spTree>
    <p:extLst>
      <p:ext uri="{BB962C8B-B14F-4D97-AF65-F5344CB8AC3E}">
        <p14:creationId xmlns:p14="http://schemas.microsoft.com/office/powerpoint/2010/main" val="1775615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3B10-AD88-D54F-A725-C22215CC95FF}"/>
              </a:ext>
            </a:extLst>
          </p:cNvPr>
          <p:cNvSpPr>
            <a:spLocks noGrp="1"/>
          </p:cNvSpPr>
          <p:nvPr>
            <p:ph type="title"/>
          </p:nvPr>
        </p:nvSpPr>
        <p:spPr/>
        <p:txBody>
          <a:bodyPr/>
          <a:lstStyle/>
          <a:p>
            <a:r>
              <a:rPr lang="en-US" dirty="0"/>
              <a:t>Floating Point Arithmetic</a:t>
            </a:r>
          </a:p>
        </p:txBody>
      </p:sp>
      <p:sp>
        <p:nvSpPr>
          <p:cNvPr id="3" name="Content Placeholder 2">
            <a:extLst>
              <a:ext uri="{FF2B5EF4-FFF2-40B4-BE49-F238E27FC236}">
                <a16:creationId xmlns:a16="http://schemas.microsoft.com/office/drawing/2014/main" id="{8FBE1EAB-7AD1-D845-B93E-8149DD033412}"/>
              </a:ext>
            </a:extLst>
          </p:cNvPr>
          <p:cNvSpPr>
            <a:spLocks noGrp="1"/>
          </p:cNvSpPr>
          <p:nvPr>
            <p:ph idx="1"/>
          </p:nvPr>
        </p:nvSpPr>
        <p:spPr/>
        <p:txBody>
          <a:bodyPr/>
          <a:lstStyle/>
          <a:p>
            <a:r>
              <a:rPr lang="en-US" b="1" dirty="0"/>
              <a:t>IEEE 754:  </a:t>
            </a:r>
            <a:r>
              <a:rPr lang="en-US" dirty="0"/>
              <a:t>a set of standards for binary and decimal floating point representation and arithmetic.  The standard was established in 1985 and updated in 2008 and 2019.</a:t>
            </a:r>
          </a:p>
          <a:p>
            <a:r>
              <a:rPr lang="en-US" dirty="0"/>
              <a:t>Each sub-standard specifies the number of bits (digits) and the exponent size.</a:t>
            </a:r>
          </a:p>
          <a:p>
            <a:pPr lvl="1"/>
            <a:r>
              <a:rPr lang="en-US" b="1" dirty="0"/>
              <a:t>binary32: </a:t>
            </a:r>
            <a:r>
              <a:rPr lang="en-US" dirty="0"/>
              <a:t>24 significant bits (including sign); 8 exponent bits</a:t>
            </a:r>
          </a:p>
        </p:txBody>
      </p:sp>
      <p:sp>
        <p:nvSpPr>
          <p:cNvPr id="4" name="Date Placeholder 3">
            <a:extLst>
              <a:ext uri="{FF2B5EF4-FFF2-40B4-BE49-F238E27FC236}">
                <a16:creationId xmlns:a16="http://schemas.microsoft.com/office/drawing/2014/main" id="{F3FC1426-377F-D348-9D29-EEDC7F666864}"/>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C8C6E2AF-6A79-1E43-B87B-E7E33C84153C}"/>
              </a:ext>
            </a:extLst>
          </p:cNvPr>
          <p:cNvSpPr>
            <a:spLocks noGrp="1"/>
          </p:cNvSpPr>
          <p:nvPr>
            <p:ph type="sldNum" sz="quarter" idx="12"/>
          </p:nvPr>
        </p:nvSpPr>
        <p:spPr/>
        <p:txBody>
          <a:bodyPr/>
          <a:lstStyle/>
          <a:p>
            <a:fld id="{FCFF2910-D1F1-314D-A8F2-476646A55ABA}" type="slidenum">
              <a:rPr lang="en-US" smtClean="0"/>
              <a:pPr/>
              <a:t>11</a:t>
            </a:fld>
            <a:endParaRPr lang="en-US" dirty="0"/>
          </a:p>
        </p:txBody>
      </p:sp>
      <p:pic>
        <p:nvPicPr>
          <p:cNvPr id="7" name="Picture 6">
            <a:extLst>
              <a:ext uri="{FF2B5EF4-FFF2-40B4-BE49-F238E27FC236}">
                <a16:creationId xmlns:a16="http://schemas.microsoft.com/office/drawing/2014/main" id="{FCFF4E28-8434-FF43-B3B1-20831D1C4BF9}"/>
              </a:ext>
            </a:extLst>
          </p:cNvPr>
          <p:cNvPicPr>
            <a:picLocks noChangeAspect="1"/>
          </p:cNvPicPr>
          <p:nvPr/>
        </p:nvPicPr>
        <p:blipFill>
          <a:blip r:embed="rId2"/>
          <a:stretch>
            <a:fillRect/>
          </a:stretch>
        </p:blipFill>
        <p:spPr>
          <a:xfrm>
            <a:off x="1352550" y="3936695"/>
            <a:ext cx="9486900" cy="1422400"/>
          </a:xfrm>
          <a:prstGeom prst="rect">
            <a:avLst/>
          </a:prstGeom>
        </p:spPr>
      </p:pic>
    </p:spTree>
    <p:extLst>
      <p:ext uri="{BB962C8B-B14F-4D97-AF65-F5344CB8AC3E}">
        <p14:creationId xmlns:p14="http://schemas.microsoft.com/office/powerpoint/2010/main" val="2834010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8FDE8-5C13-AE44-AE85-D66A75B8CF53}"/>
              </a:ext>
            </a:extLst>
          </p:cNvPr>
          <p:cNvSpPr>
            <a:spLocks noGrp="1"/>
          </p:cNvSpPr>
          <p:nvPr>
            <p:ph type="title"/>
          </p:nvPr>
        </p:nvSpPr>
        <p:spPr/>
        <p:txBody>
          <a:bodyPr/>
          <a:lstStyle/>
          <a:p>
            <a:r>
              <a:rPr lang="en-US" dirty="0"/>
              <a:t>Floating Point Arithmetic - continued</a:t>
            </a:r>
          </a:p>
        </p:txBody>
      </p:sp>
      <p:sp>
        <p:nvSpPr>
          <p:cNvPr id="3" name="Content Placeholder 2">
            <a:extLst>
              <a:ext uri="{FF2B5EF4-FFF2-40B4-BE49-F238E27FC236}">
                <a16:creationId xmlns:a16="http://schemas.microsoft.com/office/drawing/2014/main" id="{A37F8552-C800-7F46-AEEA-B53F6F8F8ECC}"/>
              </a:ext>
            </a:extLst>
          </p:cNvPr>
          <p:cNvSpPr>
            <a:spLocks noGrp="1"/>
          </p:cNvSpPr>
          <p:nvPr>
            <p:ph idx="1"/>
          </p:nvPr>
        </p:nvSpPr>
        <p:spPr/>
        <p:txBody>
          <a:bodyPr/>
          <a:lstStyle/>
          <a:p>
            <a:r>
              <a:rPr lang="en-US" dirty="0"/>
              <a:t>A floating point format consists of:</a:t>
            </a:r>
          </a:p>
          <a:p>
            <a:pPr lvl="1"/>
            <a:r>
              <a:rPr lang="en-US" dirty="0"/>
              <a:t>a base (also called </a:t>
            </a:r>
            <a:r>
              <a:rPr lang="en-US" i="1" dirty="0"/>
              <a:t>radix</a:t>
            </a:r>
            <a:r>
              <a:rPr lang="en-US" dirty="0"/>
              <a:t>) </a:t>
            </a:r>
            <a:r>
              <a:rPr lang="en-US" i="1" dirty="0"/>
              <a:t>b</a:t>
            </a:r>
            <a:r>
              <a:rPr lang="en-US" dirty="0"/>
              <a:t>, which is either 2 (binary) or 10 (decimal) in IEEE 754;</a:t>
            </a:r>
          </a:p>
          <a:p>
            <a:pPr lvl="1"/>
            <a:r>
              <a:rPr lang="en-US" dirty="0"/>
              <a:t>a precision </a:t>
            </a:r>
            <a:r>
              <a:rPr lang="en-US" i="1" dirty="0"/>
              <a:t>p</a:t>
            </a:r>
            <a:r>
              <a:rPr lang="en-US" dirty="0"/>
              <a:t>;</a:t>
            </a:r>
          </a:p>
          <a:p>
            <a:pPr lvl="1"/>
            <a:r>
              <a:rPr lang="en-US" dirty="0"/>
              <a:t>an exponent range from </a:t>
            </a:r>
            <a:r>
              <a:rPr lang="en-US" i="1" dirty="0"/>
              <a:t>emin</a:t>
            </a:r>
            <a:r>
              <a:rPr lang="en-US" dirty="0"/>
              <a:t> to </a:t>
            </a:r>
            <a:r>
              <a:rPr lang="en-US" i="1" dirty="0"/>
              <a:t>emax</a:t>
            </a:r>
            <a:r>
              <a:rPr lang="en-US" dirty="0"/>
              <a:t>, with </a:t>
            </a:r>
            <a:r>
              <a:rPr lang="en-US" i="1" dirty="0"/>
              <a:t>emin</a:t>
            </a:r>
            <a:r>
              <a:rPr lang="en-US" dirty="0"/>
              <a:t> = 1 − </a:t>
            </a:r>
            <a:r>
              <a:rPr lang="en-US" i="1" dirty="0"/>
              <a:t>emax</a:t>
            </a:r>
            <a:r>
              <a:rPr lang="en-US" dirty="0"/>
              <a:t> for all IEEE 754 formats</a:t>
            </a:r>
          </a:p>
          <a:p>
            <a:pPr lvl="1"/>
            <a:r>
              <a:rPr lang="en-US" dirty="0"/>
              <a:t>Specified representations for +infinity, -infinity, and NaN (not a number)</a:t>
            </a:r>
          </a:p>
          <a:p>
            <a:r>
              <a:rPr lang="en-US" dirty="0"/>
              <a:t>The IEEE 754 floating-point standard also includes rules for rounding</a:t>
            </a:r>
          </a:p>
        </p:txBody>
      </p:sp>
      <p:sp>
        <p:nvSpPr>
          <p:cNvPr id="4" name="Date Placeholder 3">
            <a:extLst>
              <a:ext uri="{FF2B5EF4-FFF2-40B4-BE49-F238E27FC236}">
                <a16:creationId xmlns:a16="http://schemas.microsoft.com/office/drawing/2014/main" id="{4E17756C-B64D-A44F-9D5C-EFFF0108DD97}"/>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169FB2F8-A8A9-6347-BF52-909DC6944003}"/>
              </a:ext>
            </a:extLst>
          </p:cNvPr>
          <p:cNvSpPr>
            <a:spLocks noGrp="1"/>
          </p:cNvSpPr>
          <p:nvPr>
            <p:ph type="sldNum" sz="quarter" idx="12"/>
          </p:nvPr>
        </p:nvSpPr>
        <p:spPr/>
        <p:txBody>
          <a:bodyPr/>
          <a:lstStyle/>
          <a:p>
            <a:fld id="{FCFF2910-D1F1-314D-A8F2-476646A55ABA}" type="slidenum">
              <a:rPr lang="en-US" smtClean="0"/>
              <a:pPr/>
              <a:t>12</a:t>
            </a:fld>
            <a:endParaRPr lang="en-US" dirty="0"/>
          </a:p>
        </p:txBody>
      </p:sp>
    </p:spTree>
    <p:extLst>
      <p:ext uri="{BB962C8B-B14F-4D97-AF65-F5344CB8AC3E}">
        <p14:creationId xmlns:p14="http://schemas.microsoft.com/office/powerpoint/2010/main" val="2518670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6C66-C55B-D748-8470-8DA7A3CD4142}"/>
              </a:ext>
            </a:extLst>
          </p:cNvPr>
          <p:cNvSpPr>
            <a:spLocks noGrp="1"/>
          </p:cNvSpPr>
          <p:nvPr>
            <p:ph type="title"/>
          </p:nvPr>
        </p:nvSpPr>
        <p:spPr/>
        <p:txBody>
          <a:bodyPr/>
          <a:lstStyle/>
          <a:p>
            <a:r>
              <a:rPr lang="en-US" dirty="0"/>
              <a:t>Character Sets and Portability</a:t>
            </a:r>
          </a:p>
        </p:txBody>
      </p:sp>
      <p:sp>
        <p:nvSpPr>
          <p:cNvPr id="3" name="Content Placeholder 2">
            <a:extLst>
              <a:ext uri="{FF2B5EF4-FFF2-40B4-BE49-F238E27FC236}">
                <a16:creationId xmlns:a16="http://schemas.microsoft.com/office/drawing/2014/main" id="{64D1A4FC-4482-1446-9F43-B6B6D0DDE280}"/>
              </a:ext>
            </a:extLst>
          </p:cNvPr>
          <p:cNvSpPr>
            <a:spLocks noGrp="1"/>
          </p:cNvSpPr>
          <p:nvPr>
            <p:ph idx="1"/>
          </p:nvPr>
        </p:nvSpPr>
        <p:spPr/>
        <p:txBody>
          <a:bodyPr/>
          <a:lstStyle/>
          <a:p>
            <a:r>
              <a:rPr lang="en-US" dirty="0"/>
              <a:t>A character set is an encoding scheme for strings of text glyphs.</a:t>
            </a:r>
          </a:p>
          <a:p>
            <a:r>
              <a:rPr lang="en-US" dirty="0"/>
              <a:t>Character sets are generally not tied to processor hardware.</a:t>
            </a:r>
          </a:p>
          <a:p>
            <a:r>
              <a:rPr lang="en-US" dirty="0"/>
              <a:t>Character sets </a:t>
            </a:r>
            <a:r>
              <a:rPr lang="en-US" i="1" dirty="0"/>
              <a:t>are</a:t>
            </a:r>
            <a:r>
              <a:rPr lang="en-US" dirty="0"/>
              <a:t> tied to peripherals.</a:t>
            </a:r>
          </a:p>
          <a:p>
            <a:r>
              <a:rPr lang="en-US" dirty="0"/>
              <a:t>Processors may have instructions for character set conversions.</a:t>
            </a:r>
          </a:p>
          <a:p>
            <a:endParaRPr lang="en-US" dirty="0"/>
          </a:p>
        </p:txBody>
      </p:sp>
      <p:sp>
        <p:nvSpPr>
          <p:cNvPr id="4" name="Date Placeholder 3">
            <a:extLst>
              <a:ext uri="{FF2B5EF4-FFF2-40B4-BE49-F238E27FC236}">
                <a16:creationId xmlns:a16="http://schemas.microsoft.com/office/drawing/2014/main" id="{3AB772AA-4150-6C43-BC06-034BA03CF525}"/>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D78AE5DA-E7A9-E547-AF19-F1D97B4975E8}"/>
              </a:ext>
            </a:extLst>
          </p:cNvPr>
          <p:cNvSpPr>
            <a:spLocks noGrp="1"/>
          </p:cNvSpPr>
          <p:nvPr>
            <p:ph type="sldNum" sz="quarter" idx="12"/>
          </p:nvPr>
        </p:nvSpPr>
        <p:spPr/>
        <p:txBody>
          <a:bodyPr/>
          <a:lstStyle/>
          <a:p>
            <a:fld id="{FCFF2910-D1F1-314D-A8F2-476646A55ABA}" type="slidenum">
              <a:rPr lang="en-US" smtClean="0"/>
              <a:pPr/>
              <a:t>13</a:t>
            </a:fld>
            <a:endParaRPr lang="en-US" dirty="0"/>
          </a:p>
        </p:txBody>
      </p:sp>
    </p:spTree>
    <p:extLst>
      <p:ext uri="{BB962C8B-B14F-4D97-AF65-F5344CB8AC3E}">
        <p14:creationId xmlns:p14="http://schemas.microsoft.com/office/powerpoint/2010/main" val="3306314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61CF-0231-704D-92DB-BE245382A882}"/>
              </a:ext>
            </a:extLst>
          </p:cNvPr>
          <p:cNvSpPr>
            <a:spLocks noGrp="1"/>
          </p:cNvSpPr>
          <p:nvPr>
            <p:ph type="title"/>
          </p:nvPr>
        </p:nvSpPr>
        <p:spPr/>
        <p:txBody>
          <a:bodyPr/>
          <a:lstStyle/>
          <a:p>
            <a:r>
              <a:rPr lang="en-US" dirty="0"/>
              <a:t>Character Sets – ASCII (</a:t>
            </a:r>
            <a:r>
              <a:rPr lang="en-US" dirty="0">
                <a:hlinkClick r:id="rId2" tooltip="Help:IPA/English"/>
              </a:rPr>
              <a:t>/ˈæski</a:t>
            </a:r>
            <a:r>
              <a:rPr lang="en-US" dirty="0"/>
              <a:t>)</a:t>
            </a:r>
          </a:p>
        </p:txBody>
      </p:sp>
      <p:sp>
        <p:nvSpPr>
          <p:cNvPr id="3" name="Content Placeholder 2">
            <a:extLst>
              <a:ext uri="{FF2B5EF4-FFF2-40B4-BE49-F238E27FC236}">
                <a16:creationId xmlns:a16="http://schemas.microsoft.com/office/drawing/2014/main" id="{6908591B-A2D5-974F-A156-D866D1FC29D5}"/>
              </a:ext>
            </a:extLst>
          </p:cNvPr>
          <p:cNvSpPr>
            <a:spLocks noGrp="1"/>
          </p:cNvSpPr>
          <p:nvPr>
            <p:ph idx="1"/>
          </p:nvPr>
        </p:nvSpPr>
        <p:spPr/>
        <p:txBody>
          <a:bodyPr>
            <a:normAutofit lnSpcReduction="10000"/>
          </a:bodyPr>
          <a:lstStyle/>
          <a:p>
            <a:r>
              <a:rPr lang="en-US" dirty="0"/>
              <a:t>ASCII (American Standard Code for Information Interchange)</a:t>
            </a:r>
          </a:p>
          <a:p>
            <a:r>
              <a:rPr lang="en-US" dirty="0"/>
              <a:t>7-bit ASCII (aka US ASCII): 0-127 - 1963</a:t>
            </a:r>
          </a:p>
          <a:p>
            <a:pPr lvl="1"/>
            <a:r>
              <a:rPr lang="en-US" dirty="0"/>
              <a:t>First 32 characters were reserved for </a:t>
            </a:r>
            <a:r>
              <a:rPr lang="en-US" i="1" dirty="0"/>
              <a:t>control functions</a:t>
            </a:r>
          </a:p>
          <a:p>
            <a:pPr lvl="1"/>
            <a:r>
              <a:rPr lang="en-US" dirty="0"/>
              <a:t>Uppercase and lowercase English alphabet; 10 digits; punctuation and special characters (!  @  #  $  %  </a:t>
            </a:r>
            <a:r>
              <a:rPr lang="en-US" dirty="0" err="1"/>
              <a:t>etc</a:t>
            </a:r>
            <a:r>
              <a:rPr lang="en-US" dirty="0"/>
              <a:t>)</a:t>
            </a:r>
          </a:p>
          <a:p>
            <a:pPr lvl="1"/>
            <a:r>
              <a:rPr lang="en-US" dirty="0"/>
              <a:t>Some programs used the 8</a:t>
            </a:r>
            <a:r>
              <a:rPr lang="en-US" baseline="30000" dirty="0"/>
              <a:t>th</a:t>
            </a:r>
            <a:r>
              <a:rPr lang="en-US" dirty="0"/>
              <a:t> bit for other purposes!</a:t>
            </a:r>
          </a:p>
          <a:p>
            <a:r>
              <a:rPr lang="en-US" dirty="0"/>
              <a:t>8-bit (Extended) ASCII:  0-255</a:t>
            </a:r>
          </a:p>
          <a:p>
            <a:pPr lvl="1"/>
            <a:r>
              <a:rPr lang="en-US" dirty="0"/>
              <a:t>Adds many special and international characters: € † ™ £ ¶ Á á ä</a:t>
            </a:r>
          </a:p>
          <a:p>
            <a:pPr lvl="1"/>
            <a:r>
              <a:rPr lang="en-US" dirty="0"/>
              <a:t>Initially proprietary (system dependent)</a:t>
            </a:r>
          </a:p>
          <a:p>
            <a:pPr lvl="1"/>
            <a:r>
              <a:rPr lang="en-US" dirty="0"/>
              <a:t>ISO 8859 (ISO-8) defined several standard variants:  Latin-1 (Western European), Latin-2 (Central European), Latin-3 (South European), Latin-4 (North European), Latin/Cyrillic, Latin/Arabic – 1987, 1999</a:t>
            </a:r>
          </a:p>
        </p:txBody>
      </p:sp>
      <p:sp>
        <p:nvSpPr>
          <p:cNvPr id="4" name="Date Placeholder 3">
            <a:extLst>
              <a:ext uri="{FF2B5EF4-FFF2-40B4-BE49-F238E27FC236}">
                <a16:creationId xmlns:a16="http://schemas.microsoft.com/office/drawing/2014/main" id="{28375BBD-8F1C-8E46-83AD-59DCDD46468E}"/>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83F79350-29E8-8342-B6FE-A05CCCED5506}"/>
              </a:ext>
            </a:extLst>
          </p:cNvPr>
          <p:cNvSpPr>
            <a:spLocks noGrp="1"/>
          </p:cNvSpPr>
          <p:nvPr>
            <p:ph type="sldNum" sz="quarter" idx="12"/>
          </p:nvPr>
        </p:nvSpPr>
        <p:spPr/>
        <p:txBody>
          <a:bodyPr/>
          <a:lstStyle/>
          <a:p>
            <a:fld id="{FCFF2910-D1F1-314D-A8F2-476646A55ABA}" type="slidenum">
              <a:rPr lang="en-US" smtClean="0"/>
              <a:pPr/>
              <a:t>14</a:t>
            </a:fld>
            <a:endParaRPr lang="en-US" dirty="0"/>
          </a:p>
        </p:txBody>
      </p:sp>
    </p:spTree>
    <p:extLst>
      <p:ext uri="{BB962C8B-B14F-4D97-AF65-F5344CB8AC3E}">
        <p14:creationId xmlns:p14="http://schemas.microsoft.com/office/powerpoint/2010/main" val="2033947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15BE5-2C6D-B248-B45B-498CCA2F25BF}"/>
              </a:ext>
            </a:extLst>
          </p:cNvPr>
          <p:cNvSpPr>
            <a:spLocks noGrp="1"/>
          </p:cNvSpPr>
          <p:nvPr>
            <p:ph type="title"/>
          </p:nvPr>
        </p:nvSpPr>
        <p:spPr/>
        <p:txBody>
          <a:bodyPr/>
          <a:lstStyle/>
          <a:p>
            <a:r>
              <a:rPr lang="en-US" dirty="0"/>
              <a:t>7-Bit ASCII </a:t>
            </a:r>
          </a:p>
        </p:txBody>
      </p:sp>
      <p:pic>
        <p:nvPicPr>
          <p:cNvPr id="7" name="Content Placeholder 6">
            <a:extLst>
              <a:ext uri="{FF2B5EF4-FFF2-40B4-BE49-F238E27FC236}">
                <a16:creationId xmlns:a16="http://schemas.microsoft.com/office/drawing/2014/main" id="{F7CE0F44-780B-DD43-B0EC-65E7F3BEF1D6}"/>
              </a:ext>
            </a:extLst>
          </p:cNvPr>
          <p:cNvPicPr>
            <a:picLocks noGrp="1" noChangeAspect="1"/>
          </p:cNvPicPr>
          <p:nvPr>
            <p:ph idx="1"/>
          </p:nvPr>
        </p:nvPicPr>
        <p:blipFill>
          <a:blip r:embed="rId2"/>
          <a:stretch>
            <a:fillRect/>
          </a:stretch>
        </p:blipFill>
        <p:spPr>
          <a:xfrm>
            <a:off x="2209800" y="939165"/>
            <a:ext cx="7925963" cy="5417185"/>
          </a:xfrm>
        </p:spPr>
      </p:pic>
      <p:sp>
        <p:nvSpPr>
          <p:cNvPr id="4" name="Date Placeholder 3">
            <a:extLst>
              <a:ext uri="{FF2B5EF4-FFF2-40B4-BE49-F238E27FC236}">
                <a16:creationId xmlns:a16="http://schemas.microsoft.com/office/drawing/2014/main" id="{F19122D2-3389-1C47-BA30-739000C33586}"/>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0284A4EB-564D-8F4C-9F98-3A52846B25CB}"/>
              </a:ext>
            </a:extLst>
          </p:cNvPr>
          <p:cNvSpPr>
            <a:spLocks noGrp="1"/>
          </p:cNvSpPr>
          <p:nvPr>
            <p:ph type="sldNum" sz="quarter" idx="12"/>
          </p:nvPr>
        </p:nvSpPr>
        <p:spPr/>
        <p:txBody>
          <a:bodyPr/>
          <a:lstStyle/>
          <a:p>
            <a:fld id="{FCFF2910-D1F1-314D-A8F2-476646A55ABA}" type="slidenum">
              <a:rPr lang="en-US" smtClean="0"/>
              <a:pPr/>
              <a:t>15</a:t>
            </a:fld>
            <a:endParaRPr lang="en-US" dirty="0"/>
          </a:p>
        </p:txBody>
      </p:sp>
    </p:spTree>
    <p:extLst>
      <p:ext uri="{BB962C8B-B14F-4D97-AF65-F5344CB8AC3E}">
        <p14:creationId xmlns:p14="http://schemas.microsoft.com/office/powerpoint/2010/main" val="3765537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D32E9-BF82-9B44-A0CF-EA72DCF2AE4F}"/>
              </a:ext>
            </a:extLst>
          </p:cNvPr>
          <p:cNvSpPr>
            <a:spLocks noGrp="1"/>
          </p:cNvSpPr>
          <p:nvPr>
            <p:ph type="title"/>
          </p:nvPr>
        </p:nvSpPr>
        <p:spPr/>
        <p:txBody>
          <a:bodyPr/>
          <a:lstStyle/>
          <a:p>
            <a:r>
              <a:rPr lang="en-US" dirty="0"/>
              <a:t>Character Sets – EBCDIC (</a:t>
            </a:r>
            <a:r>
              <a:rPr lang="en-US" dirty="0">
                <a:hlinkClick r:id="rId2" tooltip="Help:IPA/English"/>
              </a:rPr>
              <a:t>/ˈɛbsɪdɪk/</a:t>
            </a:r>
            <a:r>
              <a:rPr lang="en-US" dirty="0"/>
              <a:t>)</a:t>
            </a:r>
          </a:p>
        </p:txBody>
      </p:sp>
      <p:sp>
        <p:nvSpPr>
          <p:cNvPr id="3" name="Content Placeholder 2">
            <a:extLst>
              <a:ext uri="{FF2B5EF4-FFF2-40B4-BE49-F238E27FC236}">
                <a16:creationId xmlns:a16="http://schemas.microsoft.com/office/drawing/2014/main" id="{C162A931-93A3-0C46-BA54-EC38C030F5EB}"/>
              </a:ext>
            </a:extLst>
          </p:cNvPr>
          <p:cNvSpPr>
            <a:spLocks noGrp="1"/>
          </p:cNvSpPr>
          <p:nvPr>
            <p:ph idx="1"/>
          </p:nvPr>
        </p:nvSpPr>
        <p:spPr/>
        <p:txBody>
          <a:bodyPr>
            <a:normAutofit lnSpcReduction="10000"/>
          </a:bodyPr>
          <a:lstStyle/>
          <a:p>
            <a:r>
              <a:rPr lang="en-US" b="1" dirty="0"/>
              <a:t>EBCDIC: </a:t>
            </a:r>
            <a:r>
              <a:rPr lang="en-US" dirty="0"/>
              <a:t>Extended Binary Coded Decimal Interchange Code - the “other” 8-bit character set</a:t>
            </a:r>
          </a:p>
          <a:p>
            <a:r>
              <a:rPr lang="en-US" dirty="0"/>
              <a:t>Devised in 1963 for IBM mainframe computers and peripherals</a:t>
            </a:r>
          </a:p>
          <a:p>
            <a:r>
              <a:rPr lang="en-US" dirty="0"/>
              <a:t>Encompassed BCD decimal characters</a:t>
            </a:r>
          </a:p>
          <a:p>
            <a:r>
              <a:rPr lang="en-US" dirty="0"/>
              <a:t>ASCII and EBCDIC each contain characters not found in the other – such as “{“ and “}” - making translations ambiguous and language support difficult</a:t>
            </a:r>
          </a:p>
          <a:p>
            <a:r>
              <a:rPr lang="en-US" dirty="0"/>
              <a:t>Characters in EBCDIC are not in continuous alphabetical order, leading to potential portability issues:</a:t>
            </a:r>
            <a:br>
              <a:rPr lang="en-US" dirty="0"/>
            </a:br>
            <a:r>
              <a:rPr lang="en-US" i="1" dirty="0">
                <a:solidFill>
                  <a:srgbClr val="C00000"/>
                </a:solidFill>
              </a:rPr>
              <a:t>for (c='A';c&lt;='Z';++c)</a:t>
            </a:r>
          </a:p>
          <a:p>
            <a:pPr lvl="1"/>
            <a:r>
              <a:rPr lang="en-US" dirty="0"/>
              <a:t>Steps through 26 characters if the character set is ASCII</a:t>
            </a:r>
          </a:p>
          <a:p>
            <a:pPr lvl="1"/>
            <a:r>
              <a:rPr lang="en-US" dirty="0"/>
              <a:t>Steps through 41 characters if the character set is EBCDIC</a:t>
            </a:r>
          </a:p>
        </p:txBody>
      </p:sp>
      <p:sp>
        <p:nvSpPr>
          <p:cNvPr id="4" name="Date Placeholder 3">
            <a:extLst>
              <a:ext uri="{FF2B5EF4-FFF2-40B4-BE49-F238E27FC236}">
                <a16:creationId xmlns:a16="http://schemas.microsoft.com/office/drawing/2014/main" id="{D9048211-DF4B-C147-8AAA-4BB988D2F408}"/>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A7383F92-C3B3-CF4E-AFEF-96E694840BCC}"/>
              </a:ext>
            </a:extLst>
          </p:cNvPr>
          <p:cNvSpPr>
            <a:spLocks noGrp="1"/>
          </p:cNvSpPr>
          <p:nvPr>
            <p:ph type="sldNum" sz="quarter" idx="12"/>
          </p:nvPr>
        </p:nvSpPr>
        <p:spPr/>
        <p:txBody>
          <a:bodyPr/>
          <a:lstStyle/>
          <a:p>
            <a:fld id="{FCFF2910-D1F1-314D-A8F2-476646A55ABA}" type="slidenum">
              <a:rPr lang="en-US" smtClean="0"/>
              <a:pPr/>
              <a:t>16</a:t>
            </a:fld>
            <a:endParaRPr lang="en-US" dirty="0"/>
          </a:p>
        </p:txBody>
      </p:sp>
    </p:spTree>
    <p:extLst>
      <p:ext uri="{BB962C8B-B14F-4D97-AF65-F5344CB8AC3E}">
        <p14:creationId xmlns:p14="http://schemas.microsoft.com/office/powerpoint/2010/main" val="519170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088E-2DAE-9541-A464-486DD0A86DB4}"/>
              </a:ext>
            </a:extLst>
          </p:cNvPr>
          <p:cNvSpPr>
            <a:spLocks noGrp="1"/>
          </p:cNvSpPr>
          <p:nvPr>
            <p:ph type="title"/>
          </p:nvPr>
        </p:nvSpPr>
        <p:spPr/>
        <p:txBody>
          <a:bodyPr/>
          <a:lstStyle/>
          <a:p>
            <a:r>
              <a:rPr lang="en-US" dirty="0"/>
              <a:t>EBCDIC</a:t>
            </a:r>
          </a:p>
        </p:txBody>
      </p:sp>
      <p:pic>
        <p:nvPicPr>
          <p:cNvPr id="7" name="Content Placeholder 6">
            <a:extLst>
              <a:ext uri="{FF2B5EF4-FFF2-40B4-BE49-F238E27FC236}">
                <a16:creationId xmlns:a16="http://schemas.microsoft.com/office/drawing/2014/main" id="{E53C2B67-E870-184C-9FFF-497B3F01198C}"/>
              </a:ext>
            </a:extLst>
          </p:cNvPr>
          <p:cNvPicPr>
            <a:picLocks noGrp="1" noChangeAspect="1"/>
          </p:cNvPicPr>
          <p:nvPr>
            <p:ph idx="1"/>
          </p:nvPr>
        </p:nvPicPr>
        <p:blipFill>
          <a:blip r:embed="rId3"/>
          <a:stretch>
            <a:fillRect/>
          </a:stretch>
        </p:blipFill>
        <p:spPr>
          <a:xfrm>
            <a:off x="2354297" y="944880"/>
            <a:ext cx="7653303" cy="5511341"/>
          </a:xfrm>
        </p:spPr>
      </p:pic>
      <p:sp>
        <p:nvSpPr>
          <p:cNvPr id="4" name="Date Placeholder 3">
            <a:extLst>
              <a:ext uri="{FF2B5EF4-FFF2-40B4-BE49-F238E27FC236}">
                <a16:creationId xmlns:a16="http://schemas.microsoft.com/office/drawing/2014/main" id="{D04CDEBC-9273-7C41-8FCD-ABEFFD37B0B3}"/>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85291DBB-EE85-D341-9DF1-5464C5A86A40}"/>
              </a:ext>
            </a:extLst>
          </p:cNvPr>
          <p:cNvSpPr>
            <a:spLocks noGrp="1"/>
          </p:cNvSpPr>
          <p:nvPr>
            <p:ph type="sldNum" sz="quarter" idx="12"/>
          </p:nvPr>
        </p:nvSpPr>
        <p:spPr/>
        <p:txBody>
          <a:bodyPr/>
          <a:lstStyle/>
          <a:p>
            <a:fld id="{FCFF2910-D1F1-314D-A8F2-476646A55ABA}" type="slidenum">
              <a:rPr lang="en-US" smtClean="0"/>
              <a:pPr/>
              <a:t>17</a:t>
            </a:fld>
            <a:endParaRPr lang="en-US" dirty="0"/>
          </a:p>
        </p:txBody>
      </p:sp>
    </p:spTree>
    <p:extLst>
      <p:ext uri="{BB962C8B-B14F-4D97-AF65-F5344CB8AC3E}">
        <p14:creationId xmlns:p14="http://schemas.microsoft.com/office/powerpoint/2010/main" val="2822028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BF049-C0AC-AA44-848F-7F340BD15A32}"/>
              </a:ext>
            </a:extLst>
          </p:cNvPr>
          <p:cNvSpPr>
            <a:spLocks noGrp="1"/>
          </p:cNvSpPr>
          <p:nvPr>
            <p:ph type="title"/>
          </p:nvPr>
        </p:nvSpPr>
        <p:spPr/>
        <p:txBody>
          <a:bodyPr/>
          <a:lstStyle/>
          <a:p>
            <a:r>
              <a:rPr lang="en-US" dirty="0"/>
              <a:t>Character Sets – Unicode</a:t>
            </a:r>
          </a:p>
        </p:txBody>
      </p:sp>
      <p:sp>
        <p:nvSpPr>
          <p:cNvPr id="3" name="Content Placeholder 2">
            <a:extLst>
              <a:ext uri="{FF2B5EF4-FFF2-40B4-BE49-F238E27FC236}">
                <a16:creationId xmlns:a16="http://schemas.microsoft.com/office/drawing/2014/main" id="{4F99DEA7-667F-1349-AAFC-217524F274A4}"/>
              </a:ext>
            </a:extLst>
          </p:cNvPr>
          <p:cNvSpPr>
            <a:spLocks noGrp="1"/>
          </p:cNvSpPr>
          <p:nvPr>
            <p:ph idx="1"/>
          </p:nvPr>
        </p:nvSpPr>
        <p:spPr/>
        <p:txBody>
          <a:bodyPr/>
          <a:lstStyle/>
          <a:p>
            <a:r>
              <a:rPr lang="en-US" b="1" dirty="0"/>
              <a:t>Unicode: </a:t>
            </a:r>
            <a:r>
              <a:rPr lang="en-US" dirty="0"/>
              <a:t>unique, unified, universal encoding.  An attempt to encode all of the world’s character sets.</a:t>
            </a:r>
          </a:p>
          <a:p>
            <a:pPr lvl="1"/>
            <a:r>
              <a:rPr lang="en-US" dirty="0"/>
              <a:t>Unicode currently supports 137,994 glyphs and control characters.</a:t>
            </a:r>
          </a:p>
          <a:p>
            <a:r>
              <a:rPr lang="en-US" dirty="0"/>
              <a:t>First draft standard was developed by Xerox and Apple in 1987.</a:t>
            </a:r>
          </a:p>
          <a:p>
            <a:r>
              <a:rPr lang="en-US" dirty="0"/>
              <a:t>First complete standard was adopted in 1991.</a:t>
            </a:r>
          </a:p>
          <a:p>
            <a:r>
              <a:rPr lang="en-US" dirty="0"/>
              <a:t>Actually a family of encoding standards: UTF-8, UTF-16, UTF-16BE, UTF-16LE, UTF-32, etc.</a:t>
            </a:r>
          </a:p>
          <a:p>
            <a:r>
              <a:rPr lang="en-US" b="1" dirty="0"/>
              <a:t>UTF-8: </a:t>
            </a:r>
            <a:r>
              <a:rPr lang="en-US" dirty="0"/>
              <a:t>an 8-bit variable-width encoding which </a:t>
            </a:r>
            <a:r>
              <a:rPr lang="en-US" i="1" dirty="0"/>
              <a:t>maximizes compatibility with ASCII</a:t>
            </a:r>
            <a:r>
              <a:rPr lang="en-US" dirty="0"/>
              <a:t>; used by 94% of all sites on the web</a:t>
            </a:r>
          </a:p>
          <a:p>
            <a:pPr lvl="1"/>
            <a:r>
              <a:rPr lang="en-US" dirty="0"/>
              <a:t>One byte for characters 0-127; up to 4 bytes for extended characters</a:t>
            </a:r>
          </a:p>
          <a:p>
            <a:endParaRPr lang="en-US" dirty="0"/>
          </a:p>
        </p:txBody>
      </p:sp>
      <p:sp>
        <p:nvSpPr>
          <p:cNvPr id="4" name="Date Placeholder 3">
            <a:extLst>
              <a:ext uri="{FF2B5EF4-FFF2-40B4-BE49-F238E27FC236}">
                <a16:creationId xmlns:a16="http://schemas.microsoft.com/office/drawing/2014/main" id="{979C1924-DCF9-8A4B-A163-006D1EA39B25}"/>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A2E1C149-DCCC-CD45-9758-415F1049D03D}"/>
              </a:ext>
            </a:extLst>
          </p:cNvPr>
          <p:cNvSpPr>
            <a:spLocks noGrp="1"/>
          </p:cNvSpPr>
          <p:nvPr>
            <p:ph type="sldNum" sz="quarter" idx="12"/>
          </p:nvPr>
        </p:nvSpPr>
        <p:spPr/>
        <p:txBody>
          <a:bodyPr/>
          <a:lstStyle/>
          <a:p>
            <a:fld id="{FCFF2910-D1F1-314D-A8F2-476646A55ABA}" type="slidenum">
              <a:rPr lang="en-US" smtClean="0"/>
              <a:pPr/>
              <a:t>18</a:t>
            </a:fld>
            <a:endParaRPr lang="en-US" dirty="0"/>
          </a:p>
        </p:txBody>
      </p:sp>
    </p:spTree>
    <p:extLst>
      <p:ext uri="{BB962C8B-B14F-4D97-AF65-F5344CB8AC3E}">
        <p14:creationId xmlns:p14="http://schemas.microsoft.com/office/powerpoint/2010/main" val="1894441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BBA5-C2E5-4A4A-A34B-877E980C0133}"/>
              </a:ext>
            </a:extLst>
          </p:cNvPr>
          <p:cNvSpPr>
            <a:spLocks noGrp="1"/>
          </p:cNvSpPr>
          <p:nvPr>
            <p:ph type="ctrTitle"/>
          </p:nvPr>
        </p:nvSpPr>
        <p:spPr/>
        <p:txBody>
          <a:bodyPr/>
          <a:lstStyle/>
          <a:p>
            <a:r>
              <a:rPr lang="en-US" b="1" dirty="0"/>
              <a:t>Instruction Set Architecture</a:t>
            </a:r>
            <a:br>
              <a:rPr lang="en-US" b="1" dirty="0"/>
            </a:br>
            <a:endParaRPr lang="en-US" dirty="0"/>
          </a:p>
        </p:txBody>
      </p:sp>
      <p:sp>
        <p:nvSpPr>
          <p:cNvPr id="3" name="Subtitle 2">
            <a:extLst>
              <a:ext uri="{FF2B5EF4-FFF2-40B4-BE49-F238E27FC236}">
                <a16:creationId xmlns:a16="http://schemas.microsoft.com/office/drawing/2014/main" id="{00C50224-2061-9749-8AA9-98B136FEE07B}"/>
              </a:ext>
            </a:extLst>
          </p:cNvPr>
          <p:cNvSpPr>
            <a:spLocks noGrp="1"/>
          </p:cNvSpPr>
          <p:nvPr>
            <p:ph type="subTitle" idx="1"/>
          </p:nvPr>
        </p:nvSpPr>
        <p:spPr/>
        <p:txBody>
          <a:bodyPr>
            <a:normAutofit/>
          </a:bodyPr>
          <a:lstStyle/>
          <a:p>
            <a:r>
              <a:rPr lang="en-US" sz="3600" dirty="0"/>
              <a:t>Elements of Machine Instructions</a:t>
            </a:r>
          </a:p>
          <a:p>
            <a:endParaRPr lang="en-US" dirty="0"/>
          </a:p>
        </p:txBody>
      </p:sp>
      <p:sp>
        <p:nvSpPr>
          <p:cNvPr id="4" name="Date Placeholder 3">
            <a:extLst>
              <a:ext uri="{FF2B5EF4-FFF2-40B4-BE49-F238E27FC236}">
                <a16:creationId xmlns:a16="http://schemas.microsoft.com/office/drawing/2014/main" id="{972035AA-3678-3049-8C72-F7FCE7D0EEFE}"/>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B7CF8456-47C2-8C47-9E12-61B8C61B52BD}"/>
              </a:ext>
            </a:extLst>
          </p:cNvPr>
          <p:cNvSpPr>
            <a:spLocks noGrp="1"/>
          </p:cNvSpPr>
          <p:nvPr>
            <p:ph type="sldNum" sz="quarter" idx="12"/>
          </p:nvPr>
        </p:nvSpPr>
        <p:spPr/>
        <p:txBody>
          <a:bodyPr/>
          <a:lstStyle/>
          <a:p>
            <a:fld id="{FCFF2910-D1F1-314D-A8F2-476646A55ABA}" type="slidenum">
              <a:rPr lang="en-US" smtClean="0"/>
              <a:pPr/>
              <a:t>19</a:t>
            </a:fld>
            <a:endParaRPr lang="en-US" dirty="0"/>
          </a:p>
        </p:txBody>
      </p:sp>
    </p:spTree>
    <p:extLst>
      <p:ext uri="{BB962C8B-B14F-4D97-AF65-F5344CB8AC3E}">
        <p14:creationId xmlns:p14="http://schemas.microsoft.com/office/powerpoint/2010/main" val="112378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Versus Decimal Arithmetic</a:t>
            </a:r>
          </a:p>
        </p:txBody>
      </p:sp>
      <p:sp>
        <p:nvSpPr>
          <p:cNvPr id="3" name="Content Placeholder 2"/>
          <p:cNvSpPr>
            <a:spLocks noGrp="1"/>
          </p:cNvSpPr>
          <p:nvPr>
            <p:ph idx="1"/>
          </p:nvPr>
        </p:nvSpPr>
        <p:spPr>
          <a:xfrm>
            <a:off x="2535936" y="1238997"/>
            <a:ext cx="1761744" cy="523220"/>
          </a:xfrm>
        </p:spPr>
        <p:txBody>
          <a:bodyPr/>
          <a:lstStyle/>
          <a:p>
            <a:pPr marL="0" indent="0">
              <a:buNone/>
            </a:pPr>
            <a:r>
              <a:rPr lang="en-US" b="1" dirty="0"/>
              <a:t>Binary</a:t>
            </a:r>
            <a:endParaRPr lang="en-US" dirty="0"/>
          </a:p>
        </p:txBody>
      </p:sp>
      <p:sp>
        <p:nvSpPr>
          <p:cNvPr id="4" name="Date Placeholder 3"/>
          <p:cNvSpPr>
            <a:spLocks noGrp="1"/>
          </p:cNvSpPr>
          <p:nvPr>
            <p:ph type="dt" sz="half" idx="10"/>
          </p:nvPr>
        </p:nvSpPr>
        <p:spPr/>
        <p:txBody>
          <a:bodyPr/>
          <a:lstStyle/>
          <a:p>
            <a:r>
              <a:rPr lang="en-US" dirty="0"/>
              <a:t>CMPE 220</a:t>
            </a:r>
          </a:p>
        </p:txBody>
      </p:sp>
      <p:sp>
        <p:nvSpPr>
          <p:cNvPr id="5" name="Slide Number Placeholder 4"/>
          <p:cNvSpPr>
            <a:spLocks noGrp="1"/>
          </p:cNvSpPr>
          <p:nvPr>
            <p:ph type="sldNum" sz="quarter" idx="12"/>
          </p:nvPr>
        </p:nvSpPr>
        <p:spPr/>
        <p:txBody>
          <a:bodyPr/>
          <a:lstStyle/>
          <a:p>
            <a:fld id="{FCFF2910-D1F1-314D-A8F2-476646A55ABA}" type="slidenum">
              <a:rPr lang="en-US" smtClean="0"/>
              <a:pPr/>
              <a:t>2</a:t>
            </a:fld>
            <a:endParaRPr lang="en-US" dirty="0"/>
          </a:p>
        </p:txBody>
      </p:sp>
      <p:sp>
        <p:nvSpPr>
          <p:cNvPr id="7" name="TextBox 6">
            <a:extLst>
              <a:ext uri="{FF2B5EF4-FFF2-40B4-BE49-F238E27FC236}">
                <a16:creationId xmlns:a16="http://schemas.microsoft.com/office/drawing/2014/main" id="{07F25328-351C-B744-9E0E-DF35304E53B2}"/>
              </a:ext>
            </a:extLst>
          </p:cNvPr>
          <p:cNvSpPr txBox="1"/>
          <p:nvPr/>
        </p:nvSpPr>
        <p:spPr>
          <a:xfrm>
            <a:off x="5846064" y="1238168"/>
            <a:ext cx="4584192" cy="523220"/>
          </a:xfrm>
          <a:prstGeom prst="rect">
            <a:avLst/>
          </a:prstGeom>
          <a:noFill/>
        </p:spPr>
        <p:txBody>
          <a:bodyPr wrap="square" rtlCol="0">
            <a:spAutoFit/>
          </a:bodyPr>
          <a:lstStyle/>
          <a:p>
            <a:r>
              <a:rPr lang="en-US" sz="2800" b="1" dirty="0"/>
              <a:t>Binary Coded Decimal  (BCD)</a:t>
            </a:r>
          </a:p>
        </p:txBody>
      </p:sp>
      <p:sp>
        <p:nvSpPr>
          <p:cNvPr id="8" name="Content Placeholder 2">
            <a:extLst>
              <a:ext uri="{FF2B5EF4-FFF2-40B4-BE49-F238E27FC236}">
                <a16:creationId xmlns:a16="http://schemas.microsoft.com/office/drawing/2014/main" id="{FE618B4C-BA29-CD4F-A4AF-D13191C23658}"/>
              </a:ext>
            </a:extLst>
          </p:cNvPr>
          <p:cNvSpPr txBox="1">
            <a:spLocks/>
          </p:cNvSpPr>
          <p:nvPr/>
        </p:nvSpPr>
        <p:spPr>
          <a:xfrm>
            <a:off x="862584" y="1232752"/>
            <a:ext cx="1545336" cy="52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Decimal</a:t>
            </a:r>
            <a:endParaRPr lang="en-US" dirty="0"/>
          </a:p>
        </p:txBody>
      </p:sp>
      <p:pic>
        <p:nvPicPr>
          <p:cNvPr id="9" name="Picture 8">
            <a:extLst>
              <a:ext uri="{FF2B5EF4-FFF2-40B4-BE49-F238E27FC236}">
                <a16:creationId xmlns:a16="http://schemas.microsoft.com/office/drawing/2014/main" id="{260B17E1-1133-0342-838B-074D967A5B54}"/>
              </a:ext>
            </a:extLst>
          </p:cNvPr>
          <p:cNvPicPr>
            <a:picLocks noChangeAspect="1"/>
          </p:cNvPicPr>
          <p:nvPr/>
        </p:nvPicPr>
        <p:blipFill>
          <a:blip r:embed="rId2"/>
          <a:stretch>
            <a:fillRect/>
          </a:stretch>
        </p:blipFill>
        <p:spPr>
          <a:xfrm>
            <a:off x="292383" y="2046391"/>
            <a:ext cx="11561045" cy="257437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26D01-7B11-3F4C-82DF-E33EC4BA7231}"/>
              </a:ext>
            </a:extLst>
          </p:cNvPr>
          <p:cNvSpPr>
            <a:spLocks noGrp="1"/>
          </p:cNvSpPr>
          <p:nvPr>
            <p:ph type="title"/>
          </p:nvPr>
        </p:nvSpPr>
        <p:spPr/>
        <p:txBody>
          <a:bodyPr/>
          <a:lstStyle/>
          <a:p>
            <a:r>
              <a:rPr lang="en-US" dirty="0"/>
              <a:t>Memory Addressing</a:t>
            </a:r>
          </a:p>
        </p:txBody>
      </p:sp>
      <p:sp>
        <p:nvSpPr>
          <p:cNvPr id="3" name="Content Placeholder 2">
            <a:extLst>
              <a:ext uri="{FF2B5EF4-FFF2-40B4-BE49-F238E27FC236}">
                <a16:creationId xmlns:a16="http://schemas.microsoft.com/office/drawing/2014/main" id="{E69A2D4B-8106-1547-B674-63B44DE659F9}"/>
              </a:ext>
            </a:extLst>
          </p:cNvPr>
          <p:cNvSpPr>
            <a:spLocks noGrp="1"/>
          </p:cNvSpPr>
          <p:nvPr>
            <p:ph idx="1"/>
          </p:nvPr>
        </p:nvSpPr>
        <p:spPr/>
        <p:txBody>
          <a:bodyPr>
            <a:normAutofit lnSpcReduction="10000"/>
          </a:bodyPr>
          <a:lstStyle/>
          <a:p>
            <a:pPr marL="0" indent="0">
              <a:buNone/>
            </a:pPr>
            <a:r>
              <a:rPr lang="en-US" b="1" u="sng" dirty="0"/>
              <a:t>Memory</a:t>
            </a:r>
          </a:p>
          <a:p>
            <a:r>
              <a:rPr lang="en-US" dirty="0"/>
              <a:t>Instructions and data are stored in memory</a:t>
            </a:r>
          </a:p>
          <a:p>
            <a:r>
              <a:rPr lang="en-US" dirty="0"/>
              <a:t>Memory is external to the processor</a:t>
            </a:r>
          </a:p>
          <a:p>
            <a:r>
              <a:rPr lang="en-US" dirty="0"/>
              <a:t>Accessing memory takes a significant amount of time</a:t>
            </a:r>
          </a:p>
          <a:p>
            <a:pPr marL="0" indent="0">
              <a:buNone/>
            </a:pPr>
            <a:r>
              <a:rPr lang="en-US" b="1" u="sng" dirty="0"/>
              <a:t>Registers</a:t>
            </a:r>
          </a:p>
          <a:p>
            <a:r>
              <a:rPr lang="en-US" dirty="0"/>
              <a:t>Built into the processor</a:t>
            </a:r>
          </a:p>
          <a:p>
            <a:r>
              <a:rPr lang="en-US" dirty="0"/>
              <a:t>Fast to access</a:t>
            </a:r>
          </a:p>
          <a:p>
            <a:r>
              <a:rPr lang="en-US" dirty="0"/>
              <a:t>Limited in number</a:t>
            </a:r>
          </a:p>
          <a:p>
            <a:r>
              <a:rPr lang="en-US" dirty="0"/>
              <a:t>Used directly by machine instructions: </a:t>
            </a:r>
            <a:br>
              <a:rPr lang="en-US" dirty="0"/>
            </a:br>
            <a:r>
              <a:rPr lang="en-US" i="1" dirty="0">
                <a:solidFill>
                  <a:srgbClr val="FF0000"/>
                </a:solidFill>
              </a:rPr>
              <a:t>SBA 12 – (subtract 12 from the A register)</a:t>
            </a:r>
          </a:p>
        </p:txBody>
      </p:sp>
      <p:sp>
        <p:nvSpPr>
          <p:cNvPr id="4" name="Date Placeholder 3">
            <a:extLst>
              <a:ext uri="{FF2B5EF4-FFF2-40B4-BE49-F238E27FC236}">
                <a16:creationId xmlns:a16="http://schemas.microsoft.com/office/drawing/2014/main" id="{4D0C3DC8-2BE0-D24C-8504-F64C2ABF716E}"/>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80C3156B-9FB2-FC47-A0A3-D519F12A0B7B}"/>
              </a:ext>
            </a:extLst>
          </p:cNvPr>
          <p:cNvSpPr>
            <a:spLocks noGrp="1"/>
          </p:cNvSpPr>
          <p:nvPr>
            <p:ph type="sldNum" sz="quarter" idx="12"/>
          </p:nvPr>
        </p:nvSpPr>
        <p:spPr/>
        <p:txBody>
          <a:bodyPr/>
          <a:lstStyle/>
          <a:p>
            <a:fld id="{FCFF2910-D1F1-314D-A8F2-476646A55ABA}" type="slidenum">
              <a:rPr lang="en-US" smtClean="0"/>
              <a:pPr/>
              <a:t>20</a:t>
            </a:fld>
            <a:endParaRPr lang="en-US" dirty="0"/>
          </a:p>
        </p:txBody>
      </p:sp>
    </p:spTree>
    <p:extLst>
      <p:ext uri="{BB962C8B-B14F-4D97-AF65-F5344CB8AC3E}">
        <p14:creationId xmlns:p14="http://schemas.microsoft.com/office/powerpoint/2010/main" val="2873781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76A55-12E9-AA45-91DE-FAECFD2EBF30}"/>
              </a:ext>
            </a:extLst>
          </p:cNvPr>
          <p:cNvSpPr>
            <a:spLocks noGrp="1"/>
          </p:cNvSpPr>
          <p:nvPr>
            <p:ph type="title"/>
          </p:nvPr>
        </p:nvSpPr>
        <p:spPr/>
        <p:txBody>
          <a:bodyPr/>
          <a:lstStyle/>
          <a:p>
            <a:r>
              <a:rPr lang="en-US" dirty="0"/>
              <a:t>Addressing Modes</a:t>
            </a:r>
          </a:p>
        </p:txBody>
      </p:sp>
      <p:sp>
        <p:nvSpPr>
          <p:cNvPr id="3" name="Content Placeholder 2">
            <a:extLst>
              <a:ext uri="{FF2B5EF4-FFF2-40B4-BE49-F238E27FC236}">
                <a16:creationId xmlns:a16="http://schemas.microsoft.com/office/drawing/2014/main" id="{84034BB3-459D-A148-92E2-574C65377E07}"/>
              </a:ext>
            </a:extLst>
          </p:cNvPr>
          <p:cNvSpPr>
            <a:spLocks noGrp="1"/>
          </p:cNvSpPr>
          <p:nvPr>
            <p:ph idx="1"/>
          </p:nvPr>
        </p:nvSpPr>
        <p:spPr>
          <a:xfrm>
            <a:off x="838200" y="1238996"/>
            <a:ext cx="3343656" cy="4552204"/>
          </a:xfrm>
        </p:spPr>
        <p:txBody>
          <a:bodyPr>
            <a:normAutofit/>
          </a:bodyPr>
          <a:lstStyle/>
          <a:p>
            <a:r>
              <a:rPr lang="en-US" dirty="0"/>
              <a:t>Immediate</a:t>
            </a:r>
            <a:br>
              <a:rPr lang="en-US" dirty="0"/>
            </a:br>
            <a:r>
              <a:rPr lang="en-US" i="1" dirty="0">
                <a:solidFill>
                  <a:srgbClr val="FF0000"/>
                </a:solidFill>
              </a:rPr>
              <a:t>SBA 12</a:t>
            </a:r>
          </a:p>
          <a:p>
            <a:endParaRPr lang="en-US" dirty="0"/>
          </a:p>
          <a:p>
            <a:pPr marL="0" indent="0">
              <a:buNone/>
            </a:pPr>
            <a:endParaRPr lang="en-US" dirty="0"/>
          </a:p>
          <a:p>
            <a:r>
              <a:rPr lang="en-US" dirty="0"/>
              <a:t>Register</a:t>
            </a:r>
            <a:br>
              <a:rPr lang="en-US" dirty="0"/>
            </a:br>
            <a:r>
              <a:rPr lang="en-US" i="1" dirty="0">
                <a:solidFill>
                  <a:srgbClr val="FF0000"/>
                </a:solidFill>
              </a:rPr>
              <a:t>ADA B</a:t>
            </a:r>
            <a:br>
              <a:rPr lang="en-US" dirty="0"/>
            </a:br>
            <a:br>
              <a:rPr lang="en-US" dirty="0"/>
            </a:br>
            <a:br>
              <a:rPr lang="en-US" dirty="0"/>
            </a:br>
            <a:endParaRPr lang="en-US" dirty="0"/>
          </a:p>
          <a:p>
            <a:endParaRPr lang="en-US" dirty="0"/>
          </a:p>
        </p:txBody>
      </p:sp>
      <p:sp>
        <p:nvSpPr>
          <p:cNvPr id="4" name="Date Placeholder 3">
            <a:extLst>
              <a:ext uri="{FF2B5EF4-FFF2-40B4-BE49-F238E27FC236}">
                <a16:creationId xmlns:a16="http://schemas.microsoft.com/office/drawing/2014/main" id="{7C7B6EFF-D358-6440-822F-A1C7A228E772}"/>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F8370182-4B2B-CC47-9451-CD0A1E3402E8}"/>
              </a:ext>
            </a:extLst>
          </p:cNvPr>
          <p:cNvSpPr>
            <a:spLocks noGrp="1"/>
          </p:cNvSpPr>
          <p:nvPr>
            <p:ph type="sldNum" sz="quarter" idx="12"/>
          </p:nvPr>
        </p:nvSpPr>
        <p:spPr/>
        <p:txBody>
          <a:bodyPr/>
          <a:lstStyle/>
          <a:p>
            <a:fld id="{FCFF2910-D1F1-314D-A8F2-476646A55ABA}" type="slidenum">
              <a:rPr lang="en-US" smtClean="0"/>
              <a:pPr/>
              <a:t>21</a:t>
            </a:fld>
            <a:endParaRPr lang="en-US" dirty="0"/>
          </a:p>
        </p:txBody>
      </p:sp>
      <p:sp>
        <p:nvSpPr>
          <p:cNvPr id="7" name="TextBox 6">
            <a:extLst>
              <a:ext uri="{FF2B5EF4-FFF2-40B4-BE49-F238E27FC236}">
                <a16:creationId xmlns:a16="http://schemas.microsoft.com/office/drawing/2014/main" id="{89E16E6D-DD56-E74B-B563-2A7AD73AE3B9}"/>
              </a:ext>
            </a:extLst>
          </p:cNvPr>
          <p:cNvSpPr txBox="1"/>
          <p:nvPr/>
        </p:nvSpPr>
        <p:spPr>
          <a:xfrm>
            <a:off x="1178560" y="2290007"/>
            <a:ext cx="2648712" cy="369332"/>
          </a:xfrm>
          <a:prstGeom prst="rect">
            <a:avLst/>
          </a:prstGeom>
          <a:noFill/>
          <a:ln w="57150">
            <a:solidFill>
              <a:srgbClr val="C00000"/>
            </a:solidFill>
          </a:ln>
        </p:spPr>
        <p:txBody>
          <a:bodyPr wrap="square" rtlCol="0">
            <a:spAutoFit/>
          </a:bodyPr>
          <a:lstStyle/>
          <a:p>
            <a:r>
              <a:rPr lang="en-US" b="1" dirty="0"/>
              <a:t>Opcode       Operand</a:t>
            </a:r>
          </a:p>
        </p:txBody>
      </p:sp>
      <p:cxnSp>
        <p:nvCxnSpPr>
          <p:cNvPr id="9" name="Straight Connector 8">
            <a:extLst>
              <a:ext uri="{FF2B5EF4-FFF2-40B4-BE49-F238E27FC236}">
                <a16:creationId xmlns:a16="http://schemas.microsoft.com/office/drawing/2014/main" id="{E7FFF950-ECB5-F244-A417-6BA254F281BC}"/>
              </a:ext>
            </a:extLst>
          </p:cNvPr>
          <p:cNvCxnSpPr/>
          <p:nvPr/>
        </p:nvCxnSpPr>
        <p:spPr>
          <a:xfrm>
            <a:off x="2184400" y="2314391"/>
            <a:ext cx="0" cy="32918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7F84129-9661-514D-A3F0-4745364E3931}"/>
              </a:ext>
            </a:extLst>
          </p:cNvPr>
          <p:cNvSpPr txBox="1"/>
          <p:nvPr/>
        </p:nvSpPr>
        <p:spPr>
          <a:xfrm>
            <a:off x="4924552" y="2290007"/>
            <a:ext cx="2648712" cy="369332"/>
          </a:xfrm>
          <a:prstGeom prst="rect">
            <a:avLst/>
          </a:prstGeom>
          <a:noFill/>
          <a:ln w="57150">
            <a:solidFill>
              <a:srgbClr val="C00000"/>
            </a:solidFill>
          </a:ln>
        </p:spPr>
        <p:txBody>
          <a:bodyPr wrap="square" rtlCol="0">
            <a:spAutoFit/>
          </a:bodyPr>
          <a:lstStyle/>
          <a:p>
            <a:r>
              <a:rPr lang="en-US" b="1" dirty="0"/>
              <a:t>Opcode</a:t>
            </a:r>
          </a:p>
        </p:txBody>
      </p:sp>
      <p:sp>
        <p:nvSpPr>
          <p:cNvPr id="11" name="TextBox 10">
            <a:extLst>
              <a:ext uri="{FF2B5EF4-FFF2-40B4-BE49-F238E27FC236}">
                <a16:creationId xmlns:a16="http://schemas.microsoft.com/office/drawing/2014/main" id="{B8679C9C-3F74-F540-B74B-E0636A836A28}"/>
              </a:ext>
            </a:extLst>
          </p:cNvPr>
          <p:cNvSpPr txBox="1"/>
          <p:nvPr/>
        </p:nvSpPr>
        <p:spPr>
          <a:xfrm>
            <a:off x="4924552" y="2789879"/>
            <a:ext cx="2648712" cy="369332"/>
          </a:xfrm>
          <a:prstGeom prst="rect">
            <a:avLst/>
          </a:prstGeom>
          <a:noFill/>
          <a:ln w="57150">
            <a:solidFill>
              <a:srgbClr val="C00000"/>
            </a:solidFill>
          </a:ln>
        </p:spPr>
        <p:txBody>
          <a:bodyPr wrap="square" rtlCol="0">
            <a:spAutoFit/>
          </a:bodyPr>
          <a:lstStyle/>
          <a:p>
            <a:r>
              <a:rPr lang="en-US" b="1" dirty="0"/>
              <a:t>Operand</a:t>
            </a:r>
          </a:p>
        </p:txBody>
      </p:sp>
      <p:sp>
        <p:nvSpPr>
          <p:cNvPr id="12" name="TextBox 11">
            <a:extLst>
              <a:ext uri="{FF2B5EF4-FFF2-40B4-BE49-F238E27FC236}">
                <a16:creationId xmlns:a16="http://schemas.microsoft.com/office/drawing/2014/main" id="{8091F5FE-6C4A-E547-A3AE-6CAE6CAD12A5}"/>
              </a:ext>
            </a:extLst>
          </p:cNvPr>
          <p:cNvSpPr txBox="1"/>
          <p:nvPr/>
        </p:nvSpPr>
        <p:spPr>
          <a:xfrm>
            <a:off x="3924883" y="2243840"/>
            <a:ext cx="950901" cy="461665"/>
          </a:xfrm>
          <a:prstGeom prst="rect">
            <a:avLst/>
          </a:prstGeom>
          <a:noFill/>
        </p:spPr>
        <p:txBody>
          <a:bodyPr wrap="none" rtlCol="0">
            <a:spAutoFit/>
          </a:bodyPr>
          <a:lstStyle/>
          <a:p>
            <a:r>
              <a:rPr lang="en-US" sz="2400" dirty="0"/>
              <a:t>- OR - </a:t>
            </a:r>
          </a:p>
        </p:txBody>
      </p:sp>
      <p:sp>
        <p:nvSpPr>
          <p:cNvPr id="13" name="TextBox 12">
            <a:extLst>
              <a:ext uri="{FF2B5EF4-FFF2-40B4-BE49-F238E27FC236}">
                <a16:creationId xmlns:a16="http://schemas.microsoft.com/office/drawing/2014/main" id="{F235CD01-D99B-1641-8E70-A0A6B8F9D416}"/>
              </a:ext>
            </a:extLst>
          </p:cNvPr>
          <p:cNvSpPr txBox="1"/>
          <p:nvPr/>
        </p:nvSpPr>
        <p:spPr>
          <a:xfrm>
            <a:off x="1178560" y="4257137"/>
            <a:ext cx="2648712" cy="369332"/>
          </a:xfrm>
          <a:prstGeom prst="rect">
            <a:avLst/>
          </a:prstGeom>
          <a:noFill/>
          <a:ln w="57150">
            <a:solidFill>
              <a:srgbClr val="C00000"/>
            </a:solidFill>
          </a:ln>
        </p:spPr>
        <p:txBody>
          <a:bodyPr wrap="square" rtlCol="0">
            <a:spAutoFit/>
          </a:bodyPr>
          <a:lstStyle/>
          <a:p>
            <a:r>
              <a:rPr lang="en-US" b="1" dirty="0"/>
              <a:t>Opcode        Register ID</a:t>
            </a:r>
          </a:p>
        </p:txBody>
      </p:sp>
      <p:cxnSp>
        <p:nvCxnSpPr>
          <p:cNvPr id="14" name="Straight Connector 13">
            <a:extLst>
              <a:ext uri="{FF2B5EF4-FFF2-40B4-BE49-F238E27FC236}">
                <a16:creationId xmlns:a16="http://schemas.microsoft.com/office/drawing/2014/main" id="{2702D2DC-71AF-1D40-81BF-1A8E1C258F3A}"/>
              </a:ext>
            </a:extLst>
          </p:cNvPr>
          <p:cNvCxnSpPr/>
          <p:nvPr/>
        </p:nvCxnSpPr>
        <p:spPr>
          <a:xfrm>
            <a:off x="2184400" y="4269329"/>
            <a:ext cx="0" cy="32918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827F9CB-32DC-F049-BC4F-E1B8C08D3E2A}"/>
              </a:ext>
            </a:extLst>
          </p:cNvPr>
          <p:cNvSpPr txBox="1"/>
          <p:nvPr/>
        </p:nvSpPr>
        <p:spPr>
          <a:xfrm>
            <a:off x="4924552" y="4261447"/>
            <a:ext cx="2648712" cy="369332"/>
          </a:xfrm>
          <a:prstGeom prst="rect">
            <a:avLst/>
          </a:prstGeom>
          <a:noFill/>
          <a:ln w="57150">
            <a:solidFill>
              <a:srgbClr val="C00000"/>
            </a:solidFill>
          </a:ln>
        </p:spPr>
        <p:txBody>
          <a:bodyPr wrap="square" rtlCol="0">
            <a:spAutoFit/>
          </a:bodyPr>
          <a:lstStyle/>
          <a:p>
            <a:r>
              <a:rPr lang="en-US" b="1" dirty="0"/>
              <a:t>Operand</a:t>
            </a:r>
          </a:p>
        </p:txBody>
      </p:sp>
      <p:cxnSp>
        <p:nvCxnSpPr>
          <p:cNvPr id="17" name="Straight Arrow Connector 16">
            <a:extLst>
              <a:ext uri="{FF2B5EF4-FFF2-40B4-BE49-F238E27FC236}">
                <a16:creationId xmlns:a16="http://schemas.microsoft.com/office/drawing/2014/main" id="{00B05E69-D7CA-EC4D-81DC-A96DE9BC83FF}"/>
              </a:ext>
            </a:extLst>
          </p:cNvPr>
          <p:cNvCxnSpPr/>
          <p:nvPr/>
        </p:nvCxnSpPr>
        <p:spPr>
          <a:xfrm>
            <a:off x="3949267" y="4433921"/>
            <a:ext cx="84117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19E0DEE-93BA-2244-9F4B-96085BD9121C}"/>
              </a:ext>
            </a:extLst>
          </p:cNvPr>
          <p:cNvSpPr txBox="1"/>
          <p:nvPr/>
        </p:nvSpPr>
        <p:spPr>
          <a:xfrm>
            <a:off x="4790440" y="3538228"/>
            <a:ext cx="940194" cy="369332"/>
          </a:xfrm>
          <a:prstGeom prst="rect">
            <a:avLst/>
          </a:prstGeom>
          <a:noFill/>
        </p:spPr>
        <p:txBody>
          <a:bodyPr wrap="none" rtlCol="0">
            <a:spAutoFit/>
          </a:bodyPr>
          <a:lstStyle/>
          <a:p>
            <a:r>
              <a:rPr lang="en-US" dirty="0"/>
              <a:t>Register</a:t>
            </a:r>
          </a:p>
        </p:txBody>
      </p:sp>
    </p:spTree>
    <p:extLst>
      <p:ext uri="{BB962C8B-B14F-4D97-AF65-F5344CB8AC3E}">
        <p14:creationId xmlns:p14="http://schemas.microsoft.com/office/powerpoint/2010/main" val="2336921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0F3A-9233-8648-91FD-54806BC1A07E}"/>
              </a:ext>
            </a:extLst>
          </p:cNvPr>
          <p:cNvSpPr>
            <a:spLocks noGrp="1"/>
          </p:cNvSpPr>
          <p:nvPr>
            <p:ph type="title"/>
          </p:nvPr>
        </p:nvSpPr>
        <p:spPr>
          <a:xfrm>
            <a:off x="838200" y="1"/>
            <a:ext cx="10515600" cy="1238996"/>
          </a:xfrm>
        </p:spPr>
        <p:txBody>
          <a:bodyPr/>
          <a:lstStyle/>
          <a:p>
            <a:r>
              <a:rPr lang="en-US" dirty="0"/>
              <a:t>Addressing Modes - continued</a:t>
            </a:r>
          </a:p>
        </p:txBody>
      </p:sp>
      <p:sp>
        <p:nvSpPr>
          <p:cNvPr id="3" name="Content Placeholder 2">
            <a:extLst>
              <a:ext uri="{FF2B5EF4-FFF2-40B4-BE49-F238E27FC236}">
                <a16:creationId xmlns:a16="http://schemas.microsoft.com/office/drawing/2014/main" id="{D0EC3D74-AF10-5849-96F0-615C9C2E7701}"/>
              </a:ext>
            </a:extLst>
          </p:cNvPr>
          <p:cNvSpPr>
            <a:spLocks noGrp="1"/>
          </p:cNvSpPr>
          <p:nvPr>
            <p:ph idx="1"/>
          </p:nvPr>
        </p:nvSpPr>
        <p:spPr>
          <a:xfrm>
            <a:off x="838200" y="1238996"/>
            <a:ext cx="7772400" cy="5247148"/>
          </a:xfrm>
        </p:spPr>
        <p:txBody>
          <a:bodyPr/>
          <a:lstStyle/>
          <a:p>
            <a:r>
              <a:rPr lang="en-US" dirty="0"/>
              <a:t>Direct</a:t>
            </a:r>
            <a:br>
              <a:rPr lang="en-US" dirty="0"/>
            </a:br>
            <a:r>
              <a:rPr lang="en-US" i="1" dirty="0">
                <a:solidFill>
                  <a:srgbClr val="FF0000"/>
                </a:solidFill>
              </a:rPr>
              <a:t>LDA inventory</a:t>
            </a:r>
          </a:p>
          <a:p>
            <a:endParaRPr lang="en-US" dirty="0"/>
          </a:p>
          <a:p>
            <a:pPr marL="0" indent="0">
              <a:buNone/>
            </a:pPr>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CD23987E-80BB-FD4C-8717-7EF0658103DA}"/>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2A0B9C86-BD0C-2849-B321-9BE200E20B66}"/>
              </a:ext>
            </a:extLst>
          </p:cNvPr>
          <p:cNvSpPr>
            <a:spLocks noGrp="1"/>
          </p:cNvSpPr>
          <p:nvPr>
            <p:ph type="sldNum" sz="quarter" idx="12"/>
          </p:nvPr>
        </p:nvSpPr>
        <p:spPr/>
        <p:txBody>
          <a:bodyPr/>
          <a:lstStyle/>
          <a:p>
            <a:fld id="{FCFF2910-D1F1-314D-A8F2-476646A55ABA}" type="slidenum">
              <a:rPr lang="en-US" smtClean="0"/>
              <a:pPr/>
              <a:t>22</a:t>
            </a:fld>
            <a:endParaRPr lang="en-US" dirty="0"/>
          </a:p>
        </p:txBody>
      </p:sp>
      <p:sp>
        <p:nvSpPr>
          <p:cNvPr id="6" name="TextBox 5">
            <a:extLst>
              <a:ext uri="{FF2B5EF4-FFF2-40B4-BE49-F238E27FC236}">
                <a16:creationId xmlns:a16="http://schemas.microsoft.com/office/drawing/2014/main" id="{094CC793-9A96-BA4C-AC3D-49F99EED96BC}"/>
              </a:ext>
            </a:extLst>
          </p:cNvPr>
          <p:cNvSpPr txBox="1"/>
          <p:nvPr/>
        </p:nvSpPr>
        <p:spPr>
          <a:xfrm>
            <a:off x="1195493" y="2347034"/>
            <a:ext cx="2648712" cy="369332"/>
          </a:xfrm>
          <a:prstGeom prst="rect">
            <a:avLst/>
          </a:prstGeom>
          <a:noFill/>
          <a:ln w="57150">
            <a:solidFill>
              <a:srgbClr val="C00000"/>
            </a:solidFill>
          </a:ln>
        </p:spPr>
        <p:txBody>
          <a:bodyPr wrap="square" rtlCol="0">
            <a:spAutoFit/>
          </a:bodyPr>
          <a:lstStyle/>
          <a:p>
            <a:r>
              <a:rPr lang="en-US" b="1" dirty="0"/>
              <a:t>Opcode        Address</a:t>
            </a:r>
          </a:p>
        </p:txBody>
      </p:sp>
      <p:cxnSp>
        <p:nvCxnSpPr>
          <p:cNvPr id="7" name="Straight Connector 6">
            <a:extLst>
              <a:ext uri="{FF2B5EF4-FFF2-40B4-BE49-F238E27FC236}">
                <a16:creationId xmlns:a16="http://schemas.microsoft.com/office/drawing/2014/main" id="{D9CFB020-6DCE-CB48-AFD1-380504C1C675}"/>
              </a:ext>
            </a:extLst>
          </p:cNvPr>
          <p:cNvCxnSpPr/>
          <p:nvPr/>
        </p:nvCxnSpPr>
        <p:spPr>
          <a:xfrm>
            <a:off x="2201333" y="2371418"/>
            <a:ext cx="0" cy="32918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D6BFAD5-9307-F44F-8B59-DC336941A6F8}"/>
              </a:ext>
            </a:extLst>
          </p:cNvPr>
          <p:cNvSpPr txBox="1"/>
          <p:nvPr/>
        </p:nvSpPr>
        <p:spPr>
          <a:xfrm>
            <a:off x="1195493" y="3588323"/>
            <a:ext cx="2648712" cy="369332"/>
          </a:xfrm>
          <a:prstGeom prst="rect">
            <a:avLst/>
          </a:prstGeom>
          <a:noFill/>
          <a:ln w="57150">
            <a:solidFill>
              <a:srgbClr val="C00000"/>
            </a:solidFill>
          </a:ln>
        </p:spPr>
        <p:txBody>
          <a:bodyPr wrap="square" rtlCol="0">
            <a:spAutoFit/>
          </a:bodyPr>
          <a:lstStyle/>
          <a:p>
            <a:r>
              <a:rPr lang="en-US" b="1" dirty="0"/>
              <a:t>Opcode</a:t>
            </a:r>
          </a:p>
        </p:txBody>
      </p:sp>
      <p:sp>
        <p:nvSpPr>
          <p:cNvPr id="9" name="TextBox 8">
            <a:extLst>
              <a:ext uri="{FF2B5EF4-FFF2-40B4-BE49-F238E27FC236}">
                <a16:creationId xmlns:a16="http://schemas.microsoft.com/office/drawing/2014/main" id="{4F726918-C4C6-8947-B313-FA8BD2B90977}"/>
              </a:ext>
            </a:extLst>
          </p:cNvPr>
          <p:cNvSpPr txBox="1"/>
          <p:nvPr/>
        </p:nvSpPr>
        <p:spPr>
          <a:xfrm>
            <a:off x="1195493" y="4088195"/>
            <a:ext cx="2648712" cy="369332"/>
          </a:xfrm>
          <a:prstGeom prst="rect">
            <a:avLst/>
          </a:prstGeom>
          <a:noFill/>
          <a:ln w="57150">
            <a:solidFill>
              <a:srgbClr val="C00000"/>
            </a:solidFill>
          </a:ln>
        </p:spPr>
        <p:txBody>
          <a:bodyPr wrap="square" rtlCol="0">
            <a:spAutoFit/>
          </a:bodyPr>
          <a:lstStyle/>
          <a:p>
            <a:r>
              <a:rPr lang="en-US" b="1" dirty="0"/>
              <a:t>Address</a:t>
            </a:r>
          </a:p>
        </p:txBody>
      </p:sp>
      <p:sp>
        <p:nvSpPr>
          <p:cNvPr id="10" name="TextBox 9">
            <a:extLst>
              <a:ext uri="{FF2B5EF4-FFF2-40B4-BE49-F238E27FC236}">
                <a16:creationId xmlns:a16="http://schemas.microsoft.com/office/drawing/2014/main" id="{5670F317-7CDE-714B-B593-DC042AAF40CF}"/>
              </a:ext>
            </a:extLst>
          </p:cNvPr>
          <p:cNvSpPr txBox="1"/>
          <p:nvPr/>
        </p:nvSpPr>
        <p:spPr>
          <a:xfrm>
            <a:off x="1195493" y="2921512"/>
            <a:ext cx="950901" cy="461665"/>
          </a:xfrm>
          <a:prstGeom prst="rect">
            <a:avLst/>
          </a:prstGeom>
          <a:noFill/>
        </p:spPr>
        <p:txBody>
          <a:bodyPr wrap="none" rtlCol="0">
            <a:spAutoFit/>
          </a:bodyPr>
          <a:lstStyle/>
          <a:p>
            <a:r>
              <a:rPr lang="en-US" sz="2400" dirty="0"/>
              <a:t>- OR - </a:t>
            </a:r>
          </a:p>
        </p:txBody>
      </p:sp>
      <p:sp>
        <p:nvSpPr>
          <p:cNvPr id="11" name="TextBox 10">
            <a:extLst>
              <a:ext uri="{FF2B5EF4-FFF2-40B4-BE49-F238E27FC236}">
                <a16:creationId xmlns:a16="http://schemas.microsoft.com/office/drawing/2014/main" id="{8198EDCA-2BC0-5D42-922E-BC996341A253}"/>
              </a:ext>
            </a:extLst>
          </p:cNvPr>
          <p:cNvSpPr txBox="1"/>
          <p:nvPr/>
        </p:nvSpPr>
        <p:spPr>
          <a:xfrm>
            <a:off x="4950629" y="4088195"/>
            <a:ext cx="2648712" cy="369332"/>
          </a:xfrm>
          <a:prstGeom prst="rect">
            <a:avLst/>
          </a:prstGeom>
          <a:noFill/>
          <a:ln w="57150">
            <a:solidFill>
              <a:srgbClr val="C00000"/>
            </a:solidFill>
          </a:ln>
        </p:spPr>
        <p:txBody>
          <a:bodyPr wrap="square" rtlCol="0">
            <a:spAutoFit/>
          </a:bodyPr>
          <a:lstStyle/>
          <a:p>
            <a:r>
              <a:rPr lang="en-US" b="1" dirty="0"/>
              <a:t>Operand</a:t>
            </a:r>
          </a:p>
        </p:txBody>
      </p:sp>
      <p:sp>
        <p:nvSpPr>
          <p:cNvPr id="12" name="TextBox 11">
            <a:extLst>
              <a:ext uri="{FF2B5EF4-FFF2-40B4-BE49-F238E27FC236}">
                <a16:creationId xmlns:a16="http://schemas.microsoft.com/office/drawing/2014/main" id="{72DB9837-C80B-5649-9528-420B703DEDF7}"/>
              </a:ext>
            </a:extLst>
          </p:cNvPr>
          <p:cNvSpPr txBox="1"/>
          <p:nvPr/>
        </p:nvSpPr>
        <p:spPr>
          <a:xfrm>
            <a:off x="4959773" y="2347034"/>
            <a:ext cx="2648712" cy="369332"/>
          </a:xfrm>
          <a:prstGeom prst="rect">
            <a:avLst/>
          </a:prstGeom>
          <a:noFill/>
          <a:ln w="57150">
            <a:solidFill>
              <a:srgbClr val="C00000"/>
            </a:solidFill>
          </a:ln>
        </p:spPr>
        <p:txBody>
          <a:bodyPr wrap="square" rtlCol="0">
            <a:spAutoFit/>
          </a:bodyPr>
          <a:lstStyle/>
          <a:p>
            <a:r>
              <a:rPr lang="en-US" b="1" dirty="0"/>
              <a:t>Operand</a:t>
            </a:r>
          </a:p>
        </p:txBody>
      </p:sp>
      <p:cxnSp>
        <p:nvCxnSpPr>
          <p:cNvPr id="13" name="Straight Arrow Connector 12">
            <a:extLst>
              <a:ext uri="{FF2B5EF4-FFF2-40B4-BE49-F238E27FC236}">
                <a16:creationId xmlns:a16="http://schemas.microsoft.com/office/drawing/2014/main" id="{27E387D3-DEDD-E640-A6B1-516E1FBFBBED}"/>
              </a:ext>
            </a:extLst>
          </p:cNvPr>
          <p:cNvCxnSpPr/>
          <p:nvPr/>
        </p:nvCxnSpPr>
        <p:spPr>
          <a:xfrm>
            <a:off x="3953933" y="2538939"/>
            <a:ext cx="84117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47D6C76-0B57-CB47-92ED-26F6EA879144}"/>
              </a:ext>
            </a:extLst>
          </p:cNvPr>
          <p:cNvCxnSpPr/>
          <p:nvPr/>
        </p:nvCxnSpPr>
        <p:spPr>
          <a:xfrm>
            <a:off x="3953933" y="4276473"/>
            <a:ext cx="84117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5600ACC-3BD7-CC4D-8EC9-625764942E7D}"/>
              </a:ext>
            </a:extLst>
          </p:cNvPr>
          <p:cNvSpPr txBox="1"/>
          <p:nvPr/>
        </p:nvSpPr>
        <p:spPr>
          <a:xfrm>
            <a:off x="4890704" y="1925581"/>
            <a:ext cx="1839286" cy="369332"/>
          </a:xfrm>
          <a:prstGeom prst="rect">
            <a:avLst/>
          </a:prstGeom>
          <a:noFill/>
        </p:spPr>
        <p:txBody>
          <a:bodyPr wrap="none" rtlCol="0">
            <a:spAutoFit/>
          </a:bodyPr>
          <a:lstStyle/>
          <a:p>
            <a:r>
              <a:rPr lang="en-US" dirty="0"/>
              <a:t>Memory Location</a:t>
            </a:r>
          </a:p>
        </p:txBody>
      </p:sp>
      <p:sp>
        <p:nvSpPr>
          <p:cNvPr id="16" name="TextBox 15">
            <a:extLst>
              <a:ext uri="{FF2B5EF4-FFF2-40B4-BE49-F238E27FC236}">
                <a16:creationId xmlns:a16="http://schemas.microsoft.com/office/drawing/2014/main" id="{9F176025-D33E-C845-A49B-942D2FB160A4}"/>
              </a:ext>
            </a:extLst>
          </p:cNvPr>
          <p:cNvSpPr txBox="1"/>
          <p:nvPr/>
        </p:nvSpPr>
        <p:spPr>
          <a:xfrm>
            <a:off x="4890704" y="3686233"/>
            <a:ext cx="1839286" cy="369332"/>
          </a:xfrm>
          <a:prstGeom prst="rect">
            <a:avLst/>
          </a:prstGeom>
          <a:noFill/>
        </p:spPr>
        <p:txBody>
          <a:bodyPr wrap="none" rtlCol="0">
            <a:spAutoFit/>
          </a:bodyPr>
          <a:lstStyle/>
          <a:p>
            <a:r>
              <a:rPr lang="en-US" dirty="0"/>
              <a:t>Memory Location</a:t>
            </a:r>
          </a:p>
        </p:txBody>
      </p:sp>
    </p:spTree>
    <p:extLst>
      <p:ext uri="{BB962C8B-B14F-4D97-AF65-F5344CB8AC3E}">
        <p14:creationId xmlns:p14="http://schemas.microsoft.com/office/powerpoint/2010/main" val="2097138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76A55-12E9-AA45-91DE-FAECFD2EBF30}"/>
              </a:ext>
            </a:extLst>
          </p:cNvPr>
          <p:cNvSpPr>
            <a:spLocks noGrp="1"/>
          </p:cNvSpPr>
          <p:nvPr>
            <p:ph type="title"/>
          </p:nvPr>
        </p:nvSpPr>
        <p:spPr/>
        <p:txBody>
          <a:bodyPr/>
          <a:lstStyle/>
          <a:p>
            <a:r>
              <a:rPr lang="en-US" dirty="0"/>
              <a:t>Addressing Modes - continued</a:t>
            </a:r>
          </a:p>
        </p:txBody>
      </p:sp>
      <p:sp>
        <p:nvSpPr>
          <p:cNvPr id="3" name="Content Placeholder 2">
            <a:extLst>
              <a:ext uri="{FF2B5EF4-FFF2-40B4-BE49-F238E27FC236}">
                <a16:creationId xmlns:a16="http://schemas.microsoft.com/office/drawing/2014/main" id="{84034BB3-459D-A148-92E2-574C65377E07}"/>
              </a:ext>
            </a:extLst>
          </p:cNvPr>
          <p:cNvSpPr>
            <a:spLocks noGrp="1"/>
          </p:cNvSpPr>
          <p:nvPr>
            <p:ph idx="1"/>
          </p:nvPr>
        </p:nvSpPr>
        <p:spPr>
          <a:xfrm>
            <a:off x="838200" y="1238996"/>
            <a:ext cx="10268712" cy="4674124"/>
          </a:xfrm>
        </p:spPr>
        <p:txBody>
          <a:bodyPr>
            <a:normAutofit/>
          </a:bodyPr>
          <a:lstStyle/>
          <a:p>
            <a:r>
              <a:rPr lang="en-US" dirty="0"/>
              <a:t>Indirect – Useful for arrays</a:t>
            </a:r>
            <a:br>
              <a:rPr lang="en-US" dirty="0"/>
            </a:br>
            <a:r>
              <a:rPr lang="en-US" b="1" i="1" dirty="0">
                <a:solidFill>
                  <a:srgbClr val="FF0000"/>
                </a:solidFill>
              </a:rPr>
              <a:t>LDA index*</a:t>
            </a:r>
          </a:p>
          <a:p>
            <a:endParaRPr lang="en-US" dirty="0"/>
          </a:p>
          <a:p>
            <a:endParaRPr lang="en-US" dirty="0"/>
          </a:p>
          <a:p>
            <a:endParaRPr lang="en-US" dirty="0"/>
          </a:p>
          <a:p>
            <a:r>
              <a:rPr lang="en-US" dirty="0"/>
              <a:t>Implied (Infinite) Indirection</a:t>
            </a:r>
          </a:p>
          <a:p>
            <a:pPr marL="0" indent="0">
              <a:buNone/>
            </a:pPr>
            <a:endParaRPr lang="en-US" dirty="0"/>
          </a:p>
        </p:txBody>
      </p:sp>
      <p:sp>
        <p:nvSpPr>
          <p:cNvPr id="4" name="Date Placeholder 3">
            <a:extLst>
              <a:ext uri="{FF2B5EF4-FFF2-40B4-BE49-F238E27FC236}">
                <a16:creationId xmlns:a16="http://schemas.microsoft.com/office/drawing/2014/main" id="{7C7B6EFF-D358-6440-822F-A1C7A228E772}"/>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F8370182-4B2B-CC47-9451-CD0A1E3402E8}"/>
              </a:ext>
            </a:extLst>
          </p:cNvPr>
          <p:cNvSpPr>
            <a:spLocks noGrp="1"/>
          </p:cNvSpPr>
          <p:nvPr>
            <p:ph type="sldNum" sz="quarter" idx="12"/>
          </p:nvPr>
        </p:nvSpPr>
        <p:spPr/>
        <p:txBody>
          <a:bodyPr/>
          <a:lstStyle/>
          <a:p>
            <a:fld id="{FCFF2910-D1F1-314D-A8F2-476646A55ABA}" type="slidenum">
              <a:rPr lang="en-US" smtClean="0"/>
              <a:pPr/>
              <a:t>23</a:t>
            </a:fld>
            <a:endParaRPr lang="en-US" dirty="0"/>
          </a:p>
        </p:txBody>
      </p:sp>
      <p:sp>
        <p:nvSpPr>
          <p:cNvPr id="19" name="TextBox 18">
            <a:extLst>
              <a:ext uri="{FF2B5EF4-FFF2-40B4-BE49-F238E27FC236}">
                <a16:creationId xmlns:a16="http://schemas.microsoft.com/office/drawing/2014/main" id="{64A2D293-33BB-3249-8BEF-AEEC1D8E2C07}"/>
              </a:ext>
            </a:extLst>
          </p:cNvPr>
          <p:cNvSpPr txBox="1"/>
          <p:nvPr/>
        </p:nvSpPr>
        <p:spPr>
          <a:xfrm>
            <a:off x="1155192" y="2255411"/>
            <a:ext cx="2648712" cy="369332"/>
          </a:xfrm>
          <a:prstGeom prst="rect">
            <a:avLst/>
          </a:prstGeom>
          <a:noFill/>
          <a:ln w="57150">
            <a:solidFill>
              <a:srgbClr val="C00000"/>
            </a:solidFill>
          </a:ln>
        </p:spPr>
        <p:txBody>
          <a:bodyPr wrap="square" rtlCol="0">
            <a:spAutoFit/>
          </a:bodyPr>
          <a:lstStyle/>
          <a:p>
            <a:r>
              <a:rPr lang="en-US" b="1" dirty="0"/>
              <a:t>Opcode        Address</a:t>
            </a:r>
          </a:p>
        </p:txBody>
      </p:sp>
      <p:cxnSp>
        <p:nvCxnSpPr>
          <p:cNvPr id="20" name="Straight Connector 19">
            <a:extLst>
              <a:ext uri="{FF2B5EF4-FFF2-40B4-BE49-F238E27FC236}">
                <a16:creationId xmlns:a16="http://schemas.microsoft.com/office/drawing/2014/main" id="{EC30398A-0831-6E4A-A6EA-05D1E631D11B}"/>
              </a:ext>
            </a:extLst>
          </p:cNvPr>
          <p:cNvCxnSpPr/>
          <p:nvPr/>
        </p:nvCxnSpPr>
        <p:spPr>
          <a:xfrm>
            <a:off x="2161032" y="2267603"/>
            <a:ext cx="0" cy="32918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59986BC-D3E6-E846-84F4-8E391D9748F6}"/>
              </a:ext>
            </a:extLst>
          </p:cNvPr>
          <p:cNvSpPr txBox="1"/>
          <p:nvPr/>
        </p:nvSpPr>
        <p:spPr>
          <a:xfrm>
            <a:off x="4901184" y="2259721"/>
            <a:ext cx="2648712" cy="369332"/>
          </a:xfrm>
          <a:prstGeom prst="rect">
            <a:avLst/>
          </a:prstGeom>
          <a:noFill/>
          <a:ln w="57150">
            <a:solidFill>
              <a:srgbClr val="C00000"/>
            </a:solidFill>
          </a:ln>
        </p:spPr>
        <p:txBody>
          <a:bodyPr wrap="square" rtlCol="0">
            <a:spAutoFit/>
          </a:bodyPr>
          <a:lstStyle/>
          <a:p>
            <a:r>
              <a:rPr lang="en-US" b="1" dirty="0"/>
              <a:t>Memory Address</a:t>
            </a:r>
          </a:p>
        </p:txBody>
      </p:sp>
      <p:cxnSp>
        <p:nvCxnSpPr>
          <p:cNvPr id="22" name="Straight Arrow Connector 21">
            <a:extLst>
              <a:ext uri="{FF2B5EF4-FFF2-40B4-BE49-F238E27FC236}">
                <a16:creationId xmlns:a16="http://schemas.microsoft.com/office/drawing/2014/main" id="{C818CC39-C776-3747-97B7-C60FDC4491B9}"/>
              </a:ext>
            </a:extLst>
          </p:cNvPr>
          <p:cNvCxnSpPr/>
          <p:nvPr/>
        </p:nvCxnSpPr>
        <p:spPr>
          <a:xfrm>
            <a:off x="3925899" y="2432195"/>
            <a:ext cx="84117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069634E-5015-D246-A6B3-948E3C4C9A20}"/>
              </a:ext>
            </a:extLst>
          </p:cNvPr>
          <p:cNvSpPr txBox="1"/>
          <p:nvPr/>
        </p:nvSpPr>
        <p:spPr>
          <a:xfrm>
            <a:off x="4817250" y="1804147"/>
            <a:ext cx="1839286" cy="369332"/>
          </a:xfrm>
          <a:prstGeom prst="rect">
            <a:avLst/>
          </a:prstGeom>
          <a:noFill/>
        </p:spPr>
        <p:txBody>
          <a:bodyPr wrap="none" rtlCol="0">
            <a:spAutoFit/>
          </a:bodyPr>
          <a:lstStyle/>
          <a:p>
            <a:r>
              <a:rPr lang="en-US" dirty="0"/>
              <a:t>Memory Location</a:t>
            </a:r>
          </a:p>
        </p:txBody>
      </p:sp>
      <p:sp>
        <p:nvSpPr>
          <p:cNvPr id="24" name="TextBox 23">
            <a:extLst>
              <a:ext uri="{FF2B5EF4-FFF2-40B4-BE49-F238E27FC236}">
                <a16:creationId xmlns:a16="http://schemas.microsoft.com/office/drawing/2014/main" id="{05091B93-1BAB-C041-85DD-46E8AA5C6166}"/>
              </a:ext>
            </a:extLst>
          </p:cNvPr>
          <p:cNvSpPr txBox="1"/>
          <p:nvPr/>
        </p:nvSpPr>
        <p:spPr>
          <a:xfrm>
            <a:off x="8705088" y="2255411"/>
            <a:ext cx="2648712" cy="369332"/>
          </a:xfrm>
          <a:prstGeom prst="rect">
            <a:avLst/>
          </a:prstGeom>
          <a:noFill/>
          <a:ln w="57150">
            <a:solidFill>
              <a:srgbClr val="C00000"/>
            </a:solidFill>
          </a:ln>
        </p:spPr>
        <p:txBody>
          <a:bodyPr wrap="square" rtlCol="0">
            <a:spAutoFit/>
          </a:bodyPr>
          <a:lstStyle/>
          <a:p>
            <a:r>
              <a:rPr lang="en-US" b="1" dirty="0"/>
              <a:t>Operand</a:t>
            </a:r>
          </a:p>
        </p:txBody>
      </p:sp>
      <p:cxnSp>
        <p:nvCxnSpPr>
          <p:cNvPr id="25" name="Straight Arrow Connector 24">
            <a:extLst>
              <a:ext uri="{FF2B5EF4-FFF2-40B4-BE49-F238E27FC236}">
                <a16:creationId xmlns:a16="http://schemas.microsoft.com/office/drawing/2014/main" id="{6C5477F4-F368-AB46-801E-B7A8F7B6659B}"/>
              </a:ext>
            </a:extLst>
          </p:cNvPr>
          <p:cNvCxnSpPr/>
          <p:nvPr/>
        </p:nvCxnSpPr>
        <p:spPr>
          <a:xfrm>
            <a:off x="7729803" y="2427885"/>
            <a:ext cx="84117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7FEE5C8-9417-8847-A61D-E6D977E1EC3B}"/>
              </a:ext>
            </a:extLst>
          </p:cNvPr>
          <p:cNvSpPr txBox="1"/>
          <p:nvPr/>
        </p:nvSpPr>
        <p:spPr>
          <a:xfrm>
            <a:off x="8610600" y="1804147"/>
            <a:ext cx="1839286" cy="369332"/>
          </a:xfrm>
          <a:prstGeom prst="rect">
            <a:avLst/>
          </a:prstGeom>
          <a:noFill/>
        </p:spPr>
        <p:txBody>
          <a:bodyPr wrap="none" rtlCol="0">
            <a:spAutoFit/>
          </a:bodyPr>
          <a:lstStyle/>
          <a:p>
            <a:r>
              <a:rPr lang="en-US" dirty="0"/>
              <a:t>Memory Location</a:t>
            </a:r>
          </a:p>
        </p:txBody>
      </p:sp>
      <p:sp>
        <p:nvSpPr>
          <p:cNvPr id="14" name="TextBox 13">
            <a:extLst>
              <a:ext uri="{FF2B5EF4-FFF2-40B4-BE49-F238E27FC236}">
                <a16:creationId xmlns:a16="http://schemas.microsoft.com/office/drawing/2014/main" id="{B2FA8A42-6A38-044B-8A96-D8D5BBAFA96E}"/>
              </a:ext>
            </a:extLst>
          </p:cNvPr>
          <p:cNvSpPr txBox="1"/>
          <p:nvPr/>
        </p:nvSpPr>
        <p:spPr>
          <a:xfrm>
            <a:off x="1155192" y="4196644"/>
            <a:ext cx="2648712" cy="369332"/>
          </a:xfrm>
          <a:prstGeom prst="rect">
            <a:avLst/>
          </a:prstGeom>
          <a:noFill/>
          <a:ln w="57150">
            <a:solidFill>
              <a:srgbClr val="C00000"/>
            </a:solidFill>
          </a:ln>
        </p:spPr>
        <p:txBody>
          <a:bodyPr wrap="square" rtlCol="0">
            <a:spAutoFit/>
          </a:bodyPr>
          <a:lstStyle/>
          <a:p>
            <a:r>
              <a:rPr lang="en-US" b="1" dirty="0"/>
              <a:t>Opcode        Address</a:t>
            </a:r>
          </a:p>
        </p:txBody>
      </p:sp>
      <p:cxnSp>
        <p:nvCxnSpPr>
          <p:cNvPr id="15" name="Straight Connector 14">
            <a:extLst>
              <a:ext uri="{FF2B5EF4-FFF2-40B4-BE49-F238E27FC236}">
                <a16:creationId xmlns:a16="http://schemas.microsoft.com/office/drawing/2014/main" id="{9B296900-9F0B-9147-8F0E-24840F1BCDA8}"/>
              </a:ext>
            </a:extLst>
          </p:cNvPr>
          <p:cNvCxnSpPr/>
          <p:nvPr/>
        </p:nvCxnSpPr>
        <p:spPr>
          <a:xfrm>
            <a:off x="2161032" y="4208836"/>
            <a:ext cx="0" cy="32918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C9BE02B-5CF9-B145-9CEF-8DED0427164D}"/>
              </a:ext>
            </a:extLst>
          </p:cNvPr>
          <p:cNvSpPr txBox="1"/>
          <p:nvPr/>
        </p:nvSpPr>
        <p:spPr>
          <a:xfrm>
            <a:off x="4901184" y="4200954"/>
            <a:ext cx="2648712" cy="369332"/>
          </a:xfrm>
          <a:prstGeom prst="rect">
            <a:avLst/>
          </a:prstGeom>
          <a:noFill/>
          <a:ln w="57150">
            <a:solidFill>
              <a:srgbClr val="C00000"/>
            </a:solidFill>
          </a:ln>
        </p:spPr>
        <p:txBody>
          <a:bodyPr wrap="square" rtlCol="0">
            <a:spAutoFit/>
          </a:bodyPr>
          <a:lstStyle/>
          <a:p>
            <a:r>
              <a:rPr lang="en-US" b="1" dirty="0"/>
              <a:t>1   Memory Address</a:t>
            </a:r>
          </a:p>
        </p:txBody>
      </p:sp>
      <p:cxnSp>
        <p:nvCxnSpPr>
          <p:cNvPr id="17" name="Straight Arrow Connector 16">
            <a:extLst>
              <a:ext uri="{FF2B5EF4-FFF2-40B4-BE49-F238E27FC236}">
                <a16:creationId xmlns:a16="http://schemas.microsoft.com/office/drawing/2014/main" id="{D0BF1D9A-F012-CF4B-A9B9-1ABDD67BE90B}"/>
              </a:ext>
            </a:extLst>
          </p:cNvPr>
          <p:cNvCxnSpPr/>
          <p:nvPr/>
        </p:nvCxnSpPr>
        <p:spPr>
          <a:xfrm>
            <a:off x="3925899" y="4373428"/>
            <a:ext cx="84117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69627A3-C98A-5A45-995B-67F52E4AD8BF}"/>
              </a:ext>
            </a:extLst>
          </p:cNvPr>
          <p:cNvSpPr txBox="1"/>
          <p:nvPr/>
        </p:nvSpPr>
        <p:spPr>
          <a:xfrm>
            <a:off x="4817250" y="3745380"/>
            <a:ext cx="1839286" cy="369332"/>
          </a:xfrm>
          <a:prstGeom prst="rect">
            <a:avLst/>
          </a:prstGeom>
          <a:noFill/>
        </p:spPr>
        <p:txBody>
          <a:bodyPr wrap="none" rtlCol="0">
            <a:spAutoFit/>
          </a:bodyPr>
          <a:lstStyle/>
          <a:p>
            <a:r>
              <a:rPr lang="en-US" dirty="0"/>
              <a:t>Memory Location</a:t>
            </a:r>
          </a:p>
        </p:txBody>
      </p:sp>
      <p:sp>
        <p:nvSpPr>
          <p:cNvPr id="27" name="TextBox 26">
            <a:extLst>
              <a:ext uri="{FF2B5EF4-FFF2-40B4-BE49-F238E27FC236}">
                <a16:creationId xmlns:a16="http://schemas.microsoft.com/office/drawing/2014/main" id="{D615CCE1-8ACE-C042-84AA-8FC003E26A5B}"/>
              </a:ext>
            </a:extLst>
          </p:cNvPr>
          <p:cNvSpPr txBox="1"/>
          <p:nvPr/>
        </p:nvSpPr>
        <p:spPr>
          <a:xfrm>
            <a:off x="8705088" y="4196644"/>
            <a:ext cx="2648712" cy="369332"/>
          </a:xfrm>
          <a:prstGeom prst="rect">
            <a:avLst/>
          </a:prstGeom>
          <a:noFill/>
          <a:ln w="57150">
            <a:solidFill>
              <a:srgbClr val="C00000"/>
            </a:solidFill>
          </a:ln>
        </p:spPr>
        <p:txBody>
          <a:bodyPr wrap="square" rtlCol="0">
            <a:spAutoFit/>
          </a:bodyPr>
          <a:lstStyle/>
          <a:p>
            <a:r>
              <a:rPr lang="en-US" b="1" dirty="0"/>
              <a:t>1   Memory Address</a:t>
            </a:r>
          </a:p>
        </p:txBody>
      </p:sp>
      <p:cxnSp>
        <p:nvCxnSpPr>
          <p:cNvPr id="28" name="Straight Arrow Connector 27">
            <a:extLst>
              <a:ext uri="{FF2B5EF4-FFF2-40B4-BE49-F238E27FC236}">
                <a16:creationId xmlns:a16="http://schemas.microsoft.com/office/drawing/2014/main" id="{FA2A42B8-9E4D-5640-952F-F955C97E73FA}"/>
              </a:ext>
            </a:extLst>
          </p:cNvPr>
          <p:cNvCxnSpPr/>
          <p:nvPr/>
        </p:nvCxnSpPr>
        <p:spPr>
          <a:xfrm>
            <a:off x="7729803" y="4369118"/>
            <a:ext cx="84117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88FFD67-7E57-C543-942E-F27336A59925}"/>
              </a:ext>
            </a:extLst>
          </p:cNvPr>
          <p:cNvSpPr txBox="1"/>
          <p:nvPr/>
        </p:nvSpPr>
        <p:spPr>
          <a:xfrm>
            <a:off x="8610600" y="3745380"/>
            <a:ext cx="1839286" cy="369332"/>
          </a:xfrm>
          <a:prstGeom prst="rect">
            <a:avLst/>
          </a:prstGeom>
          <a:noFill/>
        </p:spPr>
        <p:txBody>
          <a:bodyPr wrap="none" rtlCol="0">
            <a:spAutoFit/>
          </a:bodyPr>
          <a:lstStyle/>
          <a:p>
            <a:r>
              <a:rPr lang="en-US" dirty="0"/>
              <a:t>Memory Location</a:t>
            </a:r>
          </a:p>
        </p:txBody>
      </p:sp>
      <p:cxnSp>
        <p:nvCxnSpPr>
          <p:cNvPr id="30" name="Straight Connector 29">
            <a:extLst>
              <a:ext uri="{FF2B5EF4-FFF2-40B4-BE49-F238E27FC236}">
                <a16:creationId xmlns:a16="http://schemas.microsoft.com/office/drawing/2014/main" id="{04CDD68A-3382-414C-A2FA-805BC71628EC}"/>
              </a:ext>
            </a:extLst>
          </p:cNvPr>
          <p:cNvCxnSpPr/>
          <p:nvPr/>
        </p:nvCxnSpPr>
        <p:spPr>
          <a:xfrm>
            <a:off x="5178552" y="4224600"/>
            <a:ext cx="0" cy="32918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4B35579-9115-5C4E-8E99-033571D19E70}"/>
              </a:ext>
            </a:extLst>
          </p:cNvPr>
          <p:cNvCxnSpPr/>
          <p:nvPr/>
        </p:nvCxnSpPr>
        <p:spPr>
          <a:xfrm>
            <a:off x="9000744" y="4204526"/>
            <a:ext cx="0" cy="32918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F9E3F5A-AFC9-2048-8AAC-57E248B1E5B0}"/>
              </a:ext>
            </a:extLst>
          </p:cNvPr>
          <p:cNvSpPr txBox="1"/>
          <p:nvPr/>
        </p:nvSpPr>
        <p:spPr>
          <a:xfrm>
            <a:off x="2788920" y="5562214"/>
            <a:ext cx="2648712" cy="369332"/>
          </a:xfrm>
          <a:prstGeom prst="rect">
            <a:avLst/>
          </a:prstGeom>
          <a:noFill/>
          <a:ln w="57150">
            <a:solidFill>
              <a:srgbClr val="C00000"/>
            </a:solidFill>
          </a:ln>
        </p:spPr>
        <p:txBody>
          <a:bodyPr wrap="square" rtlCol="0">
            <a:spAutoFit/>
          </a:bodyPr>
          <a:lstStyle/>
          <a:p>
            <a:r>
              <a:rPr lang="en-US" b="1" dirty="0"/>
              <a:t>1   Memory Address</a:t>
            </a:r>
          </a:p>
        </p:txBody>
      </p:sp>
      <p:sp>
        <p:nvSpPr>
          <p:cNvPr id="33" name="TextBox 32">
            <a:extLst>
              <a:ext uri="{FF2B5EF4-FFF2-40B4-BE49-F238E27FC236}">
                <a16:creationId xmlns:a16="http://schemas.microsoft.com/office/drawing/2014/main" id="{1B3E9976-1800-074C-BF25-E717AE8A39DA}"/>
              </a:ext>
            </a:extLst>
          </p:cNvPr>
          <p:cNvSpPr txBox="1"/>
          <p:nvPr/>
        </p:nvSpPr>
        <p:spPr>
          <a:xfrm>
            <a:off x="2704986" y="5106640"/>
            <a:ext cx="1839286" cy="369332"/>
          </a:xfrm>
          <a:prstGeom prst="rect">
            <a:avLst/>
          </a:prstGeom>
          <a:noFill/>
        </p:spPr>
        <p:txBody>
          <a:bodyPr wrap="none" rtlCol="0">
            <a:spAutoFit/>
          </a:bodyPr>
          <a:lstStyle/>
          <a:p>
            <a:r>
              <a:rPr lang="en-US" dirty="0"/>
              <a:t>Memory Location</a:t>
            </a:r>
          </a:p>
        </p:txBody>
      </p:sp>
      <p:sp>
        <p:nvSpPr>
          <p:cNvPr id="34" name="TextBox 33">
            <a:extLst>
              <a:ext uri="{FF2B5EF4-FFF2-40B4-BE49-F238E27FC236}">
                <a16:creationId xmlns:a16="http://schemas.microsoft.com/office/drawing/2014/main" id="{C289277B-CC94-B34D-A8C7-CD1906187548}"/>
              </a:ext>
            </a:extLst>
          </p:cNvPr>
          <p:cNvSpPr txBox="1"/>
          <p:nvPr/>
        </p:nvSpPr>
        <p:spPr>
          <a:xfrm>
            <a:off x="6592824" y="5557904"/>
            <a:ext cx="2648712" cy="369332"/>
          </a:xfrm>
          <a:prstGeom prst="rect">
            <a:avLst/>
          </a:prstGeom>
          <a:noFill/>
          <a:ln w="57150">
            <a:solidFill>
              <a:srgbClr val="C00000"/>
            </a:solidFill>
          </a:ln>
        </p:spPr>
        <p:txBody>
          <a:bodyPr wrap="square" rtlCol="0">
            <a:spAutoFit/>
          </a:bodyPr>
          <a:lstStyle/>
          <a:p>
            <a:r>
              <a:rPr lang="en-US" b="1" dirty="0"/>
              <a:t>0   Operand</a:t>
            </a:r>
          </a:p>
        </p:txBody>
      </p:sp>
      <p:cxnSp>
        <p:nvCxnSpPr>
          <p:cNvPr id="35" name="Straight Arrow Connector 34">
            <a:extLst>
              <a:ext uri="{FF2B5EF4-FFF2-40B4-BE49-F238E27FC236}">
                <a16:creationId xmlns:a16="http://schemas.microsoft.com/office/drawing/2014/main" id="{37F9EC92-C7DC-574F-85A0-036E76262201}"/>
              </a:ext>
            </a:extLst>
          </p:cNvPr>
          <p:cNvCxnSpPr/>
          <p:nvPr/>
        </p:nvCxnSpPr>
        <p:spPr>
          <a:xfrm>
            <a:off x="5617539" y="5730378"/>
            <a:ext cx="84117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333569F-97B3-0349-B2C1-2F02AF5A5982}"/>
              </a:ext>
            </a:extLst>
          </p:cNvPr>
          <p:cNvSpPr txBox="1"/>
          <p:nvPr/>
        </p:nvSpPr>
        <p:spPr>
          <a:xfrm>
            <a:off x="6498336" y="5106640"/>
            <a:ext cx="1839286" cy="369332"/>
          </a:xfrm>
          <a:prstGeom prst="rect">
            <a:avLst/>
          </a:prstGeom>
          <a:noFill/>
        </p:spPr>
        <p:txBody>
          <a:bodyPr wrap="none" rtlCol="0">
            <a:spAutoFit/>
          </a:bodyPr>
          <a:lstStyle/>
          <a:p>
            <a:r>
              <a:rPr lang="en-US" dirty="0"/>
              <a:t>Memory Location</a:t>
            </a:r>
          </a:p>
        </p:txBody>
      </p:sp>
      <p:cxnSp>
        <p:nvCxnSpPr>
          <p:cNvPr id="37" name="Straight Connector 36">
            <a:extLst>
              <a:ext uri="{FF2B5EF4-FFF2-40B4-BE49-F238E27FC236}">
                <a16:creationId xmlns:a16="http://schemas.microsoft.com/office/drawing/2014/main" id="{F9E02491-E1E8-584D-A08D-5F393E2A38E3}"/>
              </a:ext>
            </a:extLst>
          </p:cNvPr>
          <p:cNvCxnSpPr/>
          <p:nvPr/>
        </p:nvCxnSpPr>
        <p:spPr>
          <a:xfrm>
            <a:off x="3066288" y="5585860"/>
            <a:ext cx="0" cy="32918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E5212E0-0670-D548-A8CB-D42EB84CF2AA}"/>
              </a:ext>
            </a:extLst>
          </p:cNvPr>
          <p:cNvCxnSpPr/>
          <p:nvPr/>
        </p:nvCxnSpPr>
        <p:spPr>
          <a:xfrm>
            <a:off x="6888480" y="5565786"/>
            <a:ext cx="0" cy="32918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55CAC04-1634-C64A-B402-12C639490456}"/>
              </a:ext>
            </a:extLst>
          </p:cNvPr>
          <p:cNvCxnSpPr>
            <a:cxnSpLocks/>
          </p:cNvCxnSpPr>
          <p:nvPr/>
        </p:nvCxnSpPr>
        <p:spPr>
          <a:xfrm flipH="1">
            <a:off x="2048256" y="4949952"/>
            <a:ext cx="788822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1CB3963-4B72-BA4F-8C91-2E019BB0E069}"/>
              </a:ext>
            </a:extLst>
          </p:cNvPr>
          <p:cNvCxnSpPr/>
          <p:nvPr/>
        </p:nvCxnSpPr>
        <p:spPr>
          <a:xfrm flipV="1">
            <a:off x="9924288" y="4718304"/>
            <a:ext cx="0" cy="23164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9C19100-5FE2-2144-90E4-55EEAE12B1D6}"/>
              </a:ext>
            </a:extLst>
          </p:cNvPr>
          <p:cNvCxnSpPr>
            <a:cxnSpLocks/>
          </p:cNvCxnSpPr>
          <p:nvPr/>
        </p:nvCxnSpPr>
        <p:spPr>
          <a:xfrm>
            <a:off x="2048256" y="4949952"/>
            <a:ext cx="0" cy="78042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AE6E6AB-DEAC-1744-8AA5-903E05C745A1}"/>
              </a:ext>
            </a:extLst>
          </p:cNvPr>
          <p:cNvCxnSpPr>
            <a:cxnSpLocks/>
          </p:cNvCxnSpPr>
          <p:nvPr/>
        </p:nvCxnSpPr>
        <p:spPr>
          <a:xfrm>
            <a:off x="2048256" y="5730516"/>
            <a:ext cx="53644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74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76A55-12E9-AA45-91DE-FAECFD2EBF30}"/>
              </a:ext>
            </a:extLst>
          </p:cNvPr>
          <p:cNvSpPr>
            <a:spLocks noGrp="1"/>
          </p:cNvSpPr>
          <p:nvPr>
            <p:ph type="title"/>
          </p:nvPr>
        </p:nvSpPr>
        <p:spPr/>
        <p:txBody>
          <a:bodyPr/>
          <a:lstStyle/>
          <a:p>
            <a:r>
              <a:rPr lang="en-US" dirty="0"/>
              <a:t>Addressing Modes - continued</a:t>
            </a:r>
          </a:p>
        </p:txBody>
      </p:sp>
      <p:sp>
        <p:nvSpPr>
          <p:cNvPr id="3" name="Content Placeholder 2">
            <a:extLst>
              <a:ext uri="{FF2B5EF4-FFF2-40B4-BE49-F238E27FC236}">
                <a16:creationId xmlns:a16="http://schemas.microsoft.com/office/drawing/2014/main" id="{84034BB3-459D-A148-92E2-574C65377E07}"/>
              </a:ext>
            </a:extLst>
          </p:cNvPr>
          <p:cNvSpPr>
            <a:spLocks noGrp="1"/>
          </p:cNvSpPr>
          <p:nvPr>
            <p:ph idx="1"/>
          </p:nvPr>
        </p:nvSpPr>
        <p:spPr>
          <a:xfrm>
            <a:off x="838200" y="1238996"/>
            <a:ext cx="10268712" cy="4674124"/>
          </a:xfrm>
        </p:spPr>
        <p:txBody>
          <a:bodyPr>
            <a:normAutofit/>
          </a:bodyPr>
          <a:lstStyle/>
          <a:p>
            <a:r>
              <a:rPr lang="en-US" dirty="0"/>
              <a:t>Register Indirect</a:t>
            </a:r>
          </a:p>
          <a:p>
            <a:endParaRPr lang="en-US" dirty="0"/>
          </a:p>
          <a:p>
            <a:endParaRPr lang="en-US" dirty="0"/>
          </a:p>
          <a:p>
            <a:endParaRPr lang="en-US" dirty="0"/>
          </a:p>
          <a:p>
            <a:r>
              <a:rPr lang="en-US" dirty="0"/>
              <a:t>Register Indirect with Auto-increment/Auto-decrement</a:t>
            </a:r>
          </a:p>
          <a:p>
            <a:pPr lvl="1"/>
            <a:r>
              <a:rPr lang="en-US" dirty="0"/>
              <a:t>The register value is incremented or decremented after the memory fetch</a:t>
            </a:r>
          </a:p>
          <a:p>
            <a:pPr lvl="1"/>
            <a:r>
              <a:rPr lang="en-US" dirty="0"/>
              <a:t>Useful for fast processing of lists or arrays</a:t>
            </a:r>
          </a:p>
          <a:p>
            <a:endParaRPr lang="en-US" dirty="0"/>
          </a:p>
        </p:txBody>
      </p:sp>
      <p:sp>
        <p:nvSpPr>
          <p:cNvPr id="4" name="Date Placeholder 3">
            <a:extLst>
              <a:ext uri="{FF2B5EF4-FFF2-40B4-BE49-F238E27FC236}">
                <a16:creationId xmlns:a16="http://schemas.microsoft.com/office/drawing/2014/main" id="{7C7B6EFF-D358-6440-822F-A1C7A228E772}"/>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F8370182-4B2B-CC47-9451-CD0A1E3402E8}"/>
              </a:ext>
            </a:extLst>
          </p:cNvPr>
          <p:cNvSpPr>
            <a:spLocks noGrp="1"/>
          </p:cNvSpPr>
          <p:nvPr>
            <p:ph type="sldNum" sz="quarter" idx="12"/>
          </p:nvPr>
        </p:nvSpPr>
        <p:spPr/>
        <p:txBody>
          <a:bodyPr/>
          <a:lstStyle/>
          <a:p>
            <a:fld id="{FCFF2910-D1F1-314D-A8F2-476646A55ABA}" type="slidenum">
              <a:rPr lang="en-US" smtClean="0"/>
              <a:pPr/>
              <a:t>24</a:t>
            </a:fld>
            <a:endParaRPr lang="en-US" dirty="0"/>
          </a:p>
        </p:txBody>
      </p:sp>
      <p:sp>
        <p:nvSpPr>
          <p:cNvPr id="19" name="TextBox 18">
            <a:extLst>
              <a:ext uri="{FF2B5EF4-FFF2-40B4-BE49-F238E27FC236}">
                <a16:creationId xmlns:a16="http://schemas.microsoft.com/office/drawing/2014/main" id="{64A2D293-33BB-3249-8BEF-AEEC1D8E2C07}"/>
              </a:ext>
            </a:extLst>
          </p:cNvPr>
          <p:cNvSpPr txBox="1"/>
          <p:nvPr/>
        </p:nvSpPr>
        <p:spPr>
          <a:xfrm>
            <a:off x="1155192" y="2255411"/>
            <a:ext cx="2648712" cy="369332"/>
          </a:xfrm>
          <a:prstGeom prst="rect">
            <a:avLst/>
          </a:prstGeom>
          <a:noFill/>
          <a:ln w="57150">
            <a:solidFill>
              <a:srgbClr val="C00000"/>
            </a:solidFill>
          </a:ln>
        </p:spPr>
        <p:txBody>
          <a:bodyPr wrap="square" rtlCol="0">
            <a:spAutoFit/>
          </a:bodyPr>
          <a:lstStyle/>
          <a:p>
            <a:r>
              <a:rPr lang="en-US" b="1" dirty="0"/>
              <a:t>Opcode        Register ID</a:t>
            </a:r>
          </a:p>
        </p:txBody>
      </p:sp>
      <p:cxnSp>
        <p:nvCxnSpPr>
          <p:cNvPr id="20" name="Straight Connector 19">
            <a:extLst>
              <a:ext uri="{FF2B5EF4-FFF2-40B4-BE49-F238E27FC236}">
                <a16:creationId xmlns:a16="http://schemas.microsoft.com/office/drawing/2014/main" id="{EC30398A-0831-6E4A-A6EA-05D1E631D11B}"/>
              </a:ext>
            </a:extLst>
          </p:cNvPr>
          <p:cNvCxnSpPr/>
          <p:nvPr/>
        </p:nvCxnSpPr>
        <p:spPr>
          <a:xfrm>
            <a:off x="2161032" y="2267603"/>
            <a:ext cx="0" cy="32918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59986BC-D3E6-E846-84F4-8E391D9748F6}"/>
              </a:ext>
            </a:extLst>
          </p:cNvPr>
          <p:cNvSpPr txBox="1"/>
          <p:nvPr/>
        </p:nvSpPr>
        <p:spPr>
          <a:xfrm>
            <a:off x="4901184" y="2259721"/>
            <a:ext cx="2648712" cy="369332"/>
          </a:xfrm>
          <a:prstGeom prst="rect">
            <a:avLst/>
          </a:prstGeom>
          <a:noFill/>
          <a:ln w="57150">
            <a:solidFill>
              <a:srgbClr val="C00000"/>
            </a:solidFill>
          </a:ln>
        </p:spPr>
        <p:txBody>
          <a:bodyPr wrap="square" rtlCol="0">
            <a:spAutoFit/>
          </a:bodyPr>
          <a:lstStyle/>
          <a:p>
            <a:r>
              <a:rPr lang="en-US" b="1" dirty="0"/>
              <a:t>Memory Address</a:t>
            </a:r>
          </a:p>
        </p:txBody>
      </p:sp>
      <p:cxnSp>
        <p:nvCxnSpPr>
          <p:cNvPr id="22" name="Straight Arrow Connector 21">
            <a:extLst>
              <a:ext uri="{FF2B5EF4-FFF2-40B4-BE49-F238E27FC236}">
                <a16:creationId xmlns:a16="http://schemas.microsoft.com/office/drawing/2014/main" id="{C818CC39-C776-3747-97B7-C60FDC4491B9}"/>
              </a:ext>
            </a:extLst>
          </p:cNvPr>
          <p:cNvCxnSpPr/>
          <p:nvPr/>
        </p:nvCxnSpPr>
        <p:spPr>
          <a:xfrm>
            <a:off x="3925899" y="2432195"/>
            <a:ext cx="84117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069634E-5015-D246-A6B3-948E3C4C9A20}"/>
              </a:ext>
            </a:extLst>
          </p:cNvPr>
          <p:cNvSpPr txBox="1"/>
          <p:nvPr/>
        </p:nvSpPr>
        <p:spPr>
          <a:xfrm>
            <a:off x="4817250" y="1804147"/>
            <a:ext cx="940194" cy="369332"/>
          </a:xfrm>
          <a:prstGeom prst="rect">
            <a:avLst/>
          </a:prstGeom>
          <a:noFill/>
        </p:spPr>
        <p:txBody>
          <a:bodyPr wrap="none" rtlCol="0">
            <a:spAutoFit/>
          </a:bodyPr>
          <a:lstStyle/>
          <a:p>
            <a:r>
              <a:rPr lang="en-US" dirty="0"/>
              <a:t>Register</a:t>
            </a:r>
          </a:p>
        </p:txBody>
      </p:sp>
      <p:sp>
        <p:nvSpPr>
          <p:cNvPr id="24" name="TextBox 23">
            <a:extLst>
              <a:ext uri="{FF2B5EF4-FFF2-40B4-BE49-F238E27FC236}">
                <a16:creationId xmlns:a16="http://schemas.microsoft.com/office/drawing/2014/main" id="{05091B93-1BAB-C041-85DD-46E8AA5C6166}"/>
              </a:ext>
            </a:extLst>
          </p:cNvPr>
          <p:cNvSpPr txBox="1"/>
          <p:nvPr/>
        </p:nvSpPr>
        <p:spPr>
          <a:xfrm>
            <a:off x="8705088" y="2255411"/>
            <a:ext cx="2648712" cy="369332"/>
          </a:xfrm>
          <a:prstGeom prst="rect">
            <a:avLst/>
          </a:prstGeom>
          <a:noFill/>
          <a:ln w="57150">
            <a:solidFill>
              <a:srgbClr val="C00000"/>
            </a:solidFill>
          </a:ln>
        </p:spPr>
        <p:txBody>
          <a:bodyPr wrap="square" rtlCol="0">
            <a:spAutoFit/>
          </a:bodyPr>
          <a:lstStyle/>
          <a:p>
            <a:r>
              <a:rPr lang="en-US" b="1" dirty="0"/>
              <a:t>Operand</a:t>
            </a:r>
          </a:p>
        </p:txBody>
      </p:sp>
      <p:cxnSp>
        <p:nvCxnSpPr>
          <p:cNvPr id="25" name="Straight Arrow Connector 24">
            <a:extLst>
              <a:ext uri="{FF2B5EF4-FFF2-40B4-BE49-F238E27FC236}">
                <a16:creationId xmlns:a16="http://schemas.microsoft.com/office/drawing/2014/main" id="{6C5477F4-F368-AB46-801E-B7A8F7B6659B}"/>
              </a:ext>
            </a:extLst>
          </p:cNvPr>
          <p:cNvCxnSpPr/>
          <p:nvPr/>
        </p:nvCxnSpPr>
        <p:spPr>
          <a:xfrm>
            <a:off x="7729803" y="2427885"/>
            <a:ext cx="84117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7FEE5C8-9417-8847-A61D-E6D977E1EC3B}"/>
              </a:ext>
            </a:extLst>
          </p:cNvPr>
          <p:cNvSpPr txBox="1"/>
          <p:nvPr/>
        </p:nvSpPr>
        <p:spPr>
          <a:xfrm>
            <a:off x="8610600" y="1804147"/>
            <a:ext cx="1839286" cy="369332"/>
          </a:xfrm>
          <a:prstGeom prst="rect">
            <a:avLst/>
          </a:prstGeom>
          <a:noFill/>
        </p:spPr>
        <p:txBody>
          <a:bodyPr wrap="none" rtlCol="0">
            <a:spAutoFit/>
          </a:bodyPr>
          <a:lstStyle/>
          <a:p>
            <a:r>
              <a:rPr lang="en-US" dirty="0"/>
              <a:t>Memory Location</a:t>
            </a:r>
          </a:p>
        </p:txBody>
      </p:sp>
    </p:spTree>
    <p:extLst>
      <p:ext uri="{BB962C8B-B14F-4D97-AF65-F5344CB8AC3E}">
        <p14:creationId xmlns:p14="http://schemas.microsoft.com/office/powerpoint/2010/main" val="326801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0F3A-9233-8648-91FD-54806BC1A07E}"/>
              </a:ext>
            </a:extLst>
          </p:cNvPr>
          <p:cNvSpPr>
            <a:spLocks noGrp="1"/>
          </p:cNvSpPr>
          <p:nvPr>
            <p:ph type="title"/>
          </p:nvPr>
        </p:nvSpPr>
        <p:spPr>
          <a:xfrm>
            <a:off x="838200" y="1"/>
            <a:ext cx="10515600" cy="1238996"/>
          </a:xfrm>
        </p:spPr>
        <p:txBody>
          <a:bodyPr/>
          <a:lstStyle/>
          <a:p>
            <a:r>
              <a:rPr lang="en-US" dirty="0"/>
              <a:t>Addressing Modes - continued</a:t>
            </a:r>
          </a:p>
        </p:txBody>
      </p:sp>
      <p:sp>
        <p:nvSpPr>
          <p:cNvPr id="3" name="Content Placeholder 2">
            <a:extLst>
              <a:ext uri="{FF2B5EF4-FFF2-40B4-BE49-F238E27FC236}">
                <a16:creationId xmlns:a16="http://schemas.microsoft.com/office/drawing/2014/main" id="{D0EC3D74-AF10-5849-96F0-615C9C2E7701}"/>
              </a:ext>
            </a:extLst>
          </p:cNvPr>
          <p:cNvSpPr>
            <a:spLocks noGrp="1"/>
          </p:cNvSpPr>
          <p:nvPr>
            <p:ph idx="1"/>
          </p:nvPr>
        </p:nvSpPr>
        <p:spPr>
          <a:xfrm>
            <a:off x="838200" y="1238996"/>
            <a:ext cx="6674010" cy="5117354"/>
          </a:xfrm>
        </p:spPr>
        <p:txBody>
          <a:bodyPr/>
          <a:lstStyle/>
          <a:p>
            <a:r>
              <a:rPr lang="en-US" dirty="0"/>
              <a:t>Register Offset</a:t>
            </a:r>
            <a:br>
              <a:rPr lang="en-US" dirty="0"/>
            </a:br>
            <a:r>
              <a:rPr lang="en-US" i="1" dirty="0">
                <a:solidFill>
                  <a:srgbClr val="FF0000"/>
                </a:solidFill>
              </a:rPr>
              <a:t>LDA </a:t>
            </a:r>
            <a:r>
              <a:rPr lang="en-US" i="1" dirty="0" err="1">
                <a:solidFill>
                  <a:srgbClr val="FF0000"/>
                </a:solidFill>
              </a:rPr>
              <a:t>array,X</a:t>
            </a:r>
            <a:endParaRPr lang="en-US" i="1" dirty="0">
              <a:solidFill>
                <a:srgbClr val="FF0000"/>
              </a:solidFill>
            </a:endParaRPr>
          </a:p>
          <a:p>
            <a:endParaRPr lang="en-US" dirty="0"/>
          </a:p>
          <a:p>
            <a:pPr marL="0" indent="0">
              <a:buNone/>
            </a:pPr>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CD23987E-80BB-FD4C-8717-7EF0658103DA}"/>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2A0B9C86-BD0C-2849-B321-9BE200E20B66}"/>
              </a:ext>
            </a:extLst>
          </p:cNvPr>
          <p:cNvSpPr>
            <a:spLocks noGrp="1"/>
          </p:cNvSpPr>
          <p:nvPr>
            <p:ph type="sldNum" sz="quarter" idx="12"/>
          </p:nvPr>
        </p:nvSpPr>
        <p:spPr/>
        <p:txBody>
          <a:bodyPr/>
          <a:lstStyle/>
          <a:p>
            <a:fld id="{FCFF2910-D1F1-314D-A8F2-476646A55ABA}" type="slidenum">
              <a:rPr lang="en-US" smtClean="0"/>
              <a:pPr/>
              <a:t>25</a:t>
            </a:fld>
            <a:endParaRPr lang="en-US" dirty="0"/>
          </a:p>
        </p:txBody>
      </p:sp>
      <p:sp>
        <p:nvSpPr>
          <p:cNvPr id="6" name="TextBox 5">
            <a:extLst>
              <a:ext uri="{FF2B5EF4-FFF2-40B4-BE49-F238E27FC236}">
                <a16:creationId xmlns:a16="http://schemas.microsoft.com/office/drawing/2014/main" id="{094CC793-9A96-BA4C-AC3D-49F99EED96BC}"/>
              </a:ext>
            </a:extLst>
          </p:cNvPr>
          <p:cNvSpPr txBox="1"/>
          <p:nvPr/>
        </p:nvSpPr>
        <p:spPr>
          <a:xfrm>
            <a:off x="1178560" y="2344742"/>
            <a:ext cx="2648712" cy="369332"/>
          </a:xfrm>
          <a:prstGeom prst="rect">
            <a:avLst/>
          </a:prstGeom>
          <a:noFill/>
          <a:ln w="57150">
            <a:solidFill>
              <a:srgbClr val="C00000"/>
            </a:solidFill>
          </a:ln>
        </p:spPr>
        <p:txBody>
          <a:bodyPr wrap="square" rtlCol="0">
            <a:spAutoFit/>
          </a:bodyPr>
          <a:lstStyle/>
          <a:p>
            <a:r>
              <a:rPr lang="en-US" b="1" dirty="0"/>
              <a:t>Opcode    Reg ID   Offset</a:t>
            </a:r>
          </a:p>
        </p:txBody>
      </p:sp>
      <p:cxnSp>
        <p:nvCxnSpPr>
          <p:cNvPr id="7" name="Straight Connector 6">
            <a:extLst>
              <a:ext uri="{FF2B5EF4-FFF2-40B4-BE49-F238E27FC236}">
                <a16:creationId xmlns:a16="http://schemas.microsoft.com/office/drawing/2014/main" id="{D9CFB020-6DCE-CB48-AFD1-380504C1C675}"/>
              </a:ext>
            </a:extLst>
          </p:cNvPr>
          <p:cNvCxnSpPr/>
          <p:nvPr/>
        </p:nvCxnSpPr>
        <p:spPr>
          <a:xfrm>
            <a:off x="2099056" y="2372698"/>
            <a:ext cx="0" cy="32918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D6BFAD5-9307-F44F-8B59-DC336941A6F8}"/>
              </a:ext>
            </a:extLst>
          </p:cNvPr>
          <p:cNvSpPr txBox="1"/>
          <p:nvPr/>
        </p:nvSpPr>
        <p:spPr>
          <a:xfrm>
            <a:off x="1178560" y="3586031"/>
            <a:ext cx="2648712" cy="369332"/>
          </a:xfrm>
          <a:prstGeom prst="rect">
            <a:avLst/>
          </a:prstGeom>
          <a:noFill/>
          <a:ln w="57150">
            <a:solidFill>
              <a:srgbClr val="C00000"/>
            </a:solidFill>
          </a:ln>
        </p:spPr>
        <p:txBody>
          <a:bodyPr wrap="square" rtlCol="0">
            <a:spAutoFit/>
          </a:bodyPr>
          <a:lstStyle/>
          <a:p>
            <a:r>
              <a:rPr lang="en-US" b="1" dirty="0"/>
              <a:t>Address</a:t>
            </a:r>
          </a:p>
        </p:txBody>
      </p:sp>
      <p:sp>
        <p:nvSpPr>
          <p:cNvPr id="10" name="TextBox 9">
            <a:extLst>
              <a:ext uri="{FF2B5EF4-FFF2-40B4-BE49-F238E27FC236}">
                <a16:creationId xmlns:a16="http://schemas.microsoft.com/office/drawing/2014/main" id="{5670F317-7CDE-714B-B593-DC042AAF40CF}"/>
              </a:ext>
            </a:extLst>
          </p:cNvPr>
          <p:cNvSpPr txBox="1"/>
          <p:nvPr/>
        </p:nvSpPr>
        <p:spPr>
          <a:xfrm>
            <a:off x="1178560" y="2919220"/>
            <a:ext cx="184731" cy="461665"/>
          </a:xfrm>
          <a:prstGeom prst="rect">
            <a:avLst/>
          </a:prstGeom>
          <a:noFill/>
        </p:spPr>
        <p:txBody>
          <a:bodyPr wrap="none" rtlCol="0">
            <a:spAutoFit/>
          </a:bodyPr>
          <a:lstStyle/>
          <a:p>
            <a:endParaRPr lang="en-US" sz="2400" dirty="0"/>
          </a:p>
        </p:txBody>
      </p:sp>
      <p:sp>
        <p:nvSpPr>
          <p:cNvPr id="11" name="TextBox 10">
            <a:extLst>
              <a:ext uri="{FF2B5EF4-FFF2-40B4-BE49-F238E27FC236}">
                <a16:creationId xmlns:a16="http://schemas.microsoft.com/office/drawing/2014/main" id="{8198EDCA-2BC0-5D42-922E-BC996341A253}"/>
              </a:ext>
            </a:extLst>
          </p:cNvPr>
          <p:cNvSpPr txBox="1"/>
          <p:nvPr/>
        </p:nvSpPr>
        <p:spPr>
          <a:xfrm>
            <a:off x="8679688" y="3586031"/>
            <a:ext cx="2648712" cy="369332"/>
          </a:xfrm>
          <a:prstGeom prst="rect">
            <a:avLst/>
          </a:prstGeom>
          <a:noFill/>
          <a:ln w="57150">
            <a:solidFill>
              <a:srgbClr val="C00000"/>
            </a:solidFill>
          </a:ln>
        </p:spPr>
        <p:txBody>
          <a:bodyPr wrap="square" rtlCol="0">
            <a:spAutoFit/>
          </a:bodyPr>
          <a:lstStyle/>
          <a:p>
            <a:r>
              <a:rPr lang="en-US" b="1" dirty="0"/>
              <a:t>Operand</a:t>
            </a:r>
          </a:p>
        </p:txBody>
      </p:sp>
      <p:cxnSp>
        <p:nvCxnSpPr>
          <p:cNvPr id="14" name="Straight Arrow Connector 13">
            <a:extLst>
              <a:ext uri="{FF2B5EF4-FFF2-40B4-BE49-F238E27FC236}">
                <a16:creationId xmlns:a16="http://schemas.microsoft.com/office/drawing/2014/main" id="{147D6C76-0B57-CB47-92ED-26F6EA879144}"/>
              </a:ext>
            </a:extLst>
          </p:cNvPr>
          <p:cNvCxnSpPr/>
          <p:nvPr/>
        </p:nvCxnSpPr>
        <p:spPr>
          <a:xfrm>
            <a:off x="7682992" y="3774309"/>
            <a:ext cx="84117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F176025-D33E-C845-A49B-942D2FB160A4}"/>
              </a:ext>
            </a:extLst>
          </p:cNvPr>
          <p:cNvSpPr txBox="1"/>
          <p:nvPr/>
        </p:nvSpPr>
        <p:spPr>
          <a:xfrm>
            <a:off x="8619763" y="3184069"/>
            <a:ext cx="1839286" cy="646331"/>
          </a:xfrm>
          <a:prstGeom prst="rect">
            <a:avLst/>
          </a:prstGeom>
          <a:noFill/>
        </p:spPr>
        <p:txBody>
          <a:bodyPr wrap="none" rtlCol="0">
            <a:spAutoFit/>
          </a:bodyPr>
          <a:lstStyle/>
          <a:p>
            <a:r>
              <a:rPr lang="en-US" dirty="0"/>
              <a:t>Memory Location</a:t>
            </a:r>
          </a:p>
          <a:p>
            <a:endParaRPr lang="en-US" dirty="0"/>
          </a:p>
        </p:txBody>
      </p:sp>
      <p:cxnSp>
        <p:nvCxnSpPr>
          <p:cNvPr id="18" name="Straight Connector 17">
            <a:extLst>
              <a:ext uri="{FF2B5EF4-FFF2-40B4-BE49-F238E27FC236}">
                <a16:creationId xmlns:a16="http://schemas.microsoft.com/office/drawing/2014/main" id="{D324933D-1BC4-3746-B0D5-2E2DD2ACE172}"/>
              </a:ext>
            </a:extLst>
          </p:cNvPr>
          <p:cNvCxnSpPr/>
          <p:nvPr/>
        </p:nvCxnSpPr>
        <p:spPr>
          <a:xfrm>
            <a:off x="2897632" y="2372698"/>
            <a:ext cx="0" cy="32918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4E04AA9-C46C-D04C-8BEC-E78FE978BB1F}"/>
              </a:ext>
            </a:extLst>
          </p:cNvPr>
          <p:cNvCxnSpPr/>
          <p:nvPr/>
        </p:nvCxnSpPr>
        <p:spPr>
          <a:xfrm>
            <a:off x="2461768" y="2907028"/>
            <a:ext cx="0" cy="5120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2A3070F-5D2F-744C-BA57-8A2BDDDF19FB}"/>
              </a:ext>
            </a:extLst>
          </p:cNvPr>
          <p:cNvSpPr txBox="1"/>
          <p:nvPr/>
        </p:nvSpPr>
        <p:spPr>
          <a:xfrm>
            <a:off x="1069690" y="3150052"/>
            <a:ext cx="940194" cy="369332"/>
          </a:xfrm>
          <a:prstGeom prst="rect">
            <a:avLst/>
          </a:prstGeom>
          <a:noFill/>
        </p:spPr>
        <p:txBody>
          <a:bodyPr wrap="none" rtlCol="0">
            <a:spAutoFit/>
          </a:bodyPr>
          <a:lstStyle/>
          <a:p>
            <a:r>
              <a:rPr lang="en-US" dirty="0"/>
              <a:t>Register</a:t>
            </a:r>
          </a:p>
        </p:txBody>
      </p:sp>
      <p:sp>
        <p:nvSpPr>
          <p:cNvPr id="24" name="TextBox 23">
            <a:extLst>
              <a:ext uri="{FF2B5EF4-FFF2-40B4-BE49-F238E27FC236}">
                <a16:creationId xmlns:a16="http://schemas.microsoft.com/office/drawing/2014/main" id="{305AB843-63D5-484F-AFE8-4C0D5A177D32}"/>
              </a:ext>
            </a:extLst>
          </p:cNvPr>
          <p:cNvSpPr txBox="1"/>
          <p:nvPr/>
        </p:nvSpPr>
        <p:spPr>
          <a:xfrm>
            <a:off x="4838098" y="3591949"/>
            <a:ext cx="2648712" cy="369332"/>
          </a:xfrm>
          <a:prstGeom prst="rect">
            <a:avLst/>
          </a:prstGeom>
          <a:noFill/>
          <a:ln w="28575">
            <a:solidFill>
              <a:srgbClr val="C00000"/>
            </a:solidFill>
          </a:ln>
        </p:spPr>
        <p:txBody>
          <a:bodyPr wrap="square" rtlCol="0">
            <a:spAutoFit/>
          </a:bodyPr>
          <a:lstStyle/>
          <a:p>
            <a:r>
              <a:rPr lang="en-US" b="1" i="1" dirty="0"/>
              <a:t>Effective address</a:t>
            </a:r>
          </a:p>
        </p:txBody>
      </p:sp>
      <p:cxnSp>
        <p:nvCxnSpPr>
          <p:cNvPr id="26" name="Straight Arrow Connector 25">
            <a:extLst>
              <a:ext uri="{FF2B5EF4-FFF2-40B4-BE49-F238E27FC236}">
                <a16:creationId xmlns:a16="http://schemas.microsoft.com/office/drawing/2014/main" id="{0F24E001-50CD-3345-8EBF-625F8141871D}"/>
              </a:ext>
            </a:extLst>
          </p:cNvPr>
          <p:cNvCxnSpPr/>
          <p:nvPr/>
        </p:nvCxnSpPr>
        <p:spPr>
          <a:xfrm>
            <a:off x="3997960" y="3770697"/>
            <a:ext cx="6827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51F4365-A825-F448-A224-EAB6854DBBF0}"/>
              </a:ext>
            </a:extLst>
          </p:cNvPr>
          <p:cNvCxnSpPr/>
          <p:nvPr/>
        </p:nvCxnSpPr>
        <p:spPr>
          <a:xfrm>
            <a:off x="3997960" y="2554095"/>
            <a:ext cx="682752" cy="6827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5498F8E-518D-404B-AABB-793FEBEB0109}"/>
              </a:ext>
            </a:extLst>
          </p:cNvPr>
          <p:cNvSpPr txBox="1"/>
          <p:nvPr/>
        </p:nvSpPr>
        <p:spPr>
          <a:xfrm>
            <a:off x="4124358" y="3062811"/>
            <a:ext cx="364202" cy="523220"/>
          </a:xfrm>
          <a:prstGeom prst="rect">
            <a:avLst/>
          </a:prstGeom>
          <a:noFill/>
        </p:spPr>
        <p:txBody>
          <a:bodyPr wrap="none" rtlCol="0">
            <a:spAutoFit/>
          </a:bodyPr>
          <a:lstStyle/>
          <a:p>
            <a:r>
              <a:rPr lang="en-US" sz="2800" b="1" dirty="0"/>
              <a:t>+</a:t>
            </a:r>
          </a:p>
        </p:txBody>
      </p:sp>
      <p:sp>
        <p:nvSpPr>
          <p:cNvPr id="30" name="Oval 29">
            <a:extLst>
              <a:ext uri="{FF2B5EF4-FFF2-40B4-BE49-F238E27FC236}">
                <a16:creationId xmlns:a16="http://schemas.microsoft.com/office/drawing/2014/main" id="{F958EA0E-3E59-6E4B-BF8A-EC07B4DEDC6A}"/>
              </a:ext>
            </a:extLst>
          </p:cNvPr>
          <p:cNvSpPr/>
          <p:nvPr/>
        </p:nvSpPr>
        <p:spPr>
          <a:xfrm>
            <a:off x="4051206" y="3096415"/>
            <a:ext cx="481766" cy="48176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7969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76A55-12E9-AA45-91DE-FAECFD2EBF30}"/>
              </a:ext>
            </a:extLst>
          </p:cNvPr>
          <p:cNvSpPr>
            <a:spLocks noGrp="1"/>
          </p:cNvSpPr>
          <p:nvPr>
            <p:ph type="title"/>
          </p:nvPr>
        </p:nvSpPr>
        <p:spPr/>
        <p:txBody>
          <a:bodyPr/>
          <a:lstStyle/>
          <a:p>
            <a:r>
              <a:rPr lang="en-US" dirty="0"/>
              <a:t>Addressing Modes - continued</a:t>
            </a:r>
          </a:p>
        </p:txBody>
      </p:sp>
      <p:sp>
        <p:nvSpPr>
          <p:cNvPr id="3" name="Content Placeholder 2">
            <a:extLst>
              <a:ext uri="{FF2B5EF4-FFF2-40B4-BE49-F238E27FC236}">
                <a16:creationId xmlns:a16="http://schemas.microsoft.com/office/drawing/2014/main" id="{84034BB3-459D-A148-92E2-574C65377E07}"/>
              </a:ext>
            </a:extLst>
          </p:cNvPr>
          <p:cNvSpPr>
            <a:spLocks noGrp="1"/>
          </p:cNvSpPr>
          <p:nvPr>
            <p:ph idx="1"/>
          </p:nvPr>
        </p:nvSpPr>
        <p:spPr>
          <a:xfrm>
            <a:off x="838200" y="1238996"/>
            <a:ext cx="10268712" cy="4674124"/>
          </a:xfrm>
        </p:spPr>
        <p:txBody>
          <a:bodyPr>
            <a:normAutofit/>
          </a:bodyPr>
          <a:lstStyle/>
          <a:p>
            <a:r>
              <a:rPr lang="en-US" dirty="0"/>
              <a:t>Using Register Indirect or Register Offset with Auto-increment/Auto-decrement</a:t>
            </a:r>
          </a:p>
          <a:p>
            <a:r>
              <a:rPr lang="en-US" dirty="0"/>
              <a:t>Easy in assembly language</a:t>
            </a:r>
          </a:p>
          <a:p>
            <a:pPr lvl="1"/>
            <a:r>
              <a:rPr lang="en-US" dirty="0"/>
              <a:t>Point register to list or array</a:t>
            </a:r>
          </a:p>
          <a:p>
            <a:pPr lvl="1"/>
            <a:r>
              <a:rPr lang="en-US" dirty="0"/>
              <a:t>Perform operations as register is incremented</a:t>
            </a:r>
          </a:p>
          <a:p>
            <a:r>
              <a:rPr lang="en-US" dirty="0"/>
              <a:t>Difficult for compilers!</a:t>
            </a:r>
            <a:br>
              <a:rPr lang="en-US" dirty="0"/>
            </a:br>
            <a:r>
              <a:rPr lang="en-US" i="1" dirty="0">
                <a:solidFill>
                  <a:srgbClr val="C00000"/>
                </a:solidFill>
              </a:rPr>
              <a:t>while (*from != ‘\0’)</a:t>
            </a:r>
            <a:br>
              <a:rPr lang="en-US" i="1" dirty="0">
                <a:solidFill>
                  <a:srgbClr val="C00000"/>
                </a:solidFill>
              </a:rPr>
            </a:br>
            <a:r>
              <a:rPr lang="en-US" i="1" dirty="0">
                <a:solidFill>
                  <a:srgbClr val="C00000"/>
                </a:solidFill>
              </a:rPr>
              <a:t>	*to++ = *from++;</a:t>
            </a:r>
            <a:br>
              <a:rPr lang="en-US" dirty="0"/>
            </a:br>
            <a:r>
              <a:rPr lang="en-US" dirty="0"/>
              <a:t>	</a:t>
            </a:r>
          </a:p>
          <a:p>
            <a:endParaRPr lang="en-US" dirty="0"/>
          </a:p>
          <a:p>
            <a:endParaRPr lang="en-US" dirty="0"/>
          </a:p>
        </p:txBody>
      </p:sp>
      <p:sp>
        <p:nvSpPr>
          <p:cNvPr id="4" name="Date Placeholder 3">
            <a:extLst>
              <a:ext uri="{FF2B5EF4-FFF2-40B4-BE49-F238E27FC236}">
                <a16:creationId xmlns:a16="http://schemas.microsoft.com/office/drawing/2014/main" id="{7C7B6EFF-D358-6440-822F-A1C7A228E772}"/>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F8370182-4B2B-CC47-9451-CD0A1E3402E8}"/>
              </a:ext>
            </a:extLst>
          </p:cNvPr>
          <p:cNvSpPr>
            <a:spLocks noGrp="1"/>
          </p:cNvSpPr>
          <p:nvPr>
            <p:ph type="sldNum" sz="quarter" idx="12"/>
          </p:nvPr>
        </p:nvSpPr>
        <p:spPr/>
        <p:txBody>
          <a:bodyPr/>
          <a:lstStyle/>
          <a:p>
            <a:fld id="{FCFF2910-D1F1-314D-A8F2-476646A55ABA}" type="slidenum">
              <a:rPr lang="en-US" smtClean="0"/>
              <a:pPr/>
              <a:t>26</a:t>
            </a:fld>
            <a:endParaRPr lang="en-US" dirty="0"/>
          </a:p>
        </p:txBody>
      </p:sp>
    </p:spTree>
    <p:extLst>
      <p:ext uri="{BB962C8B-B14F-4D97-AF65-F5344CB8AC3E}">
        <p14:creationId xmlns:p14="http://schemas.microsoft.com/office/powerpoint/2010/main" val="1694791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0F3A-9233-8648-91FD-54806BC1A07E}"/>
              </a:ext>
            </a:extLst>
          </p:cNvPr>
          <p:cNvSpPr>
            <a:spLocks noGrp="1"/>
          </p:cNvSpPr>
          <p:nvPr>
            <p:ph type="title"/>
          </p:nvPr>
        </p:nvSpPr>
        <p:spPr>
          <a:xfrm>
            <a:off x="838200" y="1"/>
            <a:ext cx="10515600" cy="1238996"/>
          </a:xfrm>
        </p:spPr>
        <p:txBody>
          <a:bodyPr/>
          <a:lstStyle/>
          <a:p>
            <a:r>
              <a:rPr lang="en-US" dirty="0"/>
              <a:t>Addressing Modes - continued</a:t>
            </a:r>
          </a:p>
        </p:txBody>
      </p:sp>
      <p:sp>
        <p:nvSpPr>
          <p:cNvPr id="3" name="Content Placeholder 2">
            <a:extLst>
              <a:ext uri="{FF2B5EF4-FFF2-40B4-BE49-F238E27FC236}">
                <a16:creationId xmlns:a16="http://schemas.microsoft.com/office/drawing/2014/main" id="{D0EC3D74-AF10-5849-96F0-615C9C2E7701}"/>
              </a:ext>
            </a:extLst>
          </p:cNvPr>
          <p:cNvSpPr>
            <a:spLocks noGrp="1"/>
          </p:cNvSpPr>
          <p:nvPr>
            <p:ph idx="1"/>
          </p:nvPr>
        </p:nvSpPr>
        <p:spPr>
          <a:xfrm>
            <a:off x="838200" y="1238996"/>
            <a:ext cx="10780776" cy="5117354"/>
          </a:xfrm>
        </p:spPr>
        <p:txBody>
          <a:bodyPr/>
          <a:lstStyle/>
          <a:p>
            <a:r>
              <a:rPr lang="en-US" dirty="0"/>
              <a:t>Relative or PC (Program Counter) Relative</a:t>
            </a:r>
            <a:br>
              <a:rPr lang="en-US" dirty="0"/>
            </a:br>
            <a:r>
              <a:rPr lang="en-US" i="1" dirty="0">
                <a:solidFill>
                  <a:srgbClr val="FF0000"/>
                </a:solidFill>
              </a:rPr>
              <a:t>JMP loop</a:t>
            </a:r>
          </a:p>
          <a:p>
            <a:endParaRPr lang="en-US" dirty="0"/>
          </a:p>
          <a:p>
            <a:endParaRPr lang="en-US" dirty="0"/>
          </a:p>
          <a:p>
            <a:endParaRPr lang="en-US" dirty="0"/>
          </a:p>
          <a:p>
            <a:endParaRPr lang="en-US" dirty="0"/>
          </a:p>
          <a:p>
            <a:pPr marL="0" indent="0">
              <a:buNone/>
            </a:pPr>
            <a:endParaRPr lang="en-US" dirty="0"/>
          </a:p>
          <a:p>
            <a:r>
              <a:rPr lang="en-US" dirty="0"/>
              <a:t>Typically used for branch or conditional branch instructions</a:t>
            </a:r>
          </a:p>
          <a:p>
            <a:endParaRPr lang="en-US" dirty="0"/>
          </a:p>
          <a:p>
            <a:pPr marL="0" indent="0">
              <a:buNone/>
            </a:pPr>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CD23987E-80BB-FD4C-8717-7EF0658103DA}"/>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2A0B9C86-BD0C-2849-B321-9BE200E20B66}"/>
              </a:ext>
            </a:extLst>
          </p:cNvPr>
          <p:cNvSpPr>
            <a:spLocks noGrp="1"/>
          </p:cNvSpPr>
          <p:nvPr>
            <p:ph type="sldNum" sz="quarter" idx="12"/>
          </p:nvPr>
        </p:nvSpPr>
        <p:spPr/>
        <p:txBody>
          <a:bodyPr/>
          <a:lstStyle/>
          <a:p>
            <a:fld id="{FCFF2910-D1F1-314D-A8F2-476646A55ABA}" type="slidenum">
              <a:rPr lang="en-US" smtClean="0"/>
              <a:pPr/>
              <a:t>27</a:t>
            </a:fld>
            <a:endParaRPr lang="en-US" dirty="0"/>
          </a:p>
        </p:txBody>
      </p:sp>
      <p:sp>
        <p:nvSpPr>
          <p:cNvPr id="6" name="TextBox 5">
            <a:extLst>
              <a:ext uri="{FF2B5EF4-FFF2-40B4-BE49-F238E27FC236}">
                <a16:creationId xmlns:a16="http://schemas.microsoft.com/office/drawing/2014/main" id="{094CC793-9A96-BA4C-AC3D-49F99EED96BC}"/>
              </a:ext>
            </a:extLst>
          </p:cNvPr>
          <p:cNvSpPr txBox="1"/>
          <p:nvPr/>
        </p:nvSpPr>
        <p:spPr>
          <a:xfrm>
            <a:off x="1136227" y="2336276"/>
            <a:ext cx="2648712" cy="369332"/>
          </a:xfrm>
          <a:prstGeom prst="rect">
            <a:avLst/>
          </a:prstGeom>
          <a:noFill/>
          <a:ln w="57150">
            <a:solidFill>
              <a:srgbClr val="C00000"/>
            </a:solidFill>
          </a:ln>
        </p:spPr>
        <p:txBody>
          <a:bodyPr wrap="square" rtlCol="0">
            <a:spAutoFit/>
          </a:bodyPr>
          <a:lstStyle/>
          <a:p>
            <a:r>
              <a:rPr lang="en-US" b="1" dirty="0"/>
              <a:t>Opcode    Offset</a:t>
            </a:r>
          </a:p>
        </p:txBody>
      </p:sp>
      <p:cxnSp>
        <p:nvCxnSpPr>
          <p:cNvPr id="7" name="Straight Connector 6">
            <a:extLst>
              <a:ext uri="{FF2B5EF4-FFF2-40B4-BE49-F238E27FC236}">
                <a16:creationId xmlns:a16="http://schemas.microsoft.com/office/drawing/2014/main" id="{D9CFB020-6DCE-CB48-AFD1-380504C1C675}"/>
              </a:ext>
            </a:extLst>
          </p:cNvPr>
          <p:cNvCxnSpPr/>
          <p:nvPr/>
        </p:nvCxnSpPr>
        <p:spPr>
          <a:xfrm>
            <a:off x="2056723" y="2364232"/>
            <a:ext cx="0" cy="32918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D6BFAD5-9307-F44F-8B59-DC336941A6F8}"/>
              </a:ext>
            </a:extLst>
          </p:cNvPr>
          <p:cNvSpPr txBox="1"/>
          <p:nvPr/>
        </p:nvSpPr>
        <p:spPr>
          <a:xfrm>
            <a:off x="1136227" y="3577565"/>
            <a:ext cx="2648712" cy="369332"/>
          </a:xfrm>
          <a:prstGeom prst="rect">
            <a:avLst/>
          </a:prstGeom>
          <a:noFill/>
          <a:ln w="57150">
            <a:solidFill>
              <a:srgbClr val="C00000"/>
            </a:solidFill>
          </a:ln>
        </p:spPr>
        <p:txBody>
          <a:bodyPr wrap="square" rtlCol="0">
            <a:spAutoFit/>
          </a:bodyPr>
          <a:lstStyle/>
          <a:p>
            <a:r>
              <a:rPr lang="en-US" b="1" dirty="0"/>
              <a:t>Address</a:t>
            </a:r>
          </a:p>
        </p:txBody>
      </p:sp>
      <p:sp>
        <p:nvSpPr>
          <p:cNvPr id="10" name="TextBox 9">
            <a:extLst>
              <a:ext uri="{FF2B5EF4-FFF2-40B4-BE49-F238E27FC236}">
                <a16:creationId xmlns:a16="http://schemas.microsoft.com/office/drawing/2014/main" id="{5670F317-7CDE-714B-B593-DC042AAF40CF}"/>
              </a:ext>
            </a:extLst>
          </p:cNvPr>
          <p:cNvSpPr txBox="1"/>
          <p:nvPr/>
        </p:nvSpPr>
        <p:spPr>
          <a:xfrm>
            <a:off x="1136227" y="2910754"/>
            <a:ext cx="184731" cy="461665"/>
          </a:xfrm>
          <a:prstGeom prst="rect">
            <a:avLst/>
          </a:prstGeom>
          <a:noFill/>
        </p:spPr>
        <p:txBody>
          <a:bodyPr wrap="none" rtlCol="0">
            <a:spAutoFit/>
          </a:bodyPr>
          <a:lstStyle/>
          <a:p>
            <a:endParaRPr lang="en-US" sz="2400" dirty="0"/>
          </a:p>
        </p:txBody>
      </p:sp>
      <p:sp>
        <p:nvSpPr>
          <p:cNvPr id="11" name="TextBox 10">
            <a:extLst>
              <a:ext uri="{FF2B5EF4-FFF2-40B4-BE49-F238E27FC236}">
                <a16:creationId xmlns:a16="http://schemas.microsoft.com/office/drawing/2014/main" id="{8198EDCA-2BC0-5D42-922E-BC996341A253}"/>
              </a:ext>
            </a:extLst>
          </p:cNvPr>
          <p:cNvSpPr txBox="1"/>
          <p:nvPr/>
        </p:nvSpPr>
        <p:spPr>
          <a:xfrm>
            <a:off x="8637355" y="3577565"/>
            <a:ext cx="2648712" cy="369332"/>
          </a:xfrm>
          <a:prstGeom prst="rect">
            <a:avLst/>
          </a:prstGeom>
          <a:noFill/>
          <a:ln w="57150">
            <a:solidFill>
              <a:srgbClr val="C00000"/>
            </a:solidFill>
          </a:ln>
        </p:spPr>
        <p:txBody>
          <a:bodyPr wrap="square" rtlCol="0">
            <a:spAutoFit/>
          </a:bodyPr>
          <a:lstStyle/>
          <a:p>
            <a:r>
              <a:rPr lang="en-US" b="1" dirty="0"/>
              <a:t>Operand (next opcode)</a:t>
            </a:r>
          </a:p>
        </p:txBody>
      </p:sp>
      <p:cxnSp>
        <p:nvCxnSpPr>
          <p:cNvPr id="14" name="Straight Arrow Connector 13">
            <a:extLst>
              <a:ext uri="{FF2B5EF4-FFF2-40B4-BE49-F238E27FC236}">
                <a16:creationId xmlns:a16="http://schemas.microsoft.com/office/drawing/2014/main" id="{147D6C76-0B57-CB47-92ED-26F6EA879144}"/>
              </a:ext>
            </a:extLst>
          </p:cNvPr>
          <p:cNvCxnSpPr/>
          <p:nvPr/>
        </p:nvCxnSpPr>
        <p:spPr>
          <a:xfrm>
            <a:off x="7640659" y="3765843"/>
            <a:ext cx="84117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F176025-D33E-C845-A49B-942D2FB160A4}"/>
              </a:ext>
            </a:extLst>
          </p:cNvPr>
          <p:cNvSpPr txBox="1"/>
          <p:nvPr/>
        </p:nvSpPr>
        <p:spPr>
          <a:xfrm>
            <a:off x="8577430" y="3175603"/>
            <a:ext cx="1839286" cy="369332"/>
          </a:xfrm>
          <a:prstGeom prst="rect">
            <a:avLst/>
          </a:prstGeom>
          <a:noFill/>
        </p:spPr>
        <p:txBody>
          <a:bodyPr wrap="none" rtlCol="0">
            <a:spAutoFit/>
          </a:bodyPr>
          <a:lstStyle/>
          <a:p>
            <a:r>
              <a:rPr lang="en-US" dirty="0"/>
              <a:t>Memory Location</a:t>
            </a:r>
          </a:p>
        </p:txBody>
      </p:sp>
      <p:cxnSp>
        <p:nvCxnSpPr>
          <p:cNvPr id="20" name="Straight Arrow Connector 19">
            <a:extLst>
              <a:ext uri="{FF2B5EF4-FFF2-40B4-BE49-F238E27FC236}">
                <a16:creationId xmlns:a16="http://schemas.microsoft.com/office/drawing/2014/main" id="{94E04AA9-C46C-D04C-8BEC-E78FE978BB1F}"/>
              </a:ext>
            </a:extLst>
          </p:cNvPr>
          <p:cNvCxnSpPr/>
          <p:nvPr/>
        </p:nvCxnSpPr>
        <p:spPr>
          <a:xfrm>
            <a:off x="2419435" y="2898562"/>
            <a:ext cx="0" cy="5120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2A3070F-5D2F-744C-BA57-8A2BDDDF19FB}"/>
              </a:ext>
            </a:extLst>
          </p:cNvPr>
          <p:cNvSpPr txBox="1"/>
          <p:nvPr/>
        </p:nvSpPr>
        <p:spPr>
          <a:xfrm>
            <a:off x="1027357" y="3141586"/>
            <a:ext cx="426720" cy="369332"/>
          </a:xfrm>
          <a:prstGeom prst="rect">
            <a:avLst/>
          </a:prstGeom>
          <a:noFill/>
        </p:spPr>
        <p:txBody>
          <a:bodyPr wrap="none" rtlCol="0">
            <a:spAutoFit/>
          </a:bodyPr>
          <a:lstStyle/>
          <a:p>
            <a:r>
              <a:rPr lang="en-US" dirty="0"/>
              <a:t>PC</a:t>
            </a:r>
          </a:p>
        </p:txBody>
      </p:sp>
      <p:sp>
        <p:nvSpPr>
          <p:cNvPr id="24" name="TextBox 23">
            <a:extLst>
              <a:ext uri="{FF2B5EF4-FFF2-40B4-BE49-F238E27FC236}">
                <a16:creationId xmlns:a16="http://schemas.microsoft.com/office/drawing/2014/main" id="{305AB843-63D5-484F-AFE8-4C0D5A177D32}"/>
              </a:ext>
            </a:extLst>
          </p:cNvPr>
          <p:cNvSpPr txBox="1"/>
          <p:nvPr/>
        </p:nvSpPr>
        <p:spPr>
          <a:xfrm>
            <a:off x="4795765" y="3583483"/>
            <a:ext cx="2648712" cy="369332"/>
          </a:xfrm>
          <a:prstGeom prst="rect">
            <a:avLst/>
          </a:prstGeom>
          <a:noFill/>
          <a:ln w="28575">
            <a:solidFill>
              <a:srgbClr val="C00000"/>
            </a:solidFill>
          </a:ln>
        </p:spPr>
        <p:txBody>
          <a:bodyPr wrap="square" rtlCol="0">
            <a:spAutoFit/>
          </a:bodyPr>
          <a:lstStyle/>
          <a:p>
            <a:r>
              <a:rPr lang="en-US" b="1" i="1" dirty="0"/>
              <a:t>Effective address</a:t>
            </a:r>
          </a:p>
        </p:txBody>
      </p:sp>
      <p:cxnSp>
        <p:nvCxnSpPr>
          <p:cNvPr id="26" name="Straight Arrow Connector 25">
            <a:extLst>
              <a:ext uri="{FF2B5EF4-FFF2-40B4-BE49-F238E27FC236}">
                <a16:creationId xmlns:a16="http://schemas.microsoft.com/office/drawing/2014/main" id="{0F24E001-50CD-3345-8EBF-625F8141871D}"/>
              </a:ext>
            </a:extLst>
          </p:cNvPr>
          <p:cNvCxnSpPr/>
          <p:nvPr/>
        </p:nvCxnSpPr>
        <p:spPr>
          <a:xfrm>
            <a:off x="3955627" y="3762231"/>
            <a:ext cx="6827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51F4365-A825-F448-A224-EAB6854DBBF0}"/>
              </a:ext>
            </a:extLst>
          </p:cNvPr>
          <p:cNvCxnSpPr/>
          <p:nvPr/>
        </p:nvCxnSpPr>
        <p:spPr>
          <a:xfrm>
            <a:off x="3955627" y="2545629"/>
            <a:ext cx="682752" cy="6827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5498F8E-518D-404B-AABB-793FEBEB0109}"/>
              </a:ext>
            </a:extLst>
          </p:cNvPr>
          <p:cNvSpPr txBox="1"/>
          <p:nvPr/>
        </p:nvSpPr>
        <p:spPr>
          <a:xfrm>
            <a:off x="4082025" y="3054345"/>
            <a:ext cx="364202" cy="523220"/>
          </a:xfrm>
          <a:prstGeom prst="rect">
            <a:avLst/>
          </a:prstGeom>
          <a:noFill/>
        </p:spPr>
        <p:txBody>
          <a:bodyPr wrap="none" rtlCol="0">
            <a:spAutoFit/>
          </a:bodyPr>
          <a:lstStyle/>
          <a:p>
            <a:r>
              <a:rPr lang="en-US" sz="2800" b="1" dirty="0"/>
              <a:t>+</a:t>
            </a:r>
          </a:p>
        </p:txBody>
      </p:sp>
      <p:sp>
        <p:nvSpPr>
          <p:cNvPr id="30" name="Oval 29">
            <a:extLst>
              <a:ext uri="{FF2B5EF4-FFF2-40B4-BE49-F238E27FC236}">
                <a16:creationId xmlns:a16="http://schemas.microsoft.com/office/drawing/2014/main" id="{F958EA0E-3E59-6E4B-BF8A-EC07B4DEDC6A}"/>
              </a:ext>
            </a:extLst>
          </p:cNvPr>
          <p:cNvSpPr/>
          <p:nvPr/>
        </p:nvSpPr>
        <p:spPr>
          <a:xfrm>
            <a:off x="4008873" y="3087949"/>
            <a:ext cx="481766" cy="48176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91138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0F3A-9233-8648-91FD-54806BC1A07E}"/>
              </a:ext>
            </a:extLst>
          </p:cNvPr>
          <p:cNvSpPr>
            <a:spLocks noGrp="1"/>
          </p:cNvSpPr>
          <p:nvPr>
            <p:ph type="title"/>
          </p:nvPr>
        </p:nvSpPr>
        <p:spPr>
          <a:xfrm>
            <a:off x="838200" y="1"/>
            <a:ext cx="10515600" cy="1238996"/>
          </a:xfrm>
        </p:spPr>
        <p:txBody>
          <a:bodyPr/>
          <a:lstStyle/>
          <a:p>
            <a:r>
              <a:rPr lang="en-US" dirty="0"/>
              <a:t>Addressing Modes - continued</a:t>
            </a:r>
          </a:p>
        </p:txBody>
      </p:sp>
      <p:sp>
        <p:nvSpPr>
          <p:cNvPr id="3" name="Content Placeholder 2">
            <a:extLst>
              <a:ext uri="{FF2B5EF4-FFF2-40B4-BE49-F238E27FC236}">
                <a16:creationId xmlns:a16="http://schemas.microsoft.com/office/drawing/2014/main" id="{D0EC3D74-AF10-5849-96F0-615C9C2E7701}"/>
              </a:ext>
            </a:extLst>
          </p:cNvPr>
          <p:cNvSpPr>
            <a:spLocks noGrp="1"/>
          </p:cNvSpPr>
          <p:nvPr>
            <p:ph idx="1"/>
          </p:nvPr>
        </p:nvSpPr>
        <p:spPr>
          <a:xfrm>
            <a:off x="838200" y="1238996"/>
            <a:ext cx="9293352" cy="4796044"/>
          </a:xfrm>
        </p:spPr>
        <p:txBody>
          <a:bodyPr>
            <a:normAutofit/>
          </a:bodyPr>
          <a:lstStyle/>
          <a:p>
            <a:r>
              <a:rPr lang="en-US" b="1" dirty="0">
                <a:highlight>
                  <a:srgbClr val="FFFF00"/>
                </a:highlight>
              </a:rPr>
              <a:t>*** </a:t>
            </a:r>
            <a:r>
              <a:rPr lang="en-US" b="1" u="sng" dirty="0">
                <a:highlight>
                  <a:srgbClr val="FFFF00"/>
                </a:highlight>
              </a:rPr>
              <a:t>Stack Addressing</a:t>
            </a:r>
            <a:r>
              <a:rPr lang="en-US" b="1" dirty="0">
                <a:highlight>
                  <a:srgbClr val="FFFF00"/>
                </a:highlight>
              </a:rPr>
              <a:t> ***</a:t>
            </a:r>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r>
              <a:rPr lang="en-US" dirty="0"/>
              <a:t>Stack Addressing with Auto-increment</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CD23987E-80BB-FD4C-8717-7EF0658103DA}"/>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2A0B9C86-BD0C-2849-B321-9BE200E20B66}"/>
              </a:ext>
            </a:extLst>
          </p:cNvPr>
          <p:cNvSpPr>
            <a:spLocks noGrp="1"/>
          </p:cNvSpPr>
          <p:nvPr>
            <p:ph type="sldNum" sz="quarter" idx="12"/>
          </p:nvPr>
        </p:nvSpPr>
        <p:spPr/>
        <p:txBody>
          <a:bodyPr/>
          <a:lstStyle/>
          <a:p>
            <a:fld id="{FCFF2910-D1F1-314D-A8F2-476646A55ABA}" type="slidenum">
              <a:rPr lang="en-US" smtClean="0"/>
              <a:pPr/>
              <a:t>28</a:t>
            </a:fld>
            <a:endParaRPr lang="en-US" dirty="0"/>
          </a:p>
        </p:txBody>
      </p:sp>
      <p:sp>
        <p:nvSpPr>
          <p:cNvPr id="6" name="TextBox 5">
            <a:extLst>
              <a:ext uri="{FF2B5EF4-FFF2-40B4-BE49-F238E27FC236}">
                <a16:creationId xmlns:a16="http://schemas.microsoft.com/office/drawing/2014/main" id="{094CC793-9A96-BA4C-AC3D-49F99EED96BC}"/>
              </a:ext>
            </a:extLst>
          </p:cNvPr>
          <p:cNvSpPr txBox="1"/>
          <p:nvPr/>
        </p:nvSpPr>
        <p:spPr>
          <a:xfrm>
            <a:off x="1203960" y="2178661"/>
            <a:ext cx="2648712" cy="369332"/>
          </a:xfrm>
          <a:prstGeom prst="rect">
            <a:avLst/>
          </a:prstGeom>
          <a:noFill/>
          <a:ln w="57150">
            <a:solidFill>
              <a:srgbClr val="C00000"/>
            </a:solidFill>
          </a:ln>
        </p:spPr>
        <p:txBody>
          <a:bodyPr wrap="square" rtlCol="0">
            <a:spAutoFit/>
          </a:bodyPr>
          <a:lstStyle/>
          <a:p>
            <a:r>
              <a:rPr lang="en-US" b="1" dirty="0"/>
              <a:t>Opcode</a:t>
            </a:r>
          </a:p>
        </p:txBody>
      </p:sp>
      <p:sp>
        <p:nvSpPr>
          <p:cNvPr id="10" name="TextBox 9">
            <a:extLst>
              <a:ext uri="{FF2B5EF4-FFF2-40B4-BE49-F238E27FC236}">
                <a16:creationId xmlns:a16="http://schemas.microsoft.com/office/drawing/2014/main" id="{5670F317-7CDE-714B-B593-DC042AAF40CF}"/>
              </a:ext>
            </a:extLst>
          </p:cNvPr>
          <p:cNvSpPr txBox="1"/>
          <p:nvPr/>
        </p:nvSpPr>
        <p:spPr>
          <a:xfrm>
            <a:off x="1203960" y="2753139"/>
            <a:ext cx="184731" cy="461665"/>
          </a:xfrm>
          <a:prstGeom prst="rect">
            <a:avLst/>
          </a:prstGeom>
          <a:noFill/>
        </p:spPr>
        <p:txBody>
          <a:bodyPr wrap="none" rtlCol="0">
            <a:spAutoFit/>
          </a:bodyPr>
          <a:lstStyle/>
          <a:p>
            <a:endParaRPr lang="en-US" sz="2400" dirty="0"/>
          </a:p>
        </p:txBody>
      </p:sp>
      <p:sp>
        <p:nvSpPr>
          <p:cNvPr id="11" name="TextBox 10">
            <a:extLst>
              <a:ext uri="{FF2B5EF4-FFF2-40B4-BE49-F238E27FC236}">
                <a16:creationId xmlns:a16="http://schemas.microsoft.com/office/drawing/2014/main" id="{8198EDCA-2BC0-5D42-922E-BC996341A253}"/>
              </a:ext>
            </a:extLst>
          </p:cNvPr>
          <p:cNvSpPr txBox="1"/>
          <p:nvPr/>
        </p:nvSpPr>
        <p:spPr>
          <a:xfrm>
            <a:off x="5169408" y="2178661"/>
            <a:ext cx="2648712" cy="369332"/>
          </a:xfrm>
          <a:prstGeom prst="rect">
            <a:avLst/>
          </a:prstGeom>
          <a:noFill/>
          <a:ln w="57150">
            <a:solidFill>
              <a:srgbClr val="C00000"/>
            </a:solidFill>
          </a:ln>
        </p:spPr>
        <p:txBody>
          <a:bodyPr wrap="square" rtlCol="0">
            <a:spAutoFit/>
          </a:bodyPr>
          <a:lstStyle/>
          <a:p>
            <a:r>
              <a:rPr lang="en-US" b="1" dirty="0"/>
              <a:t>Operand</a:t>
            </a:r>
          </a:p>
        </p:txBody>
      </p:sp>
      <p:cxnSp>
        <p:nvCxnSpPr>
          <p:cNvPr id="14" name="Straight Arrow Connector 13">
            <a:extLst>
              <a:ext uri="{FF2B5EF4-FFF2-40B4-BE49-F238E27FC236}">
                <a16:creationId xmlns:a16="http://schemas.microsoft.com/office/drawing/2014/main" id="{147D6C76-0B57-CB47-92ED-26F6EA879144}"/>
              </a:ext>
            </a:extLst>
          </p:cNvPr>
          <p:cNvCxnSpPr/>
          <p:nvPr/>
        </p:nvCxnSpPr>
        <p:spPr>
          <a:xfrm>
            <a:off x="4038600" y="2363327"/>
            <a:ext cx="84117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F176025-D33E-C845-A49B-942D2FB160A4}"/>
              </a:ext>
            </a:extLst>
          </p:cNvPr>
          <p:cNvSpPr txBox="1"/>
          <p:nvPr/>
        </p:nvSpPr>
        <p:spPr>
          <a:xfrm>
            <a:off x="5036331" y="1753588"/>
            <a:ext cx="1310680" cy="369332"/>
          </a:xfrm>
          <a:prstGeom prst="rect">
            <a:avLst/>
          </a:prstGeom>
          <a:noFill/>
        </p:spPr>
        <p:txBody>
          <a:bodyPr wrap="none" rtlCol="0">
            <a:spAutoFit/>
          </a:bodyPr>
          <a:lstStyle/>
          <a:p>
            <a:r>
              <a:rPr lang="en-US" dirty="0"/>
              <a:t>Top of Stack</a:t>
            </a:r>
          </a:p>
        </p:txBody>
      </p:sp>
      <p:sp>
        <p:nvSpPr>
          <p:cNvPr id="22" name="TextBox 21">
            <a:extLst>
              <a:ext uri="{FF2B5EF4-FFF2-40B4-BE49-F238E27FC236}">
                <a16:creationId xmlns:a16="http://schemas.microsoft.com/office/drawing/2014/main" id="{39D1ECD3-F7FC-D247-B0BF-45E15E15DB1F}"/>
              </a:ext>
            </a:extLst>
          </p:cNvPr>
          <p:cNvSpPr txBox="1"/>
          <p:nvPr/>
        </p:nvSpPr>
        <p:spPr>
          <a:xfrm>
            <a:off x="5169408" y="2667385"/>
            <a:ext cx="2648712" cy="369332"/>
          </a:xfrm>
          <a:prstGeom prst="rect">
            <a:avLst/>
          </a:prstGeom>
          <a:noFill/>
          <a:ln w="57150">
            <a:solidFill>
              <a:srgbClr val="C00000"/>
            </a:solidFill>
          </a:ln>
        </p:spPr>
        <p:txBody>
          <a:bodyPr wrap="square" rtlCol="0">
            <a:spAutoFit/>
          </a:bodyPr>
          <a:lstStyle/>
          <a:p>
            <a:endParaRPr lang="en-US" b="1" dirty="0"/>
          </a:p>
        </p:txBody>
      </p:sp>
      <p:sp>
        <p:nvSpPr>
          <p:cNvPr id="23" name="TextBox 22">
            <a:extLst>
              <a:ext uri="{FF2B5EF4-FFF2-40B4-BE49-F238E27FC236}">
                <a16:creationId xmlns:a16="http://schemas.microsoft.com/office/drawing/2014/main" id="{37017E3C-11CE-1644-B178-D5B19231F364}"/>
              </a:ext>
            </a:extLst>
          </p:cNvPr>
          <p:cNvSpPr txBox="1"/>
          <p:nvPr/>
        </p:nvSpPr>
        <p:spPr>
          <a:xfrm>
            <a:off x="5169408" y="3156109"/>
            <a:ext cx="2648712" cy="369332"/>
          </a:xfrm>
          <a:prstGeom prst="rect">
            <a:avLst/>
          </a:prstGeom>
          <a:noFill/>
          <a:ln w="57150">
            <a:solidFill>
              <a:srgbClr val="C00000"/>
            </a:solidFill>
          </a:ln>
        </p:spPr>
        <p:txBody>
          <a:bodyPr wrap="square" rtlCol="0">
            <a:spAutoFit/>
          </a:bodyPr>
          <a:lstStyle/>
          <a:p>
            <a:endParaRPr lang="en-US" b="1" dirty="0"/>
          </a:p>
        </p:txBody>
      </p:sp>
      <p:sp>
        <p:nvSpPr>
          <p:cNvPr id="25" name="TextBox 24">
            <a:extLst>
              <a:ext uri="{FF2B5EF4-FFF2-40B4-BE49-F238E27FC236}">
                <a16:creationId xmlns:a16="http://schemas.microsoft.com/office/drawing/2014/main" id="{176E9EB9-AEB8-F04A-B060-4E0B5EEC95C6}"/>
              </a:ext>
            </a:extLst>
          </p:cNvPr>
          <p:cNvSpPr txBox="1"/>
          <p:nvPr/>
        </p:nvSpPr>
        <p:spPr>
          <a:xfrm>
            <a:off x="5169408" y="3644833"/>
            <a:ext cx="2648712" cy="369332"/>
          </a:xfrm>
          <a:prstGeom prst="rect">
            <a:avLst/>
          </a:prstGeom>
          <a:noFill/>
          <a:ln w="57150">
            <a:solidFill>
              <a:srgbClr val="C00000"/>
            </a:solidFill>
          </a:ln>
        </p:spPr>
        <p:txBody>
          <a:bodyPr wrap="square" rtlCol="0">
            <a:spAutoFit/>
          </a:bodyPr>
          <a:lstStyle/>
          <a:p>
            <a:endParaRPr lang="en-US" b="1" dirty="0"/>
          </a:p>
        </p:txBody>
      </p:sp>
      <p:sp>
        <p:nvSpPr>
          <p:cNvPr id="27" name="TextBox 26">
            <a:extLst>
              <a:ext uri="{FF2B5EF4-FFF2-40B4-BE49-F238E27FC236}">
                <a16:creationId xmlns:a16="http://schemas.microsoft.com/office/drawing/2014/main" id="{FC0B325F-85F9-844E-AB5D-62414F3A55C7}"/>
              </a:ext>
            </a:extLst>
          </p:cNvPr>
          <p:cNvSpPr txBox="1"/>
          <p:nvPr/>
        </p:nvSpPr>
        <p:spPr>
          <a:xfrm>
            <a:off x="5169408" y="4133557"/>
            <a:ext cx="2648712" cy="369332"/>
          </a:xfrm>
          <a:prstGeom prst="rect">
            <a:avLst/>
          </a:prstGeom>
          <a:noFill/>
          <a:ln w="57150">
            <a:solidFill>
              <a:srgbClr val="C00000"/>
            </a:solidFill>
          </a:ln>
        </p:spPr>
        <p:txBody>
          <a:bodyPr wrap="square" rtlCol="0">
            <a:spAutoFit/>
          </a:bodyPr>
          <a:lstStyle/>
          <a:p>
            <a:endParaRPr lang="en-US" b="1" dirty="0"/>
          </a:p>
        </p:txBody>
      </p:sp>
      <p:sp>
        <p:nvSpPr>
          <p:cNvPr id="31" name="TextBox 30">
            <a:extLst>
              <a:ext uri="{FF2B5EF4-FFF2-40B4-BE49-F238E27FC236}">
                <a16:creationId xmlns:a16="http://schemas.microsoft.com/office/drawing/2014/main" id="{437332F1-5314-8B4D-99AF-FCDAF3C8AB81}"/>
              </a:ext>
            </a:extLst>
          </p:cNvPr>
          <p:cNvSpPr txBox="1"/>
          <p:nvPr/>
        </p:nvSpPr>
        <p:spPr>
          <a:xfrm>
            <a:off x="5169408" y="4622281"/>
            <a:ext cx="2648712" cy="369332"/>
          </a:xfrm>
          <a:prstGeom prst="rect">
            <a:avLst/>
          </a:prstGeom>
          <a:noFill/>
          <a:ln w="57150">
            <a:solidFill>
              <a:srgbClr val="C00000"/>
            </a:solidFill>
          </a:ln>
        </p:spPr>
        <p:txBody>
          <a:bodyPr wrap="square" rtlCol="0">
            <a:spAutoFit/>
          </a:bodyPr>
          <a:lstStyle/>
          <a:p>
            <a:endParaRPr lang="en-US" b="1" dirty="0"/>
          </a:p>
        </p:txBody>
      </p:sp>
    </p:spTree>
    <p:extLst>
      <p:ext uri="{BB962C8B-B14F-4D97-AF65-F5344CB8AC3E}">
        <p14:creationId xmlns:p14="http://schemas.microsoft.com/office/powerpoint/2010/main" val="2944178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844A0-9BAF-2549-9C43-21CB1EF08BC5}"/>
              </a:ext>
            </a:extLst>
          </p:cNvPr>
          <p:cNvSpPr>
            <a:spLocks noGrp="1"/>
          </p:cNvSpPr>
          <p:nvPr>
            <p:ph type="title"/>
          </p:nvPr>
        </p:nvSpPr>
        <p:spPr/>
        <p:txBody>
          <a:bodyPr/>
          <a:lstStyle/>
          <a:p>
            <a:r>
              <a:rPr lang="en-US" dirty="0"/>
              <a:t>Addressing Limitations</a:t>
            </a:r>
          </a:p>
        </p:txBody>
      </p:sp>
      <p:sp>
        <p:nvSpPr>
          <p:cNvPr id="3" name="Content Placeholder 2">
            <a:extLst>
              <a:ext uri="{FF2B5EF4-FFF2-40B4-BE49-F238E27FC236}">
                <a16:creationId xmlns:a16="http://schemas.microsoft.com/office/drawing/2014/main" id="{A4DE7629-2CFD-A948-BCA0-18348AB7AD1A}"/>
              </a:ext>
            </a:extLst>
          </p:cNvPr>
          <p:cNvSpPr>
            <a:spLocks noGrp="1"/>
          </p:cNvSpPr>
          <p:nvPr>
            <p:ph idx="1"/>
          </p:nvPr>
        </p:nvSpPr>
        <p:spPr/>
        <p:txBody>
          <a:bodyPr/>
          <a:lstStyle/>
          <a:p>
            <a:r>
              <a:rPr lang="en-US" dirty="0"/>
              <a:t>16-bit addresses limit memory to a “flat” space of 65,536 (64K) words or bytes of memory.</a:t>
            </a:r>
          </a:p>
          <a:p>
            <a:r>
              <a:rPr lang="en-US" i="1" dirty="0"/>
              <a:t>Segmented</a:t>
            </a:r>
            <a:r>
              <a:rPr lang="en-US" dirty="0"/>
              <a:t> or </a:t>
            </a:r>
            <a:r>
              <a:rPr lang="en-US" i="1" dirty="0"/>
              <a:t>bank-switched </a:t>
            </a:r>
            <a:r>
              <a:rPr lang="en-US" dirty="0"/>
              <a:t>memory.</a:t>
            </a:r>
          </a:p>
          <a:p>
            <a:pPr lvl="1"/>
            <a:r>
              <a:rPr lang="en-US" dirty="0"/>
              <a:t>Memory is divided into 64K segments; a segment ID and an address are resolved to a physical (or virtual) memory location by the </a:t>
            </a:r>
            <a:r>
              <a:rPr lang="en-US" i="1" dirty="0"/>
              <a:t>Memory Management Unit </a:t>
            </a:r>
            <a:r>
              <a:rPr lang="en-US" dirty="0"/>
              <a:t>(MMU).</a:t>
            </a:r>
          </a:p>
          <a:p>
            <a:endParaRPr lang="en-US" dirty="0"/>
          </a:p>
        </p:txBody>
      </p:sp>
      <p:sp>
        <p:nvSpPr>
          <p:cNvPr id="4" name="Date Placeholder 3">
            <a:extLst>
              <a:ext uri="{FF2B5EF4-FFF2-40B4-BE49-F238E27FC236}">
                <a16:creationId xmlns:a16="http://schemas.microsoft.com/office/drawing/2014/main" id="{DD3A2C35-6D4F-E144-B2C5-0FFA39F54C4C}"/>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5A2307FE-92B5-CB44-AC1F-B8059C4AD2C0}"/>
              </a:ext>
            </a:extLst>
          </p:cNvPr>
          <p:cNvSpPr>
            <a:spLocks noGrp="1"/>
          </p:cNvSpPr>
          <p:nvPr>
            <p:ph type="sldNum" sz="quarter" idx="12"/>
          </p:nvPr>
        </p:nvSpPr>
        <p:spPr/>
        <p:txBody>
          <a:bodyPr/>
          <a:lstStyle/>
          <a:p>
            <a:fld id="{FCFF2910-D1F1-314D-A8F2-476646A55ABA}" type="slidenum">
              <a:rPr lang="en-US" smtClean="0"/>
              <a:pPr/>
              <a:t>29</a:t>
            </a:fld>
            <a:endParaRPr lang="en-US" dirty="0"/>
          </a:p>
        </p:txBody>
      </p:sp>
    </p:spTree>
    <p:extLst>
      <p:ext uri="{BB962C8B-B14F-4D97-AF65-F5344CB8AC3E}">
        <p14:creationId xmlns:p14="http://schemas.microsoft.com/office/powerpoint/2010/main" val="922574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History</a:t>
            </a:r>
          </a:p>
        </p:txBody>
      </p:sp>
      <p:sp>
        <p:nvSpPr>
          <p:cNvPr id="3" name="Content Placeholder 2"/>
          <p:cNvSpPr>
            <a:spLocks noGrp="1"/>
          </p:cNvSpPr>
          <p:nvPr>
            <p:ph idx="1"/>
          </p:nvPr>
        </p:nvSpPr>
        <p:spPr>
          <a:xfrm>
            <a:off x="838201" y="1238996"/>
            <a:ext cx="7135734" cy="4831298"/>
          </a:xfrm>
        </p:spPr>
        <p:txBody>
          <a:bodyPr>
            <a:normAutofit lnSpcReduction="10000"/>
          </a:bodyPr>
          <a:lstStyle/>
          <a:p>
            <a:r>
              <a:rPr lang="en-US" dirty="0"/>
              <a:t>The first programmable general purpose computer was the </a:t>
            </a:r>
            <a:r>
              <a:rPr lang="en-US" i="1" dirty="0"/>
              <a:t>ENIAC</a:t>
            </a:r>
            <a:r>
              <a:rPr lang="en-US" dirty="0"/>
              <a:t> (Electronic Numerical Integrator and Calculator), developed by John Mauchley and J.Presper Eckert at the University of Pennsylvania.</a:t>
            </a:r>
          </a:p>
          <a:p>
            <a:r>
              <a:rPr lang="en-US" dirty="0"/>
              <a:t>It performed </a:t>
            </a:r>
            <a:r>
              <a:rPr lang="en-US" i="1" dirty="0"/>
              <a:t>decimal arithmetic</a:t>
            </a:r>
            <a:r>
              <a:rPr lang="en-US" dirty="0"/>
              <a:t>.  </a:t>
            </a:r>
          </a:p>
          <a:p>
            <a:r>
              <a:rPr lang="en-US" dirty="0"/>
              <a:t>It took 2,800 microseconds to multiply two 10-digit decimal numbers… about 360 operations per second.  </a:t>
            </a:r>
            <a:r>
              <a:rPr lang="en-US" dirty="0">
                <a:solidFill>
                  <a:srgbClr val="C00000"/>
                </a:solidFill>
              </a:rPr>
              <a:t>(Desktop computers today are at least 1 billion times faster)</a:t>
            </a:r>
          </a:p>
          <a:p>
            <a:r>
              <a:rPr lang="en-US" dirty="0"/>
              <a:t>It was delivered to the US army in 1945 and was used to computer artillery trajectories.</a:t>
            </a:r>
          </a:p>
        </p:txBody>
      </p:sp>
      <p:sp>
        <p:nvSpPr>
          <p:cNvPr id="4" name="Date Placeholder 3"/>
          <p:cNvSpPr>
            <a:spLocks noGrp="1"/>
          </p:cNvSpPr>
          <p:nvPr>
            <p:ph type="dt" sz="half" idx="10"/>
          </p:nvPr>
        </p:nvSpPr>
        <p:spPr/>
        <p:txBody>
          <a:bodyPr/>
          <a:lstStyle/>
          <a:p>
            <a:r>
              <a:rPr lang="en-US" dirty="0"/>
              <a:t>CMPE 220</a:t>
            </a:r>
          </a:p>
        </p:txBody>
      </p:sp>
      <p:sp>
        <p:nvSpPr>
          <p:cNvPr id="5" name="Slide Number Placeholder 4"/>
          <p:cNvSpPr>
            <a:spLocks noGrp="1"/>
          </p:cNvSpPr>
          <p:nvPr>
            <p:ph type="sldNum" sz="quarter" idx="12"/>
          </p:nvPr>
        </p:nvSpPr>
        <p:spPr/>
        <p:txBody>
          <a:bodyPr/>
          <a:lstStyle/>
          <a:p>
            <a:fld id="{FCFF2910-D1F1-314D-A8F2-476646A55ABA}" type="slidenum">
              <a:rPr lang="en-US" smtClean="0"/>
              <a:pPr/>
              <a:t>3</a:t>
            </a:fld>
            <a:endParaRPr lang="en-US" dirty="0"/>
          </a:p>
        </p:txBody>
      </p:sp>
      <p:pic>
        <p:nvPicPr>
          <p:cNvPr id="8" name="Picture 7">
            <a:extLst>
              <a:ext uri="{FF2B5EF4-FFF2-40B4-BE49-F238E27FC236}">
                <a16:creationId xmlns:a16="http://schemas.microsoft.com/office/drawing/2014/main" id="{0B33127A-4532-1843-8BEB-62495763C3DF}"/>
              </a:ext>
            </a:extLst>
          </p:cNvPr>
          <p:cNvPicPr>
            <a:picLocks noChangeAspect="1"/>
          </p:cNvPicPr>
          <p:nvPr/>
        </p:nvPicPr>
        <p:blipFill>
          <a:blip r:embed="rId2"/>
          <a:stretch>
            <a:fillRect/>
          </a:stretch>
        </p:blipFill>
        <p:spPr>
          <a:xfrm>
            <a:off x="7961743" y="1318234"/>
            <a:ext cx="3459562" cy="475206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0F3A-9233-8648-91FD-54806BC1A07E}"/>
              </a:ext>
            </a:extLst>
          </p:cNvPr>
          <p:cNvSpPr>
            <a:spLocks noGrp="1"/>
          </p:cNvSpPr>
          <p:nvPr>
            <p:ph type="title"/>
          </p:nvPr>
        </p:nvSpPr>
        <p:spPr>
          <a:xfrm>
            <a:off x="838200" y="1"/>
            <a:ext cx="11353800" cy="1238996"/>
          </a:xfrm>
        </p:spPr>
        <p:txBody>
          <a:bodyPr>
            <a:normAutofit/>
          </a:bodyPr>
          <a:lstStyle/>
          <a:p>
            <a:r>
              <a:rPr lang="en-US" dirty="0"/>
              <a:t>Addressing Limitations – Extended Base Register</a:t>
            </a:r>
          </a:p>
        </p:txBody>
      </p:sp>
      <p:sp>
        <p:nvSpPr>
          <p:cNvPr id="3" name="Content Placeholder 2">
            <a:extLst>
              <a:ext uri="{FF2B5EF4-FFF2-40B4-BE49-F238E27FC236}">
                <a16:creationId xmlns:a16="http://schemas.microsoft.com/office/drawing/2014/main" id="{D0EC3D74-AF10-5849-96F0-615C9C2E7701}"/>
              </a:ext>
            </a:extLst>
          </p:cNvPr>
          <p:cNvSpPr>
            <a:spLocks noGrp="1"/>
          </p:cNvSpPr>
          <p:nvPr>
            <p:ph idx="1"/>
          </p:nvPr>
        </p:nvSpPr>
        <p:spPr>
          <a:xfrm>
            <a:off x="838200" y="1238996"/>
            <a:ext cx="6674010" cy="5117354"/>
          </a:xfrm>
        </p:spPr>
        <p:txBody>
          <a:bodyPr/>
          <a:lstStyle/>
          <a:p>
            <a:r>
              <a:rPr lang="en-US" dirty="0"/>
              <a:t>Displacement or Base Register</a:t>
            </a:r>
          </a:p>
          <a:p>
            <a:endParaRPr lang="en-US" dirty="0"/>
          </a:p>
          <a:p>
            <a:pPr marL="0" indent="0">
              <a:buNone/>
            </a:pPr>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CD23987E-80BB-FD4C-8717-7EF0658103DA}"/>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2A0B9C86-BD0C-2849-B321-9BE200E20B66}"/>
              </a:ext>
            </a:extLst>
          </p:cNvPr>
          <p:cNvSpPr>
            <a:spLocks noGrp="1"/>
          </p:cNvSpPr>
          <p:nvPr>
            <p:ph type="sldNum" sz="quarter" idx="12"/>
          </p:nvPr>
        </p:nvSpPr>
        <p:spPr/>
        <p:txBody>
          <a:bodyPr/>
          <a:lstStyle/>
          <a:p>
            <a:fld id="{FCFF2910-D1F1-314D-A8F2-476646A55ABA}" type="slidenum">
              <a:rPr lang="en-US" smtClean="0"/>
              <a:pPr/>
              <a:t>30</a:t>
            </a:fld>
            <a:endParaRPr lang="en-US" dirty="0"/>
          </a:p>
        </p:txBody>
      </p:sp>
      <p:sp>
        <p:nvSpPr>
          <p:cNvPr id="6" name="TextBox 5">
            <a:extLst>
              <a:ext uri="{FF2B5EF4-FFF2-40B4-BE49-F238E27FC236}">
                <a16:creationId xmlns:a16="http://schemas.microsoft.com/office/drawing/2014/main" id="{094CC793-9A96-BA4C-AC3D-49F99EED96BC}"/>
              </a:ext>
            </a:extLst>
          </p:cNvPr>
          <p:cNvSpPr txBox="1"/>
          <p:nvPr/>
        </p:nvSpPr>
        <p:spPr>
          <a:xfrm>
            <a:off x="1203960" y="1904476"/>
            <a:ext cx="2648712" cy="369332"/>
          </a:xfrm>
          <a:prstGeom prst="rect">
            <a:avLst/>
          </a:prstGeom>
          <a:noFill/>
          <a:ln w="57150">
            <a:solidFill>
              <a:srgbClr val="C00000"/>
            </a:solidFill>
          </a:ln>
        </p:spPr>
        <p:txBody>
          <a:bodyPr wrap="square" rtlCol="0">
            <a:spAutoFit/>
          </a:bodyPr>
          <a:lstStyle/>
          <a:p>
            <a:r>
              <a:rPr lang="en-US" b="1" dirty="0"/>
              <a:t>Opcode    Reg ID   Offset</a:t>
            </a:r>
          </a:p>
        </p:txBody>
      </p:sp>
      <p:cxnSp>
        <p:nvCxnSpPr>
          <p:cNvPr id="7" name="Straight Connector 6">
            <a:extLst>
              <a:ext uri="{FF2B5EF4-FFF2-40B4-BE49-F238E27FC236}">
                <a16:creationId xmlns:a16="http://schemas.microsoft.com/office/drawing/2014/main" id="{D9CFB020-6DCE-CB48-AFD1-380504C1C675}"/>
              </a:ext>
            </a:extLst>
          </p:cNvPr>
          <p:cNvCxnSpPr/>
          <p:nvPr/>
        </p:nvCxnSpPr>
        <p:spPr>
          <a:xfrm>
            <a:off x="2124456" y="1932432"/>
            <a:ext cx="0" cy="32918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D6BFAD5-9307-F44F-8B59-DC336941A6F8}"/>
              </a:ext>
            </a:extLst>
          </p:cNvPr>
          <p:cNvSpPr txBox="1"/>
          <p:nvPr/>
        </p:nvSpPr>
        <p:spPr>
          <a:xfrm>
            <a:off x="1203960" y="3145765"/>
            <a:ext cx="2648712" cy="369332"/>
          </a:xfrm>
          <a:prstGeom prst="rect">
            <a:avLst/>
          </a:prstGeom>
          <a:noFill/>
          <a:ln w="57150">
            <a:solidFill>
              <a:srgbClr val="C00000"/>
            </a:solidFill>
          </a:ln>
        </p:spPr>
        <p:txBody>
          <a:bodyPr wrap="square" rtlCol="0">
            <a:spAutoFit/>
          </a:bodyPr>
          <a:lstStyle/>
          <a:p>
            <a:r>
              <a:rPr lang="en-US" b="1" dirty="0"/>
              <a:t>Address</a:t>
            </a:r>
          </a:p>
        </p:txBody>
      </p:sp>
      <p:sp>
        <p:nvSpPr>
          <p:cNvPr id="10" name="TextBox 9">
            <a:extLst>
              <a:ext uri="{FF2B5EF4-FFF2-40B4-BE49-F238E27FC236}">
                <a16:creationId xmlns:a16="http://schemas.microsoft.com/office/drawing/2014/main" id="{5670F317-7CDE-714B-B593-DC042AAF40CF}"/>
              </a:ext>
            </a:extLst>
          </p:cNvPr>
          <p:cNvSpPr txBox="1"/>
          <p:nvPr/>
        </p:nvSpPr>
        <p:spPr>
          <a:xfrm>
            <a:off x="1203960" y="2478954"/>
            <a:ext cx="184731" cy="461665"/>
          </a:xfrm>
          <a:prstGeom prst="rect">
            <a:avLst/>
          </a:prstGeom>
          <a:noFill/>
        </p:spPr>
        <p:txBody>
          <a:bodyPr wrap="none" rtlCol="0">
            <a:spAutoFit/>
          </a:bodyPr>
          <a:lstStyle/>
          <a:p>
            <a:endParaRPr lang="en-US" sz="2400" dirty="0"/>
          </a:p>
        </p:txBody>
      </p:sp>
      <p:sp>
        <p:nvSpPr>
          <p:cNvPr id="11" name="TextBox 10">
            <a:extLst>
              <a:ext uri="{FF2B5EF4-FFF2-40B4-BE49-F238E27FC236}">
                <a16:creationId xmlns:a16="http://schemas.microsoft.com/office/drawing/2014/main" id="{8198EDCA-2BC0-5D42-922E-BC996341A253}"/>
              </a:ext>
            </a:extLst>
          </p:cNvPr>
          <p:cNvSpPr txBox="1"/>
          <p:nvPr/>
        </p:nvSpPr>
        <p:spPr>
          <a:xfrm>
            <a:off x="8705088" y="3145765"/>
            <a:ext cx="2648712" cy="369332"/>
          </a:xfrm>
          <a:prstGeom prst="rect">
            <a:avLst/>
          </a:prstGeom>
          <a:noFill/>
          <a:ln w="57150">
            <a:solidFill>
              <a:srgbClr val="C00000"/>
            </a:solidFill>
          </a:ln>
        </p:spPr>
        <p:txBody>
          <a:bodyPr wrap="square" rtlCol="0">
            <a:spAutoFit/>
          </a:bodyPr>
          <a:lstStyle/>
          <a:p>
            <a:r>
              <a:rPr lang="en-US" b="1" dirty="0"/>
              <a:t>Operand</a:t>
            </a:r>
          </a:p>
        </p:txBody>
      </p:sp>
      <p:cxnSp>
        <p:nvCxnSpPr>
          <p:cNvPr id="14" name="Straight Arrow Connector 13">
            <a:extLst>
              <a:ext uri="{FF2B5EF4-FFF2-40B4-BE49-F238E27FC236}">
                <a16:creationId xmlns:a16="http://schemas.microsoft.com/office/drawing/2014/main" id="{147D6C76-0B57-CB47-92ED-26F6EA879144}"/>
              </a:ext>
            </a:extLst>
          </p:cNvPr>
          <p:cNvCxnSpPr/>
          <p:nvPr/>
        </p:nvCxnSpPr>
        <p:spPr>
          <a:xfrm>
            <a:off x="7708392" y="3334043"/>
            <a:ext cx="84117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F176025-D33E-C845-A49B-942D2FB160A4}"/>
              </a:ext>
            </a:extLst>
          </p:cNvPr>
          <p:cNvSpPr txBox="1"/>
          <p:nvPr/>
        </p:nvSpPr>
        <p:spPr>
          <a:xfrm>
            <a:off x="8645163" y="2743803"/>
            <a:ext cx="1839286" cy="646331"/>
          </a:xfrm>
          <a:prstGeom prst="rect">
            <a:avLst/>
          </a:prstGeom>
          <a:noFill/>
        </p:spPr>
        <p:txBody>
          <a:bodyPr wrap="none" rtlCol="0">
            <a:spAutoFit/>
          </a:bodyPr>
          <a:lstStyle/>
          <a:p>
            <a:r>
              <a:rPr lang="en-US" dirty="0"/>
              <a:t>Memory Location</a:t>
            </a:r>
          </a:p>
          <a:p>
            <a:endParaRPr lang="en-US" dirty="0"/>
          </a:p>
        </p:txBody>
      </p:sp>
      <p:cxnSp>
        <p:nvCxnSpPr>
          <p:cNvPr id="18" name="Straight Connector 17">
            <a:extLst>
              <a:ext uri="{FF2B5EF4-FFF2-40B4-BE49-F238E27FC236}">
                <a16:creationId xmlns:a16="http://schemas.microsoft.com/office/drawing/2014/main" id="{D324933D-1BC4-3746-B0D5-2E2DD2ACE172}"/>
              </a:ext>
            </a:extLst>
          </p:cNvPr>
          <p:cNvCxnSpPr/>
          <p:nvPr/>
        </p:nvCxnSpPr>
        <p:spPr>
          <a:xfrm>
            <a:off x="2923032" y="1932432"/>
            <a:ext cx="0" cy="32918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4E04AA9-C46C-D04C-8BEC-E78FE978BB1F}"/>
              </a:ext>
            </a:extLst>
          </p:cNvPr>
          <p:cNvCxnSpPr/>
          <p:nvPr/>
        </p:nvCxnSpPr>
        <p:spPr>
          <a:xfrm>
            <a:off x="2487168" y="2466762"/>
            <a:ext cx="0" cy="5120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2A3070F-5D2F-744C-BA57-8A2BDDDF19FB}"/>
              </a:ext>
            </a:extLst>
          </p:cNvPr>
          <p:cNvSpPr txBox="1"/>
          <p:nvPr/>
        </p:nvSpPr>
        <p:spPr>
          <a:xfrm>
            <a:off x="1095090" y="2709786"/>
            <a:ext cx="940194" cy="369332"/>
          </a:xfrm>
          <a:prstGeom prst="rect">
            <a:avLst/>
          </a:prstGeom>
          <a:noFill/>
        </p:spPr>
        <p:txBody>
          <a:bodyPr wrap="none" rtlCol="0">
            <a:spAutoFit/>
          </a:bodyPr>
          <a:lstStyle/>
          <a:p>
            <a:r>
              <a:rPr lang="en-US" dirty="0"/>
              <a:t>Register</a:t>
            </a:r>
          </a:p>
        </p:txBody>
      </p:sp>
      <p:sp>
        <p:nvSpPr>
          <p:cNvPr id="24" name="TextBox 23">
            <a:extLst>
              <a:ext uri="{FF2B5EF4-FFF2-40B4-BE49-F238E27FC236}">
                <a16:creationId xmlns:a16="http://schemas.microsoft.com/office/drawing/2014/main" id="{305AB843-63D5-484F-AFE8-4C0D5A177D32}"/>
              </a:ext>
            </a:extLst>
          </p:cNvPr>
          <p:cNvSpPr txBox="1"/>
          <p:nvPr/>
        </p:nvSpPr>
        <p:spPr>
          <a:xfrm>
            <a:off x="4863498" y="3151683"/>
            <a:ext cx="2648712" cy="369332"/>
          </a:xfrm>
          <a:prstGeom prst="rect">
            <a:avLst/>
          </a:prstGeom>
          <a:noFill/>
          <a:ln w="28575">
            <a:solidFill>
              <a:srgbClr val="C00000"/>
            </a:solidFill>
          </a:ln>
        </p:spPr>
        <p:txBody>
          <a:bodyPr wrap="square" rtlCol="0">
            <a:spAutoFit/>
          </a:bodyPr>
          <a:lstStyle/>
          <a:p>
            <a:r>
              <a:rPr lang="en-US" b="1" i="1" dirty="0"/>
              <a:t>Effective address</a:t>
            </a:r>
          </a:p>
        </p:txBody>
      </p:sp>
      <p:cxnSp>
        <p:nvCxnSpPr>
          <p:cNvPr id="26" name="Straight Arrow Connector 25">
            <a:extLst>
              <a:ext uri="{FF2B5EF4-FFF2-40B4-BE49-F238E27FC236}">
                <a16:creationId xmlns:a16="http://schemas.microsoft.com/office/drawing/2014/main" id="{0F24E001-50CD-3345-8EBF-625F8141871D}"/>
              </a:ext>
            </a:extLst>
          </p:cNvPr>
          <p:cNvCxnSpPr/>
          <p:nvPr/>
        </p:nvCxnSpPr>
        <p:spPr>
          <a:xfrm>
            <a:off x="4023360" y="3330431"/>
            <a:ext cx="6827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51F4365-A825-F448-A224-EAB6854DBBF0}"/>
              </a:ext>
            </a:extLst>
          </p:cNvPr>
          <p:cNvCxnSpPr/>
          <p:nvPr/>
        </p:nvCxnSpPr>
        <p:spPr>
          <a:xfrm>
            <a:off x="4023360" y="2113829"/>
            <a:ext cx="682752" cy="6827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5498F8E-518D-404B-AABB-793FEBEB0109}"/>
              </a:ext>
            </a:extLst>
          </p:cNvPr>
          <p:cNvSpPr txBox="1"/>
          <p:nvPr/>
        </p:nvSpPr>
        <p:spPr>
          <a:xfrm>
            <a:off x="4149758" y="2622545"/>
            <a:ext cx="364202" cy="523220"/>
          </a:xfrm>
          <a:prstGeom prst="rect">
            <a:avLst/>
          </a:prstGeom>
          <a:noFill/>
        </p:spPr>
        <p:txBody>
          <a:bodyPr wrap="none" rtlCol="0">
            <a:spAutoFit/>
          </a:bodyPr>
          <a:lstStyle/>
          <a:p>
            <a:r>
              <a:rPr lang="en-US" sz="2800" b="1" dirty="0"/>
              <a:t>+</a:t>
            </a:r>
          </a:p>
        </p:txBody>
      </p:sp>
      <p:sp>
        <p:nvSpPr>
          <p:cNvPr id="30" name="Oval 29">
            <a:extLst>
              <a:ext uri="{FF2B5EF4-FFF2-40B4-BE49-F238E27FC236}">
                <a16:creationId xmlns:a16="http://schemas.microsoft.com/office/drawing/2014/main" id="{F958EA0E-3E59-6E4B-BF8A-EC07B4DEDC6A}"/>
              </a:ext>
            </a:extLst>
          </p:cNvPr>
          <p:cNvSpPr/>
          <p:nvPr/>
        </p:nvSpPr>
        <p:spPr>
          <a:xfrm>
            <a:off x="4076606" y="2656149"/>
            <a:ext cx="481766" cy="48176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46CCF765-DC26-E746-9AFF-FC6781618655}"/>
              </a:ext>
            </a:extLst>
          </p:cNvPr>
          <p:cNvSpPr txBox="1"/>
          <p:nvPr/>
        </p:nvSpPr>
        <p:spPr>
          <a:xfrm>
            <a:off x="1108377" y="3581744"/>
            <a:ext cx="2757582" cy="369332"/>
          </a:xfrm>
          <a:prstGeom prst="rect">
            <a:avLst/>
          </a:prstGeom>
          <a:noFill/>
        </p:spPr>
        <p:txBody>
          <a:bodyPr wrap="square" rtlCol="0">
            <a:spAutoFit/>
          </a:bodyPr>
          <a:lstStyle/>
          <a:p>
            <a:r>
              <a:rPr lang="en-US" i="1" dirty="0"/>
              <a:t>Register &gt; 16 bits</a:t>
            </a:r>
          </a:p>
        </p:txBody>
      </p:sp>
      <p:sp>
        <p:nvSpPr>
          <p:cNvPr id="23" name="TextBox 22">
            <a:extLst>
              <a:ext uri="{FF2B5EF4-FFF2-40B4-BE49-F238E27FC236}">
                <a16:creationId xmlns:a16="http://schemas.microsoft.com/office/drawing/2014/main" id="{4AF0C9C7-AD9E-9741-843F-99471EBC52D0}"/>
              </a:ext>
            </a:extLst>
          </p:cNvPr>
          <p:cNvSpPr txBox="1"/>
          <p:nvPr/>
        </p:nvSpPr>
        <p:spPr>
          <a:xfrm>
            <a:off x="4809063" y="3581744"/>
            <a:ext cx="2757582" cy="369332"/>
          </a:xfrm>
          <a:prstGeom prst="rect">
            <a:avLst/>
          </a:prstGeom>
          <a:noFill/>
        </p:spPr>
        <p:txBody>
          <a:bodyPr wrap="square" rtlCol="0">
            <a:spAutoFit/>
          </a:bodyPr>
          <a:lstStyle/>
          <a:p>
            <a:r>
              <a:rPr lang="en-US" i="1" dirty="0"/>
              <a:t>Effective Address &gt; 16 bits</a:t>
            </a:r>
          </a:p>
        </p:txBody>
      </p:sp>
    </p:spTree>
    <p:extLst>
      <p:ext uri="{BB962C8B-B14F-4D97-AF65-F5344CB8AC3E}">
        <p14:creationId xmlns:p14="http://schemas.microsoft.com/office/powerpoint/2010/main" val="158368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0F3A-9233-8648-91FD-54806BC1A07E}"/>
              </a:ext>
            </a:extLst>
          </p:cNvPr>
          <p:cNvSpPr>
            <a:spLocks noGrp="1"/>
          </p:cNvSpPr>
          <p:nvPr>
            <p:ph type="title"/>
          </p:nvPr>
        </p:nvSpPr>
        <p:spPr>
          <a:xfrm>
            <a:off x="838200" y="1"/>
            <a:ext cx="10515600" cy="1238996"/>
          </a:xfrm>
        </p:spPr>
        <p:txBody>
          <a:bodyPr/>
          <a:lstStyle/>
          <a:p>
            <a:r>
              <a:rPr lang="en-US" dirty="0"/>
              <a:t>Addressing Limitations – Base Multiplier</a:t>
            </a:r>
          </a:p>
        </p:txBody>
      </p:sp>
      <p:sp>
        <p:nvSpPr>
          <p:cNvPr id="3" name="Content Placeholder 2">
            <a:extLst>
              <a:ext uri="{FF2B5EF4-FFF2-40B4-BE49-F238E27FC236}">
                <a16:creationId xmlns:a16="http://schemas.microsoft.com/office/drawing/2014/main" id="{D0EC3D74-AF10-5849-96F0-615C9C2E7701}"/>
              </a:ext>
            </a:extLst>
          </p:cNvPr>
          <p:cNvSpPr>
            <a:spLocks noGrp="1"/>
          </p:cNvSpPr>
          <p:nvPr>
            <p:ph idx="1"/>
          </p:nvPr>
        </p:nvSpPr>
        <p:spPr>
          <a:xfrm>
            <a:off x="838200" y="1238996"/>
            <a:ext cx="6674010" cy="5117354"/>
          </a:xfrm>
        </p:spPr>
        <p:txBody>
          <a:bodyPr/>
          <a:lstStyle/>
          <a:p>
            <a:r>
              <a:rPr lang="en-US" dirty="0"/>
              <a:t>Displacement or Base Register</a:t>
            </a:r>
          </a:p>
          <a:p>
            <a:endParaRPr lang="en-US" dirty="0"/>
          </a:p>
          <a:p>
            <a:pPr marL="0" indent="0">
              <a:buNone/>
            </a:pPr>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CD23987E-80BB-FD4C-8717-7EF0658103DA}"/>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2A0B9C86-BD0C-2849-B321-9BE200E20B66}"/>
              </a:ext>
            </a:extLst>
          </p:cNvPr>
          <p:cNvSpPr>
            <a:spLocks noGrp="1"/>
          </p:cNvSpPr>
          <p:nvPr>
            <p:ph type="sldNum" sz="quarter" idx="12"/>
          </p:nvPr>
        </p:nvSpPr>
        <p:spPr/>
        <p:txBody>
          <a:bodyPr/>
          <a:lstStyle/>
          <a:p>
            <a:fld id="{FCFF2910-D1F1-314D-A8F2-476646A55ABA}" type="slidenum">
              <a:rPr lang="en-US" smtClean="0"/>
              <a:pPr/>
              <a:t>31</a:t>
            </a:fld>
            <a:endParaRPr lang="en-US" dirty="0"/>
          </a:p>
        </p:txBody>
      </p:sp>
      <p:sp>
        <p:nvSpPr>
          <p:cNvPr id="6" name="TextBox 5">
            <a:extLst>
              <a:ext uri="{FF2B5EF4-FFF2-40B4-BE49-F238E27FC236}">
                <a16:creationId xmlns:a16="http://schemas.microsoft.com/office/drawing/2014/main" id="{094CC793-9A96-BA4C-AC3D-49F99EED96BC}"/>
              </a:ext>
            </a:extLst>
          </p:cNvPr>
          <p:cNvSpPr txBox="1"/>
          <p:nvPr/>
        </p:nvSpPr>
        <p:spPr>
          <a:xfrm>
            <a:off x="1203960" y="1904476"/>
            <a:ext cx="2648712" cy="369332"/>
          </a:xfrm>
          <a:prstGeom prst="rect">
            <a:avLst/>
          </a:prstGeom>
          <a:noFill/>
          <a:ln w="57150">
            <a:solidFill>
              <a:srgbClr val="C00000"/>
            </a:solidFill>
          </a:ln>
        </p:spPr>
        <p:txBody>
          <a:bodyPr wrap="square" rtlCol="0">
            <a:spAutoFit/>
          </a:bodyPr>
          <a:lstStyle/>
          <a:p>
            <a:r>
              <a:rPr lang="en-US" b="1" dirty="0"/>
              <a:t>Opcode    Reg ID   Offset</a:t>
            </a:r>
          </a:p>
        </p:txBody>
      </p:sp>
      <p:cxnSp>
        <p:nvCxnSpPr>
          <p:cNvPr id="7" name="Straight Connector 6">
            <a:extLst>
              <a:ext uri="{FF2B5EF4-FFF2-40B4-BE49-F238E27FC236}">
                <a16:creationId xmlns:a16="http://schemas.microsoft.com/office/drawing/2014/main" id="{D9CFB020-6DCE-CB48-AFD1-380504C1C675}"/>
              </a:ext>
            </a:extLst>
          </p:cNvPr>
          <p:cNvCxnSpPr/>
          <p:nvPr/>
        </p:nvCxnSpPr>
        <p:spPr>
          <a:xfrm>
            <a:off x="2124456" y="1932432"/>
            <a:ext cx="0" cy="32918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D6BFAD5-9307-F44F-8B59-DC336941A6F8}"/>
              </a:ext>
            </a:extLst>
          </p:cNvPr>
          <p:cNvSpPr txBox="1"/>
          <p:nvPr/>
        </p:nvSpPr>
        <p:spPr>
          <a:xfrm>
            <a:off x="1162812" y="3159972"/>
            <a:ext cx="1760220" cy="369332"/>
          </a:xfrm>
          <a:prstGeom prst="rect">
            <a:avLst/>
          </a:prstGeom>
          <a:noFill/>
          <a:ln w="57150">
            <a:solidFill>
              <a:srgbClr val="C00000"/>
            </a:solidFill>
          </a:ln>
        </p:spPr>
        <p:txBody>
          <a:bodyPr wrap="square" rtlCol="0">
            <a:spAutoFit/>
          </a:bodyPr>
          <a:lstStyle/>
          <a:p>
            <a:r>
              <a:rPr lang="en-US" b="1" dirty="0"/>
              <a:t>Address Base</a:t>
            </a:r>
          </a:p>
        </p:txBody>
      </p:sp>
      <p:sp>
        <p:nvSpPr>
          <p:cNvPr id="10" name="TextBox 9">
            <a:extLst>
              <a:ext uri="{FF2B5EF4-FFF2-40B4-BE49-F238E27FC236}">
                <a16:creationId xmlns:a16="http://schemas.microsoft.com/office/drawing/2014/main" id="{5670F317-7CDE-714B-B593-DC042AAF40CF}"/>
              </a:ext>
            </a:extLst>
          </p:cNvPr>
          <p:cNvSpPr txBox="1"/>
          <p:nvPr/>
        </p:nvSpPr>
        <p:spPr>
          <a:xfrm>
            <a:off x="1203960" y="2478954"/>
            <a:ext cx="184731" cy="461665"/>
          </a:xfrm>
          <a:prstGeom prst="rect">
            <a:avLst/>
          </a:prstGeom>
          <a:noFill/>
        </p:spPr>
        <p:txBody>
          <a:bodyPr wrap="none" rtlCol="0">
            <a:spAutoFit/>
          </a:bodyPr>
          <a:lstStyle/>
          <a:p>
            <a:endParaRPr lang="en-US" sz="2400" dirty="0"/>
          </a:p>
        </p:txBody>
      </p:sp>
      <p:sp>
        <p:nvSpPr>
          <p:cNvPr id="11" name="TextBox 10">
            <a:extLst>
              <a:ext uri="{FF2B5EF4-FFF2-40B4-BE49-F238E27FC236}">
                <a16:creationId xmlns:a16="http://schemas.microsoft.com/office/drawing/2014/main" id="{8198EDCA-2BC0-5D42-922E-BC996341A253}"/>
              </a:ext>
            </a:extLst>
          </p:cNvPr>
          <p:cNvSpPr txBox="1"/>
          <p:nvPr/>
        </p:nvSpPr>
        <p:spPr>
          <a:xfrm>
            <a:off x="9871912" y="3145765"/>
            <a:ext cx="1650916" cy="369332"/>
          </a:xfrm>
          <a:prstGeom prst="rect">
            <a:avLst/>
          </a:prstGeom>
          <a:noFill/>
          <a:ln w="57150">
            <a:solidFill>
              <a:srgbClr val="C00000"/>
            </a:solidFill>
          </a:ln>
        </p:spPr>
        <p:txBody>
          <a:bodyPr wrap="square" rtlCol="0">
            <a:spAutoFit/>
          </a:bodyPr>
          <a:lstStyle/>
          <a:p>
            <a:r>
              <a:rPr lang="en-US" b="1" dirty="0"/>
              <a:t>Operand</a:t>
            </a:r>
          </a:p>
        </p:txBody>
      </p:sp>
      <p:cxnSp>
        <p:nvCxnSpPr>
          <p:cNvPr id="14" name="Straight Arrow Connector 13">
            <a:extLst>
              <a:ext uri="{FF2B5EF4-FFF2-40B4-BE49-F238E27FC236}">
                <a16:creationId xmlns:a16="http://schemas.microsoft.com/office/drawing/2014/main" id="{147D6C76-0B57-CB47-92ED-26F6EA879144}"/>
              </a:ext>
            </a:extLst>
          </p:cNvPr>
          <p:cNvCxnSpPr>
            <a:cxnSpLocks/>
          </p:cNvCxnSpPr>
          <p:nvPr/>
        </p:nvCxnSpPr>
        <p:spPr>
          <a:xfrm>
            <a:off x="9095232" y="3334043"/>
            <a:ext cx="62115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F176025-D33E-C845-A49B-942D2FB160A4}"/>
              </a:ext>
            </a:extLst>
          </p:cNvPr>
          <p:cNvSpPr txBox="1"/>
          <p:nvPr/>
        </p:nvSpPr>
        <p:spPr>
          <a:xfrm>
            <a:off x="9811986" y="2743803"/>
            <a:ext cx="1839286" cy="646331"/>
          </a:xfrm>
          <a:prstGeom prst="rect">
            <a:avLst/>
          </a:prstGeom>
          <a:noFill/>
        </p:spPr>
        <p:txBody>
          <a:bodyPr wrap="none" rtlCol="0">
            <a:spAutoFit/>
          </a:bodyPr>
          <a:lstStyle/>
          <a:p>
            <a:r>
              <a:rPr lang="en-US" dirty="0"/>
              <a:t>Memory Location</a:t>
            </a:r>
          </a:p>
          <a:p>
            <a:endParaRPr lang="en-US" dirty="0"/>
          </a:p>
        </p:txBody>
      </p:sp>
      <p:cxnSp>
        <p:nvCxnSpPr>
          <p:cNvPr id="18" name="Straight Connector 17">
            <a:extLst>
              <a:ext uri="{FF2B5EF4-FFF2-40B4-BE49-F238E27FC236}">
                <a16:creationId xmlns:a16="http://schemas.microsoft.com/office/drawing/2014/main" id="{D324933D-1BC4-3746-B0D5-2E2DD2ACE172}"/>
              </a:ext>
            </a:extLst>
          </p:cNvPr>
          <p:cNvCxnSpPr/>
          <p:nvPr/>
        </p:nvCxnSpPr>
        <p:spPr>
          <a:xfrm>
            <a:off x="2923032" y="1932432"/>
            <a:ext cx="0" cy="32918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4E04AA9-C46C-D04C-8BEC-E78FE978BB1F}"/>
              </a:ext>
            </a:extLst>
          </p:cNvPr>
          <p:cNvCxnSpPr/>
          <p:nvPr/>
        </p:nvCxnSpPr>
        <p:spPr>
          <a:xfrm>
            <a:off x="2487168" y="2466762"/>
            <a:ext cx="0" cy="5120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2A3070F-5D2F-744C-BA57-8A2BDDDF19FB}"/>
              </a:ext>
            </a:extLst>
          </p:cNvPr>
          <p:cNvSpPr txBox="1"/>
          <p:nvPr/>
        </p:nvSpPr>
        <p:spPr>
          <a:xfrm>
            <a:off x="1095090" y="2709786"/>
            <a:ext cx="940194" cy="369332"/>
          </a:xfrm>
          <a:prstGeom prst="rect">
            <a:avLst/>
          </a:prstGeom>
          <a:noFill/>
        </p:spPr>
        <p:txBody>
          <a:bodyPr wrap="none" rtlCol="0">
            <a:spAutoFit/>
          </a:bodyPr>
          <a:lstStyle/>
          <a:p>
            <a:r>
              <a:rPr lang="en-US" dirty="0"/>
              <a:t>Register</a:t>
            </a:r>
          </a:p>
        </p:txBody>
      </p:sp>
      <p:sp>
        <p:nvSpPr>
          <p:cNvPr id="24" name="TextBox 23">
            <a:extLst>
              <a:ext uri="{FF2B5EF4-FFF2-40B4-BE49-F238E27FC236}">
                <a16:creationId xmlns:a16="http://schemas.microsoft.com/office/drawing/2014/main" id="{305AB843-63D5-484F-AFE8-4C0D5A177D32}"/>
              </a:ext>
            </a:extLst>
          </p:cNvPr>
          <p:cNvSpPr txBox="1"/>
          <p:nvPr/>
        </p:nvSpPr>
        <p:spPr>
          <a:xfrm>
            <a:off x="7072026" y="3145765"/>
            <a:ext cx="1824011" cy="369332"/>
          </a:xfrm>
          <a:prstGeom prst="rect">
            <a:avLst/>
          </a:prstGeom>
          <a:noFill/>
          <a:ln w="28575">
            <a:solidFill>
              <a:srgbClr val="C00000"/>
            </a:solidFill>
          </a:ln>
        </p:spPr>
        <p:txBody>
          <a:bodyPr wrap="square" rtlCol="0">
            <a:spAutoFit/>
          </a:bodyPr>
          <a:lstStyle/>
          <a:p>
            <a:r>
              <a:rPr lang="en-US" b="1" i="1" dirty="0"/>
              <a:t>Effective address</a:t>
            </a:r>
          </a:p>
        </p:txBody>
      </p:sp>
      <p:cxnSp>
        <p:nvCxnSpPr>
          <p:cNvPr id="26" name="Straight Arrow Connector 25">
            <a:extLst>
              <a:ext uri="{FF2B5EF4-FFF2-40B4-BE49-F238E27FC236}">
                <a16:creationId xmlns:a16="http://schemas.microsoft.com/office/drawing/2014/main" id="{0F24E001-50CD-3345-8EBF-625F8141871D}"/>
              </a:ext>
            </a:extLst>
          </p:cNvPr>
          <p:cNvCxnSpPr/>
          <p:nvPr/>
        </p:nvCxnSpPr>
        <p:spPr>
          <a:xfrm>
            <a:off x="6254496" y="3344638"/>
            <a:ext cx="6827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51F4365-A825-F448-A224-EAB6854DBBF0}"/>
              </a:ext>
            </a:extLst>
          </p:cNvPr>
          <p:cNvCxnSpPr>
            <a:cxnSpLocks/>
          </p:cNvCxnSpPr>
          <p:nvPr/>
        </p:nvCxnSpPr>
        <p:spPr>
          <a:xfrm>
            <a:off x="3948270" y="2089142"/>
            <a:ext cx="2988978" cy="9899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5498F8E-518D-404B-AABB-793FEBEB0109}"/>
              </a:ext>
            </a:extLst>
          </p:cNvPr>
          <p:cNvSpPr txBox="1"/>
          <p:nvPr/>
        </p:nvSpPr>
        <p:spPr>
          <a:xfrm>
            <a:off x="6339840" y="2205152"/>
            <a:ext cx="341014" cy="523220"/>
          </a:xfrm>
          <a:prstGeom prst="rect">
            <a:avLst/>
          </a:prstGeom>
          <a:noFill/>
        </p:spPr>
        <p:txBody>
          <a:bodyPr wrap="square" rtlCol="0">
            <a:spAutoFit/>
          </a:bodyPr>
          <a:lstStyle/>
          <a:p>
            <a:r>
              <a:rPr lang="en-US" sz="2800" b="1" dirty="0"/>
              <a:t>+</a:t>
            </a:r>
          </a:p>
        </p:txBody>
      </p:sp>
      <p:sp>
        <p:nvSpPr>
          <p:cNvPr id="30" name="Oval 29">
            <a:extLst>
              <a:ext uri="{FF2B5EF4-FFF2-40B4-BE49-F238E27FC236}">
                <a16:creationId xmlns:a16="http://schemas.microsoft.com/office/drawing/2014/main" id="{F958EA0E-3E59-6E4B-BF8A-EC07B4DEDC6A}"/>
              </a:ext>
            </a:extLst>
          </p:cNvPr>
          <p:cNvSpPr/>
          <p:nvPr/>
        </p:nvSpPr>
        <p:spPr>
          <a:xfrm>
            <a:off x="6277722" y="2235717"/>
            <a:ext cx="481766" cy="48176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DF38547F-A436-7A4D-9B30-D80D56DD22D3}"/>
              </a:ext>
            </a:extLst>
          </p:cNvPr>
          <p:cNvSpPr txBox="1"/>
          <p:nvPr/>
        </p:nvSpPr>
        <p:spPr>
          <a:xfrm>
            <a:off x="4334887" y="3145765"/>
            <a:ext cx="1824011" cy="369332"/>
          </a:xfrm>
          <a:prstGeom prst="rect">
            <a:avLst/>
          </a:prstGeom>
          <a:noFill/>
          <a:ln w="28575">
            <a:solidFill>
              <a:srgbClr val="C00000"/>
            </a:solidFill>
          </a:ln>
        </p:spPr>
        <p:txBody>
          <a:bodyPr wrap="square" rtlCol="0">
            <a:spAutoFit/>
          </a:bodyPr>
          <a:lstStyle/>
          <a:p>
            <a:r>
              <a:rPr lang="en-US" b="1" i="1" dirty="0"/>
              <a:t>Effective base</a:t>
            </a:r>
          </a:p>
        </p:txBody>
      </p:sp>
      <p:cxnSp>
        <p:nvCxnSpPr>
          <p:cNvPr id="25" name="Straight Arrow Connector 24">
            <a:extLst>
              <a:ext uri="{FF2B5EF4-FFF2-40B4-BE49-F238E27FC236}">
                <a16:creationId xmlns:a16="http://schemas.microsoft.com/office/drawing/2014/main" id="{0B633A8E-714E-AC45-BC60-7482426079E4}"/>
              </a:ext>
            </a:extLst>
          </p:cNvPr>
          <p:cNvCxnSpPr>
            <a:cxnSpLocks/>
          </p:cNvCxnSpPr>
          <p:nvPr/>
        </p:nvCxnSpPr>
        <p:spPr>
          <a:xfrm flipV="1">
            <a:off x="3096768" y="3334043"/>
            <a:ext cx="1097280" cy="10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C984DDD-889A-3D48-B4DA-26A453E43814}"/>
              </a:ext>
            </a:extLst>
          </p:cNvPr>
          <p:cNvSpPr txBox="1"/>
          <p:nvPr/>
        </p:nvSpPr>
        <p:spPr>
          <a:xfrm>
            <a:off x="3108247" y="2910936"/>
            <a:ext cx="1043876" cy="369332"/>
          </a:xfrm>
          <a:prstGeom prst="rect">
            <a:avLst/>
          </a:prstGeom>
          <a:noFill/>
        </p:spPr>
        <p:txBody>
          <a:bodyPr wrap="none" rtlCol="0">
            <a:spAutoFit/>
          </a:bodyPr>
          <a:lstStyle/>
          <a:p>
            <a:r>
              <a:rPr lang="en-US" dirty="0"/>
              <a:t>Base * 2</a:t>
            </a:r>
            <a:r>
              <a:rPr lang="en-US" baseline="30000" dirty="0"/>
              <a:t>n</a:t>
            </a:r>
          </a:p>
        </p:txBody>
      </p:sp>
      <p:sp>
        <p:nvSpPr>
          <p:cNvPr id="31" name="TextBox 30">
            <a:extLst>
              <a:ext uri="{FF2B5EF4-FFF2-40B4-BE49-F238E27FC236}">
                <a16:creationId xmlns:a16="http://schemas.microsoft.com/office/drawing/2014/main" id="{F8E093E9-3CD3-3E47-9925-8E62B3A119D8}"/>
              </a:ext>
            </a:extLst>
          </p:cNvPr>
          <p:cNvSpPr txBox="1"/>
          <p:nvPr/>
        </p:nvSpPr>
        <p:spPr>
          <a:xfrm>
            <a:off x="7043116" y="3613007"/>
            <a:ext cx="2757582" cy="369332"/>
          </a:xfrm>
          <a:prstGeom prst="rect">
            <a:avLst/>
          </a:prstGeom>
          <a:noFill/>
        </p:spPr>
        <p:txBody>
          <a:bodyPr wrap="square" rtlCol="0">
            <a:spAutoFit/>
          </a:bodyPr>
          <a:lstStyle/>
          <a:p>
            <a:r>
              <a:rPr lang="en-US" i="1" dirty="0"/>
              <a:t>Effective Address &gt; 16 bits</a:t>
            </a:r>
          </a:p>
        </p:txBody>
      </p:sp>
      <p:sp>
        <p:nvSpPr>
          <p:cNvPr id="32" name="TextBox 31">
            <a:extLst>
              <a:ext uri="{FF2B5EF4-FFF2-40B4-BE49-F238E27FC236}">
                <a16:creationId xmlns:a16="http://schemas.microsoft.com/office/drawing/2014/main" id="{9B6DCF00-6F96-2547-B3D9-611C883B562F}"/>
              </a:ext>
            </a:extLst>
          </p:cNvPr>
          <p:cNvSpPr txBox="1"/>
          <p:nvPr/>
        </p:nvSpPr>
        <p:spPr>
          <a:xfrm>
            <a:off x="4272682" y="3610159"/>
            <a:ext cx="2486806" cy="369332"/>
          </a:xfrm>
          <a:prstGeom prst="rect">
            <a:avLst/>
          </a:prstGeom>
          <a:noFill/>
        </p:spPr>
        <p:txBody>
          <a:bodyPr wrap="square" rtlCol="0">
            <a:spAutoFit/>
          </a:bodyPr>
          <a:lstStyle/>
          <a:p>
            <a:r>
              <a:rPr lang="en-US" i="1" dirty="0"/>
              <a:t>Effective Base &gt; 16 bits</a:t>
            </a:r>
          </a:p>
        </p:txBody>
      </p:sp>
      <p:sp>
        <p:nvSpPr>
          <p:cNvPr id="33" name="TextBox 32">
            <a:extLst>
              <a:ext uri="{FF2B5EF4-FFF2-40B4-BE49-F238E27FC236}">
                <a16:creationId xmlns:a16="http://schemas.microsoft.com/office/drawing/2014/main" id="{08930EF3-4C01-4146-8077-D9E1B8812764}"/>
              </a:ext>
            </a:extLst>
          </p:cNvPr>
          <p:cNvSpPr txBox="1"/>
          <p:nvPr/>
        </p:nvSpPr>
        <p:spPr>
          <a:xfrm>
            <a:off x="1094594" y="3623464"/>
            <a:ext cx="2486806" cy="369332"/>
          </a:xfrm>
          <a:prstGeom prst="rect">
            <a:avLst/>
          </a:prstGeom>
          <a:noFill/>
        </p:spPr>
        <p:txBody>
          <a:bodyPr wrap="square" rtlCol="0">
            <a:spAutoFit/>
          </a:bodyPr>
          <a:lstStyle/>
          <a:p>
            <a:r>
              <a:rPr lang="en-US" i="1" dirty="0"/>
              <a:t>Register = 16 bits</a:t>
            </a:r>
          </a:p>
        </p:txBody>
      </p:sp>
    </p:spTree>
    <p:extLst>
      <p:ext uri="{BB962C8B-B14F-4D97-AF65-F5344CB8AC3E}">
        <p14:creationId xmlns:p14="http://schemas.microsoft.com/office/powerpoint/2010/main" val="1212110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20577-1EC9-A945-B6E6-7DA7CBBC0EBA}"/>
              </a:ext>
            </a:extLst>
          </p:cNvPr>
          <p:cNvSpPr>
            <a:spLocks noGrp="1"/>
          </p:cNvSpPr>
          <p:nvPr>
            <p:ph type="title"/>
          </p:nvPr>
        </p:nvSpPr>
        <p:spPr/>
        <p:txBody>
          <a:bodyPr/>
          <a:lstStyle/>
          <a:p>
            <a:r>
              <a:rPr lang="en-US" dirty="0"/>
              <a:t>Impacts on Programming</a:t>
            </a:r>
          </a:p>
        </p:txBody>
      </p:sp>
      <p:sp>
        <p:nvSpPr>
          <p:cNvPr id="3" name="Content Placeholder 2">
            <a:extLst>
              <a:ext uri="{FF2B5EF4-FFF2-40B4-BE49-F238E27FC236}">
                <a16:creationId xmlns:a16="http://schemas.microsoft.com/office/drawing/2014/main" id="{381D7481-A03A-A841-8A36-A460CA238AC6}"/>
              </a:ext>
            </a:extLst>
          </p:cNvPr>
          <p:cNvSpPr>
            <a:spLocks noGrp="1"/>
          </p:cNvSpPr>
          <p:nvPr>
            <p:ph idx="1"/>
          </p:nvPr>
        </p:nvSpPr>
        <p:spPr/>
        <p:txBody>
          <a:bodyPr/>
          <a:lstStyle/>
          <a:p>
            <a:r>
              <a:rPr lang="en-US" dirty="0"/>
              <a:t>Multiple, complex addressing modes and memory management have made assembly language programming more difficult</a:t>
            </a:r>
          </a:p>
          <a:p>
            <a:r>
              <a:rPr lang="en-US" dirty="0"/>
              <a:t>Compilers, linkers and loaders need to be </a:t>
            </a:r>
            <a:r>
              <a:rPr lang="en-US" i="1" dirty="0"/>
              <a:t>much</a:t>
            </a:r>
            <a:r>
              <a:rPr lang="en-US" dirty="0"/>
              <a:t> smarter than their early counterparts</a:t>
            </a:r>
          </a:p>
        </p:txBody>
      </p:sp>
      <p:sp>
        <p:nvSpPr>
          <p:cNvPr id="4" name="Date Placeholder 3">
            <a:extLst>
              <a:ext uri="{FF2B5EF4-FFF2-40B4-BE49-F238E27FC236}">
                <a16:creationId xmlns:a16="http://schemas.microsoft.com/office/drawing/2014/main" id="{CCE36AAF-36A5-6E42-9BF5-02E1824A1D39}"/>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6AAE37C1-68AE-ED4E-BAB5-250B8FAFF369}"/>
              </a:ext>
            </a:extLst>
          </p:cNvPr>
          <p:cNvSpPr>
            <a:spLocks noGrp="1"/>
          </p:cNvSpPr>
          <p:nvPr>
            <p:ph type="sldNum" sz="quarter" idx="12"/>
          </p:nvPr>
        </p:nvSpPr>
        <p:spPr/>
        <p:txBody>
          <a:bodyPr/>
          <a:lstStyle/>
          <a:p>
            <a:fld id="{FCFF2910-D1F1-314D-A8F2-476646A55ABA}" type="slidenum">
              <a:rPr lang="en-US" smtClean="0"/>
              <a:pPr/>
              <a:t>32</a:t>
            </a:fld>
            <a:endParaRPr lang="en-US" dirty="0"/>
          </a:p>
        </p:txBody>
      </p:sp>
    </p:spTree>
    <p:extLst>
      <p:ext uri="{BB962C8B-B14F-4D97-AF65-F5344CB8AC3E}">
        <p14:creationId xmlns:p14="http://schemas.microsoft.com/office/powerpoint/2010/main" val="1329411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FD18-9F38-3A41-9531-3BFB35AF3C15}"/>
              </a:ext>
            </a:extLst>
          </p:cNvPr>
          <p:cNvSpPr>
            <a:spLocks noGrp="1"/>
          </p:cNvSpPr>
          <p:nvPr>
            <p:ph type="title"/>
          </p:nvPr>
        </p:nvSpPr>
        <p:spPr/>
        <p:txBody>
          <a:bodyPr/>
          <a:lstStyle/>
          <a:p>
            <a:r>
              <a:rPr lang="en-US" dirty="0"/>
              <a:t>The Natural Evolution of Processors</a:t>
            </a:r>
          </a:p>
        </p:txBody>
      </p:sp>
      <p:sp>
        <p:nvSpPr>
          <p:cNvPr id="3" name="Content Placeholder 2">
            <a:extLst>
              <a:ext uri="{FF2B5EF4-FFF2-40B4-BE49-F238E27FC236}">
                <a16:creationId xmlns:a16="http://schemas.microsoft.com/office/drawing/2014/main" id="{335F2365-638C-154A-BD7D-6CBCC37B5A99}"/>
              </a:ext>
            </a:extLst>
          </p:cNvPr>
          <p:cNvSpPr>
            <a:spLocks noGrp="1"/>
          </p:cNvSpPr>
          <p:nvPr>
            <p:ph idx="1"/>
          </p:nvPr>
        </p:nvSpPr>
        <p:spPr/>
        <p:txBody>
          <a:bodyPr/>
          <a:lstStyle/>
          <a:p>
            <a:r>
              <a:rPr lang="en-US" dirty="0"/>
              <a:t>Memory was </a:t>
            </a:r>
            <a:r>
              <a:rPr lang="en-US" i="1" dirty="0"/>
              <a:t>very</a:t>
            </a:r>
            <a:r>
              <a:rPr lang="en-US" dirty="0"/>
              <a:t> limited - ~ 1,000 words or less</a:t>
            </a:r>
          </a:p>
          <a:p>
            <a:r>
              <a:rPr lang="en-US" dirty="0"/>
              <a:t>Most programmers were writing in machine code or assembly language</a:t>
            </a:r>
          </a:p>
          <a:p>
            <a:r>
              <a:rPr lang="en-US" dirty="0"/>
              <a:t>By adding instructions that did more, programs required fewer instructions, and programmers didn’t have to write as much code</a:t>
            </a:r>
          </a:p>
          <a:p>
            <a:r>
              <a:rPr lang="en-US" dirty="0"/>
              <a:t>This led to what we now call Complex Instruction Set Computers (CISC)</a:t>
            </a:r>
          </a:p>
          <a:p>
            <a:r>
              <a:rPr lang="en-US" dirty="0"/>
              <a:t>Over time, instruction sets grew more and more complex.</a:t>
            </a:r>
          </a:p>
          <a:p>
            <a:pPr lvl="1"/>
            <a:r>
              <a:rPr lang="en-US" dirty="0"/>
              <a:t>Harder for hardware designers to implement</a:t>
            </a:r>
          </a:p>
          <a:p>
            <a:pPr lvl="1"/>
            <a:r>
              <a:rPr lang="en-US" dirty="0"/>
              <a:t>Slower (more “cycles” required for complex instructions)</a:t>
            </a:r>
          </a:p>
          <a:p>
            <a:endParaRPr lang="en-US" dirty="0"/>
          </a:p>
        </p:txBody>
      </p:sp>
      <p:sp>
        <p:nvSpPr>
          <p:cNvPr id="4" name="Date Placeholder 3">
            <a:extLst>
              <a:ext uri="{FF2B5EF4-FFF2-40B4-BE49-F238E27FC236}">
                <a16:creationId xmlns:a16="http://schemas.microsoft.com/office/drawing/2014/main" id="{F1FF8BA1-93F8-8F42-A4E9-98013D4CE69B}"/>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782D8A64-429D-DA4B-ACA7-6093BF177088}"/>
              </a:ext>
            </a:extLst>
          </p:cNvPr>
          <p:cNvSpPr>
            <a:spLocks noGrp="1"/>
          </p:cNvSpPr>
          <p:nvPr>
            <p:ph type="sldNum" sz="quarter" idx="12"/>
          </p:nvPr>
        </p:nvSpPr>
        <p:spPr/>
        <p:txBody>
          <a:bodyPr/>
          <a:lstStyle/>
          <a:p>
            <a:fld id="{FCFF2910-D1F1-314D-A8F2-476646A55ABA}" type="slidenum">
              <a:rPr lang="en-US" smtClean="0"/>
              <a:pPr/>
              <a:t>33</a:t>
            </a:fld>
            <a:endParaRPr lang="en-US" dirty="0"/>
          </a:p>
        </p:txBody>
      </p:sp>
    </p:spTree>
    <p:extLst>
      <p:ext uri="{BB962C8B-B14F-4D97-AF65-F5344CB8AC3E}">
        <p14:creationId xmlns:p14="http://schemas.microsoft.com/office/powerpoint/2010/main" val="1585356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A5B55-DDB0-4947-BFB3-F9CBB7521E4B}"/>
              </a:ext>
            </a:extLst>
          </p:cNvPr>
          <p:cNvSpPr>
            <a:spLocks noGrp="1"/>
          </p:cNvSpPr>
          <p:nvPr>
            <p:ph type="title"/>
          </p:nvPr>
        </p:nvSpPr>
        <p:spPr/>
        <p:txBody>
          <a:bodyPr/>
          <a:lstStyle/>
          <a:p>
            <a:r>
              <a:rPr lang="en-US" dirty="0"/>
              <a:t>Microprogrammed Instruction Sets</a:t>
            </a:r>
          </a:p>
        </p:txBody>
      </p:sp>
      <p:sp>
        <p:nvSpPr>
          <p:cNvPr id="3" name="Content Placeholder 2">
            <a:extLst>
              <a:ext uri="{FF2B5EF4-FFF2-40B4-BE49-F238E27FC236}">
                <a16:creationId xmlns:a16="http://schemas.microsoft.com/office/drawing/2014/main" id="{29D54D5C-3FFE-EB4F-A768-AD9D2DE84CC1}"/>
              </a:ext>
            </a:extLst>
          </p:cNvPr>
          <p:cNvSpPr>
            <a:spLocks noGrp="1"/>
          </p:cNvSpPr>
          <p:nvPr>
            <p:ph idx="1"/>
          </p:nvPr>
        </p:nvSpPr>
        <p:spPr/>
        <p:txBody>
          <a:bodyPr/>
          <a:lstStyle/>
          <a:p>
            <a:r>
              <a:rPr lang="en-US" dirty="0"/>
              <a:t>Complex instruction sets are very complex and hard to implement with logic design.</a:t>
            </a:r>
          </a:p>
          <a:p>
            <a:r>
              <a:rPr lang="en-US" i="1" dirty="0"/>
              <a:t>Microprogramming</a:t>
            </a:r>
            <a:r>
              <a:rPr lang="en-US" dirty="0"/>
              <a:t> is a way of implementing instruction sets by writing lower level instructions for a microcontroller…  a processor inside the processor. </a:t>
            </a:r>
          </a:p>
          <a:p>
            <a:r>
              <a:rPr lang="en-US" dirty="0"/>
              <a:t>Instructions are written in a </a:t>
            </a:r>
            <a:r>
              <a:rPr lang="en-US" i="1" dirty="0"/>
              <a:t>microassembler</a:t>
            </a:r>
            <a:r>
              <a:rPr lang="en-US" dirty="0"/>
              <a:t> language.</a:t>
            </a:r>
          </a:p>
          <a:p>
            <a:r>
              <a:rPr lang="en-US" dirty="0"/>
              <a:t>Multiple microinstructions to implement one machine instruction</a:t>
            </a:r>
          </a:p>
          <a:p>
            <a:r>
              <a:rPr lang="en-US" dirty="0"/>
              <a:t>Microinstructions are very low level:  basic arithmetic and logic operations; register, memory, and bus access.</a:t>
            </a:r>
          </a:p>
          <a:p>
            <a:endParaRPr lang="en-US" dirty="0"/>
          </a:p>
        </p:txBody>
      </p:sp>
      <p:sp>
        <p:nvSpPr>
          <p:cNvPr id="4" name="Date Placeholder 3">
            <a:extLst>
              <a:ext uri="{FF2B5EF4-FFF2-40B4-BE49-F238E27FC236}">
                <a16:creationId xmlns:a16="http://schemas.microsoft.com/office/drawing/2014/main" id="{E9A02028-0C46-7C47-8211-48611D095B03}"/>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2B8EC3CB-CF4D-9A45-B996-E6A9661CE8A7}"/>
              </a:ext>
            </a:extLst>
          </p:cNvPr>
          <p:cNvSpPr>
            <a:spLocks noGrp="1"/>
          </p:cNvSpPr>
          <p:nvPr>
            <p:ph type="sldNum" sz="quarter" idx="12"/>
          </p:nvPr>
        </p:nvSpPr>
        <p:spPr/>
        <p:txBody>
          <a:bodyPr/>
          <a:lstStyle/>
          <a:p>
            <a:fld id="{FCFF2910-D1F1-314D-A8F2-476646A55ABA}" type="slidenum">
              <a:rPr lang="en-US" smtClean="0"/>
              <a:pPr/>
              <a:t>34</a:t>
            </a:fld>
            <a:endParaRPr lang="en-US" dirty="0"/>
          </a:p>
        </p:txBody>
      </p:sp>
    </p:spTree>
    <p:extLst>
      <p:ext uri="{BB962C8B-B14F-4D97-AF65-F5344CB8AC3E}">
        <p14:creationId xmlns:p14="http://schemas.microsoft.com/office/powerpoint/2010/main" val="5694547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4926C-0FD1-4647-B590-6A075D37536F}"/>
              </a:ext>
            </a:extLst>
          </p:cNvPr>
          <p:cNvSpPr>
            <a:spLocks noGrp="1"/>
          </p:cNvSpPr>
          <p:nvPr>
            <p:ph type="title"/>
          </p:nvPr>
        </p:nvSpPr>
        <p:spPr/>
        <p:txBody>
          <a:bodyPr/>
          <a:lstStyle/>
          <a:p>
            <a:r>
              <a:rPr lang="en-US" dirty="0"/>
              <a:t>Microprogramming History</a:t>
            </a:r>
          </a:p>
        </p:txBody>
      </p:sp>
      <p:sp>
        <p:nvSpPr>
          <p:cNvPr id="3" name="Content Placeholder 2">
            <a:extLst>
              <a:ext uri="{FF2B5EF4-FFF2-40B4-BE49-F238E27FC236}">
                <a16:creationId xmlns:a16="http://schemas.microsoft.com/office/drawing/2014/main" id="{04AD9B09-5CA6-B84A-918F-DF610E7B56B5}"/>
              </a:ext>
            </a:extLst>
          </p:cNvPr>
          <p:cNvSpPr>
            <a:spLocks noGrp="1"/>
          </p:cNvSpPr>
          <p:nvPr>
            <p:ph idx="1"/>
          </p:nvPr>
        </p:nvSpPr>
        <p:spPr/>
        <p:txBody>
          <a:bodyPr/>
          <a:lstStyle/>
          <a:p>
            <a:r>
              <a:rPr lang="en-US" dirty="0"/>
              <a:t>The first microprogrammed machine was the EDSAC 2, developed by Maurice Wilkes at Cambridge in 1958.</a:t>
            </a:r>
          </a:p>
          <a:p>
            <a:pPr lvl="1"/>
            <a:r>
              <a:rPr lang="en-US" dirty="0"/>
              <a:t>The instruction sets at the time did not require microprogramming</a:t>
            </a:r>
          </a:p>
          <a:p>
            <a:pPr lvl="1"/>
            <a:r>
              <a:rPr lang="en-US" dirty="0"/>
              <a:t>There was not practical and cost-effective way to build a persistent microcontrol store</a:t>
            </a:r>
          </a:p>
          <a:p>
            <a:r>
              <a:rPr lang="en-US" dirty="0"/>
              <a:t>The first widely successful microprogrammed computer was the IBM System/360, released in 1965.</a:t>
            </a:r>
          </a:p>
          <a:p>
            <a:r>
              <a:rPr lang="en-US" dirty="0"/>
              <a:t>Microprograms may be stored in ROM, or in EPROM to allow instruction set updates.</a:t>
            </a:r>
          </a:p>
          <a:p>
            <a:endParaRPr lang="en-US" dirty="0"/>
          </a:p>
          <a:p>
            <a:pPr lvl="1"/>
            <a:endParaRPr lang="en-US" dirty="0"/>
          </a:p>
        </p:txBody>
      </p:sp>
      <p:sp>
        <p:nvSpPr>
          <p:cNvPr id="4" name="Date Placeholder 3">
            <a:extLst>
              <a:ext uri="{FF2B5EF4-FFF2-40B4-BE49-F238E27FC236}">
                <a16:creationId xmlns:a16="http://schemas.microsoft.com/office/drawing/2014/main" id="{70FA2881-2DE0-A747-B39E-70F1F287C033}"/>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5C41E9E2-2543-4E4B-9294-E58EFC47E105}"/>
              </a:ext>
            </a:extLst>
          </p:cNvPr>
          <p:cNvSpPr>
            <a:spLocks noGrp="1"/>
          </p:cNvSpPr>
          <p:nvPr>
            <p:ph type="sldNum" sz="quarter" idx="12"/>
          </p:nvPr>
        </p:nvSpPr>
        <p:spPr/>
        <p:txBody>
          <a:bodyPr/>
          <a:lstStyle/>
          <a:p>
            <a:fld id="{FCFF2910-D1F1-314D-A8F2-476646A55ABA}" type="slidenum">
              <a:rPr lang="en-US" smtClean="0"/>
              <a:pPr/>
              <a:t>35</a:t>
            </a:fld>
            <a:endParaRPr lang="en-US" dirty="0"/>
          </a:p>
        </p:txBody>
      </p:sp>
    </p:spTree>
    <p:extLst>
      <p:ext uri="{BB962C8B-B14F-4D97-AF65-F5344CB8AC3E}">
        <p14:creationId xmlns:p14="http://schemas.microsoft.com/office/powerpoint/2010/main" val="1872219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3875-C9A6-7A4A-A883-BC79BF6E7B63}"/>
              </a:ext>
            </a:extLst>
          </p:cNvPr>
          <p:cNvSpPr>
            <a:spLocks noGrp="1"/>
          </p:cNvSpPr>
          <p:nvPr>
            <p:ph type="title"/>
          </p:nvPr>
        </p:nvSpPr>
        <p:spPr/>
        <p:txBody>
          <a:bodyPr/>
          <a:lstStyle/>
          <a:p>
            <a:r>
              <a:rPr lang="en-US" dirty="0"/>
              <a:t>The Rise of RISC</a:t>
            </a:r>
          </a:p>
        </p:txBody>
      </p:sp>
      <p:sp>
        <p:nvSpPr>
          <p:cNvPr id="3" name="Content Placeholder 2">
            <a:extLst>
              <a:ext uri="{FF2B5EF4-FFF2-40B4-BE49-F238E27FC236}">
                <a16:creationId xmlns:a16="http://schemas.microsoft.com/office/drawing/2014/main" id="{B947498C-EE17-224F-BD89-696CD60D75F3}"/>
              </a:ext>
            </a:extLst>
          </p:cNvPr>
          <p:cNvSpPr>
            <a:spLocks noGrp="1"/>
          </p:cNvSpPr>
          <p:nvPr>
            <p:ph idx="1"/>
          </p:nvPr>
        </p:nvSpPr>
        <p:spPr>
          <a:xfrm>
            <a:off x="838200" y="1238996"/>
            <a:ext cx="6416040" cy="4625356"/>
          </a:xfrm>
        </p:spPr>
        <p:txBody>
          <a:bodyPr>
            <a:normAutofit/>
          </a:bodyPr>
          <a:lstStyle/>
          <a:p>
            <a:pPr marL="0" indent="0">
              <a:buNone/>
            </a:pPr>
            <a:r>
              <a:rPr lang="en-US" dirty="0"/>
              <a:t>In 1980, </a:t>
            </a:r>
            <a:r>
              <a:rPr lang="en-US" i="1" dirty="0"/>
              <a:t>David Patterson </a:t>
            </a:r>
            <a:r>
              <a:rPr lang="en-US" dirty="0"/>
              <a:t>at UC Berkeley outlined an architecture for a </a:t>
            </a:r>
            <a:r>
              <a:rPr lang="en-US" i="1" dirty="0"/>
              <a:t>Reduced Instruction Set Computer</a:t>
            </a:r>
            <a:r>
              <a:rPr lang="en-US" dirty="0"/>
              <a:t>, and coined the term </a:t>
            </a:r>
            <a:r>
              <a:rPr lang="en-US" i="1" dirty="0"/>
              <a:t>RISC</a:t>
            </a:r>
            <a:r>
              <a:rPr lang="en-US" dirty="0"/>
              <a:t>.</a:t>
            </a:r>
          </a:p>
          <a:p>
            <a:r>
              <a:rPr lang="en-US" dirty="0"/>
              <a:t>Fellow of the ACM</a:t>
            </a:r>
          </a:p>
          <a:p>
            <a:r>
              <a:rPr lang="en-US" dirty="0"/>
              <a:t>Fellow of the IEEE</a:t>
            </a:r>
          </a:p>
          <a:p>
            <a:r>
              <a:rPr lang="en-US" dirty="0"/>
              <a:t>Fellow of the Computer History Museum</a:t>
            </a:r>
          </a:p>
          <a:p>
            <a:r>
              <a:rPr lang="en-US" dirty="0"/>
              <a:t>ACM Distinguished Service Award</a:t>
            </a:r>
          </a:p>
          <a:p>
            <a:r>
              <a:rPr lang="en-US" dirty="0"/>
              <a:t>ACM-IEEE Eckert-Mauchly Award</a:t>
            </a:r>
          </a:p>
        </p:txBody>
      </p:sp>
      <p:sp>
        <p:nvSpPr>
          <p:cNvPr id="4" name="Date Placeholder 3">
            <a:extLst>
              <a:ext uri="{FF2B5EF4-FFF2-40B4-BE49-F238E27FC236}">
                <a16:creationId xmlns:a16="http://schemas.microsoft.com/office/drawing/2014/main" id="{CA297072-91C1-0740-8A3C-46025B50C291}"/>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800C2E6C-2EB8-324A-84DD-1864B54C0F83}"/>
              </a:ext>
            </a:extLst>
          </p:cNvPr>
          <p:cNvSpPr>
            <a:spLocks noGrp="1"/>
          </p:cNvSpPr>
          <p:nvPr>
            <p:ph type="sldNum" sz="quarter" idx="12"/>
          </p:nvPr>
        </p:nvSpPr>
        <p:spPr/>
        <p:txBody>
          <a:bodyPr/>
          <a:lstStyle/>
          <a:p>
            <a:fld id="{FCFF2910-D1F1-314D-A8F2-476646A55ABA}" type="slidenum">
              <a:rPr lang="en-US" smtClean="0"/>
              <a:pPr/>
              <a:t>36</a:t>
            </a:fld>
            <a:endParaRPr lang="en-US" dirty="0"/>
          </a:p>
        </p:txBody>
      </p:sp>
      <p:pic>
        <p:nvPicPr>
          <p:cNvPr id="7" name="Picture 6">
            <a:extLst>
              <a:ext uri="{FF2B5EF4-FFF2-40B4-BE49-F238E27FC236}">
                <a16:creationId xmlns:a16="http://schemas.microsoft.com/office/drawing/2014/main" id="{FD823C16-3DFD-8C43-A4DF-56F1C00CF65F}"/>
              </a:ext>
            </a:extLst>
          </p:cNvPr>
          <p:cNvPicPr>
            <a:picLocks noChangeAspect="1"/>
          </p:cNvPicPr>
          <p:nvPr/>
        </p:nvPicPr>
        <p:blipFill>
          <a:blip r:embed="rId2"/>
          <a:stretch>
            <a:fillRect/>
          </a:stretch>
        </p:blipFill>
        <p:spPr>
          <a:xfrm>
            <a:off x="7254240" y="1238996"/>
            <a:ext cx="4451116" cy="4713478"/>
          </a:xfrm>
          <a:prstGeom prst="rect">
            <a:avLst/>
          </a:prstGeom>
        </p:spPr>
      </p:pic>
    </p:spTree>
    <p:extLst>
      <p:ext uri="{BB962C8B-B14F-4D97-AF65-F5344CB8AC3E}">
        <p14:creationId xmlns:p14="http://schemas.microsoft.com/office/powerpoint/2010/main" val="2395054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FD51-6260-E242-9BCE-E2DB41630190}"/>
              </a:ext>
            </a:extLst>
          </p:cNvPr>
          <p:cNvSpPr>
            <a:spLocks noGrp="1"/>
          </p:cNvSpPr>
          <p:nvPr>
            <p:ph type="title"/>
          </p:nvPr>
        </p:nvSpPr>
        <p:spPr/>
        <p:txBody>
          <a:bodyPr/>
          <a:lstStyle/>
          <a:p>
            <a:r>
              <a:rPr lang="en-US" dirty="0"/>
              <a:t>RISC versus CISC</a:t>
            </a:r>
          </a:p>
        </p:txBody>
      </p:sp>
      <p:sp>
        <p:nvSpPr>
          <p:cNvPr id="3" name="Content Placeholder 2">
            <a:extLst>
              <a:ext uri="{FF2B5EF4-FFF2-40B4-BE49-F238E27FC236}">
                <a16:creationId xmlns:a16="http://schemas.microsoft.com/office/drawing/2014/main" id="{937E99C7-94EA-A64E-9F00-8878377860BC}"/>
              </a:ext>
            </a:extLst>
          </p:cNvPr>
          <p:cNvSpPr>
            <a:spLocks noGrp="1"/>
          </p:cNvSpPr>
          <p:nvPr>
            <p:ph sz="half" idx="1"/>
          </p:nvPr>
        </p:nvSpPr>
        <p:spPr/>
        <p:txBody>
          <a:bodyPr/>
          <a:lstStyle/>
          <a:p>
            <a:pPr marL="0" indent="0" algn="ctr">
              <a:buNone/>
            </a:pPr>
            <a:r>
              <a:rPr lang="en-US" b="1" dirty="0"/>
              <a:t>Reduced Instruction Set Computer</a:t>
            </a:r>
          </a:p>
          <a:p>
            <a:r>
              <a:rPr lang="en-US" dirty="0"/>
              <a:t>One clock-cycle per instruction</a:t>
            </a:r>
          </a:p>
          <a:p>
            <a:r>
              <a:rPr lang="en-US" dirty="0"/>
              <a:t>Effective </a:t>
            </a:r>
            <a:r>
              <a:rPr lang="en-US" i="1" dirty="0"/>
              <a:t>pipelining</a:t>
            </a:r>
          </a:p>
          <a:p>
            <a:r>
              <a:rPr lang="en-US" dirty="0"/>
              <a:t>Fewer addressing modes</a:t>
            </a:r>
          </a:p>
          <a:p>
            <a:r>
              <a:rPr lang="en-US" dirty="0"/>
              <a:t>Requires more instructions per program (more RAM)</a:t>
            </a:r>
          </a:p>
          <a:p>
            <a:r>
              <a:rPr lang="en-US" dirty="0"/>
              <a:t>Lower gate count	</a:t>
            </a:r>
          </a:p>
          <a:p>
            <a:r>
              <a:rPr lang="en-US" dirty="0"/>
              <a:t>Lower energy use</a:t>
            </a:r>
          </a:p>
        </p:txBody>
      </p:sp>
      <p:sp>
        <p:nvSpPr>
          <p:cNvPr id="4" name="Content Placeholder 3">
            <a:extLst>
              <a:ext uri="{FF2B5EF4-FFF2-40B4-BE49-F238E27FC236}">
                <a16:creationId xmlns:a16="http://schemas.microsoft.com/office/drawing/2014/main" id="{E56885D4-4BB9-9340-90B0-8F6856E55E91}"/>
              </a:ext>
            </a:extLst>
          </p:cNvPr>
          <p:cNvSpPr>
            <a:spLocks noGrp="1"/>
          </p:cNvSpPr>
          <p:nvPr>
            <p:ph sz="half" idx="2"/>
          </p:nvPr>
        </p:nvSpPr>
        <p:spPr/>
        <p:txBody>
          <a:bodyPr/>
          <a:lstStyle/>
          <a:p>
            <a:pPr marL="0" indent="0" algn="ctr">
              <a:buNone/>
            </a:pPr>
            <a:r>
              <a:rPr lang="en-US" b="1" dirty="0"/>
              <a:t>Complex Instruction Set Computer</a:t>
            </a:r>
          </a:p>
          <a:p>
            <a:r>
              <a:rPr lang="en-US" dirty="0"/>
              <a:t>Multiple / variable clock-cycles per instruction</a:t>
            </a:r>
          </a:p>
          <a:p>
            <a:r>
              <a:rPr lang="en-US" dirty="0"/>
              <a:t>More addressing modes</a:t>
            </a:r>
          </a:p>
          <a:p>
            <a:r>
              <a:rPr lang="en-US" dirty="0"/>
              <a:t>Requires fewer instructions per program (less RAM)</a:t>
            </a:r>
          </a:p>
          <a:p>
            <a:r>
              <a:rPr lang="en-US" dirty="0"/>
              <a:t>Higher gate count – more chip real estate</a:t>
            </a:r>
          </a:p>
          <a:p>
            <a:r>
              <a:rPr lang="en-US" dirty="0"/>
              <a:t>Higher energy use</a:t>
            </a:r>
          </a:p>
          <a:p>
            <a:endParaRPr lang="en-US" dirty="0"/>
          </a:p>
          <a:p>
            <a:pPr marL="0" indent="0">
              <a:buNone/>
            </a:pPr>
            <a:endParaRPr lang="en-US" dirty="0"/>
          </a:p>
          <a:p>
            <a:endParaRPr lang="en-US" dirty="0"/>
          </a:p>
        </p:txBody>
      </p:sp>
      <p:sp>
        <p:nvSpPr>
          <p:cNvPr id="5" name="Date Placeholder 4">
            <a:extLst>
              <a:ext uri="{FF2B5EF4-FFF2-40B4-BE49-F238E27FC236}">
                <a16:creationId xmlns:a16="http://schemas.microsoft.com/office/drawing/2014/main" id="{2FA5F444-18F9-5D45-BF94-F38BC54148CE}"/>
              </a:ext>
            </a:extLst>
          </p:cNvPr>
          <p:cNvSpPr>
            <a:spLocks noGrp="1"/>
          </p:cNvSpPr>
          <p:nvPr>
            <p:ph type="dt" sz="half" idx="10"/>
          </p:nvPr>
        </p:nvSpPr>
        <p:spPr/>
        <p:txBody>
          <a:bodyPr/>
          <a:lstStyle/>
          <a:p>
            <a:r>
              <a:rPr lang="en-US" dirty="0"/>
              <a:t>CMPE 220</a:t>
            </a:r>
          </a:p>
        </p:txBody>
      </p:sp>
      <p:sp>
        <p:nvSpPr>
          <p:cNvPr id="6" name="Slide Number Placeholder 5">
            <a:extLst>
              <a:ext uri="{FF2B5EF4-FFF2-40B4-BE49-F238E27FC236}">
                <a16:creationId xmlns:a16="http://schemas.microsoft.com/office/drawing/2014/main" id="{85282CA8-5114-814E-96DF-E15934E30A72}"/>
              </a:ext>
            </a:extLst>
          </p:cNvPr>
          <p:cNvSpPr>
            <a:spLocks noGrp="1"/>
          </p:cNvSpPr>
          <p:nvPr>
            <p:ph type="sldNum" sz="quarter" idx="12"/>
          </p:nvPr>
        </p:nvSpPr>
        <p:spPr/>
        <p:txBody>
          <a:bodyPr/>
          <a:lstStyle/>
          <a:p>
            <a:fld id="{FCFF2910-D1F1-314D-A8F2-476646A55ABA}" type="slidenum">
              <a:rPr lang="en-US" smtClean="0"/>
              <a:pPr/>
              <a:t>37</a:t>
            </a:fld>
            <a:endParaRPr lang="en-US" dirty="0"/>
          </a:p>
        </p:txBody>
      </p:sp>
    </p:spTree>
    <p:extLst>
      <p:ext uri="{BB962C8B-B14F-4D97-AF65-F5344CB8AC3E}">
        <p14:creationId xmlns:p14="http://schemas.microsoft.com/office/powerpoint/2010/main" val="1277154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FCBD-A481-2D43-988A-1263FD2A8515}"/>
              </a:ext>
            </a:extLst>
          </p:cNvPr>
          <p:cNvSpPr>
            <a:spLocks noGrp="1"/>
          </p:cNvSpPr>
          <p:nvPr>
            <p:ph type="title"/>
          </p:nvPr>
        </p:nvSpPr>
        <p:spPr/>
        <p:txBody>
          <a:bodyPr/>
          <a:lstStyle/>
          <a:p>
            <a:r>
              <a:rPr lang="en-US" dirty="0"/>
              <a:t>RISC Versus CISC Today</a:t>
            </a:r>
          </a:p>
        </p:txBody>
      </p:sp>
      <p:sp>
        <p:nvSpPr>
          <p:cNvPr id="3" name="Content Placeholder 2">
            <a:extLst>
              <a:ext uri="{FF2B5EF4-FFF2-40B4-BE49-F238E27FC236}">
                <a16:creationId xmlns:a16="http://schemas.microsoft.com/office/drawing/2014/main" id="{32B64661-5579-FC4E-B4CE-99D9F3F3CFA9}"/>
              </a:ext>
            </a:extLst>
          </p:cNvPr>
          <p:cNvSpPr>
            <a:spLocks noGrp="1"/>
          </p:cNvSpPr>
          <p:nvPr>
            <p:ph sz="half" idx="1"/>
          </p:nvPr>
        </p:nvSpPr>
        <p:spPr>
          <a:xfrm>
            <a:off x="838200" y="2743199"/>
            <a:ext cx="5177010" cy="3415229"/>
          </a:xfrm>
        </p:spPr>
        <p:txBody>
          <a:bodyPr/>
          <a:lstStyle/>
          <a:p>
            <a:pPr marL="0" indent="0">
              <a:buNone/>
            </a:pPr>
            <a:r>
              <a:rPr lang="en-US" b="1" dirty="0"/>
              <a:t>RISC</a:t>
            </a:r>
          </a:p>
          <a:p>
            <a:r>
              <a:rPr lang="en-US" dirty="0"/>
              <a:t>MIPS, PowerPC, Atmel’s AVR, the Microchip PIC processors, Arm processors, RISC-V</a:t>
            </a:r>
          </a:p>
          <a:p>
            <a:r>
              <a:rPr lang="en-US" dirty="0"/>
              <a:t>Often used in mobile devices and for embedded applications </a:t>
            </a:r>
          </a:p>
        </p:txBody>
      </p:sp>
      <p:sp>
        <p:nvSpPr>
          <p:cNvPr id="4" name="Content Placeholder 3">
            <a:extLst>
              <a:ext uri="{FF2B5EF4-FFF2-40B4-BE49-F238E27FC236}">
                <a16:creationId xmlns:a16="http://schemas.microsoft.com/office/drawing/2014/main" id="{E71FE760-879B-1F4F-B613-FB5897BB838F}"/>
              </a:ext>
            </a:extLst>
          </p:cNvPr>
          <p:cNvSpPr>
            <a:spLocks noGrp="1"/>
          </p:cNvSpPr>
          <p:nvPr>
            <p:ph sz="half" idx="2"/>
          </p:nvPr>
        </p:nvSpPr>
        <p:spPr>
          <a:xfrm>
            <a:off x="6172200" y="2743199"/>
            <a:ext cx="5181600" cy="3415229"/>
          </a:xfrm>
        </p:spPr>
        <p:txBody>
          <a:bodyPr/>
          <a:lstStyle/>
          <a:p>
            <a:pPr marL="0" indent="0">
              <a:buNone/>
            </a:pPr>
            <a:r>
              <a:rPr lang="en-US" b="1" dirty="0"/>
              <a:t>CSIC</a:t>
            </a:r>
          </a:p>
          <a:p>
            <a:r>
              <a:rPr lang="en-US" dirty="0"/>
              <a:t>Motorola 68000 (68K), the DEC VAX, PDP-11, Intel x86</a:t>
            </a:r>
            <a:endParaRPr lang="en-US" b="1" dirty="0"/>
          </a:p>
        </p:txBody>
      </p:sp>
      <p:sp>
        <p:nvSpPr>
          <p:cNvPr id="5" name="Date Placeholder 4">
            <a:extLst>
              <a:ext uri="{FF2B5EF4-FFF2-40B4-BE49-F238E27FC236}">
                <a16:creationId xmlns:a16="http://schemas.microsoft.com/office/drawing/2014/main" id="{B9C90DAA-97A5-2242-B5D9-90AD840D0546}"/>
              </a:ext>
            </a:extLst>
          </p:cNvPr>
          <p:cNvSpPr>
            <a:spLocks noGrp="1"/>
          </p:cNvSpPr>
          <p:nvPr>
            <p:ph type="dt" sz="half" idx="10"/>
          </p:nvPr>
        </p:nvSpPr>
        <p:spPr/>
        <p:txBody>
          <a:bodyPr/>
          <a:lstStyle/>
          <a:p>
            <a:r>
              <a:rPr lang="en-US" dirty="0"/>
              <a:t>CMPE 220</a:t>
            </a:r>
          </a:p>
        </p:txBody>
      </p:sp>
      <p:sp>
        <p:nvSpPr>
          <p:cNvPr id="6" name="Slide Number Placeholder 5">
            <a:extLst>
              <a:ext uri="{FF2B5EF4-FFF2-40B4-BE49-F238E27FC236}">
                <a16:creationId xmlns:a16="http://schemas.microsoft.com/office/drawing/2014/main" id="{C62FB514-6950-204A-B843-9949F7FC9831}"/>
              </a:ext>
            </a:extLst>
          </p:cNvPr>
          <p:cNvSpPr>
            <a:spLocks noGrp="1"/>
          </p:cNvSpPr>
          <p:nvPr>
            <p:ph type="sldNum" sz="quarter" idx="12"/>
          </p:nvPr>
        </p:nvSpPr>
        <p:spPr/>
        <p:txBody>
          <a:bodyPr/>
          <a:lstStyle/>
          <a:p>
            <a:fld id="{FCFF2910-D1F1-314D-A8F2-476646A55ABA}" type="slidenum">
              <a:rPr lang="en-US" smtClean="0"/>
              <a:pPr/>
              <a:t>38</a:t>
            </a:fld>
            <a:endParaRPr lang="en-US" dirty="0"/>
          </a:p>
        </p:txBody>
      </p:sp>
      <p:sp>
        <p:nvSpPr>
          <p:cNvPr id="7" name="TextBox 6">
            <a:extLst>
              <a:ext uri="{FF2B5EF4-FFF2-40B4-BE49-F238E27FC236}">
                <a16:creationId xmlns:a16="http://schemas.microsoft.com/office/drawing/2014/main" id="{8D527DE9-E34D-1D4B-99E4-0078335C7BF1}"/>
              </a:ext>
            </a:extLst>
          </p:cNvPr>
          <p:cNvSpPr txBox="1"/>
          <p:nvPr/>
        </p:nvSpPr>
        <p:spPr>
          <a:xfrm>
            <a:off x="838200" y="1084293"/>
            <a:ext cx="10719816"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No longer one versus the other</a:t>
            </a:r>
          </a:p>
          <a:p>
            <a:pPr marL="285750" indent="-285750">
              <a:buFont typeface="Arial" panose="020B0604020202020204" pitchFamily="34" charset="0"/>
              <a:buChar char="•"/>
            </a:pPr>
            <a:r>
              <a:rPr lang="en-US" sz="2800" dirty="0"/>
              <a:t>RISC and CISC architectures have borrowed from one another</a:t>
            </a:r>
          </a:p>
          <a:p>
            <a:pPr marL="285750" indent="-285750">
              <a:buFont typeface="Arial" panose="020B0604020202020204" pitchFamily="34" charset="0"/>
              <a:buChar char="•"/>
            </a:pPr>
            <a:r>
              <a:rPr lang="en-US" sz="2800" dirty="0"/>
              <a:t>Both are used</a:t>
            </a:r>
          </a:p>
        </p:txBody>
      </p:sp>
    </p:spTree>
    <p:extLst>
      <p:ext uri="{BB962C8B-B14F-4D97-AF65-F5344CB8AC3E}">
        <p14:creationId xmlns:p14="http://schemas.microsoft.com/office/powerpoint/2010/main" val="669246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7738-F6F2-4A4B-B529-4FEC6F5B164D}"/>
              </a:ext>
            </a:extLst>
          </p:cNvPr>
          <p:cNvSpPr>
            <a:spLocks noGrp="1"/>
          </p:cNvSpPr>
          <p:nvPr>
            <p:ph type="title"/>
          </p:nvPr>
        </p:nvSpPr>
        <p:spPr/>
        <p:txBody>
          <a:bodyPr/>
          <a:lstStyle/>
          <a:p>
            <a:r>
              <a:rPr lang="en-US" dirty="0"/>
              <a:t>Instruction Pipelining (RISC computers)</a:t>
            </a:r>
          </a:p>
        </p:txBody>
      </p:sp>
      <p:sp>
        <p:nvSpPr>
          <p:cNvPr id="3" name="Content Placeholder 2">
            <a:extLst>
              <a:ext uri="{FF2B5EF4-FFF2-40B4-BE49-F238E27FC236}">
                <a16:creationId xmlns:a16="http://schemas.microsoft.com/office/drawing/2014/main" id="{31A1D82E-BE74-B543-9EAC-E7BAD8BA6D43}"/>
              </a:ext>
            </a:extLst>
          </p:cNvPr>
          <p:cNvSpPr>
            <a:spLocks noGrp="1"/>
          </p:cNvSpPr>
          <p:nvPr>
            <p:ph idx="1"/>
          </p:nvPr>
        </p:nvSpPr>
        <p:spPr>
          <a:xfrm>
            <a:off x="838200" y="1238995"/>
            <a:ext cx="10515600" cy="1232563"/>
          </a:xfrm>
        </p:spPr>
        <p:txBody>
          <a:bodyPr>
            <a:normAutofit lnSpcReduction="10000"/>
          </a:bodyPr>
          <a:lstStyle/>
          <a:p>
            <a:r>
              <a:rPr lang="en-US" dirty="0"/>
              <a:t>Each instruction is divided into several steps or </a:t>
            </a:r>
            <a:r>
              <a:rPr lang="en-US" i="1" dirty="0"/>
              <a:t>stages</a:t>
            </a:r>
            <a:r>
              <a:rPr lang="en-US" dirty="0"/>
              <a:t> – allowing instruction execution to be overlapped.  </a:t>
            </a:r>
            <a:br>
              <a:rPr lang="en-US" dirty="0"/>
            </a:br>
            <a:r>
              <a:rPr lang="en-US" i="1" dirty="0">
                <a:solidFill>
                  <a:srgbClr val="C00000"/>
                </a:solidFill>
              </a:rPr>
              <a:t>Example: 5-stage pipeline</a:t>
            </a:r>
          </a:p>
        </p:txBody>
      </p:sp>
      <p:sp>
        <p:nvSpPr>
          <p:cNvPr id="4" name="Date Placeholder 3">
            <a:extLst>
              <a:ext uri="{FF2B5EF4-FFF2-40B4-BE49-F238E27FC236}">
                <a16:creationId xmlns:a16="http://schemas.microsoft.com/office/drawing/2014/main" id="{353702CE-F750-4443-B2A9-BAE0D29BF45F}"/>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D36F6C90-7909-2242-A2F4-3107D4DB1133}"/>
              </a:ext>
            </a:extLst>
          </p:cNvPr>
          <p:cNvSpPr>
            <a:spLocks noGrp="1"/>
          </p:cNvSpPr>
          <p:nvPr>
            <p:ph type="sldNum" sz="quarter" idx="12"/>
          </p:nvPr>
        </p:nvSpPr>
        <p:spPr/>
        <p:txBody>
          <a:bodyPr/>
          <a:lstStyle/>
          <a:p>
            <a:fld id="{FCFF2910-D1F1-314D-A8F2-476646A55ABA}" type="slidenum">
              <a:rPr lang="en-US" smtClean="0"/>
              <a:pPr/>
              <a:t>39</a:t>
            </a:fld>
            <a:endParaRPr lang="en-US" dirty="0"/>
          </a:p>
        </p:txBody>
      </p:sp>
      <p:graphicFrame>
        <p:nvGraphicFramePr>
          <p:cNvPr id="6" name="Table 5">
            <a:extLst>
              <a:ext uri="{FF2B5EF4-FFF2-40B4-BE49-F238E27FC236}">
                <a16:creationId xmlns:a16="http://schemas.microsoft.com/office/drawing/2014/main" id="{F6E0D030-6E5F-D54C-8D0F-CEC991758315}"/>
              </a:ext>
            </a:extLst>
          </p:cNvPr>
          <p:cNvGraphicFramePr>
            <a:graphicFrameLocks noGrp="1"/>
          </p:cNvGraphicFramePr>
          <p:nvPr>
            <p:extLst>
              <p:ext uri="{D42A27DB-BD31-4B8C-83A1-F6EECF244321}">
                <p14:modId xmlns:p14="http://schemas.microsoft.com/office/powerpoint/2010/main" val="711621168"/>
              </p:ext>
            </p:extLst>
          </p:nvPr>
        </p:nvGraphicFramePr>
        <p:xfrm>
          <a:off x="1158240" y="2471558"/>
          <a:ext cx="9305544" cy="3680944"/>
        </p:xfrm>
        <a:graphic>
          <a:graphicData uri="http://schemas.openxmlformats.org/drawingml/2006/table">
            <a:tbl>
              <a:tblPr firstRow="1" bandRow="1">
                <a:tableStyleId>{F5AB1C69-6EDB-4FF4-983F-18BD219EF322}</a:tableStyleId>
              </a:tblPr>
              <a:tblGrid>
                <a:gridCol w="1163193">
                  <a:extLst>
                    <a:ext uri="{9D8B030D-6E8A-4147-A177-3AD203B41FA5}">
                      <a16:colId xmlns:a16="http://schemas.microsoft.com/office/drawing/2014/main" val="3215549397"/>
                    </a:ext>
                  </a:extLst>
                </a:gridCol>
                <a:gridCol w="1163193">
                  <a:extLst>
                    <a:ext uri="{9D8B030D-6E8A-4147-A177-3AD203B41FA5}">
                      <a16:colId xmlns:a16="http://schemas.microsoft.com/office/drawing/2014/main" val="577992960"/>
                    </a:ext>
                  </a:extLst>
                </a:gridCol>
                <a:gridCol w="1163193">
                  <a:extLst>
                    <a:ext uri="{9D8B030D-6E8A-4147-A177-3AD203B41FA5}">
                      <a16:colId xmlns:a16="http://schemas.microsoft.com/office/drawing/2014/main" val="2334541918"/>
                    </a:ext>
                  </a:extLst>
                </a:gridCol>
                <a:gridCol w="1163193">
                  <a:extLst>
                    <a:ext uri="{9D8B030D-6E8A-4147-A177-3AD203B41FA5}">
                      <a16:colId xmlns:a16="http://schemas.microsoft.com/office/drawing/2014/main" val="3286900678"/>
                    </a:ext>
                  </a:extLst>
                </a:gridCol>
                <a:gridCol w="1163193">
                  <a:extLst>
                    <a:ext uri="{9D8B030D-6E8A-4147-A177-3AD203B41FA5}">
                      <a16:colId xmlns:a16="http://schemas.microsoft.com/office/drawing/2014/main" val="1877994025"/>
                    </a:ext>
                  </a:extLst>
                </a:gridCol>
                <a:gridCol w="1163193">
                  <a:extLst>
                    <a:ext uri="{9D8B030D-6E8A-4147-A177-3AD203B41FA5}">
                      <a16:colId xmlns:a16="http://schemas.microsoft.com/office/drawing/2014/main" val="737094051"/>
                    </a:ext>
                  </a:extLst>
                </a:gridCol>
                <a:gridCol w="1163193">
                  <a:extLst>
                    <a:ext uri="{9D8B030D-6E8A-4147-A177-3AD203B41FA5}">
                      <a16:colId xmlns:a16="http://schemas.microsoft.com/office/drawing/2014/main" val="2011394309"/>
                    </a:ext>
                  </a:extLst>
                </a:gridCol>
                <a:gridCol w="1163193">
                  <a:extLst>
                    <a:ext uri="{9D8B030D-6E8A-4147-A177-3AD203B41FA5}">
                      <a16:colId xmlns:a16="http://schemas.microsoft.com/office/drawing/2014/main" val="2718705835"/>
                    </a:ext>
                  </a:extLst>
                </a:gridCol>
              </a:tblGrid>
              <a:tr h="334631">
                <a:tc>
                  <a:txBody>
                    <a:bodyPr/>
                    <a:lstStyle/>
                    <a:p>
                      <a:pPr algn="ctr"/>
                      <a:r>
                        <a:rPr lang="en-US" sz="1600" dirty="0"/>
                        <a:t>Clock Cycle</a:t>
                      </a:r>
                    </a:p>
                  </a:txBody>
                  <a:tcPr marL="83658" marR="83658" marT="41829" marB="41829"/>
                </a:tc>
                <a:tc>
                  <a:txBody>
                    <a:bodyPr/>
                    <a:lstStyle/>
                    <a:p>
                      <a:pPr algn="ctr"/>
                      <a:r>
                        <a:rPr lang="en-US" sz="1600" dirty="0"/>
                        <a:t>Inst 1</a:t>
                      </a:r>
                    </a:p>
                  </a:txBody>
                  <a:tcPr marL="83658" marR="83658" marT="41829" marB="41829"/>
                </a:tc>
                <a:tc>
                  <a:txBody>
                    <a:bodyPr/>
                    <a:lstStyle/>
                    <a:p>
                      <a:pPr algn="ctr"/>
                      <a:r>
                        <a:rPr lang="en-US" sz="1600" dirty="0"/>
                        <a:t>Inst 2</a:t>
                      </a:r>
                    </a:p>
                  </a:txBody>
                  <a:tcPr marL="83658" marR="83658" marT="41829" marB="4182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Inst 3</a:t>
                      </a:r>
                    </a:p>
                  </a:txBody>
                  <a:tcPr marL="83658" marR="83658" marT="41829" marB="41829"/>
                </a:tc>
                <a:tc>
                  <a:txBody>
                    <a:bodyPr/>
                    <a:lstStyle/>
                    <a:p>
                      <a:pPr algn="ctr"/>
                      <a:r>
                        <a:rPr lang="en-US" sz="1600" dirty="0"/>
                        <a:t>Inst 4</a:t>
                      </a:r>
                    </a:p>
                  </a:txBody>
                  <a:tcPr marL="83658" marR="83658" marT="41829" marB="41829"/>
                </a:tc>
                <a:tc>
                  <a:txBody>
                    <a:bodyPr/>
                    <a:lstStyle/>
                    <a:p>
                      <a:pPr algn="ctr"/>
                      <a:r>
                        <a:rPr lang="en-US" sz="1600" dirty="0"/>
                        <a:t>Inst 5</a:t>
                      </a:r>
                    </a:p>
                  </a:txBody>
                  <a:tcPr marL="83658" marR="83658" marT="41829" marB="41829"/>
                </a:tc>
                <a:tc>
                  <a:txBody>
                    <a:bodyPr/>
                    <a:lstStyle/>
                    <a:p>
                      <a:pPr algn="ctr"/>
                      <a:r>
                        <a:rPr lang="en-US" sz="1600" dirty="0"/>
                        <a:t>Inst 6</a:t>
                      </a:r>
                    </a:p>
                  </a:txBody>
                  <a:tcPr marL="83658" marR="83658" marT="41829" marB="41829"/>
                </a:tc>
                <a:tc>
                  <a:txBody>
                    <a:bodyPr/>
                    <a:lstStyle/>
                    <a:p>
                      <a:pPr algn="ctr"/>
                      <a:r>
                        <a:rPr lang="en-US" sz="1600" dirty="0"/>
                        <a:t>Inst 7</a:t>
                      </a:r>
                    </a:p>
                  </a:txBody>
                  <a:tcPr marL="83658" marR="83658" marT="41829" marB="41829"/>
                </a:tc>
                <a:extLst>
                  <a:ext uri="{0D108BD9-81ED-4DB2-BD59-A6C34878D82A}">
                    <a16:rowId xmlns:a16="http://schemas.microsoft.com/office/drawing/2014/main" val="1753130356"/>
                  </a:ext>
                </a:extLst>
              </a:tr>
              <a:tr h="334631">
                <a:tc>
                  <a:txBody>
                    <a:bodyPr/>
                    <a:lstStyle/>
                    <a:p>
                      <a:pPr algn="ctr"/>
                      <a:r>
                        <a:rPr lang="en-US" sz="1600" dirty="0"/>
                        <a:t>1</a:t>
                      </a:r>
                    </a:p>
                  </a:txBody>
                  <a:tcPr marL="83658" marR="83658" marT="41829" marB="41829"/>
                </a:tc>
                <a:tc>
                  <a:txBody>
                    <a:bodyPr/>
                    <a:lstStyle/>
                    <a:p>
                      <a:pPr algn="ctr"/>
                      <a:r>
                        <a:rPr lang="en-US" sz="1600" dirty="0"/>
                        <a:t>Fetch</a:t>
                      </a:r>
                    </a:p>
                  </a:txBody>
                  <a:tcPr marL="83658" marR="83658" marT="41829" marB="41829"/>
                </a:tc>
                <a:tc>
                  <a:txBody>
                    <a:bodyPr/>
                    <a:lstStyle/>
                    <a:p>
                      <a:pPr algn="ctr"/>
                      <a:endParaRPr lang="en-US" sz="1600" dirty="0"/>
                    </a:p>
                  </a:txBody>
                  <a:tcPr marL="83658" marR="83658" marT="41829" marB="41829"/>
                </a:tc>
                <a:tc>
                  <a:txBody>
                    <a:bodyPr/>
                    <a:lstStyle/>
                    <a:p>
                      <a:pPr algn="ctr"/>
                      <a:endParaRPr lang="en-US" sz="1600" dirty="0"/>
                    </a:p>
                  </a:txBody>
                  <a:tcPr marL="83658" marR="83658" marT="41829" marB="41829"/>
                </a:tc>
                <a:tc>
                  <a:txBody>
                    <a:bodyPr/>
                    <a:lstStyle/>
                    <a:p>
                      <a:pPr algn="ctr"/>
                      <a:endParaRPr lang="en-US" sz="1600" dirty="0"/>
                    </a:p>
                  </a:txBody>
                  <a:tcPr marL="83658" marR="83658" marT="41829" marB="41829"/>
                </a:tc>
                <a:tc>
                  <a:txBody>
                    <a:bodyPr/>
                    <a:lstStyle/>
                    <a:p>
                      <a:pPr algn="ctr"/>
                      <a:endParaRPr lang="en-US" sz="1600" dirty="0"/>
                    </a:p>
                  </a:txBody>
                  <a:tcPr marL="83658" marR="83658" marT="41829" marB="41829"/>
                </a:tc>
                <a:tc>
                  <a:txBody>
                    <a:bodyPr/>
                    <a:lstStyle/>
                    <a:p>
                      <a:pPr algn="ctr"/>
                      <a:endParaRPr lang="en-US" sz="1600" dirty="0"/>
                    </a:p>
                  </a:txBody>
                  <a:tcPr marL="83658" marR="83658" marT="41829" marB="41829"/>
                </a:tc>
                <a:tc>
                  <a:txBody>
                    <a:bodyPr/>
                    <a:lstStyle/>
                    <a:p>
                      <a:pPr algn="ctr"/>
                      <a:endParaRPr lang="en-US" sz="1600" dirty="0"/>
                    </a:p>
                  </a:txBody>
                  <a:tcPr marL="83658" marR="83658" marT="41829" marB="41829"/>
                </a:tc>
                <a:extLst>
                  <a:ext uri="{0D108BD9-81ED-4DB2-BD59-A6C34878D82A}">
                    <a16:rowId xmlns:a16="http://schemas.microsoft.com/office/drawing/2014/main" val="2619088748"/>
                  </a:ext>
                </a:extLst>
              </a:tr>
              <a:tr h="334631">
                <a:tc>
                  <a:txBody>
                    <a:bodyPr/>
                    <a:lstStyle/>
                    <a:p>
                      <a:pPr algn="ctr"/>
                      <a:r>
                        <a:rPr lang="en-US" sz="1600" dirty="0"/>
                        <a:t>2</a:t>
                      </a:r>
                    </a:p>
                  </a:txBody>
                  <a:tcPr marL="83658" marR="83658" marT="41829" marB="41829"/>
                </a:tc>
                <a:tc>
                  <a:txBody>
                    <a:bodyPr/>
                    <a:lstStyle/>
                    <a:p>
                      <a:pPr algn="ctr"/>
                      <a:r>
                        <a:rPr lang="en-US" sz="1600" dirty="0"/>
                        <a:t>Decode</a:t>
                      </a:r>
                    </a:p>
                  </a:txBody>
                  <a:tcPr marL="83658" marR="83658" marT="41829" marB="41829"/>
                </a:tc>
                <a:tc>
                  <a:txBody>
                    <a:bodyPr/>
                    <a:lstStyle/>
                    <a:p>
                      <a:pPr algn="ctr"/>
                      <a:r>
                        <a:rPr lang="en-US" sz="1600" dirty="0"/>
                        <a:t>Fetch</a:t>
                      </a:r>
                    </a:p>
                  </a:txBody>
                  <a:tcPr marL="83658" marR="83658" marT="41829" marB="41829"/>
                </a:tc>
                <a:tc>
                  <a:txBody>
                    <a:bodyPr/>
                    <a:lstStyle/>
                    <a:p>
                      <a:pPr algn="ctr"/>
                      <a:endParaRPr lang="en-US" sz="1600" dirty="0"/>
                    </a:p>
                  </a:txBody>
                  <a:tcPr marL="83658" marR="83658" marT="41829" marB="41829"/>
                </a:tc>
                <a:tc>
                  <a:txBody>
                    <a:bodyPr/>
                    <a:lstStyle/>
                    <a:p>
                      <a:pPr algn="ctr"/>
                      <a:endParaRPr lang="en-US" sz="1600" dirty="0"/>
                    </a:p>
                  </a:txBody>
                  <a:tcPr marL="83658" marR="83658" marT="41829" marB="41829"/>
                </a:tc>
                <a:tc>
                  <a:txBody>
                    <a:bodyPr/>
                    <a:lstStyle/>
                    <a:p>
                      <a:pPr algn="ctr"/>
                      <a:endParaRPr lang="en-US" sz="1600" dirty="0"/>
                    </a:p>
                  </a:txBody>
                  <a:tcPr marL="83658" marR="83658" marT="41829" marB="41829"/>
                </a:tc>
                <a:tc>
                  <a:txBody>
                    <a:bodyPr/>
                    <a:lstStyle/>
                    <a:p>
                      <a:pPr algn="ctr"/>
                      <a:endParaRPr lang="en-US" sz="1600" dirty="0"/>
                    </a:p>
                  </a:txBody>
                  <a:tcPr marL="83658" marR="83658" marT="41829" marB="41829"/>
                </a:tc>
                <a:tc>
                  <a:txBody>
                    <a:bodyPr/>
                    <a:lstStyle/>
                    <a:p>
                      <a:pPr algn="ctr"/>
                      <a:endParaRPr lang="en-US" sz="1600" dirty="0"/>
                    </a:p>
                  </a:txBody>
                  <a:tcPr marL="83658" marR="83658" marT="41829" marB="41829"/>
                </a:tc>
                <a:extLst>
                  <a:ext uri="{0D108BD9-81ED-4DB2-BD59-A6C34878D82A}">
                    <a16:rowId xmlns:a16="http://schemas.microsoft.com/office/drawing/2014/main" val="1713181315"/>
                  </a:ext>
                </a:extLst>
              </a:tr>
              <a:tr h="334631">
                <a:tc>
                  <a:txBody>
                    <a:bodyPr/>
                    <a:lstStyle/>
                    <a:p>
                      <a:pPr algn="ctr"/>
                      <a:r>
                        <a:rPr lang="en-US" sz="1600" dirty="0"/>
                        <a:t>3</a:t>
                      </a:r>
                    </a:p>
                  </a:txBody>
                  <a:tcPr marL="83658" marR="83658" marT="41829" marB="41829"/>
                </a:tc>
                <a:tc>
                  <a:txBody>
                    <a:bodyPr/>
                    <a:lstStyle/>
                    <a:p>
                      <a:pPr algn="ctr"/>
                      <a:r>
                        <a:rPr lang="en-US" sz="1600" dirty="0"/>
                        <a:t>Execute</a:t>
                      </a:r>
                    </a:p>
                  </a:txBody>
                  <a:tcPr marL="83658" marR="83658" marT="41829" marB="41829"/>
                </a:tc>
                <a:tc>
                  <a:txBody>
                    <a:bodyPr/>
                    <a:lstStyle/>
                    <a:p>
                      <a:pPr algn="ctr"/>
                      <a:r>
                        <a:rPr lang="en-US" sz="1600" dirty="0"/>
                        <a:t>Decode</a:t>
                      </a:r>
                    </a:p>
                  </a:txBody>
                  <a:tcPr marL="83658" marR="83658" marT="41829" marB="41829"/>
                </a:tc>
                <a:tc>
                  <a:txBody>
                    <a:bodyPr/>
                    <a:lstStyle/>
                    <a:p>
                      <a:pPr algn="ctr"/>
                      <a:r>
                        <a:rPr lang="en-US" sz="1600" dirty="0"/>
                        <a:t>Fetch</a:t>
                      </a:r>
                    </a:p>
                  </a:txBody>
                  <a:tcPr marL="83658" marR="83658" marT="41829" marB="41829"/>
                </a:tc>
                <a:tc>
                  <a:txBody>
                    <a:bodyPr/>
                    <a:lstStyle/>
                    <a:p>
                      <a:pPr algn="ctr"/>
                      <a:endParaRPr lang="en-US" sz="1600" dirty="0"/>
                    </a:p>
                  </a:txBody>
                  <a:tcPr marL="83658" marR="83658" marT="41829" marB="41829"/>
                </a:tc>
                <a:tc>
                  <a:txBody>
                    <a:bodyPr/>
                    <a:lstStyle/>
                    <a:p>
                      <a:pPr algn="ctr"/>
                      <a:endParaRPr lang="en-US" sz="1600" dirty="0"/>
                    </a:p>
                  </a:txBody>
                  <a:tcPr marL="83658" marR="83658" marT="41829" marB="41829"/>
                </a:tc>
                <a:tc>
                  <a:txBody>
                    <a:bodyPr/>
                    <a:lstStyle/>
                    <a:p>
                      <a:pPr algn="ctr"/>
                      <a:endParaRPr lang="en-US" sz="1600" dirty="0"/>
                    </a:p>
                  </a:txBody>
                  <a:tcPr marL="83658" marR="83658" marT="41829" marB="41829"/>
                </a:tc>
                <a:tc>
                  <a:txBody>
                    <a:bodyPr/>
                    <a:lstStyle/>
                    <a:p>
                      <a:pPr algn="ctr"/>
                      <a:endParaRPr lang="en-US" sz="1600" dirty="0"/>
                    </a:p>
                  </a:txBody>
                  <a:tcPr marL="83658" marR="83658" marT="41829" marB="41829"/>
                </a:tc>
                <a:extLst>
                  <a:ext uri="{0D108BD9-81ED-4DB2-BD59-A6C34878D82A}">
                    <a16:rowId xmlns:a16="http://schemas.microsoft.com/office/drawing/2014/main" val="3213395181"/>
                  </a:ext>
                </a:extLst>
              </a:tr>
              <a:tr h="585605">
                <a:tc>
                  <a:txBody>
                    <a:bodyPr/>
                    <a:lstStyle/>
                    <a:p>
                      <a:pPr algn="ctr"/>
                      <a:r>
                        <a:rPr lang="en-US" sz="1600" dirty="0"/>
                        <a:t>4</a:t>
                      </a:r>
                    </a:p>
                  </a:txBody>
                  <a:tcPr marL="83658" marR="83658" marT="41829" marB="41829"/>
                </a:tc>
                <a:tc>
                  <a:txBody>
                    <a:bodyPr/>
                    <a:lstStyle/>
                    <a:p>
                      <a:pPr algn="ctr"/>
                      <a:r>
                        <a:rPr lang="en-US" sz="1600" dirty="0"/>
                        <a:t>Memory Write</a:t>
                      </a:r>
                    </a:p>
                  </a:txBody>
                  <a:tcPr marL="83658" marR="83658" marT="41829" marB="41829"/>
                </a:tc>
                <a:tc>
                  <a:txBody>
                    <a:bodyPr/>
                    <a:lstStyle/>
                    <a:p>
                      <a:pPr algn="ctr"/>
                      <a:r>
                        <a:rPr lang="en-US" sz="1600" dirty="0"/>
                        <a:t>Execute</a:t>
                      </a:r>
                    </a:p>
                  </a:txBody>
                  <a:tcPr marL="83658" marR="83658" marT="41829" marB="41829"/>
                </a:tc>
                <a:tc>
                  <a:txBody>
                    <a:bodyPr/>
                    <a:lstStyle/>
                    <a:p>
                      <a:pPr algn="ctr"/>
                      <a:r>
                        <a:rPr lang="en-US" sz="1600" dirty="0"/>
                        <a:t>Decode</a:t>
                      </a:r>
                    </a:p>
                  </a:txBody>
                  <a:tcPr marL="83658" marR="83658" marT="41829" marB="41829"/>
                </a:tc>
                <a:tc>
                  <a:txBody>
                    <a:bodyPr/>
                    <a:lstStyle/>
                    <a:p>
                      <a:pPr algn="ctr"/>
                      <a:r>
                        <a:rPr lang="en-US" sz="1600" dirty="0"/>
                        <a:t>Fetch</a:t>
                      </a:r>
                    </a:p>
                  </a:txBody>
                  <a:tcPr marL="83658" marR="83658" marT="41829" marB="41829"/>
                </a:tc>
                <a:tc>
                  <a:txBody>
                    <a:bodyPr/>
                    <a:lstStyle/>
                    <a:p>
                      <a:pPr algn="ctr"/>
                      <a:endParaRPr lang="en-US" sz="1600" dirty="0"/>
                    </a:p>
                  </a:txBody>
                  <a:tcPr marL="83658" marR="83658" marT="41829" marB="41829"/>
                </a:tc>
                <a:tc>
                  <a:txBody>
                    <a:bodyPr/>
                    <a:lstStyle/>
                    <a:p>
                      <a:pPr algn="ctr"/>
                      <a:endParaRPr lang="en-US" sz="1600" dirty="0"/>
                    </a:p>
                  </a:txBody>
                  <a:tcPr marL="83658" marR="83658" marT="41829" marB="41829"/>
                </a:tc>
                <a:tc>
                  <a:txBody>
                    <a:bodyPr/>
                    <a:lstStyle/>
                    <a:p>
                      <a:pPr algn="ctr"/>
                      <a:endParaRPr lang="en-US" sz="1600" dirty="0"/>
                    </a:p>
                  </a:txBody>
                  <a:tcPr marL="83658" marR="83658" marT="41829" marB="41829"/>
                </a:tc>
                <a:extLst>
                  <a:ext uri="{0D108BD9-81ED-4DB2-BD59-A6C34878D82A}">
                    <a16:rowId xmlns:a16="http://schemas.microsoft.com/office/drawing/2014/main" val="2086225902"/>
                  </a:ext>
                </a:extLst>
              </a:tr>
              <a:tr h="585605">
                <a:tc>
                  <a:txBody>
                    <a:bodyPr/>
                    <a:lstStyle/>
                    <a:p>
                      <a:pPr algn="ctr"/>
                      <a:r>
                        <a:rPr lang="en-US" sz="1600" dirty="0"/>
                        <a:t>5</a:t>
                      </a:r>
                    </a:p>
                  </a:txBody>
                  <a:tcPr marL="83658" marR="83658" marT="41829" marB="41829"/>
                </a:tc>
                <a:tc>
                  <a:txBody>
                    <a:bodyPr/>
                    <a:lstStyle/>
                    <a:p>
                      <a:pPr algn="ctr"/>
                      <a:r>
                        <a:rPr lang="en-US" sz="1600" dirty="0"/>
                        <a:t>Register Write</a:t>
                      </a:r>
                    </a:p>
                  </a:txBody>
                  <a:tcPr marL="83658" marR="83658" marT="41829" marB="4182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Memory Write</a:t>
                      </a:r>
                    </a:p>
                  </a:txBody>
                  <a:tcPr marL="83658" marR="83658" marT="41829" marB="41829"/>
                </a:tc>
                <a:tc>
                  <a:txBody>
                    <a:bodyPr/>
                    <a:lstStyle/>
                    <a:p>
                      <a:pPr algn="ctr"/>
                      <a:r>
                        <a:rPr lang="en-US" sz="1600" dirty="0"/>
                        <a:t>Execute</a:t>
                      </a:r>
                    </a:p>
                  </a:txBody>
                  <a:tcPr marL="83658" marR="83658" marT="41829" marB="41829"/>
                </a:tc>
                <a:tc>
                  <a:txBody>
                    <a:bodyPr/>
                    <a:lstStyle/>
                    <a:p>
                      <a:pPr algn="ctr"/>
                      <a:r>
                        <a:rPr lang="en-US" sz="1600" dirty="0"/>
                        <a:t>Decode</a:t>
                      </a:r>
                    </a:p>
                  </a:txBody>
                  <a:tcPr marL="83658" marR="83658" marT="41829" marB="41829"/>
                </a:tc>
                <a:tc>
                  <a:txBody>
                    <a:bodyPr/>
                    <a:lstStyle/>
                    <a:p>
                      <a:pPr algn="ctr"/>
                      <a:r>
                        <a:rPr lang="en-US" sz="1600" dirty="0"/>
                        <a:t>Fetch</a:t>
                      </a:r>
                    </a:p>
                  </a:txBody>
                  <a:tcPr marL="83658" marR="83658" marT="41829" marB="41829"/>
                </a:tc>
                <a:tc>
                  <a:txBody>
                    <a:bodyPr/>
                    <a:lstStyle/>
                    <a:p>
                      <a:pPr algn="ctr"/>
                      <a:endParaRPr lang="en-US" sz="1600" dirty="0"/>
                    </a:p>
                  </a:txBody>
                  <a:tcPr marL="83658" marR="83658" marT="41829" marB="41829"/>
                </a:tc>
                <a:tc>
                  <a:txBody>
                    <a:bodyPr/>
                    <a:lstStyle/>
                    <a:p>
                      <a:pPr algn="ctr"/>
                      <a:endParaRPr lang="en-US" sz="1600" dirty="0"/>
                    </a:p>
                  </a:txBody>
                  <a:tcPr marL="83658" marR="83658" marT="41829" marB="41829"/>
                </a:tc>
                <a:extLst>
                  <a:ext uri="{0D108BD9-81ED-4DB2-BD59-A6C34878D82A}">
                    <a16:rowId xmlns:a16="http://schemas.microsoft.com/office/drawing/2014/main" val="2247426206"/>
                  </a:ext>
                </a:extLst>
              </a:tr>
              <a:tr h="585605">
                <a:tc>
                  <a:txBody>
                    <a:bodyPr/>
                    <a:lstStyle/>
                    <a:p>
                      <a:pPr algn="ctr"/>
                      <a:r>
                        <a:rPr lang="en-US" sz="1600" dirty="0"/>
                        <a:t>6</a:t>
                      </a:r>
                    </a:p>
                  </a:txBody>
                  <a:tcPr marL="83658" marR="83658" marT="41829" marB="41829"/>
                </a:tc>
                <a:tc>
                  <a:txBody>
                    <a:bodyPr/>
                    <a:lstStyle/>
                    <a:p>
                      <a:pPr algn="ctr"/>
                      <a:endParaRPr lang="en-US" sz="1600" dirty="0"/>
                    </a:p>
                  </a:txBody>
                  <a:tcPr marL="83658" marR="83658" marT="41829" marB="4182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Register Write</a:t>
                      </a:r>
                    </a:p>
                  </a:txBody>
                  <a:tcPr marL="83658" marR="83658" marT="41829" marB="4182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Memory Write</a:t>
                      </a:r>
                    </a:p>
                  </a:txBody>
                  <a:tcPr marL="83658" marR="83658" marT="41829" marB="41829"/>
                </a:tc>
                <a:tc>
                  <a:txBody>
                    <a:bodyPr/>
                    <a:lstStyle/>
                    <a:p>
                      <a:pPr algn="ctr"/>
                      <a:r>
                        <a:rPr lang="en-US" sz="1600" dirty="0"/>
                        <a:t>Execute</a:t>
                      </a:r>
                    </a:p>
                  </a:txBody>
                  <a:tcPr marL="83658" marR="83658" marT="41829" marB="41829"/>
                </a:tc>
                <a:tc>
                  <a:txBody>
                    <a:bodyPr/>
                    <a:lstStyle/>
                    <a:p>
                      <a:pPr algn="ctr"/>
                      <a:r>
                        <a:rPr lang="en-US" sz="1600" dirty="0"/>
                        <a:t>Decode</a:t>
                      </a:r>
                    </a:p>
                  </a:txBody>
                  <a:tcPr marL="83658" marR="83658" marT="41829" marB="41829"/>
                </a:tc>
                <a:tc>
                  <a:txBody>
                    <a:bodyPr/>
                    <a:lstStyle/>
                    <a:p>
                      <a:pPr algn="ctr"/>
                      <a:r>
                        <a:rPr lang="en-US" sz="1600" dirty="0"/>
                        <a:t>Fetch</a:t>
                      </a:r>
                    </a:p>
                  </a:txBody>
                  <a:tcPr marL="83658" marR="83658" marT="41829" marB="41829"/>
                </a:tc>
                <a:tc>
                  <a:txBody>
                    <a:bodyPr/>
                    <a:lstStyle/>
                    <a:p>
                      <a:pPr algn="ctr"/>
                      <a:endParaRPr lang="en-US" sz="1600" dirty="0"/>
                    </a:p>
                  </a:txBody>
                  <a:tcPr marL="83658" marR="83658" marT="41829" marB="41829"/>
                </a:tc>
                <a:extLst>
                  <a:ext uri="{0D108BD9-81ED-4DB2-BD59-A6C34878D82A}">
                    <a16:rowId xmlns:a16="http://schemas.microsoft.com/office/drawing/2014/main" val="1425716290"/>
                  </a:ext>
                </a:extLst>
              </a:tr>
              <a:tr h="585605">
                <a:tc>
                  <a:txBody>
                    <a:bodyPr/>
                    <a:lstStyle/>
                    <a:p>
                      <a:pPr algn="ctr"/>
                      <a:r>
                        <a:rPr lang="en-US" sz="1600" dirty="0"/>
                        <a:t>7</a:t>
                      </a:r>
                    </a:p>
                  </a:txBody>
                  <a:tcPr marL="83658" marR="83658" marT="41829" marB="41829"/>
                </a:tc>
                <a:tc>
                  <a:txBody>
                    <a:bodyPr/>
                    <a:lstStyle/>
                    <a:p>
                      <a:pPr algn="ctr"/>
                      <a:endParaRPr lang="en-US" sz="1600" dirty="0"/>
                    </a:p>
                  </a:txBody>
                  <a:tcPr marL="83658" marR="83658" marT="41829" marB="41829"/>
                </a:tc>
                <a:tc>
                  <a:txBody>
                    <a:bodyPr/>
                    <a:lstStyle/>
                    <a:p>
                      <a:pPr algn="ctr"/>
                      <a:endParaRPr lang="en-US" sz="1600" dirty="0"/>
                    </a:p>
                  </a:txBody>
                  <a:tcPr marL="83658" marR="83658" marT="41829" marB="4182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Register Write</a:t>
                      </a:r>
                    </a:p>
                  </a:txBody>
                  <a:tcPr marL="83658" marR="83658" marT="41829" marB="4182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Memory Write</a:t>
                      </a:r>
                    </a:p>
                  </a:txBody>
                  <a:tcPr marL="83658" marR="83658" marT="41829" marB="41829"/>
                </a:tc>
                <a:tc>
                  <a:txBody>
                    <a:bodyPr/>
                    <a:lstStyle/>
                    <a:p>
                      <a:pPr algn="ctr"/>
                      <a:r>
                        <a:rPr lang="en-US" sz="1600" dirty="0"/>
                        <a:t>Execute</a:t>
                      </a:r>
                    </a:p>
                  </a:txBody>
                  <a:tcPr marL="83658" marR="83658" marT="41829" marB="41829"/>
                </a:tc>
                <a:tc>
                  <a:txBody>
                    <a:bodyPr/>
                    <a:lstStyle/>
                    <a:p>
                      <a:pPr algn="ctr"/>
                      <a:r>
                        <a:rPr lang="en-US" sz="1600" dirty="0"/>
                        <a:t>Decode</a:t>
                      </a:r>
                    </a:p>
                  </a:txBody>
                  <a:tcPr marL="83658" marR="83658" marT="41829" marB="41829"/>
                </a:tc>
                <a:tc>
                  <a:txBody>
                    <a:bodyPr/>
                    <a:lstStyle/>
                    <a:p>
                      <a:pPr algn="ctr"/>
                      <a:r>
                        <a:rPr lang="en-US" sz="1600" dirty="0"/>
                        <a:t>Fetch</a:t>
                      </a:r>
                    </a:p>
                  </a:txBody>
                  <a:tcPr marL="83658" marR="83658" marT="41829" marB="41829"/>
                </a:tc>
                <a:extLst>
                  <a:ext uri="{0D108BD9-81ED-4DB2-BD59-A6C34878D82A}">
                    <a16:rowId xmlns:a16="http://schemas.microsoft.com/office/drawing/2014/main" val="2072053947"/>
                  </a:ext>
                </a:extLst>
              </a:tr>
            </a:tbl>
          </a:graphicData>
        </a:graphic>
      </p:graphicFrame>
    </p:spTree>
    <p:extLst>
      <p:ext uri="{BB962C8B-B14F-4D97-AF65-F5344CB8AC3E}">
        <p14:creationId xmlns:p14="http://schemas.microsoft.com/office/powerpoint/2010/main" val="4112621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9BAC-BA94-AC40-B2B1-3ACA61C2D5F2}"/>
              </a:ext>
            </a:extLst>
          </p:cNvPr>
          <p:cNvSpPr>
            <a:spLocks noGrp="1"/>
          </p:cNvSpPr>
          <p:nvPr>
            <p:ph type="title"/>
          </p:nvPr>
        </p:nvSpPr>
        <p:spPr/>
        <p:txBody>
          <a:bodyPr/>
          <a:lstStyle/>
          <a:p>
            <a:r>
              <a:rPr lang="en-US" dirty="0"/>
              <a:t>Early History - Continued</a:t>
            </a:r>
          </a:p>
        </p:txBody>
      </p:sp>
      <p:sp>
        <p:nvSpPr>
          <p:cNvPr id="3" name="Content Placeholder 2">
            <a:extLst>
              <a:ext uri="{FF2B5EF4-FFF2-40B4-BE49-F238E27FC236}">
                <a16:creationId xmlns:a16="http://schemas.microsoft.com/office/drawing/2014/main" id="{CA761922-548E-8843-A907-08DAAD73BA97}"/>
              </a:ext>
            </a:extLst>
          </p:cNvPr>
          <p:cNvSpPr>
            <a:spLocks noGrp="1"/>
          </p:cNvSpPr>
          <p:nvPr>
            <p:ph idx="1"/>
          </p:nvPr>
        </p:nvSpPr>
        <p:spPr>
          <a:xfrm>
            <a:off x="838200" y="1238996"/>
            <a:ext cx="6696456" cy="4831298"/>
          </a:xfrm>
        </p:spPr>
        <p:txBody>
          <a:bodyPr>
            <a:normAutofit/>
          </a:bodyPr>
          <a:lstStyle/>
          <a:p>
            <a:r>
              <a:rPr lang="en-US" dirty="0"/>
              <a:t>ENIAC was followed by the </a:t>
            </a:r>
            <a:r>
              <a:rPr lang="en-US" i="1" dirty="0"/>
              <a:t>Univac</a:t>
            </a:r>
            <a:r>
              <a:rPr lang="en-US" dirty="0"/>
              <a:t> (UNIVersal Automatic Computer), the first successful </a:t>
            </a:r>
            <a:r>
              <a:rPr lang="en-US" i="1" dirty="0"/>
              <a:t>commercial</a:t>
            </a:r>
            <a:r>
              <a:rPr lang="en-US" dirty="0"/>
              <a:t> computer, in 1951.</a:t>
            </a:r>
          </a:p>
          <a:p>
            <a:r>
              <a:rPr lang="en-US" dirty="0"/>
              <a:t>The Univac also used decimal arithmetic.</a:t>
            </a:r>
          </a:p>
          <a:p>
            <a:r>
              <a:rPr lang="en-US" dirty="0"/>
              <a:t>The Univac had 1000 words of 12 characters each.  An integer was represented as a + or – character, and 11 digit characters.</a:t>
            </a:r>
          </a:p>
          <a:p>
            <a:r>
              <a:rPr lang="en-US" dirty="0"/>
              <a:t>These machines used vacuum tubes, which frequently burned out. They were “down” about 50% of the time. </a:t>
            </a:r>
          </a:p>
          <a:p>
            <a:endParaRPr lang="en-US" dirty="0"/>
          </a:p>
        </p:txBody>
      </p:sp>
      <p:sp>
        <p:nvSpPr>
          <p:cNvPr id="4" name="Date Placeholder 3">
            <a:extLst>
              <a:ext uri="{FF2B5EF4-FFF2-40B4-BE49-F238E27FC236}">
                <a16:creationId xmlns:a16="http://schemas.microsoft.com/office/drawing/2014/main" id="{33EB0508-8E1D-2D42-92A1-F208B7883077}"/>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08F2D2CE-207B-CE4C-ABC0-223317B7C19B}"/>
              </a:ext>
            </a:extLst>
          </p:cNvPr>
          <p:cNvSpPr>
            <a:spLocks noGrp="1"/>
          </p:cNvSpPr>
          <p:nvPr>
            <p:ph type="sldNum" sz="quarter" idx="12"/>
          </p:nvPr>
        </p:nvSpPr>
        <p:spPr/>
        <p:txBody>
          <a:bodyPr/>
          <a:lstStyle/>
          <a:p>
            <a:fld id="{FCFF2910-D1F1-314D-A8F2-476646A55ABA}" type="slidenum">
              <a:rPr lang="en-US" smtClean="0"/>
              <a:pPr/>
              <a:t>4</a:t>
            </a:fld>
            <a:endParaRPr lang="en-US" dirty="0"/>
          </a:p>
        </p:txBody>
      </p:sp>
      <p:pic>
        <p:nvPicPr>
          <p:cNvPr id="6" name="Picture 5" descr="800px-7AK7_vacuum_tubes.jpg">
            <a:extLst>
              <a:ext uri="{FF2B5EF4-FFF2-40B4-BE49-F238E27FC236}">
                <a16:creationId xmlns:a16="http://schemas.microsoft.com/office/drawing/2014/main" id="{DFD1DBD2-4322-4E48-964F-4B3FBF247ECF}"/>
              </a:ext>
            </a:extLst>
          </p:cNvPr>
          <p:cNvPicPr>
            <a:picLocks noChangeAspect="1"/>
          </p:cNvPicPr>
          <p:nvPr/>
        </p:nvPicPr>
        <p:blipFill>
          <a:blip r:embed="rId2"/>
          <a:stretch>
            <a:fillRect/>
          </a:stretch>
        </p:blipFill>
        <p:spPr>
          <a:xfrm>
            <a:off x="8320313" y="1238997"/>
            <a:ext cx="3362984" cy="4485380"/>
          </a:xfrm>
          <a:prstGeom prst="rect">
            <a:avLst/>
          </a:prstGeom>
        </p:spPr>
      </p:pic>
    </p:spTree>
    <p:extLst>
      <p:ext uri="{BB962C8B-B14F-4D97-AF65-F5344CB8AC3E}">
        <p14:creationId xmlns:p14="http://schemas.microsoft.com/office/powerpoint/2010/main" val="2602440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A9C16-3750-2843-B7A2-E7F5B97A29DB}"/>
              </a:ext>
            </a:extLst>
          </p:cNvPr>
          <p:cNvSpPr>
            <a:spLocks noGrp="1"/>
          </p:cNvSpPr>
          <p:nvPr>
            <p:ph type="title"/>
          </p:nvPr>
        </p:nvSpPr>
        <p:spPr/>
        <p:txBody>
          <a:bodyPr/>
          <a:lstStyle/>
          <a:p>
            <a:r>
              <a:rPr lang="en-US" dirty="0"/>
              <a:t>Instruction Pipelining - continued</a:t>
            </a:r>
          </a:p>
        </p:txBody>
      </p:sp>
      <p:sp>
        <p:nvSpPr>
          <p:cNvPr id="3" name="Content Placeholder 2">
            <a:extLst>
              <a:ext uri="{FF2B5EF4-FFF2-40B4-BE49-F238E27FC236}">
                <a16:creationId xmlns:a16="http://schemas.microsoft.com/office/drawing/2014/main" id="{6EB3F4E7-B22B-E24E-9DE6-0C59B6BDFE60}"/>
              </a:ext>
            </a:extLst>
          </p:cNvPr>
          <p:cNvSpPr>
            <a:spLocks noGrp="1"/>
          </p:cNvSpPr>
          <p:nvPr>
            <p:ph idx="1"/>
          </p:nvPr>
        </p:nvSpPr>
        <p:spPr/>
        <p:txBody>
          <a:bodyPr/>
          <a:lstStyle/>
          <a:p>
            <a:pPr marL="0" indent="0">
              <a:buNone/>
            </a:pPr>
            <a:r>
              <a:rPr lang="en-US" b="1" dirty="0"/>
              <a:t>Problems</a:t>
            </a:r>
          </a:p>
          <a:p>
            <a:r>
              <a:rPr lang="en-US" dirty="0"/>
              <a:t>Branch instructions break the pipeline, and it must be reloaded</a:t>
            </a:r>
          </a:p>
          <a:p>
            <a:r>
              <a:rPr lang="en-US" dirty="0"/>
              <a:t>Pipelines can be broken by </a:t>
            </a:r>
            <a:r>
              <a:rPr lang="en-US" i="1" dirty="0"/>
              <a:t>interrupts</a:t>
            </a:r>
          </a:p>
          <a:p>
            <a:r>
              <a:rPr lang="en-US" dirty="0"/>
              <a:t>Data dependencies occur when an instruction relies on the results of a previous instruction, causing the pipeline to </a:t>
            </a:r>
            <a:r>
              <a:rPr lang="en-US" i="1" dirty="0"/>
              <a:t>block</a:t>
            </a:r>
            <a:br>
              <a:rPr lang="en-US" i="1" dirty="0"/>
            </a:br>
            <a:endParaRPr lang="en-US" i="1" dirty="0"/>
          </a:p>
          <a:p>
            <a:pPr marL="0" indent="0">
              <a:buNone/>
            </a:pPr>
            <a:r>
              <a:rPr lang="en-US" b="1" dirty="0"/>
              <a:t>Advances</a:t>
            </a:r>
          </a:p>
          <a:p>
            <a:r>
              <a:rPr lang="en-US" dirty="0"/>
              <a:t>More stages…  faster clock time, shorter blocks</a:t>
            </a:r>
          </a:p>
          <a:p>
            <a:r>
              <a:rPr lang="en-US" dirty="0"/>
              <a:t>Parallel pipelines for conditional branch instructions</a:t>
            </a:r>
          </a:p>
        </p:txBody>
      </p:sp>
      <p:sp>
        <p:nvSpPr>
          <p:cNvPr id="4" name="Date Placeholder 3">
            <a:extLst>
              <a:ext uri="{FF2B5EF4-FFF2-40B4-BE49-F238E27FC236}">
                <a16:creationId xmlns:a16="http://schemas.microsoft.com/office/drawing/2014/main" id="{3C6361FE-4C39-BE4C-B1B7-FEBE064CFD09}"/>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272E7009-844C-804C-B5B3-21D076016A22}"/>
              </a:ext>
            </a:extLst>
          </p:cNvPr>
          <p:cNvSpPr>
            <a:spLocks noGrp="1"/>
          </p:cNvSpPr>
          <p:nvPr>
            <p:ph type="sldNum" sz="quarter" idx="12"/>
          </p:nvPr>
        </p:nvSpPr>
        <p:spPr/>
        <p:txBody>
          <a:bodyPr/>
          <a:lstStyle/>
          <a:p>
            <a:fld id="{FCFF2910-D1F1-314D-A8F2-476646A55ABA}" type="slidenum">
              <a:rPr lang="en-US" smtClean="0"/>
              <a:pPr/>
              <a:t>40</a:t>
            </a:fld>
            <a:endParaRPr lang="en-US" dirty="0"/>
          </a:p>
        </p:txBody>
      </p:sp>
    </p:spTree>
    <p:extLst>
      <p:ext uri="{BB962C8B-B14F-4D97-AF65-F5344CB8AC3E}">
        <p14:creationId xmlns:p14="http://schemas.microsoft.com/office/powerpoint/2010/main" val="24176154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7515-B1FD-9646-BECB-24C57AF39323}"/>
              </a:ext>
            </a:extLst>
          </p:cNvPr>
          <p:cNvSpPr>
            <a:spLocks noGrp="1"/>
          </p:cNvSpPr>
          <p:nvPr>
            <p:ph type="title"/>
          </p:nvPr>
        </p:nvSpPr>
        <p:spPr/>
        <p:txBody>
          <a:bodyPr/>
          <a:lstStyle/>
          <a:p>
            <a:r>
              <a:rPr lang="en-US" dirty="0"/>
              <a:t>New Directions</a:t>
            </a:r>
          </a:p>
        </p:txBody>
      </p:sp>
      <p:sp>
        <p:nvSpPr>
          <p:cNvPr id="3" name="Content Placeholder 2">
            <a:extLst>
              <a:ext uri="{FF2B5EF4-FFF2-40B4-BE49-F238E27FC236}">
                <a16:creationId xmlns:a16="http://schemas.microsoft.com/office/drawing/2014/main" id="{B81D4311-41BC-0144-8EEA-935E1F70A9E6}"/>
              </a:ext>
            </a:extLst>
          </p:cNvPr>
          <p:cNvSpPr>
            <a:spLocks noGrp="1"/>
          </p:cNvSpPr>
          <p:nvPr>
            <p:ph idx="1"/>
          </p:nvPr>
        </p:nvSpPr>
        <p:spPr/>
        <p:txBody>
          <a:bodyPr/>
          <a:lstStyle/>
          <a:p>
            <a:r>
              <a:rPr lang="en-US" b="1" dirty="0"/>
              <a:t>Heterogeneous computing: </a:t>
            </a:r>
            <a:r>
              <a:rPr lang="en-US" dirty="0"/>
              <a:t>including multiple different computing elements (Application Specific Integrated Circuits, or </a:t>
            </a:r>
            <a:r>
              <a:rPr lang="en-US" i="1" dirty="0"/>
              <a:t>ASICs</a:t>
            </a:r>
            <a:r>
              <a:rPr lang="en-US" dirty="0"/>
              <a:t>) in a single system.</a:t>
            </a:r>
          </a:p>
          <a:p>
            <a:pPr lvl="1"/>
            <a:r>
              <a:rPr lang="en-US" dirty="0"/>
              <a:t>Graphics Processing Unit (GPU):  common today</a:t>
            </a:r>
          </a:p>
          <a:p>
            <a:pPr lvl="1"/>
            <a:r>
              <a:rPr lang="en-US" dirty="0"/>
              <a:t>Machine learning</a:t>
            </a:r>
          </a:p>
          <a:p>
            <a:pPr lvl="1"/>
            <a:r>
              <a:rPr lang="en-US" dirty="0"/>
              <a:t>Image Processing</a:t>
            </a:r>
          </a:p>
          <a:p>
            <a:pPr lvl="1"/>
            <a:r>
              <a:rPr lang="en-US" dirty="0"/>
              <a:t>Cryptography</a:t>
            </a:r>
          </a:p>
          <a:p>
            <a:pPr lvl="1"/>
            <a:r>
              <a:rPr lang="en-US" dirty="0"/>
              <a:t>Video compression/decompression</a:t>
            </a:r>
          </a:p>
          <a:p>
            <a:pPr lvl="1"/>
            <a:r>
              <a:rPr lang="en-US" dirty="0"/>
              <a:t>Field Programmable Gate Arrays (FPGAs)</a:t>
            </a:r>
          </a:p>
        </p:txBody>
      </p:sp>
      <p:sp>
        <p:nvSpPr>
          <p:cNvPr id="4" name="Date Placeholder 3">
            <a:extLst>
              <a:ext uri="{FF2B5EF4-FFF2-40B4-BE49-F238E27FC236}">
                <a16:creationId xmlns:a16="http://schemas.microsoft.com/office/drawing/2014/main" id="{B2A87B2B-CB00-F34B-ADFA-83A0886DDB44}"/>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5C0DB6A5-69C3-9247-A805-002D56F31B9C}"/>
              </a:ext>
            </a:extLst>
          </p:cNvPr>
          <p:cNvSpPr>
            <a:spLocks noGrp="1"/>
          </p:cNvSpPr>
          <p:nvPr>
            <p:ph type="sldNum" sz="quarter" idx="12"/>
          </p:nvPr>
        </p:nvSpPr>
        <p:spPr/>
        <p:txBody>
          <a:bodyPr/>
          <a:lstStyle/>
          <a:p>
            <a:fld id="{FCFF2910-D1F1-314D-A8F2-476646A55ABA}" type="slidenum">
              <a:rPr lang="en-US" smtClean="0"/>
              <a:pPr/>
              <a:t>41</a:t>
            </a:fld>
            <a:endParaRPr lang="en-US" dirty="0"/>
          </a:p>
        </p:txBody>
      </p:sp>
    </p:spTree>
    <p:extLst>
      <p:ext uri="{BB962C8B-B14F-4D97-AF65-F5344CB8AC3E}">
        <p14:creationId xmlns:p14="http://schemas.microsoft.com/office/powerpoint/2010/main" val="2513960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94C6-7FEE-314F-8D86-900DE968D373}"/>
              </a:ext>
            </a:extLst>
          </p:cNvPr>
          <p:cNvSpPr>
            <a:spLocks noGrp="1"/>
          </p:cNvSpPr>
          <p:nvPr>
            <p:ph type="title"/>
          </p:nvPr>
        </p:nvSpPr>
        <p:spPr/>
        <p:txBody>
          <a:bodyPr/>
          <a:lstStyle/>
          <a:p>
            <a:r>
              <a:rPr lang="en-US" dirty="0"/>
              <a:t>New Directions - continued</a:t>
            </a:r>
          </a:p>
        </p:txBody>
      </p:sp>
      <p:sp>
        <p:nvSpPr>
          <p:cNvPr id="3" name="Content Placeholder 2">
            <a:extLst>
              <a:ext uri="{FF2B5EF4-FFF2-40B4-BE49-F238E27FC236}">
                <a16:creationId xmlns:a16="http://schemas.microsoft.com/office/drawing/2014/main" id="{F78EE348-3064-264D-A8BA-C0E6765494A5}"/>
              </a:ext>
            </a:extLst>
          </p:cNvPr>
          <p:cNvSpPr>
            <a:spLocks noGrp="1"/>
          </p:cNvSpPr>
          <p:nvPr>
            <p:ph idx="1"/>
          </p:nvPr>
        </p:nvSpPr>
        <p:spPr/>
        <p:txBody>
          <a:bodyPr/>
          <a:lstStyle/>
          <a:p>
            <a:r>
              <a:rPr lang="en-US" b="1" dirty="0"/>
              <a:t>Near Memory Computing: </a:t>
            </a:r>
            <a:r>
              <a:rPr lang="en-US" dirty="0"/>
              <a:t>reducing the need to time-consuming fetch and store operations</a:t>
            </a:r>
          </a:p>
          <a:p>
            <a:r>
              <a:rPr lang="en-US" dirty="0"/>
              <a:t>Rather than fetching small bits of data from memory to bring to the processor for computations, researchers are flipping this idea around. They are experimenting with building small processors directly into the memory controllers on your RAM or SSD. </a:t>
            </a:r>
          </a:p>
          <a:p>
            <a:r>
              <a:rPr lang="en-US" dirty="0"/>
              <a:t>By doing the computation closer to the memory, there is the potential for huge energy and time savings since data doesn't need to be transferred around as much. </a:t>
            </a:r>
          </a:p>
          <a:p>
            <a:r>
              <a:rPr lang="en-US" i="1" dirty="0"/>
              <a:t>This idea is still in its infancy, but the results look promising.</a:t>
            </a:r>
          </a:p>
        </p:txBody>
      </p:sp>
      <p:sp>
        <p:nvSpPr>
          <p:cNvPr id="4" name="Date Placeholder 3">
            <a:extLst>
              <a:ext uri="{FF2B5EF4-FFF2-40B4-BE49-F238E27FC236}">
                <a16:creationId xmlns:a16="http://schemas.microsoft.com/office/drawing/2014/main" id="{457920A7-C426-6841-9C52-C5C7630899D1}"/>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5D5DED2B-B992-B040-B99A-CD9A8B4C6F4B}"/>
              </a:ext>
            </a:extLst>
          </p:cNvPr>
          <p:cNvSpPr>
            <a:spLocks noGrp="1"/>
          </p:cNvSpPr>
          <p:nvPr>
            <p:ph type="sldNum" sz="quarter" idx="12"/>
          </p:nvPr>
        </p:nvSpPr>
        <p:spPr/>
        <p:txBody>
          <a:bodyPr/>
          <a:lstStyle/>
          <a:p>
            <a:fld id="{FCFF2910-D1F1-314D-A8F2-476646A55ABA}" type="slidenum">
              <a:rPr lang="en-US" smtClean="0"/>
              <a:pPr/>
              <a:t>42</a:t>
            </a:fld>
            <a:endParaRPr lang="en-US" dirty="0"/>
          </a:p>
        </p:txBody>
      </p:sp>
    </p:spTree>
    <p:extLst>
      <p:ext uri="{BB962C8B-B14F-4D97-AF65-F5344CB8AC3E}">
        <p14:creationId xmlns:p14="http://schemas.microsoft.com/office/powerpoint/2010/main" val="1197167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4A15-8AA0-824C-928D-FE1090BF377D}"/>
              </a:ext>
            </a:extLst>
          </p:cNvPr>
          <p:cNvSpPr>
            <a:spLocks noGrp="1"/>
          </p:cNvSpPr>
          <p:nvPr>
            <p:ph type="title"/>
          </p:nvPr>
        </p:nvSpPr>
        <p:spPr/>
        <p:txBody>
          <a:bodyPr/>
          <a:lstStyle/>
          <a:p>
            <a:r>
              <a:rPr lang="en-US" dirty="0"/>
              <a:t>Quantum Computing</a:t>
            </a:r>
          </a:p>
        </p:txBody>
      </p:sp>
      <p:sp>
        <p:nvSpPr>
          <p:cNvPr id="3" name="Content Placeholder 2">
            <a:extLst>
              <a:ext uri="{FF2B5EF4-FFF2-40B4-BE49-F238E27FC236}">
                <a16:creationId xmlns:a16="http://schemas.microsoft.com/office/drawing/2014/main" id="{F49160D6-8E10-5644-A0C5-EE25ADE4D3C3}"/>
              </a:ext>
            </a:extLst>
          </p:cNvPr>
          <p:cNvSpPr>
            <a:spLocks noGrp="1"/>
          </p:cNvSpPr>
          <p:nvPr>
            <p:ph idx="1"/>
          </p:nvPr>
        </p:nvSpPr>
        <p:spPr/>
        <p:txBody>
          <a:bodyPr>
            <a:normAutofit/>
          </a:bodyPr>
          <a:lstStyle/>
          <a:p>
            <a:r>
              <a:rPr lang="en-US" dirty="0"/>
              <a:t>Commercial computing started with Binary Coded Decimal arithmetic.</a:t>
            </a:r>
          </a:p>
          <a:p>
            <a:r>
              <a:rPr lang="en-US" dirty="0"/>
              <a:t>Binary arithmetic allowed problems to be solved in </a:t>
            </a:r>
            <a:r>
              <a:rPr lang="en-US" i="1" dirty="0"/>
              <a:t>different</a:t>
            </a:r>
            <a:r>
              <a:rPr lang="en-US" dirty="0"/>
              <a:t> ways.  It is faster the BCD, but has some problems.  </a:t>
            </a:r>
          </a:p>
          <a:p>
            <a:r>
              <a:rPr lang="en-US" dirty="0"/>
              <a:t>Quantum computing promises a significant new paradigm for computation.  </a:t>
            </a:r>
          </a:p>
          <a:p>
            <a:endParaRPr lang="en-US" dirty="0"/>
          </a:p>
        </p:txBody>
      </p:sp>
      <p:sp>
        <p:nvSpPr>
          <p:cNvPr id="4" name="Date Placeholder 3">
            <a:extLst>
              <a:ext uri="{FF2B5EF4-FFF2-40B4-BE49-F238E27FC236}">
                <a16:creationId xmlns:a16="http://schemas.microsoft.com/office/drawing/2014/main" id="{A0489864-829E-F44A-8897-1B7440934504}"/>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A4D13CB7-8070-F148-8DC7-C2E5E10C58B3}"/>
              </a:ext>
            </a:extLst>
          </p:cNvPr>
          <p:cNvSpPr>
            <a:spLocks noGrp="1"/>
          </p:cNvSpPr>
          <p:nvPr>
            <p:ph type="sldNum" sz="quarter" idx="12"/>
          </p:nvPr>
        </p:nvSpPr>
        <p:spPr/>
        <p:txBody>
          <a:bodyPr/>
          <a:lstStyle/>
          <a:p>
            <a:fld id="{FCFF2910-D1F1-314D-A8F2-476646A55ABA}" type="slidenum">
              <a:rPr lang="en-US" smtClean="0"/>
              <a:pPr/>
              <a:t>43</a:t>
            </a:fld>
            <a:endParaRPr lang="en-US" dirty="0"/>
          </a:p>
        </p:txBody>
      </p:sp>
    </p:spTree>
    <p:extLst>
      <p:ext uri="{BB962C8B-B14F-4D97-AF65-F5344CB8AC3E}">
        <p14:creationId xmlns:p14="http://schemas.microsoft.com/office/powerpoint/2010/main" val="15642605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92C8D-4B52-6840-9C67-0C031482EBFA}"/>
              </a:ext>
            </a:extLst>
          </p:cNvPr>
          <p:cNvSpPr>
            <a:spLocks noGrp="1"/>
          </p:cNvSpPr>
          <p:nvPr>
            <p:ph type="title"/>
          </p:nvPr>
        </p:nvSpPr>
        <p:spPr/>
        <p:txBody>
          <a:bodyPr/>
          <a:lstStyle/>
          <a:p>
            <a:r>
              <a:rPr lang="en-US" dirty="0"/>
              <a:t>Quantum Computing - continued</a:t>
            </a:r>
          </a:p>
        </p:txBody>
      </p:sp>
      <p:sp>
        <p:nvSpPr>
          <p:cNvPr id="3" name="Content Placeholder 2">
            <a:extLst>
              <a:ext uri="{FF2B5EF4-FFF2-40B4-BE49-F238E27FC236}">
                <a16:creationId xmlns:a16="http://schemas.microsoft.com/office/drawing/2014/main" id="{5362C55C-75CF-D441-86EC-07A08206D183}"/>
              </a:ext>
            </a:extLst>
          </p:cNvPr>
          <p:cNvSpPr>
            <a:spLocks noGrp="1"/>
          </p:cNvSpPr>
          <p:nvPr>
            <p:ph idx="1"/>
          </p:nvPr>
        </p:nvSpPr>
        <p:spPr/>
        <p:txBody>
          <a:bodyPr/>
          <a:lstStyle/>
          <a:p>
            <a:r>
              <a:rPr lang="en-US" dirty="0"/>
              <a:t>Quantum computing is based on QUBITS – elements that can hold the value 0, 1, or some combination.  This is called </a:t>
            </a:r>
            <a:r>
              <a:rPr lang="en-US" i="1" dirty="0"/>
              <a:t>superposition</a:t>
            </a:r>
            <a:r>
              <a:rPr lang="en-US" dirty="0"/>
              <a:t>.</a:t>
            </a:r>
          </a:p>
          <a:p>
            <a:r>
              <a:rPr lang="en-US" dirty="0"/>
              <a:t>Another quantum property is </a:t>
            </a:r>
            <a:r>
              <a:rPr lang="en-US" i="1" dirty="0"/>
              <a:t>entanglement</a:t>
            </a:r>
            <a:r>
              <a:rPr lang="en-US" dirty="0"/>
              <a:t>, in which the value of one element is tied to another.</a:t>
            </a:r>
          </a:p>
          <a:p>
            <a:r>
              <a:rPr lang="en-US" dirty="0"/>
              <a:t>Finally, quantum </a:t>
            </a:r>
            <a:r>
              <a:rPr lang="en-US" i="1" dirty="0"/>
              <a:t>interference</a:t>
            </a:r>
            <a:r>
              <a:rPr lang="en-US" dirty="0"/>
              <a:t> allows elements to affect the value of other elements – either positively or negatively.  This leads to “voting” type solutions.</a:t>
            </a:r>
          </a:p>
          <a:p>
            <a:endParaRPr lang="en-US" dirty="0"/>
          </a:p>
        </p:txBody>
      </p:sp>
      <p:sp>
        <p:nvSpPr>
          <p:cNvPr id="4" name="Date Placeholder 3">
            <a:extLst>
              <a:ext uri="{FF2B5EF4-FFF2-40B4-BE49-F238E27FC236}">
                <a16:creationId xmlns:a16="http://schemas.microsoft.com/office/drawing/2014/main" id="{0299354E-37FA-4A40-AB2D-A37543794C5D}"/>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F4B9083B-3A86-FF46-A269-7B5E3AB21266}"/>
              </a:ext>
            </a:extLst>
          </p:cNvPr>
          <p:cNvSpPr>
            <a:spLocks noGrp="1"/>
          </p:cNvSpPr>
          <p:nvPr>
            <p:ph type="sldNum" sz="quarter" idx="12"/>
          </p:nvPr>
        </p:nvSpPr>
        <p:spPr/>
        <p:txBody>
          <a:bodyPr/>
          <a:lstStyle/>
          <a:p>
            <a:fld id="{FCFF2910-D1F1-314D-A8F2-476646A55ABA}" type="slidenum">
              <a:rPr lang="en-US" smtClean="0"/>
              <a:pPr/>
              <a:t>44</a:t>
            </a:fld>
            <a:endParaRPr lang="en-US" dirty="0"/>
          </a:p>
        </p:txBody>
      </p:sp>
    </p:spTree>
    <p:extLst>
      <p:ext uri="{BB962C8B-B14F-4D97-AF65-F5344CB8AC3E}">
        <p14:creationId xmlns:p14="http://schemas.microsoft.com/office/powerpoint/2010/main" val="9943811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DA144-1624-F340-A8B8-5C5400F17FB4}"/>
              </a:ext>
            </a:extLst>
          </p:cNvPr>
          <p:cNvSpPr>
            <a:spLocks noGrp="1"/>
          </p:cNvSpPr>
          <p:nvPr>
            <p:ph type="title"/>
          </p:nvPr>
        </p:nvSpPr>
        <p:spPr/>
        <p:txBody>
          <a:bodyPr/>
          <a:lstStyle/>
          <a:p>
            <a:r>
              <a:rPr lang="en-US" dirty="0"/>
              <a:t>Quantum Computing - continued</a:t>
            </a:r>
          </a:p>
        </p:txBody>
      </p:sp>
      <p:sp>
        <p:nvSpPr>
          <p:cNvPr id="3" name="Content Placeholder 2">
            <a:extLst>
              <a:ext uri="{FF2B5EF4-FFF2-40B4-BE49-F238E27FC236}">
                <a16:creationId xmlns:a16="http://schemas.microsoft.com/office/drawing/2014/main" id="{367A614E-451E-4F4C-B5CC-E5677416838C}"/>
              </a:ext>
            </a:extLst>
          </p:cNvPr>
          <p:cNvSpPr>
            <a:spLocks noGrp="1"/>
          </p:cNvSpPr>
          <p:nvPr>
            <p:ph idx="1"/>
          </p:nvPr>
        </p:nvSpPr>
        <p:spPr/>
        <p:txBody>
          <a:bodyPr/>
          <a:lstStyle/>
          <a:p>
            <a:r>
              <a:rPr lang="en-US" dirty="0"/>
              <a:t>Quantum computing offers the promise of simplifying certain classes of problems, including:</a:t>
            </a:r>
          </a:p>
          <a:p>
            <a:pPr lvl="1"/>
            <a:r>
              <a:rPr lang="en-US" dirty="0"/>
              <a:t>Modelling of natural systems</a:t>
            </a:r>
          </a:p>
          <a:p>
            <a:pPr lvl="1"/>
            <a:r>
              <a:rPr lang="en-US" dirty="0"/>
              <a:t>Searching</a:t>
            </a:r>
          </a:p>
          <a:p>
            <a:pPr lvl="1"/>
            <a:r>
              <a:rPr lang="en-US" dirty="0"/>
              <a:t>Machine learning</a:t>
            </a:r>
          </a:p>
          <a:p>
            <a:pPr lvl="1"/>
            <a:r>
              <a:rPr lang="en-US" dirty="0"/>
              <a:t>Artificial intelligence</a:t>
            </a:r>
          </a:p>
          <a:p>
            <a:r>
              <a:rPr lang="en-US" dirty="0"/>
              <a:t>It would be a mistake to say quantum computers are </a:t>
            </a:r>
            <a:r>
              <a:rPr lang="en-US" i="1" dirty="0"/>
              <a:t>faster</a:t>
            </a:r>
            <a:r>
              <a:rPr lang="en-US" dirty="0"/>
              <a:t> than conventional computers.  Rather, they will solve certain types of problems much faster – and possibly solve problems that can’t be solved at all today.</a:t>
            </a:r>
          </a:p>
        </p:txBody>
      </p:sp>
      <p:sp>
        <p:nvSpPr>
          <p:cNvPr id="4" name="Date Placeholder 3">
            <a:extLst>
              <a:ext uri="{FF2B5EF4-FFF2-40B4-BE49-F238E27FC236}">
                <a16:creationId xmlns:a16="http://schemas.microsoft.com/office/drawing/2014/main" id="{8F0EB688-EB5D-3F45-8960-4BD5217FB51C}"/>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4CF493CA-994A-C044-B84B-2889EEEE0E87}"/>
              </a:ext>
            </a:extLst>
          </p:cNvPr>
          <p:cNvSpPr>
            <a:spLocks noGrp="1"/>
          </p:cNvSpPr>
          <p:nvPr>
            <p:ph type="sldNum" sz="quarter" idx="12"/>
          </p:nvPr>
        </p:nvSpPr>
        <p:spPr/>
        <p:txBody>
          <a:bodyPr/>
          <a:lstStyle/>
          <a:p>
            <a:fld id="{FCFF2910-D1F1-314D-A8F2-476646A55ABA}" type="slidenum">
              <a:rPr lang="en-US" smtClean="0"/>
              <a:pPr/>
              <a:t>45</a:t>
            </a:fld>
            <a:endParaRPr lang="en-US" dirty="0"/>
          </a:p>
        </p:txBody>
      </p:sp>
    </p:spTree>
    <p:extLst>
      <p:ext uri="{BB962C8B-B14F-4D97-AF65-F5344CB8AC3E}">
        <p14:creationId xmlns:p14="http://schemas.microsoft.com/office/powerpoint/2010/main" val="35432939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9A3D-90D1-8943-9355-F14E0AAAD83C}"/>
              </a:ext>
            </a:extLst>
          </p:cNvPr>
          <p:cNvSpPr>
            <a:spLocks noGrp="1"/>
          </p:cNvSpPr>
          <p:nvPr>
            <p:ph type="title"/>
          </p:nvPr>
        </p:nvSpPr>
        <p:spPr/>
        <p:txBody>
          <a:bodyPr/>
          <a:lstStyle/>
          <a:p>
            <a:r>
              <a:rPr lang="en-US" dirty="0"/>
              <a:t>Quantum Computing Today</a:t>
            </a:r>
          </a:p>
        </p:txBody>
      </p:sp>
      <p:sp>
        <p:nvSpPr>
          <p:cNvPr id="3" name="Content Placeholder 2">
            <a:extLst>
              <a:ext uri="{FF2B5EF4-FFF2-40B4-BE49-F238E27FC236}">
                <a16:creationId xmlns:a16="http://schemas.microsoft.com/office/drawing/2014/main" id="{3C0B573B-62BD-C34F-A146-995693BF61A2}"/>
              </a:ext>
            </a:extLst>
          </p:cNvPr>
          <p:cNvSpPr>
            <a:spLocks noGrp="1"/>
          </p:cNvSpPr>
          <p:nvPr>
            <p:ph idx="1"/>
          </p:nvPr>
        </p:nvSpPr>
        <p:spPr/>
        <p:txBody>
          <a:bodyPr/>
          <a:lstStyle/>
          <a:p>
            <a:r>
              <a:rPr lang="en-US" dirty="0"/>
              <a:t>The largest quantum computers are about 50 Qubits.  </a:t>
            </a:r>
          </a:p>
          <a:p>
            <a:r>
              <a:rPr lang="en-US" dirty="0"/>
              <a:t>Two companies – Microsoft and IBM – have quantum simulators and development toolkits available.</a:t>
            </a:r>
          </a:p>
          <a:p>
            <a:r>
              <a:rPr lang="en-US" dirty="0"/>
              <a:t>Current computers are subject to </a:t>
            </a:r>
            <a:r>
              <a:rPr lang="en-US" i="1" dirty="0"/>
              <a:t>quantum decoherence</a:t>
            </a:r>
            <a:r>
              <a:rPr lang="en-US" dirty="0"/>
              <a:t>, which causes loss of state information.  </a:t>
            </a:r>
          </a:p>
          <a:p>
            <a:pPr lvl="1"/>
            <a:r>
              <a:rPr lang="en-US" dirty="0"/>
              <a:t>Quantum computing algorithms need to be fault-tolerant</a:t>
            </a:r>
          </a:p>
        </p:txBody>
      </p:sp>
      <p:sp>
        <p:nvSpPr>
          <p:cNvPr id="4" name="Date Placeholder 3">
            <a:extLst>
              <a:ext uri="{FF2B5EF4-FFF2-40B4-BE49-F238E27FC236}">
                <a16:creationId xmlns:a16="http://schemas.microsoft.com/office/drawing/2014/main" id="{F77299A0-7008-4C40-8F1D-6D7247D6AB3B}"/>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91187323-D7A6-1B4C-84CF-2A83BC3D91CB}"/>
              </a:ext>
            </a:extLst>
          </p:cNvPr>
          <p:cNvSpPr>
            <a:spLocks noGrp="1"/>
          </p:cNvSpPr>
          <p:nvPr>
            <p:ph type="sldNum" sz="quarter" idx="12"/>
          </p:nvPr>
        </p:nvSpPr>
        <p:spPr/>
        <p:txBody>
          <a:bodyPr/>
          <a:lstStyle/>
          <a:p>
            <a:fld id="{FCFF2910-D1F1-314D-A8F2-476646A55ABA}" type="slidenum">
              <a:rPr lang="en-US" smtClean="0"/>
              <a:pPr/>
              <a:t>46</a:t>
            </a:fld>
            <a:endParaRPr lang="en-US" dirty="0"/>
          </a:p>
        </p:txBody>
      </p:sp>
    </p:spTree>
    <p:extLst>
      <p:ext uri="{BB962C8B-B14F-4D97-AF65-F5344CB8AC3E}">
        <p14:creationId xmlns:p14="http://schemas.microsoft.com/office/powerpoint/2010/main" val="13441816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5AC6-5E4D-764D-A534-1B5EF2B34FBF}"/>
              </a:ext>
            </a:extLst>
          </p:cNvPr>
          <p:cNvSpPr>
            <a:spLocks noGrp="1"/>
          </p:cNvSpPr>
          <p:nvPr>
            <p:ph type="title"/>
          </p:nvPr>
        </p:nvSpPr>
        <p:spPr/>
        <p:txBody>
          <a:bodyPr/>
          <a:lstStyle/>
          <a:p>
            <a:r>
              <a:rPr lang="en-US" dirty="0"/>
              <a:t>Quantum Computing Today - continued</a:t>
            </a:r>
          </a:p>
        </p:txBody>
      </p:sp>
      <p:sp>
        <p:nvSpPr>
          <p:cNvPr id="3" name="Content Placeholder 2">
            <a:extLst>
              <a:ext uri="{FF2B5EF4-FFF2-40B4-BE49-F238E27FC236}">
                <a16:creationId xmlns:a16="http://schemas.microsoft.com/office/drawing/2014/main" id="{57AB7B0F-69D8-EB4F-AA50-46CE9BED8966}"/>
              </a:ext>
            </a:extLst>
          </p:cNvPr>
          <p:cNvSpPr>
            <a:spLocks noGrp="1"/>
          </p:cNvSpPr>
          <p:nvPr>
            <p:ph idx="1"/>
          </p:nvPr>
        </p:nvSpPr>
        <p:spPr/>
        <p:txBody>
          <a:bodyPr/>
          <a:lstStyle/>
          <a:p>
            <a:r>
              <a:rPr lang="en-US" dirty="0"/>
              <a:t>New programming languages and libraries are being developed, but these languages are not yet standard.  We are once again faced with </a:t>
            </a:r>
            <a:r>
              <a:rPr lang="en-US" i="1" dirty="0"/>
              <a:t>portability</a:t>
            </a:r>
            <a:r>
              <a:rPr lang="en-US" dirty="0"/>
              <a:t> issues.</a:t>
            </a:r>
          </a:p>
          <a:p>
            <a:endParaRPr lang="en-US" dirty="0"/>
          </a:p>
        </p:txBody>
      </p:sp>
      <p:sp>
        <p:nvSpPr>
          <p:cNvPr id="4" name="Date Placeholder 3">
            <a:extLst>
              <a:ext uri="{FF2B5EF4-FFF2-40B4-BE49-F238E27FC236}">
                <a16:creationId xmlns:a16="http://schemas.microsoft.com/office/drawing/2014/main" id="{4EC4D8C6-5E56-0940-BE6A-868D147D385A}"/>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3801EAEC-0DE8-854A-9BC8-71C4FA4A17E7}"/>
              </a:ext>
            </a:extLst>
          </p:cNvPr>
          <p:cNvSpPr>
            <a:spLocks noGrp="1"/>
          </p:cNvSpPr>
          <p:nvPr>
            <p:ph type="sldNum" sz="quarter" idx="12"/>
          </p:nvPr>
        </p:nvSpPr>
        <p:spPr/>
        <p:txBody>
          <a:bodyPr/>
          <a:lstStyle/>
          <a:p>
            <a:fld id="{FCFF2910-D1F1-314D-A8F2-476646A55ABA}" type="slidenum">
              <a:rPr lang="en-US" smtClean="0"/>
              <a:pPr/>
              <a:t>47</a:t>
            </a:fld>
            <a:endParaRPr lang="en-US" dirty="0"/>
          </a:p>
        </p:txBody>
      </p:sp>
      <p:pic>
        <p:nvPicPr>
          <p:cNvPr id="7" name="Picture 6">
            <a:extLst>
              <a:ext uri="{FF2B5EF4-FFF2-40B4-BE49-F238E27FC236}">
                <a16:creationId xmlns:a16="http://schemas.microsoft.com/office/drawing/2014/main" id="{16741751-B6FB-0C42-891B-EBF3B8BE48E5}"/>
              </a:ext>
            </a:extLst>
          </p:cNvPr>
          <p:cNvPicPr>
            <a:picLocks noChangeAspect="1"/>
          </p:cNvPicPr>
          <p:nvPr/>
        </p:nvPicPr>
        <p:blipFill>
          <a:blip r:embed="rId2"/>
          <a:stretch>
            <a:fillRect/>
          </a:stretch>
        </p:blipFill>
        <p:spPr>
          <a:xfrm>
            <a:off x="4743451" y="2185988"/>
            <a:ext cx="6180136" cy="3911478"/>
          </a:xfrm>
          <a:prstGeom prst="rect">
            <a:avLst/>
          </a:prstGeom>
        </p:spPr>
      </p:pic>
    </p:spTree>
    <p:extLst>
      <p:ext uri="{BB962C8B-B14F-4D97-AF65-F5344CB8AC3E}">
        <p14:creationId xmlns:p14="http://schemas.microsoft.com/office/powerpoint/2010/main" val="5140576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15F1-46B1-F9C4-DC2E-5893B6489DB7}"/>
              </a:ext>
            </a:extLst>
          </p:cNvPr>
          <p:cNvSpPr>
            <a:spLocks noGrp="1"/>
          </p:cNvSpPr>
          <p:nvPr>
            <p:ph type="title"/>
          </p:nvPr>
        </p:nvSpPr>
        <p:spPr/>
        <p:txBody>
          <a:bodyPr/>
          <a:lstStyle/>
          <a:p>
            <a:r>
              <a:rPr lang="en-US" dirty="0"/>
              <a:t>Next Lecture</a:t>
            </a:r>
          </a:p>
        </p:txBody>
      </p:sp>
      <p:sp>
        <p:nvSpPr>
          <p:cNvPr id="3" name="Content Placeholder 2">
            <a:extLst>
              <a:ext uri="{FF2B5EF4-FFF2-40B4-BE49-F238E27FC236}">
                <a16:creationId xmlns:a16="http://schemas.microsoft.com/office/drawing/2014/main" id="{1DFCA823-3686-6A2A-F4D3-2326AD205451}"/>
              </a:ext>
            </a:extLst>
          </p:cNvPr>
          <p:cNvSpPr>
            <a:spLocks noGrp="1"/>
          </p:cNvSpPr>
          <p:nvPr>
            <p:ph idx="1"/>
          </p:nvPr>
        </p:nvSpPr>
        <p:spPr/>
        <p:txBody>
          <a:bodyPr/>
          <a:lstStyle/>
          <a:p>
            <a:r>
              <a:rPr lang="en-US" dirty="0"/>
              <a:t>Simplified Instructional Computer</a:t>
            </a:r>
          </a:p>
          <a:p>
            <a:pPr lvl="1"/>
            <a:r>
              <a:rPr lang="en-US" dirty="0"/>
              <a:t>A “typical” </a:t>
            </a:r>
            <a:r>
              <a:rPr lang="en-US"/>
              <a:t>computer instruction set</a:t>
            </a:r>
          </a:p>
        </p:txBody>
      </p:sp>
      <p:sp>
        <p:nvSpPr>
          <p:cNvPr id="4" name="Date Placeholder 3">
            <a:extLst>
              <a:ext uri="{FF2B5EF4-FFF2-40B4-BE49-F238E27FC236}">
                <a16:creationId xmlns:a16="http://schemas.microsoft.com/office/drawing/2014/main" id="{AF08EB6E-B99F-BC93-289A-63328D275E62}"/>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8710552C-F31E-3836-C645-655035456E27}"/>
              </a:ext>
            </a:extLst>
          </p:cNvPr>
          <p:cNvSpPr>
            <a:spLocks noGrp="1"/>
          </p:cNvSpPr>
          <p:nvPr>
            <p:ph type="sldNum" sz="quarter" idx="12"/>
          </p:nvPr>
        </p:nvSpPr>
        <p:spPr/>
        <p:txBody>
          <a:bodyPr/>
          <a:lstStyle/>
          <a:p>
            <a:fld id="{FCFF2910-D1F1-314D-A8F2-476646A55ABA}" type="slidenum">
              <a:rPr lang="en-US" smtClean="0"/>
              <a:pPr/>
              <a:t>48</a:t>
            </a:fld>
            <a:endParaRPr lang="en-US" dirty="0"/>
          </a:p>
        </p:txBody>
      </p:sp>
    </p:spTree>
    <p:extLst>
      <p:ext uri="{BB962C8B-B14F-4D97-AF65-F5344CB8AC3E}">
        <p14:creationId xmlns:p14="http://schemas.microsoft.com/office/powerpoint/2010/main" val="1487572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History - Continued</a:t>
            </a:r>
          </a:p>
        </p:txBody>
      </p:sp>
      <p:sp>
        <p:nvSpPr>
          <p:cNvPr id="3" name="Content Placeholder 2"/>
          <p:cNvSpPr>
            <a:spLocks noGrp="1"/>
          </p:cNvSpPr>
          <p:nvPr>
            <p:ph idx="1"/>
          </p:nvPr>
        </p:nvSpPr>
        <p:spPr>
          <a:xfrm>
            <a:off x="838200" y="1238996"/>
            <a:ext cx="10515600" cy="4765657"/>
          </a:xfrm>
        </p:spPr>
        <p:txBody>
          <a:bodyPr>
            <a:normAutofit/>
          </a:bodyPr>
          <a:lstStyle/>
          <a:p>
            <a:r>
              <a:rPr lang="en-US" dirty="0"/>
              <a:t>The ENIAC, UNIVAC, and other early computers used decimal arithmetic.  Rather than representing numbers in binary, they represented numbers as a string of decimal digits, each digit encoded in binary (BCD).</a:t>
            </a:r>
          </a:p>
          <a:p>
            <a:r>
              <a:rPr lang="en-US" dirty="0"/>
              <a:t>They had no provision for fixed point decimal or floating point numbers.  If calculations involved non-integer numbers, the program needed to keep track of the decimal point independently.</a:t>
            </a:r>
          </a:p>
          <a:p>
            <a:pPr>
              <a:buNone/>
            </a:pPr>
            <a:endParaRPr lang="en-US" dirty="0"/>
          </a:p>
        </p:txBody>
      </p:sp>
      <p:sp>
        <p:nvSpPr>
          <p:cNvPr id="4" name="Date Placeholder 3"/>
          <p:cNvSpPr>
            <a:spLocks noGrp="1"/>
          </p:cNvSpPr>
          <p:nvPr>
            <p:ph type="dt" sz="half" idx="10"/>
          </p:nvPr>
        </p:nvSpPr>
        <p:spPr/>
        <p:txBody>
          <a:bodyPr/>
          <a:lstStyle/>
          <a:p>
            <a:r>
              <a:rPr lang="en-US" dirty="0"/>
              <a:t>CMPE 220</a:t>
            </a:r>
          </a:p>
        </p:txBody>
      </p:sp>
      <p:sp>
        <p:nvSpPr>
          <p:cNvPr id="5" name="Slide Number Placeholder 4"/>
          <p:cNvSpPr>
            <a:spLocks noGrp="1"/>
          </p:cNvSpPr>
          <p:nvPr>
            <p:ph type="sldNum" sz="quarter" idx="12"/>
          </p:nvPr>
        </p:nvSpPr>
        <p:spPr/>
        <p:txBody>
          <a:bodyPr/>
          <a:lstStyle/>
          <a:p>
            <a:fld id="{FCFF2910-D1F1-314D-A8F2-476646A55ABA}"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43DD0-1A81-FD42-8EEB-008DBA029695}"/>
              </a:ext>
            </a:extLst>
          </p:cNvPr>
          <p:cNvSpPr>
            <a:spLocks noGrp="1"/>
          </p:cNvSpPr>
          <p:nvPr>
            <p:ph type="title"/>
          </p:nvPr>
        </p:nvSpPr>
        <p:spPr/>
        <p:txBody>
          <a:bodyPr/>
          <a:lstStyle/>
          <a:p>
            <a:r>
              <a:rPr lang="en-US" dirty="0"/>
              <a:t>Early History – Why Decimal Arithmetic?</a:t>
            </a:r>
          </a:p>
        </p:txBody>
      </p:sp>
      <p:sp>
        <p:nvSpPr>
          <p:cNvPr id="3" name="Content Placeholder 2">
            <a:extLst>
              <a:ext uri="{FF2B5EF4-FFF2-40B4-BE49-F238E27FC236}">
                <a16:creationId xmlns:a16="http://schemas.microsoft.com/office/drawing/2014/main" id="{83AC03F3-8E04-8647-B064-AA0730867605}"/>
              </a:ext>
            </a:extLst>
          </p:cNvPr>
          <p:cNvSpPr>
            <a:spLocks noGrp="1"/>
          </p:cNvSpPr>
          <p:nvPr>
            <p:ph idx="1"/>
          </p:nvPr>
        </p:nvSpPr>
        <p:spPr>
          <a:xfrm>
            <a:off x="838200" y="1238996"/>
            <a:ext cx="10358120" cy="1356322"/>
          </a:xfrm>
        </p:spPr>
        <p:txBody>
          <a:bodyPr>
            <a:normAutofit fontScale="92500" lnSpcReduction="10000"/>
          </a:bodyPr>
          <a:lstStyle/>
          <a:p>
            <a:r>
              <a:rPr lang="en-US" dirty="0"/>
              <a:t>Comfort factor</a:t>
            </a:r>
          </a:p>
          <a:p>
            <a:r>
              <a:rPr lang="en-US" dirty="0"/>
              <a:t>Numbers were entered as decimal; conversion was expensive</a:t>
            </a:r>
          </a:p>
          <a:p>
            <a:r>
              <a:rPr lang="en-US" dirty="0"/>
              <a:t>Conversion caused rounding errors</a:t>
            </a:r>
          </a:p>
        </p:txBody>
      </p:sp>
      <p:sp>
        <p:nvSpPr>
          <p:cNvPr id="4" name="Date Placeholder 3">
            <a:extLst>
              <a:ext uri="{FF2B5EF4-FFF2-40B4-BE49-F238E27FC236}">
                <a16:creationId xmlns:a16="http://schemas.microsoft.com/office/drawing/2014/main" id="{052C8D03-DD2D-DE47-B5F1-2196B59B0E56}"/>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9EB5D48F-295D-A649-97D5-93EAC1CA2950}"/>
              </a:ext>
            </a:extLst>
          </p:cNvPr>
          <p:cNvSpPr>
            <a:spLocks noGrp="1"/>
          </p:cNvSpPr>
          <p:nvPr>
            <p:ph type="sldNum" sz="quarter" idx="12"/>
          </p:nvPr>
        </p:nvSpPr>
        <p:spPr/>
        <p:txBody>
          <a:bodyPr/>
          <a:lstStyle/>
          <a:p>
            <a:fld id="{FCFF2910-D1F1-314D-A8F2-476646A55ABA}" type="slidenum">
              <a:rPr lang="en-US" smtClean="0"/>
              <a:pPr/>
              <a:t>6</a:t>
            </a:fld>
            <a:endParaRPr lang="en-US" dirty="0"/>
          </a:p>
        </p:txBody>
      </p:sp>
      <p:pic>
        <p:nvPicPr>
          <p:cNvPr id="9" name="Picture 8">
            <a:extLst>
              <a:ext uri="{FF2B5EF4-FFF2-40B4-BE49-F238E27FC236}">
                <a16:creationId xmlns:a16="http://schemas.microsoft.com/office/drawing/2014/main" id="{6CB6D478-42C2-004B-90F9-DBA57E5D4B85}"/>
              </a:ext>
            </a:extLst>
          </p:cNvPr>
          <p:cNvPicPr>
            <a:picLocks noChangeAspect="1"/>
          </p:cNvPicPr>
          <p:nvPr/>
        </p:nvPicPr>
        <p:blipFill>
          <a:blip r:embed="rId2"/>
          <a:stretch>
            <a:fillRect/>
          </a:stretch>
        </p:blipFill>
        <p:spPr>
          <a:xfrm>
            <a:off x="1183639" y="2595318"/>
            <a:ext cx="3609367" cy="3474976"/>
          </a:xfrm>
          <a:prstGeom prst="rect">
            <a:avLst/>
          </a:prstGeom>
        </p:spPr>
      </p:pic>
      <p:pic>
        <p:nvPicPr>
          <p:cNvPr id="11" name="Picture 10">
            <a:extLst>
              <a:ext uri="{FF2B5EF4-FFF2-40B4-BE49-F238E27FC236}">
                <a16:creationId xmlns:a16="http://schemas.microsoft.com/office/drawing/2014/main" id="{B157EE26-9F43-6E41-9D1D-3C1B11823DD3}"/>
              </a:ext>
            </a:extLst>
          </p:cNvPr>
          <p:cNvPicPr>
            <a:picLocks noChangeAspect="1"/>
          </p:cNvPicPr>
          <p:nvPr/>
        </p:nvPicPr>
        <p:blipFill>
          <a:blip r:embed="rId3"/>
          <a:stretch>
            <a:fillRect/>
          </a:stretch>
        </p:blipFill>
        <p:spPr>
          <a:xfrm>
            <a:off x="4949034" y="2595318"/>
            <a:ext cx="6977826" cy="3474976"/>
          </a:xfrm>
          <a:prstGeom prst="rect">
            <a:avLst/>
          </a:prstGeom>
        </p:spPr>
      </p:pic>
    </p:spTree>
    <p:extLst>
      <p:ext uri="{BB962C8B-B14F-4D97-AF65-F5344CB8AC3E}">
        <p14:creationId xmlns:p14="http://schemas.microsoft.com/office/powerpoint/2010/main" val="3015349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BCD Arithmetic Today</a:t>
            </a:r>
          </a:p>
        </p:txBody>
      </p:sp>
      <p:sp>
        <p:nvSpPr>
          <p:cNvPr id="3" name="Content Placeholder 2"/>
          <p:cNvSpPr>
            <a:spLocks noGrp="1"/>
          </p:cNvSpPr>
          <p:nvPr>
            <p:ph idx="1"/>
          </p:nvPr>
        </p:nvSpPr>
        <p:spPr/>
        <p:txBody>
          <a:bodyPr/>
          <a:lstStyle/>
          <a:p>
            <a:r>
              <a:rPr lang="en-US" dirty="0"/>
              <a:t>Decimal, or </a:t>
            </a:r>
            <a:r>
              <a:rPr lang="en-US" i="1" dirty="0"/>
              <a:t>Binary Coded Decimal </a:t>
            </a:r>
            <a:r>
              <a:rPr lang="en-US" dirty="0"/>
              <a:t>(BCD) arithmetic is still important:</a:t>
            </a:r>
          </a:p>
          <a:p>
            <a:pPr lvl="1"/>
            <a:r>
              <a:rPr lang="en-US" dirty="0"/>
              <a:t>It is </a:t>
            </a:r>
            <a:r>
              <a:rPr lang="en-US" i="1" dirty="0"/>
              <a:t>required</a:t>
            </a:r>
            <a:r>
              <a:rPr lang="en-US" dirty="0"/>
              <a:t> for some languages, such as COBOL</a:t>
            </a:r>
          </a:p>
          <a:p>
            <a:pPr lvl="1"/>
            <a:r>
              <a:rPr lang="en-US" dirty="0"/>
              <a:t>Ideal for financial computations, where conversion errors can be a problem.</a:t>
            </a:r>
            <a:br>
              <a:rPr lang="en-US" dirty="0"/>
            </a:br>
            <a:br>
              <a:rPr lang="en-US" dirty="0"/>
            </a:br>
            <a:r>
              <a:rPr lang="en-US" dirty="0">
                <a:solidFill>
                  <a:srgbClr val="C00000"/>
                </a:solidFill>
              </a:rPr>
              <a:t>$0.01 = 0.0000001010001111011 (binary)</a:t>
            </a:r>
            <a:br>
              <a:rPr lang="en-US" dirty="0">
                <a:solidFill>
                  <a:srgbClr val="C00000"/>
                </a:solidFill>
              </a:rPr>
            </a:br>
            <a:br>
              <a:rPr lang="en-US" dirty="0">
                <a:solidFill>
                  <a:srgbClr val="C00000"/>
                </a:solidFill>
              </a:rPr>
            </a:br>
            <a:r>
              <a:rPr lang="en-US" dirty="0">
                <a:solidFill>
                  <a:srgbClr val="C00000"/>
                </a:solidFill>
              </a:rPr>
              <a:t>0.0000001010001111011 = $0.0100002288818359375</a:t>
            </a:r>
            <a:br>
              <a:rPr lang="en-US" dirty="0"/>
            </a:br>
            <a:endParaRPr lang="en-US" dirty="0"/>
          </a:p>
          <a:p>
            <a:r>
              <a:rPr lang="en-US" dirty="0"/>
              <a:t>Integer, fixed-point, and floating point BCD arithmetic is supported in hardware on some processors.</a:t>
            </a:r>
          </a:p>
          <a:p>
            <a:r>
              <a:rPr lang="en-US" dirty="0"/>
              <a:t>Other systems implement BCD arithmetic in software, via a </a:t>
            </a:r>
            <a:r>
              <a:rPr lang="en-US" i="1" dirty="0"/>
              <a:t>library</a:t>
            </a:r>
            <a:r>
              <a:rPr lang="en-US" dirty="0"/>
              <a:t>.</a:t>
            </a:r>
          </a:p>
          <a:p>
            <a:endParaRPr lang="en-US" dirty="0"/>
          </a:p>
        </p:txBody>
      </p:sp>
      <p:sp>
        <p:nvSpPr>
          <p:cNvPr id="4" name="Date Placeholder 3"/>
          <p:cNvSpPr>
            <a:spLocks noGrp="1"/>
          </p:cNvSpPr>
          <p:nvPr>
            <p:ph type="dt" sz="half" idx="10"/>
          </p:nvPr>
        </p:nvSpPr>
        <p:spPr/>
        <p:txBody>
          <a:bodyPr/>
          <a:lstStyle/>
          <a:p>
            <a:r>
              <a:rPr lang="en-US" dirty="0"/>
              <a:t>CMPE 220</a:t>
            </a:r>
          </a:p>
        </p:txBody>
      </p:sp>
      <p:sp>
        <p:nvSpPr>
          <p:cNvPr id="5" name="Slide Number Placeholder 4"/>
          <p:cNvSpPr>
            <a:spLocks noGrp="1"/>
          </p:cNvSpPr>
          <p:nvPr>
            <p:ph type="sldNum" sz="quarter" idx="12"/>
          </p:nvPr>
        </p:nvSpPr>
        <p:spPr/>
        <p:txBody>
          <a:bodyPr/>
          <a:lstStyle/>
          <a:p>
            <a:fld id="{FCFF2910-D1F1-314D-A8F2-476646A55ABA}"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Computers</a:t>
            </a:r>
          </a:p>
        </p:txBody>
      </p:sp>
      <p:sp>
        <p:nvSpPr>
          <p:cNvPr id="3" name="Content Placeholder 2"/>
          <p:cNvSpPr>
            <a:spLocks noGrp="1"/>
          </p:cNvSpPr>
          <p:nvPr>
            <p:ph idx="1"/>
          </p:nvPr>
        </p:nvSpPr>
        <p:spPr>
          <a:xfrm>
            <a:off x="838200" y="1238996"/>
            <a:ext cx="6347986" cy="4831298"/>
          </a:xfrm>
        </p:spPr>
        <p:txBody>
          <a:bodyPr/>
          <a:lstStyle/>
          <a:p>
            <a:r>
              <a:rPr lang="en-US" dirty="0"/>
              <a:t>The first binary computer, the Z1, was developed in the 1930s, but was unreliable.</a:t>
            </a:r>
          </a:p>
          <a:p>
            <a:r>
              <a:rPr lang="en-US" dirty="0"/>
              <a:t>The first widely successful binary computer was the IBM System/360, released in 1965.</a:t>
            </a:r>
          </a:p>
          <a:p>
            <a:pPr lvl="1"/>
            <a:r>
              <a:rPr lang="en-US" dirty="0"/>
              <a:t>It supported binary integer and binary floating point arithmetic, as well as decimal arithmetic.</a:t>
            </a:r>
          </a:p>
          <a:p>
            <a:pPr lvl="1"/>
            <a:r>
              <a:rPr lang="en-US" dirty="0"/>
              <a:t>It used a 32-bit word, which could hold four 8-bit characters.</a:t>
            </a:r>
          </a:p>
        </p:txBody>
      </p:sp>
      <p:sp>
        <p:nvSpPr>
          <p:cNvPr id="4" name="Date Placeholder 3"/>
          <p:cNvSpPr>
            <a:spLocks noGrp="1"/>
          </p:cNvSpPr>
          <p:nvPr>
            <p:ph type="dt" sz="half" idx="10"/>
          </p:nvPr>
        </p:nvSpPr>
        <p:spPr/>
        <p:txBody>
          <a:bodyPr/>
          <a:lstStyle/>
          <a:p>
            <a:r>
              <a:rPr lang="en-US" dirty="0"/>
              <a:t>CMPE 220</a:t>
            </a:r>
          </a:p>
        </p:txBody>
      </p:sp>
      <p:sp>
        <p:nvSpPr>
          <p:cNvPr id="5" name="Slide Number Placeholder 4"/>
          <p:cNvSpPr>
            <a:spLocks noGrp="1"/>
          </p:cNvSpPr>
          <p:nvPr>
            <p:ph type="sldNum" sz="quarter" idx="12"/>
          </p:nvPr>
        </p:nvSpPr>
        <p:spPr/>
        <p:txBody>
          <a:bodyPr/>
          <a:lstStyle/>
          <a:p>
            <a:fld id="{FCFF2910-D1F1-314D-A8F2-476646A55ABA}" type="slidenum">
              <a:rPr lang="en-US" smtClean="0"/>
              <a:pPr/>
              <a:t>8</a:t>
            </a:fld>
            <a:endParaRPr lang="en-US" dirty="0"/>
          </a:p>
        </p:txBody>
      </p:sp>
      <p:pic>
        <p:nvPicPr>
          <p:cNvPr id="6" name="Picture 5" descr="300px-IBM_system_360-50_console_-_MfK_Bern.jpg"/>
          <p:cNvPicPr>
            <a:picLocks noChangeAspect="1"/>
          </p:cNvPicPr>
          <p:nvPr/>
        </p:nvPicPr>
        <p:blipFill>
          <a:blip r:embed="rId2"/>
          <a:stretch>
            <a:fillRect/>
          </a:stretch>
        </p:blipFill>
        <p:spPr>
          <a:xfrm>
            <a:off x="7543800" y="1238996"/>
            <a:ext cx="3810000" cy="508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 and Micro-Computers</a:t>
            </a:r>
          </a:p>
        </p:txBody>
      </p:sp>
      <p:sp>
        <p:nvSpPr>
          <p:cNvPr id="3" name="Content Placeholder 2"/>
          <p:cNvSpPr>
            <a:spLocks noGrp="1"/>
          </p:cNvSpPr>
          <p:nvPr>
            <p:ph idx="1"/>
          </p:nvPr>
        </p:nvSpPr>
        <p:spPr/>
        <p:txBody>
          <a:bodyPr>
            <a:normAutofit/>
          </a:bodyPr>
          <a:lstStyle/>
          <a:p>
            <a:r>
              <a:rPr lang="en-US" dirty="0"/>
              <a:t>The 1960s and 1970s saw the development of mini-computers (really just small, inexpensive computers) and micro-computers (based on single-chip CPUs).</a:t>
            </a:r>
          </a:p>
          <a:p>
            <a:r>
              <a:rPr lang="en-US" dirty="0"/>
              <a:t>Mini-computers typically used 16-bit words, consisting of two 8-bit bytes.  They supported multi-word formats for long integer and floating point arithmetic.</a:t>
            </a:r>
          </a:p>
          <a:p>
            <a:r>
              <a:rPr lang="en-US" dirty="0"/>
              <a:t>Micro-computers, which appeared in the mid-70s, often used 8-bit words, but had the ability to do 16-bit arithmetic and 32-bit arithmetic.</a:t>
            </a:r>
          </a:p>
          <a:p>
            <a:r>
              <a:rPr lang="en-US" dirty="0"/>
              <a:t>Integers were represented as 15 bits, plus a sign bit (+/- 32,767).  Double-word integer arithmetic.</a:t>
            </a:r>
          </a:p>
        </p:txBody>
      </p:sp>
      <p:sp>
        <p:nvSpPr>
          <p:cNvPr id="4" name="Date Placeholder 3"/>
          <p:cNvSpPr>
            <a:spLocks noGrp="1"/>
          </p:cNvSpPr>
          <p:nvPr>
            <p:ph type="dt" sz="half" idx="10"/>
          </p:nvPr>
        </p:nvSpPr>
        <p:spPr/>
        <p:txBody>
          <a:bodyPr/>
          <a:lstStyle/>
          <a:p>
            <a:r>
              <a:rPr lang="en-US" dirty="0"/>
              <a:t>CMPE 220</a:t>
            </a:r>
          </a:p>
        </p:txBody>
      </p:sp>
      <p:sp>
        <p:nvSpPr>
          <p:cNvPr id="5" name="Slide Number Placeholder 4"/>
          <p:cNvSpPr>
            <a:spLocks noGrp="1"/>
          </p:cNvSpPr>
          <p:nvPr>
            <p:ph type="sldNum" sz="quarter" idx="12"/>
          </p:nvPr>
        </p:nvSpPr>
        <p:spPr/>
        <p:txBody>
          <a:bodyPr/>
          <a:lstStyle/>
          <a:p>
            <a:fld id="{FCFF2910-D1F1-314D-A8F2-476646A55ABA}"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4971</TotalTime>
  <Words>2828</Words>
  <Application>Microsoft Macintosh PowerPoint</Application>
  <PresentationFormat>Widescreen</PresentationFormat>
  <Paragraphs>492</Paragraphs>
  <Slides>48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CMPE 220 </vt:lpstr>
      <vt:lpstr>Binary Versus Decimal Arithmetic</vt:lpstr>
      <vt:lpstr>Early History</vt:lpstr>
      <vt:lpstr>Early History - Continued</vt:lpstr>
      <vt:lpstr>Early History - Continued</vt:lpstr>
      <vt:lpstr>Early History – Why Decimal Arithmetic?</vt:lpstr>
      <vt:lpstr>BCD Arithmetic Today</vt:lpstr>
      <vt:lpstr>Binary Computers</vt:lpstr>
      <vt:lpstr>Mini- and Micro-Computers</vt:lpstr>
      <vt:lpstr>Precision and Portability</vt:lpstr>
      <vt:lpstr>Floating Point Arithmetic</vt:lpstr>
      <vt:lpstr>Floating Point Arithmetic - continued</vt:lpstr>
      <vt:lpstr>Character Sets and Portability</vt:lpstr>
      <vt:lpstr>Character Sets – ASCII (/ˈæski)</vt:lpstr>
      <vt:lpstr>7-Bit ASCII </vt:lpstr>
      <vt:lpstr>Character Sets – EBCDIC (/ˈɛbsɪdɪk/)</vt:lpstr>
      <vt:lpstr>EBCDIC</vt:lpstr>
      <vt:lpstr>Character Sets – Unicode</vt:lpstr>
      <vt:lpstr>Instruction Set Architecture </vt:lpstr>
      <vt:lpstr>Memory Addressing</vt:lpstr>
      <vt:lpstr>Addressing Modes</vt:lpstr>
      <vt:lpstr>Addressing Modes - continued</vt:lpstr>
      <vt:lpstr>Addressing Modes - continued</vt:lpstr>
      <vt:lpstr>Addressing Modes - continued</vt:lpstr>
      <vt:lpstr>Addressing Modes - continued</vt:lpstr>
      <vt:lpstr>Addressing Modes - continued</vt:lpstr>
      <vt:lpstr>Addressing Modes - continued</vt:lpstr>
      <vt:lpstr>Addressing Modes - continued</vt:lpstr>
      <vt:lpstr>Addressing Limitations</vt:lpstr>
      <vt:lpstr>Addressing Limitations – Extended Base Register</vt:lpstr>
      <vt:lpstr>Addressing Limitations – Base Multiplier</vt:lpstr>
      <vt:lpstr>Impacts on Programming</vt:lpstr>
      <vt:lpstr>The Natural Evolution of Processors</vt:lpstr>
      <vt:lpstr>Microprogrammed Instruction Sets</vt:lpstr>
      <vt:lpstr>Microprogramming History</vt:lpstr>
      <vt:lpstr>The Rise of RISC</vt:lpstr>
      <vt:lpstr>RISC versus CISC</vt:lpstr>
      <vt:lpstr>RISC Versus CISC Today</vt:lpstr>
      <vt:lpstr>Instruction Pipelining (RISC computers)</vt:lpstr>
      <vt:lpstr>Instruction Pipelining - continued</vt:lpstr>
      <vt:lpstr>New Directions</vt:lpstr>
      <vt:lpstr>New Directions - continued</vt:lpstr>
      <vt:lpstr>Quantum Computing</vt:lpstr>
      <vt:lpstr>Quantum Computing - continued</vt:lpstr>
      <vt:lpstr>Quantum Computing - continued</vt:lpstr>
      <vt:lpstr>Quantum Computing Today</vt:lpstr>
      <vt:lpstr>Quantum Computing Today - continued</vt:lpstr>
      <vt:lpstr>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CMPE 220 </dc:title>
  <dc:creator>Robert Nicholson</dc:creator>
  <cp:lastModifiedBy>Robert Nicholson</cp:lastModifiedBy>
  <cp:revision>256</cp:revision>
  <dcterms:created xsi:type="dcterms:W3CDTF">2020-01-10T19:33:29Z</dcterms:created>
  <dcterms:modified xsi:type="dcterms:W3CDTF">2023-01-30T04:43:02Z</dcterms:modified>
</cp:coreProperties>
</file>