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406" r:id="rId2"/>
    <p:sldId id="408" r:id="rId3"/>
    <p:sldId id="394" r:id="rId4"/>
    <p:sldId id="411" r:id="rId5"/>
    <p:sldId id="409" r:id="rId6"/>
    <p:sldId id="410" r:id="rId7"/>
    <p:sldId id="412" r:id="rId8"/>
    <p:sldId id="413" r:id="rId9"/>
    <p:sldId id="414" r:id="rId10"/>
    <p:sldId id="429" r:id="rId11"/>
    <p:sldId id="428" r:id="rId12"/>
    <p:sldId id="415" r:id="rId13"/>
    <p:sldId id="416" r:id="rId14"/>
    <p:sldId id="417" r:id="rId15"/>
    <p:sldId id="301" r:id="rId16"/>
    <p:sldId id="302" r:id="rId17"/>
    <p:sldId id="303" r:id="rId18"/>
    <p:sldId id="304" r:id="rId19"/>
    <p:sldId id="305" r:id="rId20"/>
    <p:sldId id="513" r:id="rId21"/>
    <p:sldId id="426" r:id="rId22"/>
    <p:sldId id="425" r:id="rId23"/>
    <p:sldId id="424" r:id="rId24"/>
    <p:sldId id="427" r:id="rId25"/>
    <p:sldId id="418" r:id="rId26"/>
    <p:sldId id="419" r:id="rId27"/>
    <p:sldId id="308" r:id="rId28"/>
    <p:sldId id="420" r:id="rId29"/>
    <p:sldId id="422" r:id="rId30"/>
    <p:sldId id="421" r:id="rId31"/>
    <p:sldId id="40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33CC"/>
    <a:srgbClr val="08813D"/>
    <a:srgbClr val="C9F1FD"/>
    <a:srgbClr val="C5F9B8"/>
    <a:srgbClr val="029846"/>
    <a:srgbClr val="FF9300"/>
    <a:srgbClr val="E1A90D"/>
    <a:srgbClr val="FF40FF"/>
    <a:srgbClr val="930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14" autoAdjust="0"/>
    <p:restoredTop sz="97216" autoAdjust="0"/>
  </p:normalViewPr>
  <p:slideViewPr>
    <p:cSldViewPr>
      <p:cViewPr varScale="1">
        <p:scale>
          <a:sx n="131" d="100"/>
          <a:sy n="131" d="100"/>
        </p:scale>
        <p:origin x="1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51E4A-BF22-7547-A3CF-514369C79BB7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C9F7-100A-9447-81AD-7DF9FC15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13DE455-F6F3-4F4E-A0EB-B787F7D12FD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3804-805F-963B-B8AC-75A97B899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09D7E-DE47-9026-418D-8E1AA1B6F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FA27-07BA-75F1-28A1-688EA936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76E90-AEAE-B359-F860-8E6ED453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3DFD3-03B8-A413-F32A-C7654287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3868-AA33-2747-ABB3-0137BB32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5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D46C-C07B-6DE6-E8EB-63840593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C51EA-E1B6-CE15-F1FF-73A9D43D4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79ED-3C37-754F-FCD8-8127AEFA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A2C6-8498-0453-BFC7-FAD82038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3EC1-A1BA-4B76-B7D0-D21B2AF8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A21-E039-AC42-9909-E4579A660C3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26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2EBF0-295D-6E00-3682-B515465A1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25A40-CE4E-8689-238C-6308EC221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AFAD-E738-D75B-845D-E820197B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4319-0B51-8214-4974-DBED9562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108A-05E2-8839-FA0D-B0029E56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6A8-C093-C84F-8482-5134BB1D8BDB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607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60FF702-6DC9-7145-B864-29D84DF361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5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760C-346D-AB4D-5CB4-09320190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BC78-46D3-F6A7-574B-361B36F7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B12F-1CF6-57FB-EBAF-0606E4BB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2B91-3D45-BFB3-1775-099B4992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0A38-CF94-F8CE-C6CA-7AE25C3E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691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BCA4-BC5C-BDBB-CCEE-E55F1405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51571-54E4-4CCF-7B86-FE1A7838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8A51-D25A-0B8F-4B58-53AB332E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5382-0138-FE0B-AFCE-4E87C8A9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61A2-FBA7-362D-80EF-8F1C1BA4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9DC1-1358-BC4B-B641-2C2A42F06E1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166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AE5C-F6B3-003F-032D-0B3A72A7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31E6-DA15-D46C-9383-38CBCA94F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0A1C0-8D40-D981-3D9B-DE9E32EE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00ED1-609B-6D15-8A0F-D037F431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F9788-6A59-453E-4952-9FFAE48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D9DE7-E5F4-F36F-7769-65ECDBCB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4841-672B-DD4F-873B-241AE5DFC02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72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8A96-2E99-5512-02B8-09BE8CDA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7B0CF-78FA-94F1-27E5-7E19B115C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DE76-7E1E-596B-467C-3FC1E7C8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8085F-027F-D00C-6510-EE931F57E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2B7AB-26DE-A6E0-95EB-4FFEEF52F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F3B18-F59D-6D9A-5FCA-B385BD8D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3F25F-0C3D-2782-52D1-2D60D0CB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09C01-4339-7842-6910-0BAA92DC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EF31-D98D-E64D-AE69-8E9E2BB968DD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580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D4D0-289F-D528-C23F-6BCA77FB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9A90C-29A1-3C99-9B0B-38A23365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3A72C-DC7D-ED36-9F9F-CA1EA5EC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82A69-471C-0A15-9CF4-9099E9CC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50A-5284-F14A-8929-A5FDD999DDD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21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500F8-3169-E095-B431-CC3B590F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3FDF4-D0C6-B4B8-563A-65BC5D60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80047-26D9-70F3-2FE5-A0FD24FB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63D3-51DD-C944-8AEA-B749D334FBF6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46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F0-5117-7645-03C5-04D071B6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CC18-CBAA-989C-FA18-3AC77ED4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DDB18-606F-2FE8-3F3D-7D9355AE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A3A3-C9D6-F0DB-F577-9BE2BD1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77C0A-5AFE-C26E-09C7-A9C1A0A4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13DD2-7FA6-7C8D-21AB-1EBA95B7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FE0-1B2C-0E4B-8A9D-BEB6E74EC3D9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9450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E5FF-356C-43B7-E4B6-3C0B03A0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B456F-0D6C-DE65-546A-441A326AC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02B43-ADAA-B5BC-FEED-11E11A4C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0AC3A-3800-C65F-73CE-ABF3A1A4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427B-558D-5732-40C9-929BF521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584DE-3458-F077-5C31-B559056B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A25-4381-F748-9D2C-5621C5E9A25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659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36B7A-12D3-63EA-93AC-BDA77AE2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574D-47DC-CD80-FF95-6359D5A4A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4673-928D-1CB5-E278-F61873BF4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5A7A-3D83-B941-95B5-AEF8783531A0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4598-3DDA-21B1-C8E0-71C8A69A8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F8EF-6BCF-A2C5-E1BD-3C073907F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91E7-2071-B34D-84F0-74D03C8C3C56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pic>
        <p:nvPicPr>
          <p:cNvPr id="7" name="Picture 13" descr="SJSU-logo">
            <a:extLst>
              <a:ext uri="{FF2B5EF4-FFF2-40B4-BE49-F238E27FC236}">
                <a16:creationId xmlns:a16="http://schemas.microsoft.com/office/drawing/2014/main" id="{045F410E-43C9-30D3-27D1-97C79A185E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Class 21 – Frameworks</a:t>
            </a:r>
            <a:br>
              <a:rPr lang="en-US" sz="2700" dirty="0"/>
            </a:br>
            <a:br>
              <a:rPr lang="en-US" sz="2700" dirty="0"/>
            </a:br>
            <a:endParaRPr lang="en-US" sz="2700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4195-BC51-E428-F7D6-426E42F3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C8A4F-B974-E1BD-18AF-D2F88449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Pros</a:t>
            </a:r>
          </a:p>
          <a:p>
            <a:r>
              <a:rPr lang="en-US" sz="2800" dirty="0"/>
              <a:t>A proven architecture</a:t>
            </a:r>
          </a:p>
          <a:p>
            <a:r>
              <a:rPr lang="en-US" sz="2800" dirty="0"/>
              <a:t>Built-in functionality</a:t>
            </a:r>
          </a:p>
          <a:p>
            <a:r>
              <a:rPr lang="en-US" sz="2800" dirty="0"/>
              <a:t>Developer communities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b="1" u="sng" dirty="0"/>
              <a:t>Cons</a:t>
            </a:r>
          </a:p>
          <a:p>
            <a:r>
              <a:rPr lang="en-US" sz="2800" dirty="0"/>
              <a:t>Performance penalty</a:t>
            </a:r>
          </a:p>
          <a:p>
            <a:r>
              <a:rPr lang="en-US" sz="2800" dirty="0"/>
              <a:t>Potential obsolescence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1D076-56D5-1439-5FDB-B2F36824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2587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D9E4-E41B-9292-9925-36F8273D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00BF-0FD2-3DB2-6600-E7DF4C9FA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Xerox PARC / </a:t>
            </a:r>
            <a:r>
              <a:rPr lang="en-US" sz="2800" dirty="0" err="1"/>
              <a:t>SmallTalk</a:t>
            </a:r>
            <a:r>
              <a:rPr lang="en-US" sz="2800" dirty="0"/>
              <a:t> – mid-70s?</a:t>
            </a:r>
          </a:p>
          <a:p>
            <a:r>
              <a:rPr lang="en-US" sz="2800" dirty="0" err="1"/>
              <a:t>MacApp</a:t>
            </a:r>
            <a:r>
              <a:rPr lang="en-US" sz="2800" dirty="0"/>
              <a:t> – 1985</a:t>
            </a:r>
          </a:p>
          <a:p>
            <a:r>
              <a:rPr lang="en-US" sz="2800" dirty="0"/>
              <a:t>Microsoft Foundation Classes (MFC) – 1992</a:t>
            </a:r>
          </a:p>
          <a:p>
            <a:r>
              <a:rPr lang="en-US" sz="2800" dirty="0"/>
              <a:t>ColdFusion (web application framework) - 1995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EB9BC-3978-E42A-BFC1-698BA189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58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860A-C0CF-CD54-3AC8-06DCD329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681F-B8E6-C21B-0A4C-92BD3A403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GUI Application Frameworks</a:t>
            </a:r>
          </a:p>
          <a:p>
            <a:r>
              <a:rPr lang="en-US" sz="2800" dirty="0"/>
              <a:t>Web Application Frameworks (server)</a:t>
            </a:r>
          </a:p>
          <a:p>
            <a:r>
              <a:rPr lang="en-US" sz="2800" dirty="0"/>
              <a:t>Web Application Frameworks (client)</a:t>
            </a:r>
          </a:p>
          <a:p>
            <a:r>
              <a:rPr lang="en-US" sz="2800" dirty="0"/>
              <a:t>Mobile Application Frameworks (iPhone / Android)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9A0F7-49D0-937C-BEBC-C04C3520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650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532D-8D78-D851-91DC-C8ADBF02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80A1D-55F9-7000-3428-F97666084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BA6A6-F2B6-6D94-6481-0C98ACC6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13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C0122-66E4-A2E9-7FAB-0711AC49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92" y="1508781"/>
            <a:ext cx="7927548" cy="444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0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4301-F197-4940-B167-D0F88C6C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Using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6C0A-7B28-E69F-F02C-F87330838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framework consists of a set of object classes</a:t>
            </a:r>
          </a:p>
          <a:p>
            <a:r>
              <a:rPr lang="en-US" sz="2800" dirty="0"/>
              <a:t>To write applications, developers </a:t>
            </a:r>
            <a:r>
              <a:rPr lang="en-US" sz="2800" i="1" dirty="0"/>
              <a:t>subclass</a:t>
            </a:r>
            <a:r>
              <a:rPr lang="en-US" sz="2800" dirty="0"/>
              <a:t> the framework classes, and </a:t>
            </a:r>
            <a:r>
              <a:rPr lang="en-US" sz="2800" i="1" dirty="0"/>
              <a:t>override</a:t>
            </a:r>
            <a:r>
              <a:rPr lang="en-US" sz="2800" dirty="0"/>
              <a:t> their methods</a:t>
            </a:r>
          </a:p>
          <a:p>
            <a:r>
              <a:rPr lang="en-US" sz="2800" dirty="0"/>
              <a:t>Most frameworks use a Model-View-Controller (MVC) architecture</a:t>
            </a:r>
          </a:p>
          <a:p>
            <a:r>
              <a:rPr lang="en-US" sz="2800" dirty="0"/>
              <a:t>Top-level class is the </a:t>
            </a:r>
            <a:r>
              <a:rPr lang="en-US" sz="2800" i="1" dirty="0"/>
              <a:t>App</a:t>
            </a:r>
          </a:p>
          <a:p>
            <a:pPr lvl="1"/>
            <a:r>
              <a:rPr lang="en-US" sz="2500" dirty="0"/>
              <a:t>Override the </a:t>
            </a:r>
            <a:r>
              <a:rPr lang="en-US" sz="2500" i="1" dirty="0" err="1"/>
              <a:t>init</a:t>
            </a:r>
            <a:r>
              <a:rPr lang="en-US" sz="2500" dirty="0"/>
              <a:t> method to set up the application</a:t>
            </a:r>
          </a:p>
          <a:p>
            <a:pPr lvl="1"/>
            <a:r>
              <a:rPr lang="en-US" sz="2500" dirty="0"/>
              <a:t>Create other objects used by the app</a:t>
            </a:r>
          </a:p>
          <a:p>
            <a:pPr lvl="1"/>
            <a:r>
              <a:rPr lang="en-US" sz="2500" dirty="0"/>
              <a:t>Register callbacks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56D9F-40B8-B973-FFEA-344DC5A8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6414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ur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35" y="2126233"/>
            <a:ext cx="5002575" cy="423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Architecture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503872" cy="1493526"/>
          </a:xfrm>
        </p:spPr>
        <p:txBody>
          <a:bodyPr/>
          <a:lstStyle/>
          <a:p>
            <a:r>
              <a:rPr lang="en-US" dirty="0"/>
              <a:t>MVC is an ideal architecture for GUI applications.</a:t>
            </a:r>
          </a:p>
          <a:p>
            <a:r>
              <a:rPr lang="en-US" dirty="0"/>
              <a:t>Design goal: Identify which application components are </a:t>
            </a:r>
            <a:r>
              <a:rPr lang="en-US" u="sng" dirty="0"/>
              <a:t>model</a:t>
            </a:r>
            <a:r>
              <a:rPr lang="en-US" dirty="0"/>
              <a:t>, </a:t>
            </a:r>
            <a:r>
              <a:rPr lang="en-US" u="sng" dirty="0"/>
              <a:t>view</a:t>
            </a:r>
            <a:r>
              <a:rPr lang="en-US" dirty="0"/>
              <a:t>, or </a:t>
            </a:r>
            <a:r>
              <a:rPr lang="en-US" u="sng" dirty="0"/>
              <a:t>controller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195" y="5806414"/>
            <a:ext cx="3582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A user cannot directly modify the model.</a:t>
            </a:r>
          </a:p>
        </p:txBody>
      </p:sp>
    </p:spTree>
    <p:extLst>
      <p:ext uri="{BB962C8B-B14F-4D97-AF65-F5344CB8AC3E}">
        <p14:creationId xmlns:p14="http://schemas.microsoft.com/office/powerpoint/2010/main" val="1890277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Implementation: Loose Coupling</a:t>
            </a:r>
            <a:endParaRPr lang="en-US" i="1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08781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Keep the implementations of the </a:t>
            </a:r>
            <a:br>
              <a:rPr lang="en-US" sz="2800" dirty="0"/>
            </a:br>
            <a:r>
              <a:rPr lang="en-US" sz="2800" dirty="0"/>
              <a:t>three object types separate.</a:t>
            </a:r>
          </a:p>
          <a:p>
            <a:pPr lvl="5"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Each type of objects does not depend </a:t>
            </a:r>
            <a:br>
              <a:rPr lang="en-US" sz="2800" dirty="0"/>
            </a:br>
            <a:r>
              <a:rPr lang="en-US" sz="2800" dirty="0"/>
              <a:t>on how the other types are implemented.</a:t>
            </a:r>
          </a:p>
          <a:p>
            <a:pPr lvl="7"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Your application is</a:t>
            </a:r>
            <a:endParaRPr lang="en-US" sz="2800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/>
              <a:t>easier to develop and maintain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faster to develop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more </a:t>
            </a:r>
            <a:r>
              <a:rPr lang="en-US" sz="2800" u="sng" dirty="0"/>
              <a:t>robust</a:t>
            </a:r>
            <a:r>
              <a:rPr lang="en-US" sz="2800" dirty="0"/>
              <a:t> (resilient to runtime errors)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5516-4B89-ED4A-BDDC-713B43E2BBAC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8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en-US" u="sng" dirty="0"/>
              <a:t>Model</a:t>
            </a:r>
            <a:r>
              <a:rPr lang="en-US" dirty="0"/>
              <a:t> Objects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46938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Represent the </a:t>
            </a:r>
            <a:r>
              <a:rPr lang="en-US" sz="2800" u="sng" dirty="0"/>
              <a:t>persistent information</a:t>
            </a:r>
            <a:r>
              <a:rPr lang="en-US" sz="2800" dirty="0">
                <a:solidFill>
                  <a:srgbClr val="B23C00"/>
                </a:solidFill>
              </a:rPr>
              <a:t> </a:t>
            </a:r>
            <a:r>
              <a:rPr lang="en-US" sz="2800" dirty="0"/>
              <a:t>maintained by your application.</a:t>
            </a:r>
          </a:p>
          <a:p>
            <a:pPr lvl="1"/>
            <a:r>
              <a:rPr lang="en-US" sz="2800" dirty="0"/>
              <a:t>State</a:t>
            </a:r>
          </a:p>
          <a:p>
            <a:pPr lvl="5">
              <a:lnSpc>
                <a:spcPct val="90000"/>
              </a:lnSpc>
            </a:pPr>
            <a:endParaRPr lang="en-US" sz="2800" dirty="0">
              <a:solidFill>
                <a:srgbClr val="B23C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The information can be kept in a database.</a:t>
            </a:r>
          </a:p>
        </p:txBody>
      </p:sp>
      <p:sp>
        <p:nvSpPr>
          <p:cNvPr id="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A5B8-BBA8-9744-A005-37EA9C08894B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1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en-US" u="sng" dirty="0"/>
              <a:t>View</a:t>
            </a:r>
            <a:r>
              <a:rPr lang="en-US" dirty="0"/>
              <a:t> Objects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View objects represent </a:t>
            </a:r>
            <a:r>
              <a:rPr lang="en-US" sz="2800" u="sng" dirty="0"/>
              <a:t>user interface components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Input components such as text fields and checkboxes.</a:t>
            </a:r>
          </a:p>
          <a:p>
            <a:pPr lvl="5"/>
            <a:endParaRPr lang="en-US" sz="2800" dirty="0"/>
          </a:p>
          <a:p>
            <a:r>
              <a:rPr lang="en-US" sz="2800" dirty="0"/>
              <a:t>In each use case, users interact with at least one view object.</a:t>
            </a:r>
          </a:p>
          <a:p>
            <a:pPr lvl="7"/>
            <a:endParaRPr lang="en-US" sz="2800" dirty="0"/>
          </a:p>
          <a:p>
            <a:r>
              <a:rPr lang="en-US" sz="2800" dirty="0"/>
              <a:t>A view object </a:t>
            </a:r>
            <a:r>
              <a:rPr lang="en-US" sz="2800" u="sng" dirty="0"/>
              <a:t>collects information</a:t>
            </a:r>
            <a:r>
              <a:rPr lang="en-US" sz="2800" dirty="0"/>
              <a:t> from users</a:t>
            </a:r>
            <a:r>
              <a:rPr lang="en-US" sz="2800" dirty="0">
                <a:solidFill>
                  <a:srgbClr val="B23C00"/>
                </a:solidFill>
              </a:rPr>
              <a:t> </a:t>
            </a:r>
            <a:br>
              <a:rPr lang="en-US" sz="2800" dirty="0">
                <a:solidFill>
                  <a:srgbClr val="B23C00"/>
                </a:solidFill>
              </a:rPr>
            </a:br>
            <a:r>
              <a:rPr lang="en-US" sz="2800" dirty="0"/>
              <a:t>in a form that the model and controller objects </a:t>
            </a:r>
            <a:br>
              <a:rPr lang="en-US" sz="2800" dirty="0"/>
            </a:br>
            <a:r>
              <a:rPr lang="en-US" sz="2800" dirty="0"/>
              <a:t>can 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13C4-BE19-F746-8BAB-A4BA1A7DC410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8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</a:t>
            </a:r>
            <a:r>
              <a:rPr lang="en-US" u="sng" dirty="0"/>
              <a:t>Controller</a:t>
            </a:r>
            <a:r>
              <a:rPr lang="en-US" dirty="0"/>
              <a:t> Objects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Coordinate the model and view objects.</a:t>
            </a:r>
          </a:p>
          <a:p>
            <a:pPr lvl="5"/>
            <a:endParaRPr lang="en-US" sz="2800" dirty="0"/>
          </a:p>
          <a:p>
            <a:pPr lvl="1"/>
            <a:r>
              <a:rPr lang="en-US" sz="2800" dirty="0"/>
              <a:t>Often have </a:t>
            </a:r>
            <a:r>
              <a:rPr lang="en-US" sz="2800" u="sng" dirty="0"/>
              <a:t>no physical counterpart</a:t>
            </a:r>
            <a:r>
              <a:rPr lang="en-US" sz="2800" dirty="0"/>
              <a:t> in the real world.</a:t>
            </a:r>
          </a:p>
          <a:p>
            <a:pPr lvl="1"/>
            <a:r>
              <a:rPr lang="en-US" sz="2800" dirty="0"/>
              <a:t>Collect information from view objects </a:t>
            </a:r>
            <a:br>
              <a:rPr lang="en-US" sz="2800" dirty="0"/>
            </a:br>
            <a:r>
              <a:rPr lang="en-US" sz="2800" dirty="0"/>
              <a:t>for dispatch to model objects.</a:t>
            </a:r>
          </a:p>
          <a:p>
            <a:pPr lvl="1"/>
            <a:r>
              <a:rPr lang="en-US" sz="2800" dirty="0"/>
              <a:t>This is how user-entered data can update the model.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961C-FB84-C245-A13B-BE410715E4B2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4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020A-847D-AA21-8FD4-D110E0FD1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System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95F57-E42D-2FB4-89C1-6BD5C4C03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4019D-E1C9-48EB-8986-7F64FA36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3868-AA33-2747-ABB3-0137BB322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6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FB71-46A5-1C73-C011-8C6F0FF3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MVC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CDE0-85ED-79DE-E296-708A5AA7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Classes are Cohesive</a:t>
            </a:r>
          </a:p>
          <a:p>
            <a:r>
              <a:rPr lang="en-US" sz="2800" dirty="0"/>
              <a:t>Classes are Loosely Coupled</a:t>
            </a:r>
          </a:p>
          <a:p>
            <a:pPr lvl="1"/>
            <a:r>
              <a:rPr lang="en-US" sz="2500" dirty="0"/>
              <a:t>Principle of Information Hiding</a:t>
            </a:r>
          </a:p>
          <a:p>
            <a:r>
              <a:rPr lang="en-US" sz="2800" dirty="0"/>
              <a:t>Functionality and data are Encapsulated</a:t>
            </a:r>
          </a:p>
          <a:p>
            <a:pPr lvl="1"/>
            <a:r>
              <a:rPr lang="en-US" sz="2500" dirty="0"/>
              <a:t>Changes are isolated and localize</a:t>
            </a:r>
          </a:p>
          <a:p>
            <a:r>
              <a:rPr lang="en-US" sz="2800" dirty="0">
                <a:solidFill>
                  <a:srgbClr val="273239"/>
                </a:solidFill>
                <a:latin typeface="urw-din"/>
              </a:rPr>
              <a:t>P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rovides a clear separation of </a:t>
            </a:r>
            <a:r>
              <a:rPr lang="en-US" sz="2800" i="0" dirty="0">
                <a:solidFill>
                  <a:srgbClr val="273239"/>
                </a:solidFill>
                <a:effectLst/>
                <a:latin typeface="urw-din"/>
              </a:rPr>
              <a:t>business logic, </a:t>
            </a:r>
            <a:r>
              <a:rPr lang="en-US" sz="2800" i="0" dirty="0" err="1">
                <a:solidFill>
                  <a:srgbClr val="273239"/>
                </a:solidFill>
                <a:effectLst/>
                <a:latin typeface="urw-din"/>
              </a:rPr>
              <a:t>Ul</a:t>
            </a:r>
            <a:r>
              <a:rPr lang="en-US" sz="2800" i="0" dirty="0">
                <a:solidFill>
                  <a:srgbClr val="273239"/>
                </a:solidFill>
                <a:effectLst/>
                <a:latin typeface="urw-din"/>
              </a:rPr>
              <a:t> (display) logic, and input logic.</a:t>
            </a:r>
          </a:p>
          <a:p>
            <a:r>
              <a:rPr lang="en-US" sz="2800" dirty="0">
                <a:solidFill>
                  <a:srgbClr val="273239"/>
                </a:solidFill>
                <a:latin typeface="urw-din"/>
              </a:rPr>
              <a:t>Each component can be tested separately</a:t>
            </a:r>
            <a:endParaRPr lang="en-US" sz="280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31F0B-5BED-C299-EB1F-C2D92132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6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5BDB-1E73-5E63-124F-5A2FA0C2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</a:t>
            </a:r>
            <a:r>
              <a:rPr lang="en-US" dirty="0" err="1"/>
              <a:t>ViewModel</a:t>
            </a:r>
            <a:r>
              <a:rPr lang="en-US" dirty="0"/>
              <a:t> (MVVM)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F5F7-49E7-B9D4-26E5-01C2E9D82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MVVM is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an architectural pattern, invented by Microsoft architects Ken Cooper and Ted Peters</a:t>
            </a:r>
            <a:endParaRPr lang="en-US" sz="2800" dirty="0">
              <a:solidFill>
                <a:srgbClr val="202124"/>
              </a:solidFill>
              <a:latin typeface="Google Sans"/>
            </a:endParaRP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MVVM (Model-View-</a:t>
            </a:r>
            <a:r>
              <a:rPr lang="en-US" sz="2800" b="0" i="0" dirty="0" err="1">
                <a:solidFill>
                  <a:srgbClr val="202124"/>
                </a:solidFill>
                <a:effectLst/>
                <a:latin typeface="Google Sans"/>
              </a:rPr>
              <a:t>ViewModel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) cleanly separates the business logic of an application from the user interface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The ultimate goal of MVVM architecture is to make the view completely independent from the application logic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84DA5-CE43-DC68-0A71-2B17CF13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0140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</a:t>
            </a:r>
            <a:r>
              <a:rPr lang="en-US" dirty="0" err="1"/>
              <a:t>ViewModel</a:t>
            </a:r>
            <a:r>
              <a:rPr lang="en-US" dirty="0"/>
              <a:t> (MVVM)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961C-FB84-C245-A13B-BE410715E4B2}" type="slidenum">
              <a:rPr lang="en-US"/>
              <a:pPr/>
              <a:t>22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6B8609-DF6D-A8CB-D23D-E4E82106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45" y="1507255"/>
            <a:ext cx="7600909" cy="46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71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D431-7296-E89B-509A-C00F5363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MVVM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BC32-11AA-89DA-8421-7092BA3F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4D5156"/>
                </a:solidFill>
                <a:effectLst/>
              </a:rPr>
              <a:t>MVVM has a </a:t>
            </a:r>
            <a:r>
              <a:rPr lang="en-US" sz="2800" b="0" i="0" dirty="0">
                <a:solidFill>
                  <a:srgbClr val="040C28"/>
                </a:solidFill>
                <a:effectLst/>
              </a:rPr>
              <a:t>unidirectional data and dependency flow</a:t>
            </a:r>
            <a:endParaRPr lang="en-US" sz="2800" b="0" i="0" dirty="0">
              <a:solidFill>
                <a:srgbClr val="4D5156"/>
              </a:solidFill>
              <a:effectLst/>
            </a:endParaRPr>
          </a:p>
          <a:p>
            <a:r>
              <a:rPr lang="en-US" sz="2800" b="0" i="0" dirty="0">
                <a:solidFill>
                  <a:srgbClr val="4D5156"/>
                </a:solidFill>
                <a:effectLst/>
              </a:rPr>
              <a:t>Dependency is one way, thus it is easier to decouple it needed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82BB9-B9C0-5DA6-2618-B1169F1F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9975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60CA-85D0-98C3-DDFE-05DBE03D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versus MVVM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50CF-E623-3207-A0F5-163D04DE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40C28"/>
                </a:solidFill>
                <a:effectLst/>
              </a:rPr>
              <a:t>In MVC, the controller is the entry point to the Application</a:t>
            </a:r>
          </a:p>
          <a:p>
            <a:r>
              <a:rPr lang="en-US" sz="2400" dirty="0">
                <a:solidFill>
                  <a:srgbClr val="040C28"/>
                </a:solidFill>
              </a:rPr>
              <a:t>In </a:t>
            </a:r>
            <a:r>
              <a:rPr lang="en-US" sz="2400" b="0" i="0" dirty="0">
                <a:solidFill>
                  <a:srgbClr val="040C28"/>
                </a:solidFill>
                <a:effectLst/>
              </a:rPr>
              <a:t>MVVM, the view is the entry point to the Application</a:t>
            </a:r>
            <a:endParaRPr lang="en-US" sz="2400" dirty="0">
              <a:solidFill>
                <a:srgbClr val="4D5156"/>
              </a:solidFill>
            </a:endParaRPr>
          </a:p>
          <a:p>
            <a:r>
              <a:rPr lang="en-US" sz="2400" b="0" i="0" dirty="0">
                <a:solidFill>
                  <a:srgbClr val="4D5156"/>
                </a:solidFill>
                <a:effectLst/>
              </a:rPr>
              <a:t>In the MVC Model, the Model itself serves as the mediator between the View and the Model</a:t>
            </a:r>
          </a:p>
          <a:p>
            <a:r>
              <a:rPr lang="en-US" sz="2400" dirty="0">
                <a:solidFill>
                  <a:srgbClr val="4D5156"/>
                </a:solidFill>
              </a:rPr>
              <a:t>In the </a:t>
            </a:r>
            <a:r>
              <a:rPr lang="en-US" sz="2400" b="0" i="0" dirty="0">
                <a:solidFill>
                  <a:srgbClr val="4D5156"/>
                </a:solidFill>
                <a:effectLst/>
              </a:rPr>
              <a:t>MVVM model, the </a:t>
            </a:r>
            <a:r>
              <a:rPr lang="en-US" sz="2400" b="0" i="0" dirty="0" err="1">
                <a:solidFill>
                  <a:srgbClr val="4D5156"/>
                </a:solidFill>
                <a:effectLst/>
              </a:rPr>
              <a:t>ViewModel</a:t>
            </a:r>
            <a:r>
              <a:rPr lang="en-US" sz="2400" b="0" i="0" dirty="0">
                <a:solidFill>
                  <a:srgbClr val="4D5156"/>
                </a:solidFill>
                <a:effectLst/>
              </a:rPr>
              <a:t> serves as the mediator between the View and the Model, and can have a one-to-many relationship with views</a:t>
            </a:r>
            <a:br>
              <a:rPr lang="en-US" sz="2400" b="0" i="0" dirty="0">
                <a:solidFill>
                  <a:srgbClr val="4D5156"/>
                </a:solidFill>
                <a:effectLst/>
              </a:rPr>
            </a:br>
            <a:br>
              <a:rPr lang="en-US" sz="2400" b="0" i="0" dirty="0">
                <a:solidFill>
                  <a:srgbClr val="4D5156"/>
                </a:solidFill>
                <a:effectLst/>
              </a:rPr>
            </a:br>
            <a:r>
              <a:rPr lang="en-US" sz="2400" b="0" i="0" dirty="0">
                <a:solidFill>
                  <a:srgbClr val="273239"/>
                </a:solidFill>
                <a:effectLst/>
              </a:rPr>
              <a:t>Because the </a:t>
            </a:r>
            <a:r>
              <a:rPr lang="en-US" sz="2400" b="0" i="0" dirty="0" err="1">
                <a:solidFill>
                  <a:srgbClr val="273239"/>
                </a:solidFill>
                <a:effectLst/>
              </a:rPr>
              <a:t>ViewModel</a:t>
            </a:r>
            <a:r>
              <a:rPr lang="en-US" sz="2400" b="0" i="0" dirty="0">
                <a:solidFill>
                  <a:srgbClr val="273239"/>
                </a:solidFill>
                <a:effectLst/>
              </a:rPr>
              <a:t> is responsible for exposing the data and logic of the Model to the View, it can be easier to test the </a:t>
            </a:r>
            <a:r>
              <a:rPr lang="en-US" sz="2400" b="0" i="0" dirty="0" err="1">
                <a:solidFill>
                  <a:srgbClr val="273239"/>
                </a:solidFill>
                <a:effectLst/>
              </a:rPr>
              <a:t>ViewModel</a:t>
            </a:r>
            <a:r>
              <a:rPr lang="en-US" sz="2400" b="0" i="0" dirty="0">
                <a:solidFill>
                  <a:srgbClr val="273239"/>
                </a:solidFill>
                <a:effectLst/>
              </a:rPr>
              <a:t> separately from the View. 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779B4-AF9A-C8A6-5371-557ED07D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8331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CF69-4808-169D-7EE2-5F0FA536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8037-2DAF-E27E-45C2-16053276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The </a:t>
            </a:r>
            <a:r>
              <a:rPr lang="en-US" altLang="en-US" sz="2800" i="1" dirty="0"/>
              <a:t>framework</a:t>
            </a:r>
            <a:r>
              <a:rPr lang="en-US" altLang="en-US" sz="2800" dirty="0"/>
              <a:t> controls the execution flow</a:t>
            </a:r>
          </a:p>
          <a:p>
            <a:r>
              <a:rPr lang="en-US" altLang="en-US" sz="2800" dirty="0"/>
              <a:t>The developer registers callback functions, </a:t>
            </a:r>
            <a:br>
              <a:rPr lang="en-US" altLang="en-US" sz="2800" dirty="0"/>
            </a:br>
            <a:r>
              <a:rPr lang="en-US" altLang="en-US" sz="2800" dirty="0"/>
              <a:t>mostly as event handlers, with the framework</a:t>
            </a:r>
          </a:p>
          <a:p>
            <a:r>
              <a:rPr lang="en-US" altLang="en-US" sz="2800" dirty="0"/>
              <a:t>After initializing objects and registering callbacks, the developer surrenders control to the framework</a:t>
            </a:r>
          </a:p>
          <a:p>
            <a:r>
              <a:rPr lang="en-US" altLang="en-US" sz="2800" dirty="0"/>
              <a:t>The framework invokes the callback functions at the appropriate times, such as in response to events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B249B-D4EC-7C05-7AFC-D78FA9F8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7689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D5D4-7F18-C370-7F35-A4F2EF09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A6BE-5C92-A668-FE01-B904C84C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Callback functions are registered to:</a:t>
            </a:r>
          </a:p>
          <a:p>
            <a:pPr lvl="1"/>
            <a:r>
              <a:rPr lang="en-US" sz="2500" dirty="0"/>
              <a:t>Process events</a:t>
            </a:r>
          </a:p>
          <a:p>
            <a:pPr lvl="2"/>
            <a:r>
              <a:rPr lang="en-US" sz="2200" dirty="0"/>
              <a:t>Button clicks</a:t>
            </a:r>
          </a:p>
          <a:p>
            <a:pPr lvl="2"/>
            <a:r>
              <a:rPr lang="en-US" sz="2200" dirty="0"/>
              <a:t>Menu selections</a:t>
            </a:r>
          </a:p>
          <a:p>
            <a:pPr lvl="2"/>
            <a:r>
              <a:rPr lang="en-US" sz="2200" dirty="0"/>
              <a:t>Timer events</a:t>
            </a:r>
          </a:p>
          <a:p>
            <a:pPr lvl="1"/>
            <a:r>
              <a:rPr lang="en-US" sz="2500" dirty="0"/>
              <a:t>Data Transformation</a:t>
            </a:r>
          </a:p>
          <a:p>
            <a:pPr lvl="2"/>
            <a:r>
              <a:rPr lang="en-US" sz="2200" dirty="0"/>
              <a:t>Validate</a:t>
            </a:r>
          </a:p>
          <a:p>
            <a:pPr lvl="2"/>
            <a:r>
              <a:rPr lang="en-US" sz="2200" dirty="0"/>
              <a:t>Filter</a:t>
            </a:r>
          </a:p>
          <a:p>
            <a:pPr lvl="2"/>
            <a:r>
              <a:rPr lang="en-US" sz="2200" dirty="0"/>
              <a:t>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65355-2A7D-42DE-04F7-33B3628B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61828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1FC7-127C-714B-AD04-DA6C6BB6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1421-A54E-AD48-87A5-FE416C1BB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81"/>
            <a:ext cx="36690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GUI / Windowing</a:t>
            </a:r>
          </a:p>
          <a:p>
            <a:r>
              <a:rPr lang="en-US" sz="2400" dirty="0"/>
              <a:t>Chromium (C/C++)</a:t>
            </a:r>
          </a:p>
          <a:p>
            <a:r>
              <a:rPr lang="en-US" sz="2400" dirty="0"/>
              <a:t>GTK (C/C++)</a:t>
            </a:r>
          </a:p>
          <a:p>
            <a:r>
              <a:rPr lang="en-US" sz="2400" dirty="0"/>
              <a:t>MKS (C/C++)</a:t>
            </a:r>
          </a:p>
          <a:p>
            <a:r>
              <a:rPr lang="en-US" sz="2400" dirty="0"/>
              <a:t>QT (C/C++)</a:t>
            </a:r>
          </a:p>
          <a:p>
            <a:r>
              <a:rPr lang="en-US" sz="2400" dirty="0" err="1"/>
              <a:t>wxWidgets</a:t>
            </a:r>
            <a:r>
              <a:rPr lang="en-US" sz="2400" dirty="0"/>
              <a:t> (C/C++)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Apache Pivot (Java)</a:t>
            </a:r>
          </a:p>
          <a:p>
            <a:r>
              <a:rPr lang="en-US" sz="2400" dirty="0"/>
              <a:t>JavaFX (Java)</a:t>
            </a:r>
          </a:p>
          <a:p>
            <a:r>
              <a:rPr lang="en-US" sz="2400" dirty="0"/>
              <a:t>Swing (Java)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01753-2AD2-6A47-B2AA-F85E4C5C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8785F3-017F-E483-4697-D206C988ADA5}"/>
              </a:ext>
            </a:extLst>
          </p:cNvPr>
          <p:cNvSpPr txBox="1">
            <a:spLocks/>
          </p:cNvSpPr>
          <p:nvPr/>
        </p:nvSpPr>
        <p:spPr>
          <a:xfrm>
            <a:off x="4754878" y="1508781"/>
            <a:ext cx="36690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Bottle (Python)</a:t>
            </a:r>
          </a:p>
          <a:p>
            <a:r>
              <a:rPr lang="en-US" sz="2400" dirty="0"/>
              <a:t>Django (Python)</a:t>
            </a:r>
          </a:p>
          <a:p>
            <a:r>
              <a:rPr lang="en-US" sz="2400" dirty="0" err="1"/>
              <a:t>CherryPy</a:t>
            </a:r>
            <a:r>
              <a:rPr lang="en-US" sz="2400" dirty="0"/>
              <a:t> (Python)</a:t>
            </a:r>
          </a:p>
          <a:p>
            <a:r>
              <a:rPr lang="en-US" sz="2400" dirty="0"/>
              <a:t>Flask (Python)</a:t>
            </a:r>
          </a:p>
          <a:p>
            <a:r>
              <a:rPr lang="en-US" sz="2400" dirty="0"/>
              <a:t>Web2Py (Python)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0896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1FC7-127C-714B-AD04-DA6C6BB6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1421-A54E-AD48-87A5-FE416C1BB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8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Web Applications</a:t>
            </a:r>
          </a:p>
          <a:p>
            <a:r>
              <a:rPr lang="en-US" sz="2400" dirty="0"/>
              <a:t>Angular – JavaScript</a:t>
            </a:r>
          </a:p>
          <a:p>
            <a:r>
              <a:rPr lang="en-US" sz="2400" dirty="0"/>
              <a:t>CodeIgniter – PHP</a:t>
            </a:r>
          </a:p>
          <a:p>
            <a:r>
              <a:rPr lang="en-US" sz="2400" dirty="0"/>
              <a:t>Django – Python</a:t>
            </a:r>
          </a:p>
          <a:p>
            <a:r>
              <a:rPr lang="en-US" sz="2400" dirty="0"/>
              <a:t>Laravel – PHP</a:t>
            </a:r>
          </a:p>
          <a:p>
            <a:r>
              <a:rPr lang="en-US" sz="2400" dirty="0"/>
              <a:t>Rails – Ruby (aka </a:t>
            </a:r>
            <a:r>
              <a:rPr lang="en-US" sz="2400" dirty="0" err="1"/>
              <a:t>RoR</a:t>
            </a:r>
            <a:r>
              <a:rPr lang="en-US" sz="2400" dirty="0"/>
              <a:t> or Ruby on Rails)</a:t>
            </a:r>
          </a:p>
          <a:p>
            <a:r>
              <a:rPr lang="en-US" sz="2400" dirty="0"/>
              <a:t>Spring –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01753-2AD2-6A47-B2AA-F85E4C5C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32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1FC7-127C-714B-AD04-DA6C6BB6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1421-A54E-AD48-87A5-FE416C1BB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8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Web Client Frameworks</a:t>
            </a:r>
          </a:p>
          <a:p>
            <a:r>
              <a:rPr lang="en-US" sz="2400" dirty="0"/>
              <a:t>Angular</a:t>
            </a:r>
          </a:p>
          <a:p>
            <a:r>
              <a:rPr lang="en-US" sz="2400" dirty="0" err="1"/>
              <a:t>Backbone.js</a:t>
            </a:r>
            <a:endParaRPr lang="en-US" sz="2400" dirty="0"/>
          </a:p>
          <a:p>
            <a:r>
              <a:rPr lang="en-US" sz="2400" dirty="0"/>
              <a:t>Ember</a:t>
            </a:r>
          </a:p>
          <a:p>
            <a:r>
              <a:rPr lang="en-US" sz="2400" dirty="0"/>
              <a:t>jQuery</a:t>
            </a:r>
          </a:p>
          <a:p>
            <a:r>
              <a:rPr lang="en-US" sz="2400" dirty="0"/>
              <a:t>React</a:t>
            </a:r>
          </a:p>
          <a:p>
            <a:r>
              <a:rPr lang="en-US" sz="2400" dirty="0"/>
              <a:t>Svelte</a:t>
            </a:r>
          </a:p>
          <a:p>
            <a:r>
              <a:rPr lang="en-US" sz="2400" dirty="0" err="1"/>
              <a:t>Vue.js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01753-2AD2-6A47-B2AA-F85E4C5C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1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9DDF6A1C-806E-FE45-976E-4F03930834F9}"/>
              </a:ext>
            </a:extLst>
          </p:cNvPr>
          <p:cNvSpPr txBox="1"/>
          <p:nvPr/>
        </p:nvSpPr>
        <p:spPr>
          <a:xfrm>
            <a:off x="7294166" y="2005478"/>
            <a:ext cx="1295400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48B42E-5C20-BA49-AE7B-0044089E49C2}"/>
              </a:ext>
            </a:extLst>
          </p:cNvPr>
          <p:cNvSpPr txBox="1"/>
          <p:nvPr/>
        </p:nvSpPr>
        <p:spPr>
          <a:xfrm>
            <a:off x="4027092" y="2003164"/>
            <a:ext cx="1295400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FE22C-DC92-AB45-90BE-D59DF23B5C9E}"/>
              </a:ext>
            </a:extLst>
          </p:cNvPr>
          <p:cNvSpPr txBox="1"/>
          <p:nvPr/>
        </p:nvSpPr>
        <p:spPr>
          <a:xfrm>
            <a:off x="695325" y="1993639"/>
            <a:ext cx="1295400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5798-3299-DE48-8871-CA6A382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Software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DC89-F25B-5E45-A413-97664DD6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054F-0CFE-434D-A390-61CC4927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677A4-3283-3A4C-9804-B6BAEEB40A99}"/>
              </a:ext>
            </a:extLst>
          </p:cNvPr>
          <p:cNvSpPr txBox="1"/>
          <p:nvPr/>
        </p:nvSpPr>
        <p:spPr>
          <a:xfrm>
            <a:off x="628650" y="1916435"/>
            <a:ext cx="1295400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High Level Language Source Code </a:t>
            </a:r>
            <a:br>
              <a:rPr lang="en-US" sz="1350" dirty="0"/>
            </a:br>
            <a:r>
              <a:rPr lang="en-US" sz="1350" dirty="0"/>
              <a:t>(e.g. C++)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BD30B4-E48B-6543-9240-446EEFB8FE58}"/>
              </a:ext>
            </a:extLst>
          </p:cNvPr>
          <p:cNvCxnSpPr/>
          <p:nvPr/>
        </p:nvCxnSpPr>
        <p:spPr>
          <a:xfrm>
            <a:off x="2057400" y="2366558"/>
            <a:ext cx="3333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9983DA-337D-3C48-8EAD-CB2C8D285D70}"/>
              </a:ext>
            </a:extLst>
          </p:cNvPr>
          <p:cNvSpPr/>
          <p:nvPr/>
        </p:nvSpPr>
        <p:spPr>
          <a:xfrm>
            <a:off x="2466975" y="1916435"/>
            <a:ext cx="866775" cy="8614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58C2-B695-6344-8124-EADE949D856E}"/>
              </a:ext>
            </a:extLst>
          </p:cNvPr>
          <p:cNvSpPr txBox="1"/>
          <p:nvPr/>
        </p:nvSpPr>
        <p:spPr>
          <a:xfrm>
            <a:off x="2506551" y="2228059"/>
            <a:ext cx="8370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Compiler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C97541-31D6-DD44-AC0E-E62737A01EC0}"/>
              </a:ext>
            </a:extLst>
          </p:cNvPr>
          <p:cNvCxnSpPr/>
          <p:nvPr/>
        </p:nvCxnSpPr>
        <p:spPr>
          <a:xfrm>
            <a:off x="3514725" y="2366558"/>
            <a:ext cx="3333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00009C-ED8F-2843-9B44-B547365DBC4E}"/>
              </a:ext>
            </a:extLst>
          </p:cNvPr>
          <p:cNvSpPr txBox="1"/>
          <p:nvPr/>
        </p:nvSpPr>
        <p:spPr>
          <a:xfrm>
            <a:off x="3943350" y="1916435"/>
            <a:ext cx="1295400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Assembly Language Source Code </a:t>
            </a:r>
            <a:br>
              <a:rPr lang="en-US" sz="1350" dirty="0"/>
            </a:br>
            <a:endParaRPr lang="en-US" sz="135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612356-C72F-DB4D-A7AA-1AEB7FDB21C7}"/>
              </a:ext>
            </a:extLst>
          </p:cNvPr>
          <p:cNvCxnSpPr/>
          <p:nvPr/>
        </p:nvCxnSpPr>
        <p:spPr>
          <a:xfrm>
            <a:off x="5391150" y="2366558"/>
            <a:ext cx="3333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ADA97B3-116A-1841-927F-44398298D086}"/>
              </a:ext>
            </a:extLst>
          </p:cNvPr>
          <p:cNvSpPr/>
          <p:nvPr/>
        </p:nvSpPr>
        <p:spPr>
          <a:xfrm>
            <a:off x="5810250" y="1916435"/>
            <a:ext cx="866775" cy="8614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CDBE7-1B8B-D448-BAF4-77D88FBE51F9}"/>
              </a:ext>
            </a:extLst>
          </p:cNvPr>
          <p:cNvSpPr txBox="1"/>
          <p:nvPr/>
        </p:nvSpPr>
        <p:spPr>
          <a:xfrm>
            <a:off x="5802201" y="2228059"/>
            <a:ext cx="938077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50" b="1" dirty="0"/>
              <a:t>Assembler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1C414-DCE3-0145-A732-71C282D0F939}"/>
              </a:ext>
            </a:extLst>
          </p:cNvPr>
          <p:cNvSpPr txBox="1"/>
          <p:nvPr/>
        </p:nvSpPr>
        <p:spPr>
          <a:xfrm>
            <a:off x="7219950" y="1916435"/>
            <a:ext cx="1295400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Binary Machine Code </a:t>
            </a:r>
          </a:p>
          <a:p>
            <a:pPr algn="ctr"/>
            <a:br>
              <a:rPr lang="en-US" sz="1350" dirty="0"/>
            </a:br>
            <a:endParaRPr lang="en-US" sz="13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60908-710D-C146-9179-2ACD648E42EC}"/>
              </a:ext>
            </a:extLst>
          </p:cNvPr>
          <p:cNvCxnSpPr/>
          <p:nvPr/>
        </p:nvCxnSpPr>
        <p:spPr>
          <a:xfrm>
            <a:off x="6772275" y="2366558"/>
            <a:ext cx="3333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C98C5D-539A-274A-B670-3685F00EA25A}"/>
              </a:ext>
            </a:extLst>
          </p:cNvPr>
          <p:cNvSpPr txBox="1">
            <a:spLocks/>
          </p:cNvSpPr>
          <p:nvPr/>
        </p:nvSpPr>
        <p:spPr>
          <a:xfrm>
            <a:off x="-1030083" y="3598234"/>
            <a:ext cx="7886700" cy="362347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8238DE-A796-7C41-BE2D-D7F145DCD410}"/>
              </a:ext>
            </a:extLst>
          </p:cNvPr>
          <p:cNvSpPr/>
          <p:nvPr/>
        </p:nvSpPr>
        <p:spPr>
          <a:xfrm>
            <a:off x="827292" y="4236969"/>
            <a:ext cx="866775" cy="8614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151B-FB7C-6A4A-8520-D001BADD14C0}"/>
              </a:ext>
            </a:extLst>
          </p:cNvPr>
          <p:cNvSpPr txBox="1"/>
          <p:nvPr/>
        </p:nvSpPr>
        <p:spPr>
          <a:xfrm>
            <a:off x="876393" y="4548593"/>
            <a:ext cx="7428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Linker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D3F41-0AEF-E741-95DD-3A966575CDD4}"/>
              </a:ext>
            </a:extLst>
          </p:cNvPr>
          <p:cNvSpPr txBox="1"/>
          <p:nvPr/>
        </p:nvSpPr>
        <p:spPr>
          <a:xfrm>
            <a:off x="2271713" y="4236969"/>
            <a:ext cx="1295400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Executable </a:t>
            </a:r>
          </a:p>
          <a:p>
            <a:pPr algn="ctr"/>
            <a:r>
              <a:rPr lang="en-US" sz="1350" dirty="0"/>
              <a:t>Machine</a:t>
            </a:r>
            <a:br>
              <a:rPr lang="en-US" sz="1350" dirty="0"/>
            </a:br>
            <a:r>
              <a:rPr lang="en-US" sz="1350" dirty="0"/>
              <a:t>Code</a:t>
            </a:r>
          </a:p>
          <a:p>
            <a:pPr algn="ctr"/>
            <a:endParaRPr lang="en-US" sz="135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EB01C1-4757-704E-B95D-C91EAD310522}"/>
              </a:ext>
            </a:extLst>
          </p:cNvPr>
          <p:cNvSpPr/>
          <p:nvPr/>
        </p:nvSpPr>
        <p:spPr>
          <a:xfrm>
            <a:off x="4144758" y="4236969"/>
            <a:ext cx="866775" cy="8614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CBB3B-B052-9445-A38C-B9D52195BF22}"/>
              </a:ext>
            </a:extLst>
          </p:cNvPr>
          <p:cNvSpPr txBox="1"/>
          <p:nvPr/>
        </p:nvSpPr>
        <p:spPr>
          <a:xfrm>
            <a:off x="4193859" y="4548593"/>
            <a:ext cx="7428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Loader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1AE2F-A308-B842-871E-BDB650581C4F}"/>
              </a:ext>
            </a:extLst>
          </p:cNvPr>
          <p:cNvSpPr txBox="1"/>
          <p:nvPr/>
        </p:nvSpPr>
        <p:spPr>
          <a:xfrm>
            <a:off x="5629368" y="4244738"/>
            <a:ext cx="1295400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In-Memory</a:t>
            </a:r>
          </a:p>
          <a:p>
            <a:pPr algn="ctr"/>
            <a:r>
              <a:rPr lang="en-US" sz="1350" dirty="0"/>
              <a:t>Code</a:t>
            </a:r>
          </a:p>
          <a:p>
            <a:pPr algn="ctr"/>
            <a:br>
              <a:rPr lang="en-US" sz="1350" dirty="0"/>
            </a:br>
            <a:endParaRPr lang="en-US" sz="135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80C7F7-842E-844E-979D-08A02B3B5597}"/>
              </a:ext>
            </a:extLst>
          </p:cNvPr>
          <p:cNvSpPr/>
          <p:nvPr/>
        </p:nvSpPr>
        <p:spPr>
          <a:xfrm>
            <a:off x="7435646" y="4256365"/>
            <a:ext cx="866775" cy="8614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1508B3-0318-A449-8570-4BBBA286431E}"/>
              </a:ext>
            </a:extLst>
          </p:cNvPr>
          <p:cNvSpPr txBox="1"/>
          <p:nvPr/>
        </p:nvSpPr>
        <p:spPr>
          <a:xfrm>
            <a:off x="7435646" y="4463215"/>
            <a:ext cx="8667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Hardware</a:t>
            </a:r>
            <a:br>
              <a:rPr lang="en-US" sz="1300" b="1" dirty="0"/>
            </a:br>
            <a:r>
              <a:rPr lang="en-US" sz="1300" b="1" dirty="0"/>
              <a:t>Execution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81A6FE-E786-234A-8394-4B030FB8950E}"/>
              </a:ext>
            </a:extLst>
          </p:cNvPr>
          <p:cNvCxnSpPr/>
          <p:nvPr/>
        </p:nvCxnSpPr>
        <p:spPr>
          <a:xfrm>
            <a:off x="1800225" y="4685105"/>
            <a:ext cx="3333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B391C4-0FA7-5C49-826D-B538D6872432}"/>
              </a:ext>
            </a:extLst>
          </p:cNvPr>
          <p:cNvCxnSpPr/>
          <p:nvPr/>
        </p:nvCxnSpPr>
        <p:spPr>
          <a:xfrm>
            <a:off x="3671888" y="4685105"/>
            <a:ext cx="3333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B02F4-A7E4-D94F-ABEC-C7ABBFD22A8B}"/>
              </a:ext>
            </a:extLst>
          </p:cNvPr>
          <p:cNvCxnSpPr/>
          <p:nvPr/>
        </p:nvCxnSpPr>
        <p:spPr>
          <a:xfrm>
            <a:off x="5143500" y="4685105"/>
            <a:ext cx="3333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8BE4DD-ECAC-914C-B754-30C86A97024C}"/>
              </a:ext>
            </a:extLst>
          </p:cNvPr>
          <p:cNvCxnSpPr/>
          <p:nvPr/>
        </p:nvCxnSpPr>
        <p:spPr>
          <a:xfrm>
            <a:off x="7024688" y="4673824"/>
            <a:ext cx="3333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E84EDF-E91A-7C40-9D7F-5943CB2FB3B4}"/>
              </a:ext>
            </a:extLst>
          </p:cNvPr>
          <p:cNvCxnSpPr/>
          <p:nvPr/>
        </p:nvCxnSpPr>
        <p:spPr>
          <a:xfrm>
            <a:off x="1257300" y="3568463"/>
            <a:ext cx="6629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99A8B0-E89E-034D-B178-0F06617AFD0E}"/>
              </a:ext>
            </a:extLst>
          </p:cNvPr>
          <p:cNvCxnSpPr>
            <a:cxnSpLocks/>
          </p:cNvCxnSpPr>
          <p:nvPr/>
        </p:nvCxnSpPr>
        <p:spPr>
          <a:xfrm flipH="1">
            <a:off x="7877175" y="2996963"/>
            <a:ext cx="9525" cy="571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19B1-C4DE-EF44-ACD8-9BB5C99020CC}"/>
              </a:ext>
            </a:extLst>
          </p:cNvPr>
          <p:cNvCxnSpPr>
            <a:cxnSpLocks/>
          </p:cNvCxnSpPr>
          <p:nvPr/>
        </p:nvCxnSpPr>
        <p:spPr>
          <a:xfrm>
            <a:off x="1257300" y="3568463"/>
            <a:ext cx="0" cy="5121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3745426-5CF6-7947-AFE1-5F748D2C1646}"/>
              </a:ext>
            </a:extLst>
          </p:cNvPr>
          <p:cNvSpPr/>
          <p:nvPr/>
        </p:nvSpPr>
        <p:spPr>
          <a:xfrm>
            <a:off x="542925" y="1786498"/>
            <a:ext cx="2914650" cy="126855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2B9F7-5FEA-684B-88A4-76F484E8B486}"/>
              </a:ext>
            </a:extLst>
          </p:cNvPr>
          <p:cNvSpPr txBox="1"/>
          <p:nvPr/>
        </p:nvSpPr>
        <p:spPr>
          <a:xfrm>
            <a:off x="1562436" y="3086667"/>
            <a:ext cx="7673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355931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1FC7-127C-714B-AD04-DA6C6BB6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1421-A54E-AD48-87A5-FE416C1BB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8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Frameworks for Mobile Apps</a:t>
            </a:r>
          </a:p>
          <a:p>
            <a:r>
              <a:rPr lang="en-US" sz="2400" dirty="0" err="1"/>
              <a:t>Swiftic</a:t>
            </a:r>
            <a:endParaRPr lang="en-US" sz="2400" dirty="0"/>
          </a:p>
          <a:p>
            <a:r>
              <a:rPr lang="en-US" sz="2400" dirty="0"/>
              <a:t>React Native</a:t>
            </a:r>
          </a:p>
          <a:p>
            <a:r>
              <a:rPr lang="en-US" sz="2400" dirty="0"/>
              <a:t>Xamarin</a:t>
            </a:r>
          </a:p>
          <a:p>
            <a:r>
              <a:rPr lang="en-US" sz="2400" dirty="0"/>
              <a:t>Ionic</a:t>
            </a:r>
          </a:p>
          <a:p>
            <a:r>
              <a:rPr lang="en-US" sz="2400" dirty="0"/>
              <a:t>Mobile Angular</a:t>
            </a:r>
          </a:p>
          <a:p>
            <a:r>
              <a:rPr lang="en-US" sz="2400" dirty="0"/>
              <a:t>Onsen UI</a:t>
            </a:r>
          </a:p>
          <a:p>
            <a:r>
              <a:rPr lang="en-US" sz="2400" dirty="0"/>
              <a:t>Flutter</a:t>
            </a:r>
          </a:p>
          <a:p>
            <a:r>
              <a:rPr lang="en-US" sz="2400" dirty="0"/>
              <a:t>Corona (Solar2d)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01753-2AD2-6A47-B2AA-F85E4C5C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7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AC80-CA8C-E398-B929-49E66364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C270-6C00-F481-CE36-4D805D4D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u="sng" dirty="0">
                <a:solidFill>
                  <a:srgbClr val="2D3B45"/>
                </a:solidFill>
                <a:effectLst/>
                <a:latin typeface="Lato Extended"/>
              </a:rPr>
              <a:t>Securing a software service</a:t>
            </a:r>
            <a:endParaRPr lang="en-US" b="0" i="0" u="sng" dirty="0">
              <a:solidFill>
                <a:srgbClr val="2D3B45"/>
              </a:solidFill>
              <a:effectLst/>
              <a:latin typeface="Lato Extended"/>
            </a:endParaRPr>
          </a:p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You’ve developed a new software service.  It will be accessible over the Internet, using accounts created by the users.</a:t>
            </a:r>
          </a:p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It will be hosted on a dedicated server that you manage.</a:t>
            </a:r>
          </a:p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The data handled by this service is very sensitive.</a:t>
            </a:r>
          </a:p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Write a short description of all the things you will do to secure your service.</a:t>
            </a:r>
          </a:p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Submit this assignment as a pdf file.</a:t>
            </a:r>
          </a:p>
          <a:p>
            <a:pPr algn="l"/>
            <a:endParaRPr lang="en-US" dirty="0">
              <a:solidFill>
                <a:srgbClr val="2D3B45"/>
              </a:solidFill>
              <a:latin typeface="Lato Extended"/>
            </a:endParaRPr>
          </a:p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Due next Tuesday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8C138-64D1-C6D7-5B0A-09E4325B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134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3540-506B-4527-ED69-88F64134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D9F4-0721-BF3C-A7B1-773790DEA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Cross-Development Tools</a:t>
            </a:r>
          </a:p>
          <a:p>
            <a:r>
              <a:rPr lang="en-US" dirty="0"/>
              <a:t>Emulators</a:t>
            </a:r>
          </a:p>
          <a:p>
            <a:r>
              <a:rPr lang="en-US" dirty="0"/>
              <a:t>Integrated Development Environments (IDEs)</a:t>
            </a:r>
          </a:p>
          <a:p>
            <a:r>
              <a:rPr lang="en-US" dirty="0"/>
              <a:t>Debuggers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CD3F4-9C56-D0C1-7052-80CBC3E5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4283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249A-22A6-2B3D-0AE6-6E2B64CC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and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9231-5E89-619F-CC58-81D573682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5191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Servers</a:t>
            </a:r>
          </a:p>
          <a:p>
            <a:r>
              <a:rPr lang="en-US" dirty="0"/>
              <a:t>Web server</a:t>
            </a:r>
          </a:p>
          <a:p>
            <a:r>
              <a:rPr lang="en-US" dirty="0"/>
              <a:t>DNS server</a:t>
            </a:r>
          </a:p>
          <a:p>
            <a:r>
              <a:rPr lang="en-US" dirty="0"/>
              <a:t>FTP server</a:t>
            </a:r>
          </a:p>
          <a:p>
            <a:r>
              <a:rPr lang="en-US" dirty="0"/>
              <a:t>Email server</a:t>
            </a:r>
          </a:p>
          <a:p>
            <a:r>
              <a:rPr lang="en-US" dirty="0"/>
              <a:t>Database server</a:t>
            </a:r>
          </a:p>
          <a:p>
            <a:r>
              <a:rPr lang="en-US" dirty="0"/>
              <a:t>Web application services</a:t>
            </a:r>
          </a:p>
          <a:p>
            <a:r>
              <a:rPr lang="en-US" dirty="0"/>
              <a:t>Windowing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96DD-76E0-A63C-EB82-9CBAF481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5</a:t>
            </a:fld>
            <a:endParaRPr lang="en-US" altLang="x-non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27A092-3C8C-27D9-7990-99F4D646A4EF}"/>
              </a:ext>
            </a:extLst>
          </p:cNvPr>
          <p:cNvSpPr txBox="1">
            <a:spLocks/>
          </p:cNvSpPr>
          <p:nvPr/>
        </p:nvSpPr>
        <p:spPr>
          <a:xfrm>
            <a:off x="4589523" y="1825625"/>
            <a:ext cx="38519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Protocols</a:t>
            </a:r>
          </a:p>
          <a:p>
            <a:r>
              <a:rPr lang="en-US" dirty="0"/>
              <a:t>IP – Internet Protocol</a:t>
            </a:r>
          </a:p>
          <a:p>
            <a:r>
              <a:rPr lang="en-US" dirty="0"/>
              <a:t>TCP/IP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SMPT</a:t>
            </a:r>
          </a:p>
          <a:p>
            <a:r>
              <a:rPr lang="en-US" dirty="0"/>
              <a:t>IMAP</a:t>
            </a:r>
          </a:p>
          <a:p>
            <a:r>
              <a:rPr lang="en-US" dirty="0"/>
              <a:t>POP</a:t>
            </a:r>
          </a:p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71097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249A-22A6-2B3D-0AE6-6E2B64CC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9231-5E89-619F-CC58-81D573682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9234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OS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Management</a:t>
            </a:r>
          </a:p>
          <a:p>
            <a:pPr lvl="1"/>
            <a:r>
              <a:rPr lang="en-US" dirty="0" err="1"/>
              <a:t>Interprocess</a:t>
            </a:r>
            <a:r>
              <a:rPr lang="en-US" dirty="0"/>
              <a:t> Communications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/ Output (I/O) Management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Memory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File System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Functions and Kernel Mode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Interaction – (maybe)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96DD-76E0-A63C-EB82-9CBAF481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5060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CC96-22E8-0138-9566-D764F7A2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4078-5590-5CA9-4B49-DE98E39E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Operation Systems</a:t>
            </a:r>
          </a:p>
          <a:p>
            <a:r>
              <a:rPr lang="en-US" dirty="0"/>
              <a:t>Distributed Systems</a:t>
            </a:r>
          </a:p>
          <a:p>
            <a:r>
              <a:rPr lang="en-US" dirty="0"/>
              <a:t>Networked Operating Systems</a:t>
            </a:r>
          </a:p>
          <a:p>
            <a:r>
              <a:rPr lang="en-US" dirty="0"/>
              <a:t>Object Oriented Systems</a:t>
            </a:r>
          </a:p>
          <a:p>
            <a:r>
              <a:rPr lang="en-US" dirty="0"/>
              <a:t>Virtual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98CCA-CDB4-7DB1-0BDF-28429B2F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2095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835A-5EC3-A214-59F0-923F4A5A7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4AD38-41B3-9846-FF25-9390FE47B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AE674-0181-A56D-2A16-32C7D06D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3868-AA33-2747-ABB3-0137BB322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3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D60D-219C-F4F5-BDD6-17B01F0D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4DC4-CBF7-39C5-D29B-000D28D2B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A software framework used by software developers to implement the standard </a:t>
            </a:r>
            <a:r>
              <a:rPr lang="en-US" sz="2800" b="0" i="0" u="sng" dirty="0">
                <a:solidFill>
                  <a:srgbClr val="040C28"/>
                </a:solidFill>
                <a:effectLst/>
                <a:latin typeface="Google Sans"/>
              </a:rPr>
              <a:t>structure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 of application software</a:t>
            </a:r>
          </a:p>
          <a:p>
            <a:r>
              <a:rPr lang="en-US" sz="2800" dirty="0">
                <a:solidFill>
                  <a:srgbClr val="040C28"/>
                </a:solidFill>
                <a:latin typeface="Google Sans"/>
              </a:rPr>
              <a:t>A library</a:t>
            </a:r>
          </a:p>
          <a:p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A set of object classes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565BE-8C4B-86D5-3126-B03D1FB0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1500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64723</TotalTime>
  <Words>1091</Words>
  <Application>Microsoft Macintosh PowerPoint</Application>
  <PresentationFormat>On-screen Show (4:3)</PresentationFormat>
  <Paragraphs>252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Google Sans</vt:lpstr>
      <vt:lpstr>Lato Extended</vt:lpstr>
      <vt:lpstr>urw-din</vt:lpstr>
      <vt:lpstr>Office Theme</vt:lpstr>
      <vt:lpstr>CMPE 220 </vt:lpstr>
      <vt:lpstr>Types of System Software</vt:lpstr>
      <vt:lpstr>Building Software</vt:lpstr>
      <vt:lpstr>Additional Development Tools</vt:lpstr>
      <vt:lpstr>Servers and Services</vt:lpstr>
      <vt:lpstr>Operating Systems</vt:lpstr>
      <vt:lpstr>OS Types</vt:lpstr>
      <vt:lpstr>Frameworks</vt:lpstr>
      <vt:lpstr>What is a Framework?</vt:lpstr>
      <vt:lpstr>Pros and Cons of Frameworks</vt:lpstr>
      <vt:lpstr>Early Frameworks</vt:lpstr>
      <vt:lpstr>Types of Frameworks</vt:lpstr>
      <vt:lpstr>System Software?</vt:lpstr>
      <vt:lpstr>Development Using Frameworks</vt:lpstr>
      <vt:lpstr>Model-View-Controller Architecture (MVC)</vt:lpstr>
      <vt:lpstr>MVC Implementation: Loose Coupling</vt:lpstr>
      <vt:lpstr>MVC Model Objects</vt:lpstr>
      <vt:lpstr>MVC View Objects</vt:lpstr>
      <vt:lpstr>MVC Controller Objects</vt:lpstr>
      <vt:lpstr>Advantages of MVC Architecture</vt:lpstr>
      <vt:lpstr>Model-View-ViewModel (MVVM)</vt:lpstr>
      <vt:lpstr>Model-View-ViewModel (MVVM)</vt:lpstr>
      <vt:lpstr>Advantages of MVVM</vt:lpstr>
      <vt:lpstr>MVC versus MVVM</vt:lpstr>
      <vt:lpstr>Inversion of Control</vt:lpstr>
      <vt:lpstr>Callbacks</vt:lpstr>
      <vt:lpstr>Popular Frameworks</vt:lpstr>
      <vt:lpstr>Popular Frameworks</vt:lpstr>
      <vt:lpstr>Popular Frameworks</vt:lpstr>
      <vt:lpstr>Popular Frameworks</vt:lpstr>
      <vt:lpstr>Assignment 8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151: Object-Oriented Design</dc:title>
  <dc:creator>Ronald Mak</dc:creator>
  <cp:lastModifiedBy>Robert Nicholson</cp:lastModifiedBy>
  <cp:revision>816</cp:revision>
  <dcterms:created xsi:type="dcterms:W3CDTF">2008-01-12T03:52:55Z</dcterms:created>
  <dcterms:modified xsi:type="dcterms:W3CDTF">2023-04-17T19:10:31Z</dcterms:modified>
</cp:coreProperties>
</file>