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406" r:id="rId2"/>
    <p:sldId id="514" r:id="rId3"/>
    <p:sldId id="515" r:id="rId4"/>
    <p:sldId id="516" r:id="rId5"/>
    <p:sldId id="517" r:id="rId6"/>
    <p:sldId id="269" r:id="rId7"/>
    <p:sldId id="286" r:id="rId8"/>
    <p:sldId id="271" r:id="rId9"/>
    <p:sldId id="272" r:id="rId10"/>
    <p:sldId id="257" r:id="rId11"/>
    <p:sldId id="259" r:id="rId12"/>
    <p:sldId id="260" r:id="rId13"/>
    <p:sldId id="261" r:id="rId14"/>
    <p:sldId id="436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512" r:id="rId31"/>
    <p:sldId id="518" r:id="rId32"/>
    <p:sldId id="519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33CC"/>
    <a:srgbClr val="08813D"/>
    <a:srgbClr val="C9F1FD"/>
    <a:srgbClr val="C5F9B8"/>
    <a:srgbClr val="029846"/>
    <a:srgbClr val="FF9300"/>
    <a:srgbClr val="E1A90D"/>
    <a:srgbClr val="FF40FF"/>
    <a:srgbClr val="930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14" autoAdjust="0"/>
    <p:restoredTop sz="97216" autoAdjust="0"/>
  </p:normalViewPr>
  <p:slideViewPr>
    <p:cSldViewPr>
      <p:cViewPr varScale="1">
        <p:scale>
          <a:sx n="131" d="100"/>
          <a:sy n="131" d="100"/>
        </p:scale>
        <p:origin x="1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51E4A-BF22-7547-A3CF-514369C79BB7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C9F7-100A-9447-81AD-7DF9FC15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13DE455-F6F3-4F4E-A0EB-B787F7D12FD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8D8E-92B9-6647-9C13-3186C5B514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3804-805F-963B-B8AC-75A97B899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09D7E-DE47-9026-418D-8E1AA1B6F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FA27-07BA-75F1-28A1-688EA936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76E90-AEAE-B359-F860-8E6ED453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3DFD3-03B8-A413-F32A-C7654287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868-AA33-2747-ABB3-0137BB32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5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46C-C07B-6DE6-E8EB-63840593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C51EA-E1B6-CE15-F1FF-73A9D43D4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79ED-3C37-754F-FCD8-8127AEFA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A2C6-8498-0453-BFC7-FAD82038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3EC1-A1BA-4B76-B7D0-D21B2AF8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A21-E039-AC42-9909-E4579A660C3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26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2EBF0-295D-6E00-3682-B515465A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25A40-CE4E-8689-238C-6308EC221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AFAD-E738-D75B-845D-E820197B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4319-0B51-8214-4974-DBED9562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108A-05E2-8839-FA0D-B0029E56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6A8-C093-C84F-8482-5134BB1D8BDB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607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SJSU Dept. of Computer Science Fall 2013: November 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153: Concepts of Compiler Design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DBC1CB-06B7-E743-979F-5CDA933D77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4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760C-346D-AB4D-5CB4-09320190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BC78-46D3-F6A7-574B-361B36F7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B12F-1CF6-57FB-EBAF-0606E4BB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2B91-3D45-BFB3-1775-099B4992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0A38-CF94-F8CE-C6CA-7AE25C3E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691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BCA4-BC5C-BDBB-CCEE-E55F1405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51571-54E4-4CCF-7B86-FE1A7838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8A51-D25A-0B8F-4B58-53AB332E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5382-0138-FE0B-AFCE-4E87C8A9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61A2-FBA7-362D-80EF-8F1C1BA4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9DC1-1358-BC4B-B641-2C2A42F06E1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166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AE5C-F6B3-003F-032D-0B3A72A7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31E6-DA15-D46C-9383-38CBCA94F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0A1C0-8D40-D981-3D9B-DE9E32EE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00ED1-609B-6D15-8A0F-D037F431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F9788-6A59-453E-4952-9FFAE48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D9DE7-E5F4-F36F-7769-65ECDBCB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4841-672B-DD4F-873B-241AE5DFC02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72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8A96-2E99-5512-02B8-09BE8CDA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7B0CF-78FA-94F1-27E5-7E19B115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DE76-7E1E-596B-467C-3FC1E7C8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8085F-027F-D00C-6510-EE931F57E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2B7AB-26DE-A6E0-95EB-4FFEEF52F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F3B18-F59D-6D9A-5FCA-B385BD8D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3F25F-0C3D-2782-52D1-2D60D0CB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09C01-4339-7842-6910-0BAA92DC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EF31-D98D-E64D-AE69-8E9E2BB968DD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580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D4D0-289F-D528-C23F-6BCA77FB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9A90C-29A1-3C99-9B0B-38A23365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3A72C-DC7D-ED36-9F9F-CA1EA5EC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82A69-471C-0A15-9CF4-9099E9CC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50A-5284-F14A-8929-A5FDD999DDD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21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500F8-3169-E095-B431-CC3B590F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3FDF4-D0C6-B4B8-563A-65BC5D60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80047-26D9-70F3-2FE5-A0FD24FB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63D3-51DD-C944-8AEA-B749D334FBF6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46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F0-5117-7645-03C5-04D071B6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CC18-CBAA-989C-FA18-3AC77ED4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DDB18-606F-2FE8-3F3D-7D9355AE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A3A3-C9D6-F0DB-F577-9BE2BD1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77C0A-5AFE-C26E-09C7-A9C1A0A4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13DD2-7FA6-7C8D-21AB-1EBA95B7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FE0-1B2C-0E4B-8A9D-BEB6E74EC3D9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9450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E5FF-356C-43B7-E4B6-3C0B03A0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B456F-0D6C-DE65-546A-441A326AC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02B43-ADAA-B5BC-FEED-11E11A4C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0AC3A-3800-C65F-73CE-ABF3A1A4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427B-558D-5732-40C9-929BF521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584DE-3458-F077-5C31-B559056B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A25-4381-F748-9D2C-5621C5E9A25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659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36B7A-12D3-63EA-93AC-BDA77AE2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574D-47DC-CD80-FF95-6359D5A4A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4673-928D-1CB5-E278-F61873BF4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5A7A-3D83-B941-95B5-AEF8783531A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4598-3DDA-21B1-C8E0-71C8A69A8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F8EF-6BCF-A2C5-E1BD-3C073907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91E7-2071-B34D-84F0-74D03C8C3C56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pic>
        <p:nvPicPr>
          <p:cNvPr id="7" name="Picture 13" descr="SJSU-logo">
            <a:extLst>
              <a:ext uri="{FF2B5EF4-FFF2-40B4-BE49-F238E27FC236}">
                <a16:creationId xmlns:a16="http://schemas.microsoft.com/office/drawing/2014/main" id="{045F410E-43C9-30D3-27D1-97C79A185E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Class 22 – Optimization</a:t>
            </a:r>
            <a:br>
              <a:rPr lang="en-US" sz="2700" dirty="0"/>
            </a:br>
            <a:br>
              <a:rPr lang="en-US" sz="2700" dirty="0"/>
            </a:br>
            <a:endParaRPr lang="en-US" sz="2700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Selection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sequence of </a:t>
            </a:r>
            <a:r>
              <a:rPr lang="en-US" sz="2800" u="sng" dirty="0"/>
              <a:t>target machine instructions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should the code generator emit?</a:t>
            </a:r>
          </a:p>
          <a:p>
            <a:pPr lvl="4"/>
            <a:endParaRPr lang="en-US" sz="2800" dirty="0"/>
          </a:p>
          <a:p>
            <a:r>
              <a:rPr lang="en-US" sz="2800" dirty="0"/>
              <a:t>The symbol table and parse tree are the </a:t>
            </a:r>
            <a:br>
              <a:rPr lang="en-US" sz="2800" dirty="0"/>
            </a:br>
            <a:r>
              <a:rPr lang="en-US" sz="2800" dirty="0"/>
              <a:t>primary sources of information for the code generator.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2FE8-73BD-DC4E-836E-4C02CD8365AF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Selection: JVM Examples</a:t>
            </a:r>
            <a:endParaRPr lang="en-US" i="1" dirty="0"/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76770"/>
          </a:xfrm>
        </p:spPr>
        <p:txBody>
          <a:bodyPr>
            <a:normAutofit/>
          </a:bodyPr>
          <a:lstStyle/>
          <a:p>
            <a:r>
              <a:rPr lang="en-US" sz="2800" dirty="0"/>
              <a:t>Load and store instructions</a:t>
            </a:r>
          </a:p>
          <a:p>
            <a:pPr lvl="5"/>
            <a:endParaRPr lang="en-US" sz="1400" dirty="0"/>
          </a:p>
          <a:p>
            <a:pPr lvl="1"/>
            <a:r>
              <a:rPr lang="en-US" sz="2800" dirty="0"/>
              <a:t>Emit  </a:t>
            </a:r>
            <a:r>
              <a:rPr lang="en-US" sz="2800" b="1" dirty="0" err="1">
                <a:solidFill>
                  <a:srgbClr val="0033CC"/>
                </a:solidFill>
                <a:latin typeface="Courier New" charset="0"/>
              </a:rPr>
              <a:t>ldc</a:t>
            </a:r>
            <a:r>
              <a:rPr lang="en-US" sz="2800" b="1" dirty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sz="2800" b="1" i="1" dirty="0">
                <a:solidFill>
                  <a:schemeClr val="folHlink"/>
                </a:solidFill>
                <a:latin typeface="Times New Roman" charset="0"/>
              </a:rPr>
              <a:t>x</a:t>
            </a:r>
            <a:r>
              <a:rPr lang="en-US" sz="2800" dirty="0"/>
              <a:t>  or  </a:t>
            </a:r>
            <a:r>
              <a:rPr lang="en-US" sz="2800" b="1" dirty="0" err="1">
                <a:solidFill>
                  <a:srgbClr val="0033CC"/>
                </a:solidFill>
                <a:latin typeface="Courier New" charset="0"/>
              </a:rPr>
              <a:t>iconst_</a:t>
            </a:r>
            <a:r>
              <a:rPr lang="en-US" sz="2800" b="1" i="1" dirty="0" err="1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sz="2800" dirty="0"/>
              <a:t>  or  </a:t>
            </a:r>
            <a:r>
              <a:rPr lang="en-US" sz="2800" b="1" dirty="0" err="1">
                <a:solidFill>
                  <a:srgbClr val="0033CC"/>
                </a:solidFill>
                <a:latin typeface="Courier New" charset="0"/>
              </a:rPr>
              <a:t>bipush</a:t>
            </a:r>
            <a:r>
              <a:rPr lang="en-US" sz="2800" b="1" dirty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sz="2800" b="1" i="1" dirty="0">
                <a:solidFill>
                  <a:schemeClr val="folHlink"/>
                </a:solidFill>
                <a:latin typeface="Times New Roman" charset="0"/>
              </a:rPr>
              <a:t>n</a:t>
            </a:r>
          </a:p>
          <a:p>
            <a:pPr lvl="1"/>
            <a:r>
              <a:rPr lang="en-US" sz="2800" dirty="0"/>
              <a:t>Emit  </a:t>
            </a:r>
            <a:r>
              <a:rPr lang="en-US" sz="2800" b="1" dirty="0" err="1">
                <a:solidFill>
                  <a:srgbClr val="0033CC"/>
                </a:solidFill>
                <a:latin typeface="Courier New" charset="0"/>
              </a:rPr>
              <a:t>iload</a:t>
            </a:r>
            <a:r>
              <a:rPr lang="en-US" sz="2800" b="1" dirty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sz="2800" b="1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sz="2800" dirty="0"/>
              <a:t>  or  </a:t>
            </a:r>
            <a:r>
              <a:rPr lang="en-US" sz="2800" b="1" dirty="0" err="1">
                <a:solidFill>
                  <a:srgbClr val="0033CC"/>
                </a:solidFill>
                <a:latin typeface="Courier New" charset="0"/>
              </a:rPr>
              <a:t>iload_</a:t>
            </a:r>
            <a:r>
              <a:rPr lang="en-US" sz="2800" b="1" i="1" dirty="0" err="1">
                <a:solidFill>
                  <a:schemeClr val="folHlink"/>
                </a:solidFill>
                <a:latin typeface="Times New Roman" charset="0"/>
              </a:rPr>
              <a:t>n</a:t>
            </a:r>
            <a:endParaRPr lang="en-US" sz="2800" b="1" i="1" dirty="0">
              <a:solidFill>
                <a:schemeClr val="folHlink"/>
              </a:solidFill>
              <a:latin typeface="Times New Roman" charset="0"/>
            </a:endParaRPr>
          </a:p>
          <a:p>
            <a:pPr lvl="1"/>
            <a:r>
              <a:rPr lang="en-US" sz="2800" dirty="0"/>
              <a:t>Emit  </a:t>
            </a:r>
            <a:r>
              <a:rPr lang="en-US" sz="2800" b="1" dirty="0" err="1">
                <a:solidFill>
                  <a:srgbClr val="0033CC"/>
                </a:solidFill>
                <a:latin typeface="Courier New" charset="0"/>
              </a:rPr>
              <a:t>istore</a:t>
            </a:r>
            <a:r>
              <a:rPr lang="en-US" sz="2800" b="1" dirty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sz="2800" b="1" i="1" dirty="0">
                <a:solidFill>
                  <a:schemeClr val="folHlink"/>
                </a:solidFill>
                <a:latin typeface="Times New Roman" charset="0"/>
              </a:rPr>
              <a:t>n</a:t>
            </a:r>
            <a:r>
              <a:rPr lang="en-US" sz="2800" dirty="0"/>
              <a:t>  or  </a:t>
            </a:r>
            <a:r>
              <a:rPr lang="en-US" sz="2800" b="1" dirty="0" err="1">
                <a:solidFill>
                  <a:srgbClr val="0033CC"/>
                </a:solidFill>
                <a:latin typeface="Courier New" charset="0"/>
              </a:rPr>
              <a:t>istore_</a:t>
            </a:r>
            <a:r>
              <a:rPr lang="en-US" sz="2800" b="1" i="1" dirty="0" err="1">
                <a:solidFill>
                  <a:schemeClr val="folHlink"/>
                </a:solidFill>
                <a:latin typeface="Times New Roman" charset="0"/>
              </a:rPr>
              <a:t>n</a:t>
            </a:r>
            <a:endParaRPr lang="en-US" sz="2800" b="1" i="1" dirty="0">
              <a:solidFill>
                <a:schemeClr val="folHlink"/>
              </a:solidFill>
              <a:latin typeface="Times New Roman" charset="0"/>
            </a:endParaRPr>
          </a:p>
          <a:p>
            <a:pPr lvl="4"/>
            <a:endParaRPr lang="en-US" sz="2800" dirty="0"/>
          </a:p>
          <a:p>
            <a:r>
              <a:rPr lang="en-US" sz="2800" dirty="0"/>
              <a:t>Pascal </a:t>
            </a:r>
            <a:r>
              <a:rPr lang="en-US" sz="2800" b="1" dirty="0">
                <a:solidFill>
                  <a:srgbClr val="0033CC"/>
                </a:solidFill>
                <a:latin typeface="Courier New"/>
                <a:cs typeface="Courier New"/>
              </a:rPr>
              <a:t>CASE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dirty="0"/>
              <a:t>statement</a:t>
            </a:r>
          </a:p>
          <a:p>
            <a:pPr lvl="5"/>
            <a:endParaRPr lang="en-US" sz="1400" dirty="0"/>
          </a:p>
          <a:p>
            <a:pPr lvl="1"/>
            <a:r>
              <a:rPr lang="en-US" sz="2800" dirty="0"/>
              <a:t>Emit </a:t>
            </a:r>
            <a:r>
              <a:rPr lang="en-US" sz="2800" b="1" dirty="0" err="1">
                <a:solidFill>
                  <a:srgbClr val="0033CC"/>
                </a:solidFill>
                <a:latin typeface="Courier New" charset="0"/>
              </a:rPr>
              <a:t>lookupswitch</a:t>
            </a:r>
            <a:r>
              <a:rPr lang="en-US" sz="2800" dirty="0"/>
              <a:t> if the test values are </a:t>
            </a:r>
            <a:r>
              <a:rPr lang="en-US" sz="2800" u="sng" dirty="0"/>
              <a:t>sparse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Emit </a:t>
            </a:r>
            <a:r>
              <a:rPr lang="en-US" sz="2800" b="1" dirty="0" err="1">
                <a:solidFill>
                  <a:srgbClr val="0033CC"/>
                </a:solidFill>
                <a:latin typeface="Courier New" charset="0"/>
              </a:rPr>
              <a:t>tableswitch</a:t>
            </a:r>
            <a:r>
              <a:rPr lang="en-US" sz="2800" dirty="0"/>
              <a:t> if the test values are </a:t>
            </a:r>
            <a:br>
              <a:rPr lang="en-US" sz="2800" dirty="0"/>
            </a:br>
            <a:r>
              <a:rPr lang="en-US" sz="2800" u="sng" dirty="0"/>
              <a:t>densely packed</a:t>
            </a:r>
            <a:r>
              <a:rPr lang="en-US" sz="2800" dirty="0"/>
              <a:t>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0029-BF16-E641-AAA9-2FA0E6F48D17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3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Selection: JVM Examples</a:t>
            </a:r>
            <a:r>
              <a:rPr lang="en-US" i="1" dirty="0"/>
              <a:t>, cont’d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1036332"/>
          </a:xfrm>
        </p:spPr>
        <p:txBody>
          <a:bodyPr>
            <a:normAutofit/>
          </a:bodyPr>
          <a:lstStyle/>
          <a:p>
            <a:r>
              <a:rPr lang="en-US" sz="2800" dirty="0"/>
              <a:t>Pascal assignment  </a:t>
            </a:r>
            <a:r>
              <a:rPr lang="en-US" sz="28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2800" b="1" dirty="0">
                <a:solidFill>
                  <a:srgbClr val="0033CC"/>
                </a:solidFill>
                <a:latin typeface="Courier New" charset="0"/>
              </a:rPr>
              <a:t> := </a:t>
            </a:r>
            <a:r>
              <a:rPr lang="en-US" sz="28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2800" b="1" dirty="0">
                <a:solidFill>
                  <a:srgbClr val="0033CC"/>
                </a:solidFill>
                <a:latin typeface="Courier New" charset="0"/>
              </a:rPr>
              <a:t> + 1</a:t>
            </a:r>
            <a:r>
              <a:rPr lang="en-US" sz="2800" dirty="0"/>
              <a:t>  </a:t>
            </a:r>
            <a:br>
              <a:rPr lang="en-US" sz="2800" dirty="0"/>
            </a:br>
            <a:r>
              <a:rPr lang="en-US" sz="2800" dirty="0"/>
              <a:t>(assume </a:t>
            </a:r>
            <a:r>
              <a:rPr lang="en-US" sz="28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2800" dirty="0"/>
              <a:t> is local variable in slot #0)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0029-BF16-E641-AAA9-2FA0E6F48D17}" type="slidenum">
              <a:rPr lang="en-US"/>
              <a:pPr/>
              <a:t>12</a:t>
            </a:fld>
            <a:endParaRPr lang="en-US"/>
          </a:p>
        </p:txBody>
      </p:sp>
      <p:sp>
        <p:nvSpPr>
          <p:cNvPr id="730116" name="Text Box 4"/>
          <p:cNvSpPr txBox="1">
            <a:spLocks noChangeArrowheads="1"/>
          </p:cNvSpPr>
          <p:nvPr/>
        </p:nvSpPr>
        <p:spPr bwMode="auto">
          <a:xfrm>
            <a:off x="1280197" y="2423171"/>
            <a:ext cx="1463024" cy="132343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iload_0</a:t>
            </a:r>
            <a:br>
              <a:rPr lang="en-US" sz="2000" b="1" dirty="0">
                <a:solidFill>
                  <a:srgbClr val="0033CC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iconst_1</a:t>
            </a:r>
            <a:br>
              <a:rPr lang="en-US" sz="2000" b="1" dirty="0">
                <a:solidFill>
                  <a:srgbClr val="0033CC"/>
                </a:solidFill>
                <a:latin typeface="Courier New" charset="0"/>
              </a:rPr>
            </a:b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iadd</a:t>
            </a:r>
            <a:br>
              <a:rPr lang="en-US" sz="2000" b="1" dirty="0">
                <a:solidFill>
                  <a:srgbClr val="0033CC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istore_0</a:t>
            </a:r>
          </a:p>
        </p:txBody>
      </p:sp>
      <p:sp>
        <p:nvSpPr>
          <p:cNvPr id="730117" name="Text Box 5"/>
          <p:cNvSpPr txBox="1">
            <a:spLocks noChangeArrowheads="1"/>
          </p:cNvSpPr>
          <p:nvPr/>
        </p:nvSpPr>
        <p:spPr bwMode="auto">
          <a:xfrm>
            <a:off x="3887539" y="2788927"/>
            <a:ext cx="1415973" cy="4001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iinc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 0 1</a:t>
            </a:r>
          </a:p>
        </p:txBody>
      </p:sp>
      <p:sp>
        <p:nvSpPr>
          <p:cNvPr id="730118" name="Text Box 6"/>
          <p:cNvSpPr txBox="1">
            <a:spLocks noChangeArrowheads="1"/>
          </p:cNvSpPr>
          <p:nvPr/>
        </p:nvSpPr>
        <p:spPr bwMode="auto">
          <a:xfrm>
            <a:off x="3108976" y="2697488"/>
            <a:ext cx="505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29229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Allocation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17341"/>
            <a:ext cx="7886700" cy="4939009"/>
          </a:xfrm>
        </p:spPr>
        <p:txBody>
          <a:bodyPr>
            <a:noAutofit/>
          </a:bodyPr>
          <a:lstStyle/>
          <a:p>
            <a:r>
              <a:rPr lang="en-US" sz="2800" dirty="0"/>
              <a:t>Unlike the JVM, many machines (like SIC/XE) can have </a:t>
            </a:r>
            <a:r>
              <a:rPr lang="en-US" sz="2800" u="sng" dirty="0"/>
              <a:t>hardware registers</a:t>
            </a:r>
            <a:r>
              <a:rPr lang="en-US" sz="2800" dirty="0">
                <a:solidFill>
                  <a:srgbClr val="B23C00"/>
                </a:solidFill>
              </a:rPr>
              <a:t> </a:t>
            </a:r>
            <a:r>
              <a:rPr lang="en-US" sz="2800" dirty="0"/>
              <a:t>that are faster than main memory.</a:t>
            </a:r>
          </a:p>
          <a:p>
            <a:pPr lvl="1"/>
            <a:r>
              <a:rPr lang="en-US" sz="2800" dirty="0"/>
              <a:t>General-purpose registers (A, B)</a:t>
            </a:r>
          </a:p>
          <a:p>
            <a:pPr lvl="1"/>
            <a:r>
              <a:rPr lang="en-US" sz="2800" dirty="0"/>
              <a:t>Floating-point registers (F)</a:t>
            </a:r>
          </a:p>
          <a:p>
            <a:pPr lvl="1"/>
            <a:r>
              <a:rPr lang="en-US" sz="2800" dirty="0"/>
              <a:t>Address registers (X)</a:t>
            </a:r>
          </a:p>
          <a:p>
            <a:pPr lvl="4"/>
            <a:endParaRPr lang="en-US" sz="1400" dirty="0"/>
          </a:p>
          <a:p>
            <a:r>
              <a:rPr lang="en-US" sz="2800" dirty="0"/>
              <a:t>A smart code generator emits code that:</a:t>
            </a:r>
          </a:p>
          <a:p>
            <a:pPr lvl="1"/>
            <a:r>
              <a:rPr lang="en-US" sz="2800" dirty="0"/>
              <a:t>Loads values into registers as much as possible.</a:t>
            </a:r>
          </a:p>
          <a:p>
            <a:pPr lvl="1"/>
            <a:r>
              <a:rPr lang="en-US" sz="2800" dirty="0"/>
              <a:t>Keeps values in registers as long as possible.</a:t>
            </a:r>
          </a:p>
          <a:p>
            <a:pPr lvl="2"/>
            <a:r>
              <a:rPr lang="en-US" sz="2800" dirty="0"/>
              <a:t>But no longer than necessary!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B3BD-EDA5-A242-84C6-4285787E7FD9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AA38-18AB-C10A-E8F8-04B9C97A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Extraneous 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6959-C2AE-9FAA-C42D-867810BE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in each register?</a:t>
            </a:r>
          </a:p>
          <a:p>
            <a:r>
              <a:rPr lang="en-US" sz="2800" dirty="0"/>
              <a:t>A table, mapping registers to their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4509D-8ADB-A8F1-AC51-E7119165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CF28EE-33D8-ACBE-49EA-AFD327524F81}"/>
              </a:ext>
            </a:extLst>
          </p:cNvPr>
          <p:cNvGraphicFramePr>
            <a:graphicFrameLocks noGrp="1"/>
          </p:cNvGraphicFramePr>
          <p:nvPr/>
        </p:nvGraphicFramePr>
        <p:xfrm>
          <a:off x="914440" y="2955384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291285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66477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Symtab</a:t>
                      </a:r>
                      <a:r>
                        <a:rPr lang="en-US" dirty="0"/>
                        <a:t>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1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1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(unused)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9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stackpoint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8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2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37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Allocation</a:t>
            </a:r>
            <a:r>
              <a:rPr lang="en-US" i="1" dirty="0"/>
              <a:t>, cont</a:t>
            </a:r>
            <a:r>
              <a:rPr lang="en-US" altLang="ja-JP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10084"/>
            <a:ext cx="8229600" cy="4846267"/>
          </a:xfrm>
        </p:spPr>
        <p:txBody>
          <a:bodyPr/>
          <a:lstStyle/>
          <a:p>
            <a:r>
              <a:rPr lang="en-US" sz="2400" dirty="0"/>
              <a:t>The code generator assigns registers on a </a:t>
            </a:r>
            <a:r>
              <a:rPr lang="en-US" sz="2400" u="sng" dirty="0"/>
              <a:t>per-routine</a:t>
            </a:r>
            <a:r>
              <a:rPr lang="en-US" sz="2400" dirty="0"/>
              <a:t> basis.</a:t>
            </a:r>
          </a:p>
          <a:p>
            <a:pPr lvl="4"/>
            <a:endParaRPr lang="en-US" sz="2400" dirty="0"/>
          </a:p>
          <a:p>
            <a:r>
              <a:rPr lang="en-US" sz="2400" dirty="0"/>
              <a:t>Procedure or function call: </a:t>
            </a:r>
          </a:p>
          <a:p>
            <a:pPr lvl="1"/>
            <a:r>
              <a:rPr lang="en-US" sz="2400" dirty="0"/>
              <a:t>Emit code to </a:t>
            </a:r>
            <a:r>
              <a:rPr lang="en-US" sz="2400" u="sng" dirty="0"/>
              <a:t>save</a:t>
            </a:r>
            <a:r>
              <a:rPr lang="en-US" sz="2400" dirty="0"/>
              <a:t> the caller</a:t>
            </a:r>
            <a:r>
              <a:rPr lang="en-US" sz="2400" dirty="0">
                <a:latin typeface="Arial"/>
              </a:rPr>
              <a:t>’</a:t>
            </a:r>
            <a:r>
              <a:rPr lang="en-US" sz="2400" dirty="0"/>
              <a:t>s register contents.</a:t>
            </a:r>
          </a:p>
          <a:p>
            <a:pPr lvl="1"/>
            <a:r>
              <a:rPr lang="en-US" sz="2400" dirty="0"/>
              <a:t>The procedure or function gets a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fresh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set of registers.</a:t>
            </a:r>
          </a:p>
          <a:p>
            <a:pPr lvl="6"/>
            <a:endParaRPr lang="en-US" sz="2400" dirty="0"/>
          </a:p>
          <a:p>
            <a:r>
              <a:rPr lang="en-US" sz="2400" dirty="0"/>
              <a:t>Return: </a:t>
            </a:r>
          </a:p>
          <a:p>
            <a:pPr lvl="1"/>
            <a:r>
              <a:rPr lang="en-US" sz="2400" dirty="0"/>
              <a:t>Emit code to </a:t>
            </a:r>
            <a:r>
              <a:rPr lang="en-US" sz="2400" u="sng" dirty="0"/>
              <a:t>restore</a:t>
            </a:r>
            <a:r>
              <a:rPr lang="en-US" sz="2400" dirty="0"/>
              <a:t> the caller</a:t>
            </a:r>
            <a:r>
              <a:rPr lang="en-US" sz="2400" dirty="0">
                <a:latin typeface="Arial"/>
              </a:rPr>
              <a:t>’</a:t>
            </a:r>
            <a:r>
              <a:rPr lang="en-US" sz="2400" dirty="0"/>
              <a:t>s register contents.</a:t>
            </a:r>
          </a:p>
          <a:p>
            <a:pPr lvl="1"/>
            <a:r>
              <a:rPr lang="en-US" sz="2400" dirty="0"/>
              <a:t>Better: Save and restore only the registers that a routine uses.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6F1EA-EB28-A346-95C2-D9320185A80B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2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Allocation Challenges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79581"/>
            <a:ext cx="8229600" cy="4876770"/>
          </a:xfrm>
        </p:spPr>
        <p:txBody>
          <a:bodyPr/>
          <a:lstStyle/>
          <a:p>
            <a:r>
              <a:rPr lang="en-US" sz="2400" dirty="0"/>
              <a:t>Limited number of registers.</a:t>
            </a:r>
          </a:p>
          <a:p>
            <a:r>
              <a:rPr lang="en-US" sz="2400" dirty="0"/>
              <a:t>May need to </a:t>
            </a:r>
            <a:r>
              <a:rPr lang="en-US" sz="2400" i="1" dirty="0"/>
              <a:t>spill</a:t>
            </a:r>
            <a:r>
              <a:rPr lang="en-US" sz="2400" dirty="0"/>
              <a:t> a register value into memory.</a:t>
            </a:r>
          </a:p>
          <a:p>
            <a:pPr lvl="5"/>
            <a:endParaRPr lang="en-US" sz="1400" dirty="0"/>
          </a:p>
          <a:p>
            <a:pPr lvl="1"/>
            <a:r>
              <a:rPr lang="en-US" sz="2400" dirty="0"/>
              <a:t>Store a register</a:t>
            </a:r>
            <a:r>
              <a:rPr lang="en-US" sz="2400" dirty="0">
                <a:latin typeface="Arial"/>
              </a:rPr>
              <a:t>’</a:t>
            </a:r>
            <a:r>
              <a:rPr lang="en-US" sz="2400" dirty="0"/>
              <a:t>s value into memory </a:t>
            </a:r>
            <a:br>
              <a:rPr lang="en-US" sz="2400" dirty="0"/>
            </a:br>
            <a:r>
              <a:rPr lang="en-US" sz="2400" dirty="0"/>
              <a:t>in order to free up the register.</a:t>
            </a:r>
          </a:p>
          <a:p>
            <a:pPr lvl="1"/>
            <a:r>
              <a:rPr lang="en-US" sz="2400" dirty="0"/>
              <a:t>Later reload the value back from memory </a:t>
            </a:r>
            <a:br>
              <a:rPr lang="en-US" sz="2400" dirty="0"/>
            </a:br>
            <a:r>
              <a:rPr lang="en-US" sz="2400" dirty="0"/>
              <a:t>into the register.</a:t>
            </a:r>
          </a:p>
          <a:p>
            <a:pPr lvl="4"/>
            <a:endParaRPr lang="en-US" sz="2400" dirty="0"/>
          </a:p>
          <a:p>
            <a:r>
              <a:rPr lang="en-US" sz="2400" dirty="0"/>
              <a:t>Pointer variables</a:t>
            </a:r>
          </a:p>
          <a:p>
            <a:pPr lvl="4"/>
            <a:endParaRPr lang="en-US" sz="1400" dirty="0"/>
          </a:p>
          <a:p>
            <a:pPr lvl="1"/>
            <a:r>
              <a:rPr lang="en-US" sz="2400" dirty="0"/>
              <a:t>Cannot keep a variable</a:t>
            </a:r>
            <a:r>
              <a:rPr lang="en-US" sz="2400" dirty="0">
                <a:latin typeface="Arial"/>
              </a:rPr>
              <a:t>’</a:t>
            </a:r>
            <a:r>
              <a:rPr lang="en-US" sz="2400" dirty="0"/>
              <a:t>s value in a register if there is a pointer to the variable</a:t>
            </a:r>
            <a:r>
              <a:rPr lang="en-US" sz="2400" dirty="0">
                <a:latin typeface="Arial"/>
              </a:rPr>
              <a:t>’</a:t>
            </a:r>
            <a:r>
              <a:rPr lang="en-US" sz="2400" dirty="0"/>
              <a:t>s memory location.</a:t>
            </a:r>
          </a:p>
          <a:p>
            <a:pPr lvl="4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2845-721E-2D42-893A-9B94BF4E3F68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Analysis</a:t>
            </a:r>
            <a:endParaRPr lang="en-US" i="1" dirty="0"/>
          </a:p>
        </p:txBody>
      </p:sp>
      <p:sp>
        <p:nvSpPr>
          <p:cNvPr id="7516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08781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Determine which variables are </a:t>
            </a:r>
            <a:r>
              <a:rPr lang="en-US" sz="2400" dirty="0">
                <a:solidFill>
                  <a:srgbClr val="B23C00"/>
                </a:solidFill>
              </a:rPr>
              <a:t>live</a:t>
            </a:r>
            <a:r>
              <a:rPr lang="en-US" sz="2400" dirty="0"/>
              <a:t>.</a:t>
            </a:r>
          </a:p>
          <a:p>
            <a:pPr lvl="8"/>
            <a:endParaRPr lang="en-US" sz="2400" dirty="0"/>
          </a:p>
          <a:p>
            <a:r>
              <a:rPr lang="en-US" sz="2400" dirty="0"/>
              <a:t>A variable </a:t>
            </a:r>
            <a:r>
              <a:rPr lang="en-US" sz="2400" b="1" i="1" dirty="0">
                <a:solidFill>
                  <a:srgbClr val="0033CC"/>
                </a:solidFill>
                <a:latin typeface="Times New Roman" charset="0"/>
              </a:rPr>
              <a:t>v</a:t>
            </a:r>
            <a:r>
              <a:rPr lang="en-US" sz="2400" dirty="0"/>
              <a:t> is live at statement </a:t>
            </a:r>
            <a:r>
              <a:rPr lang="en-US" sz="2400" b="1" i="1" dirty="0">
                <a:solidFill>
                  <a:srgbClr val="0033CC"/>
                </a:solidFill>
                <a:latin typeface="Times New Roman" charset="0"/>
              </a:rPr>
              <a:t>p1</a:t>
            </a:r>
            <a:r>
              <a:rPr lang="en-US" sz="2400" dirty="0"/>
              <a:t> in a program if: </a:t>
            </a:r>
          </a:p>
          <a:p>
            <a:pPr lvl="5"/>
            <a:endParaRPr lang="en-US" sz="1400" dirty="0"/>
          </a:p>
          <a:p>
            <a:pPr lvl="1"/>
            <a:r>
              <a:rPr lang="en-US" sz="2400" dirty="0"/>
              <a:t>There is an execution path from statement </a:t>
            </a:r>
            <a:r>
              <a:rPr lang="en-US" sz="2400" b="1" i="1" dirty="0">
                <a:solidFill>
                  <a:srgbClr val="0033CC"/>
                </a:solidFill>
                <a:latin typeface="Times New Roman" charset="0"/>
              </a:rPr>
              <a:t>p1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to a statement </a:t>
            </a:r>
            <a:r>
              <a:rPr lang="en-US" sz="2400" b="1" i="1" dirty="0">
                <a:solidFill>
                  <a:srgbClr val="0033CC"/>
                </a:solidFill>
                <a:latin typeface="Times New Roman" charset="0"/>
              </a:rPr>
              <a:t>p2</a:t>
            </a:r>
            <a:r>
              <a:rPr lang="en-US" sz="2400" dirty="0"/>
              <a:t> that uses </a:t>
            </a:r>
            <a:r>
              <a:rPr lang="en-US" sz="2400" b="1" i="1" dirty="0">
                <a:solidFill>
                  <a:srgbClr val="0033CC"/>
                </a:solidFill>
                <a:latin typeface="Times New Roman" charset="0"/>
              </a:rPr>
              <a:t>v</a:t>
            </a:r>
            <a:r>
              <a:rPr lang="en-US" sz="2400" dirty="0"/>
              <a:t>, and</a:t>
            </a:r>
          </a:p>
          <a:p>
            <a:pPr lvl="1"/>
            <a:r>
              <a:rPr lang="en-US" sz="2400" dirty="0"/>
              <a:t>Along this path, the value of </a:t>
            </a:r>
            <a:r>
              <a:rPr lang="en-US" sz="2400" b="1" i="1" dirty="0">
                <a:solidFill>
                  <a:srgbClr val="0033CC"/>
                </a:solidFill>
                <a:latin typeface="Times New Roman" charset="0"/>
              </a:rPr>
              <a:t>v</a:t>
            </a:r>
            <a:r>
              <a:rPr lang="en-US" sz="2400" dirty="0"/>
              <a:t> does </a:t>
            </a:r>
            <a:r>
              <a:rPr lang="en-US" sz="2400" u="sng" dirty="0"/>
              <a:t>not</a:t>
            </a:r>
            <a:r>
              <a:rPr lang="en-US" sz="2400" dirty="0"/>
              <a:t> change.</a:t>
            </a:r>
          </a:p>
          <a:p>
            <a:pPr lvl="6"/>
            <a:endParaRPr lang="en-US" sz="2400" dirty="0"/>
          </a:p>
          <a:p>
            <a:r>
              <a:rPr lang="en-US" sz="2400" dirty="0"/>
              <a:t>Live variables should </a:t>
            </a:r>
            <a:r>
              <a:rPr lang="en-US" sz="2400" b="1" dirty="0"/>
              <a:t>not</a:t>
            </a:r>
            <a:r>
              <a:rPr lang="en-US" sz="2400" dirty="0"/>
              <a:t> be kept in registers.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2216-7083-8D4E-96F7-DCA99FB2C3EA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5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Scheduling</a:t>
            </a:r>
            <a:endParaRPr lang="en-US" i="1"/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54715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Change the order of the instructions that the code generator emits to take advantage of </a:t>
            </a:r>
            <a:r>
              <a:rPr lang="en-US" sz="2800" u="sng" dirty="0"/>
              <a:t>pipelining</a:t>
            </a:r>
          </a:p>
          <a:p>
            <a:pPr lvl="5"/>
            <a:endParaRPr lang="en-US" sz="2800" dirty="0"/>
          </a:p>
          <a:p>
            <a:r>
              <a:rPr lang="en-US" sz="2800" dirty="0"/>
              <a:t>But don</a:t>
            </a:r>
            <a:r>
              <a:rPr lang="en-US" sz="2800" dirty="0">
                <a:latin typeface="Arial"/>
              </a:rPr>
              <a:t>’</a:t>
            </a:r>
            <a:r>
              <a:rPr lang="en-US" sz="2800" dirty="0"/>
              <a:t>t change the program’s results!</a:t>
            </a:r>
          </a:p>
          <a:p>
            <a:pPr lvl="6"/>
            <a:endParaRPr lang="en-US" sz="2800" dirty="0"/>
          </a:p>
          <a:p>
            <a:r>
              <a:rPr lang="en-US" sz="2800" dirty="0"/>
              <a:t>A form of optimization to </a:t>
            </a:r>
            <a:r>
              <a:rPr lang="en-US" sz="2800" u="sng" dirty="0"/>
              <a:t>increase execution speed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BA27-41E5-DF47-9ABF-DD8790BA5CE2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Scheduling</a:t>
            </a:r>
            <a:r>
              <a:rPr lang="en-US" i="1" dirty="0"/>
              <a:t>, cont’d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08781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With most machine architectures, different instructions take different amounts of time to execute.</a:t>
            </a:r>
          </a:p>
          <a:p>
            <a:pPr lvl="4"/>
            <a:endParaRPr lang="en-US" sz="1400" dirty="0"/>
          </a:p>
          <a:p>
            <a:pPr lvl="1"/>
            <a:r>
              <a:rPr lang="en-US" sz="2800" dirty="0"/>
              <a:t>Example: Floating-point instructions take longer </a:t>
            </a:r>
            <a:br>
              <a:rPr lang="en-US" sz="2800" dirty="0"/>
            </a:br>
            <a:r>
              <a:rPr lang="en-US" sz="2800" dirty="0"/>
              <a:t>than the corresponding integer instructions.</a:t>
            </a:r>
          </a:p>
          <a:p>
            <a:pPr lvl="5"/>
            <a:endParaRPr lang="en-US" sz="1400" dirty="0"/>
          </a:p>
          <a:p>
            <a:pPr lvl="1"/>
            <a:r>
              <a:rPr lang="en-US" sz="2800" dirty="0"/>
              <a:t>Example: Loading from memory and </a:t>
            </a:r>
            <a:br>
              <a:rPr lang="en-US" sz="2800" dirty="0"/>
            </a:br>
            <a:r>
              <a:rPr lang="en-US" sz="2800" dirty="0"/>
              <a:t>storing to memory each takes longer than </a:t>
            </a:r>
            <a:br>
              <a:rPr lang="en-US" sz="2800" dirty="0"/>
            </a:br>
            <a:r>
              <a:rPr lang="en-US" sz="2800" dirty="0"/>
              <a:t>adding two numbers in registers.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BA27-41E5-DF47-9ABF-DD8790BA5CE2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E5F2-5029-2E2B-F6FA-01D84EEB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20F37-1FA6-787F-D258-826ECFB3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</a:t>
            </a:fld>
            <a:endParaRPr lang="en-US" altLang="x-non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F5B86A-9317-B194-EE84-2220D092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UNIVAC 1</a:t>
            </a:r>
          </a:p>
          <a:p>
            <a:r>
              <a:rPr lang="en-US" dirty="0"/>
              <a:t>1952</a:t>
            </a:r>
          </a:p>
          <a:p>
            <a:r>
              <a:rPr lang="en-US" dirty="0"/>
              <a:t>~1,000 operations per second</a:t>
            </a:r>
          </a:p>
          <a:p>
            <a:r>
              <a:rPr lang="en-US" dirty="0"/>
              <a:t>1,000 words of memory</a:t>
            </a:r>
          </a:p>
          <a:p>
            <a:r>
              <a:rPr lang="en-US" dirty="0"/>
              <a:t>No mass storage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Modern High-End Server </a:t>
            </a:r>
          </a:p>
          <a:p>
            <a:r>
              <a:rPr lang="en-US" dirty="0"/>
              <a:t>2023</a:t>
            </a:r>
          </a:p>
          <a:p>
            <a:r>
              <a:rPr lang="en-US" dirty="0"/>
              <a:t>500,000,000,000 operations per second</a:t>
            </a:r>
          </a:p>
          <a:p>
            <a:r>
              <a:rPr lang="en-US" dirty="0"/>
              <a:t>16,000,000,000,000 bytes of memory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C02B9-2D62-CFC4-84AB-C5689FCC88FF}"/>
              </a:ext>
            </a:extLst>
          </p:cNvPr>
          <p:cNvSpPr txBox="1"/>
          <p:nvPr/>
        </p:nvSpPr>
        <p:spPr>
          <a:xfrm>
            <a:off x="5852146" y="5074902"/>
            <a:ext cx="249799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 yet…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Computers are too slow!</a:t>
            </a:r>
          </a:p>
        </p:txBody>
      </p:sp>
    </p:spTree>
    <p:extLst>
      <p:ext uri="{BB962C8B-B14F-4D97-AF65-F5344CB8AC3E}">
        <p14:creationId xmlns:p14="http://schemas.microsoft.com/office/powerpoint/2010/main" val="708087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Scheduling Example</a:t>
            </a:r>
            <a:endParaRPr lang="en-US" i="1"/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1"/>
            <a:ext cx="4846312" cy="2682234"/>
          </a:xfrm>
        </p:spPr>
        <p:txBody>
          <a:bodyPr/>
          <a:lstStyle/>
          <a:p>
            <a:r>
              <a:rPr lang="en-US" sz="2400" dirty="0"/>
              <a:t>Assume that 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load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store</a:t>
            </a:r>
            <a:r>
              <a:rPr lang="en-US" sz="2400" dirty="0"/>
              <a:t> each takes 3 cycles,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mult</a:t>
            </a:r>
            <a:r>
              <a:rPr lang="en-US" sz="2400" dirty="0"/>
              <a:t> takes 2 cycles, and 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add</a:t>
            </a:r>
            <a:r>
              <a:rPr lang="en-US" sz="2400" dirty="0"/>
              <a:t> takes 1 cycle.</a:t>
            </a:r>
          </a:p>
          <a:p>
            <a:pPr lvl="5"/>
            <a:endParaRPr lang="en-US" sz="1100" dirty="0"/>
          </a:p>
          <a:p>
            <a:r>
              <a:rPr lang="en-US" sz="2400" dirty="0"/>
              <a:t>Simple case: </a:t>
            </a:r>
            <a:br>
              <a:rPr lang="en-US" sz="2400" dirty="0"/>
            </a:br>
            <a:r>
              <a:rPr lang="en-US" sz="2400" dirty="0"/>
              <a:t>Sequential execution only.</a:t>
            </a:r>
          </a:p>
        </p:txBody>
      </p:sp>
      <p:graphicFrame>
        <p:nvGraphicFramePr>
          <p:cNvPr id="678916" name="Group 4"/>
          <p:cNvGraphicFramePr>
            <a:graphicFrameLocks noGrp="1"/>
          </p:cNvGraphicFramePr>
          <p:nvPr>
            <p:ph sz="half" idx="2"/>
          </p:nvPr>
        </p:nvGraphicFramePr>
        <p:xfrm>
          <a:off x="5303792" y="1247775"/>
          <a:ext cx="3382963" cy="2743200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Cycle start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r1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+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r1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*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r2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*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r1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z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r2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*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r1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 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36" y="6263609"/>
            <a:ext cx="1905000" cy="457200"/>
          </a:xfrm>
        </p:spPr>
        <p:txBody>
          <a:bodyPr/>
          <a:lstStyle/>
          <a:p>
            <a:fld id="{48AC0C09-5768-0D48-8347-3C0C13B23D7F}" type="slidenum">
              <a:rPr lang="en-US"/>
              <a:pPr/>
              <a:t>20</a:t>
            </a:fld>
            <a:endParaRPr lang="en-US"/>
          </a:p>
        </p:txBody>
      </p:sp>
      <p:sp>
        <p:nvSpPr>
          <p:cNvPr id="679031" name="Text Box 119"/>
          <p:cNvSpPr txBox="1">
            <a:spLocks noChangeArrowheads="1"/>
          </p:cNvSpPr>
          <p:nvPr/>
        </p:nvSpPr>
        <p:spPr bwMode="auto">
          <a:xfrm>
            <a:off x="639763" y="4708515"/>
            <a:ext cx="1096962" cy="3365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load r1</a:t>
            </a:r>
          </a:p>
        </p:txBody>
      </p:sp>
      <p:sp>
        <p:nvSpPr>
          <p:cNvPr id="679032" name="Text Box 120"/>
          <p:cNvSpPr txBox="1">
            <a:spLocks noChangeArrowheads="1"/>
          </p:cNvSpPr>
          <p:nvPr/>
        </p:nvSpPr>
        <p:spPr bwMode="auto">
          <a:xfrm>
            <a:off x="2103438" y="4708515"/>
            <a:ext cx="1096962" cy="3365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load r2</a:t>
            </a:r>
          </a:p>
        </p:txBody>
      </p:sp>
      <p:sp>
        <p:nvSpPr>
          <p:cNvPr id="679033" name="Text Box 121"/>
          <p:cNvSpPr txBox="1">
            <a:spLocks noChangeArrowheads="1"/>
          </p:cNvSpPr>
          <p:nvPr/>
        </p:nvSpPr>
        <p:spPr bwMode="auto">
          <a:xfrm>
            <a:off x="3932238" y="4708515"/>
            <a:ext cx="1096962" cy="3365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load r2</a:t>
            </a:r>
          </a:p>
        </p:txBody>
      </p:sp>
      <p:sp>
        <p:nvSpPr>
          <p:cNvPr id="679034" name="Text Box 122"/>
          <p:cNvSpPr txBox="1">
            <a:spLocks noChangeArrowheads="1"/>
          </p:cNvSpPr>
          <p:nvPr/>
        </p:nvSpPr>
        <p:spPr bwMode="auto">
          <a:xfrm>
            <a:off x="5761038" y="4708515"/>
            <a:ext cx="1096962" cy="3365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load r2</a:t>
            </a:r>
          </a:p>
        </p:txBody>
      </p:sp>
      <p:sp>
        <p:nvSpPr>
          <p:cNvPr id="679035" name="Text Box 123"/>
          <p:cNvSpPr txBox="1">
            <a:spLocks noChangeArrowheads="1"/>
          </p:cNvSpPr>
          <p:nvPr/>
        </p:nvSpPr>
        <p:spPr bwMode="auto">
          <a:xfrm>
            <a:off x="7589838" y="4708515"/>
            <a:ext cx="1096962" cy="33655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store r1</a:t>
            </a:r>
          </a:p>
        </p:txBody>
      </p:sp>
      <p:sp>
        <p:nvSpPr>
          <p:cNvPr id="679036" name="Text Box 124"/>
          <p:cNvSpPr txBox="1">
            <a:spLocks noChangeArrowheads="1"/>
          </p:cNvSpPr>
          <p:nvPr/>
        </p:nvSpPr>
        <p:spPr bwMode="auto">
          <a:xfrm>
            <a:off x="1736725" y="4708515"/>
            <a:ext cx="366713" cy="33655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679037" name="Text Box 125"/>
          <p:cNvSpPr txBox="1">
            <a:spLocks noChangeArrowheads="1"/>
          </p:cNvSpPr>
          <p:nvPr/>
        </p:nvSpPr>
        <p:spPr bwMode="auto">
          <a:xfrm>
            <a:off x="3200400" y="4708515"/>
            <a:ext cx="731838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679038" name="Text Box 126"/>
          <p:cNvSpPr txBox="1">
            <a:spLocks noChangeArrowheads="1"/>
          </p:cNvSpPr>
          <p:nvPr/>
        </p:nvSpPr>
        <p:spPr bwMode="auto">
          <a:xfrm>
            <a:off x="5029200" y="4708515"/>
            <a:ext cx="731838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mult</a:t>
            </a:r>
          </a:p>
        </p:txBody>
      </p:sp>
      <p:sp>
        <p:nvSpPr>
          <p:cNvPr id="679039" name="Text Box 127"/>
          <p:cNvSpPr txBox="1">
            <a:spLocks noChangeArrowheads="1"/>
          </p:cNvSpPr>
          <p:nvPr/>
        </p:nvSpPr>
        <p:spPr bwMode="auto">
          <a:xfrm>
            <a:off x="6858000" y="4708515"/>
            <a:ext cx="731838" cy="336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err="1"/>
              <a:t>mult</a:t>
            </a:r>
            <a:endParaRPr lang="en-US" dirty="0"/>
          </a:p>
        </p:txBody>
      </p:sp>
      <p:grpSp>
        <p:nvGrpSpPr>
          <p:cNvPr id="679043" name="Group 131"/>
          <p:cNvGrpSpPr>
            <a:grpSpLocks/>
          </p:cNvGrpSpPr>
          <p:nvPr/>
        </p:nvGrpSpPr>
        <p:grpSpPr bwMode="auto">
          <a:xfrm>
            <a:off x="639763" y="4343390"/>
            <a:ext cx="8045450" cy="365125"/>
            <a:chOff x="403" y="2736"/>
            <a:chExt cx="5068" cy="230"/>
          </a:xfrm>
        </p:grpSpPr>
        <p:sp>
          <p:nvSpPr>
            <p:cNvPr id="679011" name="Rectangle 99"/>
            <p:cNvSpPr>
              <a:spLocks noChangeArrowheads="1"/>
            </p:cNvSpPr>
            <p:nvPr/>
          </p:nvSpPr>
          <p:spPr bwMode="auto">
            <a:xfrm>
              <a:off x="403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79012" name="Rectangle 100"/>
            <p:cNvSpPr>
              <a:spLocks noChangeArrowheads="1"/>
            </p:cNvSpPr>
            <p:nvPr/>
          </p:nvSpPr>
          <p:spPr bwMode="auto">
            <a:xfrm>
              <a:off x="633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79013" name="Rectangle 101"/>
            <p:cNvSpPr>
              <a:spLocks noChangeArrowheads="1"/>
            </p:cNvSpPr>
            <p:nvPr/>
          </p:nvSpPr>
          <p:spPr bwMode="auto">
            <a:xfrm>
              <a:off x="864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79014" name="Rectangle 102"/>
            <p:cNvSpPr>
              <a:spLocks noChangeArrowheads="1"/>
            </p:cNvSpPr>
            <p:nvPr/>
          </p:nvSpPr>
          <p:spPr bwMode="auto">
            <a:xfrm>
              <a:off x="1094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79015" name="Rectangle 103"/>
            <p:cNvSpPr>
              <a:spLocks noChangeArrowheads="1"/>
            </p:cNvSpPr>
            <p:nvPr/>
          </p:nvSpPr>
          <p:spPr bwMode="auto">
            <a:xfrm>
              <a:off x="1324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79016" name="Rectangle 104"/>
            <p:cNvSpPr>
              <a:spLocks noChangeArrowheads="1"/>
            </p:cNvSpPr>
            <p:nvPr/>
          </p:nvSpPr>
          <p:spPr bwMode="auto">
            <a:xfrm>
              <a:off x="1554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679017" name="Rectangle 105"/>
            <p:cNvSpPr>
              <a:spLocks noChangeArrowheads="1"/>
            </p:cNvSpPr>
            <p:nvPr/>
          </p:nvSpPr>
          <p:spPr bwMode="auto">
            <a:xfrm>
              <a:off x="1785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679018" name="Rectangle 106"/>
            <p:cNvSpPr>
              <a:spLocks noChangeArrowheads="1"/>
            </p:cNvSpPr>
            <p:nvPr/>
          </p:nvSpPr>
          <p:spPr bwMode="auto">
            <a:xfrm>
              <a:off x="2015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679019" name="Rectangle 107"/>
            <p:cNvSpPr>
              <a:spLocks noChangeArrowheads="1"/>
            </p:cNvSpPr>
            <p:nvPr/>
          </p:nvSpPr>
          <p:spPr bwMode="auto">
            <a:xfrm>
              <a:off x="2247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679020" name="Rectangle 108"/>
            <p:cNvSpPr>
              <a:spLocks noChangeArrowheads="1"/>
            </p:cNvSpPr>
            <p:nvPr/>
          </p:nvSpPr>
          <p:spPr bwMode="auto">
            <a:xfrm>
              <a:off x="2477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679021" name="Rectangle 109"/>
            <p:cNvSpPr>
              <a:spLocks noChangeArrowheads="1"/>
            </p:cNvSpPr>
            <p:nvPr/>
          </p:nvSpPr>
          <p:spPr bwMode="auto">
            <a:xfrm>
              <a:off x="2708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679022" name="Rectangle 110"/>
            <p:cNvSpPr>
              <a:spLocks noChangeArrowheads="1"/>
            </p:cNvSpPr>
            <p:nvPr/>
          </p:nvSpPr>
          <p:spPr bwMode="auto">
            <a:xfrm>
              <a:off x="2938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679023" name="Rectangle 111"/>
            <p:cNvSpPr>
              <a:spLocks noChangeArrowheads="1"/>
            </p:cNvSpPr>
            <p:nvPr/>
          </p:nvSpPr>
          <p:spPr bwMode="auto">
            <a:xfrm>
              <a:off x="3168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679024" name="Rectangle 112"/>
            <p:cNvSpPr>
              <a:spLocks noChangeArrowheads="1"/>
            </p:cNvSpPr>
            <p:nvPr/>
          </p:nvSpPr>
          <p:spPr bwMode="auto">
            <a:xfrm>
              <a:off x="3398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679025" name="Rectangle 113"/>
            <p:cNvSpPr>
              <a:spLocks noChangeArrowheads="1"/>
            </p:cNvSpPr>
            <p:nvPr/>
          </p:nvSpPr>
          <p:spPr bwMode="auto">
            <a:xfrm>
              <a:off x="3629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679026" name="Rectangle 114"/>
            <p:cNvSpPr>
              <a:spLocks noChangeArrowheads="1"/>
            </p:cNvSpPr>
            <p:nvPr/>
          </p:nvSpPr>
          <p:spPr bwMode="auto">
            <a:xfrm>
              <a:off x="3859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679027" name="Rectangle 115"/>
            <p:cNvSpPr>
              <a:spLocks noChangeArrowheads="1"/>
            </p:cNvSpPr>
            <p:nvPr/>
          </p:nvSpPr>
          <p:spPr bwMode="auto">
            <a:xfrm>
              <a:off x="4090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679028" name="Rectangle 116"/>
            <p:cNvSpPr>
              <a:spLocks noChangeArrowheads="1"/>
            </p:cNvSpPr>
            <p:nvPr/>
          </p:nvSpPr>
          <p:spPr bwMode="auto">
            <a:xfrm>
              <a:off x="4320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679029" name="Rectangle 117"/>
            <p:cNvSpPr>
              <a:spLocks noChangeArrowheads="1"/>
            </p:cNvSpPr>
            <p:nvPr/>
          </p:nvSpPr>
          <p:spPr bwMode="auto">
            <a:xfrm>
              <a:off x="4551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19</a:t>
              </a:r>
            </a:p>
          </p:txBody>
        </p:sp>
        <p:sp>
          <p:nvSpPr>
            <p:cNvPr id="679030" name="Rectangle 118"/>
            <p:cNvSpPr>
              <a:spLocks noChangeArrowheads="1"/>
            </p:cNvSpPr>
            <p:nvPr/>
          </p:nvSpPr>
          <p:spPr bwMode="auto">
            <a:xfrm>
              <a:off x="4781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679040" name="Rectangle 128"/>
            <p:cNvSpPr>
              <a:spLocks noChangeArrowheads="1"/>
            </p:cNvSpPr>
            <p:nvPr/>
          </p:nvSpPr>
          <p:spPr bwMode="auto">
            <a:xfrm>
              <a:off x="5011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679041" name="Rectangle 129"/>
            <p:cNvSpPr>
              <a:spLocks noChangeArrowheads="1"/>
            </p:cNvSpPr>
            <p:nvPr/>
          </p:nvSpPr>
          <p:spPr bwMode="auto">
            <a:xfrm>
              <a:off x="5241" y="273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5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031" grpId="0" animBg="1"/>
      <p:bldP spid="679032" grpId="0" animBg="1"/>
      <p:bldP spid="679033" grpId="0" animBg="1"/>
      <p:bldP spid="679034" grpId="0" animBg="1"/>
      <p:bldP spid="679035" grpId="0" animBg="1"/>
      <p:bldP spid="679036" grpId="0" animBg="1"/>
      <p:bldP spid="679037" grpId="0" animBg="1"/>
      <p:bldP spid="679038" grpId="0" animBg="1"/>
      <p:bldP spid="6790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Scheduling, </a:t>
            </a:r>
            <a:r>
              <a:rPr lang="en-US" i="1"/>
              <a:t>cont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</a:p>
        </p:txBody>
      </p:sp>
      <p:sp>
        <p:nvSpPr>
          <p:cNvPr id="681012" name="Rectangle 52"/>
          <p:cNvSpPr>
            <a:spLocks noGrp="1" noChangeArrowheads="1"/>
          </p:cNvSpPr>
          <p:nvPr>
            <p:ph idx="1"/>
          </p:nvPr>
        </p:nvSpPr>
        <p:spPr>
          <a:xfrm>
            <a:off x="457201" y="1295400"/>
            <a:ext cx="4663434" cy="2865112"/>
          </a:xfrm>
          <a:noFill/>
          <a:ln/>
        </p:spPr>
        <p:txBody>
          <a:bodyPr/>
          <a:lstStyle/>
          <a:p>
            <a:r>
              <a:rPr lang="en-US" sz="2400" dirty="0"/>
              <a:t>Assume that 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load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store</a:t>
            </a:r>
            <a:r>
              <a:rPr lang="en-US" sz="2400" dirty="0"/>
              <a:t> each takes 3 cycles,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mult</a:t>
            </a:r>
            <a:r>
              <a:rPr lang="en-US" sz="2400" dirty="0"/>
              <a:t> takes 2 cycles, and 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add</a:t>
            </a:r>
            <a:r>
              <a:rPr lang="en-US" sz="2400" dirty="0"/>
              <a:t> takes 1 cycle.</a:t>
            </a:r>
          </a:p>
          <a:p>
            <a:pPr lvl="5"/>
            <a:endParaRPr lang="en-US" sz="800" dirty="0"/>
          </a:p>
          <a:p>
            <a:r>
              <a:rPr lang="en-US" sz="2400" dirty="0"/>
              <a:t>Assume the machine can overlap instruction execution.</a:t>
            </a:r>
          </a:p>
          <a:p>
            <a:pPr lvl="1"/>
            <a:r>
              <a:rPr lang="en-US" sz="2000" dirty="0">
                <a:solidFill>
                  <a:schemeClr val="folHlink"/>
                </a:solidFill>
              </a:rPr>
              <a:t>instruction-level parallelism</a:t>
            </a:r>
          </a:p>
        </p:txBody>
      </p:sp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5E332-362A-AD49-A062-89366AF018A2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680964" name="Group 4"/>
          <p:cNvGraphicFramePr>
            <a:graphicFrameLocks noGrp="1"/>
          </p:cNvGraphicFramePr>
          <p:nvPr/>
        </p:nvGraphicFramePr>
        <p:xfrm>
          <a:off x="5121275" y="1235075"/>
          <a:ext cx="3382963" cy="2743200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Cycle start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 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r1</a:t>
                      </a:r>
                      <a:endParaRPr kumimoji="0" 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x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+ 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 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r1</a:t>
                      </a:r>
                      <a:endParaRPr kumimoji="0" 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* 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z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*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r3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r1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*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r1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sym typeface="Wingdings" charset="0"/>
                        </a:rPr>
                        <a:t> 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1011" name="Text Box 51"/>
          <p:cNvSpPr txBox="1">
            <a:spLocks noChangeArrowheads="1"/>
          </p:cNvSpPr>
          <p:nvPr/>
        </p:nvSpPr>
        <p:spPr bwMode="auto">
          <a:xfrm>
            <a:off x="4984296" y="4107418"/>
            <a:ext cx="3656919" cy="369332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33CC"/>
                </a:solidFill>
              </a:rPr>
              <a:t>Requires using another register </a:t>
            </a:r>
            <a:r>
              <a:rPr lang="en-US" i="1" dirty="0">
                <a:solidFill>
                  <a:schemeClr val="folHlink"/>
                </a:solidFill>
              </a:rPr>
              <a:t>r3</a:t>
            </a:r>
            <a:r>
              <a:rPr lang="en-US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681033" name="Text Box 73"/>
          <p:cNvSpPr txBox="1">
            <a:spLocks noChangeArrowheads="1"/>
          </p:cNvSpPr>
          <p:nvPr/>
        </p:nvSpPr>
        <p:spPr bwMode="auto">
          <a:xfrm>
            <a:off x="639763" y="5118100"/>
            <a:ext cx="1096962" cy="346075"/>
          </a:xfrm>
          <a:prstGeom prst="rect">
            <a:avLst/>
          </a:prstGeom>
          <a:solidFill>
            <a:srgbClr val="CCECFF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load r1</a:t>
            </a:r>
          </a:p>
        </p:txBody>
      </p:sp>
      <p:sp>
        <p:nvSpPr>
          <p:cNvPr id="681034" name="Text Box 74"/>
          <p:cNvSpPr txBox="1">
            <a:spLocks noChangeArrowheads="1"/>
          </p:cNvSpPr>
          <p:nvPr/>
        </p:nvSpPr>
        <p:spPr bwMode="auto">
          <a:xfrm>
            <a:off x="1006475" y="5459413"/>
            <a:ext cx="1096963" cy="346075"/>
          </a:xfrm>
          <a:prstGeom prst="rect">
            <a:avLst/>
          </a:prstGeom>
          <a:solidFill>
            <a:srgbClr val="CCECFF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load r2</a:t>
            </a:r>
          </a:p>
        </p:txBody>
      </p:sp>
      <p:sp>
        <p:nvSpPr>
          <p:cNvPr id="681035" name="Text Box 75"/>
          <p:cNvSpPr txBox="1">
            <a:spLocks noChangeArrowheads="1"/>
          </p:cNvSpPr>
          <p:nvPr/>
        </p:nvSpPr>
        <p:spPr bwMode="auto">
          <a:xfrm>
            <a:off x="1371600" y="5795963"/>
            <a:ext cx="1096963" cy="346075"/>
          </a:xfrm>
          <a:prstGeom prst="rect">
            <a:avLst/>
          </a:prstGeom>
          <a:solidFill>
            <a:srgbClr val="CCECFF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load r3</a:t>
            </a:r>
          </a:p>
        </p:txBody>
      </p:sp>
      <p:sp>
        <p:nvSpPr>
          <p:cNvPr id="681036" name="Text Box 76"/>
          <p:cNvSpPr txBox="1">
            <a:spLocks noChangeArrowheads="1"/>
          </p:cNvSpPr>
          <p:nvPr/>
        </p:nvSpPr>
        <p:spPr bwMode="auto">
          <a:xfrm>
            <a:off x="2468563" y="5459413"/>
            <a:ext cx="1096962" cy="346075"/>
          </a:xfrm>
          <a:prstGeom prst="rect">
            <a:avLst/>
          </a:prstGeom>
          <a:solidFill>
            <a:srgbClr val="CCECFF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load r2</a:t>
            </a:r>
          </a:p>
        </p:txBody>
      </p:sp>
      <p:sp>
        <p:nvSpPr>
          <p:cNvPr id="681037" name="Text Box 77"/>
          <p:cNvSpPr txBox="1">
            <a:spLocks noChangeArrowheads="1"/>
          </p:cNvSpPr>
          <p:nvPr/>
        </p:nvSpPr>
        <p:spPr bwMode="auto">
          <a:xfrm>
            <a:off x="4297363" y="5118100"/>
            <a:ext cx="1096962" cy="346075"/>
          </a:xfrm>
          <a:prstGeom prst="rect">
            <a:avLst/>
          </a:prstGeom>
          <a:solidFill>
            <a:srgbClr val="99FF33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store r1</a:t>
            </a:r>
          </a:p>
        </p:txBody>
      </p:sp>
      <p:sp>
        <p:nvSpPr>
          <p:cNvPr id="681038" name="Text Box 78"/>
          <p:cNvSpPr txBox="1">
            <a:spLocks noChangeArrowheads="1"/>
          </p:cNvSpPr>
          <p:nvPr/>
        </p:nvSpPr>
        <p:spPr bwMode="auto">
          <a:xfrm>
            <a:off x="1736725" y="5118100"/>
            <a:ext cx="366713" cy="346075"/>
          </a:xfrm>
          <a:prstGeom prst="rect">
            <a:avLst/>
          </a:prstGeom>
          <a:solidFill>
            <a:srgbClr val="FFCC0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81039" name="Text Box 79"/>
          <p:cNvSpPr txBox="1">
            <a:spLocks noChangeArrowheads="1"/>
          </p:cNvSpPr>
          <p:nvPr/>
        </p:nvSpPr>
        <p:spPr bwMode="auto">
          <a:xfrm>
            <a:off x="2103438" y="5118100"/>
            <a:ext cx="731837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mult</a:t>
            </a:r>
          </a:p>
        </p:txBody>
      </p:sp>
      <p:sp>
        <p:nvSpPr>
          <p:cNvPr id="681040" name="Text Box 80"/>
          <p:cNvSpPr txBox="1">
            <a:spLocks noChangeArrowheads="1"/>
          </p:cNvSpPr>
          <p:nvPr/>
        </p:nvSpPr>
        <p:spPr bwMode="auto">
          <a:xfrm>
            <a:off x="2835275" y="5118100"/>
            <a:ext cx="731838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mult</a:t>
            </a:r>
          </a:p>
        </p:txBody>
      </p:sp>
      <p:sp>
        <p:nvSpPr>
          <p:cNvPr id="681041" name="Text Box 81"/>
          <p:cNvSpPr txBox="1">
            <a:spLocks noChangeArrowheads="1"/>
          </p:cNvSpPr>
          <p:nvPr/>
        </p:nvSpPr>
        <p:spPr bwMode="auto">
          <a:xfrm>
            <a:off x="3565525" y="5118100"/>
            <a:ext cx="731838" cy="346075"/>
          </a:xfrm>
          <a:prstGeom prst="rect">
            <a:avLst/>
          </a:prstGeom>
          <a:solidFill>
            <a:srgbClr val="FFFF00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mult</a:t>
            </a:r>
          </a:p>
        </p:txBody>
      </p:sp>
      <p:grpSp>
        <p:nvGrpSpPr>
          <p:cNvPr id="681044" name="Group 84"/>
          <p:cNvGrpSpPr>
            <a:grpSpLocks/>
          </p:cNvGrpSpPr>
          <p:nvPr/>
        </p:nvGrpSpPr>
        <p:grpSpPr bwMode="auto">
          <a:xfrm>
            <a:off x="639763" y="4708525"/>
            <a:ext cx="8045450" cy="365125"/>
            <a:chOff x="403" y="2966"/>
            <a:chExt cx="5068" cy="230"/>
          </a:xfrm>
        </p:grpSpPr>
        <p:sp>
          <p:nvSpPr>
            <p:cNvPr id="681013" name="Rectangle 53"/>
            <p:cNvSpPr>
              <a:spLocks noChangeArrowheads="1"/>
            </p:cNvSpPr>
            <p:nvPr/>
          </p:nvSpPr>
          <p:spPr bwMode="auto">
            <a:xfrm>
              <a:off x="403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1014" name="Rectangle 54"/>
            <p:cNvSpPr>
              <a:spLocks noChangeArrowheads="1"/>
            </p:cNvSpPr>
            <p:nvPr/>
          </p:nvSpPr>
          <p:spPr bwMode="auto">
            <a:xfrm>
              <a:off x="633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81015" name="Rectangle 55"/>
            <p:cNvSpPr>
              <a:spLocks noChangeArrowheads="1"/>
            </p:cNvSpPr>
            <p:nvPr/>
          </p:nvSpPr>
          <p:spPr bwMode="auto">
            <a:xfrm>
              <a:off x="864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81016" name="Rectangle 56"/>
            <p:cNvSpPr>
              <a:spLocks noChangeArrowheads="1"/>
            </p:cNvSpPr>
            <p:nvPr/>
          </p:nvSpPr>
          <p:spPr bwMode="auto">
            <a:xfrm>
              <a:off x="1094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81017" name="Rectangle 57"/>
            <p:cNvSpPr>
              <a:spLocks noChangeArrowheads="1"/>
            </p:cNvSpPr>
            <p:nvPr/>
          </p:nvSpPr>
          <p:spPr bwMode="auto">
            <a:xfrm>
              <a:off x="1324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81018" name="Rectangle 58"/>
            <p:cNvSpPr>
              <a:spLocks noChangeArrowheads="1"/>
            </p:cNvSpPr>
            <p:nvPr/>
          </p:nvSpPr>
          <p:spPr bwMode="auto">
            <a:xfrm>
              <a:off x="1554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681019" name="Rectangle 59"/>
            <p:cNvSpPr>
              <a:spLocks noChangeArrowheads="1"/>
            </p:cNvSpPr>
            <p:nvPr/>
          </p:nvSpPr>
          <p:spPr bwMode="auto">
            <a:xfrm>
              <a:off x="1785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681020" name="Rectangle 60"/>
            <p:cNvSpPr>
              <a:spLocks noChangeArrowheads="1"/>
            </p:cNvSpPr>
            <p:nvPr/>
          </p:nvSpPr>
          <p:spPr bwMode="auto">
            <a:xfrm>
              <a:off x="2015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681021" name="Rectangle 61"/>
            <p:cNvSpPr>
              <a:spLocks noChangeArrowheads="1"/>
            </p:cNvSpPr>
            <p:nvPr/>
          </p:nvSpPr>
          <p:spPr bwMode="auto">
            <a:xfrm>
              <a:off x="2247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681022" name="Rectangle 62"/>
            <p:cNvSpPr>
              <a:spLocks noChangeArrowheads="1"/>
            </p:cNvSpPr>
            <p:nvPr/>
          </p:nvSpPr>
          <p:spPr bwMode="auto">
            <a:xfrm>
              <a:off x="2477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681023" name="Rectangle 63"/>
            <p:cNvSpPr>
              <a:spLocks noChangeArrowheads="1"/>
            </p:cNvSpPr>
            <p:nvPr/>
          </p:nvSpPr>
          <p:spPr bwMode="auto">
            <a:xfrm>
              <a:off x="2708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681024" name="Rectangle 64"/>
            <p:cNvSpPr>
              <a:spLocks noChangeArrowheads="1"/>
            </p:cNvSpPr>
            <p:nvPr/>
          </p:nvSpPr>
          <p:spPr bwMode="auto">
            <a:xfrm>
              <a:off x="2938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681025" name="Rectangle 65"/>
            <p:cNvSpPr>
              <a:spLocks noChangeArrowheads="1"/>
            </p:cNvSpPr>
            <p:nvPr/>
          </p:nvSpPr>
          <p:spPr bwMode="auto">
            <a:xfrm>
              <a:off x="3168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681026" name="Rectangle 66"/>
            <p:cNvSpPr>
              <a:spLocks noChangeArrowheads="1"/>
            </p:cNvSpPr>
            <p:nvPr/>
          </p:nvSpPr>
          <p:spPr bwMode="auto">
            <a:xfrm>
              <a:off x="3398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681027" name="Rectangle 67"/>
            <p:cNvSpPr>
              <a:spLocks noChangeArrowheads="1"/>
            </p:cNvSpPr>
            <p:nvPr/>
          </p:nvSpPr>
          <p:spPr bwMode="auto">
            <a:xfrm>
              <a:off x="3629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681028" name="Rectangle 68"/>
            <p:cNvSpPr>
              <a:spLocks noChangeArrowheads="1"/>
            </p:cNvSpPr>
            <p:nvPr/>
          </p:nvSpPr>
          <p:spPr bwMode="auto">
            <a:xfrm>
              <a:off x="3859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681029" name="Rectangle 69"/>
            <p:cNvSpPr>
              <a:spLocks noChangeArrowheads="1"/>
            </p:cNvSpPr>
            <p:nvPr/>
          </p:nvSpPr>
          <p:spPr bwMode="auto">
            <a:xfrm>
              <a:off x="4090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681030" name="Rectangle 70"/>
            <p:cNvSpPr>
              <a:spLocks noChangeArrowheads="1"/>
            </p:cNvSpPr>
            <p:nvPr/>
          </p:nvSpPr>
          <p:spPr bwMode="auto">
            <a:xfrm>
              <a:off x="4320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681031" name="Rectangle 71"/>
            <p:cNvSpPr>
              <a:spLocks noChangeArrowheads="1"/>
            </p:cNvSpPr>
            <p:nvPr/>
          </p:nvSpPr>
          <p:spPr bwMode="auto">
            <a:xfrm>
              <a:off x="4551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19</a:t>
              </a:r>
            </a:p>
          </p:txBody>
        </p:sp>
        <p:sp>
          <p:nvSpPr>
            <p:cNvPr id="681032" name="Rectangle 72"/>
            <p:cNvSpPr>
              <a:spLocks noChangeArrowheads="1"/>
            </p:cNvSpPr>
            <p:nvPr/>
          </p:nvSpPr>
          <p:spPr bwMode="auto">
            <a:xfrm>
              <a:off x="4781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681042" name="Rectangle 82"/>
            <p:cNvSpPr>
              <a:spLocks noChangeArrowheads="1"/>
            </p:cNvSpPr>
            <p:nvPr/>
          </p:nvSpPr>
          <p:spPr bwMode="auto">
            <a:xfrm>
              <a:off x="5011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21</a:t>
              </a:r>
            </a:p>
          </p:txBody>
        </p:sp>
        <p:sp>
          <p:nvSpPr>
            <p:cNvPr id="681043" name="Rectangle 83"/>
            <p:cNvSpPr>
              <a:spLocks noChangeArrowheads="1"/>
            </p:cNvSpPr>
            <p:nvPr/>
          </p:nvSpPr>
          <p:spPr bwMode="auto">
            <a:xfrm>
              <a:off x="5241" y="2966"/>
              <a:ext cx="230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13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8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11" grpId="0" animBg="1"/>
      <p:bldP spid="681033" grpId="0" animBg="1"/>
      <p:bldP spid="681034" grpId="0" animBg="1"/>
      <p:bldP spid="681035" grpId="0" animBg="1"/>
      <p:bldP spid="681036" grpId="0" animBg="1"/>
      <p:bldP spid="681037" grpId="0" animBg="1"/>
      <p:bldP spid="681038" grpId="0" animBg="1"/>
      <p:bldP spid="681039" grpId="0" animBg="1"/>
      <p:bldP spid="681040" grpId="0" animBg="1"/>
      <p:bldP spid="6810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Optimization: Constant Folding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47853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Suppose we have the constant definition: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and we have the real expression</a:t>
            </a:r>
            <a:endParaRPr lang="en-US" sz="2800" dirty="0">
              <a:solidFill>
                <a:srgbClr val="0033CC"/>
              </a:solidFill>
            </a:endParaRPr>
          </a:p>
          <a:p>
            <a:pPr lvl="6">
              <a:lnSpc>
                <a:spcPct val="90000"/>
              </a:lnSpc>
            </a:pPr>
            <a:endParaRPr lang="en-US" sz="2800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Instead of emitting instructions to load 2, convert to float, load 3.14, and multiply ...</a:t>
            </a:r>
          </a:p>
          <a:p>
            <a:pPr lvl="1"/>
            <a:r>
              <a:rPr lang="en-US" sz="2400" dirty="0"/>
              <a:t>Simply emit a single instruction to load the value 6.28</a:t>
            </a:r>
          </a:p>
          <a:p>
            <a:pPr lvl="3"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5509-1F8A-9945-80B3-E17F0EA91DB2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08976" y="1911192"/>
            <a:ext cx="2390398" cy="369332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</a:rPr>
              <a:t>CONST pi = 3.14;</a:t>
            </a:r>
            <a:endParaRPr 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5577829" y="2880366"/>
            <a:ext cx="736099" cy="369332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</a:rPr>
              <a:t>2*pi</a:t>
            </a:r>
          </a:p>
        </p:txBody>
      </p:sp>
    </p:spTree>
    <p:extLst>
      <p:ext uri="{BB962C8B-B14F-4D97-AF65-F5344CB8AC3E}">
        <p14:creationId xmlns:p14="http://schemas.microsoft.com/office/powerpoint/2010/main" val="295444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Optimization: Constant Propagation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08781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Suppose </a:t>
            </a:r>
            <a:r>
              <a:rPr lang="en-US" sz="2800" dirty="0">
                <a:solidFill>
                  <a:srgbClr val="B23C00"/>
                </a:solidFill>
              </a:rPr>
              <a:t>parse tree analysis </a:t>
            </a:r>
            <a:r>
              <a:rPr lang="en-US" sz="2800" dirty="0"/>
              <a:t>determines that a variable </a:t>
            </a:r>
            <a:r>
              <a:rPr lang="en-US" sz="2800" b="1" i="1" dirty="0">
                <a:solidFill>
                  <a:srgbClr val="0033CC"/>
                </a:solidFill>
                <a:latin typeface="Times New Roman" charset="0"/>
              </a:rPr>
              <a:t>v</a:t>
            </a:r>
            <a:r>
              <a:rPr lang="en-US" sz="2800" dirty="0"/>
              <a:t> always has the value </a:t>
            </a:r>
            <a:r>
              <a:rPr lang="en-US" sz="2800" b="1" i="1" dirty="0">
                <a:solidFill>
                  <a:srgbClr val="0033CC"/>
                </a:solidFill>
                <a:latin typeface="Times New Roman" charset="0"/>
              </a:rPr>
              <a:t>c</a:t>
            </a:r>
            <a:r>
              <a:rPr lang="en-US" sz="2800" dirty="0"/>
              <a:t> for a given set of statements.</a:t>
            </a:r>
          </a:p>
          <a:p>
            <a:pPr lvl="4"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When generating code for those statements, </a:t>
            </a:r>
            <a:br>
              <a:rPr lang="en-US" sz="2800" dirty="0"/>
            </a:br>
            <a:r>
              <a:rPr lang="en-US" sz="2800" dirty="0"/>
              <a:t>instead of emitting an instruction to load </a:t>
            </a:r>
            <a:br>
              <a:rPr lang="en-US" sz="2800" dirty="0"/>
            </a:br>
            <a:r>
              <a:rPr lang="en-US" sz="2800" dirty="0"/>
              <a:t>the value of </a:t>
            </a:r>
            <a:r>
              <a:rPr lang="en-US" sz="2800" b="1" i="1" dirty="0">
                <a:solidFill>
                  <a:srgbClr val="0033CC"/>
                </a:solidFill>
                <a:latin typeface="Times New Roman" charset="0"/>
              </a:rPr>
              <a:t>v</a:t>
            </a:r>
            <a:r>
              <a:rPr lang="en-US" sz="2800" dirty="0"/>
              <a:t> from memory ...</a:t>
            </a:r>
          </a:p>
          <a:p>
            <a:pPr lvl="4"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Emit an instruction to load the constant </a:t>
            </a:r>
            <a:r>
              <a:rPr lang="en-US" sz="2800" b="1" i="1" dirty="0">
                <a:solidFill>
                  <a:srgbClr val="0033CC"/>
                </a:solidFill>
                <a:latin typeface="Times New Roman" charset="0"/>
              </a:rPr>
              <a:t>c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5509-1F8A-9945-80B3-E17F0EA91DB2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Optimization: Strength Reduction</a:t>
            </a:r>
            <a:endParaRPr lang="en-US" i="1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>
          <a:xfrm>
            <a:off x="457245" y="1490694"/>
            <a:ext cx="8412434" cy="4835525"/>
          </a:xfrm>
        </p:spPr>
        <p:txBody>
          <a:bodyPr/>
          <a:lstStyle/>
          <a:p>
            <a:r>
              <a:rPr lang="en-US" sz="2800" dirty="0"/>
              <a:t>Replace an operation by a </a:t>
            </a:r>
            <a:r>
              <a:rPr lang="en-US" sz="2800" u="sng" dirty="0"/>
              <a:t>faster equivalent operation</a:t>
            </a:r>
            <a:r>
              <a:rPr lang="en-US" sz="2800" dirty="0"/>
              <a:t>.</a:t>
            </a:r>
          </a:p>
          <a:p>
            <a:pPr lvl="7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BC32-7590-FC4F-BC1C-59354630768C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56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89" y="411163"/>
            <a:ext cx="8961022" cy="655637"/>
          </a:xfrm>
        </p:spPr>
        <p:txBody>
          <a:bodyPr/>
          <a:lstStyle/>
          <a:p>
            <a:r>
              <a:rPr lang="en-US" dirty="0"/>
              <a:t>Speed Optimization: Strength Reduction</a:t>
            </a:r>
            <a:r>
              <a:rPr lang="en-US" i="1" dirty="0"/>
              <a:t>, cont’d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12434" cy="4835525"/>
          </a:xfrm>
        </p:spPr>
        <p:txBody>
          <a:bodyPr>
            <a:noAutofit/>
          </a:bodyPr>
          <a:lstStyle/>
          <a:p>
            <a:r>
              <a:rPr lang="en-US" sz="2400" dirty="0"/>
              <a:t>Example: Suppose the integer expression 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5*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2400" dirty="0"/>
              <a:t> appears in a tight loop.</a:t>
            </a:r>
          </a:p>
          <a:p>
            <a:pPr lvl="7"/>
            <a:endParaRPr lang="en-US" sz="1400" dirty="0"/>
          </a:p>
          <a:p>
            <a:pPr lvl="1"/>
            <a:r>
              <a:rPr lang="en-US" sz="2400" dirty="0"/>
              <a:t>Given: Multiplication is more expensive than addition.</a:t>
            </a:r>
          </a:p>
          <a:p>
            <a:pPr lvl="7"/>
            <a:endParaRPr lang="en-US" sz="1400" dirty="0"/>
          </a:p>
          <a:p>
            <a:pPr lvl="1"/>
            <a:r>
              <a:rPr lang="en-US" sz="2400" dirty="0"/>
              <a:t>One solution: Generate code for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i+i+i+i+i</a:t>
            </a:r>
            <a:r>
              <a:rPr lang="en-US" sz="2400" dirty="0"/>
              <a:t> instead.</a:t>
            </a:r>
          </a:p>
          <a:p>
            <a:pPr lvl="7"/>
            <a:endParaRPr lang="en-US" sz="1400" dirty="0"/>
          </a:p>
          <a:p>
            <a:pPr lvl="1"/>
            <a:r>
              <a:rPr lang="en-US" sz="2400" dirty="0"/>
              <a:t>Another solution: Treat the expression as if it were written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(4*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)+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2400" dirty="0"/>
              <a:t> and do the multiplication as a </a:t>
            </a:r>
            <a:br>
              <a:rPr lang="en-US" sz="2400" dirty="0"/>
            </a:br>
            <a:r>
              <a:rPr lang="en-US" sz="2400" u="sng" dirty="0"/>
              <a:t>shift left</a:t>
            </a:r>
            <a:r>
              <a:rPr lang="en-US" sz="2400" dirty="0">
                <a:solidFill>
                  <a:srgbClr val="B23C00"/>
                </a:solidFill>
              </a:rPr>
              <a:t> </a:t>
            </a:r>
            <a:r>
              <a:rPr lang="en-US" sz="2400" dirty="0"/>
              <a:t>of 2 bits.</a:t>
            </a:r>
          </a:p>
          <a:p>
            <a:pPr lvl="2"/>
            <a:r>
              <a:rPr lang="en-US" sz="2400" dirty="0"/>
              <a:t>Generate the code to </a:t>
            </a:r>
            <a:r>
              <a:rPr lang="en-US" sz="2400" u="sng" dirty="0"/>
              <a:t>shift</a:t>
            </a:r>
            <a:r>
              <a:rPr lang="en-US" sz="2400" dirty="0">
                <a:solidFill>
                  <a:srgbClr val="B23C00"/>
                </a:solidFill>
              </a:rPr>
              <a:t> </a:t>
            </a:r>
            <a:r>
              <a:rPr lang="en-US" sz="2400" dirty="0"/>
              <a:t>the value of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2400" dirty="0"/>
              <a:t> and then </a:t>
            </a:r>
            <a:r>
              <a:rPr lang="en-US" sz="2400" u="sng" dirty="0"/>
              <a:t>add</a:t>
            </a:r>
            <a:r>
              <a:rPr lang="en-US" sz="2400" dirty="0">
                <a:solidFill>
                  <a:srgbClr val="B23C00"/>
                </a:solidFill>
              </a:rPr>
              <a:t> </a:t>
            </a:r>
            <a:r>
              <a:rPr lang="en-US" sz="2400" dirty="0"/>
              <a:t>the original value of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DBC32-7590-FC4F-BC1C-59354630768C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6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Optimization: Dead Code Elimination</a:t>
            </a:r>
            <a:endParaRPr lang="en-US" i="1" dirty="0"/>
          </a:p>
        </p:txBody>
      </p:sp>
      <p:sp>
        <p:nvSpPr>
          <p:cNvPr id="74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342"/>
            <a:ext cx="8229600" cy="4785331"/>
          </a:xfrm>
        </p:spPr>
        <p:txBody>
          <a:bodyPr>
            <a:normAutofit/>
          </a:bodyPr>
          <a:lstStyle/>
          <a:p>
            <a:r>
              <a:rPr lang="en-US" sz="2800" dirty="0"/>
              <a:t>Consider the following statements:</a:t>
            </a:r>
          </a:p>
          <a:p>
            <a:pPr lvl="1"/>
            <a:r>
              <a:rPr lang="en-US" sz="2800" dirty="0">
                <a:latin typeface="Courier" pitchFamily="2" charset="0"/>
              </a:rPr>
              <a:t>WHILE  (</a:t>
            </a:r>
            <a:r>
              <a:rPr lang="en-US" sz="2800" dirty="0" err="1">
                <a:latin typeface="Courier" pitchFamily="2" charset="0"/>
              </a:rPr>
              <a:t>i</a:t>
            </a:r>
            <a:r>
              <a:rPr lang="en-US" sz="2800" dirty="0">
                <a:latin typeface="Courier" pitchFamily="2" charset="0"/>
              </a:rPr>
              <a:t>&lt;&gt;</a:t>
            </a:r>
            <a:r>
              <a:rPr lang="en-US" sz="2800" dirty="0" err="1">
                <a:latin typeface="Courier" pitchFamily="2" charset="0"/>
              </a:rPr>
              <a:t>i</a:t>
            </a:r>
            <a:r>
              <a:rPr lang="en-US" sz="2800" dirty="0">
                <a:latin typeface="Courier" pitchFamily="2" charset="0"/>
              </a:rPr>
              <a:t>) DO • • •</a:t>
            </a:r>
          </a:p>
          <a:p>
            <a:pPr lvl="1"/>
            <a:r>
              <a:rPr lang="en-US" sz="2800" dirty="0">
                <a:latin typeface="Courier" pitchFamily="2" charset="0"/>
              </a:rPr>
              <a:t>IF (1 == 2) THEN • • •</a:t>
            </a:r>
          </a:p>
          <a:p>
            <a:pPr lvl="7"/>
            <a:endParaRPr lang="en-US" sz="2800" dirty="0"/>
          </a:p>
          <a:p>
            <a:r>
              <a:rPr lang="en-US" sz="2800" dirty="0"/>
              <a:t>Don</a:t>
            </a:r>
            <a:r>
              <a:rPr lang="en-US" sz="2800" dirty="0">
                <a:latin typeface="Arial"/>
              </a:rPr>
              <a:t>’</a:t>
            </a:r>
            <a:r>
              <a:rPr lang="en-US" sz="2800" dirty="0"/>
              <a:t>t emit any code for these statements.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90C2-F024-9E45-A58A-19750FB20A0D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1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Optimization: Loop Unrolling</a:t>
            </a:r>
            <a:endParaRPr lang="en-US" i="1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>
          <a:xfrm>
            <a:off x="457197" y="1363108"/>
            <a:ext cx="8320995" cy="32308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Loop overhead: </a:t>
            </a:r>
            <a:r>
              <a:rPr lang="en-US" sz="2400" u="sng" dirty="0"/>
              <a:t>initialize</a:t>
            </a:r>
            <a:r>
              <a:rPr lang="en-US" sz="2400" dirty="0"/>
              <a:t>, </a:t>
            </a:r>
            <a:r>
              <a:rPr lang="en-US" sz="2400" u="sng" dirty="0"/>
              <a:t>test</a:t>
            </a:r>
            <a:r>
              <a:rPr lang="en-US" sz="2400" dirty="0"/>
              <a:t>, and </a:t>
            </a:r>
            <a:r>
              <a:rPr lang="en-US" sz="2400" u="sng" dirty="0"/>
              <a:t>increment</a:t>
            </a:r>
            <a:r>
              <a:rPr lang="en-US" sz="2400" dirty="0"/>
              <a:t>.</a:t>
            </a:r>
          </a:p>
          <a:p>
            <a:pPr lvl="6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Example:</a:t>
            </a:r>
            <a:br>
              <a:rPr lang="en-US" sz="2400" dirty="0"/>
            </a:br>
            <a:br>
              <a:rPr lang="en-US" sz="2400" dirty="0"/>
            </a:br>
            <a:endParaRPr lang="en-US" sz="2400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4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B23C00"/>
                </a:solidFill>
              </a:rPr>
              <a:t>Unroll</a:t>
            </a:r>
            <a:r>
              <a:rPr lang="en-US" sz="2400" dirty="0"/>
              <a:t> the inner loop by generating code for:</a:t>
            </a:r>
            <a:br>
              <a:rPr lang="en-US" sz="2400" dirty="0"/>
            </a:b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A63-B45E-8B47-B5D2-50ECF82A16CB}" type="slidenum">
              <a:rPr lang="en-US"/>
              <a:pPr/>
              <a:t>27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05006" y="2172169"/>
            <a:ext cx="4733988" cy="1477328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</a:rPr>
              <a:t>FOR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 := 1 TO 10000 DO BEGIN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FOR j := 1 TO 3 DO BEGIN</a:t>
            </a:r>
            <a:br>
              <a:rPr lang="en-US" sz="1800" b="1" dirty="0">
                <a:solidFill>
                  <a:srgbClr val="B23C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       s[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i,j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] := a[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i,j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] + b[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i,j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]</a:t>
            </a:r>
            <a:br>
              <a:rPr lang="en-US" sz="1800" b="1" dirty="0">
                <a:solidFill>
                  <a:srgbClr val="B23C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   END</a:t>
            </a:r>
            <a:br>
              <a:rPr lang="en-US" sz="1800" b="1" dirty="0">
                <a:solidFill>
                  <a:srgbClr val="B23C00"/>
                </a:solidFill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END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457489" y="4688991"/>
            <a:ext cx="4320413" cy="1477328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FOR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:= 1 TO </a:t>
            </a:r>
            <a:r>
              <a:rPr lang="en-US" b="1" dirty="0">
                <a:latin typeface="Courier New" charset="0"/>
              </a:rPr>
              <a:t>10000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DO BEGIN</a:t>
            </a:r>
            <a:br>
              <a:rPr lang="en-US" sz="1800" b="1" dirty="0">
                <a:solidFill>
                  <a:srgbClr val="0000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s[i,1] := a[i,1] + b[i,1];</a:t>
            </a:r>
            <a:br>
              <a:rPr lang="en-US" sz="1800" b="1" dirty="0">
                <a:solidFill>
                  <a:srgbClr val="B23C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   s[i,2] := a[i,2] + b[i,2];</a:t>
            </a:r>
            <a:br>
              <a:rPr lang="en-US" sz="1800" b="1" dirty="0">
                <a:solidFill>
                  <a:srgbClr val="B23C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    s[i,3] := a[i,3] + b[i,3];</a:t>
            </a:r>
            <a:br>
              <a:rPr lang="en-US" sz="1800" b="1" dirty="0">
                <a:solidFill>
                  <a:srgbClr val="B23C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END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9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7" grpId="0" build="p" bldLvl="3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Subexpression</a:t>
            </a:r>
            <a:r>
              <a:rPr lang="en-US" dirty="0"/>
              <a:t> Elimination</a:t>
            </a:r>
            <a:endParaRPr lang="en-US" i="1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Example: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>
              <a:latin typeface="Courier New" charset="0"/>
            </a:endParaRPr>
          </a:p>
          <a:p>
            <a:r>
              <a:rPr lang="en-US" sz="2800" dirty="0"/>
              <a:t>Generate code as if the statement were instead:</a:t>
            </a:r>
            <a:br>
              <a:rPr lang="en-US" sz="2800" dirty="0"/>
            </a:br>
            <a:br>
              <a:rPr lang="en-US" sz="2800" dirty="0"/>
            </a:br>
            <a:endParaRPr lang="en-US" sz="2800" b="1" dirty="0">
              <a:solidFill>
                <a:srgbClr val="0033CC"/>
              </a:solidFill>
              <a:latin typeface="Courier New" charset="0"/>
            </a:endParaRPr>
          </a:p>
          <a:p>
            <a:pPr lvl="2"/>
            <a:endParaRPr lang="en-US" sz="2800" dirty="0"/>
          </a:p>
          <a:p>
            <a:r>
              <a:rPr lang="en-US" sz="2800" dirty="0"/>
              <a:t>This may not be so easy for the back end to do!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E9DE-7667-5B48-899C-8709610E6D1F}" type="slidenum">
              <a:rPr lang="en-US"/>
              <a:pPr/>
              <a:t>28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68903" y="1909976"/>
            <a:ext cx="4596130" cy="369332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</a:rPr>
              <a:t>x := y*(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-j*k</a:t>
            </a:r>
            <a:r>
              <a:rPr lang="en-US" sz="1800" b="1" dirty="0">
                <a:latin typeface="Courier New" charset="0"/>
              </a:rPr>
              <a:t>) + (w + z/(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-j*k</a:t>
            </a:r>
            <a:r>
              <a:rPr lang="en-US" sz="1800" b="1" dirty="0">
                <a:latin typeface="Courier New" charset="0"/>
              </a:rPr>
              <a:t>))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926098" y="3678128"/>
            <a:ext cx="3079689" cy="646331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</a:rPr>
              <a:t>t := </a:t>
            </a:r>
            <a:r>
              <a:rPr lang="en-US" sz="1800" b="1" dirty="0" err="1">
                <a:solidFill>
                  <a:srgbClr val="B23C00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-j*k</a:t>
            </a:r>
            <a:r>
              <a:rPr lang="en-US" sz="1800" b="1" dirty="0">
                <a:latin typeface="Courier New" charset="0"/>
              </a:rPr>
              <a:t>;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x := y*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t</a:t>
            </a:r>
            <a:r>
              <a:rPr lang="en-US" sz="1800" b="1" dirty="0">
                <a:latin typeface="Courier New" charset="0"/>
              </a:rPr>
              <a:t> + (w + z/</a:t>
            </a:r>
            <a:r>
              <a:rPr lang="en-US" sz="1800" b="1" dirty="0">
                <a:solidFill>
                  <a:srgbClr val="B23C00"/>
                </a:solidFill>
                <a:latin typeface="Courier New" charset="0"/>
              </a:rPr>
              <a:t>t</a:t>
            </a:r>
            <a:r>
              <a:rPr lang="en-US" sz="1800" b="1" dirty="0">
                <a:latin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4996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Subexpression</a:t>
            </a:r>
            <a:r>
              <a:rPr lang="en-US" dirty="0"/>
              <a:t> Elimination</a:t>
            </a:r>
            <a:r>
              <a:rPr lang="en-US" i="1" dirty="0"/>
              <a:t>, cont’d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86297" y="4928814"/>
            <a:ext cx="8058150" cy="1371585"/>
          </a:xfrm>
        </p:spPr>
        <p:txBody>
          <a:bodyPr/>
          <a:lstStyle/>
          <a:p>
            <a:r>
              <a:rPr lang="en-US" sz="2800" dirty="0"/>
              <a:t>How do you recognize the </a:t>
            </a:r>
            <a:r>
              <a:rPr lang="en-US" sz="2800" dirty="0">
                <a:solidFill>
                  <a:srgbClr val="B23C00"/>
                </a:solidFill>
              </a:rPr>
              <a:t>common subexpression </a:t>
            </a:r>
            <a:r>
              <a:rPr lang="en-US" sz="2800" dirty="0"/>
              <a:t>in the parse tree?  (Hash values)</a:t>
            </a:r>
            <a:endParaRPr lang="en-US" sz="2800" i="1" dirty="0"/>
          </a:p>
          <a:p>
            <a:endParaRPr lang="en-US" dirty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0442-CCB7-6548-9BC1-3E77E952CD4C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745476" name="Group 4"/>
          <p:cNvGrpSpPr>
            <a:grpSpLocks/>
          </p:cNvGrpSpPr>
          <p:nvPr/>
        </p:nvGrpSpPr>
        <p:grpSpPr bwMode="auto">
          <a:xfrm>
            <a:off x="914449" y="1510569"/>
            <a:ext cx="4937125" cy="3108325"/>
            <a:chOff x="749" y="1181"/>
            <a:chExt cx="3110" cy="1958"/>
          </a:xfrm>
        </p:grpSpPr>
        <p:sp>
          <p:nvSpPr>
            <p:cNvPr id="745477" name="Oval 5"/>
            <p:cNvSpPr>
              <a:spLocks noChangeArrowheads="1"/>
            </p:cNvSpPr>
            <p:nvPr/>
          </p:nvSpPr>
          <p:spPr bwMode="auto">
            <a:xfrm>
              <a:off x="1325" y="1181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:=</a:t>
              </a:r>
            </a:p>
          </p:txBody>
        </p:sp>
        <p:sp>
          <p:nvSpPr>
            <p:cNvPr id="745478" name="Oval 6"/>
            <p:cNvSpPr>
              <a:spLocks noChangeArrowheads="1"/>
            </p:cNvSpPr>
            <p:nvPr/>
          </p:nvSpPr>
          <p:spPr bwMode="auto">
            <a:xfrm>
              <a:off x="749" y="1469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x</a:t>
              </a:r>
            </a:p>
          </p:txBody>
        </p:sp>
        <p:cxnSp>
          <p:nvCxnSpPr>
            <p:cNvPr id="745479" name="AutoShape 7"/>
            <p:cNvCxnSpPr>
              <a:cxnSpLocks noChangeShapeType="1"/>
              <a:stCxn id="745477" idx="3"/>
              <a:endCxn id="745478" idx="7"/>
            </p:cNvCxnSpPr>
            <p:nvPr/>
          </p:nvCxnSpPr>
          <p:spPr bwMode="auto">
            <a:xfrm flipH="1">
              <a:off x="945" y="1377"/>
              <a:ext cx="414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45480" name="Oval 8"/>
            <p:cNvSpPr>
              <a:spLocks noChangeArrowheads="1"/>
            </p:cNvSpPr>
            <p:nvPr/>
          </p:nvSpPr>
          <p:spPr bwMode="auto">
            <a:xfrm>
              <a:off x="1325" y="1757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*</a:t>
              </a:r>
            </a:p>
          </p:txBody>
        </p:sp>
        <p:sp>
          <p:nvSpPr>
            <p:cNvPr id="745481" name="Oval 9"/>
            <p:cNvSpPr>
              <a:spLocks noChangeArrowheads="1"/>
            </p:cNvSpPr>
            <p:nvPr/>
          </p:nvSpPr>
          <p:spPr bwMode="auto">
            <a:xfrm>
              <a:off x="1037" y="2045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y</a:t>
              </a:r>
            </a:p>
          </p:txBody>
        </p:sp>
        <p:cxnSp>
          <p:nvCxnSpPr>
            <p:cNvPr id="745482" name="AutoShape 10"/>
            <p:cNvCxnSpPr>
              <a:cxnSpLocks noChangeShapeType="1"/>
              <a:stCxn id="745480" idx="3"/>
              <a:endCxn id="745481" idx="7"/>
            </p:cNvCxnSpPr>
            <p:nvPr/>
          </p:nvCxnSpPr>
          <p:spPr bwMode="auto">
            <a:xfrm flipH="1">
              <a:off x="1233" y="1953"/>
              <a:ext cx="126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5483" name="AutoShape 11"/>
            <p:cNvCxnSpPr>
              <a:cxnSpLocks noChangeShapeType="1"/>
              <a:stCxn id="745480" idx="5"/>
              <a:endCxn id="745485" idx="1"/>
            </p:cNvCxnSpPr>
            <p:nvPr/>
          </p:nvCxnSpPr>
          <p:spPr bwMode="auto">
            <a:xfrm>
              <a:off x="1521" y="1953"/>
              <a:ext cx="126" cy="1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745484" name="Group 12"/>
            <p:cNvGrpSpPr>
              <a:grpSpLocks/>
            </p:cNvGrpSpPr>
            <p:nvPr/>
          </p:nvGrpSpPr>
          <p:grpSpPr bwMode="auto">
            <a:xfrm>
              <a:off x="1325" y="2045"/>
              <a:ext cx="1094" cy="806"/>
              <a:chOff x="3053" y="2333"/>
              <a:chExt cx="1094" cy="806"/>
            </a:xfrm>
          </p:grpSpPr>
          <p:sp>
            <p:nvSpPr>
              <p:cNvPr id="745485" name="Oval 13"/>
              <p:cNvSpPr>
                <a:spLocks noChangeArrowheads="1"/>
              </p:cNvSpPr>
              <p:nvPr/>
            </p:nvSpPr>
            <p:spPr bwMode="auto">
              <a:xfrm>
                <a:off x="3341" y="2333"/>
                <a:ext cx="230" cy="230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-</a:t>
                </a:r>
              </a:p>
            </p:txBody>
          </p:sp>
          <p:sp>
            <p:nvSpPr>
              <p:cNvPr id="745486" name="Oval 14"/>
              <p:cNvSpPr>
                <a:spLocks noChangeArrowheads="1"/>
              </p:cNvSpPr>
              <p:nvPr/>
            </p:nvSpPr>
            <p:spPr bwMode="auto">
              <a:xfrm>
                <a:off x="3053" y="2621"/>
                <a:ext cx="230" cy="230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i</a:t>
                </a:r>
              </a:p>
            </p:txBody>
          </p:sp>
          <p:sp>
            <p:nvSpPr>
              <p:cNvPr id="745487" name="Oval 15"/>
              <p:cNvSpPr>
                <a:spLocks noChangeArrowheads="1"/>
              </p:cNvSpPr>
              <p:nvPr/>
            </p:nvSpPr>
            <p:spPr bwMode="auto">
              <a:xfrm>
                <a:off x="3629" y="2621"/>
                <a:ext cx="230" cy="230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*</a:t>
                </a:r>
              </a:p>
            </p:txBody>
          </p:sp>
          <p:sp>
            <p:nvSpPr>
              <p:cNvPr id="745488" name="Oval 16"/>
              <p:cNvSpPr>
                <a:spLocks noChangeArrowheads="1"/>
              </p:cNvSpPr>
              <p:nvPr/>
            </p:nvSpPr>
            <p:spPr bwMode="auto">
              <a:xfrm>
                <a:off x="3341" y="2909"/>
                <a:ext cx="230" cy="230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j</a:t>
                </a:r>
              </a:p>
            </p:txBody>
          </p:sp>
          <p:sp>
            <p:nvSpPr>
              <p:cNvPr id="745489" name="Oval 17"/>
              <p:cNvSpPr>
                <a:spLocks noChangeArrowheads="1"/>
              </p:cNvSpPr>
              <p:nvPr/>
            </p:nvSpPr>
            <p:spPr bwMode="auto">
              <a:xfrm>
                <a:off x="3917" y="2909"/>
                <a:ext cx="230" cy="230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k</a:t>
                </a:r>
              </a:p>
            </p:txBody>
          </p:sp>
          <p:cxnSp>
            <p:nvCxnSpPr>
              <p:cNvPr id="745490" name="AutoShape 18"/>
              <p:cNvCxnSpPr>
                <a:cxnSpLocks noChangeShapeType="1"/>
                <a:stCxn id="745485" idx="3"/>
                <a:endCxn id="745486" idx="7"/>
              </p:cNvCxnSpPr>
              <p:nvPr/>
            </p:nvCxnSpPr>
            <p:spPr bwMode="auto">
              <a:xfrm flipH="1">
                <a:off x="3249" y="2529"/>
                <a:ext cx="126" cy="126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5491" name="AutoShape 19"/>
              <p:cNvCxnSpPr>
                <a:cxnSpLocks noChangeShapeType="1"/>
                <a:stCxn id="745487" idx="3"/>
                <a:endCxn id="745488" idx="7"/>
              </p:cNvCxnSpPr>
              <p:nvPr/>
            </p:nvCxnSpPr>
            <p:spPr bwMode="auto">
              <a:xfrm flipH="1">
                <a:off x="3537" y="2817"/>
                <a:ext cx="126" cy="126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5492" name="AutoShape 20"/>
              <p:cNvCxnSpPr>
                <a:cxnSpLocks noChangeShapeType="1"/>
                <a:stCxn id="745485" idx="5"/>
                <a:endCxn id="745487" idx="1"/>
              </p:cNvCxnSpPr>
              <p:nvPr/>
            </p:nvCxnSpPr>
            <p:spPr bwMode="auto">
              <a:xfrm>
                <a:off x="3537" y="2529"/>
                <a:ext cx="126" cy="126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5493" name="AutoShape 21"/>
              <p:cNvCxnSpPr>
                <a:cxnSpLocks noChangeShapeType="1"/>
                <a:stCxn id="745487" idx="5"/>
                <a:endCxn id="745489" idx="1"/>
              </p:cNvCxnSpPr>
              <p:nvPr/>
            </p:nvCxnSpPr>
            <p:spPr bwMode="auto">
              <a:xfrm>
                <a:off x="3825" y="2817"/>
                <a:ext cx="126" cy="126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45494" name="Oval 22"/>
            <p:cNvSpPr>
              <a:spLocks noChangeArrowheads="1"/>
            </p:cNvSpPr>
            <p:nvPr/>
          </p:nvSpPr>
          <p:spPr bwMode="auto">
            <a:xfrm>
              <a:off x="1901" y="1469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+</a:t>
              </a:r>
            </a:p>
          </p:txBody>
        </p:sp>
        <p:cxnSp>
          <p:nvCxnSpPr>
            <p:cNvPr id="745495" name="AutoShape 23"/>
            <p:cNvCxnSpPr>
              <a:cxnSpLocks noChangeShapeType="1"/>
              <a:stCxn id="745477" idx="5"/>
              <a:endCxn id="745494" idx="1"/>
            </p:cNvCxnSpPr>
            <p:nvPr/>
          </p:nvCxnSpPr>
          <p:spPr bwMode="auto">
            <a:xfrm>
              <a:off x="1521" y="1377"/>
              <a:ext cx="414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745496" name="Group 24"/>
            <p:cNvGrpSpPr>
              <a:grpSpLocks/>
            </p:cNvGrpSpPr>
            <p:nvPr/>
          </p:nvGrpSpPr>
          <p:grpSpPr bwMode="auto">
            <a:xfrm>
              <a:off x="2765" y="2333"/>
              <a:ext cx="1094" cy="806"/>
              <a:chOff x="3053" y="2333"/>
              <a:chExt cx="1094" cy="806"/>
            </a:xfrm>
          </p:grpSpPr>
          <p:sp>
            <p:nvSpPr>
              <p:cNvPr id="745497" name="Oval 25"/>
              <p:cNvSpPr>
                <a:spLocks noChangeArrowheads="1"/>
              </p:cNvSpPr>
              <p:nvPr/>
            </p:nvSpPr>
            <p:spPr bwMode="auto">
              <a:xfrm>
                <a:off x="3341" y="2333"/>
                <a:ext cx="230" cy="230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-</a:t>
                </a:r>
              </a:p>
            </p:txBody>
          </p:sp>
          <p:sp>
            <p:nvSpPr>
              <p:cNvPr id="745498" name="Oval 26"/>
              <p:cNvSpPr>
                <a:spLocks noChangeArrowheads="1"/>
              </p:cNvSpPr>
              <p:nvPr/>
            </p:nvSpPr>
            <p:spPr bwMode="auto">
              <a:xfrm>
                <a:off x="3053" y="2621"/>
                <a:ext cx="230" cy="230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i</a:t>
                </a:r>
              </a:p>
            </p:txBody>
          </p:sp>
          <p:sp>
            <p:nvSpPr>
              <p:cNvPr id="745499" name="Oval 27"/>
              <p:cNvSpPr>
                <a:spLocks noChangeArrowheads="1"/>
              </p:cNvSpPr>
              <p:nvPr/>
            </p:nvSpPr>
            <p:spPr bwMode="auto">
              <a:xfrm>
                <a:off x="3629" y="2621"/>
                <a:ext cx="230" cy="230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*</a:t>
                </a:r>
              </a:p>
            </p:txBody>
          </p:sp>
          <p:sp>
            <p:nvSpPr>
              <p:cNvPr id="745500" name="Oval 28"/>
              <p:cNvSpPr>
                <a:spLocks noChangeArrowheads="1"/>
              </p:cNvSpPr>
              <p:nvPr/>
            </p:nvSpPr>
            <p:spPr bwMode="auto">
              <a:xfrm>
                <a:off x="3341" y="2909"/>
                <a:ext cx="230" cy="230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j</a:t>
                </a:r>
              </a:p>
            </p:txBody>
          </p:sp>
          <p:sp>
            <p:nvSpPr>
              <p:cNvPr id="745501" name="Oval 29"/>
              <p:cNvSpPr>
                <a:spLocks noChangeArrowheads="1"/>
              </p:cNvSpPr>
              <p:nvPr/>
            </p:nvSpPr>
            <p:spPr bwMode="auto">
              <a:xfrm>
                <a:off x="3917" y="2909"/>
                <a:ext cx="230" cy="230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b="1"/>
                  <a:t>k</a:t>
                </a:r>
              </a:p>
            </p:txBody>
          </p:sp>
          <p:cxnSp>
            <p:nvCxnSpPr>
              <p:cNvPr id="745502" name="AutoShape 30"/>
              <p:cNvCxnSpPr>
                <a:cxnSpLocks noChangeShapeType="1"/>
                <a:stCxn id="745497" idx="3"/>
                <a:endCxn id="745498" idx="7"/>
              </p:cNvCxnSpPr>
              <p:nvPr/>
            </p:nvCxnSpPr>
            <p:spPr bwMode="auto">
              <a:xfrm flipH="1">
                <a:off x="3249" y="2529"/>
                <a:ext cx="126" cy="126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5503" name="AutoShape 31"/>
              <p:cNvCxnSpPr>
                <a:cxnSpLocks noChangeShapeType="1"/>
                <a:stCxn id="745499" idx="3"/>
                <a:endCxn id="745500" idx="7"/>
              </p:cNvCxnSpPr>
              <p:nvPr/>
            </p:nvCxnSpPr>
            <p:spPr bwMode="auto">
              <a:xfrm flipH="1">
                <a:off x="3537" y="2817"/>
                <a:ext cx="126" cy="126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5504" name="AutoShape 32"/>
              <p:cNvCxnSpPr>
                <a:cxnSpLocks noChangeShapeType="1"/>
                <a:stCxn id="745497" idx="5"/>
                <a:endCxn id="745499" idx="1"/>
              </p:cNvCxnSpPr>
              <p:nvPr/>
            </p:nvCxnSpPr>
            <p:spPr bwMode="auto">
              <a:xfrm>
                <a:off x="3537" y="2529"/>
                <a:ext cx="126" cy="126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5505" name="AutoShape 33"/>
              <p:cNvCxnSpPr>
                <a:cxnSpLocks noChangeShapeType="1"/>
                <a:stCxn id="745499" idx="5"/>
                <a:endCxn id="745501" idx="1"/>
              </p:cNvCxnSpPr>
              <p:nvPr/>
            </p:nvCxnSpPr>
            <p:spPr bwMode="auto">
              <a:xfrm>
                <a:off x="3825" y="2817"/>
                <a:ext cx="126" cy="126"/>
              </a:xfrm>
              <a:prstGeom prst="straightConnector1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45506" name="Oval 34"/>
            <p:cNvSpPr>
              <a:spLocks noChangeArrowheads="1"/>
            </p:cNvSpPr>
            <p:nvPr/>
          </p:nvSpPr>
          <p:spPr bwMode="auto">
            <a:xfrm>
              <a:off x="2477" y="1757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+</a:t>
              </a:r>
            </a:p>
          </p:txBody>
        </p:sp>
        <p:sp>
          <p:nvSpPr>
            <p:cNvPr id="745507" name="Oval 35"/>
            <p:cNvSpPr>
              <a:spLocks noChangeArrowheads="1"/>
            </p:cNvSpPr>
            <p:nvPr/>
          </p:nvSpPr>
          <p:spPr bwMode="auto">
            <a:xfrm>
              <a:off x="2189" y="2045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w</a:t>
              </a:r>
            </a:p>
          </p:txBody>
        </p:sp>
        <p:sp>
          <p:nvSpPr>
            <p:cNvPr id="745508" name="Oval 36"/>
            <p:cNvSpPr>
              <a:spLocks noChangeArrowheads="1"/>
            </p:cNvSpPr>
            <p:nvPr/>
          </p:nvSpPr>
          <p:spPr bwMode="auto">
            <a:xfrm>
              <a:off x="2765" y="2045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/</a:t>
              </a:r>
            </a:p>
          </p:txBody>
        </p:sp>
        <p:sp>
          <p:nvSpPr>
            <p:cNvPr id="745509" name="Oval 37"/>
            <p:cNvSpPr>
              <a:spLocks noChangeArrowheads="1"/>
            </p:cNvSpPr>
            <p:nvPr/>
          </p:nvSpPr>
          <p:spPr bwMode="auto">
            <a:xfrm>
              <a:off x="2477" y="2333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z</a:t>
              </a:r>
            </a:p>
          </p:txBody>
        </p:sp>
        <p:cxnSp>
          <p:nvCxnSpPr>
            <p:cNvPr id="745510" name="AutoShape 38"/>
            <p:cNvCxnSpPr>
              <a:cxnSpLocks noChangeShapeType="1"/>
              <a:stCxn id="745508" idx="5"/>
              <a:endCxn id="745497" idx="1"/>
            </p:cNvCxnSpPr>
            <p:nvPr/>
          </p:nvCxnSpPr>
          <p:spPr bwMode="auto">
            <a:xfrm>
              <a:off x="2961" y="2241"/>
              <a:ext cx="126" cy="1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5511" name="AutoShape 39"/>
            <p:cNvCxnSpPr>
              <a:cxnSpLocks noChangeShapeType="1"/>
              <a:stCxn id="745506" idx="3"/>
              <a:endCxn id="745507" idx="7"/>
            </p:cNvCxnSpPr>
            <p:nvPr/>
          </p:nvCxnSpPr>
          <p:spPr bwMode="auto">
            <a:xfrm flipH="1">
              <a:off x="2385" y="1953"/>
              <a:ext cx="126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5512" name="AutoShape 40"/>
            <p:cNvCxnSpPr>
              <a:cxnSpLocks noChangeShapeType="1"/>
              <a:stCxn id="745508" idx="3"/>
              <a:endCxn id="745509" idx="7"/>
            </p:cNvCxnSpPr>
            <p:nvPr/>
          </p:nvCxnSpPr>
          <p:spPr bwMode="auto">
            <a:xfrm flipH="1">
              <a:off x="2673" y="2241"/>
              <a:ext cx="126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5513" name="AutoShape 41"/>
            <p:cNvCxnSpPr>
              <a:cxnSpLocks noChangeShapeType="1"/>
              <a:stCxn id="745506" idx="5"/>
              <a:endCxn id="745508" idx="1"/>
            </p:cNvCxnSpPr>
            <p:nvPr/>
          </p:nvCxnSpPr>
          <p:spPr bwMode="auto">
            <a:xfrm>
              <a:off x="2673" y="1953"/>
              <a:ext cx="126" cy="1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5514" name="AutoShape 42"/>
            <p:cNvCxnSpPr>
              <a:cxnSpLocks noChangeShapeType="1"/>
              <a:stCxn id="745494" idx="3"/>
              <a:endCxn id="745480" idx="6"/>
            </p:cNvCxnSpPr>
            <p:nvPr/>
          </p:nvCxnSpPr>
          <p:spPr bwMode="auto">
            <a:xfrm flipH="1">
              <a:off x="1555" y="1665"/>
              <a:ext cx="380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5515" name="AutoShape 43"/>
            <p:cNvCxnSpPr>
              <a:cxnSpLocks noChangeShapeType="1"/>
              <a:stCxn id="745494" idx="5"/>
              <a:endCxn id="745506" idx="2"/>
            </p:cNvCxnSpPr>
            <p:nvPr/>
          </p:nvCxnSpPr>
          <p:spPr bwMode="auto">
            <a:xfrm>
              <a:off x="2097" y="1665"/>
              <a:ext cx="380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745516" name="Text Box 44"/>
          <p:cNvSpPr txBox="1">
            <a:spLocks noChangeArrowheads="1"/>
          </p:cNvSpPr>
          <p:nvPr/>
        </p:nvSpPr>
        <p:spPr bwMode="auto">
          <a:xfrm>
            <a:off x="3385660" y="1434567"/>
            <a:ext cx="4596130" cy="369332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x := y*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(</a:t>
            </a:r>
            <a:r>
              <a:rPr lang="en-US" sz="1800" b="1" dirty="0" err="1">
                <a:solidFill>
                  <a:schemeClr val="folHlink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-j*k)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+ (w + z/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(</a:t>
            </a:r>
            <a:r>
              <a:rPr lang="en-US" sz="1800" b="1" dirty="0" err="1">
                <a:solidFill>
                  <a:schemeClr val="folHlink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-j*k)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)</a:t>
            </a:r>
          </a:p>
        </p:txBody>
      </p:sp>
      <p:sp>
        <p:nvSpPr>
          <p:cNvPr id="745517" name="Text Box 45"/>
          <p:cNvSpPr txBox="1">
            <a:spLocks noChangeArrowheads="1"/>
          </p:cNvSpPr>
          <p:nvPr/>
        </p:nvSpPr>
        <p:spPr bwMode="auto">
          <a:xfrm>
            <a:off x="5121228" y="2407792"/>
            <a:ext cx="3291795" cy="646331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t := </a:t>
            </a:r>
            <a:r>
              <a:rPr lang="en-US" sz="1800" b="1" dirty="0" err="1">
                <a:solidFill>
                  <a:schemeClr val="folHlink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-j*k</a:t>
            </a:r>
            <a:r>
              <a:rPr lang="en-US" sz="1800" dirty="0">
                <a:latin typeface="Courier New" charset="0"/>
              </a:rPr>
              <a:t>;</a:t>
            </a:r>
            <a:endParaRPr lang="en-US" sz="1800" b="1" dirty="0">
              <a:solidFill>
                <a:srgbClr val="0033CC"/>
              </a:solidFill>
              <a:latin typeface="Courier New" charset="0"/>
            </a:endParaRPr>
          </a:p>
          <a:p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x := y*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t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+ (w + z/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t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220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18BA-F3D6-7F4B-B6B8-C0262524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of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5586-104E-7658-2FCC-039AD12E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Higher Expectations</a:t>
            </a:r>
          </a:p>
          <a:p>
            <a:pPr lvl="1"/>
            <a:r>
              <a:rPr lang="en-US" sz="2500" dirty="0"/>
              <a:t>Windowing systems &amp; GUIs</a:t>
            </a:r>
          </a:p>
          <a:p>
            <a:pPr lvl="1"/>
            <a:r>
              <a:rPr lang="en-US" sz="2500" dirty="0"/>
              <a:t>Networking</a:t>
            </a:r>
          </a:p>
          <a:p>
            <a:pPr lvl="1"/>
            <a:r>
              <a:rPr lang="en-US" sz="2500" dirty="0"/>
              <a:t>Process Management, Memory Management, Disc Management</a:t>
            </a:r>
          </a:p>
          <a:p>
            <a:pPr lvl="1"/>
            <a:r>
              <a:rPr lang="en-US" sz="2500" dirty="0"/>
              <a:t>Artificial Intelligence &amp; Machine Learning</a:t>
            </a:r>
          </a:p>
          <a:p>
            <a:r>
              <a:rPr lang="en-US" sz="2800" dirty="0"/>
              <a:t>Inefficient Software Development Tools</a:t>
            </a:r>
          </a:p>
          <a:p>
            <a:pPr lvl="1"/>
            <a:r>
              <a:rPr lang="en-US" sz="2500" dirty="0"/>
              <a:t>Compilers</a:t>
            </a:r>
          </a:p>
          <a:p>
            <a:pPr lvl="1"/>
            <a:r>
              <a:rPr lang="en-US" sz="2500" dirty="0"/>
              <a:t>Object Oriented Programming</a:t>
            </a:r>
          </a:p>
          <a:p>
            <a:pPr lvl="1"/>
            <a:r>
              <a:rPr lang="en-US" sz="2500" dirty="0"/>
              <a:t>Garbage Collection</a:t>
            </a:r>
          </a:p>
          <a:p>
            <a:pPr lvl="1"/>
            <a:r>
              <a:rPr lang="en-US" sz="2500" dirty="0"/>
              <a:t>Frameworks</a:t>
            </a:r>
          </a:p>
          <a:p>
            <a:pPr lvl="1"/>
            <a:r>
              <a:rPr lang="en-US" sz="2500" dirty="0"/>
              <a:t>Virtualization</a:t>
            </a:r>
          </a:p>
          <a:p>
            <a:r>
              <a:rPr lang="en-US" sz="2800" dirty="0"/>
              <a:t>“Lazy” coding</a:t>
            </a:r>
          </a:p>
          <a:p>
            <a:endParaRPr lang="en-US" sz="2800" dirty="0"/>
          </a:p>
          <a:p>
            <a:r>
              <a:rPr lang="en-US" sz="2800" dirty="0"/>
              <a:t>Microsoft Word:  2.25 GB on disk!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585CC-9638-43AB-5321-47ED7C18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79394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Optimization:  Invariant Code </a:t>
            </a:r>
            <a:r>
              <a:rPr lang="en-US" i="1" dirty="0"/>
              <a:t>Hoisting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>
          <a:xfrm>
            <a:off x="457197" y="1363108"/>
            <a:ext cx="8320995" cy="32308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Invariant code within the loop</a:t>
            </a:r>
          </a:p>
          <a:p>
            <a:pPr lvl="6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Example:</a:t>
            </a:r>
            <a:br>
              <a:rPr lang="en-US" sz="2400" dirty="0"/>
            </a:br>
            <a:br>
              <a:rPr lang="en-US" sz="2400" dirty="0"/>
            </a:br>
            <a:endParaRPr lang="en-US" sz="2400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4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B23C00"/>
                </a:solidFill>
              </a:rPr>
              <a:t>Extract Invariants: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A63-B45E-8B47-B5D2-50ECF82A16CB}" type="slidenum">
              <a:rPr lang="en-US"/>
              <a:pPr/>
              <a:t>30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05006" y="2172169"/>
            <a:ext cx="4044697" cy="1200329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</a:rPr>
              <a:t>FOR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 := 1 TO 10000 DO BEGIN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</a:t>
            </a:r>
            <a:r>
              <a:rPr lang="en-US" b="1" dirty="0">
                <a:latin typeface="Courier New" charset="0"/>
              </a:rPr>
              <a:t>a[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] :=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* 3.14159;</a:t>
            </a:r>
          </a:p>
          <a:p>
            <a:r>
              <a:rPr lang="en-US" b="1" dirty="0">
                <a:latin typeface="Courier New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charset="0"/>
              </a:rPr>
              <a:t>x = y + z;</a:t>
            </a:r>
            <a:br>
              <a:rPr lang="en-US" sz="1800" b="1" dirty="0">
                <a:solidFill>
                  <a:srgbClr val="B23C00"/>
                </a:solidFill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END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457489" y="4688991"/>
            <a:ext cx="4044697" cy="1200329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charset="0"/>
              </a:rPr>
              <a:t>x = y + z;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FOR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:= 1 TO </a:t>
            </a:r>
            <a:r>
              <a:rPr lang="en-US" b="1" dirty="0">
                <a:latin typeface="Courier New" charset="0"/>
              </a:rPr>
              <a:t>10000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DO BEGIN</a:t>
            </a:r>
            <a:br>
              <a:rPr lang="en-US" sz="1800" b="1" dirty="0">
                <a:solidFill>
                  <a:srgbClr val="0000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b="1" dirty="0">
                <a:latin typeface="Courier New" charset="0"/>
              </a:rPr>
              <a:t>a[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] :=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* 3.14159;</a:t>
            </a:r>
            <a:br>
              <a:rPr lang="en-US" b="1" dirty="0">
                <a:solidFill>
                  <a:srgbClr val="B23C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END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2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Optimization:  Invariant Code </a:t>
            </a:r>
            <a:r>
              <a:rPr lang="en-US" i="1" dirty="0"/>
              <a:t>Hoisting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>
          <a:xfrm>
            <a:off x="457197" y="1363108"/>
            <a:ext cx="8320995" cy="32308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Invariant code within the loop</a:t>
            </a:r>
          </a:p>
          <a:p>
            <a:pPr lvl="6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Example:</a:t>
            </a:r>
            <a:br>
              <a:rPr lang="en-US" sz="2400" dirty="0"/>
            </a:br>
            <a:br>
              <a:rPr lang="en-US" sz="2400" dirty="0"/>
            </a:br>
            <a:endParaRPr lang="en-US" sz="2400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4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B23C00"/>
                </a:solidFill>
              </a:rPr>
              <a:t>Extract Invariants: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A63-B45E-8B47-B5D2-50ECF82A16CB}" type="slidenum">
              <a:rPr lang="en-US"/>
              <a:pPr/>
              <a:t>31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05006" y="2172169"/>
            <a:ext cx="4044697" cy="923330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</a:rPr>
              <a:t>FOR </a:t>
            </a:r>
            <a:r>
              <a:rPr lang="en-US" sz="1800" b="1" dirty="0" err="1">
                <a:latin typeface="Courier New" charset="0"/>
              </a:rPr>
              <a:t>i</a:t>
            </a:r>
            <a:r>
              <a:rPr lang="en-US" sz="1800" b="1" dirty="0">
                <a:latin typeface="Courier New" charset="0"/>
              </a:rPr>
              <a:t> := 1 TO max-1 DO BEGIN</a:t>
            </a:r>
            <a:br>
              <a:rPr lang="en-US" sz="1800" b="1" dirty="0"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    </a:t>
            </a:r>
            <a:r>
              <a:rPr lang="en-US" b="1" dirty="0">
                <a:latin typeface="Courier New" charset="0"/>
              </a:rPr>
              <a:t>a[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] :=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* 3.14159;</a:t>
            </a:r>
            <a:br>
              <a:rPr lang="en-US" sz="1800" b="1" dirty="0">
                <a:solidFill>
                  <a:srgbClr val="B23C00"/>
                </a:solidFill>
                <a:latin typeface="Courier New" charset="0"/>
              </a:rPr>
            </a:br>
            <a:r>
              <a:rPr lang="en-US" sz="1800" b="1" dirty="0">
                <a:latin typeface="Courier New" charset="0"/>
              </a:rPr>
              <a:t>END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2457489" y="4688991"/>
            <a:ext cx="3906839" cy="1200329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charset="0"/>
              </a:rPr>
              <a:t>temp = max - 1;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FOR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:= 1 TO </a:t>
            </a:r>
            <a:r>
              <a:rPr lang="en-US" b="1" dirty="0">
                <a:latin typeface="Courier New" charset="0"/>
              </a:rPr>
              <a:t>temp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DO BEGIN</a:t>
            </a:r>
            <a:br>
              <a:rPr lang="en-US" sz="1800" b="1" dirty="0">
                <a:solidFill>
                  <a:srgbClr val="0000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b="1" dirty="0">
                <a:latin typeface="Courier New" charset="0"/>
              </a:rPr>
              <a:t>a[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] :=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* 3.14159;</a:t>
            </a:r>
            <a:br>
              <a:rPr lang="en-US" b="1" dirty="0">
                <a:solidFill>
                  <a:srgbClr val="B23C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urier New" charset="0"/>
              </a:rPr>
              <a:t>END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7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Inlining</a:t>
            </a:r>
            <a:endParaRPr lang="en-US" i="1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>
          <a:xfrm>
            <a:off x="457197" y="1363108"/>
            <a:ext cx="8320995" cy="32308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Replace Function Calls with Inline Code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Saves overhead of function call and return</a:t>
            </a:r>
          </a:p>
          <a:p>
            <a:pPr lvl="6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Example:</a:t>
            </a:r>
            <a:br>
              <a:rPr lang="en-US" sz="2400" dirty="0"/>
            </a:br>
            <a:br>
              <a:rPr lang="en-US" sz="2400" dirty="0"/>
            </a:br>
            <a:endParaRPr lang="en-US" sz="2400" b="1" dirty="0"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4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B23C00"/>
                </a:solidFill>
              </a:rPr>
              <a:t>Inline Code: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0A63-B45E-8B47-B5D2-50ECF82A16CB}" type="slidenum">
              <a:rPr lang="en-US"/>
              <a:pPr/>
              <a:t>32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77464" y="2690336"/>
            <a:ext cx="3464262" cy="1477328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 add (int x, int y)</a:t>
            </a:r>
          </a:p>
          <a:p>
            <a:r>
              <a:rPr lang="en-US" dirty="0"/>
              <a:t>    { return x + y; }</a:t>
            </a:r>
          </a:p>
          <a:p>
            <a:endParaRPr lang="en-US" dirty="0"/>
          </a:p>
          <a:p>
            <a:r>
              <a:rPr lang="en-US" dirty="0"/>
              <a:t>int sub (int x, int y)</a:t>
            </a:r>
          </a:p>
          <a:p>
            <a:r>
              <a:rPr lang="en-US" dirty="0"/>
              <a:t>    { return add (x, -y);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7101" y="4614013"/>
            <a:ext cx="3454625" cy="646331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 sub (int x, int y)</a:t>
            </a:r>
          </a:p>
          <a:p>
            <a:r>
              <a:rPr lang="en-US" dirty="0"/>
              <a:t>    { return x + (– y); }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9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Object-Oriented Languages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idx="1"/>
          </p:nvPr>
        </p:nvSpPr>
        <p:spPr>
          <a:xfrm>
            <a:off x="646168" y="1508781"/>
            <a:ext cx="7886700" cy="4847570"/>
          </a:xfrm>
        </p:spPr>
        <p:txBody>
          <a:bodyPr>
            <a:noAutofit/>
          </a:bodyPr>
          <a:lstStyle/>
          <a:p>
            <a:r>
              <a:rPr lang="en-US" sz="2800" dirty="0"/>
              <a:t>Extra challenges!</a:t>
            </a:r>
          </a:p>
          <a:p>
            <a:pPr lvl="4"/>
            <a:endParaRPr lang="en-US" sz="1400" dirty="0"/>
          </a:p>
          <a:p>
            <a:r>
              <a:rPr lang="en-US" sz="2800" dirty="0"/>
              <a:t>Dynamically allocated objects</a:t>
            </a:r>
          </a:p>
          <a:p>
            <a:pPr lvl="1"/>
            <a:r>
              <a:rPr lang="en-US" sz="2800" dirty="0"/>
              <a:t>Allocate objects in the heap.</a:t>
            </a:r>
          </a:p>
          <a:p>
            <a:pPr lvl="5"/>
            <a:endParaRPr lang="en-US" sz="1400" dirty="0"/>
          </a:p>
          <a:p>
            <a:r>
              <a:rPr lang="en-US" sz="2800" dirty="0"/>
              <a:t>Inheritance</a:t>
            </a:r>
          </a:p>
          <a:p>
            <a:pPr lvl="5"/>
            <a:endParaRPr lang="en-US" sz="1800" dirty="0"/>
          </a:p>
          <a:p>
            <a:r>
              <a:rPr lang="en-US" sz="2800" dirty="0"/>
              <a:t>Method overriding and overloading</a:t>
            </a:r>
          </a:p>
          <a:p>
            <a:pPr lvl="1"/>
            <a:r>
              <a:rPr lang="en-US" sz="2500" dirty="0" err="1"/>
              <a:t>Liskov</a:t>
            </a:r>
            <a:r>
              <a:rPr lang="en-US" sz="2500" dirty="0"/>
              <a:t> Substitution Principle</a:t>
            </a:r>
          </a:p>
          <a:p>
            <a:pPr lvl="1"/>
            <a:r>
              <a:rPr lang="en-US" sz="2500" dirty="0"/>
              <a:t>Run-time function binding</a:t>
            </a:r>
          </a:p>
          <a:p>
            <a:pPr marL="1371600" lvl="4" indent="0">
              <a:buNone/>
            </a:pPr>
            <a:endParaRPr lang="en-US" sz="1400" dirty="0"/>
          </a:p>
          <a:p>
            <a:r>
              <a:rPr lang="en-US" sz="2800" dirty="0"/>
              <a:t>Polymorphism and virtual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881E-5006-F349-B6DA-4714F043B0A1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3EA1-DCB1-1506-D3C6-0365CE0D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A7BF-82D7-7573-208A-2B8C26AB7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Rapid advances in hardware have masked rising inefficiencies for decades</a:t>
            </a:r>
          </a:p>
          <a:p>
            <a:endParaRPr lang="en-US" sz="2800" dirty="0"/>
          </a:p>
          <a:p>
            <a:r>
              <a:rPr lang="en-US" sz="2800" dirty="0"/>
              <a:t>Hardware advances have slowed</a:t>
            </a:r>
          </a:p>
          <a:p>
            <a:pPr lvl="1"/>
            <a:r>
              <a:rPr lang="en-US" sz="2500" dirty="0"/>
              <a:t>Reaching the limits of physics</a:t>
            </a:r>
          </a:p>
          <a:p>
            <a:r>
              <a:rPr lang="en-US" sz="2800" dirty="0"/>
              <a:t>Computers are now ubiquitous and used for an ever increasing number and size of tasks</a:t>
            </a:r>
          </a:p>
          <a:p>
            <a:r>
              <a:rPr lang="en-US" sz="2800" dirty="0"/>
              <a:t>Competition is putting price pressure on service providers and on hardware manufacturers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8CC11-2453-4383-9CE1-EA88E0FD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025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02A6-A6F7-6FE3-AB93-EEF44C5C9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2D1AC-BA02-FFAC-E511-F433F4401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33230-B090-427D-BF58-E6EF46DC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868-AA33-2747-ABB3-0137BB322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Code Optimization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idx="1"/>
          </p:nvPr>
        </p:nvSpPr>
        <p:spPr>
          <a:xfrm>
            <a:off x="457245" y="1617490"/>
            <a:ext cx="8503826" cy="4835525"/>
          </a:xfrm>
        </p:spPr>
        <p:txBody>
          <a:bodyPr>
            <a:normAutofit/>
          </a:bodyPr>
          <a:lstStyle/>
          <a:p>
            <a:r>
              <a:rPr lang="en-US" sz="2800" b="1" dirty="0"/>
              <a:t>Goal:</a:t>
            </a:r>
            <a:r>
              <a:rPr lang="en-US" sz="2800" dirty="0"/>
              <a:t> The compiler generates </a:t>
            </a:r>
            <a:r>
              <a:rPr lang="en-US" sz="2800" u="sng" dirty="0"/>
              <a:t>better object code</a:t>
            </a:r>
            <a:r>
              <a:rPr lang="en-US" sz="2800" dirty="0"/>
              <a:t>.</a:t>
            </a:r>
            <a:endParaRPr lang="en-US" sz="2800" dirty="0">
              <a:solidFill>
                <a:srgbClr val="B23C00"/>
              </a:solidFill>
            </a:endParaRPr>
          </a:p>
          <a:p>
            <a:pPr lvl="4"/>
            <a:endParaRPr lang="en-US" sz="2800" dirty="0">
              <a:solidFill>
                <a:srgbClr val="B23C00"/>
              </a:solidFill>
            </a:endParaRPr>
          </a:p>
          <a:p>
            <a:r>
              <a:rPr lang="en-US" sz="2800" dirty="0"/>
              <a:t>Automatically discover information about the runtime behavior of the source program.</a:t>
            </a:r>
          </a:p>
          <a:p>
            <a:pPr lvl="4"/>
            <a:endParaRPr lang="en-US" sz="2800" dirty="0"/>
          </a:p>
          <a:p>
            <a:r>
              <a:rPr lang="en-US" sz="2800" dirty="0"/>
              <a:t>Use that information to generate better code.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E4E0-6034-1345-8AFB-DFD05B1971C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770F-970B-137B-FCC2-D0F2D30E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Compilers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E1FE1D-4FEA-6D24-0B2E-4F5D5AC560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699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4643">
                  <a:extLst>
                    <a:ext uri="{9D8B030D-6E8A-4147-A177-3AD203B41FA5}">
                      <a16:colId xmlns:a16="http://schemas.microsoft.com/office/drawing/2014/main" val="643902383"/>
                    </a:ext>
                  </a:extLst>
                </a:gridCol>
                <a:gridCol w="2194536">
                  <a:extLst>
                    <a:ext uri="{9D8B030D-6E8A-4147-A177-3AD203B41FA5}">
                      <a16:colId xmlns:a16="http://schemas.microsoft.com/office/drawing/2014/main" val="364629027"/>
                    </a:ext>
                  </a:extLst>
                </a:gridCol>
                <a:gridCol w="2937520">
                  <a:extLst>
                    <a:ext uri="{9D8B030D-6E8A-4147-A177-3AD203B41FA5}">
                      <a16:colId xmlns:a16="http://schemas.microsoft.com/office/drawing/2014/main" val="311008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Alpha = 15;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8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36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 = Alpha * 27;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2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52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540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2452F-DB6B-E43A-A0C1-A5760B7B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“Better” Generated Object Code</a:t>
            </a:r>
            <a:endParaRPr lang="en-US" i="1" dirty="0"/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>
          <a:xfrm>
            <a:off x="548684" y="1417342"/>
            <a:ext cx="8412433" cy="4835525"/>
          </a:xfrm>
        </p:spPr>
        <p:txBody>
          <a:bodyPr/>
          <a:lstStyle/>
          <a:p>
            <a:r>
              <a:rPr lang="en-US" sz="2400" dirty="0"/>
              <a:t>Runs faster</a:t>
            </a:r>
          </a:p>
          <a:p>
            <a:pPr lvl="1"/>
            <a:r>
              <a:rPr lang="en-US" sz="2400" dirty="0"/>
              <a:t>What people usually mean when they talk about optimization.</a:t>
            </a:r>
          </a:p>
          <a:p>
            <a:pPr lvl="7"/>
            <a:endParaRPr lang="en-US" sz="2400" dirty="0"/>
          </a:p>
          <a:p>
            <a:r>
              <a:rPr lang="en-US" sz="2400" dirty="0"/>
              <a:t>Uses less memory</a:t>
            </a:r>
          </a:p>
          <a:p>
            <a:pPr lvl="1"/>
            <a:r>
              <a:rPr lang="en-US" sz="2400" dirty="0"/>
              <a:t>Embedded chips may have limited amounts of memory.</a:t>
            </a:r>
          </a:p>
          <a:p>
            <a:pPr lvl="7"/>
            <a:endParaRPr lang="en-US" sz="2400" dirty="0"/>
          </a:p>
          <a:p>
            <a:r>
              <a:rPr lang="en-US" sz="2400" dirty="0"/>
              <a:t>Consumes less power</a:t>
            </a:r>
          </a:p>
          <a:p>
            <a:pPr lvl="1"/>
            <a:r>
              <a:rPr lang="en-US" sz="2400" dirty="0"/>
              <a:t>A CPU chip may be in a device that needs to conserve power.</a:t>
            </a:r>
          </a:p>
          <a:p>
            <a:pPr lvl="1"/>
            <a:r>
              <a:rPr lang="en-US" sz="2400" dirty="0"/>
              <a:t>Some operations can require more power than others.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D833-F831-2B41-953E-5CEA12D21EBB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9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Challenges: Safety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idx="1"/>
          </p:nvPr>
        </p:nvSpPr>
        <p:spPr>
          <a:xfrm>
            <a:off x="457245" y="1523999"/>
            <a:ext cx="8320995" cy="4968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code optimizer </a:t>
            </a:r>
            <a:r>
              <a:rPr lang="en-US" sz="2400" u="sng" dirty="0"/>
              <a:t>must not change the results</a:t>
            </a:r>
            <a:r>
              <a:rPr lang="en-US" sz="2400" dirty="0"/>
              <a:t> of the source program.</a:t>
            </a:r>
          </a:p>
          <a:p>
            <a:pPr lvl="4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During execution, the optimized object code must have the </a:t>
            </a:r>
            <a:r>
              <a:rPr lang="en-US" sz="2400" u="sng" dirty="0"/>
              <a:t>same runtime effects</a:t>
            </a:r>
            <a:r>
              <a:rPr lang="en-US" sz="2400" dirty="0"/>
              <a:t> as the </a:t>
            </a:r>
            <a:r>
              <a:rPr lang="en-US" sz="2400" dirty="0" err="1"/>
              <a:t>unoptimized</a:t>
            </a:r>
            <a:r>
              <a:rPr lang="en-US" sz="2400" dirty="0"/>
              <a:t> object code.</a:t>
            </a:r>
          </a:p>
          <a:p>
            <a:pPr lvl="4">
              <a:lnSpc>
                <a:spcPct val="90000"/>
              </a:lnSpc>
            </a:pP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Same effect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: The variables have the same calculated values.</a:t>
            </a:r>
          </a:p>
          <a:p>
            <a:pPr lvl="6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Bad idea</a:t>
            </a:r>
            <a:r>
              <a:rPr lang="en-US" sz="2400" dirty="0"/>
              <a:t>: Compute the wrong values, but faster!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5A02-3D93-DE4F-927B-B90BBF585165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8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64783</TotalTime>
  <Words>1958</Words>
  <Application>Microsoft Macintosh PowerPoint</Application>
  <PresentationFormat>On-screen Show (4:3)</PresentationFormat>
  <Paragraphs>453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Courier</vt:lpstr>
      <vt:lpstr>Courier New</vt:lpstr>
      <vt:lpstr>Times New Roman</vt:lpstr>
      <vt:lpstr>Wingdings</vt:lpstr>
      <vt:lpstr>Office Theme</vt:lpstr>
      <vt:lpstr>CMPE 220 </vt:lpstr>
      <vt:lpstr>History</vt:lpstr>
      <vt:lpstr>Loss of Efficiency</vt:lpstr>
      <vt:lpstr>Economics</vt:lpstr>
      <vt:lpstr>Compiler Optimization</vt:lpstr>
      <vt:lpstr>Introduction to Code Optimization</vt:lpstr>
      <vt:lpstr>Early Compilers</vt:lpstr>
      <vt:lpstr>“Better” Generated Object Code</vt:lpstr>
      <vt:lpstr>Code Optimization Challenges: Safety</vt:lpstr>
      <vt:lpstr>Instruction Selection</vt:lpstr>
      <vt:lpstr>Instruction Selection: JVM Examples</vt:lpstr>
      <vt:lpstr>Instruction Selection: JVM Examples, cont’d</vt:lpstr>
      <vt:lpstr>Register Allocation</vt:lpstr>
      <vt:lpstr>Avoid Extraneous Loads</vt:lpstr>
      <vt:lpstr>Register Allocation, cont’d</vt:lpstr>
      <vt:lpstr>Register Allocation Challenges</vt:lpstr>
      <vt:lpstr>Data Flow Analysis</vt:lpstr>
      <vt:lpstr>Instruction Scheduling</vt:lpstr>
      <vt:lpstr>Instruction Scheduling, cont’d</vt:lpstr>
      <vt:lpstr>Instruction Scheduling Example</vt:lpstr>
      <vt:lpstr>Instruction Scheduling, cont’d</vt:lpstr>
      <vt:lpstr>Speed Optimization: Constant Folding</vt:lpstr>
      <vt:lpstr>Speed Optimization: Constant Propagation</vt:lpstr>
      <vt:lpstr>Speed Optimization: Strength Reduction</vt:lpstr>
      <vt:lpstr>Speed Optimization: Strength Reduction, cont’d</vt:lpstr>
      <vt:lpstr>Speed Optimization: Dead Code Elimination</vt:lpstr>
      <vt:lpstr>Speed Optimization: Loop Unrolling</vt:lpstr>
      <vt:lpstr>Common Subexpression Elimination</vt:lpstr>
      <vt:lpstr>Common Subexpression Elimination, cont’d</vt:lpstr>
      <vt:lpstr>Loop Optimization:  Invariant Code Hoisting</vt:lpstr>
      <vt:lpstr>Loop Optimization:  Invariant Code Hoisting</vt:lpstr>
      <vt:lpstr>Function Inlining</vt:lpstr>
      <vt:lpstr>Compiling Object-Oriented Languages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151: Object-Oriented Design</dc:title>
  <dc:creator>Ronald Mak</dc:creator>
  <cp:lastModifiedBy>Robert Nicholson</cp:lastModifiedBy>
  <cp:revision>819</cp:revision>
  <dcterms:created xsi:type="dcterms:W3CDTF">2008-01-12T03:52:55Z</dcterms:created>
  <dcterms:modified xsi:type="dcterms:W3CDTF">2023-04-19T18:27:36Z</dcterms:modified>
</cp:coreProperties>
</file>