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406" r:id="rId2"/>
    <p:sldId id="514" r:id="rId3"/>
    <p:sldId id="515" r:id="rId4"/>
    <p:sldId id="525" r:id="rId5"/>
    <p:sldId id="527" r:id="rId6"/>
    <p:sldId id="526" r:id="rId7"/>
    <p:sldId id="528" r:id="rId8"/>
    <p:sldId id="523" r:id="rId9"/>
    <p:sldId id="521" r:id="rId10"/>
    <p:sldId id="512" r:id="rId11"/>
    <p:sldId id="522" r:id="rId12"/>
    <p:sldId id="524" r:id="rId13"/>
    <p:sldId id="529" r:id="rId14"/>
    <p:sldId id="530" r:id="rId15"/>
    <p:sldId id="540" r:id="rId16"/>
    <p:sldId id="531" r:id="rId17"/>
    <p:sldId id="532" r:id="rId18"/>
    <p:sldId id="541" r:id="rId19"/>
    <p:sldId id="536" r:id="rId20"/>
    <p:sldId id="537" r:id="rId21"/>
    <p:sldId id="538" r:id="rId22"/>
    <p:sldId id="534" r:id="rId23"/>
    <p:sldId id="535" r:id="rId24"/>
    <p:sldId id="539" r:id="rId25"/>
    <p:sldId id="533" r:id="rId26"/>
    <p:sldId id="40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29" autoAdjust="0"/>
    <p:restoredTop sz="97216" autoAdjust="0"/>
  </p:normalViewPr>
  <p:slideViewPr>
    <p:cSldViewPr>
      <p:cViewPr varScale="1">
        <p:scale>
          <a:sx n="119" d="100"/>
          <a:sy n="119" d="100"/>
        </p:scale>
        <p:origin x="208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23 – Optimization (continued)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Debug Un-Optimized Code</a:t>
            </a:r>
            <a:endParaRPr lang="en-US" i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457197" y="1363108"/>
            <a:ext cx="8320995" cy="3230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Invariant code within the loop</a:t>
            </a:r>
          </a:p>
          <a:p>
            <a:pPr lvl="6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>
              <a:latin typeface="Courier New" charset="0"/>
            </a:endParaRPr>
          </a:p>
          <a:p>
            <a:pPr marL="1371600" lvl="4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Extract Invariants: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A63-B45E-8B47-B5D2-50ECF82A16CB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57489" y="2228412"/>
            <a:ext cx="4044697" cy="1200329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FOR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:= 1 TO 10000 DO BEGIN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 :=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* 3.14159;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charset="0"/>
              </a:rPr>
              <a:t>x = y + z;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END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57489" y="4226619"/>
            <a:ext cx="4044697" cy="1200329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</a:rPr>
              <a:t>x = y + z;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:= 1 TO </a:t>
            </a:r>
            <a:r>
              <a:rPr lang="en-US" b="1" dirty="0">
                <a:latin typeface="Courier New" charset="0"/>
              </a:rPr>
              <a:t>10000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DO BEGIN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 :=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* 3.14159;</a:t>
            </a:r>
            <a:br>
              <a:rPr lang="en-US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END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0B81A-A24E-AF94-5244-A1D4FFD6D76F}"/>
              </a:ext>
            </a:extLst>
          </p:cNvPr>
          <p:cNvSpPr txBox="1"/>
          <p:nvPr/>
        </p:nvSpPr>
        <p:spPr>
          <a:xfrm>
            <a:off x="5950352" y="5741010"/>
            <a:ext cx="25649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Where is the breakpoint?</a:t>
            </a:r>
          </a:p>
        </p:txBody>
      </p:sp>
    </p:spTree>
    <p:extLst>
      <p:ext uri="{BB962C8B-B14F-4D97-AF65-F5344CB8AC3E}">
        <p14:creationId xmlns:p14="http://schemas.microsoft.com/office/powerpoint/2010/main" val="42107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7DA-A213-827A-2A28-97A56B4F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D690-4F67-EE9E-6DFF-9C7E0937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Software follows the Pareto Law (aka the 80/20 rule)</a:t>
            </a:r>
          </a:p>
          <a:p>
            <a:r>
              <a:rPr lang="en-US" sz="2800" dirty="0"/>
              <a:t>Actual studies show that in most software systems, 90% of the execution time is spent in 10% of the code (the 90/10 rule)</a:t>
            </a:r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29E-237E-D5F6-FA4C-D768A46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565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7DA-A213-827A-2A28-97A56B4F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D690-4F67-EE9E-6DFF-9C7E0937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Find out where time is being spent</a:t>
            </a:r>
          </a:p>
          <a:p>
            <a:r>
              <a:rPr lang="en-US" sz="2800" dirty="0"/>
              <a:t>Instrument the code</a:t>
            </a:r>
          </a:p>
          <a:p>
            <a:pPr lvl="1"/>
            <a:r>
              <a:rPr lang="en-US" sz="2500" dirty="0"/>
              <a:t>Insert trace statements at the start and end of routines</a:t>
            </a:r>
          </a:p>
          <a:p>
            <a:r>
              <a:rPr lang="en-US" sz="2800" dirty="0"/>
              <a:t>Dynamic sampling</a:t>
            </a:r>
          </a:p>
          <a:p>
            <a:pPr lvl="1"/>
            <a:r>
              <a:rPr lang="en-US" sz="2500" dirty="0"/>
              <a:t>Uses timers and interrupts to sample the code while running, to see what instructions are being executed most frequently</a:t>
            </a:r>
          </a:p>
          <a:p>
            <a:r>
              <a:rPr lang="en-US" sz="2800" dirty="0"/>
              <a:t>Re-organize code</a:t>
            </a:r>
          </a:p>
          <a:p>
            <a:r>
              <a:rPr lang="en-US" sz="2800" dirty="0"/>
              <a:t>Hand optimize critical code (or re-code in assembly)</a:t>
            </a:r>
          </a:p>
          <a:p>
            <a:pPr lvl="1"/>
            <a:r>
              <a:rPr lang="en-US" sz="2500" dirty="0"/>
              <a:t>The best hand coder is still better than the best optimizer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29E-237E-D5F6-FA4C-D768A46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474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70D1-610D-BB79-BF5A-72006374C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A06E2-632E-E04F-C299-AE891955B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0AF6-B9C2-D528-536D-BDF3FEB0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4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D2C4-9B84-86A7-D2DE-DF86CE8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Mode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7FA4-026C-1109-6F11-F4862659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Kernel mode allows the execution of privileged instructions – necessary for some system library functions</a:t>
            </a:r>
          </a:p>
          <a:p>
            <a:r>
              <a:rPr lang="en-US" sz="2800" dirty="0"/>
              <a:t>Minimize / combine system function calls</a:t>
            </a:r>
          </a:p>
          <a:p>
            <a:r>
              <a:rPr lang="en-US" sz="2800" dirty="0"/>
              <a:t>Sun Web Server – shifted the entire request handler into kernel mode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903E-90FD-B7CE-A30B-2BC1484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207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648D-AB71-AFA1-73C3-7D582ACEC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48C6-A1BD-44F8-584E-5C19E2254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75E7-3D9C-C3C5-B753-2FFEEA2D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30A5-821C-97F6-2880-B5A37388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Advantage of the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7DC-03A4-89DE-63E8-213D737C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Application software should be portable</a:t>
            </a:r>
          </a:p>
          <a:p>
            <a:pPr lvl="1"/>
            <a:r>
              <a:rPr lang="en-US" sz="2500" dirty="0"/>
              <a:t>Support standard interfaces</a:t>
            </a:r>
          </a:p>
          <a:p>
            <a:pPr lvl="1"/>
            <a:r>
              <a:rPr lang="en-US" sz="2500" dirty="0"/>
              <a:t>Tune for each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FEC55-8F78-3978-7F90-D2740695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639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30A5-821C-97F6-2880-B5A37388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Advantage of the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FEC55-8F78-3978-7F90-D2740695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17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09218F-8088-903E-0316-47FE8354AC9C}"/>
              </a:ext>
            </a:extLst>
          </p:cNvPr>
          <p:cNvSpPr/>
          <p:nvPr/>
        </p:nvSpPr>
        <p:spPr>
          <a:xfrm>
            <a:off x="4114800" y="1825625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A186A-21E3-62F0-2BF7-53D0330E68C4}"/>
              </a:ext>
            </a:extLst>
          </p:cNvPr>
          <p:cNvSpPr/>
          <p:nvPr/>
        </p:nvSpPr>
        <p:spPr>
          <a:xfrm>
            <a:off x="2651781" y="2258636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4E0A9-EEB9-CB7F-BC2B-0AA2F64DF5F5}"/>
              </a:ext>
            </a:extLst>
          </p:cNvPr>
          <p:cNvSpPr/>
          <p:nvPr/>
        </p:nvSpPr>
        <p:spPr>
          <a:xfrm>
            <a:off x="5577819" y="2258636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627932-2CB6-EF5A-975B-7B703A19D20B}"/>
              </a:ext>
            </a:extLst>
          </p:cNvPr>
          <p:cNvSpPr/>
          <p:nvPr/>
        </p:nvSpPr>
        <p:spPr>
          <a:xfrm>
            <a:off x="4114800" y="4709136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89C2-6003-A453-4045-1216E98D6220}"/>
              </a:ext>
            </a:extLst>
          </p:cNvPr>
          <p:cNvSpPr/>
          <p:nvPr/>
        </p:nvSpPr>
        <p:spPr>
          <a:xfrm>
            <a:off x="5577819" y="4217799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921D15-E1DE-5ED9-196D-720D2737C97B}"/>
              </a:ext>
            </a:extLst>
          </p:cNvPr>
          <p:cNvSpPr/>
          <p:nvPr/>
        </p:nvSpPr>
        <p:spPr>
          <a:xfrm>
            <a:off x="2640288" y="4217799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4AF4E-FAD6-9650-7F77-E02D3307E697}"/>
              </a:ext>
            </a:extLst>
          </p:cNvPr>
          <p:cNvSpPr txBox="1"/>
          <p:nvPr/>
        </p:nvSpPr>
        <p:spPr>
          <a:xfrm>
            <a:off x="2651781" y="253117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D7825-2F7E-FC0A-6600-E8611169ACB3}"/>
              </a:ext>
            </a:extLst>
          </p:cNvPr>
          <p:cNvSpPr txBox="1"/>
          <p:nvPr/>
        </p:nvSpPr>
        <p:spPr>
          <a:xfrm>
            <a:off x="4206244" y="2098159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2CEBF-B51A-46D7-F612-186186713C89}"/>
              </a:ext>
            </a:extLst>
          </p:cNvPr>
          <p:cNvSpPr txBox="1"/>
          <p:nvPr/>
        </p:nvSpPr>
        <p:spPr>
          <a:xfrm>
            <a:off x="5647352" y="251226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91F79-4DCD-9B40-32FB-DE9A3E1076B9}"/>
              </a:ext>
            </a:extLst>
          </p:cNvPr>
          <p:cNvSpPr txBox="1"/>
          <p:nvPr/>
        </p:nvSpPr>
        <p:spPr>
          <a:xfrm>
            <a:off x="2699838" y="4490333"/>
            <a:ext cx="7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EFCC3-7769-B247-40EC-4CA89BBEA2ED}"/>
              </a:ext>
            </a:extLst>
          </p:cNvPr>
          <p:cNvSpPr txBox="1"/>
          <p:nvPr/>
        </p:nvSpPr>
        <p:spPr>
          <a:xfrm>
            <a:off x="5647352" y="4490333"/>
            <a:ext cx="7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4C145-AD04-B2C1-72B0-C4371C8B78E7}"/>
              </a:ext>
            </a:extLst>
          </p:cNvPr>
          <p:cNvSpPr txBox="1"/>
          <p:nvPr/>
        </p:nvSpPr>
        <p:spPr>
          <a:xfrm>
            <a:off x="4178807" y="4981670"/>
            <a:ext cx="7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ASUS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0E7C8-DD0A-E9FC-CBF0-5761C0F52884}"/>
              </a:ext>
            </a:extLst>
          </p:cNvPr>
          <p:cNvCxnSpPr>
            <a:cxnSpLocks/>
          </p:cNvCxnSpPr>
          <p:nvPr/>
        </p:nvCxnSpPr>
        <p:spPr>
          <a:xfrm>
            <a:off x="4600775" y="2740025"/>
            <a:ext cx="0" cy="1969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85CEE-468F-2476-0D0B-6226B42E7BFE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95289" y="2606114"/>
            <a:ext cx="816441" cy="1745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83786D-8CCA-E53E-1847-67E9F2848451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420777" y="2606114"/>
            <a:ext cx="827934" cy="1745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09891A-60AB-EB15-E1ED-F4ECA840A5A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097488" y="3171340"/>
            <a:ext cx="11493" cy="10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0A376-6EA5-C8F7-8689-895A768DDE9E}"/>
              </a:ext>
            </a:extLst>
          </p:cNvPr>
          <p:cNvCxnSpPr>
            <a:cxnSpLocks/>
          </p:cNvCxnSpPr>
          <p:nvPr/>
        </p:nvCxnSpPr>
        <p:spPr>
          <a:xfrm flipH="1">
            <a:off x="6053233" y="3179933"/>
            <a:ext cx="11493" cy="10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F9F5E-120E-7743-8716-794EDB0E418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895289" y="3039125"/>
            <a:ext cx="816441" cy="1803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391890-CCFB-DEEE-FC98-774A8C0E9D29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3554688" y="2705321"/>
            <a:ext cx="2013277" cy="1969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7D9106-0D25-5FA4-43B8-6A3147A72B9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66181" y="2715836"/>
            <a:ext cx="2011638" cy="1959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1A536A-E16A-DECE-26E1-7A2A3E27EC41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432270" y="3039125"/>
            <a:ext cx="816441" cy="1803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3F94D0-37CD-720E-B298-E155B92F2799}"/>
              </a:ext>
            </a:extLst>
          </p:cNvPr>
          <p:cNvSpPr txBox="1"/>
          <p:nvPr/>
        </p:nvSpPr>
        <p:spPr>
          <a:xfrm>
            <a:off x="5743965" y="5556026"/>
            <a:ext cx="2677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Tune each app for each OS</a:t>
            </a:r>
          </a:p>
        </p:txBody>
      </p:sp>
    </p:spTree>
    <p:extLst>
      <p:ext uri="{BB962C8B-B14F-4D97-AF65-F5344CB8AC3E}">
        <p14:creationId xmlns:p14="http://schemas.microsoft.com/office/powerpoint/2010/main" val="193113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49B0-02C7-DF16-126C-0F20F0CC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8B30-40C6-9C10-FFE1-650000E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Review active tasks</a:t>
            </a:r>
          </a:p>
          <a:p>
            <a:pPr lvl="1"/>
            <a:r>
              <a:rPr lang="en-US" sz="2500" dirty="0"/>
              <a:t>Eliminate those that are not needed</a:t>
            </a:r>
          </a:p>
          <a:p>
            <a:pPr lvl="1"/>
            <a:r>
              <a:rPr lang="en-US" sz="2500" dirty="0"/>
              <a:t>Adjust priorities</a:t>
            </a:r>
          </a:p>
          <a:p>
            <a:r>
              <a:rPr lang="en-US" sz="2800" dirty="0"/>
              <a:t>Review mass storage contents and delete files that are not needed</a:t>
            </a:r>
          </a:p>
          <a:p>
            <a:r>
              <a:rPr lang="en-US" sz="2800" dirty="0"/>
              <a:t>File system optimization</a:t>
            </a:r>
          </a:p>
          <a:p>
            <a:pPr lvl="1"/>
            <a:r>
              <a:rPr lang="en-US" sz="2500" dirty="0"/>
              <a:t>File system attributes (number of sockets, number of file descriptors, hash table size, </a:t>
            </a:r>
            <a:r>
              <a:rPr lang="en-US" sz="2500" dirty="0" err="1"/>
              <a:t>etc</a:t>
            </a:r>
            <a:r>
              <a:rPr lang="en-US" sz="2500" dirty="0"/>
              <a:t>) </a:t>
            </a:r>
          </a:p>
          <a:p>
            <a:pPr lvl="1"/>
            <a:r>
              <a:rPr lang="en-US" sz="2500" dirty="0"/>
              <a:t>Separate disks for log files</a:t>
            </a:r>
          </a:p>
          <a:p>
            <a:pPr lvl="1"/>
            <a:r>
              <a:rPr lang="en-US" sz="2500" dirty="0"/>
              <a:t>Defragmenting</a:t>
            </a:r>
          </a:p>
          <a:p>
            <a:r>
              <a:rPr lang="en-US" sz="2800" dirty="0"/>
              <a:t>Database optimization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59AA-179B-EF67-BD1A-488C2931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937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030B-4BE6-6866-1D94-19E10AB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Network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5D8F-97E7-2CBB-8A8A-F4BBF34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93" y="1688012"/>
            <a:ext cx="2297448" cy="32322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Server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5E8C-87DB-7761-9D23-CB22F127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19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0021-C078-2D66-26BC-C2083FB8ECA8}"/>
              </a:ext>
            </a:extLst>
          </p:cNvPr>
          <p:cNvSpPr/>
          <p:nvPr/>
        </p:nvSpPr>
        <p:spPr>
          <a:xfrm>
            <a:off x="930583" y="2145207"/>
            <a:ext cx="1645902" cy="256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0EA0E8-FF6A-C3A3-AF42-92EDE3101290}"/>
              </a:ext>
            </a:extLst>
          </p:cNvPr>
          <p:cNvCxnSpPr>
            <a:endCxn id="5" idx="3"/>
          </p:cNvCxnSpPr>
          <p:nvPr/>
        </p:nvCxnSpPr>
        <p:spPr>
          <a:xfrm>
            <a:off x="930583" y="3425354"/>
            <a:ext cx="16459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6E9E3C-DD34-2361-3179-E9BF4DCC8982}"/>
              </a:ext>
            </a:extLst>
          </p:cNvPr>
          <p:cNvSpPr txBox="1"/>
          <p:nvPr/>
        </p:nvSpPr>
        <p:spPr>
          <a:xfrm>
            <a:off x="957505" y="2412731"/>
            <a:ext cx="1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243CA-9DDA-0D28-79B6-EE5597A8C51C}"/>
              </a:ext>
            </a:extLst>
          </p:cNvPr>
          <p:cNvSpPr txBox="1"/>
          <p:nvPr/>
        </p:nvSpPr>
        <p:spPr>
          <a:xfrm>
            <a:off x="925256" y="3696095"/>
            <a:ext cx="16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E14497-7275-A713-7AF7-BF49220977EB}"/>
              </a:ext>
            </a:extLst>
          </p:cNvPr>
          <p:cNvSpPr txBox="1">
            <a:spLocks/>
          </p:cNvSpPr>
          <p:nvPr/>
        </p:nvSpPr>
        <p:spPr>
          <a:xfrm>
            <a:off x="3387963" y="1688012"/>
            <a:ext cx="2297448" cy="32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Server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94661-92FB-63D0-63B6-8F89A270EE96}"/>
              </a:ext>
            </a:extLst>
          </p:cNvPr>
          <p:cNvSpPr/>
          <p:nvPr/>
        </p:nvSpPr>
        <p:spPr>
          <a:xfrm>
            <a:off x="3673753" y="2145207"/>
            <a:ext cx="1645902" cy="256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B67EE5-F36E-655A-FE39-9969B092601A}"/>
              </a:ext>
            </a:extLst>
          </p:cNvPr>
          <p:cNvCxnSpPr>
            <a:endCxn id="11" idx="3"/>
          </p:cNvCxnSpPr>
          <p:nvPr/>
        </p:nvCxnSpPr>
        <p:spPr>
          <a:xfrm>
            <a:off x="3673753" y="3425354"/>
            <a:ext cx="16459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A3DBAD-81BE-8C54-F215-73B6BCE939FD}"/>
              </a:ext>
            </a:extLst>
          </p:cNvPr>
          <p:cNvSpPr txBox="1"/>
          <p:nvPr/>
        </p:nvSpPr>
        <p:spPr>
          <a:xfrm>
            <a:off x="3700675" y="2412731"/>
            <a:ext cx="1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12894-C551-7163-0C8B-8680CF7E9B69}"/>
              </a:ext>
            </a:extLst>
          </p:cNvPr>
          <p:cNvSpPr txBox="1"/>
          <p:nvPr/>
        </p:nvSpPr>
        <p:spPr>
          <a:xfrm>
            <a:off x="3668426" y="3696095"/>
            <a:ext cx="16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7630F6-6371-1BEB-44E9-14C2480CADE9}"/>
              </a:ext>
            </a:extLst>
          </p:cNvPr>
          <p:cNvSpPr txBox="1">
            <a:spLocks/>
          </p:cNvSpPr>
          <p:nvPr/>
        </p:nvSpPr>
        <p:spPr>
          <a:xfrm>
            <a:off x="6131133" y="1688012"/>
            <a:ext cx="2297448" cy="32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Server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7B77FF-DC25-84D6-FB89-D053F4D81B96}"/>
              </a:ext>
            </a:extLst>
          </p:cNvPr>
          <p:cNvSpPr/>
          <p:nvPr/>
        </p:nvSpPr>
        <p:spPr>
          <a:xfrm>
            <a:off x="6416923" y="2145207"/>
            <a:ext cx="1645902" cy="256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AC55FE-44C7-6645-297B-08B9B85B4353}"/>
              </a:ext>
            </a:extLst>
          </p:cNvPr>
          <p:cNvCxnSpPr>
            <a:endCxn id="16" idx="3"/>
          </p:cNvCxnSpPr>
          <p:nvPr/>
        </p:nvCxnSpPr>
        <p:spPr>
          <a:xfrm>
            <a:off x="6416923" y="3425354"/>
            <a:ext cx="16459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02E765-CEE9-5B04-C7EF-C64D27F2A428}"/>
              </a:ext>
            </a:extLst>
          </p:cNvPr>
          <p:cNvSpPr txBox="1"/>
          <p:nvPr/>
        </p:nvSpPr>
        <p:spPr>
          <a:xfrm>
            <a:off x="6443845" y="2412731"/>
            <a:ext cx="1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44BD55-6034-0212-21C4-BCF0BCF89B34}"/>
              </a:ext>
            </a:extLst>
          </p:cNvPr>
          <p:cNvSpPr txBox="1"/>
          <p:nvPr/>
        </p:nvSpPr>
        <p:spPr>
          <a:xfrm>
            <a:off x="6411596" y="3696095"/>
            <a:ext cx="16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3741C1-89A5-0ADD-49C9-00F79B31D44B}"/>
              </a:ext>
            </a:extLst>
          </p:cNvPr>
          <p:cNvSpPr/>
          <p:nvPr/>
        </p:nvSpPr>
        <p:spPr>
          <a:xfrm>
            <a:off x="3886207" y="5380963"/>
            <a:ext cx="1371585" cy="3693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668068-B358-4D7F-A0A4-40727966915C}"/>
              </a:ext>
            </a:extLst>
          </p:cNvPr>
          <p:cNvSpPr/>
          <p:nvPr/>
        </p:nvSpPr>
        <p:spPr>
          <a:xfrm>
            <a:off x="3886207" y="5887062"/>
            <a:ext cx="1371585" cy="3693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9DFB82-70CE-D394-4582-55234DAC04A6}"/>
              </a:ext>
            </a:extLst>
          </p:cNvPr>
          <p:cNvSpPr/>
          <p:nvPr/>
        </p:nvSpPr>
        <p:spPr>
          <a:xfrm>
            <a:off x="3886207" y="5796874"/>
            <a:ext cx="1371585" cy="266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36D5CC-A030-9A40-56C1-EB7DD83E339F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>
            <a:off x="3886207" y="5565626"/>
            <a:ext cx="0" cy="506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6CA854-69E1-AB51-01DA-FA64F6BB959A}"/>
              </a:ext>
            </a:extLst>
          </p:cNvPr>
          <p:cNvCxnSpPr/>
          <p:nvPr/>
        </p:nvCxnSpPr>
        <p:spPr>
          <a:xfrm>
            <a:off x="5257792" y="5582670"/>
            <a:ext cx="0" cy="506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5EF27A-8829-CB35-BD07-FC268E32E68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1753534" y="4705500"/>
            <a:ext cx="2818466" cy="675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2EF07B-ED0D-F31A-FD58-424A41324F2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590836" y="4705500"/>
            <a:ext cx="2649038" cy="677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B4D1F-6048-E397-81F3-B6F62BE248C0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571999" y="4740890"/>
            <a:ext cx="1" cy="640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E5F2-5029-2E2B-F6FA-01D84EE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Optimization Matter?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0F37-1FA6-787F-D258-826ECFB3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F5B86A-9317-B194-EE84-2220D092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doesn’t seem like it…</a:t>
            </a:r>
          </a:p>
          <a:p>
            <a:r>
              <a:rPr lang="en-US" sz="2800" dirty="0"/>
              <a:t>80 years of advances in hardware – processing, communications, memory, and storage - have enabled incredible advances in computing</a:t>
            </a:r>
          </a:p>
          <a:p>
            <a:r>
              <a:rPr lang="en-US" sz="2800" dirty="0"/>
              <a:t>Computers have become the basis for our economy and our society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08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030B-4BE6-6866-1D94-19E10AB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Network Tasks: 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5D8F-97E7-2CBB-8A8A-F4BBF34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93" y="1688012"/>
            <a:ext cx="2297448" cy="32322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Server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5E8C-87DB-7761-9D23-CB22F127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0021-C078-2D66-26BC-C2083FB8ECA8}"/>
              </a:ext>
            </a:extLst>
          </p:cNvPr>
          <p:cNvSpPr/>
          <p:nvPr/>
        </p:nvSpPr>
        <p:spPr>
          <a:xfrm>
            <a:off x="930583" y="2145207"/>
            <a:ext cx="1645902" cy="256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E9E3C-DD34-2361-3179-E9BF4DCC8982}"/>
              </a:ext>
            </a:extLst>
          </p:cNvPr>
          <p:cNvSpPr txBox="1"/>
          <p:nvPr/>
        </p:nvSpPr>
        <p:spPr>
          <a:xfrm>
            <a:off x="957505" y="2412731"/>
            <a:ext cx="1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E14497-7275-A713-7AF7-BF49220977EB}"/>
              </a:ext>
            </a:extLst>
          </p:cNvPr>
          <p:cNvSpPr txBox="1">
            <a:spLocks/>
          </p:cNvSpPr>
          <p:nvPr/>
        </p:nvSpPr>
        <p:spPr>
          <a:xfrm>
            <a:off x="3387963" y="1688012"/>
            <a:ext cx="2297448" cy="32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Server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94661-92FB-63D0-63B6-8F89A270EE96}"/>
              </a:ext>
            </a:extLst>
          </p:cNvPr>
          <p:cNvSpPr/>
          <p:nvPr/>
        </p:nvSpPr>
        <p:spPr>
          <a:xfrm>
            <a:off x="3673753" y="2145207"/>
            <a:ext cx="1645902" cy="256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12894-C551-7163-0C8B-8680CF7E9B69}"/>
              </a:ext>
            </a:extLst>
          </p:cNvPr>
          <p:cNvSpPr txBox="1"/>
          <p:nvPr/>
        </p:nvSpPr>
        <p:spPr>
          <a:xfrm>
            <a:off x="3644161" y="2412731"/>
            <a:ext cx="16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7630F6-6371-1BEB-44E9-14C2480CADE9}"/>
              </a:ext>
            </a:extLst>
          </p:cNvPr>
          <p:cNvSpPr txBox="1">
            <a:spLocks/>
          </p:cNvSpPr>
          <p:nvPr/>
        </p:nvSpPr>
        <p:spPr>
          <a:xfrm>
            <a:off x="6131133" y="1688012"/>
            <a:ext cx="2297448" cy="32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Server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7B77FF-DC25-84D6-FB89-D053F4D81B96}"/>
              </a:ext>
            </a:extLst>
          </p:cNvPr>
          <p:cNvSpPr/>
          <p:nvPr/>
        </p:nvSpPr>
        <p:spPr>
          <a:xfrm>
            <a:off x="6416923" y="2145207"/>
            <a:ext cx="1645902" cy="256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2E765-CEE9-5B04-C7EF-C64D27F2A428}"/>
              </a:ext>
            </a:extLst>
          </p:cNvPr>
          <p:cNvSpPr txBox="1"/>
          <p:nvPr/>
        </p:nvSpPr>
        <p:spPr>
          <a:xfrm>
            <a:off x="6443845" y="2412731"/>
            <a:ext cx="1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3741C1-89A5-0ADD-49C9-00F79B31D44B}"/>
              </a:ext>
            </a:extLst>
          </p:cNvPr>
          <p:cNvSpPr/>
          <p:nvPr/>
        </p:nvSpPr>
        <p:spPr>
          <a:xfrm>
            <a:off x="3886207" y="5380963"/>
            <a:ext cx="1371585" cy="3693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668068-B358-4D7F-A0A4-40727966915C}"/>
              </a:ext>
            </a:extLst>
          </p:cNvPr>
          <p:cNvSpPr/>
          <p:nvPr/>
        </p:nvSpPr>
        <p:spPr>
          <a:xfrm>
            <a:off x="3886207" y="5887062"/>
            <a:ext cx="1371585" cy="3693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9DFB82-70CE-D394-4582-55234DAC04A6}"/>
              </a:ext>
            </a:extLst>
          </p:cNvPr>
          <p:cNvSpPr/>
          <p:nvPr/>
        </p:nvSpPr>
        <p:spPr>
          <a:xfrm>
            <a:off x="3886207" y="5796874"/>
            <a:ext cx="1371585" cy="266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36D5CC-A030-9A40-56C1-EB7DD83E339F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>
            <a:off x="3886207" y="5565626"/>
            <a:ext cx="0" cy="506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6CA854-69E1-AB51-01DA-FA64F6BB959A}"/>
              </a:ext>
            </a:extLst>
          </p:cNvPr>
          <p:cNvCxnSpPr/>
          <p:nvPr/>
        </p:nvCxnSpPr>
        <p:spPr>
          <a:xfrm>
            <a:off x="5257792" y="5582670"/>
            <a:ext cx="0" cy="506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5EF27A-8829-CB35-BD07-FC268E32E68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60414" y="2597397"/>
            <a:ext cx="1083747" cy="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2EF07B-ED0D-F31A-FD58-424A41324F23}"/>
              </a:ext>
            </a:extLst>
          </p:cNvPr>
          <p:cNvCxnSpPr>
            <a:cxnSpLocks/>
          </p:cNvCxnSpPr>
          <p:nvPr/>
        </p:nvCxnSpPr>
        <p:spPr>
          <a:xfrm>
            <a:off x="5346577" y="2606049"/>
            <a:ext cx="10650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B4D1F-6048-E397-81F3-B6F62BE248C0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571999" y="4740890"/>
            <a:ext cx="1" cy="640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6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DC7D-1B6B-B671-8DF4-1A68E5F4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Network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C08-2A7F-DAE5-6B40-789DCF15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usually best to dedicate servers to specific tasks</a:t>
            </a:r>
          </a:p>
          <a:p>
            <a:pPr lvl="1"/>
            <a:r>
              <a:rPr lang="en-US" sz="2500" dirty="0"/>
              <a:t>Web server</a:t>
            </a:r>
          </a:p>
          <a:p>
            <a:pPr lvl="1"/>
            <a:r>
              <a:rPr lang="en-US" sz="2500" dirty="0"/>
              <a:t>Database</a:t>
            </a:r>
          </a:p>
          <a:p>
            <a:pPr lvl="1"/>
            <a:r>
              <a:rPr lang="en-US" sz="2500" dirty="0"/>
              <a:t>FTP</a:t>
            </a:r>
          </a:p>
          <a:p>
            <a:pPr lvl="1"/>
            <a:r>
              <a:rPr lang="en-US" sz="2500" dirty="0" err="1"/>
              <a:t>eMail</a:t>
            </a:r>
            <a:endParaRPr lang="en-US" sz="2500" dirty="0"/>
          </a:p>
          <a:p>
            <a:pPr lvl="1"/>
            <a:r>
              <a:rPr lang="en-US" sz="2500" dirty="0"/>
              <a:t>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F8ECB-55B8-11BB-E1D4-F592C73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160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F9CE-72D9-50DC-BF6F-C377C5D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Hardware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47AA-2975-BE16-A16E-7A190EC3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 connections</a:t>
            </a:r>
          </a:p>
          <a:p>
            <a:r>
              <a:rPr lang="en-US" sz="2800" dirty="0"/>
              <a:t>Number of processors (cores)</a:t>
            </a:r>
          </a:p>
          <a:p>
            <a:r>
              <a:rPr lang="en-US" sz="2800" dirty="0"/>
              <a:t>Processor speed</a:t>
            </a:r>
          </a:p>
          <a:p>
            <a:r>
              <a:rPr lang="en-US" sz="2800" dirty="0"/>
              <a:t>Amount of memory</a:t>
            </a:r>
          </a:p>
          <a:p>
            <a:r>
              <a:rPr lang="en-US" sz="2800" dirty="0"/>
              <a:t>Amount of mass storage</a:t>
            </a:r>
          </a:p>
          <a:p>
            <a:r>
              <a:rPr lang="en-US" sz="2800" dirty="0"/>
              <a:t>Speed of mass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1668-6840-1384-7399-F86ED57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54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F9CE-72D9-50DC-BF6F-C377C5D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Hardware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47AA-2975-BE16-A16E-7A190EC3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Finding Bottlenecks</a:t>
            </a:r>
          </a:p>
          <a:p>
            <a:r>
              <a:rPr lang="en-US" sz="2800" dirty="0"/>
              <a:t>Program profiling</a:t>
            </a:r>
          </a:p>
          <a:p>
            <a:r>
              <a:rPr lang="en-US" sz="2800" dirty="0"/>
              <a:t>System profiling</a:t>
            </a:r>
          </a:p>
          <a:p>
            <a:pPr lvl="1"/>
            <a:r>
              <a:rPr lang="en-US" sz="2500" dirty="0"/>
              <a:t>Processor usage</a:t>
            </a:r>
          </a:p>
          <a:p>
            <a:pPr lvl="1"/>
            <a:r>
              <a:rPr lang="en-US" sz="2500" dirty="0"/>
              <a:t>Memory usage</a:t>
            </a:r>
          </a:p>
          <a:p>
            <a:pPr lvl="1"/>
            <a:r>
              <a:rPr lang="en-US" sz="2500" dirty="0"/>
              <a:t>Wait states</a:t>
            </a:r>
          </a:p>
          <a:p>
            <a:r>
              <a:rPr lang="en-US" sz="2800" dirty="0"/>
              <a:t>Network traffic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1668-6840-1384-7399-F86ED57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21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F7F8-FAB2-C49B-7623-D1E12235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E4DD-ECF2-6561-0EB5-D9FFCF27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CPU Utilization</a:t>
            </a:r>
          </a:p>
          <a:p>
            <a:pPr lvl="1"/>
            <a:r>
              <a:rPr lang="en-US" sz="2500" dirty="0"/>
              <a:t>May be misleading, since tasks may be blocked</a:t>
            </a:r>
          </a:p>
          <a:p>
            <a:r>
              <a:rPr lang="en-US" sz="2800" dirty="0"/>
              <a:t>Performance Monitoring Counters (PMCs) </a:t>
            </a:r>
          </a:p>
          <a:p>
            <a:pPr lvl="1"/>
            <a:r>
              <a:rPr lang="en-US" sz="2500" dirty="0"/>
              <a:t>Number of accesses to off-chip memory</a:t>
            </a:r>
          </a:p>
          <a:p>
            <a:pPr lvl="1"/>
            <a:r>
              <a:rPr lang="en-US" sz="2500" dirty="0"/>
              <a:t>Program cycles (not instruction cycles)</a:t>
            </a:r>
          </a:p>
          <a:p>
            <a:pPr lvl="1"/>
            <a:r>
              <a:rPr lang="en-US" sz="2500" dirty="0"/>
              <a:t>Cache misses</a:t>
            </a:r>
          </a:p>
          <a:p>
            <a:r>
              <a:rPr lang="en-US" sz="2800" dirty="0"/>
              <a:t>Instructions Per Cycle (IPC)</a:t>
            </a:r>
          </a:p>
          <a:p>
            <a:pPr lvl="1"/>
            <a:r>
              <a:rPr lang="en-US" sz="2500" dirty="0"/>
              <a:t>A low IPC indicates a memory stall, meaning you should reduce memory I/O and improve memory locality and CPU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320B7-DF4A-FC8F-15A3-C41A58A7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46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F9CE-72D9-50DC-BF6F-C377C5D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Advances in Hardware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47AA-2975-BE16-A16E-7A190EC3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Specialized</a:t>
            </a:r>
            <a:r>
              <a:rPr lang="en-US" sz="2800" dirty="0"/>
              <a:t> hardware rather than </a:t>
            </a:r>
            <a:r>
              <a:rPr lang="en-US" sz="2800" i="1" dirty="0"/>
              <a:t>faster</a:t>
            </a:r>
            <a:r>
              <a:rPr lang="en-US" sz="2800" dirty="0"/>
              <a:t> hardware</a:t>
            </a:r>
          </a:p>
          <a:p>
            <a:r>
              <a:rPr lang="en-US" sz="2800" dirty="0"/>
              <a:t>Examples:  </a:t>
            </a:r>
          </a:p>
          <a:p>
            <a:pPr lvl="1"/>
            <a:r>
              <a:rPr lang="en-US" sz="2500" dirty="0"/>
              <a:t>I/O controllers</a:t>
            </a:r>
          </a:p>
          <a:p>
            <a:pPr lvl="1"/>
            <a:r>
              <a:rPr lang="en-US" sz="2500" dirty="0"/>
              <a:t>Memory Management Units (MMUs) – avoid relocation</a:t>
            </a:r>
          </a:p>
          <a:p>
            <a:pPr lvl="1"/>
            <a:r>
              <a:rPr lang="en-US" sz="2500" dirty="0"/>
              <a:t>Direct Memory Operations – processor in the MMU</a:t>
            </a:r>
          </a:p>
          <a:p>
            <a:pPr lvl="1"/>
            <a:r>
              <a:rPr lang="en-US" sz="2500" dirty="0"/>
              <a:t>Graphic Processing Units (GPU)</a:t>
            </a:r>
          </a:p>
          <a:p>
            <a:pPr lvl="2"/>
            <a:r>
              <a:rPr lang="en-US" sz="2200" dirty="0"/>
              <a:t>Matrix math</a:t>
            </a:r>
          </a:p>
          <a:p>
            <a:r>
              <a:rPr lang="en-US" sz="2800" dirty="0"/>
              <a:t>Rather than making existing hardware faster, tailor it to the task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1668-6840-1384-7399-F86ED57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797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AC80-CA8C-E398-B929-49E66364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C270-6C00-F481-CE36-4D805D4D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2D3B45"/>
                </a:solidFill>
                <a:effectLst/>
                <a:latin typeface="Lato Extended"/>
              </a:rPr>
              <a:t>Optimizing a software service</a:t>
            </a:r>
            <a:endParaRPr lang="en-US" b="0" i="0" u="sng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You’ve developed a new software service.  It will be accessible over the Internet, using accounts created by the users.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It will be hosted on a dedicated server network that you manage.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You are in a very competitive market.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Write a short description of all the things you will do to optimize your service.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Submit this assignment as a pdf file.</a:t>
            </a:r>
          </a:p>
          <a:p>
            <a:pPr algn="l"/>
            <a:endParaRPr lang="en-US" dirty="0">
              <a:solidFill>
                <a:srgbClr val="2D3B45"/>
              </a:solidFill>
              <a:latin typeface="Lato Extended"/>
            </a:endParaRP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Due </a:t>
            </a: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next Monday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C138-64D1-C6D7-5B0A-09E4325B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34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18BA-F3D6-7F4B-B6B8-C0262524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586-104E-7658-2FCC-039AD12E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Software demands have also increased at an incredible rate</a:t>
            </a:r>
          </a:p>
          <a:p>
            <a:pPr lvl="1"/>
            <a:r>
              <a:rPr lang="en-US" sz="2500" dirty="0"/>
              <a:t>Higher Expectations / more features / more requirements</a:t>
            </a:r>
          </a:p>
          <a:p>
            <a:pPr lvl="1"/>
            <a:r>
              <a:rPr lang="en-US" sz="2500" dirty="0"/>
              <a:t>Inefficient Software Development Tools</a:t>
            </a:r>
          </a:p>
          <a:p>
            <a:pPr lvl="1"/>
            <a:r>
              <a:rPr lang="en-US" sz="2500" dirty="0"/>
              <a:t>“Lazy” coding</a:t>
            </a:r>
          </a:p>
          <a:p>
            <a:r>
              <a:rPr lang="en-US" sz="2800" dirty="0"/>
              <a:t>We are reaching the limits of hardware improvements</a:t>
            </a:r>
          </a:p>
          <a:p>
            <a:r>
              <a:rPr lang="en-US" sz="2800" dirty="0"/>
              <a:t>The computer service economy has become incredibly competitive</a:t>
            </a:r>
          </a:p>
          <a:p>
            <a:r>
              <a:rPr lang="en-US" sz="2800" dirty="0"/>
              <a:t>Environmental concerns (power consumption)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85CC-9638-43AB-5321-47ED7C18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93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C98F-4D0E-1469-5E5E-9262BE2A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is a Sign of a Mature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0813-E4F0-7CAC-2D5B-0A6F6269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“In established engineering disciplines a 12% improvement, easily obtained, is never considered marginal and I believe the same viewpoint should prevail in software engineering.”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Donald Knuth (December 1974). "Structured Programming with go to Statements".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ACM Computing Surveys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(4): 268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4DF6-D4A9-C7B5-8BBE-44A93284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559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9313-9DF1-8C98-C976-B85398993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Starts with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F919-F2C4-104D-EC57-05448328A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A6880-6D48-AF31-5A9A-D26E699E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2CFA-E791-BDC6-9761-B0E91FA9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B683-EF3B-05FE-22BC-936035C8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The architectural design of a system plays a major role and overwhelmingly affects the system’s performance</a:t>
            </a:r>
          </a:p>
          <a:p>
            <a:pPr lvl="1"/>
            <a:r>
              <a:rPr lang="en-US" sz="2500" dirty="0">
                <a:solidFill>
                  <a:srgbClr val="292929"/>
                </a:solidFill>
                <a:latin typeface="source-serif-pro"/>
              </a:rPr>
              <a:t>E</a:t>
            </a:r>
            <a:r>
              <a:rPr lang="en-US" sz="2500" b="0" i="0" dirty="0">
                <a:solidFill>
                  <a:srgbClr val="292929"/>
                </a:solidFill>
                <a:effectLst/>
                <a:latin typeface="source-serif-pro"/>
              </a:rPr>
              <a:t>xample: network latency can be optimized by minimizing network requests, ideally making a single request rather than multiple requests.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0F45D-287A-E890-ED2D-52941D4F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494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0157-FCCA-8A4C-6CB0-6A74C894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0C5D-28F8-0B4F-03B3-B02806D7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key factor in software performance</a:t>
            </a:r>
          </a:p>
          <a:p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Make sure the algorithms are constant O(1), logarithmic O(log n), linear O(n), or log-linear O(n log 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Quadratic complexity algorithms O(n2) fail to scale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BC6B-D59D-E919-8006-15BA07F5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77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6FD9-2BA7-30C2-BACF-8EF27C3E8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with</a:t>
            </a:r>
            <a:br>
              <a:rPr lang="en-US" dirty="0"/>
            </a:br>
            <a:r>
              <a:rPr lang="en-US" dirty="0"/>
              <a:t>Development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4B5F-7033-08E1-4301-88F0EBA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5ED1-8095-63CB-3A6E-B3B13AD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234-B2BB-BAB7-BA71-D2CB4FB0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21C2-ED62-8306-3F0D-AAAE1D1B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with non-optimizing compilers</a:t>
            </a:r>
          </a:p>
          <a:p>
            <a:r>
              <a:rPr lang="en-US" sz="2800" dirty="0"/>
              <a:t>Optimizing before deployment</a:t>
            </a:r>
          </a:p>
          <a:p>
            <a:r>
              <a:rPr lang="en-US" sz="2800" dirty="0"/>
              <a:t>RE-TEST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DDF90-5299-DF71-E323-3986ECE8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88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65562</TotalTime>
  <Words>923</Words>
  <Application>Microsoft Macintosh PowerPoint</Application>
  <PresentationFormat>On-screen Show (4:3)</PresentationFormat>
  <Paragraphs>180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Lato Extended</vt:lpstr>
      <vt:lpstr>source-serif-pro</vt:lpstr>
      <vt:lpstr>Office Theme</vt:lpstr>
      <vt:lpstr>CMPE 220 </vt:lpstr>
      <vt:lpstr>Does Optimization Matter?</vt:lpstr>
      <vt:lpstr>But…</vt:lpstr>
      <vt:lpstr>Optimization is a Sign of a Mature Industry</vt:lpstr>
      <vt:lpstr>Optimization Starts with Design</vt:lpstr>
      <vt:lpstr>Architecture</vt:lpstr>
      <vt:lpstr>Algorithms and Data Structures</vt:lpstr>
      <vt:lpstr>Optimization with Development Tools</vt:lpstr>
      <vt:lpstr>Optimizing Compilers</vt:lpstr>
      <vt:lpstr>Why Debug Un-Optimized Code</vt:lpstr>
      <vt:lpstr>Code Profiling</vt:lpstr>
      <vt:lpstr>Code Profiling</vt:lpstr>
      <vt:lpstr>Kernel Mode</vt:lpstr>
      <vt:lpstr>Reduce Mode Switches</vt:lpstr>
      <vt:lpstr>System Tuning</vt:lpstr>
      <vt:lpstr>Take Advantage of the Operating System</vt:lpstr>
      <vt:lpstr>Take Advantage of the Operating System</vt:lpstr>
      <vt:lpstr>Housekeeping</vt:lpstr>
      <vt:lpstr>Allocating Network Tasks</vt:lpstr>
      <vt:lpstr>Allocating Network Tasks:  Better</vt:lpstr>
      <vt:lpstr>Allocating Network Tasks</vt:lpstr>
      <vt:lpstr>Tune Hardware Configuration</vt:lpstr>
      <vt:lpstr>Tune Hardware Configuration</vt:lpstr>
      <vt:lpstr>Advanced Metrics</vt:lpstr>
      <vt:lpstr>Advances in Hardware Architecture</vt:lpstr>
      <vt:lpstr>Assignment 9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833</cp:revision>
  <dcterms:created xsi:type="dcterms:W3CDTF">2008-01-12T03:52:55Z</dcterms:created>
  <dcterms:modified xsi:type="dcterms:W3CDTF">2023-04-24T16:31:08Z</dcterms:modified>
</cp:coreProperties>
</file>