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8"/>
  </p:notesMasterIdLst>
  <p:handoutMasterIdLst>
    <p:handoutMasterId r:id="rId19"/>
  </p:handoutMasterIdLst>
  <p:sldIdLst>
    <p:sldId id="406" r:id="rId2"/>
    <p:sldId id="514" r:id="rId3"/>
    <p:sldId id="542" r:id="rId4"/>
    <p:sldId id="556" r:id="rId5"/>
    <p:sldId id="525" r:id="rId6"/>
    <p:sldId id="549" r:id="rId7"/>
    <p:sldId id="547" r:id="rId8"/>
    <p:sldId id="555" r:id="rId9"/>
    <p:sldId id="552" r:id="rId10"/>
    <p:sldId id="544" r:id="rId11"/>
    <p:sldId id="546" r:id="rId12"/>
    <p:sldId id="554" r:id="rId13"/>
    <p:sldId id="545" r:id="rId14"/>
    <p:sldId id="551" r:id="rId15"/>
    <p:sldId id="550" r:id="rId16"/>
    <p:sldId id="55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33CC"/>
    <a:srgbClr val="08813D"/>
    <a:srgbClr val="C9F1FD"/>
    <a:srgbClr val="C5F9B8"/>
    <a:srgbClr val="029846"/>
    <a:srgbClr val="FF9300"/>
    <a:srgbClr val="E1A90D"/>
    <a:srgbClr val="FF40FF"/>
    <a:srgbClr val="9307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14" autoAdjust="0"/>
    <p:restoredTop sz="97216" autoAdjust="0"/>
  </p:normalViewPr>
  <p:slideViewPr>
    <p:cSldViewPr>
      <p:cViewPr varScale="1">
        <p:scale>
          <a:sx n="131" d="100"/>
          <a:sy n="131" d="100"/>
        </p:scale>
        <p:origin x="1056" y="184"/>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751E4A-BF22-7547-A3CF-514369C79BB7}" type="datetimeFigureOut">
              <a:rPr lang="en-US" smtClean="0"/>
              <a:t>4/26/23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4AC9F7-100A-9447-81AD-7DF9FC15FAD1}" type="slidenum">
              <a:rPr lang="en-US" smtClean="0"/>
              <a:t>‹#›</a:t>
            </a:fld>
            <a:endParaRPr lang="en-US"/>
          </a:p>
        </p:txBody>
      </p:sp>
    </p:spTree>
    <p:extLst>
      <p:ext uri="{BB962C8B-B14F-4D97-AF65-F5344CB8AC3E}">
        <p14:creationId xmlns:p14="http://schemas.microsoft.com/office/powerpoint/2010/main" val="1459867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x-none"/>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x-none"/>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x-none"/>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713DE455-F6F3-4F4E-A0EB-B787F7D12FDB}"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history.</a:t>
            </a:r>
          </a:p>
          <a:p>
            <a:endParaRPr lang="en-US" dirty="0"/>
          </a:p>
          <a:p>
            <a:r>
              <a:rPr lang="en-US" dirty="0"/>
              <a:t>California State Railroad Museum – 1976 - docents worked on original steam engines.  </a:t>
            </a:r>
          </a:p>
        </p:txBody>
      </p:sp>
      <p:sp>
        <p:nvSpPr>
          <p:cNvPr id="4" name="Slide Number Placeholder 3"/>
          <p:cNvSpPr>
            <a:spLocks noGrp="1"/>
          </p:cNvSpPr>
          <p:nvPr>
            <p:ph type="sldNum" sz="quarter" idx="5"/>
          </p:nvPr>
        </p:nvSpPr>
        <p:spPr/>
        <p:txBody>
          <a:bodyPr/>
          <a:lstStyle/>
          <a:p>
            <a:fld id="{2AD7E26E-6141-854C-8D8C-D812CC839D45}" type="slidenum">
              <a:rPr lang="en-US" smtClean="0"/>
              <a:pPr/>
              <a:t>1</a:t>
            </a:fld>
            <a:endParaRPr lang="en-US" dirty="0"/>
          </a:p>
        </p:txBody>
      </p:sp>
    </p:spTree>
    <p:extLst>
      <p:ext uri="{BB962C8B-B14F-4D97-AF65-F5344CB8AC3E}">
        <p14:creationId xmlns:p14="http://schemas.microsoft.com/office/powerpoint/2010/main" val="12577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C3804-805F-963B-B8AC-75A97B89981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EE09D7E-DE47-9026-418D-8E1AA1B6F12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E5EFA27-07BA-75F1-28A1-688EA936DCF4}"/>
              </a:ext>
            </a:extLst>
          </p:cNvPr>
          <p:cNvSpPr>
            <a:spLocks noGrp="1"/>
          </p:cNvSpPr>
          <p:nvPr>
            <p:ph type="dt" sz="half" idx="10"/>
          </p:nvPr>
        </p:nvSpPr>
        <p:spPr/>
        <p:txBody>
          <a:bodyPr/>
          <a:lstStyle/>
          <a:p>
            <a:fld id="{00D45A7A-3D83-B941-95B5-AEF8783531A0}" type="datetimeFigureOut">
              <a:rPr lang="en-US" smtClean="0"/>
              <a:t>4/26/23</a:t>
            </a:fld>
            <a:endParaRPr lang="en-US"/>
          </a:p>
        </p:txBody>
      </p:sp>
      <p:sp>
        <p:nvSpPr>
          <p:cNvPr id="5" name="Footer Placeholder 4">
            <a:extLst>
              <a:ext uri="{FF2B5EF4-FFF2-40B4-BE49-F238E27FC236}">
                <a16:creationId xmlns:a16="http://schemas.microsoft.com/office/drawing/2014/main" id="{8E076E90-AEAE-B359-F860-8E6ED4531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3DFD3-03B8-A413-F32A-C76542875451}"/>
              </a:ext>
            </a:extLst>
          </p:cNvPr>
          <p:cNvSpPr>
            <a:spLocks noGrp="1"/>
          </p:cNvSpPr>
          <p:nvPr>
            <p:ph type="sldNum" sz="quarter" idx="12"/>
          </p:nvPr>
        </p:nvSpPr>
        <p:spPr/>
        <p:txBody>
          <a:bodyPr/>
          <a:lstStyle/>
          <a:p>
            <a:fld id="{60E73868-AA33-2747-ABB3-0137BB3226B1}" type="slidenum">
              <a:rPr lang="en-US" smtClean="0"/>
              <a:t>‹#›</a:t>
            </a:fld>
            <a:endParaRPr lang="en-US"/>
          </a:p>
        </p:txBody>
      </p:sp>
    </p:spTree>
    <p:extLst>
      <p:ext uri="{BB962C8B-B14F-4D97-AF65-F5344CB8AC3E}">
        <p14:creationId xmlns:p14="http://schemas.microsoft.com/office/powerpoint/2010/main" val="90555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D46C-C07B-6DE6-E8EB-63840593D8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7C51EA-E1B6-CE15-F1FF-73A9D43D4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C79ED-3C37-754F-FCD8-8127AEFA7C5A}"/>
              </a:ext>
            </a:extLst>
          </p:cNvPr>
          <p:cNvSpPr>
            <a:spLocks noGrp="1"/>
          </p:cNvSpPr>
          <p:nvPr>
            <p:ph type="dt" sz="half" idx="10"/>
          </p:nvPr>
        </p:nvSpPr>
        <p:spPr/>
        <p:txBody>
          <a:bodyPr/>
          <a:lstStyle/>
          <a:p>
            <a:fld id="{00D45A7A-3D83-B941-95B5-AEF8783531A0}" type="datetimeFigureOut">
              <a:rPr lang="en-US" smtClean="0"/>
              <a:t>4/26/23</a:t>
            </a:fld>
            <a:endParaRPr lang="en-US"/>
          </a:p>
        </p:txBody>
      </p:sp>
      <p:sp>
        <p:nvSpPr>
          <p:cNvPr id="5" name="Footer Placeholder 4">
            <a:extLst>
              <a:ext uri="{FF2B5EF4-FFF2-40B4-BE49-F238E27FC236}">
                <a16:creationId xmlns:a16="http://schemas.microsoft.com/office/drawing/2014/main" id="{9D1BA2C6-8498-0453-BFC7-FAD82038BDC4}"/>
              </a:ext>
            </a:extLst>
          </p:cNvPr>
          <p:cNvSpPr>
            <a:spLocks noGrp="1"/>
          </p:cNvSpPr>
          <p:nvPr>
            <p:ph type="ftr" sz="quarter" idx="11"/>
          </p:nvPr>
        </p:nvSpPr>
        <p:spPr/>
        <p:txBody>
          <a:bodyPr/>
          <a:lstStyle/>
          <a:p>
            <a:endParaRPr lang="en-US" altLang="x-none" dirty="0"/>
          </a:p>
        </p:txBody>
      </p:sp>
      <p:sp>
        <p:nvSpPr>
          <p:cNvPr id="6" name="Slide Number Placeholder 5">
            <a:extLst>
              <a:ext uri="{FF2B5EF4-FFF2-40B4-BE49-F238E27FC236}">
                <a16:creationId xmlns:a16="http://schemas.microsoft.com/office/drawing/2014/main" id="{719C3EC1-A1BA-4B76-B7D0-D21B2AF83425}"/>
              </a:ext>
            </a:extLst>
          </p:cNvPr>
          <p:cNvSpPr>
            <a:spLocks noGrp="1"/>
          </p:cNvSpPr>
          <p:nvPr>
            <p:ph type="sldNum" sz="quarter" idx="12"/>
          </p:nvPr>
        </p:nvSpPr>
        <p:spPr/>
        <p:txBody>
          <a:bodyPr/>
          <a:lstStyle/>
          <a:p>
            <a:fld id="{E5987A21-E039-AC42-9909-E4579A660C35}" type="slidenum">
              <a:rPr lang="en-US" altLang="x-none" smtClean="0"/>
              <a:pPr/>
              <a:t>‹#›</a:t>
            </a:fld>
            <a:endParaRPr lang="en-US" altLang="x-none"/>
          </a:p>
        </p:txBody>
      </p:sp>
    </p:spTree>
    <p:extLst>
      <p:ext uri="{BB962C8B-B14F-4D97-AF65-F5344CB8AC3E}">
        <p14:creationId xmlns:p14="http://schemas.microsoft.com/office/powerpoint/2010/main" val="277269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2EBF0-295D-6E00-3682-B515465A13F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125A40-CE4E-8689-238C-6308EC2216B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6AFAD-E738-D75B-845D-E820197BA530}"/>
              </a:ext>
            </a:extLst>
          </p:cNvPr>
          <p:cNvSpPr>
            <a:spLocks noGrp="1"/>
          </p:cNvSpPr>
          <p:nvPr>
            <p:ph type="dt" sz="half" idx="10"/>
          </p:nvPr>
        </p:nvSpPr>
        <p:spPr/>
        <p:txBody>
          <a:bodyPr/>
          <a:lstStyle/>
          <a:p>
            <a:fld id="{00D45A7A-3D83-B941-95B5-AEF8783531A0}" type="datetimeFigureOut">
              <a:rPr lang="en-US" smtClean="0"/>
              <a:t>4/26/23</a:t>
            </a:fld>
            <a:endParaRPr lang="en-US"/>
          </a:p>
        </p:txBody>
      </p:sp>
      <p:sp>
        <p:nvSpPr>
          <p:cNvPr id="5" name="Footer Placeholder 4">
            <a:extLst>
              <a:ext uri="{FF2B5EF4-FFF2-40B4-BE49-F238E27FC236}">
                <a16:creationId xmlns:a16="http://schemas.microsoft.com/office/drawing/2014/main" id="{B7EB4319-0B51-8214-4974-DBED9562E1C6}"/>
              </a:ext>
            </a:extLst>
          </p:cNvPr>
          <p:cNvSpPr>
            <a:spLocks noGrp="1"/>
          </p:cNvSpPr>
          <p:nvPr>
            <p:ph type="ftr" sz="quarter" idx="11"/>
          </p:nvPr>
        </p:nvSpPr>
        <p:spPr/>
        <p:txBody>
          <a:bodyPr/>
          <a:lstStyle/>
          <a:p>
            <a:endParaRPr lang="en-US" altLang="x-none" dirty="0"/>
          </a:p>
        </p:txBody>
      </p:sp>
      <p:sp>
        <p:nvSpPr>
          <p:cNvPr id="6" name="Slide Number Placeholder 5">
            <a:extLst>
              <a:ext uri="{FF2B5EF4-FFF2-40B4-BE49-F238E27FC236}">
                <a16:creationId xmlns:a16="http://schemas.microsoft.com/office/drawing/2014/main" id="{B0EE108A-05E2-8839-FA0D-B0029E56B0C5}"/>
              </a:ext>
            </a:extLst>
          </p:cNvPr>
          <p:cNvSpPr>
            <a:spLocks noGrp="1"/>
          </p:cNvSpPr>
          <p:nvPr>
            <p:ph type="sldNum" sz="quarter" idx="12"/>
          </p:nvPr>
        </p:nvSpPr>
        <p:spPr/>
        <p:txBody>
          <a:bodyPr/>
          <a:lstStyle/>
          <a:p>
            <a:fld id="{6513E6A8-C093-C84F-8482-5134BB1D8BDB}" type="slidenum">
              <a:rPr lang="en-US" altLang="x-none" smtClean="0"/>
              <a:pPr/>
              <a:t>‹#›</a:t>
            </a:fld>
            <a:endParaRPr lang="en-US" altLang="x-none"/>
          </a:p>
        </p:txBody>
      </p:sp>
    </p:spTree>
    <p:extLst>
      <p:ext uri="{BB962C8B-B14F-4D97-AF65-F5344CB8AC3E}">
        <p14:creationId xmlns:p14="http://schemas.microsoft.com/office/powerpoint/2010/main" val="96607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760C-346D-AB4D-5CB4-09320190E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92BC78-46D3-F6A7-574B-361B36F73E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AB12F-1CF6-57FB-EBAF-0606E4BBACAD}"/>
              </a:ext>
            </a:extLst>
          </p:cNvPr>
          <p:cNvSpPr>
            <a:spLocks noGrp="1"/>
          </p:cNvSpPr>
          <p:nvPr>
            <p:ph type="dt" sz="half" idx="10"/>
          </p:nvPr>
        </p:nvSpPr>
        <p:spPr/>
        <p:txBody>
          <a:bodyPr/>
          <a:lstStyle/>
          <a:p>
            <a:fld id="{00D45A7A-3D83-B941-95B5-AEF8783531A0}" type="datetimeFigureOut">
              <a:rPr lang="en-US" smtClean="0"/>
              <a:t>4/26/23</a:t>
            </a:fld>
            <a:endParaRPr lang="en-US"/>
          </a:p>
        </p:txBody>
      </p:sp>
      <p:sp>
        <p:nvSpPr>
          <p:cNvPr id="5" name="Footer Placeholder 4">
            <a:extLst>
              <a:ext uri="{FF2B5EF4-FFF2-40B4-BE49-F238E27FC236}">
                <a16:creationId xmlns:a16="http://schemas.microsoft.com/office/drawing/2014/main" id="{21812B91-3D45-BFB3-1775-099B49925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B0A38-CF94-F8CE-C6CA-7AE25C3ECDB6}"/>
              </a:ext>
            </a:extLst>
          </p:cNvPr>
          <p:cNvSpPr>
            <a:spLocks noGrp="1"/>
          </p:cNvSpPr>
          <p:nvPr>
            <p:ph type="sldNum" sz="quarter" idx="12"/>
          </p:nvPr>
        </p:nvSpPr>
        <p:spPr/>
        <p:txBody>
          <a:bodyPr/>
          <a:lstStyle/>
          <a:p>
            <a:fld id="{6C575094-CFE5-6845-BA77-358456EEE977}" type="slidenum">
              <a:rPr lang="en-US" altLang="x-none" smtClean="0"/>
              <a:pPr/>
              <a:t>‹#›</a:t>
            </a:fld>
            <a:endParaRPr lang="en-US" altLang="x-none"/>
          </a:p>
        </p:txBody>
      </p:sp>
    </p:spTree>
    <p:extLst>
      <p:ext uri="{BB962C8B-B14F-4D97-AF65-F5344CB8AC3E}">
        <p14:creationId xmlns:p14="http://schemas.microsoft.com/office/powerpoint/2010/main" val="170691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BCA4-BC5C-BDBB-CCEE-E55F1405791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1E51571-54E4-4CCF-7B86-FE1A7838449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E8A51-D25A-0B8F-4B58-53AB332E13E7}"/>
              </a:ext>
            </a:extLst>
          </p:cNvPr>
          <p:cNvSpPr>
            <a:spLocks noGrp="1"/>
          </p:cNvSpPr>
          <p:nvPr>
            <p:ph type="dt" sz="half" idx="10"/>
          </p:nvPr>
        </p:nvSpPr>
        <p:spPr/>
        <p:txBody>
          <a:bodyPr/>
          <a:lstStyle/>
          <a:p>
            <a:fld id="{00D45A7A-3D83-B941-95B5-AEF8783531A0}" type="datetimeFigureOut">
              <a:rPr lang="en-US" smtClean="0"/>
              <a:t>4/26/23</a:t>
            </a:fld>
            <a:endParaRPr lang="en-US"/>
          </a:p>
        </p:txBody>
      </p:sp>
      <p:sp>
        <p:nvSpPr>
          <p:cNvPr id="5" name="Footer Placeholder 4">
            <a:extLst>
              <a:ext uri="{FF2B5EF4-FFF2-40B4-BE49-F238E27FC236}">
                <a16:creationId xmlns:a16="http://schemas.microsoft.com/office/drawing/2014/main" id="{C4975382-0138-FE0B-AFCE-4E87C8A9F02B}"/>
              </a:ext>
            </a:extLst>
          </p:cNvPr>
          <p:cNvSpPr>
            <a:spLocks noGrp="1"/>
          </p:cNvSpPr>
          <p:nvPr>
            <p:ph type="ftr" sz="quarter" idx="11"/>
          </p:nvPr>
        </p:nvSpPr>
        <p:spPr/>
        <p:txBody>
          <a:bodyPr/>
          <a:lstStyle/>
          <a:p>
            <a:endParaRPr lang="en-US" altLang="x-none" dirty="0"/>
          </a:p>
        </p:txBody>
      </p:sp>
      <p:sp>
        <p:nvSpPr>
          <p:cNvPr id="6" name="Slide Number Placeholder 5">
            <a:extLst>
              <a:ext uri="{FF2B5EF4-FFF2-40B4-BE49-F238E27FC236}">
                <a16:creationId xmlns:a16="http://schemas.microsoft.com/office/drawing/2014/main" id="{7A7C61A2-FBA7-362D-80EF-8F1C1BA4A291}"/>
              </a:ext>
            </a:extLst>
          </p:cNvPr>
          <p:cNvSpPr>
            <a:spLocks noGrp="1"/>
          </p:cNvSpPr>
          <p:nvPr>
            <p:ph type="sldNum" sz="quarter" idx="12"/>
          </p:nvPr>
        </p:nvSpPr>
        <p:spPr/>
        <p:txBody>
          <a:bodyPr/>
          <a:lstStyle/>
          <a:p>
            <a:fld id="{7D7B9DC1-1358-BC4B-B641-2C2A42F06E18}" type="slidenum">
              <a:rPr lang="en-US" altLang="x-none" smtClean="0"/>
              <a:pPr/>
              <a:t>‹#›</a:t>
            </a:fld>
            <a:endParaRPr lang="en-US" altLang="x-none"/>
          </a:p>
        </p:txBody>
      </p:sp>
    </p:spTree>
    <p:extLst>
      <p:ext uri="{BB962C8B-B14F-4D97-AF65-F5344CB8AC3E}">
        <p14:creationId xmlns:p14="http://schemas.microsoft.com/office/powerpoint/2010/main" val="89166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AE5C-F6B3-003F-032D-0B3A72A76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231E6-DA15-D46C-9383-38CBCA94F1C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E0A1C0-8D40-D981-3D9B-DE9E32EE28C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300ED1-609B-6D15-8A0F-D037F431E702}"/>
              </a:ext>
            </a:extLst>
          </p:cNvPr>
          <p:cNvSpPr>
            <a:spLocks noGrp="1"/>
          </p:cNvSpPr>
          <p:nvPr>
            <p:ph type="dt" sz="half" idx="10"/>
          </p:nvPr>
        </p:nvSpPr>
        <p:spPr/>
        <p:txBody>
          <a:bodyPr/>
          <a:lstStyle/>
          <a:p>
            <a:fld id="{00D45A7A-3D83-B941-95B5-AEF8783531A0}" type="datetimeFigureOut">
              <a:rPr lang="en-US" smtClean="0"/>
              <a:t>4/26/23</a:t>
            </a:fld>
            <a:endParaRPr lang="en-US"/>
          </a:p>
        </p:txBody>
      </p:sp>
      <p:sp>
        <p:nvSpPr>
          <p:cNvPr id="6" name="Footer Placeholder 5">
            <a:extLst>
              <a:ext uri="{FF2B5EF4-FFF2-40B4-BE49-F238E27FC236}">
                <a16:creationId xmlns:a16="http://schemas.microsoft.com/office/drawing/2014/main" id="{C56F9788-6A59-453E-4952-9FFAE48F6BA3}"/>
              </a:ext>
            </a:extLst>
          </p:cNvPr>
          <p:cNvSpPr>
            <a:spLocks noGrp="1"/>
          </p:cNvSpPr>
          <p:nvPr>
            <p:ph type="ftr" sz="quarter" idx="11"/>
          </p:nvPr>
        </p:nvSpPr>
        <p:spPr/>
        <p:txBody>
          <a:bodyPr/>
          <a:lstStyle/>
          <a:p>
            <a:endParaRPr lang="en-US" altLang="x-none" dirty="0"/>
          </a:p>
        </p:txBody>
      </p:sp>
      <p:sp>
        <p:nvSpPr>
          <p:cNvPr id="7" name="Slide Number Placeholder 6">
            <a:extLst>
              <a:ext uri="{FF2B5EF4-FFF2-40B4-BE49-F238E27FC236}">
                <a16:creationId xmlns:a16="http://schemas.microsoft.com/office/drawing/2014/main" id="{F70D9DE7-E5F4-F36F-7769-65ECDBCB015C}"/>
              </a:ext>
            </a:extLst>
          </p:cNvPr>
          <p:cNvSpPr>
            <a:spLocks noGrp="1"/>
          </p:cNvSpPr>
          <p:nvPr>
            <p:ph type="sldNum" sz="quarter" idx="12"/>
          </p:nvPr>
        </p:nvSpPr>
        <p:spPr/>
        <p:txBody>
          <a:bodyPr/>
          <a:lstStyle/>
          <a:p>
            <a:fld id="{1CC74841-672B-DD4F-873B-241AE5DFC028}" type="slidenum">
              <a:rPr lang="en-US" altLang="x-none" smtClean="0"/>
              <a:pPr/>
              <a:t>‹#›</a:t>
            </a:fld>
            <a:endParaRPr lang="en-US" altLang="x-none"/>
          </a:p>
        </p:txBody>
      </p:sp>
    </p:spTree>
    <p:extLst>
      <p:ext uri="{BB962C8B-B14F-4D97-AF65-F5344CB8AC3E}">
        <p14:creationId xmlns:p14="http://schemas.microsoft.com/office/powerpoint/2010/main" val="140672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8A96-2E99-5512-02B8-09BE8CDAC2E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47B0CF-78FA-94F1-27E5-7E19B115C07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4DE76-7E1E-596B-467C-3FC1E7C8E58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18085F-027F-D00C-6510-EE931F57E34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B7AB-26DE-A6E0-95EB-4FFEEF52F13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AF3B18-F59D-6D9A-5FCA-B385BD8D9B20}"/>
              </a:ext>
            </a:extLst>
          </p:cNvPr>
          <p:cNvSpPr>
            <a:spLocks noGrp="1"/>
          </p:cNvSpPr>
          <p:nvPr>
            <p:ph type="dt" sz="half" idx="10"/>
          </p:nvPr>
        </p:nvSpPr>
        <p:spPr/>
        <p:txBody>
          <a:bodyPr/>
          <a:lstStyle/>
          <a:p>
            <a:fld id="{00D45A7A-3D83-B941-95B5-AEF8783531A0}" type="datetimeFigureOut">
              <a:rPr lang="en-US" smtClean="0"/>
              <a:t>4/26/23</a:t>
            </a:fld>
            <a:endParaRPr lang="en-US"/>
          </a:p>
        </p:txBody>
      </p:sp>
      <p:sp>
        <p:nvSpPr>
          <p:cNvPr id="8" name="Footer Placeholder 7">
            <a:extLst>
              <a:ext uri="{FF2B5EF4-FFF2-40B4-BE49-F238E27FC236}">
                <a16:creationId xmlns:a16="http://schemas.microsoft.com/office/drawing/2014/main" id="{CCB3F25F-0C3D-2782-52D1-2D60D0CBAF66}"/>
              </a:ext>
            </a:extLst>
          </p:cNvPr>
          <p:cNvSpPr>
            <a:spLocks noGrp="1"/>
          </p:cNvSpPr>
          <p:nvPr>
            <p:ph type="ftr" sz="quarter" idx="11"/>
          </p:nvPr>
        </p:nvSpPr>
        <p:spPr/>
        <p:txBody>
          <a:bodyPr/>
          <a:lstStyle/>
          <a:p>
            <a:endParaRPr lang="en-US" altLang="x-none" dirty="0"/>
          </a:p>
        </p:txBody>
      </p:sp>
      <p:sp>
        <p:nvSpPr>
          <p:cNvPr id="9" name="Slide Number Placeholder 8">
            <a:extLst>
              <a:ext uri="{FF2B5EF4-FFF2-40B4-BE49-F238E27FC236}">
                <a16:creationId xmlns:a16="http://schemas.microsoft.com/office/drawing/2014/main" id="{C9609C01-4339-7842-6910-0BAA92DC7677}"/>
              </a:ext>
            </a:extLst>
          </p:cNvPr>
          <p:cNvSpPr>
            <a:spLocks noGrp="1"/>
          </p:cNvSpPr>
          <p:nvPr>
            <p:ph type="sldNum" sz="quarter" idx="12"/>
          </p:nvPr>
        </p:nvSpPr>
        <p:spPr/>
        <p:txBody>
          <a:bodyPr/>
          <a:lstStyle/>
          <a:p>
            <a:fld id="{654FEF31-D98D-E64D-AE69-8E9E2BB968DD}" type="slidenum">
              <a:rPr lang="en-US" altLang="x-none" smtClean="0"/>
              <a:pPr/>
              <a:t>‹#›</a:t>
            </a:fld>
            <a:endParaRPr lang="en-US" altLang="x-none"/>
          </a:p>
        </p:txBody>
      </p:sp>
    </p:spTree>
    <p:extLst>
      <p:ext uri="{BB962C8B-B14F-4D97-AF65-F5344CB8AC3E}">
        <p14:creationId xmlns:p14="http://schemas.microsoft.com/office/powerpoint/2010/main" val="351580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D4D0-289F-D528-C23F-6BCA77FB65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19A90C-29A1-3C99-9B0B-38A23365A1D2}"/>
              </a:ext>
            </a:extLst>
          </p:cNvPr>
          <p:cNvSpPr>
            <a:spLocks noGrp="1"/>
          </p:cNvSpPr>
          <p:nvPr>
            <p:ph type="dt" sz="half" idx="10"/>
          </p:nvPr>
        </p:nvSpPr>
        <p:spPr/>
        <p:txBody>
          <a:bodyPr/>
          <a:lstStyle/>
          <a:p>
            <a:fld id="{00D45A7A-3D83-B941-95B5-AEF8783531A0}" type="datetimeFigureOut">
              <a:rPr lang="en-US" smtClean="0"/>
              <a:t>4/26/23</a:t>
            </a:fld>
            <a:endParaRPr lang="en-US"/>
          </a:p>
        </p:txBody>
      </p:sp>
      <p:sp>
        <p:nvSpPr>
          <p:cNvPr id="4" name="Footer Placeholder 3">
            <a:extLst>
              <a:ext uri="{FF2B5EF4-FFF2-40B4-BE49-F238E27FC236}">
                <a16:creationId xmlns:a16="http://schemas.microsoft.com/office/drawing/2014/main" id="{47D3A72C-DC7D-ED36-9F9F-CA1EA5ECFA41}"/>
              </a:ext>
            </a:extLst>
          </p:cNvPr>
          <p:cNvSpPr>
            <a:spLocks noGrp="1"/>
          </p:cNvSpPr>
          <p:nvPr>
            <p:ph type="ftr" sz="quarter" idx="11"/>
          </p:nvPr>
        </p:nvSpPr>
        <p:spPr/>
        <p:txBody>
          <a:bodyPr/>
          <a:lstStyle/>
          <a:p>
            <a:endParaRPr lang="en-US" altLang="x-none" dirty="0"/>
          </a:p>
        </p:txBody>
      </p:sp>
      <p:sp>
        <p:nvSpPr>
          <p:cNvPr id="5" name="Slide Number Placeholder 4">
            <a:extLst>
              <a:ext uri="{FF2B5EF4-FFF2-40B4-BE49-F238E27FC236}">
                <a16:creationId xmlns:a16="http://schemas.microsoft.com/office/drawing/2014/main" id="{E6F82A69-471C-0A15-9CF4-9099E9CCD406}"/>
              </a:ext>
            </a:extLst>
          </p:cNvPr>
          <p:cNvSpPr>
            <a:spLocks noGrp="1"/>
          </p:cNvSpPr>
          <p:nvPr>
            <p:ph type="sldNum" sz="quarter" idx="12"/>
          </p:nvPr>
        </p:nvSpPr>
        <p:spPr/>
        <p:txBody>
          <a:bodyPr/>
          <a:lstStyle/>
          <a:p>
            <a:fld id="{2C65950A-5284-F14A-8929-A5FDD999DDD8}" type="slidenum">
              <a:rPr lang="en-US" altLang="x-none" smtClean="0"/>
              <a:pPr/>
              <a:t>‹#›</a:t>
            </a:fld>
            <a:endParaRPr lang="en-US" altLang="x-none"/>
          </a:p>
        </p:txBody>
      </p:sp>
    </p:spTree>
    <p:extLst>
      <p:ext uri="{BB962C8B-B14F-4D97-AF65-F5344CB8AC3E}">
        <p14:creationId xmlns:p14="http://schemas.microsoft.com/office/powerpoint/2010/main" val="21221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500F8-3169-E095-B431-CC3B590FAA19}"/>
              </a:ext>
            </a:extLst>
          </p:cNvPr>
          <p:cNvSpPr>
            <a:spLocks noGrp="1"/>
          </p:cNvSpPr>
          <p:nvPr>
            <p:ph type="dt" sz="half" idx="10"/>
          </p:nvPr>
        </p:nvSpPr>
        <p:spPr/>
        <p:txBody>
          <a:bodyPr/>
          <a:lstStyle/>
          <a:p>
            <a:fld id="{00D45A7A-3D83-B941-95B5-AEF8783531A0}" type="datetimeFigureOut">
              <a:rPr lang="en-US" smtClean="0"/>
              <a:t>4/26/23</a:t>
            </a:fld>
            <a:endParaRPr lang="en-US"/>
          </a:p>
        </p:txBody>
      </p:sp>
      <p:sp>
        <p:nvSpPr>
          <p:cNvPr id="3" name="Footer Placeholder 2">
            <a:extLst>
              <a:ext uri="{FF2B5EF4-FFF2-40B4-BE49-F238E27FC236}">
                <a16:creationId xmlns:a16="http://schemas.microsoft.com/office/drawing/2014/main" id="{0D13FDF4-D0C6-B4B8-563A-65BC5D602BB3}"/>
              </a:ext>
            </a:extLst>
          </p:cNvPr>
          <p:cNvSpPr>
            <a:spLocks noGrp="1"/>
          </p:cNvSpPr>
          <p:nvPr>
            <p:ph type="ftr" sz="quarter" idx="11"/>
          </p:nvPr>
        </p:nvSpPr>
        <p:spPr/>
        <p:txBody>
          <a:bodyPr/>
          <a:lstStyle/>
          <a:p>
            <a:endParaRPr lang="en-US" altLang="x-none" dirty="0"/>
          </a:p>
        </p:txBody>
      </p:sp>
      <p:sp>
        <p:nvSpPr>
          <p:cNvPr id="4" name="Slide Number Placeholder 3">
            <a:extLst>
              <a:ext uri="{FF2B5EF4-FFF2-40B4-BE49-F238E27FC236}">
                <a16:creationId xmlns:a16="http://schemas.microsoft.com/office/drawing/2014/main" id="{C7480047-26D9-70F3-2FE5-A0FD24FB21E6}"/>
              </a:ext>
            </a:extLst>
          </p:cNvPr>
          <p:cNvSpPr>
            <a:spLocks noGrp="1"/>
          </p:cNvSpPr>
          <p:nvPr>
            <p:ph type="sldNum" sz="quarter" idx="12"/>
          </p:nvPr>
        </p:nvSpPr>
        <p:spPr/>
        <p:txBody>
          <a:bodyPr/>
          <a:lstStyle/>
          <a:p>
            <a:fld id="{358C63D3-51DD-C944-8AEA-B749D334FBF6}" type="slidenum">
              <a:rPr lang="en-US" altLang="x-none" smtClean="0"/>
              <a:pPr/>
              <a:t>‹#›</a:t>
            </a:fld>
            <a:endParaRPr lang="en-US" altLang="x-none"/>
          </a:p>
        </p:txBody>
      </p:sp>
    </p:spTree>
    <p:extLst>
      <p:ext uri="{BB962C8B-B14F-4D97-AF65-F5344CB8AC3E}">
        <p14:creationId xmlns:p14="http://schemas.microsoft.com/office/powerpoint/2010/main" val="114946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04F0-5117-7645-03C5-04D071B6BA2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9ADCC18-CBAA-989C-FA18-3AC77ED447A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7DDB18-606F-2FE8-3F3D-7D9355AE54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0C0A3A3-C9D6-F0DB-F577-9BE2BD1D45C3}"/>
              </a:ext>
            </a:extLst>
          </p:cNvPr>
          <p:cNvSpPr>
            <a:spLocks noGrp="1"/>
          </p:cNvSpPr>
          <p:nvPr>
            <p:ph type="dt" sz="half" idx="10"/>
          </p:nvPr>
        </p:nvSpPr>
        <p:spPr/>
        <p:txBody>
          <a:bodyPr/>
          <a:lstStyle/>
          <a:p>
            <a:fld id="{00D45A7A-3D83-B941-95B5-AEF8783531A0}" type="datetimeFigureOut">
              <a:rPr lang="en-US" smtClean="0"/>
              <a:t>4/26/23</a:t>
            </a:fld>
            <a:endParaRPr lang="en-US"/>
          </a:p>
        </p:txBody>
      </p:sp>
      <p:sp>
        <p:nvSpPr>
          <p:cNvPr id="6" name="Footer Placeholder 5">
            <a:extLst>
              <a:ext uri="{FF2B5EF4-FFF2-40B4-BE49-F238E27FC236}">
                <a16:creationId xmlns:a16="http://schemas.microsoft.com/office/drawing/2014/main" id="{58877C0A-5AFE-C26E-09C7-A9C1A0A4ACE0}"/>
              </a:ext>
            </a:extLst>
          </p:cNvPr>
          <p:cNvSpPr>
            <a:spLocks noGrp="1"/>
          </p:cNvSpPr>
          <p:nvPr>
            <p:ph type="ftr" sz="quarter" idx="11"/>
          </p:nvPr>
        </p:nvSpPr>
        <p:spPr/>
        <p:txBody>
          <a:bodyPr/>
          <a:lstStyle/>
          <a:p>
            <a:endParaRPr lang="en-US" altLang="x-none" dirty="0"/>
          </a:p>
        </p:txBody>
      </p:sp>
      <p:sp>
        <p:nvSpPr>
          <p:cNvPr id="7" name="Slide Number Placeholder 6">
            <a:extLst>
              <a:ext uri="{FF2B5EF4-FFF2-40B4-BE49-F238E27FC236}">
                <a16:creationId xmlns:a16="http://schemas.microsoft.com/office/drawing/2014/main" id="{34C13DD2-7FA6-7C8D-21AB-1EBA95B7B084}"/>
              </a:ext>
            </a:extLst>
          </p:cNvPr>
          <p:cNvSpPr>
            <a:spLocks noGrp="1"/>
          </p:cNvSpPr>
          <p:nvPr>
            <p:ph type="sldNum" sz="quarter" idx="12"/>
          </p:nvPr>
        </p:nvSpPr>
        <p:spPr/>
        <p:txBody>
          <a:bodyPr/>
          <a:lstStyle/>
          <a:p>
            <a:fld id="{AA26BFE0-1B2C-0E4B-8A9D-BEB6E74EC3D9}" type="slidenum">
              <a:rPr lang="en-US" altLang="x-none" smtClean="0"/>
              <a:pPr/>
              <a:t>‹#›</a:t>
            </a:fld>
            <a:endParaRPr lang="en-US" altLang="x-none"/>
          </a:p>
        </p:txBody>
      </p:sp>
    </p:spTree>
    <p:extLst>
      <p:ext uri="{BB962C8B-B14F-4D97-AF65-F5344CB8AC3E}">
        <p14:creationId xmlns:p14="http://schemas.microsoft.com/office/powerpoint/2010/main" val="239450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E5FF-356C-43B7-E4B6-3C0B03A057A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B3B456F-0D6C-DE65-546A-441A326ACAB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0802B43-ADAA-B5BC-FEED-11E11A4C03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40AC3A-3800-C65F-73CE-ABF3A1A4C64E}"/>
              </a:ext>
            </a:extLst>
          </p:cNvPr>
          <p:cNvSpPr>
            <a:spLocks noGrp="1"/>
          </p:cNvSpPr>
          <p:nvPr>
            <p:ph type="dt" sz="half" idx="10"/>
          </p:nvPr>
        </p:nvSpPr>
        <p:spPr/>
        <p:txBody>
          <a:bodyPr/>
          <a:lstStyle/>
          <a:p>
            <a:endParaRPr lang="en-US" altLang="x-none"/>
          </a:p>
        </p:txBody>
      </p:sp>
      <p:sp>
        <p:nvSpPr>
          <p:cNvPr id="6" name="Footer Placeholder 5">
            <a:extLst>
              <a:ext uri="{FF2B5EF4-FFF2-40B4-BE49-F238E27FC236}">
                <a16:creationId xmlns:a16="http://schemas.microsoft.com/office/drawing/2014/main" id="{4EB6427B-558D-5732-40C9-929BF5213BE3}"/>
              </a:ext>
            </a:extLst>
          </p:cNvPr>
          <p:cNvSpPr>
            <a:spLocks noGrp="1"/>
          </p:cNvSpPr>
          <p:nvPr>
            <p:ph type="ftr" sz="quarter" idx="11"/>
          </p:nvPr>
        </p:nvSpPr>
        <p:spPr/>
        <p:txBody>
          <a:bodyPr/>
          <a:lstStyle/>
          <a:p>
            <a:endParaRPr lang="en-US" altLang="x-none"/>
          </a:p>
        </p:txBody>
      </p:sp>
      <p:sp>
        <p:nvSpPr>
          <p:cNvPr id="7" name="Slide Number Placeholder 6">
            <a:extLst>
              <a:ext uri="{FF2B5EF4-FFF2-40B4-BE49-F238E27FC236}">
                <a16:creationId xmlns:a16="http://schemas.microsoft.com/office/drawing/2014/main" id="{748584DE-3458-F077-5C31-B559056B4093}"/>
              </a:ext>
            </a:extLst>
          </p:cNvPr>
          <p:cNvSpPr>
            <a:spLocks noGrp="1"/>
          </p:cNvSpPr>
          <p:nvPr>
            <p:ph type="sldNum" sz="quarter" idx="12"/>
          </p:nvPr>
        </p:nvSpPr>
        <p:spPr/>
        <p:txBody>
          <a:bodyPr/>
          <a:lstStyle/>
          <a:p>
            <a:fld id="{E41F3A25-4381-F748-9D2C-5621C5E9A25C}" type="slidenum">
              <a:rPr lang="en-US" altLang="x-none" smtClean="0"/>
              <a:pPr/>
              <a:t>‹#›</a:t>
            </a:fld>
            <a:endParaRPr lang="en-US" altLang="x-none"/>
          </a:p>
        </p:txBody>
      </p:sp>
    </p:spTree>
    <p:extLst>
      <p:ext uri="{BB962C8B-B14F-4D97-AF65-F5344CB8AC3E}">
        <p14:creationId xmlns:p14="http://schemas.microsoft.com/office/powerpoint/2010/main" val="383659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36B7A-12D3-63EA-93AC-BDA77AE2A15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44574D-47DC-CD80-FF95-6359D5A4AB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54673-928D-1CB5-E278-F61873BF41D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0D45A7A-3D83-B941-95B5-AEF8783531A0}" type="datetimeFigureOut">
              <a:rPr lang="en-US" smtClean="0"/>
              <a:t>4/26/23</a:t>
            </a:fld>
            <a:endParaRPr lang="en-US"/>
          </a:p>
        </p:txBody>
      </p:sp>
      <p:sp>
        <p:nvSpPr>
          <p:cNvPr id="5" name="Footer Placeholder 4">
            <a:extLst>
              <a:ext uri="{FF2B5EF4-FFF2-40B4-BE49-F238E27FC236}">
                <a16:creationId xmlns:a16="http://schemas.microsoft.com/office/drawing/2014/main" id="{7F694598-3DDA-21B1-C8E0-71C8A69A898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0F8EF-6BCF-A2C5-E1BD-3C073907F5F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A191E7-2071-B34D-84F0-74D03C8C3C56}" type="slidenum">
              <a:rPr lang="en-US" altLang="x-none" smtClean="0"/>
              <a:pPr/>
              <a:t>‹#›</a:t>
            </a:fld>
            <a:endParaRPr lang="en-US" altLang="x-none"/>
          </a:p>
        </p:txBody>
      </p:sp>
      <p:pic>
        <p:nvPicPr>
          <p:cNvPr id="7" name="Picture 13" descr="SJSU-logo">
            <a:extLst>
              <a:ext uri="{FF2B5EF4-FFF2-40B4-BE49-F238E27FC236}">
                <a16:creationId xmlns:a16="http://schemas.microsoft.com/office/drawing/2014/main" id="{045F410E-43C9-30D3-27D1-97C79A185E4F}"/>
              </a:ext>
            </a:extLst>
          </p:cNvPr>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366713" y="6172200"/>
            <a:ext cx="639762" cy="60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6321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BA5-C2E5-4A4A-A34B-877E980C0133}"/>
              </a:ext>
            </a:extLst>
          </p:cNvPr>
          <p:cNvSpPr>
            <a:spLocks noGrp="1"/>
          </p:cNvSpPr>
          <p:nvPr>
            <p:ph type="ctrTitle"/>
          </p:nvPr>
        </p:nvSpPr>
        <p:spPr/>
        <p:txBody>
          <a:bodyPr/>
          <a:lstStyle/>
          <a:p>
            <a:r>
              <a:rPr lang="en-US" b="1" dirty="0"/>
              <a:t>CMPE 220</a:t>
            </a:r>
            <a:br>
              <a:rPr lang="en-US" b="1" dirty="0"/>
            </a:br>
            <a:endParaRPr lang="en-US" dirty="0"/>
          </a:p>
        </p:txBody>
      </p:sp>
      <p:sp>
        <p:nvSpPr>
          <p:cNvPr id="3" name="Subtitle 2">
            <a:extLst>
              <a:ext uri="{FF2B5EF4-FFF2-40B4-BE49-F238E27FC236}">
                <a16:creationId xmlns:a16="http://schemas.microsoft.com/office/drawing/2014/main" id="{00C50224-2061-9749-8AA9-98B136FEE07B}"/>
              </a:ext>
            </a:extLst>
          </p:cNvPr>
          <p:cNvSpPr>
            <a:spLocks noGrp="1"/>
          </p:cNvSpPr>
          <p:nvPr>
            <p:ph type="subTitle" idx="1"/>
          </p:nvPr>
        </p:nvSpPr>
        <p:spPr/>
        <p:txBody>
          <a:bodyPr>
            <a:normAutofit/>
          </a:bodyPr>
          <a:lstStyle/>
          <a:p>
            <a:r>
              <a:rPr lang="en-US" sz="2700" dirty="0"/>
              <a:t>Class 24 – Managing System Software</a:t>
            </a:r>
            <a:br>
              <a:rPr lang="en-US" sz="2700" dirty="0"/>
            </a:br>
            <a:endParaRPr lang="en-US" sz="2700" i="1" dirty="0"/>
          </a:p>
          <a:p>
            <a:endParaRPr lang="en-US" dirty="0"/>
          </a:p>
        </p:txBody>
      </p:sp>
      <p:sp>
        <p:nvSpPr>
          <p:cNvPr id="4" name="Date Placeholder 3">
            <a:extLst>
              <a:ext uri="{FF2B5EF4-FFF2-40B4-BE49-F238E27FC236}">
                <a16:creationId xmlns:a16="http://schemas.microsoft.com/office/drawing/2014/main" id="{972035AA-3678-3049-8C72-F7FCE7D0EEFE}"/>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B7CF8456-47C2-8C47-9E12-61B8C61B52BD}"/>
              </a:ext>
            </a:extLst>
          </p:cNvPr>
          <p:cNvSpPr>
            <a:spLocks noGrp="1"/>
          </p:cNvSpPr>
          <p:nvPr>
            <p:ph type="sldNum" sz="quarter" idx="12"/>
          </p:nvPr>
        </p:nvSpPr>
        <p:spPr/>
        <p:txBody>
          <a:bodyPr/>
          <a:lstStyle/>
          <a:p>
            <a:fld id="{FCFF2910-D1F1-314D-A8F2-476646A55ABA}" type="slidenum">
              <a:rPr lang="en-US" smtClean="0"/>
              <a:pPr/>
              <a:t>1</a:t>
            </a:fld>
            <a:endParaRPr lang="en-US" dirty="0"/>
          </a:p>
        </p:txBody>
      </p:sp>
    </p:spTree>
    <p:extLst>
      <p:ext uri="{BB962C8B-B14F-4D97-AF65-F5344CB8AC3E}">
        <p14:creationId xmlns:p14="http://schemas.microsoft.com/office/powerpoint/2010/main" val="187015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C98F-4D0E-1469-5E5E-9262BE2A1CCE}"/>
              </a:ext>
            </a:extLst>
          </p:cNvPr>
          <p:cNvSpPr>
            <a:spLocks noGrp="1"/>
          </p:cNvSpPr>
          <p:nvPr>
            <p:ph type="title"/>
          </p:nvPr>
        </p:nvSpPr>
        <p:spPr/>
        <p:txBody>
          <a:bodyPr/>
          <a:lstStyle/>
          <a:p>
            <a:r>
              <a:rPr lang="en-US" dirty="0"/>
              <a:t>System Utilities – Management</a:t>
            </a:r>
          </a:p>
        </p:txBody>
      </p:sp>
      <p:sp>
        <p:nvSpPr>
          <p:cNvPr id="3" name="Content Placeholder 2">
            <a:extLst>
              <a:ext uri="{FF2B5EF4-FFF2-40B4-BE49-F238E27FC236}">
                <a16:creationId xmlns:a16="http://schemas.microsoft.com/office/drawing/2014/main" id="{B6F70813-E4F0-7CAC-2D5B-0A6F626947F3}"/>
              </a:ext>
            </a:extLst>
          </p:cNvPr>
          <p:cNvSpPr>
            <a:spLocks noGrp="1"/>
          </p:cNvSpPr>
          <p:nvPr>
            <p:ph idx="1"/>
          </p:nvPr>
        </p:nvSpPr>
        <p:spPr/>
        <p:txBody>
          <a:bodyPr>
            <a:normAutofit lnSpcReduction="10000"/>
          </a:bodyPr>
          <a:lstStyle/>
          <a:p>
            <a:r>
              <a:rPr lang="en-US" sz="2400" b="1" i="0" dirty="0">
                <a:solidFill>
                  <a:srgbClr val="000000"/>
                </a:solidFill>
                <a:effectLst/>
              </a:rPr>
              <a:t>Firewalls and anti-virus </a:t>
            </a:r>
            <a:r>
              <a:rPr lang="en-US" sz="2400" i="0" dirty="0">
                <a:solidFill>
                  <a:srgbClr val="000000"/>
                </a:solidFill>
                <a:effectLst/>
              </a:rPr>
              <a:t>utilities block, scan for, and remove computer viruses</a:t>
            </a:r>
            <a:r>
              <a:rPr lang="en-US" sz="2400" b="0" i="0" dirty="0">
                <a:solidFill>
                  <a:srgbClr val="000000"/>
                </a:solidFill>
                <a:effectLst/>
              </a:rPr>
              <a:t>.</a:t>
            </a:r>
          </a:p>
          <a:p>
            <a:r>
              <a:rPr lang="en-US" sz="2400" b="1" i="0" dirty="0">
                <a:solidFill>
                  <a:srgbClr val="000000"/>
                </a:solidFill>
                <a:effectLst/>
              </a:rPr>
              <a:t>Process/task managers </a:t>
            </a:r>
            <a:r>
              <a:rPr lang="en-US" sz="2400" i="0" dirty="0">
                <a:solidFill>
                  <a:srgbClr val="000000"/>
                </a:solidFill>
                <a:effectLst/>
              </a:rPr>
              <a:t>display, reprioritize, and delete processes</a:t>
            </a:r>
            <a:r>
              <a:rPr lang="en-US" sz="2400" b="0" i="0" dirty="0">
                <a:solidFill>
                  <a:srgbClr val="000000"/>
                </a:solidFill>
                <a:effectLst/>
              </a:rPr>
              <a:t>.</a:t>
            </a:r>
          </a:p>
          <a:p>
            <a:r>
              <a:rPr lang="en-US" sz="2400" b="1" dirty="0">
                <a:solidFill>
                  <a:srgbClr val="000000"/>
                </a:solidFill>
              </a:rPr>
              <a:t>System monitors </a:t>
            </a:r>
            <a:r>
              <a:rPr lang="en-US" sz="2400" dirty="0">
                <a:solidFill>
                  <a:srgbClr val="000000"/>
                </a:solidFill>
              </a:rPr>
              <a:t>display system statistics, e.g.:</a:t>
            </a:r>
          </a:p>
          <a:p>
            <a:pPr lvl="1"/>
            <a:r>
              <a:rPr lang="en-US" sz="2400" dirty="0">
                <a:solidFill>
                  <a:srgbClr val="000000"/>
                </a:solidFill>
              </a:rPr>
              <a:t>number and status of Process Control Blocks (PCBs)</a:t>
            </a:r>
          </a:p>
          <a:p>
            <a:pPr lvl="1"/>
            <a:r>
              <a:rPr lang="en-US" sz="2400" dirty="0">
                <a:solidFill>
                  <a:srgbClr val="000000"/>
                </a:solidFill>
              </a:rPr>
              <a:t>number of I/O Control Blocks IOCBs</a:t>
            </a:r>
          </a:p>
          <a:p>
            <a:pPr lvl="1"/>
            <a:r>
              <a:rPr lang="en-US" sz="2400" dirty="0"/>
              <a:t>Performance Monitoring Counters (PMCs)</a:t>
            </a:r>
          </a:p>
          <a:p>
            <a:pPr lvl="1"/>
            <a:r>
              <a:rPr lang="en-US" sz="2400" dirty="0"/>
              <a:t>Instructions Per Cycle (IPC)</a:t>
            </a:r>
          </a:p>
          <a:p>
            <a:pPr lvl="1"/>
            <a:r>
              <a:rPr lang="en-US" sz="2400" dirty="0"/>
              <a:t>Tunable system parameters</a:t>
            </a:r>
          </a:p>
          <a:p>
            <a:r>
              <a:rPr lang="en-US" sz="2700" b="1" dirty="0"/>
              <a:t>System profilers </a:t>
            </a:r>
            <a:r>
              <a:rPr lang="en-US" sz="2700" dirty="0"/>
              <a:t>provide detailed information on system hardware and installed software</a:t>
            </a:r>
          </a:p>
        </p:txBody>
      </p:sp>
      <p:sp>
        <p:nvSpPr>
          <p:cNvPr id="4" name="Slide Number Placeholder 3">
            <a:extLst>
              <a:ext uri="{FF2B5EF4-FFF2-40B4-BE49-F238E27FC236}">
                <a16:creationId xmlns:a16="http://schemas.microsoft.com/office/drawing/2014/main" id="{DCA04DF6-D4A9-C7B5-8BBE-44A93284EBF0}"/>
              </a:ext>
            </a:extLst>
          </p:cNvPr>
          <p:cNvSpPr>
            <a:spLocks noGrp="1"/>
          </p:cNvSpPr>
          <p:nvPr>
            <p:ph type="sldNum" sz="quarter" idx="12"/>
          </p:nvPr>
        </p:nvSpPr>
        <p:spPr/>
        <p:txBody>
          <a:bodyPr/>
          <a:lstStyle/>
          <a:p>
            <a:fld id="{6C575094-CFE5-6845-BA77-358456EEE977}" type="slidenum">
              <a:rPr lang="en-US" altLang="x-none" smtClean="0"/>
              <a:pPr/>
              <a:t>10</a:t>
            </a:fld>
            <a:endParaRPr lang="en-US" altLang="x-none"/>
          </a:p>
        </p:txBody>
      </p:sp>
    </p:spTree>
    <p:extLst>
      <p:ext uri="{BB962C8B-B14F-4D97-AF65-F5344CB8AC3E}">
        <p14:creationId xmlns:p14="http://schemas.microsoft.com/office/powerpoint/2010/main" val="50302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C98F-4D0E-1469-5E5E-9262BE2A1CCE}"/>
              </a:ext>
            </a:extLst>
          </p:cNvPr>
          <p:cNvSpPr>
            <a:spLocks noGrp="1"/>
          </p:cNvSpPr>
          <p:nvPr>
            <p:ph type="title"/>
          </p:nvPr>
        </p:nvSpPr>
        <p:spPr/>
        <p:txBody>
          <a:bodyPr/>
          <a:lstStyle/>
          <a:p>
            <a:r>
              <a:rPr lang="en-US" dirty="0"/>
              <a:t>System Utilities – Network</a:t>
            </a:r>
          </a:p>
        </p:txBody>
      </p:sp>
      <p:sp>
        <p:nvSpPr>
          <p:cNvPr id="3" name="Content Placeholder 2">
            <a:extLst>
              <a:ext uri="{FF2B5EF4-FFF2-40B4-BE49-F238E27FC236}">
                <a16:creationId xmlns:a16="http://schemas.microsoft.com/office/drawing/2014/main" id="{B6F70813-E4F0-7CAC-2D5B-0A6F626947F3}"/>
              </a:ext>
            </a:extLst>
          </p:cNvPr>
          <p:cNvSpPr>
            <a:spLocks noGrp="1"/>
          </p:cNvSpPr>
          <p:nvPr>
            <p:ph idx="1"/>
          </p:nvPr>
        </p:nvSpPr>
        <p:spPr/>
        <p:txBody>
          <a:bodyPr>
            <a:normAutofit lnSpcReduction="10000"/>
          </a:bodyPr>
          <a:lstStyle/>
          <a:p>
            <a:r>
              <a:rPr lang="en-US" sz="2400" b="1" i="0" dirty="0">
                <a:solidFill>
                  <a:srgbClr val="000000"/>
                </a:solidFill>
                <a:effectLst/>
              </a:rPr>
              <a:t>Ping </a:t>
            </a:r>
            <a:r>
              <a:rPr lang="en-US" sz="2400" i="0" dirty="0">
                <a:solidFill>
                  <a:srgbClr val="000000"/>
                </a:solidFill>
                <a:effectLst/>
              </a:rPr>
              <a:t>checks whether an IP address can be reached</a:t>
            </a:r>
            <a:endParaRPr lang="en-US" sz="2400" b="0" i="0" dirty="0">
              <a:solidFill>
                <a:srgbClr val="000000"/>
              </a:solidFill>
              <a:effectLst/>
            </a:endParaRPr>
          </a:p>
          <a:p>
            <a:r>
              <a:rPr lang="en-US" sz="2400" b="1" i="0" dirty="0">
                <a:solidFill>
                  <a:srgbClr val="000000"/>
                </a:solidFill>
                <a:effectLst/>
              </a:rPr>
              <a:t>Traceroute (</a:t>
            </a:r>
            <a:r>
              <a:rPr lang="en-US" sz="2400" b="1" i="0" dirty="0" err="1">
                <a:solidFill>
                  <a:srgbClr val="000000"/>
                </a:solidFill>
                <a:effectLst/>
              </a:rPr>
              <a:t>tracert</a:t>
            </a:r>
            <a:r>
              <a:rPr lang="en-US" sz="2400" b="1" i="0" dirty="0">
                <a:solidFill>
                  <a:srgbClr val="000000"/>
                </a:solidFill>
                <a:effectLst/>
              </a:rPr>
              <a:t>) </a:t>
            </a:r>
            <a:r>
              <a:rPr lang="en-US" sz="2400" i="0" dirty="0">
                <a:solidFill>
                  <a:srgbClr val="000000"/>
                </a:solidFill>
                <a:effectLst/>
              </a:rPr>
              <a:t>provides details on all the “hops” a packet goes through to get to the destination, including switches and routers, along with the IP address, DNS information, and latency of each </a:t>
            </a:r>
          </a:p>
          <a:p>
            <a:r>
              <a:rPr lang="en-US" sz="2400" b="1" dirty="0">
                <a:solidFill>
                  <a:srgbClr val="000000"/>
                </a:solidFill>
              </a:rPr>
              <a:t>Netstat </a:t>
            </a:r>
            <a:r>
              <a:rPr lang="en-US" sz="2400" dirty="0">
                <a:solidFill>
                  <a:srgbClr val="000000"/>
                </a:solidFill>
              </a:rPr>
              <a:t>displays the network connections for Transmission Control Protocol (TC) and User Datagram Protocol (UDP)</a:t>
            </a:r>
          </a:p>
          <a:p>
            <a:r>
              <a:rPr lang="en-US" sz="2400" b="1" dirty="0" err="1">
                <a:solidFill>
                  <a:srgbClr val="000000"/>
                </a:solidFill>
              </a:rPr>
              <a:t>Nslookup</a:t>
            </a:r>
            <a:r>
              <a:rPr lang="en-US" sz="2400" dirty="0">
                <a:solidFill>
                  <a:srgbClr val="000000"/>
                </a:solidFill>
              </a:rPr>
              <a:t> is used to query the domain name system (DNS) for domain name or IP address mapping, or to obtain other kinds of DNS records</a:t>
            </a:r>
          </a:p>
          <a:p>
            <a:r>
              <a:rPr lang="en-US" sz="2400" b="1" dirty="0" err="1">
                <a:solidFill>
                  <a:srgbClr val="000000"/>
                </a:solidFill>
              </a:rPr>
              <a:t>IPconfig</a:t>
            </a:r>
            <a:r>
              <a:rPr lang="en-US" sz="2400" dirty="0">
                <a:solidFill>
                  <a:srgbClr val="000000"/>
                </a:solidFill>
              </a:rPr>
              <a:t> used for displaying information on TCP/IP configuration and information pertaining to the DNS and Dynamic Host Configuration Protocol (DHCP).</a:t>
            </a:r>
            <a:endParaRPr lang="en-US" sz="2400" dirty="0"/>
          </a:p>
        </p:txBody>
      </p:sp>
      <p:sp>
        <p:nvSpPr>
          <p:cNvPr id="4" name="Slide Number Placeholder 3">
            <a:extLst>
              <a:ext uri="{FF2B5EF4-FFF2-40B4-BE49-F238E27FC236}">
                <a16:creationId xmlns:a16="http://schemas.microsoft.com/office/drawing/2014/main" id="{DCA04DF6-D4A9-C7B5-8BBE-44A93284EBF0}"/>
              </a:ext>
            </a:extLst>
          </p:cNvPr>
          <p:cNvSpPr>
            <a:spLocks noGrp="1"/>
          </p:cNvSpPr>
          <p:nvPr>
            <p:ph type="sldNum" sz="quarter" idx="12"/>
          </p:nvPr>
        </p:nvSpPr>
        <p:spPr/>
        <p:txBody>
          <a:bodyPr/>
          <a:lstStyle/>
          <a:p>
            <a:fld id="{6C575094-CFE5-6845-BA77-358456EEE977}" type="slidenum">
              <a:rPr lang="en-US" altLang="x-none" smtClean="0"/>
              <a:pPr/>
              <a:t>11</a:t>
            </a:fld>
            <a:endParaRPr lang="en-US" altLang="x-none"/>
          </a:p>
        </p:txBody>
      </p:sp>
    </p:spTree>
    <p:extLst>
      <p:ext uri="{BB962C8B-B14F-4D97-AF65-F5344CB8AC3E}">
        <p14:creationId xmlns:p14="http://schemas.microsoft.com/office/powerpoint/2010/main" val="329860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C98F-4D0E-1469-5E5E-9262BE2A1CCE}"/>
              </a:ext>
            </a:extLst>
          </p:cNvPr>
          <p:cNvSpPr>
            <a:spLocks noGrp="1"/>
          </p:cNvSpPr>
          <p:nvPr>
            <p:ph type="title"/>
          </p:nvPr>
        </p:nvSpPr>
        <p:spPr/>
        <p:txBody>
          <a:bodyPr/>
          <a:lstStyle/>
          <a:p>
            <a:r>
              <a:rPr lang="en-US" dirty="0"/>
              <a:t>System Utilities – VPNs</a:t>
            </a:r>
          </a:p>
        </p:txBody>
      </p:sp>
      <p:sp>
        <p:nvSpPr>
          <p:cNvPr id="3" name="Content Placeholder 2">
            <a:extLst>
              <a:ext uri="{FF2B5EF4-FFF2-40B4-BE49-F238E27FC236}">
                <a16:creationId xmlns:a16="http://schemas.microsoft.com/office/drawing/2014/main" id="{B6F70813-E4F0-7CAC-2D5B-0A6F626947F3}"/>
              </a:ext>
            </a:extLst>
          </p:cNvPr>
          <p:cNvSpPr>
            <a:spLocks noGrp="1"/>
          </p:cNvSpPr>
          <p:nvPr>
            <p:ph idx="1"/>
          </p:nvPr>
        </p:nvSpPr>
        <p:spPr/>
        <p:txBody>
          <a:bodyPr>
            <a:normAutofit/>
          </a:bodyPr>
          <a:lstStyle/>
          <a:p>
            <a:r>
              <a:rPr lang="en-US" sz="2400" b="1" i="0" dirty="0">
                <a:solidFill>
                  <a:srgbClr val="000000"/>
                </a:solidFill>
                <a:effectLst/>
              </a:rPr>
              <a:t>Virtual Private Network (VPN) - </a:t>
            </a:r>
            <a:r>
              <a:rPr lang="en-US" sz="2400" i="0" dirty="0">
                <a:solidFill>
                  <a:srgbClr val="000000"/>
                </a:solidFill>
                <a:effectLst/>
              </a:rPr>
              <a:t>protects internet connections and privacy online</a:t>
            </a:r>
          </a:p>
          <a:p>
            <a:r>
              <a:rPr lang="en-US" sz="2400" i="0" dirty="0">
                <a:solidFill>
                  <a:srgbClr val="000000"/>
                </a:solidFill>
                <a:effectLst/>
              </a:rPr>
              <a:t>VPNs:</a:t>
            </a:r>
          </a:p>
          <a:p>
            <a:pPr lvl="1"/>
            <a:r>
              <a:rPr lang="en-US" sz="2400" i="0" dirty="0">
                <a:solidFill>
                  <a:srgbClr val="000000"/>
                </a:solidFill>
                <a:effectLst/>
              </a:rPr>
              <a:t>create an encrypted tunnel for data</a:t>
            </a:r>
          </a:p>
          <a:p>
            <a:pPr lvl="1"/>
            <a:r>
              <a:rPr lang="en-US" sz="2400" i="0" dirty="0">
                <a:solidFill>
                  <a:srgbClr val="000000"/>
                </a:solidFill>
                <a:effectLst/>
              </a:rPr>
              <a:t>protect user’s online identity by hiding their IP address</a:t>
            </a:r>
          </a:p>
          <a:p>
            <a:pPr lvl="1"/>
            <a:r>
              <a:rPr lang="en-US" sz="2400" dirty="0">
                <a:solidFill>
                  <a:srgbClr val="000000"/>
                </a:solidFill>
              </a:rPr>
              <a:t>Mask the user’s location</a:t>
            </a:r>
            <a:endParaRPr lang="en-US" sz="2400" i="0" dirty="0">
              <a:solidFill>
                <a:srgbClr val="000000"/>
              </a:solidFill>
              <a:effectLst/>
            </a:endParaRPr>
          </a:p>
        </p:txBody>
      </p:sp>
      <p:sp>
        <p:nvSpPr>
          <p:cNvPr id="4" name="Slide Number Placeholder 3">
            <a:extLst>
              <a:ext uri="{FF2B5EF4-FFF2-40B4-BE49-F238E27FC236}">
                <a16:creationId xmlns:a16="http://schemas.microsoft.com/office/drawing/2014/main" id="{DCA04DF6-D4A9-C7B5-8BBE-44A93284EBF0}"/>
              </a:ext>
            </a:extLst>
          </p:cNvPr>
          <p:cNvSpPr>
            <a:spLocks noGrp="1"/>
          </p:cNvSpPr>
          <p:nvPr>
            <p:ph type="sldNum" sz="quarter" idx="12"/>
          </p:nvPr>
        </p:nvSpPr>
        <p:spPr/>
        <p:txBody>
          <a:bodyPr/>
          <a:lstStyle/>
          <a:p>
            <a:fld id="{6C575094-CFE5-6845-BA77-358456EEE977}" type="slidenum">
              <a:rPr lang="en-US" altLang="x-none" smtClean="0"/>
              <a:pPr/>
              <a:t>12</a:t>
            </a:fld>
            <a:endParaRPr lang="en-US" altLang="x-none"/>
          </a:p>
        </p:txBody>
      </p:sp>
    </p:spTree>
    <p:extLst>
      <p:ext uri="{BB962C8B-B14F-4D97-AF65-F5344CB8AC3E}">
        <p14:creationId xmlns:p14="http://schemas.microsoft.com/office/powerpoint/2010/main" val="346535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1072-8D6D-BDEA-1BED-71AADCAF2237}"/>
              </a:ext>
            </a:extLst>
          </p:cNvPr>
          <p:cNvSpPr>
            <a:spLocks noGrp="1"/>
          </p:cNvSpPr>
          <p:nvPr>
            <p:ph type="title"/>
          </p:nvPr>
        </p:nvSpPr>
        <p:spPr/>
        <p:txBody>
          <a:bodyPr/>
          <a:lstStyle/>
          <a:p>
            <a:r>
              <a:rPr lang="en-US" dirty="0"/>
              <a:t>System Utilities – Maintenance</a:t>
            </a:r>
          </a:p>
        </p:txBody>
      </p:sp>
      <p:sp>
        <p:nvSpPr>
          <p:cNvPr id="3" name="Content Placeholder 2">
            <a:extLst>
              <a:ext uri="{FF2B5EF4-FFF2-40B4-BE49-F238E27FC236}">
                <a16:creationId xmlns:a16="http://schemas.microsoft.com/office/drawing/2014/main" id="{4E2E03AB-89AA-1FCA-268F-50CF988742C0}"/>
              </a:ext>
            </a:extLst>
          </p:cNvPr>
          <p:cNvSpPr>
            <a:spLocks noGrp="1"/>
          </p:cNvSpPr>
          <p:nvPr>
            <p:ph idx="1"/>
          </p:nvPr>
        </p:nvSpPr>
        <p:spPr/>
        <p:txBody>
          <a:bodyPr>
            <a:normAutofit/>
          </a:bodyPr>
          <a:lstStyle/>
          <a:p>
            <a:r>
              <a:rPr lang="en-US" sz="2400" b="1" dirty="0"/>
              <a:t>Diagnostic Programs </a:t>
            </a:r>
            <a:r>
              <a:rPr lang="en-US" sz="2400" dirty="0"/>
              <a:t>– runs hardware tests</a:t>
            </a:r>
          </a:p>
          <a:p>
            <a:r>
              <a:rPr lang="en-US" sz="2400" b="1" dirty="0"/>
              <a:t>Active diagnostics </a:t>
            </a:r>
            <a:r>
              <a:rPr lang="en-US" sz="2400" dirty="0"/>
              <a:t>– diagnose hardware by monitoring in real time</a:t>
            </a:r>
          </a:p>
          <a:p>
            <a:pPr lvl="1"/>
            <a:r>
              <a:rPr lang="en-US" sz="2100" b="1" dirty="0"/>
              <a:t>Self-Monitoring Analysis and Reporting Technology (SMART) </a:t>
            </a:r>
            <a:r>
              <a:rPr lang="en-US" sz="2100" dirty="0"/>
              <a:t>tracks statistics such as disk retries to predict disk failures </a:t>
            </a:r>
          </a:p>
          <a:p>
            <a:pPr lvl="1"/>
            <a:r>
              <a:rPr lang="en-US" sz="2100" b="1" dirty="0"/>
              <a:t>Disk sector sparing </a:t>
            </a:r>
            <a:r>
              <a:rPr lang="en-US" sz="2100" dirty="0"/>
              <a:t>automatically drops bad disk sectors</a:t>
            </a:r>
          </a:p>
          <a:p>
            <a:pPr lvl="1"/>
            <a:r>
              <a:rPr lang="en-US" sz="2100" b="1" dirty="0"/>
              <a:t>Memory sparing </a:t>
            </a:r>
            <a:r>
              <a:rPr lang="en-US" sz="2100" dirty="0"/>
              <a:t>automatically drops bad memory blocks</a:t>
            </a:r>
          </a:p>
          <a:p>
            <a:r>
              <a:rPr lang="en-US" sz="2400" b="1" dirty="0"/>
              <a:t>Log analyzers </a:t>
            </a:r>
            <a:r>
              <a:rPr lang="en-US" sz="2400" dirty="0"/>
              <a:t>display and analyze system logs</a:t>
            </a:r>
          </a:p>
          <a:p>
            <a:r>
              <a:rPr lang="en-US" sz="2400" b="1" dirty="0" err="1"/>
              <a:t>cron</a:t>
            </a:r>
            <a:r>
              <a:rPr lang="en-US" sz="2400" dirty="0"/>
              <a:t> utilities – schedule tasks for execution</a:t>
            </a:r>
          </a:p>
        </p:txBody>
      </p:sp>
      <p:sp>
        <p:nvSpPr>
          <p:cNvPr id="4" name="Slide Number Placeholder 3">
            <a:extLst>
              <a:ext uri="{FF2B5EF4-FFF2-40B4-BE49-F238E27FC236}">
                <a16:creationId xmlns:a16="http://schemas.microsoft.com/office/drawing/2014/main" id="{9940459C-9CB0-824F-CA2F-D10C9B694D45}"/>
              </a:ext>
            </a:extLst>
          </p:cNvPr>
          <p:cNvSpPr>
            <a:spLocks noGrp="1"/>
          </p:cNvSpPr>
          <p:nvPr>
            <p:ph type="sldNum" sz="quarter" idx="12"/>
          </p:nvPr>
        </p:nvSpPr>
        <p:spPr/>
        <p:txBody>
          <a:bodyPr/>
          <a:lstStyle/>
          <a:p>
            <a:fld id="{6C575094-CFE5-6845-BA77-358456EEE977}" type="slidenum">
              <a:rPr lang="en-US" altLang="x-none" smtClean="0"/>
              <a:pPr/>
              <a:t>13</a:t>
            </a:fld>
            <a:endParaRPr lang="en-US" altLang="x-none"/>
          </a:p>
        </p:txBody>
      </p:sp>
    </p:spTree>
    <p:extLst>
      <p:ext uri="{BB962C8B-B14F-4D97-AF65-F5344CB8AC3E}">
        <p14:creationId xmlns:p14="http://schemas.microsoft.com/office/powerpoint/2010/main" val="221205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9050-9882-2F06-F560-23E4EBBBD747}"/>
              </a:ext>
            </a:extLst>
          </p:cNvPr>
          <p:cNvSpPr>
            <a:spLocks noGrp="1"/>
          </p:cNvSpPr>
          <p:nvPr>
            <p:ph type="title"/>
          </p:nvPr>
        </p:nvSpPr>
        <p:spPr/>
        <p:txBody>
          <a:bodyPr/>
          <a:lstStyle/>
          <a:p>
            <a:r>
              <a:rPr lang="en-US" dirty="0"/>
              <a:t>Linux Command Line</a:t>
            </a:r>
          </a:p>
        </p:txBody>
      </p:sp>
      <p:sp>
        <p:nvSpPr>
          <p:cNvPr id="3" name="Content Placeholder 2">
            <a:extLst>
              <a:ext uri="{FF2B5EF4-FFF2-40B4-BE49-F238E27FC236}">
                <a16:creationId xmlns:a16="http://schemas.microsoft.com/office/drawing/2014/main" id="{E0A90E76-93F0-E98B-C7B6-DA8900CE493F}"/>
              </a:ext>
            </a:extLst>
          </p:cNvPr>
          <p:cNvSpPr>
            <a:spLocks noGrp="1"/>
          </p:cNvSpPr>
          <p:nvPr>
            <p:ph idx="1"/>
          </p:nvPr>
        </p:nvSpPr>
        <p:spPr/>
        <p:txBody>
          <a:bodyPr>
            <a:normAutofit/>
          </a:bodyPr>
          <a:lstStyle/>
          <a:p>
            <a:r>
              <a:rPr lang="en-US" sz="2800" b="1" dirty="0"/>
              <a:t>Command line shell </a:t>
            </a:r>
            <a:r>
              <a:rPr lang="en-US" sz="2800" dirty="0"/>
              <a:t>– interaction, scripting</a:t>
            </a:r>
          </a:p>
          <a:p>
            <a:pPr lvl="1"/>
            <a:r>
              <a:rPr lang="en-US" sz="2500" dirty="0" err="1"/>
              <a:t>Bourne</a:t>
            </a:r>
            <a:r>
              <a:rPr lang="en-US" sz="2500" dirty="0"/>
              <a:t> shell (</a:t>
            </a:r>
            <a:r>
              <a:rPr lang="en-US" sz="2500" dirty="0" err="1"/>
              <a:t>sh</a:t>
            </a:r>
            <a:r>
              <a:rPr lang="en-US" sz="2500" dirty="0"/>
              <a:t>), C shell (</a:t>
            </a:r>
            <a:r>
              <a:rPr lang="en-US" sz="2500" dirty="0" err="1"/>
              <a:t>csh</a:t>
            </a:r>
            <a:r>
              <a:rPr lang="en-US" sz="2500" dirty="0"/>
              <a:t>), </a:t>
            </a:r>
            <a:r>
              <a:rPr lang="en-US" sz="2500" dirty="0" err="1"/>
              <a:t>Bourne</a:t>
            </a:r>
            <a:r>
              <a:rPr lang="en-US" sz="2500" dirty="0"/>
              <a:t> Again Shell (bash), </a:t>
            </a:r>
            <a:r>
              <a:rPr lang="en-US" sz="2500" dirty="0" err="1"/>
              <a:t>tsh</a:t>
            </a:r>
            <a:r>
              <a:rPr lang="en-US" sz="2500" dirty="0"/>
              <a:t>, </a:t>
            </a:r>
            <a:r>
              <a:rPr lang="en-US" sz="2500"/>
              <a:t>tcsh, </a:t>
            </a:r>
            <a:r>
              <a:rPr lang="en-US" sz="2500" dirty="0" err="1"/>
              <a:t>ksh</a:t>
            </a:r>
            <a:r>
              <a:rPr lang="en-US" sz="2500" dirty="0"/>
              <a:t>, </a:t>
            </a:r>
            <a:r>
              <a:rPr lang="en-US" sz="2500" dirty="0" err="1"/>
              <a:t>zsh</a:t>
            </a:r>
            <a:r>
              <a:rPr lang="en-US" sz="2500" dirty="0"/>
              <a:t>, fish, </a:t>
            </a:r>
            <a:r>
              <a:rPr lang="en-US" sz="2500" dirty="0" err="1"/>
              <a:t>etc</a:t>
            </a:r>
            <a:endParaRPr lang="en-US" sz="2500" dirty="0"/>
          </a:p>
          <a:p>
            <a:r>
              <a:rPr lang="en-US" sz="2800" b="1" dirty="0"/>
              <a:t>Make</a:t>
            </a:r>
            <a:r>
              <a:rPr lang="en-US" sz="2800" dirty="0"/>
              <a:t> – automates the program build process</a:t>
            </a:r>
          </a:p>
          <a:p>
            <a:r>
              <a:rPr lang="en-US" sz="2800" b="1" dirty="0"/>
              <a:t>ls</a:t>
            </a:r>
            <a:r>
              <a:rPr lang="en-US" sz="2800" dirty="0"/>
              <a:t> – lists files</a:t>
            </a:r>
          </a:p>
          <a:p>
            <a:r>
              <a:rPr lang="en-US" sz="2800" b="1" dirty="0"/>
              <a:t>cat</a:t>
            </a:r>
            <a:r>
              <a:rPr lang="en-US" sz="2800" dirty="0"/>
              <a:t> – concatenates (copies) files</a:t>
            </a:r>
          </a:p>
          <a:p>
            <a:r>
              <a:rPr lang="en-US" sz="2800" b="1" dirty="0"/>
              <a:t>find</a:t>
            </a:r>
            <a:r>
              <a:rPr lang="en-US" sz="2800" dirty="0"/>
              <a:t> – searches the file system</a:t>
            </a:r>
          </a:p>
          <a:p>
            <a:r>
              <a:rPr lang="en-US" sz="2800" b="1" dirty="0"/>
              <a:t>grep</a:t>
            </a:r>
            <a:r>
              <a:rPr lang="en-US" sz="2800" dirty="0"/>
              <a:t> – searches within files for regular expressions</a:t>
            </a:r>
          </a:p>
          <a:p>
            <a:r>
              <a:rPr lang="en-US" sz="2800" b="1" dirty="0" err="1"/>
              <a:t>ps</a:t>
            </a:r>
            <a:r>
              <a:rPr lang="en-US" sz="2800" dirty="0"/>
              <a:t> – lists processes and attributes</a:t>
            </a:r>
          </a:p>
        </p:txBody>
      </p:sp>
      <p:sp>
        <p:nvSpPr>
          <p:cNvPr id="4" name="Slide Number Placeholder 3">
            <a:extLst>
              <a:ext uri="{FF2B5EF4-FFF2-40B4-BE49-F238E27FC236}">
                <a16:creationId xmlns:a16="http://schemas.microsoft.com/office/drawing/2014/main" id="{006B3DF9-8AEE-6132-5B91-AB748B6376A3}"/>
              </a:ext>
            </a:extLst>
          </p:cNvPr>
          <p:cNvSpPr>
            <a:spLocks noGrp="1"/>
          </p:cNvSpPr>
          <p:nvPr>
            <p:ph type="sldNum" sz="quarter" idx="12"/>
          </p:nvPr>
        </p:nvSpPr>
        <p:spPr/>
        <p:txBody>
          <a:bodyPr/>
          <a:lstStyle/>
          <a:p>
            <a:fld id="{6C575094-CFE5-6845-BA77-358456EEE977}" type="slidenum">
              <a:rPr lang="en-US" altLang="x-none" smtClean="0"/>
              <a:pPr/>
              <a:t>14</a:t>
            </a:fld>
            <a:endParaRPr lang="en-US" altLang="x-none"/>
          </a:p>
        </p:txBody>
      </p:sp>
      <p:sp>
        <p:nvSpPr>
          <p:cNvPr id="5" name="TextBox 4">
            <a:extLst>
              <a:ext uri="{FF2B5EF4-FFF2-40B4-BE49-F238E27FC236}">
                <a16:creationId xmlns:a16="http://schemas.microsoft.com/office/drawing/2014/main" id="{FC971D8D-A126-7356-8CFD-FCA8EE7DDD75}"/>
              </a:ext>
            </a:extLst>
          </p:cNvPr>
          <p:cNvSpPr txBox="1"/>
          <p:nvPr/>
        </p:nvSpPr>
        <p:spPr>
          <a:xfrm>
            <a:off x="6035024" y="5804992"/>
            <a:ext cx="2285975" cy="461665"/>
          </a:xfrm>
          <a:prstGeom prst="rect">
            <a:avLst/>
          </a:prstGeom>
          <a:solidFill>
            <a:schemeClr val="accent2">
              <a:lumMod val="20000"/>
              <a:lumOff val="80000"/>
            </a:schemeClr>
          </a:solidFill>
          <a:ln w="28575">
            <a:solidFill>
              <a:schemeClr val="accent2"/>
            </a:solidFill>
          </a:ln>
        </p:spPr>
        <p:txBody>
          <a:bodyPr wrap="square" rtlCol="0">
            <a:spAutoFit/>
          </a:bodyPr>
          <a:lstStyle/>
          <a:p>
            <a:r>
              <a:rPr lang="en-US" sz="2400" dirty="0"/>
              <a:t>and &gt; 100 more</a:t>
            </a:r>
          </a:p>
        </p:txBody>
      </p:sp>
    </p:spTree>
    <p:extLst>
      <p:ext uri="{BB962C8B-B14F-4D97-AF65-F5344CB8AC3E}">
        <p14:creationId xmlns:p14="http://schemas.microsoft.com/office/powerpoint/2010/main" val="44852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A9A5-2AAA-640E-F6B0-6C0F0EB0DBCD}"/>
              </a:ext>
            </a:extLst>
          </p:cNvPr>
          <p:cNvSpPr>
            <a:spLocks noGrp="1"/>
          </p:cNvSpPr>
          <p:nvPr>
            <p:ph type="title"/>
          </p:nvPr>
        </p:nvSpPr>
        <p:spPr/>
        <p:txBody>
          <a:bodyPr/>
          <a:lstStyle/>
          <a:p>
            <a:r>
              <a:rPr lang="en-US" dirty="0"/>
              <a:t>MS Windows - Registry</a:t>
            </a:r>
          </a:p>
        </p:txBody>
      </p:sp>
      <p:sp>
        <p:nvSpPr>
          <p:cNvPr id="3" name="Content Placeholder 2">
            <a:extLst>
              <a:ext uri="{FF2B5EF4-FFF2-40B4-BE49-F238E27FC236}">
                <a16:creationId xmlns:a16="http://schemas.microsoft.com/office/drawing/2014/main" id="{478E6264-F568-A3AD-01A1-7A04AEBB22D3}"/>
              </a:ext>
            </a:extLst>
          </p:cNvPr>
          <p:cNvSpPr>
            <a:spLocks noGrp="1"/>
          </p:cNvSpPr>
          <p:nvPr>
            <p:ph idx="1"/>
          </p:nvPr>
        </p:nvSpPr>
        <p:spPr/>
        <p:txBody>
          <a:bodyPr>
            <a:normAutofit/>
          </a:bodyPr>
          <a:lstStyle/>
          <a:p>
            <a:r>
              <a:rPr lang="en-US" sz="2800" dirty="0"/>
              <a:t>What is the Registry?</a:t>
            </a:r>
          </a:p>
          <a:p>
            <a:pPr lvl="1"/>
            <a:r>
              <a:rPr lang="en-US" sz="2500" dirty="0"/>
              <a:t>A hierarchical database that stores low-level settings for the Windows operating system, and for applications that opt to use the registry</a:t>
            </a:r>
          </a:p>
          <a:p>
            <a:pPr lvl="1"/>
            <a:r>
              <a:rPr lang="en-US" sz="2500" dirty="0"/>
              <a:t>The kernel, device drivers, services, Security Accounts Manager, and user interfaces can all use the registry</a:t>
            </a:r>
          </a:p>
          <a:p>
            <a:r>
              <a:rPr lang="en-US" sz="2800" b="1" dirty="0"/>
              <a:t>Registry cleaner / editor </a:t>
            </a:r>
            <a:r>
              <a:rPr lang="en-US" sz="2800" dirty="0"/>
              <a:t>utilities remove redundant or unused registry entries, and may allow editing of registry parameters</a:t>
            </a:r>
          </a:p>
          <a:p>
            <a:endParaRPr lang="en-US" sz="2800" dirty="0"/>
          </a:p>
        </p:txBody>
      </p:sp>
      <p:sp>
        <p:nvSpPr>
          <p:cNvPr id="4" name="Slide Number Placeholder 3">
            <a:extLst>
              <a:ext uri="{FF2B5EF4-FFF2-40B4-BE49-F238E27FC236}">
                <a16:creationId xmlns:a16="http://schemas.microsoft.com/office/drawing/2014/main" id="{0102856E-16CF-8C19-195E-2E653F22D44F}"/>
              </a:ext>
            </a:extLst>
          </p:cNvPr>
          <p:cNvSpPr>
            <a:spLocks noGrp="1"/>
          </p:cNvSpPr>
          <p:nvPr>
            <p:ph type="sldNum" sz="quarter" idx="12"/>
          </p:nvPr>
        </p:nvSpPr>
        <p:spPr/>
        <p:txBody>
          <a:bodyPr/>
          <a:lstStyle/>
          <a:p>
            <a:fld id="{6C575094-CFE5-6845-BA77-358456EEE977}" type="slidenum">
              <a:rPr lang="en-US" altLang="x-none" smtClean="0"/>
              <a:pPr/>
              <a:t>15</a:t>
            </a:fld>
            <a:endParaRPr lang="en-US" altLang="x-none"/>
          </a:p>
        </p:txBody>
      </p:sp>
    </p:spTree>
    <p:extLst>
      <p:ext uri="{BB962C8B-B14F-4D97-AF65-F5344CB8AC3E}">
        <p14:creationId xmlns:p14="http://schemas.microsoft.com/office/powerpoint/2010/main" val="345040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1C3A-9C53-0AF8-90F6-FBFCCD1CA010}"/>
              </a:ext>
            </a:extLst>
          </p:cNvPr>
          <p:cNvSpPr>
            <a:spLocks noGrp="1"/>
          </p:cNvSpPr>
          <p:nvPr>
            <p:ph type="title"/>
          </p:nvPr>
        </p:nvSpPr>
        <p:spPr/>
        <p:txBody>
          <a:bodyPr/>
          <a:lstStyle/>
          <a:p>
            <a:r>
              <a:rPr lang="en-US" dirty="0"/>
              <a:t>Miscellaneous User Utilities</a:t>
            </a:r>
          </a:p>
        </p:txBody>
      </p:sp>
      <p:sp>
        <p:nvSpPr>
          <p:cNvPr id="3" name="Content Placeholder 2">
            <a:extLst>
              <a:ext uri="{FF2B5EF4-FFF2-40B4-BE49-F238E27FC236}">
                <a16:creationId xmlns:a16="http://schemas.microsoft.com/office/drawing/2014/main" id="{C3C95972-9F56-2769-E2EE-280852F51FF7}"/>
              </a:ext>
            </a:extLst>
          </p:cNvPr>
          <p:cNvSpPr>
            <a:spLocks noGrp="1"/>
          </p:cNvSpPr>
          <p:nvPr>
            <p:ph idx="1"/>
          </p:nvPr>
        </p:nvSpPr>
        <p:spPr/>
        <p:txBody>
          <a:bodyPr>
            <a:normAutofit/>
          </a:bodyPr>
          <a:lstStyle/>
          <a:p>
            <a:r>
              <a:rPr lang="en-US" sz="2400" dirty="0"/>
              <a:t>Screen savers</a:t>
            </a:r>
          </a:p>
          <a:p>
            <a:r>
              <a:rPr lang="en-US" sz="2400" dirty="0"/>
              <a:t>Screen capture / snapshot</a:t>
            </a:r>
          </a:p>
          <a:p>
            <a:r>
              <a:rPr lang="en-US" sz="2400" dirty="0"/>
              <a:t>Password managers</a:t>
            </a:r>
          </a:p>
          <a:p>
            <a:r>
              <a:rPr lang="en-US" sz="2400" dirty="0"/>
              <a:t>Calendars</a:t>
            </a:r>
          </a:p>
          <a:p>
            <a:r>
              <a:rPr lang="en-US" sz="2400" dirty="0"/>
              <a:t>GUI customization</a:t>
            </a:r>
          </a:p>
          <a:p>
            <a:r>
              <a:rPr lang="en-US" sz="2400" dirty="0"/>
              <a:t>Font managers</a:t>
            </a:r>
          </a:p>
          <a:p>
            <a:endParaRPr lang="en-US" sz="2400" dirty="0"/>
          </a:p>
        </p:txBody>
      </p:sp>
      <p:sp>
        <p:nvSpPr>
          <p:cNvPr id="4" name="Slide Number Placeholder 3">
            <a:extLst>
              <a:ext uri="{FF2B5EF4-FFF2-40B4-BE49-F238E27FC236}">
                <a16:creationId xmlns:a16="http://schemas.microsoft.com/office/drawing/2014/main" id="{DD82D08F-3625-A620-C452-3DB79FD570DC}"/>
              </a:ext>
            </a:extLst>
          </p:cNvPr>
          <p:cNvSpPr>
            <a:spLocks noGrp="1"/>
          </p:cNvSpPr>
          <p:nvPr>
            <p:ph type="sldNum" sz="quarter" idx="12"/>
          </p:nvPr>
        </p:nvSpPr>
        <p:spPr/>
        <p:txBody>
          <a:bodyPr/>
          <a:lstStyle/>
          <a:p>
            <a:fld id="{6C575094-CFE5-6845-BA77-358456EEE977}" type="slidenum">
              <a:rPr lang="en-US" altLang="x-none" smtClean="0"/>
              <a:pPr/>
              <a:t>16</a:t>
            </a:fld>
            <a:endParaRPr lang="en-US" altLang="x-none"/>
          </a:p>
        </p:txBody>
      </p:sp>
    </p:spTree>
    <p:extLst>
      <p:ext uri="{BB962C8B-B14F-4D97-AF65-F5344CB8AC3E}">
        <p14:creationId xmlns:p14="http://schemas.microsoft.com/office/powerpoint/2010/main" val="104671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E5F2-5029-2E2B-F6FA-01D84EEB2483}"/>
              </a:ext>
            </a:extLst>
          </p:cNvPr>
          <p:cNvSpPr>
            <a:spLocks noGrp="1"/>
          </p:cNvSpPr>
          <p:nvPr>
            <p:ph type="title"/>
          </p:nvPr>
        </p:nvSpPr>
        <p:spPr/>
        <p:txBody>
          <a:bodyPr/>
          <a:lstStyle/>
          <a:p>
            <a:r>
              <a:rPr lang="en-US" dirty="0"/>
              <a:t>Core System Software</a:t>
            </a:r>
          </a:p>
        </p:txBody>
      </p:sp>
      <p:sp>
        <p:nvSpPr>
          <p:cNvPr id="4" name="Slide Number Placeholder 3">
            <a:extLst>
              <a:ext uri="{FF2B5EF4-FFF2-40B4-BE49-F238E27FC236}">
                <a16:creationId xmlns:a16="http://schemas.microsoft.com/office/drawing/2014/main" id="{16020F37-1FA6-787F-D258-826ECFB3BB9D}"/>
              </a:ext>
            </a:extLst>
          </p:cNvPr>
          <p:cNvSpPr>
            <a:spLocks noGrp="1"/>
          </p:cNvSpPr>
          <p:nvPr>
            <p:ph type="sldNum" sz="quarter" idx="12"/>
          </p:nvPr>
        </p:nvSpPr>
        <p:spPr/>
        <p:txBody>
          <a:bodyPr/>
          <a:lstStyle/>
          <a:p>
            <a:fld id="{6C575094-CFE5-6845-BA77-358456EEE977}" type="slidenum">
              <a:rPr lang="en-US" altLang="x-none" smtClean="0"/>
              <a:pPr/>
              <a:t>2</a:t>
            </a:fld>
            <a:endParaRPr lang="en-US" altLang="x-none"/>
          </a:p>
        </p:txBody>
      </p:sp>
      <p:pic>
        <p:nvPicPr>
          <p:cNvPr id="1026" name="Picture 2" descr="page7image51176592">
            <a:extLst>
              <a:ext uri="{FF2B5EF4-FFF2-40B4-BE49-F238E27FC236}">
                <a16:creationId xmlns:a16="http://schemas.microsoft.com/office/drawing/2014/main" id="{705E6F10-1E9D-7B5D-8579-63E882151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06" y="1783098"/>
            <a:ext cx="8432800" cy="318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08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A9B0-9634-38F1-85BC-6A9FB5E08E94}"/>
              </a:ext>
            </a:extLst>
          </p:cNvPr>
          <p:cNvSpPr>
            <a:spLocks noGrp="1"/>
          </p:cNvSpPr>
          <p:nvPr>
            <p:ph type="title"/>
          </p:nvPr>
        </p:nvSpPr>
        <p:spPr/>
        <p:txBody>
          <a:bodyPr/>
          <a:lstStyle/>
          <a:p>
            <a:r>
              <a:rPr lang="en-US" dirty="0"/>
              <a:t>Utilities</a:t>
            </a:r>
          </a:p>
        </p:txBody>
      </p:sp>
      <p:sp>
        <p:nvSpPr>
          <p:cNvPr id="3" name="Content Placeholder 2">
            <a:extLst>
              <a:ext uri="{FF2B5EF4-FFF2-40B4-BE49-F238E27FC236}">
                <a16:creationId xmlns:a16="http://schemas.microsoft.com/office/drawing/2014/main" id="{406406BB-B114-EC7C-EC7B-C290649611FA}"/>
              </a:ext>
            </a:extLst>
          </p:cNvPr>
          <p:cNvSpPr>
            <a:spLocks noGrp="1"/>
          </p:cNvSpPr>
          <p:nvPr>
            <p:ph idx="1"/>
          </p:nvPr>
        </p:nvSpPr>
        <p:spPr/>
        <p:txBody>
          <a:bodyPr>
            <a:normAutofit/>
          </a:bodyPr>
          <a:lstStyle/>
          <a:p>
            <a:r>
              <a:rPr lang="en-US" sz="2800" dirty="0"/>
              <a:t>Utility software is system software designed to help analyze, configure, optimize or maintain a computer </a:t>
            </a:r>
          </a:p>
          <a:p>
            <a:r>
              <a:rPr lang="en-US" sz="2800" dirty="0"/>
              <a:t>A single piece of utility software is usually called a utility or tool</a:t>
            </a:r>
          </a:p>
          <a:p>
            <a:r>
              <a:rPr lang="en-US" sz="2800" dirty="0"/>
              <a:t>Utility software usually focuses on how the computer infrastructure (including the computer hardware, operating system, application software and data storage) operates</a:t>
            </a:r>
          </a:p>
          <a:p>
            <a:r>
              <a:rPr lang="en-US" sz="2800" i="1" dirty="0"/>
              <a:t>Not essential</a:t>
            </a:r>
          </a:p>
        </p:txBody>
      </p:sp>
      <p:sp>
        <p:nvSpPr>
          <p:cNvPr id="4" name="Slide Number Placeholder 3">
            <a:extLst>
              <a:ext uri="{FF2B5EF4-FFF2-40B4-BE49-F238E27FC236}">
                <a16:creationId xmlns:a16="http://schemas.microsoft.com/office/drawing/2014/main" id="{AF0F550C-6771-2B55-C7CC-89B572824270}"/>
              </a:ext>
            </a:extLst>
          </p:cNvPr>
          <p:cNvSpPr>
            <a:spLocks noGrp="1"/>
          </p:cNvSpPr>
          <p:nvPr>
            <p:ph type="sldNum" sz="quarter" idx="12"/>
          </p:nvPr>
        </p:nvSpPr>
        <p:spPr/>
        <p:txBody>
          <a:bodyPr/>
          <a:lstStyle/>
          <a:p>
            <a:fld id="{6C575094-CFE5-6845-BA77-358456EEE977}" type="slidenum">
              <a:rPr lang="en-US" altLang="x-none" smtClean="0"/>
              <a:pPr/>
              <a:t>3</a:t>
            </a:fld>
            <a:endParaRPr lang="en-US" altLang="x-none"/>
          </a:p>
        </p:txBody>
      </p:sp>
    </p:spTree>
    <p:extLst>
      <p:ext uri="{BB962C8B-B14F-4D97-AF65-F5344CB8AC3E}">
        <p14:creationId xmlns:p14="http://schemas.microsoft.com/office/powerpoint/2010/main" val="266138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2EFC-85F3-8104-3255-1462128D725D}"/>
              </a:ext>
            </a:extLst>
          </p:cNvPr>
          <p:cNvSpPr>
            <a:spLocks noGrp="1"/>
          </p:cNvSpPr>
          <p:nvPr>
            <p:ph type="title"/>
          </p:nvPr>
        </p:nvSpPr>
        <p:spPr/>
        <p:txBody>
          <a:bodyPr/>
          <a:lstStyle/>
          <a:p>
            <a:r>
              <a:rPr lang="en-US" dirty="0"/>
              <a:t>Utilities versus Applications</a:t>
            </a:r>
          </a:p>
        </p:txBody>
      </p:sp>
      <p:sp>
        <p:nvSpPr>
          <p:cNvPr id="3" name="Content Placeholder 2">
            <a:extLst>
              <a:ext uri="{FF2B5EF4-FFF2-40B4-BE49-F238E27FC236}">
                <a16:creationId xmlns:a16="http://schemas.microsoft.com/office/drawing/2014/main" id="{E2BCB709-F5C3-F1ED-0CBD-DD59CA883448}"/>
              </a:ext>
            </a:extLst>
          </p:cNvPr>
          <p:cNvSpPr>
            <a:spLocks noGrp="1"/>
          </p:cNvSpPr>
          <p:nvPr>
            <p:ph idx="1"/>
          </p:nvPr>
        </p:nvSpPr>
        <p:spPr/>
        <p:txBody>
          <a:bodyPr>
            <a:normAutofit/>
          </a:bodyPr>
          <a:lstStyle/>
          <a:p>
            <a:r>
              <a:rPr lang="en-US" sz="2800" dirty="0"/>
              <a:t>Utilities typically depend on knowledge of, or access to, the operating system, instruction set, or hardware</a:t>
            </a:r>
          </a:p>
          <a:p>
            <a:r>
              <a:rPr lang="en-US" sz="2800" dirty="0"/>
              <a:t>Cannot be moved to another system simply by recompiling</a:t>
            </a:r>
          </a:p>
        </p:txBody>
      </p:sp>
      <p:sp>
        <p:nvSpPr>
          <p:cNvPr id="4" name="Slide Number Placeholder 3">
            <a:extLst>
              <a:ext uri="{FF2B5EF4-FFF2-40B4-BE49-F238E27FC236}">
                <a16:creationId xmlns:a16="http://schemas.microsoft.com/office/drawing/2014/main" id="{BE654F87-47F5-6DC4-D95C-CFD889134EAF}"/>
              </a:ext>
            </a:extLst>
          </p:cNvPr>
          <p:cNvSpPr>
            <a:spLocks noGrp="1"/>
          </p:cNvSpPr>
          <p:nvPr>
            <p:ph type="sldNum" sz="quarter" idx="12"/>
          </p:nvPr>
        </p:nvSpPr>
        <p:spPr/>
        <p:txBody>
          <a:bodyPr/>
          <a:lstStyle/>
          <a:p>
            <a:fld id="{6C575094-CFE5-6845-BA77-358456EEE977}" type="slidenum">
              <a:rPr lang="en-US" altLang="x-none" smtClean="0"/>
              <a:pPr/>
              <a:t>4</a:t>
            </a:fld>
            <a:endParaRPr lang="en-US" altLang="x-none"/>
          </a:p>
        </p:txBody>
      </p:sp>
    </p:spTree>
    <p:extLst>
      <p:ext uri="{BB962C8B-B14F-4D97-AF65-F5344CB8AC3E}">
        <p14:creationId xmlns:p14="http://schemas.microsoft.com/office/powerpoint/2010/main" val="142108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C98F-4D0E-1469-5E5E-9262BE2A1CCE}"/>
              </a:ext>
            </a:extLst>
          </p:cNvPr>
          <p:cNvSpPr>
            <a:spLocks noGrp="1"/>
          </p:cNvSpPr>
          <p:nvPr>
            <p:ph type="title"/>
          </p:nvPr>
        </p:nvSpPr>
        <p:spPr/>
        <p:txBody>
          <a:bodyPr/>
          <a:lstStyle/>
          <a:p>
            <a:r>
              <a:rPr lang="en-US" dirty="0"/>
              <a:t>System Utilities – File System</a:t>
            </a:r>
          </a:p>
        </p:txBody>
      </p:sp>
      <p:sp>
        <p:nvSpPr>
          <p:cNvPr id="3" name="Content Placeholder 2">
            <a:extLst>
              <a:ext uri="{FF2B5EF4-FFF2-40B4-BE49-F238E27FC236}">
                <a16:creationId xmlns:a16="http://schemas.microsoft.com/office/drawing/2014/main" id="{B6F70813-E4F0-7CAC-2D5B-0A6F626947F3}"/>
              </a:ext>
            </a:extLst>
          </p:cNvPr>
          <p:cNvSpPr>
            <a:spLocks noGrp="1"/>
          </p:cNvSpPr>
          <p:nvPr>
            <p:ph idx="1"/>
          </p:nvPr>
        </p:nvSpPr>
        <p:spPr>
          <a:xfrm>
            <a:off x="628650" y="1654715"/>
            <a:ext cx="7886700" cy="4351338"/>
          </a:xfrm>
        </p:spPr>
        <p:txBody>
          <a:bodyPr>
            <a:normAutofit/>
          </a:bodyPr>
          <a:lstStyle/>
          <a:p>
            <a:r>
              <a:rPr lang="en-US" b="1" i="0" dirty="0">
                <a:solidFill>
                  <a:srgbClr val="000000"/>
                </a:solidFill>
                <a:effectLst/>
              </a:rPr>
              <a:t>Backup/restore</a:t>
            </a:r>
            <a:r>
              <a:rPr lang="en-US" b="0" i="0" dirty="0">
                <a:solidFill>
                  <a:srgbClr val="000000"/>
                </a:solidFill>
                <a:effectLst/>
              </a:rPr>
              <a:t> utilities can make a copy of all information stored on a disk, and restore either the entire disk (e.g. in an event of disk failure) or selected files (e.g. in an event of accidental deletion).</a:t>
            </a:r>
          </a:p>
          <a:p>
            <a:r>
              <a:rPr lang="en-US" b="1" i="0" dirty="0">
                <a:solidFill>
                  <a:srgbClr val="000000"/>
                </a:solidFill>
                <a:effectLst/>
              </a:rPr>
              <a:t>Data compression </a:t>
            </a:r>
            <a:r>
              <a:rPr lang="en-US" b="0" i="0" dirty="0">
                <a:solidFill>
                  <a:srgbClr val="000000"/>
                </a:solidFill>
                <a:effectLst/>
              </a:rPr>
              <a:t>utilities output a shorter stream or a smaller file when provided with a stream or file.</a:t>
            </a:r>
          </a:p>
          <a:p>
            <a:r>
              <a:rPr lang="en-US" b="1" i="0" dirty="0">
                <a:solidFill>
                  <a:srgbClr val="000000"/>
                </a:solidFill>
                <a:effectLst/>
              </a:rPr>
              <a:t>Disk checkers </a:t>
            </a:r>
            <a:r>
              <a:rPr lang="en-US" b="0" i="0" dirty="0">
                <a:solidFill>
                  <a:srgbClr val="000000"/>
                </a:solidFill>
                <a:effectLst/>
              </a:rPr>
              <a:t>can scan and repair operating hard drive (</a:t>
            </a:r>
            <a:r>
              <a:rPr lang="en-US" b="0" i="0" dirty="0" err="1">
                <a:solidFill>
                  <a:srgbClr val="000000"/>
                </a:solidFill>
                <a:effectLst/>
              </a:rPr>
              <a:t>fsck</a:t>
            </a:r>
            <a:r>
              <a:rPr lang="en-US" b="0" i="0" dirty="0">
                <a:solidFill>
                  <a:srgbClr val="000000"/>
                </a:solidFill>
                <a:effectLst/>
              </a:rPr>
              <a:t>).</a:t>
            </a:r>
          </a:p>
          <a:p>
            <a:r>
              <a:rPr lang="en-US" b="1" i="0" dirty="0">
                <a:solidFill>
                  <a:srgbClr val="000000"/>
                </a:solidFill>
                <a:effectLst/>
              </a:rPr>
              <a:t>Disk cleaners </a:t>
            </a:r>
            <a:r>
              <a:rPr lang="en-US" b="0" i="0" dirty="0">
                <a:solidFill>
                  <a:srgbClr val="000000"/>
                </a:solidFill>
                <a:effectLst/>
              </a:rPr>
              <a:t>can find files that are unnecessary to computer operation, or take up considerable amounts of space. Disk cleaner helps the user to decide what to delete when their hard disk is full.</a:t>
            </a:r>
          </a:p>
          <a:p>
            <a:r>
              <a:rPr lang="en-US" b="1" i="0" dirty="0">
                <a:solidFill>
                  <a:srgbClr val="000000"/>
                </a:solidFill>
                <a:effectLst/>
              </a:rPr>
              <a:t>Disk defragmentation </a:t>
            </a:r>
            <a:r>
              <a:rPr lang="en-US" b="0" i="0" dirty="0">
                <a:solidFill>
                  <a:srgbClr val="000000"/>
                </a:solidFill>
                <a:effectLst/>
              </a:rPr>
              <a:t>utilities reorganize file segments of disk to optimize future accesses.</a:t>
            </a:r>
          </a:p>
          <a:p>
            <a:r>
              <a:rPr lang="en-US" b="1" i="0" dirty="0">
                <a:solidFill>
                  <a:srgbClr val="000000"/>
                </a:solidFill>
                <a:effectLst/>
              </a:rPr>
              <a:t>Disk compression </a:t>
            </a:r>
            <a:r>
              <a:rPr lang="en-US" b="0" i="0" dirty="0">
                <a:solidFill>
                  <a:srgbClr val="000000"/>
                </a:solidFill>
                <a:effectLst/>
              </a:rPr>
              <a:t>utilities can transparently compress/</a:t>
            </a:r>
            <a:r>
              <a:rPr lang="en-US" b="0" i="0" dirty="0" err="1">
                <a:solidFill>
                  <a:srgbClr val="000000"/>
                </a:solidFill>
                <a:effectLst/>
              </a:rPr>
              <a:t>uncompress</a:t>
            </a:r>
            <a:r>
              <a:rPr lang="en-US" b="0" i="0" dirty="0">
                <a:solidFill>
                  <a:srgbClr val="000000"/>
                </a:solidFill>
                <a:effectLst/>
              </a:rPr>
              <a:t> the contents of a disk, increasing the capacity of the disk.</a:t>
            </a:r>
            <a:endParaRPr lang="en-US" dirty="0"/>
          </a:p>
        </p:txBody>
      </p:sp>
      <p:sp>
        <p:nvSpPr>
          <p:cNvPr id="4" name="Slide Number Placeholder 3">
            <a:extLst>
              <a:ext uri="{FF2B5EF4-FFF2-40B4-BE49-F238E27FC236}">
                <a16:creationId xmlns:a16="http://schemas.microsoft.com/office/drawing/2014/main" id="{DCA04DF6-D4A9-C7B5-8BBE-44A93284EBF0}"/>
              </a:ext>
            </a:extLst>
          </p:cNvPr>
          <p:cNvSpPr>
            <a:spLocks noGrp="1"/>
          </p:cNvSpPr>
          <p:nvPr>
            <p:ph type="sldNum" sz="quarter" idx="12"/>
          </p:nvPr>
        </p:nvSpPr>
        <p:spPr/>
        <p:txBody>
          <a:bodyPr/>
          <a:lstStyle/>
          <a:p>
            <a:fld id="{6C575094-CFE5-6845-BA77-358456EEE977}" type="slidenum">
              <a:rPr lang="en-US" altLang="x-none" smtClean="0"/>
              <a:pPr/>
              <a:t>5</a:t>
            </a:fld>
            <a:endParaRPr lang="en-US" altLang="x-none"/>
          </a:p>
        </p:txBody>
      </p:sp>
    </p:spTree>
    <p:extLst>
      <p:ext uri="{BB962C8B-B14F-4D97-AF65-F5344CB8AC3E}">
        <p14:creationId xmlns:p14="http://schemas.microsoft.com/office/powerpoint/2010/main" val="426559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C98F-4D0E-1469-5E5E-9262BE2A1CCE}"/>
              </a:ext>
            </a:extLst>
          </p:cNvPr>
          <p:cNvSpPr>
            <a:spLocks noGrp="1"/>
          </p:cNvSpPr>
          <p:nvPr>
            <p:ph type="title"/>
          </p:nvPr>
        </p:nvSpPr>
        <p:spPr/>
        <p:txBody>
          <a:bodyPr/>
          <a:lstStyle/>
          <a:p>
            <a:r>
              <a:rPr lang="en-US" dirty="0"/>
              <a:t>System Utilities – Files</a:t>
            </a:r>
          </a:p>
        </p:txBody>
      </p:sp>
      <p:sp>
        <p:nvSpPr>
          <p:cNvPr id="3" name="Content Placeholder 2">
            <a:extLst>
              <a:ext uri="{FF2B5EF4-FFF2-40B4-BE49-F238E27FC236}">
                <a16:creationId xmlns:a16="http://schemas.microsoft.com/office/drawing/2014/main" id="{B6F70813-E4F0-7CAC-2D5B-0A6F626947F3}"/>
              </a:ext>
            </a:extLst>
          </p:cNvPr>
          <p:cNvSpPr>
            <a:spLocks noGrp="1"/>
          </p:cNvSpPr>
          <p:nvPr>
            <p:ph idx="1"/>
          </p:nvPr>
        </p:nvSpPr>
        <p:spPr>
          <a:xfrm>
            <a:off x="628650" y="1690688"/>
            <a:ext cx="7886700" cy="4481481"/>
          </a:xfrm>
        </p:spPr>
        <p:txBody>
          <a:bodyPr>
            <a:noAutofit/>
          </a:bodyPr>
          <a:lstStyle/>
          <a:p>
            <a:r>
              <a:rPr lang="en-US" sz="2400" b="1" i="0" dirty="0">
                <a:solidFill>
                  <a:srgbClr val="000000"/>
                </a:solidFill>
                <a:effectLst/>
              </a:rPr>
              <a:t>File catalog </a:t>
            </a:r>
            <a:r>
              <a:rPr lang="en-US" sz="2400" i="0" dirty="0">
                <a:solidFill>
                  <a:srgbClr val="000000"/>
                </a:solidFill>
                <a:effectLst/>
              </a:rPr>
              <a:t>utilities provide users with an index to the contents of  a file system</a:t>
            </a:r>
          </a:p>
          <a:p>
            <a:r>
              <a:rPr lang="en-US" sz="2400" b="1" dirty="0">
                <a:solidFill>
                  <a:srgbClr val="000000"/>
                </a:solidFill>
              </a:rPr>
              <a:t>File indexing and search </a:t>
            </a:r>
            <a:r>
              <a:rPr lang="en-US" sz="2400" dirty="0">
                <a:solidFill>
                  <a:srgbClr val="000000"/>
                </a:solidFill>
              </a:rPr>
              <a:t>utilities allow users to search the contents of a file system</a:t>
            </a:r>
            <a:endParaRPr lang="en-US" sz="2400" i="0" dirty="0">
              <a:solidFill>
                <a:srgbClr val="000000"/>
              </a:solidFill>
              <a:effectLst/>
            </a:endParaRPr>
          </a:p>
          <a:p>
            <a:r>
              <a:rPr lang="en-US" sz="2400" b="1" i="0" dirty="0">
                <a:solidFill>
                  <a:srgbClr val="000000"/>
                </a:solidFill>
                <a:effectLst/>
              </a:rPr>
              <a:t>Data compression </a:t>
            </a:r>
            <a:r>
              <a:rPr lang="en-US" sz="2400" b="0" i="0" dirty="0">
                <a:solidFill>
                  <a:srgbClr val="000000"/>
                </a:solidFill>
                <a:effectLst/>
              </a:rPr>
              <a:t>utilities (tar, zip, </a:t>
            </a:r>
            <a:r>
              <a:rPr lang="en-US" sz="2400" b="0" i="0" dirty="0" err="1">
                <a:solidFill>
                  <a:srgbClr val="000000"/>
                </a:solidFill>
                <a:effectLst/>
              </a:rPr>
              <a:t>gzip</a:t>
            </a:r>
            <a:r>
              <a:rPr lang="en-US" sz="2400" b="0" i="0" dirty="0">
                <a:solidFill>
                  <a:srgbClr val="000000"/>
                </a:solidFill>
                <a:effectLst/>
              </a:rPr>
              <a:t>, </a:t>
            </a:r>
            <a:r>
              <a:rPr lang="en-US" sz="2400" b="0" i="0" dirty="0" err="1">
                <a:solidFill>
                  <a:srgbClr val="000000"/>
                </a:solidFill>
                <a:effectLst/>
              </a:rPr>
              <a:t>rar</a:t>
            </a:r>
            <a:r>
              <a:rPr lang="en-US" sz="2400" b="0" i="0" dirty="0">
                <a:solidFill>
                  <a:srgbClr val="000000"/>
                </a:solidFill>
                <a:effectLst/>
              </a:rPr>
              <a:t>) output a shorter stream or a smaller file when provided with a stream or file</a:t>
            </a:r>
          </a:p>
          <a:p>
            <a:r>
              <a:rPr lang="en-US" sz="2400" b="1" dirty="0">
                <a:solidFill>
                  <a:srgbClr val="000000"/>
                </a:solidFill>
              </a:rPr>
              <a:t>Cryptographic (data encryption)</a:t>
            </a:r>
            <a:r>
              <a:rPr lang="en-US" sz="2400" dirty="0">
                <a:solidFill>
                  <a:srgbClr val="000000"/>
                </a:solidFill>
              </a:rPr>
              <a:t> utilities encrypt and de-encrypt a stream or file</a:t>
            </a:r>
          </a:p>
          <a:p>
            <a:r>
              <a:rPr lang="en-US" sz="2400" b="1" i="0" dirty="0">
                <a:solidFill>
                  <a:srgbClr val="000000"/>
                </a:solidFill>
                <a:effectLst/>
              </a:rPr>
              <a:t>File display / edit </a:t>
            </a:r>
            <a:r>
              <a:rPr lang="en-US" sz="2400" b="0" i="0" dirty="0">
                <a:solidFill>
                  <a:srgbClr val="000000"/>
                </a:solidFill>
                <a:effectLst/>
              </a:rPr>
              <a:t>utilities allow users to directly access the contents of a file in low-level formats (e.g. hexadecimal or octal byte values)</a:t>
            </a:r>
          </a:p>
        </p:txBody>
      </p:sp>
      <p:sp>
        <p:nvSpPr>
          <p:cNvPr id="4" name="Slide Number Placeholder 3">
            <a:extLst>
              <a:ext uri="{FF2B5EF4-FFF2-40B4-BE49-F238E27FC236}">
                <a16:creationId xmlns:a16="http://schemas.microsoft.com/office/drawing/2014/main" id="{DCA04DF6-D4A9-C7B5-8BBE-44A93284EBF0}"/>
              </a:ext>
            </a:extLst>
          </p:cNvPr>
          <p:cNvSpPr>
            <a:spLocks noGrp="1"/>
          </p:cNvSpPr>
          <p:nvPr>
            <p:ph type="sldNum" sz="quarter" idx="12"/>
          </p:nvPr>
        </p:nvSpPr>
        <p:spPr/>
        <p:txBody>
          <a:bodyPr/>
          <a:lstStyle/>
          <a:p>
            <a:fld id="{6C575094-CFE5-6845-BA77-358456EEE977}" type="slidenum">
              <a:rPr lang="en-US" altLang="x-none" smtClean="0"/>
              <a:pPr/>
              <a:t>6</a:t>
            </a:fld>
            <a:endParaRPr lang="en-US" altLang="x-none"/>
          </a:p>
        </p:txBody>
      </p:sp>
    </p:spTree>
    <p:extLst>
      <p:ext uri="{BB962C8B-B14F-4D97-AF65-F5344CB8AC3E}">
        <p14:creationId xmlns:p14="http://schemas.microsoft.com/office/powerpoint/2010/main" val="426800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C98F-4D0E-1469-5E5E-9262BE2A1CCE}"/>
              </a:ext>
            </a:extLst>
          </p:cNvPr>
          <p:cNvSpPr>
            <a:spLocks noGrp="1"/>
          </p:cNvSpPr>
          <p:nvPr>
            <p:ph type="title"/>
          </p:nvPr>
        </p:nvSpPr>
        <p:spPr/>
        <p:txBody>
          <a:bodyPr/>
          <a:lstStyle/>
          <a:p>
            <a:r>
              <a:rPr lang="en-US" dirty="0"/>
              <a:t>System Utilities – Remote Files</a:t>
            </a:r>
          </a:p>
        </p:txBody>
      </p:sp>
      <p:sp>
        <p:nvSpPr>
          <p:cNvPr id="3" name="Content Placeholder 2">
            <a:extLst>
              <a:ext uri="{FF2B5EF4-FFF2-40B4-BE49-F238E27FC236}">
                <a16:creationId xmlns:a16="http://schemas.microsoft.com/office/drawing/2014/main" id="{B6F70813-E4F0-7CAC-2D5B-0A6F626947F3}"/>
              </a:ext>
            </a:extLst>
          </p:cNvPr>
          <p:cNvSpPr>
            <a:spLocks noGrp="1"/>
          </p:cNvSpPr>
          <p:nvPr>
            <p:ph idx="1"/>
          </p:nvPr>
        </p:nvSpPr>
        <p:spPr/>
        <p:txBody>
          <a:bodyPr>
            <a:normAutofit/>
          </a:bodyPr>
          <a:lstStyle/>
          <a:p>
            <a:r>
              <a:rPr lang="en-US" sz="2400" b="1" i="0" dirty="0">
                <a:solidFill>
                  <a:srgbClr val="000000"/>
                </a:solidFill>
                <a:effectLst/>
              </a:rPr>
              <a:t>FTP </a:t>
            </a:r>
            <a:r>
              <a:rPr lang="en-US" sz="2400" i="0" dirty="0">
                <a:solidFill>
                  <a:srgbClr val="000000"/>
                </a:solidFill>
                <a:effectLst/>
              </a:rPr>
              <a:t>fetches and sends files using the File Transfer Protocol</a:t>
            </a:r>
          </a:p>
          <a:p>
            <a:r>
              <a:rPr lang="en-US" sz="2400" b="1" dirty="0">
                <a:solidFill>
                  <a:srgbClr val="000000"/>
                </a:solidFill>
              </a:rPr>
              <a:t>Curl</a:t>
            </a:r>
            <a:r>
              <a:rPr lang="en-US" sz="2400" dirty="0">
                <a:solidFill>
                  <a:srgbClr val="000000"/>
                </a:solidFill>
              </a:rPr>
              <a:t> – Client URL – transfers data to and from a server</a:t>
            </a:r>
          </a:p>
          <a:p>
            <a:r>
              <a:rPr lang="en-US" sz="2400" b="1" dirty="0" err="1">
                <a:solidFill>
                  <a:srgbClr val="000000"/>
                </a:solidFill>
              </a:rPr>
              <a:t>Wget</a:t>
            </a:r>
            <a:r>
              <a:rPr lang="en-US" sz="2400" dirty="0">
                <a:solidFill>
                  <a:srgbClr val="000000"/>
                </a:solidFill>
              </a:rPr>
              <a:t> downloads files and interacts with Representational State Transfer (REST) APIs</a:t>
            </a:r>
          </a:p>
          <a:p>
            <a:r>
              <a:rPr lang="en-US" sz="2400" b="1" dirty="0">
                <a:solidFill>
                  <a:srgbClr val="000000"/>
                </a:solidFill>
              </a:rPr>
              <a:t>Installation</a:t>
            </a:r>
            <a:r>
              <a:rPr lang="en-US" sz="2400" dirty="0">
                <a:solidFill>
                  <a:srgbClr val="000000"/>
                </a:solidFill>
              </a:rPr>
              <a:t> utilities download and install software</a:t>
            </a:r>
          </a:p>
          <a:p>
            <a:r>
              <a:rPr lang="en-US" sz="2400" b="1" dirty="0">
                <a:solidFill>
                  <a:srgbClr val="000000"/>
                </a:solidFill>
              </a:rPr>
              <a:t>Auto-updaters </a:t>
            </a:r>
            <a:r>
              <a:rPr lang="en-US" sz="2400" dirty="0">
                <a:solidFill>
                  <a:srgbClr val="000000"/>
                </a:solidFill>
              </a:rPr>
              <a:t>keep software current</a:t>
            </a:r>
          </a:p>
          <a:p>
            <a:r>
              <a:rPr lang="en-US" sz="2400" b="1" dirty="0">
                <a:solidFill>
                  <a:srgbClr val="000000"/>
                </a:solidFill>
              </a:rPr>
              <a:t>Package managers </a:t>
            </a:r>
            <a:r>
              <a:rPr lang="en-US" sz="2400" dirty="0">
                <a:solidFill>
                  <a:srgbClr val="000000"/>
                </a:solidFill>
              </a:rPr>
              <a:t>automate the process of installing, upgrading, configuring, and removing programs for a computer in a consistent manner</a:t>
            </a:r>
          </a:p>
        </p:txBody>
      </p:sp>
      <p:sp>
        <p:nvSpPr>
          <p:cNvPr id="4" name="Slide Number Placeholder 3">
            <a:extLst>
              <a:ext uri="{FF2B5EF4-FFF2-40B4-BE49-F238E27FC236}">
                <a16:creationId xmlns:a16="http://schemas.microsoft.com/office/drawing/2014/main" id="{DCA04DF6-D4A9-C7B5-8BBE-44A93284EBF0}"/>
              </a:ext>
            </a:extLst>
          </p:cNvPr>
          <p:cNvSpPr>
            <a:spLocks noGrp="1"/>
          </p:cNvSpPr>
          <p:nvPr>
            <p:ph type="sldNum" sz="quarter" idx="12"/>
          </p:nvPr>
        </p:nvSpPr>
        <p:spPr/>
        <p:txBody>
          <a:bodyPr/>
          <a:lstStyle/>
          <a:p>
            <a:fld id="{6C575094-CFE5-6845-BA77-358456EEE977}" type="slidenum">
              <a:rPr lang="en-US" altLang="x-none" smtClean="0"/>
              <a:pPr/>
              <a:t>7</a:t>
            </a:fld>
            <a:endParaRPr lang="en-US" altLang="x-none"/>
          </a:p>
        </p:txBody>
      </p:sp>
    </p:spTree>
    <p:extLst>
      <p:ext uri="{BB962C8B-B14F-4D97-AF65-F5344CB8AC3E}">
        <p14:creationId xmlns:p14="http://schemas.microsoft.com/office/powerpoint/2010/main" val="329319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C98F-4D0E-1469-5E5E-9262BE2A1CCE}"/>
              </a:ext>
            </a:extLst>
          </p:cNvPr>
          <p:cNvSpPr>
            <a:spLocks noGrp="1"/>
          </p:cNvSpPr>
          <p:nvPr>
            <p:ph type="title"/>
          </p:nvPr>
        </p:nvSpPr>
        <p:spPr/>
        <p:txBody>
          <a:bodyPr/>
          <a:lstStyle/>
          <a:p>
            <a:r>
              <a:rPr lang="en-US" dirty="0"/>
              <a:t>System Utilities – Remote Files</a:t>
            </a:r>
          </a:p>
        </p:txBody>
      </p:sp>
      <p:sp>
        <p:nvSpPr>
          <p:cNvPr id="3" name="Content Placeholder 2">
            <a:extLst>
              <a:ext uri="{FF2B5EF4-FFF2-40B4-BE49-F238E27FC236}">
                <a16:creationId xmlns:a16="http://schemas.microsoft.com/office/drawing/2014/main" id="{B6F70813-E4F0-7CAC-2D5B-0A6F626947F3}"/>
              </a:ext>
            </a:extLst>
          </p:cNvPr>
          <p:cNvSpPr>
            <a:spLocks noGrp="1"/>
          </p:cNvSpPr>
          <p:nvPr>
            <p:ph idx="1"/>
          </p:nvPr>
        </p:nvSpPr>
        <p:spPr/>
        <p:txBody>
          <a:bodyPr>
            <a:normAutofit/>
          </a:bodyPr>
          <a:lstStyle/>
          <a:p>
            <a:r>
              <a:rPr lang="en-US" sz="2400" b="1" dirty="0">
                <a:solidFill>
                  <a:srgbClr val="000000"/>
                </a:solidFill>
              </a:rPr>
              <a:t>Migration</a:t>
            </a:r>
            <a:r>
              <a:rPr lang="en-US" sz="2400" dirty="0">
                <a:solidFill>
                  <a:srgbClr val="000000"/>
                </a:solidFill>
              </a:rPr>
              <a:t> utilities move user accounts, configuration information, files and applications between systems</a:t>
            </a:r>
          </a:p>
          <a:p>
            <a:r>
              <a:rPr lang="en-US" sz="2400" b="1" dirty="0">
                <a:solidFill>
                  <a:srgbClr val="000000"/>
                </a:solidFill>
              </a:rPr>
              <a:t>Synchronization</a:t>
            </a:r>
            <a:r>
              <a:rPr lang="en-US" sz="2400" dirty="0">
                <a:solidFill>
                  <a:srgbClr val="000000"/>
                </a:solidFill>
              </a:rPr>
              <a:t> utilities synchronize files across systems</a:t>
            </a:r>
          </a:p>
          <a:p>
            <a:endParaRPr lang="en-US" sz="2400" dirty="0"/>
          </a:p>
        </p:txBody>
      </p:sp>
      <p:sp>
        <p:nvSpPr>
          <p:cNvPr id="4" name="Slide Number Placeholder 3">
            <a:extLst>
              <a:ext uri="{FF2B5EF4-FFF2-40B4-BE49-F238E27FC236}">
                <a16:creationId xmlns:a16="http://schemas.microsoft.com/office/drawing/2014/main" id="{DCA04DF6-D4A9-C7B5-8BBE-44A93284EBF0}"/>
              </a:ext>
            </a:extLst>
          </p:cNvPr>
          <p:cNvSpPr>
            <a:spLocks noGrp="1"/>
          </p:cNvSpPr>
          <p:nvPr>
            <p:ph type="sldNum" sz="quarter" idx="12"/>
          </p:nvPr>
        </p:nvSpPr>
        <p:spPr/>
        <p:txBody>
          <a:bodyPr/>
          <a:lstStyle/>
          <a:p>
            <a:fld id="{6C575094-CFE5-6845-BA77-358456EEE977}" type="slidenum">
              <a:rPr lang="en-US" altLang="x-none" smtClean="0"/>
              <a:pPr/>
              <a:t>8</a:t>
            </a:fld>
            <a:endParaRPr lang="en-US" altLang="x-none"/>
          </a:p>
        </p:txBody>
      </p:sp>
    </p:spTree>
    <p:extLst>
      <p:ext uri="{BB962C8B-B14F-4D97-AF65-F5344CB8AC3E}">
        <p14:creationId xmlns:p14="http://schemas.microsoft.com/office/powerpoint/2010/main" val="312666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C98F-4D0E-1469-5E5E-9262BE2A1CCE}"/>
              </a:ext>
            </a:extLst>
          </p:cNvPr>
          <p:cNvSpPr>
            <a:spLocks noGrp="1"/>
          </p:cNvSpPr>
          <p:nvPr>
            <p:ph type="title"/>
          </p:nvPr>
        </p:nvSpPr>
        <p:spPr/>
        <p:txBody>
          <a:bodyPr/>
          <a:lstStyle/>
          <a:p>
            <a:r>
              <a:rPr lang="en-US" dirty="0"/>
              <a:t>System Utilities – Version Control</a:t>
            </a:r>
          </a:p>
        </p:txBody>
      </p:sp>
      <p:sp>
        <p:nvSpPr>
          <p:cNvPr id="3" name="Content Placeholder 2">
            <a:extLst>
              <a:ext uri="{FF2B5EF4-FFF2-40B4-BE49-F238E27FC236}">
                <a16:creationId xmlns:a16="http://schemas.microsoft.com/office/drawing/2014/main" id="{B6F70813-E4F0-7CAC-2D5B-0A6F626947F3}"/>
              </a:ext>
            </a:extLst>
          </p:cNvPr>
          <p:cNvSpPr>
            <a:spLocks noGrp="1"/>
          </p:cNvSpPr>
          <p:nvPr>
            <p:ph idx="1"/>
          </p:nvPr>
        </p:nvSpPr>
        <p:spPr/>
        <p:txBody>
          <a:bodyPr>
            <a:normAutofit/>
          </a:bodyPr>
          <a:lstStyle/>
          <a:p>
            <a:r>
              <a:rPr lang="en-US" sz="2400" b="1" i="0" dirty="0">
                <a:solidFill>
                  <a:srgbClr val="000000"/>
                </a:solidFill>
                <a:effectLst/>
              </a:rPr>
              <a:t>Version control, revision control, source code control</a:t>
            </a:r>
          </a:p>
          <a:p>
            <a:pPr lvl="1"/>
            <a:r>
              <a:rPr lang="en-US" sz="2400" i="0" dirty="0">
                <a:solidFill>
                  <a:srgbClr val="000000"/>
                </a:solidFill>
                <a:effectLst/>
              </a:rPr>
              <a:t>Manage versions and changes for a collection of files</a:t>
            </a:r>
          </a:p>
          <a:p>
            <a:pPr lvl="1"/>
            <a:r>
              <a:rPr lang="en-US" sz="2400" dirty="0">
                <a:solidFill>
                  <a:srgbClr val="000000"/>
                </a:solidFill>
              </a:rPr>
              <a:t>Local or remote access</a:t>
            </a:r>
          </a:p>
          <a:p>
            <a:r>
              <a:rPr lang="en-US" sz="2700" i="0" dirty="0">
                <a:solidFill>
                  <a:srgbClr val="000000"/>
                </a:solidFill>
                <a:effectLst/>
              </a:rPr>
              <a:t>Popular version control systems</a:t>
            </a:r>
          </a:p>
          <a:p>
            <a:pPr lvl="1"/>
            <a:r>
              <a:rPr lang="en-US" sz="2400" dirty="0">
                <a:solidFill>
                  <a:srgbClr val="000000"/>
                </a:solidFill>
              </a:rPr>
              <a:t>Git / </a:t>
            </a:r>
            <a:r>
              <a:rPr lang="en-US" sz="2400" dirty="0" err="1">
                <a:solidFill>
                  <a:srgbClr val="000000"/>
                </a:solidFill>
              </a:rPr>
              <a:t>github</a:t>
            </a:r>
            <a:endParaRPr lang="en-US" sz="2400" dirty="0">
              <a:solidFill>
                <a:srgbClr val="000000"/>
              </a:solidFill>
            </a:endParaRPr>
          </a:p>
          <a:p>
            <a:pPr lvl="1"/>
            <a:r>
              <a:rPr lang="en-US" sz="2400" i="0" dirty="0">
                <a:solidFill>
                  <a:srgbClr val="000000"/>
                </a:solidFill>
                <a:effectLst/>
              </a:rPr>
              <a:t>Apache subversion</a:t>
            </a:r>
          </a:p>
          <a:p>
            <a:pPr lvl="1"/>
            <a:r>
              <a:rPr lang="en-US" sz="2400" dirty="0">
                <a:solidFill>
                  <a:srgbClr val="000000"/>
                </a:solidFill>
              </a:rPr>
              <a:t>Concurrent Versions System (CVS)</a:t>
            </a:r>
          </a:p>
          <a:p>
            <a:pPr lvl="1"/>
            <a:r>
              <a:rPr lang="en-US" sz="2400" i="0" dirty="0">
                <a:solidFill>
                  <a:srgbClr val="000000"/>
                </a:solidFill>
                <a:effectLst/>
              </a:rPr>
              <a:t>AWS </a:t>
            </a:r>
            <a:r>
              <a:rPr lang="en-US" sz="2400" i="0" dirty="0" err="1">
                <a:solidFill>
                  <a:srgbClr val="000000"/>
                </a:solidFill>
                <a:effectLst/>
              </a:rPr>
              <a:t>CodeCommit</a:t>
            </a:r>
            <a:endParaRPr lang="en-US" sz="2400" i="0" dirty="0">
              <a:solidFill>
                <a:srgbClr val="000000"/>
              </a:solidFill>
              <a:effectLst/>
            </a:endParaRPr>
          </a:p>
          <a:p>
            <a:pPr lvl="1"/>
            <a:r>
              <a:rPr lang="en-US" sz="2400" dirty="0">
                <a:solidFill>
                  <a:srgbClr val="000000"/>
                </a:solidFill>
              </a:rPr>
              <a:t>IBM Rational </a:t>
            </a:r>
            <a:r>
              <a:rPr lang="en-US" sz="2400" dirty="0" err="1">
                <a:solidFill>
                  <a:srgbClr val="000000"/>
                </a:solidFill>
              </a:rPr>
              <a:t>Clearcase</a:t>
            </a:r>
            <a:endParaRPr lang="en-US" sz="2400" dirty="0">
              <a:solidFill>
                <a:srgbClr val="000000"/>
              </a:solidFill>
            </a:endParaRPr>
          </a:p>
          <a:p>
            <a:pPr lvl="1"/>
            <a:r>
              <a:rPr lang="en-US" sz="2400" i="0" dirty="0">
                <a:solidFill>
                  <a:srgbClr val="000000"/>
                </a:solidFill>
                <a:effectLst/>
              </a:rPr>
              <a:t>Azure DevOps Server</a:t>
            </a:r>
          </a:p>
          <a:p>
            <a:pPr lvl="1"/>
            <a:r>
              <a:rPr lang="en-US" sz="2400" dirty="0" err="1">
                <a:solidFill>
                  <a:srgbClr val="000000"/>
                </a:solidFill>
              </a:rPr>
              <a:t>SourceForge</a:t>
            </a:r>
            <a:endParaRPr lang="en-US" sz="2400" i="0" dirty="0">
              <a:solidFill>
                <a:srgbClr val="000000"/>
              </a:solidFill>
              <a:effectLst/>
            </a:endParaRPr>
          </a:p>
          <a:p>
            <a:endParaRPr lang="en-US" sz="2400" dirty="0"/>
          </a:p>
        </p:txBody>
      </p:sp>
      <p:sp>
        <p:nvSpPr>
          <p:cNvPr id="4" name="Slide Number Placeholder 3">
            <a:extLst>
              <a:ext uri="{FF2B5EF4-FFF2-40B4-BE49-F238E27FC236}">
                <a16:creationId xmlns:a16="http://schemas.microsoft.com/office/drawing/2014/main" id="{DCA04DF6-D4A9-C7B5-8BBE-44A93284EBF0}"/>
              </a:ext>
            </a:extLst>
          </p:cNvPr>
          <p:cNvSpPr>
            <a:spLocks noGrp="1"/>
          </p:cNvSpPr>
          <p:nvPr>
            <p:ph type="sldNum" sz="quarter" idx="12"/>
          </p:nvPr>
        </p:nvSpPr>
        <p:spPr/>
        <p:txBody>
          <a:bodyPr/>
          <a:lstStyle/>
          <a:p>
            <a:fld id="{6C575094-CFE5-6845-BA77-358456EEE977}" type="slidenum">
              <a:rPr lang="en-US" altLang="x-none" smtClean="0"/>
              <a:pPr/>
              <a:t>9</a:t>
            </a:fld>
            <a:endParaRPr lang="en-US" altLang="x-none"/>
          </a:p>
        </p:txBody>
      </p:sp>
      <p:sp>
        <p:nvSpPr>
          <p:cNvPr id="5" name="TextBox 4">
            <a:extLst>
              <a:ext uri="{FF2B5EF4-FFF2-40B4-BE49-F238E27FC236}">
                <a16:creationId xmlns:a16="http://schemas.microsoft.com/office/drawing/2014/main" id="{F74530AB-75A6-8ACA-A45D-D07E38E5BE86}"/>
              </a:ext>
            </a:extLst>
          </p:cNvPr>
          <p:cNvSpPr txBox="1"/>
          <p:nvPr/>
        </p:nvSpPr>
        <p:spPr>
          <a:xfrm>
            <a:off x="5669268" y="5804992"/>
            <a:ext cx="2651731" cy="461665"/>
          </a:xfrm>
          <a:prstGeom prst="rect">
            <a:avLst/>
          </a:prstGeom>
          <a:solidFill>
            <a:schemeClr val="accent2">
              <a:lumMod val="20000"/>
              <a:lumOff val="80000"/>
            </a:schemeClr>
          </a:solidFill>
          <a:ln w="28575">
            <a:solidFill>
              <a:schemeClr val="accent2"/>
            </a:solidFill>
          </a:ln>
        </p:spPr>
        <p:txBody>
          <a:bodyPr wrap="square" rtlCol="0">
            <a:spAutoFit/>
          </a:bodyPr>
          <a:lstStyle/>
          <a:p>
            <a:r>
              <a:rPr lang="en-US" sz="2400" dirty="0"/>
              <a:t>and dozens more</a:t>
            </a:r>
          </a:p>
        </p:txBody>
      </p:sp>
    </p:spTree>
    <p:extLst>
      <p:ext uri="{BB962C8B-B14F-4D97-AF65-F5344CB8AC3E}">
        <p14:creationId xmlns:p14="http://schemas.microsoft.com/office/powerpoint/2010/main" val="3211103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65674</TotalTime>
  <Words>1029</Words>
  <Application>Microsoft Macintosh PowerPoint</Application>
  <PresentationFormat>On-screen Show (4:3)</PresentationFormat>
  <Paragraphs>120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CMPE 220 </vt:lpstr>
      <vt:lpstr>Core System Software</vt:lpstr>
      <vt:lpstr>Utilities</vt:lpstr>
      <vt:lpstr>Utilities versus Applications</vt:lpstr>
      <vt:lpstr>System Utilities – File System</vt:lpstr>
      <vt:lpstr>System Utilities – Files</vt:lpstr>
      <vt:lpstr>System Utilities – Remote Files</vt:lpstr>
      <vt:lpstr>System Utilities – Remote Files</vt:lpstr>
      <vt:lpstr>System Utilities – Version Control</vt:lpstr>
      <vt:lpstr>System Utilities – Management</vt:lpstr>
      <vt:lpstr>System Utilities – Network</vt:lpstr>
      <vt:lpstr>System Utilities – VPNs</vt:lpstr>
      <vt:lpstr>System Utilities – Maintenance</vt:lpstr>
      <vt:lpstr>Linux Command Line</vt:lpstr>
      <vt:lpstr>MS Windows - Registry</vt:lpstr>
      <vt:lpstr>Miscellaneous User Utilities</vt:lpstr>
    </vt:vector>
  </TitlesOfParts>
  <Company>Apropos 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151: Object-Oriented Design</dc:title>
  <dc:creator>Ronald Mak</dc:creator>
  <cp:lastModifiedBy>Robert Nicholson</cp:lastModifiedBy>
  <cp:revision>848</cp:revision>
  <dcterms:created xsi:type="dcterms:W3CDTF">2008-01-12T03:52:55Z</dcterms:created>
  <dcterms:modified xsi:type="dcterms:W3CDTF">2023-04-26T19:37:47Z</dcterms:modified>
</cp:coreProperties>
</file>