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406" r:id="rId2"/>
    <p:sldId id="557" r:id="rId3"/>
    <p:sldId id="558" r:id="rId4"/>
    <p:sldId id="579" r:id="rId5"/>
    <p:sldId id="580" r:id="rId6"/>
    <p:sldId id="559" r:id="rId7"/>
    <p:sldId id="560" r:id="rId8"/>
    <p:sldId id="562" r:id="rId9"/>
    <p:sldId id="575" r:id="rId10"/>
    <p:sldId id="561" r:id="rId11"/>
    <p:sldId id="563" r:id="rId12"/>
    <p:sldId id="564" r:id="rId13"/>
    <p:sldId id="565" r:id="rId14"/>
    <p:sldId id="571" r:id="rId15"/>
    <p:sldId id="566" r:id="rId16"/>
    <p:sldId id="576" r:id="rId17"/>
    <p:sldId id="567" r:id="rId18"/>
    <p:sldId id="568" r:id="rId19"/>
    <p:sldId id="569" r:id="rId20"/>
    <p:sldId id="570" r:id="rId21"/>
    <p:sldId id="572" r:id="rId22"/>
    <p:sldId id="573" r:id="rId23"/>
    <p:sldId id="574" r:id="rId24"/>
    <p:sldId id="577" r:id="rId25"/>
    <p:sldId id="5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33CC"/>
    <a:srgbClr val="08813D"/>
    <a:srgbClr val="C9F1FD"/>
    <a:srgbClr val="C5F9B8"/>
    <a:srgbClr val="029846"/>
    <a:srgbClr val="FF9300"/>
    <a:srgbClr val="E1A90D"/>
    <a:srgbClr val="FF40FF"/>
    <a:srgbClr val="930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99" autoAdjust="0"/>
    <p:restoredTop sz="97216" autoAdjust="0"/>
  </p:normalViewPr>
  <p:slideViewPr>
    <p:cSldViewPr>
      <p:cViewPr varScale="1">
        <p:scale>
          <a:sx n="130" d="100"/>
          <a:sy n="130" d="100"/>
        </p:scale>
        <p:origin x="13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51E4A-BF22-7547-A3CF-514369C79BB7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C9F7-100A-9447-81AD-7DF9FC15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13DE455-F6F3-4F4E-A0EB-B787F7D12FD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3804-805F-963B-B8AC-75A97B899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09D7E-DE47-9026-418D-8E1AA1B6F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FA27-07BA-75F1-28A1-688EA936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76E90-AEAE-B359-F860-8E6ED453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3DFD3-03B8-A413-F32A-C7654287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868-AA33-2747-ABB3-0137BB32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5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46C-C07B-6DE6-E8EB-63840593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C51EA-E1B6-CE15-F1FF-73A9D43D4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79ED-3C37-754F-FCD8-8127AEFA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A2C6-8498-0453-BFC7-FAD82038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3EC1-A1BA-4B76-B7D0-D21B2AF8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A21-E039-AC42-9909-E4579A660C3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26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2EBF0-295D-6E00-3682-B515465A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25A40-CE4E-8689-238C-6308EC221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AFAD-E738-D75B-845D-E820197B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4319-0B51-8214-4974-DBED9562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108A-05E2-8839-FA0D-B0029E56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6A8-C093-C84F-8482-5134BB1D8BDB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607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760C-346D-AB4D-5CB4-09320190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BC78-46D3-F6A7-574B-361B36F7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B12F-1CF6-57FB-EBAF-0606E4BB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2B91-3D45-BFB3-1775-099B4992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0A38-CF94-F8CE-C6CA-7AE25C3E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691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BCA4-BC5C-BDBB-CCEE-E55F1405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51571-54E4-4CCF-7B86-FE1A7838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8A51-D25A-0B8F-4B58-53AB332E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5382-0138-FE0B-AFCE-4E87C8A9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61A2-FBA7-362D-80EF-8F1C1BA4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9DC1-1358-BC4B-B641-2C2A42F06E1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166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AE5C-F6B3-003F-032D-0B3A72A7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31E6-DA15-D46C-9383-38CBCA94F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0A1C0-8D40-D981-3D9B-DE9E32EE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00ED1-609B-6D15-8A0F-D037F431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F9788-6A59-453E-4952-9FFAE48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D9DE7-E5F4-F36F-7769-65ECDBCB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4841-672B-DD4F-873B-241AE5DFC02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72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8A96-2E99-5512-02B8-09BE8CDA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7B0CF-78FA-94F1-27E5-7E19B115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DE76-7E1E-596B-467C-3FC1E7C8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8085F-027F-D00C-6510-EE931F57E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2B7AB-26DE-A6E0-95EB-4FFEEF52F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F3B18-F59D-6D9A-5FCA-B385BD8D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3F25F-0C3D-2782-52D1-2D60D0CB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09C01-4339-7842-6910-0BAA92DC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EF31-D98D-E64D-AE69-8E9E2BB968DD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580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D4D0-289F-D528-C23F-6BCA77FB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9A90C-29A1-3C99-9B0B-38A23365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3A72C-DC7D-ED36-9F9F-CA1EA5EC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82A69-471C-0A15-9CF4-9099E9CC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50A-5284-F14A-8929-A5FDD999DDD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21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500F8-3169-E095-B431-CC3B590F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3FDF4-D0C6-B4B8-563A-65BC5D60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80047-26D9-70F3-2FE5-A0FD24FB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63D3-51DD-C944-8AEA-B749D334FBF6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46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F0-5117-7645-03C5-04D071B6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CC18-CBAA-989C-FA18-3AC77ED4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DDB18-606F-2FE8-3F3D-7D9355AE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A3A3-C9D6-F0DB-F577-9BE2BD1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77C0A-5AFE-C26E-09C7-A9C1A0A4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13DD2-7FA6-7C8D-21AB-1EBA95B7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FE0-1B2C-0E4B-8A9D-BEB6E74EC3D9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9450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E5FF-356C-43B7-E4B6-3C0B03A0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B456F-0D6C-DE65-546A-441A326AC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02B43-ADAA-B5BC-FEED-11E11A4C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0AC3A-3800-C65F-73CE-ABF3A1A4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427B-558D-5732-40C9-929BF521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584DE-3458-F077-5C31-B559056B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A25-4381-F748-9D2C-5621C5E9A25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659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36B7A-12D3-63EA-93AC-BDA77AE2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574D-47DC-CD80-FF95-6359D5A4A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4673-928D-1CB5-E278-F61873BF4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5A7A-3D83-B941-95B5-AEF8783531A0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4598-3DDA-21B1-C8E0-71C8A69A8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F8EF-6BCF-A2C5-E1BD-3C073907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91E7-2071-B34D-84F0-74D03C8C3C56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pic>
        <p:nvPicPr>
          <p:cNvPr id="7" name="Picture 13" descr="SJSU-logo">
            <a:extLst>
              <a:ext uri="{FF2B5EF4-FFF2-40B4-BE49-F238E27FC236}">
                <a16:creationId xmlns:a16="http://schemas.microsoft.com/office/drawing/2014/main" id="{045F410E-43C9-30D3-27D1-97C79A185E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Class 25 – Real Time Operating Systems</a:t>
            </a:r>
            <a:br>
              <a:rPr lang="en-US" sz="2700" dirty="0"/>
            </a:br>
            <a:endParaRPr lang="en-US" sz="2700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E9B1-DE51-1326-1778-23BA8EFF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Failures &amp;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D5AC-9C1A-6E9D-D833-7C85D2DD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Load (input/event limit exceeded)</a:t>
            </a:r>
          </a:p>
          <a:p>
            <a:pPr lvl="1"/>
            <a:r>
              <a:rPr lang="en-US" sz="2500" dirty="0"/>
              <a:t>Scalable (Cloud) Resources</a:t>
            </a:r>
          </a:p>
          <a:p>
            <a:pPr lvl="2"/>
            <a:r>
              <a:rPr lang="en-US" sz="2200" dirty="0"/>
              <a:t>Limits to scalability</a:t>
            </a:r>
          </a:p>
          <a:p>
            <a:r>
              <a:rPr lang="en-US" sz="2800" dirty="0"/>
              <a:t>Hardware failure</a:t>
            </a:r>
          </a:p>
          <a:p>
            <a:pPr lvl="1"/>
            <a:r>
              <a:rPr lang="en-US" sz="2500" dirty="0"/>
              <a:t>Redundant hardware</a:t>
            </a:r>
          </a:p>
          <a:p>
            <a:r>
              <a:rPr lang="en-US" sz="2800" dirty="0"/>
              <a:t>Unexpected software error</a:t>
            </a:r>
          </a:p>
          <a:p>
            <a:pPr lvl="1"/>
            <a:r>
              <a:rPr lang="en-US" sz="2500" dirty="0"/>
              <a:t>Recovery algorithm</a:t>
            </a:r>
          </a:p>
          <a:p>
            <a:r>
              <a:rPr lang="en-US" sz="2800" dirty="0"/>
              <a:t>Deadlocks</a:t>
            </a:r>
          </a:p>
          <a:p>
            <a:pPr lvl="1"/>
            <a:r>
              <a:rPr lang="en-US" sz="2500" dirty="0"/>
              <a:t>Abort and restart processes</a:t>
            </a:r>
          </a:p>
          <a:p>
            <a:r>
              <a:rPr lang="en-US" sz="2800" dirty="0"/>
              <a:t>Catastrophic (non-recoverable) failure</a:t>
            </a:r>
          </a:p>
          <a:p>
            <a:pPr lvl="1"/>
            <a:r>
              <a:rPr lang="en-US" sz="2500" dirty="0"/>
              <a:t>Auto-Restart system</a:t>
            </a:r>
          </a:p>
          <a:p>
            <a:pPr lvl="1"/>
            <a:endParaRPr lang="en-US" sz="2500" dirty="0"/>
          </a:p>
          <a:p>
            <a:r>
              <a:rPr lang="en-US" sz="2800" dirty="0"/>
              <a:t>All</a:t>
            </a:r>
          </a:p>
          <a:p>
            <a:pPr lvl="1"/>
            <a:r>
              <a:rPr lang="en-US" sz="2500" dirty="0"/>
              <a:t>Operate in degraded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A44E1-62AC-D1A5-945C-D0131A8D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9941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AC3B-EEF0-EC8D-96BC-B304537F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846D-77A2-3574-EACA-DCDF6DBFC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Round-Robin (aka timeshare)</a:t>
            </a:r>
          </a:p>
          <a:p>
            <a:pPr lvl="1"/>
            <a:r>
              <a:rPr lang="en-US" sz="2500" dirty="0"/>
              <a:t>Response time guaranteed </a:t>
            </a:r>
          </a:p>
          <a:p>
            <a:pPr lvl="1"/>
            <a:r>
              <a:rPr lang="en-US" sz="2500" dirty="0"/>
              <a:t>&lt; number of inputs * maximum service time</a:t>
            </a:r>
          </a:p>
          <a:p>
            <a:r>
              <a:rPr lang="en-US" sz="2800" dirty="0"/>
              <a:t>Event-Driven (aka priority scheduling)</a:t>
            </a:r>
          </a:p>
          <a:p>
            <a:pPr lvl="1"/>
            <a:r>
              <a:rPr lang="en-US" sz="2500" dirty="0"/>
              <a:t>Switches tasks only when a higher-priority event (interrupt) occurs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3697B-9632-9E5E-234C-D064652B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225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43C9-6C27-FCA8-A249-FCB72B81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A8D15-4407-7D13-912C-4BD6A527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58105" cy="4351338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</a:rPr>
              <a:t>fixed priority preemptive scheduling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- the scheduler ensures that at any given time, the processor executes the highest priority task of all those tasks that are currently ready to execute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Non-preemptive </a:t>
            </a:r>
            <a:r>
              <a:rPr lang="en-US" sz="2400" dirty="0">
                <a:solidFill>
                  <a:srgbClr val="000000"/>
                </a:solidFill>
              </a:rPr>
              <a:t>– tasks run to completion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Deferred preemption </a:t>
            </a:r>
            <a:r>
              <a:rPr lang="en-US" sz="2400" dirty="0">
                <a:solidFill>
                  <a:srgbClr val="000000"/>
                </a:solidFill>
              </a:rPr>
              <a:t>– portions of the code cannot be preempted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Earliest deadline first </a:t>
            </a:r>
            <a:r>
              <a:rPr lang="en-US" sz="2400" dirty="0">
                <a:solidFill>
                  <a:srgbClr val="000000"/>
                </a:solidFill>
              </a:rPr>
              <a:t>- when a scheduling event occurs (task finishes, new task released, etc.) the queue will be searched for the process closest to its deadline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Optimum strategy for CPU utilization; upper bound = 100%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CF534-5058-BE0D-3F22-301EC180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2240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DAE8-02D5-9460-9A80-55C88531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5E60-1F30-FDC8-D4BB-88B81B13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Dynamic memory allocation is avoided</a:t>
            </a:r>
          </a:p>
          <a:p>
            <a:pPr lvl="1"/>
            <a:r>
              <a:rPr lang="en-US" sz="2500" dirty="0"/>
              <a:t>Lack of predictability</a:t>
            </a:r>
          </a:p>
          <a:p>
            <a:pPr lvl="1"/>
            <a:r>
              <a:rPr lang="en-US" sz="2500" dirty="0"/>
              <a:t>Possibility of memory leaks</a:t>
            </a:r>
          </a:p>
          <a:p>
            <a:r>
              <a:rPr lang="en-US" sz="2800" dirty="0"/>
              <a:t>Virtual memory / swapping is avoided</a:t>
            </a:r>
          </a:p>
          <a:p>
            <a:pPr lvl="1"/>
            <a:r>
              <a:rPr lang="en-US" sz="2500" dirty="0"/>
              <a:t>Disks have long and unpredictable latency</a:t>
            </a:r>
          </a:p>
          <a:p>
            <a:r>
              <a:rPr lang="en-US" sz="2800" dirty="0"/>
              <a:t>Implications:</a:t>
            </a:r>
          </a:p>
          <a:p>
            <a:pPr lvl="1"/>
            <a:r>
              <a:rPr lang="en-US" sz="2500" dirty="0"/>
              <a:t>Limited memory</a:t>
            </a:r>
          </a:p>
          <a:p>
            <a:pPr lvl="1"/>
            <a:r>
              <a:rPr lang="en-US" sz="2500" dirty="0"/>
              <a:t>Small OS</a:t>
            </a:r>
          </a:p>
          <a:p>
            <a:pPr lvl="1"/>
            <a:r>
              <a:rPr lang="en-US" sz="2500" dirty="0"/>
              <a:t>Small applications</a:t>
            </a:r>
          </a:p>
          <a:p>
            <a:pPr lvl="1"/>
            <a:r>
              <a:rPr lang="en-US" sz="2500" dirty="0"/>
              <a:t>Code optimized for size</a:t>
            </a:r>
          </a:p>
          <a:p>
            <a:pPr lvl="1"/>
            <a:r>
              <a:rPr lang="en-US" sz="2500" dirty="0"/>
              <a:t>Critical sections optimized for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95737-8891-9459-C41B-C614B486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4972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379D-5A7C-21DE-F675-1E7FADAD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4638-367D-480B-FCC9-93315904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error in the timing of a task over subsequent iterations of a program or loop is referred to as </a:t>
            </a:r>
            <a:r>
              <a:rPr lang="en-US" i="1" dirty="0"/>
              <a:t>jitter</a:t>
            </a:r>
          </a:p>
          <a:p>
            <a:r>
              <a:rPr lang="en-US" dirty="0"/>
              <a:t>Real-time operating systems are optimized to provide a low amount of jitter</a:t>
            </a:r>
          </a:p>
          <a:p>
            <a:r>
              <a:rPr lang="en-US" dirty="0"/>
              <a:t>A hard real time system has less jitter than a soft real time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2CA7E-347D-D104-17C1-3609D6B5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17180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7128-C87F-748D-C7FF-BA4AE820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GPOS versus RTOS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AFABFF-C689-E457-7DCE-3EBEFDD36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043928"/>
              </p:ext>
            </p:extLst>
          </p:nvPr>
        </p:nvGraphicFramePr>
        <p:xfrm>
          <a:off x="628650" y="1825625"/>
          <a:ext cx="78867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172967612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4143525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/>
                        <a:t>General Purpose 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/>
                        <a:t>Real Time Operating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663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/>
                        <a:t>Example:  desktop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/>
                        <a:t>Example:  flight control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8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/>
                        <a:t>Applications:  general 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/>
                        <a:t>Applications: dedicated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Response time: unbounded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Response time:  guaranteed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97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/>
                        <a:t>Scheduling:  optimized for throughput and “fairness”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/>
                        <a:t>Scheduling:  optimized for predictability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76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/>
                        <a:t>Memory model: manages large amounts of dynamic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/>
                        <a:t>Memory model: small, fixed footprint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27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/>
                        <a:t>Mass storage: 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/>
                        <a:t>Mass storage:  semiconductor or 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44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/>
                        <a:t>Jitter:  Milliseconds to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/>
                        <a:t>Jitter: A few to tens of microseconds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960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06ADA-4411-D6B9-C194-1F535071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7121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DB89-ECFC-EA8D-3A0B-A158EECA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In-House versus Commercial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6476-DE17-949C-AD68-C7F22BEE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Because an RTOS is small and often tightly coupled with the application, it’s possible to develop a custom OS in-house</a:t>
            </a:r>
          </a:p>
          <a:p>
            <a:r>
              <a:rPr lang="en-US" sz="2800" dirty="0"/>
              <a:t>Risks of In-House Development: </a:t>
            </a:r>
          </a:p>
          <a:p>
            <a:pPr lvl="1"/>
            <a:r>
              <a:rPr lang="en-US" sz="2500" dirty="0"/>
              <a:t>Poor understanding of real time considerations</a:t>
            </a:r>
          </a:p>
          <a:p>
            <a:pPr lvl="1"/>
            <a:r>
              <a:rPr lang="en-US" sz="2500" dirty="0"/>
              <a:t>Poor understanding of security considerations</a:t>
            </a:r>
          </a:p>
          <a:p>
            <a:pPr lvl="1"/>
            <a:r>
              <a:rPr lang="en-US" sz="2500" dirty="0"/>
              <a:t>Maintenance expenses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0FC5C-E462-D3D2-3F0B-FA84FCE5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089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A950-1914-57A3-01F0-79BAE633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RTOS	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6D60BD-2014-BCB4-288D-673882B22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877588"/>
              </p:ext>
            </p:extLst>
          </p:nvPr>
        </p:nvGraphicFramePr>
        <p:xfrm>
          <a:off x="628650" y="1417342"/>
          <a:ext cx="7886700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936">
                  <a:extLst>
                    <a:ext uri="{9D8B030D-6E8A-4147-A177-3AD203B41FA5}">
                      <a16:colId xmlns:a16="http://schemas.microsoft.com/office/drawing/2014/main" val="296116749"/>
                    </a:ext>
                  </a:extLst>
                </a:gridCol>
                <a:gridCol w="1371585">
                  <a:extLst>
                    <a:ext uri="{9D8B030D-6E8A-4147-A177-3AD203B41FA5}">
                      <a16:colId xmlns:a16="http://schemas.microsoft.com/office/drawing/2014/main" val="2683728928"/>
                    </a:ext>
                  </a:extLst>
                </a:gridCol>
                <a:gridCol w="2194536">
                  <a:extLst>
                    <a:ext uri="{9D8B030D-6E8A-4147-A177-3AD203B41FA5}">
                      <a16:colId xmlns:a16="http://schemas.microsoft.com/office/drawing/2014/main" val="2229493442"/>
                    </a:ext>
                  </a:extLst>
                </a:gridCol>
                <a:gridCol w="2754643">
                  <a:extLst>
                    <a:ext uri="{9D8B030D-6E8A-4147-A177-3AD203B41FA5}">
                      <a16:colId xmlns:a16="http://schemas.microsoft.com/office/drawing/2014/main" val="301201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Released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Vendor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25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VxWorks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Embedded / C&amp;C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Wind River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12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embOS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Embedded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embOS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0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FreeRTOS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Embedded / C&amp;C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MIT / Amazon Web Services (AWS)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0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LynxOS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Embedded / Avionics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Lynx Software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PikeOS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Virtualization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Sysgo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Embedded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92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Neutrino RTOS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Embedded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Quantum Software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71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SafeRTOS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Embedded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Wittenstein</a:t>
                      </a:r>
                      <a:r>
                        <a:rPr lang="en-US" sz="1800" dirty="0"/>
                        <a:t> High Integrity Systems (WHIS)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2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Zephyr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Embedded / C&amp;C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Open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2054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03D54-CBD7-2531-2FCE-B90B3A04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41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8230-349F-5C7B-B9A6-789BF641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and RTOS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E703-6706-3B28-C3E3-CD8BF210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POSIX (Portable Operating System Interface) - a </a:t>
            </a:r>
            <a:r>
              <a:rPr lang="en-US" sz="2800" i="1" dirty="0"/>
              <a:t>family of standards </a:t>
            </a:r>
            <a:r>
              <a:rPr lang="en-US" sz="2800" dirty="0"/>
              <a:t>specified by the IEEE Computer Society for maintaining compatibility between operating systems</a:t>
            </a:r>
          </a:p>
          <a:p>
            <a:r>
              <a:rPr lang="en-US" sz="2800" dirty="0"/>
              <a:t>POSIX defines both the system and user-level application programming interfaces (APIs), along with command line shells and utility interfaces</a:t>
            </a:r>
          </a:p>
          <a:p>
            <a:r>
              <a:rPr lang="en-US" sz="2800" dirty="0"/>
              <a:t>In order to be compliant, an operating system must pass a suite of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3BB9-BEC4-92EB-B9D8-8D47FFF1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090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9491-6EB3-BF80-F906-FB4D2846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and RTOS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8AE54-54A7-FC86-8423-40219D5C8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Embedded systems typically have space and resource limitations, and an operating system that includes all the features of POSIX may not be appropriate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POSIX 1003.13 </a:t>
            </a:r>
            <a:r>
              <a:rPr lang="en-US" sz="2800" dirty="0"/>
              <a:t>profile standard was defined to address these types of systems.13 POSIX 1003.13 does not contain any additional features; instead it groups the functions from existing POSIX standards into units of functionality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91235-B74A-F7E6-02C5-21FCBD37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310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E8AC-2852-67EE-ECB7-1B4AA3E3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6AD7-42D8-40E1-82D6-962ADF19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58105" cy="435133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Batch / Single-Process (early computers – 1940s-50s)</a:t>
            </a:r>
          </a:p>
          <a:p>
            <a:r>
              <a:rPr lang="en-US" sz="2800" dirty="0"/>
              <a:t>Multi-Programming Systems (“modern” computers – last 1960s)</a:t>
            </a:r>
          </a:p>
          <a:p>
            <a:r>
              <a:rPr lang="en-US" sz="2800" dirty="0"/>
              <a:t>Multi-Processor Systems</a:t>
            </a:r>
          </a:p>
          <a:p>
            <a:r>
              <a:rPr lang="en-US" sz="2800" dirty="0"/>
              <a:t>Distributed Operating Systems</a:t>
            </a:r>
          </a:p>
          <a:p>
            <a:r>
              <a:rPr lang="en-US" sz="2800" dirty="0"/>
              <a:t>Network Operating Systems</a:t>
            </a:r>
          </a:p>
          <a:p>
            <a:r>
              <a:rPr lang="en-US" sz="2800" dirty="0"/>
              <a:t>Embedded Systems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Real-Time Systems</a:t>
            </a:r>
          </a:p>
          <a:p>
            <a:r>
              <a:rPr lang="en-US" sz="2800" dirty="0"/>
              <a:t>Cloud Systems</a:t>
            </a:r>
          </a:p>
          <a:p>
            <a:r>
              <a:rPr lang="en-US" sz="2800" dirty="0"/>
              <a:t>Mobile Systems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60303-AEE2-B9F7-EAB8-4E2C7E59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5423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9491-6EB3-BF80-F906-FB4D2846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and RTOS – Real Time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8AE54-54A7-FC86-8423-40219D5C8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POSIX 1003.1b defines extensions useful for development of real-time systems</a:t>
            </a:r>
            <a:br>
              <a:rPr lang="en-US" sz="2800" dirty="0"/>
            </a:br>
            <a:endParaRPr lang="en-US" sz="1500" dirty="0"/>
          </a:p>
          <a:p>
            <a:pPr lvl="1"/>
            <a:r>
              <a:rPr lang="en-US" sz="2500" dirty="0"/>
              <a:t>Timers: periodic timers, delivery is accomplished using POSIX signals</a:t>
            </a:r>
          </a:p>
          <a:p>
            <a:pPr lvl="1"/>
            <a:r>
              <a:rPr lang="en-US" sz="2500" dirty="0"/>
              <a:t>Priority scheduling: fixed priority preemptive scheduling with a minimum of 32 priority levels</a:t>
            </a:r>
          </a:p>
          <a:p>
            <a:pPr lvl="1"/>
            <a:r>
              <a:rPr lang="en-US" sz="2500" dirty="0"/>
              <a:t>Real-time signals: additional signals with multiple levels of priority</a:t>
            </a:r>
          </a:p>
          <a:p>
            <a:pPr lvl="1"/>
            <a:r>
              <a:rPr lang="en-US" sz="2500" dirty="0"/>
              <a:t>Semaphores: named and memory counting semaphores</a:t>
            </a:r>
          </a:p>
          <a:p>
            <a:pPr lvl="1"/>
            <a:r>
              <a:rPr lang="en-US" sz="2500" dirty="0"/>
              <a:t>Memory queues: message passing using named queues</a:t>
            </a:r>
          </a:p>
          <a:p>
            <a:pPr lvl="1"/>
            <a:r>
              <a:rPr lang="en-US" sz="2500" dirty="0"/>
              <a:t>Shared memory: named memory regions shared between multiple processes</a:t>
            </a:r>
          </a:p>
          <a:p>
            <a:pPr lvl="1"/>
            <a:r>
              <a:rPr lang="en-US" sz="2500" dirty="0"/>
              <a:t>Memory locking: functions to prevent virtual memory swapping of physical memory 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91235-B74A-F7E6-02C5-21FCBD37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3857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8E06-3C8E-1719-6468-C6D5C3CB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8CF9-8830-D3B8-9237-68FC53B96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GPOS benchmarks attempt to represent a </a:t>
            </a:r>
            <a:r>
              <a:rPr lang="en-US" sz="2800" i="1" dirty="0"/>
              <a:t>typical task</a:t>
            </a:r>
            <a:r>
              <a:rPr lang="en-US" sz="2800" dirty="0"/>
              <a:t>, or a typical </a:t>
            </a:r>
            <a:r>
              <a:rPr lang="en-US" sz="2800" i="1" dirty="0"/>
              <a:t>mix of tasks</a:t>
            </a:r>
          </a:p>
          <a:p>
            <a:r>
              <a:rPr lang="en-US" sz="2800" dirty="0"/>
              <a:t>RTOS benchmarks may be less meaningful, because the system behavior is tightly coupled with the application</a:t>
            </a:r>
          </a:p>
          <a:p>
            <a:r>
              <a:rPr lang="en-US" sz="2800" dirty="0"/>
              <a:t>RTOS benchmarks focus in specific system characteristics or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B0401-8736-142F-45E9-2EB08D84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0483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EA64-928F-7048-C664-45EEF879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RTOS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16DF-0C60-06F7-3CEE-61DD3869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Interrupt latency</a:t>
            </a:r>
          </a:p>
          <a:p>
            <a:r>
              <a:rPr lang="en-US" sz="2800" dirty="0"/>
              <a:t>Task switch time</a:t>
            </a:r>
          </a:p>
          <a:p>
            <a:r>
              <a:rPr lang="en-US" sz="2800" dirty="0"/>
              <a:t>Preemption time</a:t>
            </a:r>
          </a:p>
          <a:p>
            <a:r>
              <a:rPr lang="en-US" sz="2800" dirty="0"/>
              <a:t>Deadlock break time</a:t>
            </a:r>
          </a:p>
          <a:p>
            <a:r>
              <a:rPr lang="en-US" sz="2800" dirty="0"/>
              <a:t>Jitter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System restart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C5532-522F-1CC3-6509-5848220F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37294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A11-C91E-1C51-C5CD-D9CCBCFD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CC2A-6AE9-F0A5-247B-E024429A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RTOS systems and applications are often used for </a:t>
            </a:r>
            <a:r>
              <a:rPr lang="en-US" sz="2800" i="1" dirty="0"/>
              <a:t>critical systems</a:t>
            </a:r>
            <a:r>
              <a:rPr lang="en-US" sz="2800" dirty="0"/>
              <a:t>, making security an important consideration</a:t>
            </a:r>
          </a:p>
          <a:p>
            <a:r>
              <a:rPr lang="en-US" sz="2800" dirty="0" err="1"/>
              <a:t>SafeRTOS</a:t>
            </a:r>
            <a:r>
              <a:rPr lang="en-US" sz="2800" dirty="0"/>
              <a:t> is an example of a security hardened &amp; certified real time 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DDF98-ECE0-E930-B73A-B0D461BD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68790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0062-9644-0F38-2F4C-5F0CA290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E07B-977B-6E6B-85DF-1C0A7712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growing field</a:t>
            </a:r>
          </a:p>
          <a:p>
            <a:r>
              <a:rPr lang="en-US" sz="2800" dirty="0"/>
              <a:t>Real time data monitoring, analysis, reporting, and control</a:t>
            </a:r>
          </a:p>
          <a:p>
            <a:r>
              <a:rPr lang="en-US" sz="2800" b="1" dirty="0"/>
              <a:t>Soft</a:t>
            </a:r>
            <a:r>
              <a:rPr lang="en-US" sz="2800" dirty="0"/>
              <a:t> systems</a:t>
            </a:r>
          </a:p>
          <a:p>
            <a:r>
              <a:rPr lang="en-US" sz="2800" dirty="0"/>
              <a:t>Example: California power crisis</a:t>
            </a:r>
          </a:p>
          <a:p>
            <a:pPr lvl="1"/>
            <a:r>
              <a:rPr lang="en-US" sz="2500" dirty="0"/>
              <a:t>System automatically load-balanced</a:t>
            </a:r>
          </a:p>
          <a:p>
            <a:pPr lvl="1"/>
            <a:r>
              <a:rPr lang="en-US" sz="2500" dirty="0"/>
              <a:t>Governor Newsom asked Californians to cut power use</a:t>
            </a:r>
          </a:p>
          <a:p>
            <a:pPr lvl="1"/>
            <a:r>
              <a:rPr lang="en-US" sz="2500" dirty="0"/>
              <a:t>Demand dropped by 4%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A090-6140-91B0-3ED6-F22726CE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403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E801-FF2B-D150-46D6-A3506BA7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8484-2C6C-4D47-9F08-7E2E4672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few questions – due next Monday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5A284-2005-7649-CA62-34AECB72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790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E8AC-2852-67EE-ECB7-1B4AA3E3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58105" cy="1325563"/>
          </a:xfrm>
        </p:spPr>
        <p:txBody>
          <a:bodyPr/>
          <a:lstStyle/>
          <a:p>
            <a:r>
              <a:rPr lang="en-US" dirty="0"/>
              <a:t>What is a Real-Time Operating System (RTOS)?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6AD7-42D8-40E1-82D6-962ADF199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Designed for applications that have critically defined time constraints</a:t>
            </a:r>
          </a:p>
          <a:p>
            <a:r>
              <a:rPr lang="en-US" sz="2800" i="1" dirty="0"/>
              <a:t>Predictability</a:t>
            </a:r>
            <a:r>
              <a:rPr lang="en-US" sz="2800" dirty="0"/>
              <a:t> is often more important than </a:t>
            </a:r>
            <a:r>
              <a:rPr lang="en-US" sz="2800" i="1" dirty="0"/>
              <a:t>speed</a:t>
            </a:r>
          </a:p>
          <a:p>
            <a:r>
              <a:rPr lang="en-US" sz="2800" dirty="0"/>
              <a:t>Deterministically meeting stated performance characteristics is more important than system throughput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60303-AEE2-B9F7-EAB8-4E2C7E59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0490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B534-9E03-C218-D3B3-875FD66A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RTOS?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3D83-51D8-20D5-DA0C-28556694E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IBM’s Basic Executive, released in 1962</a:t>
            </a:r>
          </a:p>
          <a:p>
            <a:pPr lvl="1"/>
            <a:r>
              <a:rPr lang="en-US" sz="2500" dirty="0"/>
              <a:t>Ran on the IBM 1710</a:t>
            </a:r>
          </a:p>
          <a:p>
            <a:pPr lvl="1"/>
            <a:r>
              <a:rPr lang="en-US" sz="2500" dirty="0"/>
              <a:t>A minimal system featuring an interrupt handler, I/O drivers, and a scheduler/dispatcher</a:t>
            </a:r>
          </a:p>
          <a:p>
            <a:pPr lvl="1"/>
            <a:r>
              <a:rPr lang="en-US" sz="2500" dirty="0"/>
              <a:t>Added FORTRAN support </a:t>
            </a:r>
            <a:r>
              <a:rPr lang="en-US" sz="2500"/>
              <a:t>by 1963</a:t>
            </a:r>
            <a:endParaRPr lang="en-US" sz="2500" dirty="0"/>
          </a:p>
          <a:p>
            <a:pPr lvl="1"/>
            <a:r>
              <a:rPr lang="en-US" sz="2500" dirty="0"/>
              <a:t>“The Fortran Executive System provides the user with the ability to direct process control operations with programs written in the Fortran language” </a:t>
            </a:r>
            <a:br>
              <a:rPr lang="en-US" sz="2500" dirty="0"/>
            </a:br>
            <a:r>
              <a:rPr lang="en-US" sz="2500" dirty="0"/>
              <a:t>                                 – IBM Systems Reference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3FC5-5B2B-3DAE-2EE6-3B838629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6356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6076-F6FA-0457-D23E-843B96A8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IBM’s Fortran Executive – circa 1963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1921DE-4157-585F-71F5-D552013CE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83098"/>
            <a:ext cx="7886700" cy="21265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9F6E4-7CCC-F314-2754-FB3B859C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5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F281A-8443-67DF-103E-48F7162D037F}"/>
              </a:ext>
            </a:extLst>
          </p:cNvPr>
          <p:cNvSpPr txBox="1"/>
          <p:nvPr/>
        </p:nvSpPr>
        <p:spPr>
          <a:xfrm>
            <a:off x="3200415" y="4573558"/>
            <a:ext cx="319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the manual in Canvas</a:t>
            </a:r>
          </a:p>
        </p:txBody>
      </p:sp>
    </p:spTree>
    <p:extLst>
      <p:ext uri="{BB962C8B-B14F-4D97-AF65-F5344CB8AC3E}">
        <p14:creationId xmlns:p14="http://schemas.microsoft.com/office/powerpoint/2010/main" val="226650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7F3D-39B7-25AF-7B9C-C4D0DC9E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RTOS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5D39-5438-DD61-16AA-3CEE796D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Hard</a:t>
            </a:r>
            <a:r>
              <a:rPr lang="en-US" dirty="0"/>
              <a:t> - A hard real-time system causes an entire system to fail if it misses its deadline or time constraint. </a:t>
            </a:r>
          </a:p>
          <a:p>
            <a:pPr lvl="1"/>
            <a:r>
              <a:rPr lang="en-US" dirty="0"/>
              <a:t>For example, a flight control system with an unacceptable latency may cause an aircraft to crash.</a:t>
            </a:r>
          </a:p>
          <a:p>
            <a:r>
              <a:rPr lang="en-US" b="1" dirty="0"/>
              <a:t>Firm</a:t>
            </a:r>
            <a:r>
              <a:rPr lang="en-US" dirty="0"/>
              <a:t> - With this type of app, a missed deadline is tolerable but causes significant degradation in quality. </a:t>
            </a:r>
          </a:p>
          <a:p>
            <a:pPr lvl="1"/>
            <a:r>
              <a:rPr lang="en-US" dirty="0"/>
              <a:t>For example, in video conferencing, latency may degrade the quality of a call, but the system is still usable.</a:t>
            </a:r>
          </a:p>
          <a:p>
            <a:r>
              <a:rPr lang="en-US" b="1" dirty="0"/>
              <a:t>Soft</a:t>
            </a:r>
            <a:r>
              <a:rPr lang="en-US" dirty="0"/>
              <a:t> - With these apps, results degrade after their deadline, whether the deadline is met or not. </a:t>
            </a:r>
          </a:p>
          <a:p>
            <a:pPr lvl="1"/>
            <a:r>
              <a:rPr lang="en-US" dirty="0"/>
              <a:t>A video game is an example of a soft real-time system. Video games rely on user input and have limited time to process; degradation is sometimes expected for this reason.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C8421-8BB3-3AD3-272A-549CE484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746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ADC7-49F7-DE18-24E8-FA0383C20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Real-Time Response be Guaranteed?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5F267-F4C0-0BF9-11A6-8D876DE6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Yes - self driving automobile  </a:t>
            </a:r>
          </a:p>
          <a:p>
            <a:pPr lvl="1"/>
            <a:r>
              <a:rPr lang="en-US" sz="2500" dirty="0"/>
              <a:t>There are a fixed number of inputs / events</a:t>
            </a:r>
          </a:p>
          <a:p>
            <a:r>
              <a:rPr lang="en-US" sz="2800" dirty="0"/>
              <a:t>No - web server</a:t>
            </a:r>
          </a:p>
          <a:p>
            <a:pPr lvl="1"/>
            <a:r>
              <a:rPr lang="en-US" sz="2500" dirty="0"/>
              <a:t>A potentially unlimited number of inputs / events</a:t>
            </a:r>
          </a:p>
          <a:p>
            <a:pPr lvl="2"/>
            <a:r>
              <a:rPr lang="en-US" sz="2200" dirty="0"/>
              <a:t>Denial-Of-Service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2AE39-F3DE-E381-E1DA-5F143C03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1409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9A59-7566-DA10-4626-9DEB8268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0FFC-7D62-7279-1E3E-889C4B02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Embedded systems</a:t>
            </a:r>
          </a:p>
          <a:p>
            <a:pPr lvl="1"/>
            <a:r>
              <a:rPr lang="en-US" sz="2500" dirty="0"/>
              <a:t>Self-driving automobile</a:t>
            </a:r>
          </a:p>
          <a:p>
            <a:pPr lvl="1"/>
            <a:r>
              <a:rPr lang="en-US" sz="2500" dirty="0"/>
              <a:t>Flight control system</a:t>
            </a:r>
          </a:p>
          <a:p>
            <a:pPr lvl="1"/>
            <a:r>
              <a:rPr lang="en-US" sz="2500" dirty="0"/>
              <a:t>IoT</a:t>
            </a:r>
          </a:p>
          <a:p>
            <a:r>
              <a:rPr lang="en-US" sz="2800" dirty="0"/>
              <a:t>Command and Control</a:t>
            </a:r>
          </a:p>
          <a:p>
            <a:pPr lvl="1"/>
            <a:r>
              <a:rPr lang="en-US" sz="2500" dirty="0"/>
              <a:t>Factory automation</a:t>
            </a:r>
          </a:p>
          <a:p>
            <a:pPr lvl="1"/>
            <a:endParaRPr lang="en-US" sz="2500" dirty="0"/>
          </a:p>
          <a:p>
            <a:r>
              <a:rPr lang="en-US" sz="2800" i="1" dirty="0"/>
              <a:t>Single application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66FFE-C320-EEC7-A5E7-78554DA0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5616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2629-12D8-82AD-F0AD-B005F1DB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RTOS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6E21-96AA-2AA9-BD2D-B2DA0C35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Microkernel </a:t>
            </a:r>
            <a:r>
              <a:rPr lang="en-US" sz="2800" dirty="0"/>
              <a:t>– applications request services from an underlying operating system</a:t>
            </a:r>
          </a:p>
          <a:p>
            <a:r>
              <a:rPr lang="en-US" sz="2800" b="1" dirty="0"/>
              <a:t>Monolithic</a:t>
            </a:r>
            <a:r>
              <a:rPr lang="en-US" sz="2800" dirty="0"/>
              <a:t> – the application and the OS are integrated; the OS is essentially just a library that is built into the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0BF60-29C5-0697-63E2-12CA5D1F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162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65883</TotalTime>
  <Words>1271</Words>
  <Application>Microsoft Macintosh PowerPoint</Application>
  <PresentationFormat>On-screen Show (4:3)</PresentationFormat>
  <Paragraphs>226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CMPE 220 </vt:lpstr>
      <vt:lpstr>Types of Operating Systems</vt:lpstr>
      <vt:lpstr>What is a Real-Time Operating System (RTOS)?</vt:lpstr>
      <vt:lpstr>The first RTOS?</vt:lpstr>
      <vt:lpstr>IBM’s Fortran Executive – circa 1963</vt:lpstr>
      <vt:lpstr>RTOS Classifications</vt:lpstr>
      <vt:lpstr>Can Real-Time Response be Guaranteed?</vt:lpstr>
      <vt:lpstr>Dedicated Applications</vt:lpstr>
      <vt:lpstr>RTOS Architectures</vt:lpstr>
      <vt:lpstr>Types of Failures &amp; Mitigation</vt:lpstr>
      <vt:lpstr>Scheduling Approaches</vt:lpstr>
      <vt:lpstr>Scheduling Algorithms</vt:lpstr>
      <vt:lpstr>Memory Management</vt:lpstr>
      <vt:lpstr>Jitter</vt:lpstr>
      <vt:lpstr>GPOS versus RTOS</vt:lpstr>
      <vt:lpstr>In-House versus Commercial</vt:lpstr>
      <vt:lpstr>Selected RTOS </vt:lpstr>
      <vt:lpstr>POSIX and RTOS</vt:lpstr>
      <vt:lpstr>POSIX and RTOS</vt:lpstr>
      <vt:lpstr>POSIX and RTOS – Real Time Extensions</vt:lpstr>
      <vt:lpstr>Benchmarking</vt:lpstr>
      <vt:lpstr>Typical RTOS Metrics</vt:lpstr>
      <vt:lpstr>Security</vt:lpstr>
      <vt:lpstr>Real Time Data Analysis</vt:lpstr>
      <vt:lpstr>Assignment 10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151: Object-Oriented Design</dc:title>
  <dc:creator>Ronald Mak</dc:creator>
  <cp:lastModifiedBy>Robert Nicholson</cp:lastModifiedBy>
  <cp:revision>865</cp:revision>
  <dcterms:created xsi:type="dcterms:W3CDTF">2008-01-12T03:52:55Z</dcterms:created>
  <dcterms:modified xsi:type="dcterms:W3CDTF">2023-05-01T20:34:01Z</dcterms:modified>
</cp:coreProperties>
</file>