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406" r:id="rId2"/>
    <p:sldId id="557" r:id="rId3"/>
    <p:sldId id="558" r:id="rId4"/>
    <p:sldId id="659" r:id="rId5"/>
    <p:sldId id="594" r:id="rId6"/>
    <p:sldId id="595" r:id="rId7"/>
    <p:sldId id="579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97" r:id="rId16"/>
    <p:sldId id="588" r:id="rId17"/>
    <p:sldId id="589" r:id="rId18"/>
    <p:sldId id="593" r:id="rId19"/>
    <p:sldId id="590" r:id="rId20"/>
    <p:sldId id="596" r:id="rId21"/>
    <p:sldId id="591" r:id="rId22"/>
    <p:sldId id="592" r:id="rId23"/>
    <p:sldId id="660" r:id="rId24"/>
    <p:sldId id="6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9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26 – Cloud Operating Systems</a:t>
            </a: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2FBB-A228-0A7E-36BF-C276F6BF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Ellison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739-8DC5-D3FB-F53F-89FE2764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We’ll make cloud computing announcements because, you know, if orange is the new pink, we’ll make orange blouses.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 mean, I’m not </a:t>
            </a:r>
            <a:r>
              <a:rPr lang="en-US" sz="2800" dirty="0" err="1"/>
              <a:t>gonna</a:t>
            </a:r>
            <a:r>
              <a:rPr lang="en-US" sz="2800" dirty="0"/>
              <a:t> fight this thing … well, maybe we’ll do an ad. Uh, I don’t understand what we would do differently in the light of cloud computing, other than market … you know, change the wording on some of our ads.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2ACF-7678-A02C-9EB0-23A77F8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429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2FBB-A228-0A7E-36BF-C276F6BF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Ellison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739-8DC5-D3FB-F53F-89FE2764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started NetSuite. NetSuite was my idea.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 called up Evan Goldberg and said, ‘We’re going to do ERP on the Internet, software-as-a-service.’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Six months later Marc Benioff, finding out what NetSuite was doing, and kind of copied it.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2ACF-7678-A02C-9EB0-23A77F8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8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2FBB-A228-0A7E-36BF-C276F6BF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Ellison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739-8DC5-D3FB-F53F-89FE2764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like the words [cloud computing].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It’s a charismatic brand. And people do need to simplify their existing data centers and deliver services in simpler ways.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2ACF-7678-A02C-9EB0-23A77F8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636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2FBB-A228-0A7E-36BF-C276F6BF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Ellison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739-8DC5-D3FB-F53F-89FE2764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Virtually every important cloud service on the planet earth runs on the Oracle database.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Salesforce runs on Oracle. SAP Hana powers the cloud? I’m going to try and be nice, but it’s so hard.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Whose cloud are they talking about? I have no idea what runs and how, but it </a:t>
            </a:r>
            <a:r>
              <a:rPr lang="en-US" sz="2800" dirty="0" err="1"/>
              <a:t>ain’t</a:t>
            </a:r>
            <a:r>
              <a:rPr lang="en-US" sz="2800" dirty="0"/>
              <a:t> their cloud – it runs on Oracle.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It’s rude, but it’s the truth. It’s kind of funny.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2ACF-7678-A02C-9EB0-23A77F8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020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49C2-1057-917C-3C61-79B6016D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64F49-192F-25E2-CA6A-50FA37B0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14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2A5FF-C8EA-0EAE-A3CD-9468F524090B}"/>
              </a:ext>
            </a:extLst>
          </p:cNvPr>
          <p:cNvSpPr/>
          <p:nvPr/>
        </p:nvSpPr>
        <p:spPr>
          <a:xfrm>
            <a:off x="3088449" y="1816704"/>
            <a:ext cx="3566121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F270B-1388-7998-CCF4-22F38EB05F9D}"/>
              </a:ext>
            </a:extLst>
          </p:cNvPr>
          <p:cNvSpPr/>
          <p:nvPr/>
        </p:nvSpPr>
        <p:spPr>
          <a:xfrm>
            <a:off x="3088449" y="2740025"/>
            <a:ext cx="3566121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Virtualization Layer</a:t>
            </a:r>
            <a:endParaRPr lang="en-US" sz="24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10975-BE9E-366D-37D2-D255223AC517}"/>
              </a:ext>
            </a:extLst>
          </p:cNvPr>
          <p:cNvSpPr/>
          <p:nvPr/>
        </p:nvSpPr>
        <p:spPr>
          <a:xfrm>
            <a:off x="1314020" y="4602284"/>
            <a:ext cx="1130392" cy="11650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BC4CB-0029-E326-9D2F-544819F6BBFC}"/>
              </a:ext>
            </a:extLst>
          </p:cNvPr>
          <p:cNvSpPr/>
          <p:nvPr/>
        </p:nvSpPr>
        <p:spPr>
          <a:xfrm>
            <a:off x="2810167" y="4604892"/>
            <a:ext cx="1130392" cy="11650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2FB8-382E-28D1-9F56-A9F26516A885}"/>
              </a:ext>
            </a:extLst>
          </p:cNvPr>
          <p:cNvSpPr/>
          <p:nvPr/>
        </p:nvSpPr>
        <p:spPr>
          <a:xfrm>
            <a:off x="4306314" y="4607500"/>
            <a:ext cx="1130392" cy="11650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3ECBA-7107-4176-6564-4FF967C4AB66}"/>
              </a:ext>
            </a:extLst>
          </p:cNvPr>
          <p:cNvSpPr/>
          <p:nvPr/>
        </p:nvSpPr>
        <p:spPr>
          <a:xfrm>
            <a:off x="5802461" y="4610108"/>
            <a:ext cx="1130392" cy="11650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D6C-2474-9A36-1ED0-1430BB09FB4C}"/>
              </a:ext>
            </a:extLst>
          </p:cNvPr>
          <p:cNvSpPr/>
          <p:nvPr/>
        </p:nvSpPr>
        <p:spPr>
          <a:xfrm>
            <a:off x="7298608" y="4612716"/>
            <a:ext cx="1130392" cy="11650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84120-25D5-36B3-185B-CF17CB0CE96E}"/>
              </a:ext>
            </a:extLst>
          </p:cNvPr>
          <p:cNvCxnSpPr>
            <a:cxnSpLocks/>
          </p:cNvCxnSpPr>
          <p:nvPr/>
        </p:nvCxnSpPr>
        <p:spPr>
          <a:xfrm flipV="1">
            <a:off x="1920269" y="4061488"/>
            <a:ext cx="5943535" cy="6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A563C-05B7-D826-9AB9-71A05FA82F4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871510" y="3654425"/>
            <a:ext cx="0" cy="953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1A3424-F043-BEED-F19C-3D738171CC71}"/>
              </a:ext>
            </a:extLst>
          </p:cNvPr>
          <p:cNvCxnSpPr>
            <a:cxnSpLocks/>
          </p:cNvCxnSpPr>
          <p:nvPr/>
        </p:nvCxnSpPr>
        <p:spPr>
          <a:xfrm flipV="1">
            <a:off x="1920269" y="4067900"/>
            <a:ext cx="0" cy="542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36F3B2-0F8F-65AA-438E-A19C2472DE57}"/>
              </a:ext>
            </a:extLst>
          </p:cNvPr>
          <p:cNvCxnSpPr>
            <a:cxnSpLocks/>
          </p:cNvCxnSpPr>
          <p:nvPr/>
        </p:nvCxnSpPr>
        <p:spPr>
          <a:xfrm flipV="1">
            <a:off x="3383293" y="4061488"/>
            <a:ext cx="0" cy="542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74BF7C-41E3-F691-0C45-A3A25B7FDDD8}"/>
              </a:ext>
            </a:extLst>
          </p:cNvPr>
          <p:cNvCxnSpPr>
            <a:cxnSpLocks/>
          </p:cNvCxnSpPr>
          <p:nvPr/>
        </p:nvCxnSpPr>
        <p:spPr>
          <a:xfrm flipV="1">
            <a:off x="6400780" y="4060076"/>
            <a:ext cx="0" cy="542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F22B2C-B838-D2D6-8185-6D1DBFA23A94}"/>
              </a:ext>
            </a:extLst>
          </p:cNvPr>
          <p:cNvCxnSpPr>
            <a:cxnSpLocks/>
          </p:cNvCxnSpPr>
          <p:nvPr/>
        </p:nvCxnSpPr>
        <p:spPr>
          <a:xfrm flipV="1">
            <a:off x="7863804" y="4060076"/>
            <a:ext cx="0" cy="542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E38814-F8A3-585A-3806-07416E676990}"/>
              </a:ext>
            </a:extLst>
          </p:cNvPr>
          <p:cNvSpPr txBox="1"/>
          <p:nvPr/>
        </p:nvSpPr>
        <p:spPr>
          <a:xfrm>
            <a:off x="4128077" y="4916267"/>
            <a:ext cx="1474250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75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7139-E2A3-AED3-6826-3C97D38C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D5F3-6C40-A5E2-E093-9086FF62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System Emulation</a:t>
            </a:r>
          </a:p>
          <a:p>
            <a:pPr lvl="1"/>
            <a:r>
              <a:rPr lang="en-US" sz="2500" dirty="0"/>
              <a:t>allows multiple operating systems to coexist on a single “system,” or a single OS to span multiple “systems.”</a:t>
            </a:r>
            <a:br>
              <a:rPr lang="en-US" sz="2500" dirty="0"/>
            </a:br>
            <a:endParaRPr lang="en-US" sz="2500" dirty="0"/>
          </a:p>
          <a:p>
            <a:r>
              <a:rPr lang="en-US" sz="2800" dirty="0"/>
              <a:t>Job Distribution</a:t>
            </a:r>
          </a:p>
          <a:p>
            <a:r>
              <a:rPr lang="en-US" sz="2800" dirty="0"/>
              <a:t>File System Request Distribution</a:t>
            </a:r>
          </a:p>
          <a:p>
            <a:pPr lvl="1"/>
            <a:r>
              <a:rPr lang="en-US" sz="2400" dirty="0"/>
              <a:t>File Migration - File is copied to local machine, accessed, then copied back (requires a file locking mechanism)</a:t>
            </a:r>
          </a:p>
          <a:p>
            <a:r>
              <a:rPr lang="en-US" sz="2800" dirty="0"/>
              <a:t>I/O Request Distribution</a:t>
            </a:r>
          </a:p>
          <a:p>
            <a:r>
              <a:rPr lang="en-US" sz="2800" dirty="0"/>
              <a:t>Database Request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A2ACE-6D49-C267-A4C1-087DF467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682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2CEF-1BDE-EA50-53A4-53F0C35B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DACB-72F9-7682-C003-3192CE1F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Scalability / business agility</a:t>
            </a:r>
          </a:p>
          <a:p>
            <a:r>
              <a:rPr lang="en-US" sz="2800" dirty="0"/>
              <a:t>Resilience / fault tolerance</a:t>
            </a:r>
          </a:p>
          <a:p>
            <a:pPr lvl="1"/>
            <a:r>
              <a:rPr lang="en-US" sz="2500" dirty="0"/>
              <a:t>Hardware and data availability</a:t>
            </a:r>
          </a:p>
          <a:p>
            <a:r>
              <a:rPr lang="en-US" sz="2800" dirty="0"/>
              <a:t>Resistance to obsolescence</a:t>
            </a:r>
          </a:p>
          <a:p>
            <a:r>
              <a:rPr lang="en-US" sz="2800" dirty="0"/>
              <a:t>Centralized security</a:t>
            </a:r>
          </a:p>
          <a:p>
            <a:r>
              <a:rPr lang="en-US" sz="2800" dirty="0"/>
              <a:t>Cost?</a:t>
            </a:r>
          </a:p>
          <a:p>
            <a:endParaRPr lang="en-US" sz="2800" dirty="0"/>
          </a:p>
          <a:p>
            <a:r>
              <a:rPr lang="en-US" sz="2800" dirty="0"/>
              <a:t>Enables new business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10A9-71D9-44BF-07F9-44A0D4E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000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2428-CED0-094F-DCA3-D5452402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712E-516D-9FB1-C29C-8EE27FF0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as a Service </a:t>
            </a:r>
            <a:r>
              <a:rPr lang="en-US" dirty="0"/>
              <a:t>– a third-party provider manages software applications used by the business or other entity. This includes the hardware, database and other tools that support an application</a:t>
            </a:r>
          </a:p>
          <a:p>
            <a:pPr lvl="1"/>
            <a:r>
              <a:rPr lang="en-US" dirty="0"/>
              <a:t>Web-based / Thin client</a:t>
            </a:r>
          </a:p>
          <a:p>
            <a:pPr lvl="1"/>
            <a:r>
              <a:rPr lang="en-US" dirty="0"/>
              <a:t>Scott McNealy:  “The Network is the Computer”</a:t>
            </a:r>
          </a:p>
          <a:p>
            <a:r>
              <a:rPr lang="en-US" b="1" dirty="0"/>
              <a:t>Platform as a Service </a:t>
            </a:r>
            <a:r>
              <a:rPr lang="en-US" dirty="0"/>
              <a:t>– the cloud model delivers a complete platform that’s used to develop, run and manage applications and services. It includes all compute, networking, storage, middleware and tools via the third-party cloud provider you select.</a:t>
            </a:r>
          </a:p>
          <a:p>
            <a:r>
              <a:rPr lang="en-US" b="1" dirty="0"/>
              <a:t>Infrastructure as a Service </a:t>
            </a:r>
            <a:r>
              <a:rPr lang="en-US" dirty="0"/>
              <a:t>- incorporates third-party virtual machines within a cloud computing environment. IaaS provides the physical data center along with the fundamental network, compute and storage resources.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EDCD-1B9D-28C0-8478-43E13579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641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2AD8-DBB1-5689-09A5-5B4441EB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0796-58D6-0107-C288-0A28A070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Application Hosting</a:t>
            </a:r>
          </a:p>
          <a:p>
            <a:r>
              <a:rPr lang="en-US" sz="2800" dirty="0"/>
              <a:t>File Sharing</a:t>
            </a:r>
          </a:p>
          <a:p>
            <a:r>
              <a:rPr lang="en-US" sz="2800" dirty="0"/>
              <a:t>Database Services</a:t>
            </a:r>
          </a:p>
          <a:p>
            <a:r>
              <a:rPr lang="en-US" sz="2800" dirty="0"/>
              <a:t>Email Services</a:t>
            </a:r>
          </a:p>
          <a:p>
            <a:endParaRPr lang="en-US" sz="2800" dirty="0"/>
          </a:p>
          <a:p>
            <a:r>
              <a:rPr lang="en-US" sz="2800" i="1" dirty="0"/>
              <a:t>Transparent</a:t>
            </a:r>
            <a:r>
              <a:rPr lang="en-US" sz="2800" dirty="0"/>
              <a:t> scaling and access across a network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8992-7D00-4B86-F20D-A4508D52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93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341B-C0E2-10A3-4565-3A664E81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Cloud Computing Providers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3289C5-BA22-5447-1413-8BAF70B54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89124"/>
            <a:ext cx="7886700" cy="32842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C60CC-C706-4C87-9E5A-49539829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36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58105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Batch / Single-Process (early computers – 1940s-50s)</a:t>
            </a:r>
          </a:p>
          <a:p>
            <a:r>
              <a:rPr lang="en-US" sz="2800" dirty="0"/>
              <a:t>Multi-Programming Systems (“modern” computers – last 1960s)</a:t>
            </a:r>
          </a:p>
          <a:p>
            <a:r>
              <a:rPr lang="en-US" sz="2800" dirty="0"/>
              <a:t>Multi-Processor Systems</a:t>
            </a:r>
          </a:p>
          <a:p>
            <a:r>
              <a:rPr lang="en-US" sz="2800" dirty="0"/>
              <a:t>Distributed Operating Systems</a:t>
            </a:r>
          </a:p>
          <a:p>
            <a:r>
              <a:rPr lang="en-US" sz="2800" dirty="0"/>
              <a:t>Network Operating Systems</a:t>
            </a:r>
          </a:p>
          <a:p>
            <a:r>
              <a:rPr lang="en-US" sz="2800" dirty="0"/>
              <a:t>Embedded Systems</a:t>
            </a:r>
          </a:p>
          <a:p>
            <a:r>
              <a:rPr lang="en-US" sz="2800" dirty="0"/>
              <a:t>Real-Time Systems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Cloud Systems</a:t>
            </a:r>
          </a:p>
          <a:p>
            <a:r>
              <a:rPr lang="en-US" sz="2800" dirty="0"/>
              <a:t>Mobile Systems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542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1639-2D58-D4B6-C400-4B9665F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Cloud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B64DE-467A-2931-201D-0A82D27C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20</a:t>
            </a:fld>
            <a:endParaRPr lang="en-US" altLang="x-none"/>
          </a:p>
        </p:txBody>
      </p:sp>
      <p:pic>
        <p:nvPicPr>
          <p:cNvPr id="1025" name="Picture 1" descr="page14image8864992">
            <a:extLst>
              <a:ext uri="{FF2B5EF4-FFF2-40B4-BE49-F238E27FC236}">
                <a16:creationId xmlns:a16="http://schemas.microsoft.com/office/drawing/2014/main" id="{2C66CB0F-798C-1B4F-BCA6-EEF7CB5FBE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1783098"/>
            <a:ext cx="8229510" cy="4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9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4CC6-43B4-7D34-6C69-DA6C1859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Operating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052-A8D2-D1FE-4030-CADE4C2B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 vendors use proprietary operating systems, usually based on Linux</a:t>
            </a:r>
          </a:p>
          <a:p>
            <a:pPr lvl="1"/>
            <a:r>
              <a:rPr lang="en-US" sz="2500" b="1" dirty="0"/>
              <a:t>Amazon Web Services:  </a:t>
            </a:r>
            <a:r>
              <a:rPr lang="en-US" sz="2500" dirty="0"/>
              <a:t>Amazon Linux 2 (AL2)</a:t>
            </a:r>
          </a:p>
          <a:p>
            <a:pPr lvl="1"/>
            <a:r>
              <a:rPr lang="en-US" sz="2500" b="1" dirty="0"/>
              <a:t>Google Cloud:  </a:t>
            </a:r>
            <a:r>
              <a:rPr lang="en-US" sz="2500" dirty="0"/>
              <a:t>CentOS</a:t>
            </a:r>
          </a:p>
          <a:p>
            <a:pPr lvl="1"/>
            <a:r>
              <a:rPr lang="en-US" sz="2500" b="1" dirty="0"/>
              <a:t>Oracle Cloud: </a:t>
            </a:r>
            <a:r>
              <a:rPr lang="en-US" sz="2500" dirty="0"/>
              <a:t>Oracle Linux</a:t>
            </a:r>
          </a:p>
          <a:p>
            <a:pPr lvl="1"/>
            <a:r>
              <a:rPr lang="en-US" sz="2500" b="1" dirty="0"/>
              <a:t>Microsoft Azure: </a:t>
            </a:r>
            <a:r>
              <a:rPr lang="en-US" sz="2500" dirty="0"/>
              <a:t>Azure </a:t>
            </a:r>
            <a:r>
              <a:rPr lang="en-US" sz="2500" dirty="0" err="1"/>
              <a:t>HostOS</a:t>
            </a:r>
            <a:r>
              <a:rPr lang="en-US" sz="2500" dirty="0"/>
              <a:t> (Windows) /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Microsoft Hyper-V</a:t>
            </a:r>
            <a:r>
              <a:rPr lang="en-US" sz="2500" dirty="0">
                <a:solidFill>
                  <a:srgbClr val="202124"/>
                </a:solidFill>
                <a:latin typeface="Google Sans"/>
              </a:rPr>
              <a:t> (hypervisor)</a:t>
            </a:r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C4066-9990-71D7-5F91-478A1CD2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900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168A-79AE-C886-BF94-1D7ECA90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Commercial Cloud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F98B-B03D-D032-4443-34FE8521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Netvibes </a:t>
            </a:r>
            <a:r>
              <a:rPr lang="en-US" dirty="0"/>
              <a:t>– a web application / data analysis platform</a:t>
            </a:r>
          </a:p>
          <a:p>
            <a:r>
              <a:rPr lang="en-US" b="1" dirty="0"/>
              <a:t>Amoeba OS </a:t>
            </a:r>
            <a:r>
              <a:rPr lang="en-US" dirty="0"/>
              <a:t>- a general-purpose distributed operating system that takes a collection of machines and works as one integrated system. </a:t>
            </a:r>
          </a:p>
          <a:p>
            <a:r>
              <a:rPr lang="en-US" b="1" dirty="0"/>
              <a:t>Slap OS </a:t>
            </a:r>
            <a:r>
              <a:rPr lang="en-US" dirty="0"/>
              <a:t>- applies simple language for managing and provisioning operating systems. It combines grid computing and enterprise resource modelling, and any user can use it as a platform for selling software or services.</a:t>
            </a:r>
          </a:p>
          <a:p>
            <a:r>
              <a:rPr lang="en-US" b="1" dirty="0" err="1"/>
              <a:t>EyeOS</a:t>
            </a:r>
            <a:r>
              <a:rPr lang="en-US" dirty="0"/>
              <a:t> – a platform for web applications commonly written in PHP, XML, and JavaScript.</a:t>
            </a:r>
          </a:p>
          <a:p>
            <a:r>
              <a:rPr lang="en-US" b="1" dirty="0" err="1"/>
              <a:t>OSv</a:t>
            </a:r>
            <a:r>
              <a:rPr lang="en-US" dirty="0"/>
              <a:t> – a Linux-based “thin </a:t>
            </a:r>
            <a:r>
              <a:rPr lang="en-US" dirty="0" err="1"/>
              <a:t>os</a:t>
            </a:r>
            <a:r>
              <a:rPr lang="en-US" dirty="0"/>
              <a:t>” optimized for high performance.</a:t>
            </a:r>
          </a:p>
          <a:p>
            <a:r>
              <a:rPr lang="en-US" b="1" dirty="0"/>
              <a:t>Ghost</a:t>
            </a:r>
            <a:r>
              <a:rPr lang="en-US" dirty="0"/>
              <a:t> - Global Hosted Operating System – </a:t>
            </a:r>
            <a:r>
              <a:rPr lang="en-US" dirty="0" err="1"/>
              <a:t>primarilly</a:t>
            </a:r>
            <a:r>
              <a:rPr lang="en-US" dirty="0"/>
              <a:t> for file sharing.</a:t>
            </a:r>
          </a:p>
          <a:p>
            <a:r>
              <a:rPr lang="en-US" b="1" dirty="0" err="1"/>
              <a:t>Cloudo</a:t>
            </a:r>
            <a:r>
              <a:rPr lang="en-US" dirty="0"/>
              <a:t> – provides a virtual development environment</a:t>
            </a:r>
          </a:p>
          <a:p>
            <a:r>
              <a:rPr lang="en-US" b="1" dirty="0" err="1"/>
              <a:t>Joli</a:t>
            </a:r>
            <a:r>
              <a:rPr lang="en-US" b="1" dirty="0"/>
              <a:t> OS </a:t>
            </a:r>
            <a:r>
              <a:rPr lang="en-US" dirty="0"/>
              <a:t>– a web operating system optimized for end-user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C827-9420-8F23-24FA-FC4896EA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336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5418-31CA-28B7-68D9-880200F3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Applications for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4ADF-2D8C-F804-5A5C-1D9BE2FF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Cloud OS virtualization makes underlying architecture transparent to the user application</a:t>
            </a:r>
          </a:p>
          <a:p>
            <a:r>
              <a:rPr lang="en-US" sz="2800" dirty="0"/>
              <a:t>System Software (e.g. web servers, database servers) may be optimized for the cloud</a:t>
            </a:r>
          </a:p>
          <a:p>
            <a:r>
              <a:rPr lang="en-US" sz="2800" dirty="0"/>
              <a:t>Instrument the application </a:t>
            </a:r>
            <a:r>
              <a:rPr lang="en-US" sz="2800"/>
              <a:t>for tuning</a:t>
            </a:r>
          </a:p>
          <a:p>
            <a:r>
              <a:rPr lang="en-US" sz="2800"/>
              <a:t>Take </a:t>
            </a:r>
            <a:r>
              <a:rPr lang="en-US" sz="2800" dirty="0"/>
              <a:t>a DevOps approach to application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C13B-9188-EDA2-126D-5C7FC92E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696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FA19-ABC6-DD8D-082C-CAA1FBC8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4967EB-3C4A-2065-E40E-76EC98CCA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65" y="1417342"/>
            <a:ext cx="7738069" cy="46851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284A-B3EB-7A12-2094-FB7101E7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4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58105" cy="1325563"/>
          </a:xfrm>
        </p:spPr>
        <p:txBody>
          <a:bodyPr/>
          <a:lstStyle/>
          <a:p>
            <a:r>
              <a:rPr lang="en-US" dirty="0"/>
              <a:t>What is a Cloud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Also known as a “virtual operating system,” a cloud operating system is specifically designed to function within a cloud computing and/or virtualization environment.</a:t>
            </a:r>
          </a:p>
          <a:p>
            <a:r>
              <a:rPr lang="en-US" sz="2800" dirty="0"/>
              <a:t>A cloud operating system manages the operation, execution and processes of virtual machines, virtual servers and virtual infrastructure, as well as the back-end hardware and software resources.</a:t>
            </a:r>
          </a:p>
          <a:p>
            <a:r>
              <a:rPr lang="en-US" sz="2800" dirty="0"/>
              <a:t>Similar to a </a:t>
            </a:r>
            <a:r>
              <a:rPr lang="en-US" sz="2800" b="1" dirty="0"/>
              <a:t>distributed operating system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49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1F9C-683F-274C-B6C4-2108A015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CF57-D527-6D4A-BBA6-728BCC60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All provide a means of sharing resources across a communications network</a:t>
            </a:r>
          </a:p>
          <a:p>
            <a:r>
              <a:rPr lang="en-US" sz="2400" b="1" dirty="0"/>
              <a:t>Network Operating System:  </a:t>
            </a:r>
            <a:r>
              <a:rPr lang="en-US" sz="2400" dirty="0"/>
              <a:t>access to remote resources is explicit</a:t>
            </a:r>
          </a:p>
          <a:p>
            <a:r>
              <a:rPr lang="en-US" sz="2400" b="1" dirty="0"/>
              <a:t>Distributed Operating System:  </a:t>
            </a:r>
            <a:r>
              <a:rPr lang="en-US" sz="2400" dirty="0"/>
              <a:t>access to remote resources is implicit – programs may not know about locality of references </a:t>
            </a:r>
          </a:p>
          <a:p>
            <a:r>
              <a:rPr lang="en-US" sz="2400" b="1" dirty="0"/>
              <a:t>Cloud Operating system:  </a:t>
            </a:r>
            <a:r>
              <a:rPr lang="en-US" sz="2400" dirty="0"/>
              <a:t>manages the operation, execution and processes of </a:t>
            </a:r>
            <a:r>
              <a:rPr lang="en-US" sz="2400" i="1" dirty="0"/>
              <a:t>virtual machines</a:t>
            </a:r>
            <a:r>
              <a:rPr lang="en-US" sz="2400" dirty="0"/>
              <a:t>, virtual servers and virtual infrastructure, as well as the back-end hardware and software resources.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9F3A-8447-044D-A681-2682FE52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CD845-0000-0D47-A414-9CDE3D24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9CB4-3EA3-B6BE-6177-4776A97A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E683-9EE9-50D8-FECD-45D6CD96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National Institute of Standards and Technology (NIST):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b="1" dirty="0"/>
              <a:t>On-Demand Self-Service </a:t>
            </a:r>
            <a:r>
              <a:rPr lang="en-US" sz="2500" dirty="0"/>
              <a:t>– customer / client configured through a web interface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b="1" dirty="0"/>
              <a:t>Broad Network Access </a:t>
            </a:r>
            <a:r>
              <a:rPr lang="en-US" sz="2500" dirty="0"/>
              <a:t>– assess anywhere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b="1" dirty="0"/>
              <a:t>Resource Polling </a:t>
            </a:r>
            <a:r>
              <a:rPr lang="en-US" sz="2500" dirty="0"/>
              <a:t>– share physical resources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b="1" dirty="0"/>
              <a:t>Rapid Elasticity </a:t>
            </a:r>
            <a:r>
              <a:rPr lang="en-US" sz="2500" dirty="0"/>
              <a:t>– scale quickly on demand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b="1" dirty="0"/>
              <a:t>Measured Service </a:t>
            </a:r>
            <a:r>
              <a:rPr lang="en-US" sz="2500" dirty="0"/>
              <a:t>– a pay-as-you-use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6FCFA-B5B9-39CB-6298-9182DAC1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59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322-404B-0DF5-F01B-0B6A8A1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1D15-F525-7DA8-4379-C5436C5E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Resiliency and Availability </a:t>
            </a:r>
            <a:r>
              <a:rPr lang="en-US" sz="2800" dirty="0"/>
              <a:t>- the ability of a service to recover quickly from any disruption</a:t>
            </a:r>
          </a:p>
          <a:p>
            <a:r>
              <a:rPr lang="en-US" sz="2800" b="1" dirty="0"/>
              <a:t>Flexibility</a:t>
            </a:r>
            <a:r>
              <a:rPr lang="en-US" sz="2800" dirty="0"/>
              <a:t> – scale without service disruption</a:t>
            </a:r>
          </a:p>
          <a:p>
            <a:r>
              <a:rPr lang="en-US" sz="2800" b="1" dirty="0"/>
              <a:t>Remote Access / Work </a:t>
            </a:r>
            <a:r>
              <a:rPr lang="en-US" sz="2800" dirty="0"/>
              <a:t>- Remote workers can safely and quickly access corporate data and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A76E2-9953-5A84-ADE5-372DD7B0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892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B534-9E03-C218-D3B3-875FD66A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Cloud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3D83-51D8-20D5-DA0C-28556694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term cloud came into widespread use in 2006 when Amazon launched AWS with the Elastic Compute Cloud (EC2) service.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3FC5-5B2B-3DAE-2EE6-3B83862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356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B534-9E03-C218-D3B3-875FD66A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History of Cloud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3FC5-5B2B-3DAE-2EE6-3B83862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8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25200-85E4-4C06-DE6C-C2E5EC2A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8781"/>
            <a:ext cx="7772400" cy="4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2FBB-A228-0A7E-36BF-C276F6BF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Ellison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739-8DC5-D3FB-F53F-89FE2764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interesting thing about cloud computing is that we’ve redefined cloud computing to include everything that we already do. … The computer industry is the only industry that is more fashion-driven than women’s fashion.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Maybe I’m an idiot, but I have no idea what anyone is talking about. What is it? It’s complete gibberish. It’s insane. When is this idiocy going to stop?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2ACF-7678-A02C-9EB0-23A77F8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9056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66000</TotalTime>
  <Words>1181</Words>
  <Application>Microsoft Macintosh PowerPoint</Application>
  <PresentationFormat>On-screen Show (4:3)</PresentationFormat>
  <Paragraphs>132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Office Theme</vt:lpstr>
      <vt:lpstr>CMPE 220 </vt:lpstr>
      <vt:lpstr>Types of Operating Systems</vt:lpstr>
      <vt:lpstr>What is a Cloud Operating System?</vt:lpstr>
      <vt:lpstr>Comparison of Operating Systems</vt:lpstr>
      <vt:lpstr>Essentials of Cloud Computing</vt:lpstr>
      <vt:lpstr>Additional Characteristics</vt:lpstr>
      <vt:lpstr>The first Cloud OS?</vt:lpstr>
      <vt:lpstr>A History of Cloud Computing</vt:lpstr>
      <vt:lpstr>Larry Ellison on Cloud Computing</vt:lpstr>
      <vt:lpstr>Larry Ellison on Cloud Computing</vt:lpstr>
      <vt:lpstr>Larry Ellison on Cloud Computing</vt:lpstr>
      <vt:lpstr>Larry Ellison on Cloud Computing</vt:lpstr>
      <vt:lpstr>Larry Ellison on Cloud Computing</vt:lpstr>
      <vt:lpstr>Cloud Architecture</vt:lpstr>
      <vt:lpstr>Virtualization Layer</vt:lpstr>
      <vt:lpstr>Advantages of Cloud Computing</vt:lpstr>
      <vt:lpstr>Business Models</vt:lpstr>
      <vt:lpstr>Typical Cloud Services</vt:lpstr>
      <vt:lpstr>Major Cloud Computing Providers</vt:lpstr>
      <vt:lpstr>Commercial Cloud Services</vt:lpstr>
      <vt:lpstr>What Operating Systems?</vt:lpstr>
      <vt:lpstr>A Few Commercial Cloud Operating Systems</vt:lpstr>
      <vt:lpstr>Developing Applications for the Cloud</vt:lpstr>
      <vt:lpstr>DevOps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879</cp:revision>
  <dcterms:created xsi:type="dcterms:W3CDTF">2008-01-12T03:52:55Z</dcterms:created>
  <dcterms:modified xsi:type="dcterms:W3CDTF">2023-05-03T19:01:08Z</dcterms:modified>
</cp:coreProperties>
</file>