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0"/>
  </p:notesMasterIdLst>
  <p:handoutMasterIdLst>
    <p:handoutMasterId r:id="rId31"/>
  </p:handoutMasterIdLst>
  <p:sldIdLst>
    <p:sldId id="406" r:id="rId2"/>
    <p:sldId id="557" r:id="rId3"/>
    <p:sldId id="558" r:id="rId4"/>
    <p:sldId id="662" r:id="rId5"/>
    <p:sldId id="663" r:id="rId6"/>
    <p:sldId id="798" r:id="rId7"/>
    <p:sldId id="799" r:id="rId8"/>
    <p:sldId id="800" r:id="rId9"/>
    <p:sldId id="664" r:id="rId10"/>
    <p:sldId id="665" r:id="rId11"/>
    <p:sldId id="666" r:id="rId12"/>
    <p:sldId id="659" r:id="rId13"/>
    <p:sldId id="668" r:id="rId14"/>
    <p:sldId id="594" r:id="rId15"/>
    <p:sldId id="785" r:id="rId16"/>
    <p:sldId id="667" r:id="rId17"/>
    <p:sldId id="786" r:id="rId18"/>
    <p:sldId id="787" r:id="rId19"/>
    <p:sldId id="788" r:id="rId20"/>
    <p:sldId id="595" r:id="rId21"/>
    <p:sldId id="790" r:id="rId22"/>
    <p:sldId id="793" r:id="rId23"/>
    <p:sldId id="791" r:id="rId24"/>
    <p:sldId id="792" r:id="rId25"/>
    <p:sldId id="794" r:id="rId26"/>
    <p:sldId id="795" r:id="rId27"/>
    <p:sldId id="796" r:id="rId28"/>
    <p:sldId id="79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90D"/>
    <a:srgbClr val="0432FF"/>
    <a:srgbClr val="0033CC"/>
    <a:srgbClr val="08813D"/>
    <a:srgbClr val="C9F1FD"/>
    <a:srgbClr val="C5F9B8"/>
    <a:srgbClr val="029846"/>
    <a:srgbClr val="FF9300"/>
    <a:srgbClr val="FF40FF"/>
    <a:srgbClr val="930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99" autoAdjust="0"/>
    <p:restoredTop sz="97216" autoAdjust="0"/>
  </p:normalViewPr>
  <p:slideViewPr>
    <p:cSldViewPr>
      <p:cViewPr varScale="1">
        <p:scale>
          <a:sx n="131" d="100"/>
          <a:sy n="131" d="100"/>
        </p:scale>
        <p:origin x="11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51E4A-BF22-7547-A3CF-514369C79BB7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C9F7-100A-9447-81AD-7DF9FC15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7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13DE455-F6F3-4F4E-A0EB-B787F7D12FD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history.</a:t>
            </a:r>
          </a:p>
          <a:p>
            <a:endParaRPr lang="en-US" dirty="0"/>
          </a:p>
          <a:p>
            <a:r>
              <a:rPr lang="en-US" dirty="0"/>
              <a:t>California State Railroad Museum – 1976 - docents worked on original steam engines.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3804-805F-963B-B8AC-75A97B899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09D7E-DE47-9026-418D-8E1AA1B6F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EFA27-07BA-75F1-28A1-688EA936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76E90-AEAE-B359-F860-8E6ED453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3DFD3-03B8-A413-F32A-C7654287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3868-AA33-2747-ABB3-0137BB32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5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D46C-C07B-6DE6-E8EB-63840593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C51EA-E1B6-CE15-F1FF-73A9D43D4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79ED-3C37-754F-FCD8-8127AEFA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BA2C6-8498-0453-BFC7-FAD82038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3EC1-A1BA-4B76-B7D0-D21B2AF8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A21-E039-AC42-9909-E4579A660C3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269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2EBF0-295D-6E00-3682-B515465A1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25A40-CE4E-8689-238C-6308EC221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AFAD-E738-D75B-845D-E820197B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B4319-0B51-8214-4974-DBED9562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108A-05E2-8839-FA0D-B0029E56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6A8-C093-C84F-8482-5134BB1D8BDB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607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760C-346D-AB4D-5CB4-09320190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BC78-46D3-F6A7-574B-361B36F73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B12F-1CF6-57FB-EBAF-0606E4BB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12B91-3D45-BFB3-1775-099B4992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0A38-CF94-F8CE-C6CA-7AE25C3E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691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BCA4-BC5C-BDBB-CCEE-E55F1405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51571-54E4-4CCF-7B86-FE1A7838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8A51-D25A-0B8F-4B58-53AB332E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5382-0138-FE0B-AFCE-4E87C8A9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61A2-FBA7-362D-80EF-8F1C1BA4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9DC1-1358-BC4B-B641-2C2A42F06E1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166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AE5C-F6B3-003F-032D-0B3A72A7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31E6-DA15-D46C-9383-38CBCA94F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0A1C0-8D40-D981-3D9B-DE9E32EE2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00ED1-609B-6D15-8A0F-D037F431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F9788-6A59-453E-4952-9FFAE48F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D9DE7-E5F4-F36F-7769-65ECDBCB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4841-672B-DD4F-873B-241AE5DFC02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72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8A96-2E99-5512-02B8-09BE8CDA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7B0CF-78FA-94F1-27E5-7E19B115C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4DE76-7E1E-596B-467C-3FC1E7C8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8085F-027F-D00C-6510-EE931F57E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2B7AB-26DE-A6E0-95EB-4FFEEF52F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F3B18-F59D-6D9A-5FCA-B385BD8D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3F25F-0C3D-2782-52D1-2D60D0CB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09C01-4339-7842-6910-0BAA92DC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EF31-D98D-E64D-AE69-8E9E2BB968DD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580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D4D0-289F-D528-C23F-6BCA77FB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9A90C-29A1-3C99-9B0B-38A23365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3A72C-DC7D-ED36-9F9F-CA1EA5EC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82A69-471C-0A15-9CF4-9099E9CC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50A-5284-F14A-8929-A5FDD999DDD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21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500F8-3169-E095-B431-CC3B590F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3FDF4-D0C6-B4B8-563A-65BC5D60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80047-26D9-70F3-2FE5-A0FD24FB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63D3-51DD-C944-8AEA-B749D334FBF6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946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F0-5117-7645-03C5-04D071B6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CC18-CBAA-989C-FA18-3AC77ED4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DDB18-606F-2FE8-3F3D-7D9355AE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0A3A3-C9D6-F0DB-F577-9BE2BD1D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77C0A-5AFE-C26E-09C7-A9C1A0A4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13DD2-7FA6-7C8D-21AB-1EBA95B7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FE0-1B2C-0E4B-8A9D-BEB6E74EC3D9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9450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E5FF-356C-43B7-E4B6-3C0B03A0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B456F-0D6C-DE65-546A-441A326AC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02B43-ADAA-B5BC-FEED-11E11A4C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0AC3A-3800-C65F-73CE-ABF3A1A4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6427B-558D-5732-40C9-929BF521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584DE-3458-F077-5C31-B559056B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A25-4381-F748-9D2C-5621C5E9A25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659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36B7A-12D3-63EA-93AC-BDA77AE2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574D-47DC-CD80-FF95-6359D5A4A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4673-928D-1CB5-E278-F61873BF4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45A7A-3D83-B941-95B5-AEF8783531A0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4598-3DDA-21B1-C8E0-71C8A69A8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F8EF-6BCF-A2C5-E1BD-3C073907F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91E7-2071-B34D-84F0-74D03C8C3C56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pic>
        <p:nvPicPr>
          <p:cNvPr id="7" name="Picture 13" descr="SJSU-logo">
            <a:extLst>
              <a:ext uri="{FF2B5EF4-FFF2-40B4-BE49-F238E27FC236}">
                <a16:creationId xmlns:a16="http://schemas.microsoft.com/office/drawing/2014/main" id="{045F410E-43C9-30D3-27D1-97C79A185E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3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BA5-C2E5-4A4A-A34B-877E980C0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CMPE 220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0224-2061-9749-8AA9-98B136FEE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Class 27 – Mobile Operating Systems</a:t>
            </a:r>
            <a:br>
              <a:rPr lang="en-US" sz="2700" dirty="0"/>
            </a:br>
            <a:endParaRPr lang="en-US" sz="2700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35AA-3678-3049-8C72-F7FCE7D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8456-47C2-8C47-9E12-61B8C61B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0D1D-DF7C-1AB2-DD2E-15002A6A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EE7E4-F0AF-EBD4-9491-3C18DBA0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Good statistics are hard to find, but iOS users are much more likely to be running the “current” OS</a:t>
            </a:r>
          </a:p>
          <a:p>
            <a:pPr lvl="1"/>
            <a:r>
              <a:rPr lang="en-US" sz="2400" dirty="0"/>
              <a:t>An estimated 60% or more of iPhone users are up-to-date</a:t>
            </a:r>
          </a:p>
          <a:p>
            <a:pPr lvl="1"/>
            <a:r>
              <a:rPr lang="en-US" sz="2400" dirty="0"/>
              <a:t>Less than 20% of Android users are up-to-date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E7BDD-4F99-1753-73E1-AF6F919B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10</a:t>
            </a:fld>
            <a:endParaRPr lang="en-US" altLang="x-non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BD696A5-E778-80CF-75B2-3C9553A26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43598"/>
              </p:ext>
            </p:extLst>
          </p:nvPr>
        </p:nvGraphicFramePr>
        <p:xfrm>
          <a:off x="823001" y="3703317"/>
          <a:ext cx="36690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517">
                  <a:extLst>
                    <a:ext uri="{9D8B030D-6E8A-4147-A177-3AD203B41FA5}">
                      <a16:colId xmlns:a16="http://schemas.microsoft.com/office/drawing/2014/main" val="1622724841"/>
                    </a:ext>
                  </a:extLst>
                </a:gridCol>
                <a:gridCol w="1834517">
                  <a:extLst>
                    <a:ext uri="{9D8B030D-6E8A-4147-A177-3AD203B41FA5}">
                      <a16:colId xmlns:a16="http://schemas.microsoft.com/office/drawing/2014/main" val="4266131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Android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Market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2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8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3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7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216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7C12EC-167B-045F-CC52-EBD9D2C26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08141"/>
              </p:ext>
            </p:extLst>
          </p:nvPr>
        </p:nvGraphicFramePr>
        <p:xfrm>
          <a:off x="5040668" y="3703317"/>
          <a:ext cx="347468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7341">
                  <a:extLst>
                    <a:ext uri="{9D8B030D-6E8A-4147-A177-3AD203B41FA5}">
                      <a16:colId xmlns:a16="http://schemas.microsoft.com/office/drawing/2014/main" val="1622724841"/>
                    </a:ext>
                  </a:extLst>
                </a:gridCol>
                <a:gridCol w="1737341">
                  <a:extLst>
                    <a:ext uri="{9D8B030D-6E8A-4147-A177-3AD203B41FA5}">
                      <a16:colId xmlns:a16="http://schemas.microsoft.com/office/drawing/2014/main" val="4266131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iOS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Market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12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8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3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7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2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60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C6DD-5723-127E-6EE2-7BE9A255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Due to Slow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C29C-26B7-7B20-89DB-74730CFE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Security Risks</a:t>
            </a:r>
          </a:p>
          <a:p>
            <a:pPr lvl="1"/>
            <a:r>
              <a:rPr lang="en-US" sz="2400" dirty="0"/>
              <a:t>Hackers target known vulnerabilities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Slow feature adoption</a:t>
            </a:r>
          </a:p>
          <a:p>
            <a:pPr lvl="1"/>
            <a:r>
              <a:rPr lang="en-US" sz="2400" dirty="0"/>
              <a:t>App vendors don’t take advantage of new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99E85-A7B5-3071-A4FB-E28F2374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617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1F9C-683F-274C-B6C4-2108A015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CF57-D527-6D4A-BBA6-728BCC60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All provide a means of sharing resources across a communications network</a:t>
            </a:r>
          </a:p>
          <a:p>
            <a:r>
              <a:rPr lang="en-US" sz="2400" b="1" dirty="0"/>
              <a:t>Network Operating System:  </a:t>
            </a:r>
            <a:r>
              <a:rPr lang="en-US" sz="2400" dirty="0"/>
              <a:t>access to remote resources is explicit</a:t>
            </a:r>
          </a:p>
          <a:p>
            <a:r>
              <a:rPr lang="en-US" sz="2400" b="1" dirty="0"/>
              <a:t>Distributed Operating System:  </a:t>
            </a:r>
            <a:r>
              <a:rPr lang="en-US" sz="2400" dirty="0"/>
              <a:t>access to remote resources is implicit – programs may not know about locality of references </a:t>
            </a:r>
          </a:p>
          <a:p>
            <a:r>
              <a:rPr lang="en-US" sz="2400" b="1" dirty="0"/>
              <a:t>Cloud Operating system:  </a:t>
            </a:r>
            <a:r>
              <a:rPr lang="en-US" sz="2400" dirty="0"/>
              <a:t>manages the operation, execution and processes of </a:t>
            </a:r>
            <a:r>
              <a:rPr lang="en-US" sz="2400" i="1" dirty="0"/>
              <a:t>virtual machines</a:t>
            </a:r>
            <a:r>
              <a:rPr lang="en-US" sz="2400" dirty="0"/>
              <a:t>, virtual servers and virtual infrastructure, as well as the back-end hardware and software resources.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C9F3A-8447-044D-A681-2682FE52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CD845-0000-0D47-A414-9CDE3D24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9E4B-D8E6-8643-B7F5-EDF2326AB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OS Differences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5A60B-BCC2-0976-BE63-ED45E46E5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87A5B-F33E-28EF-78B9-CB1748D7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3868-AA33-2747-ABB3-0137BB3226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2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9CB4-3EA3-B6BE-6177-4776A97A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E683-9EE9-50D8-FECD-45D6CD96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Mass Storage</a:t>
            </a:r>
          </a:p>
          <a:p>
            <a:pPr lvl="1"/>
            <a:r>
              <a:rPr lang="en-US" sz="2200" dirty="0"/>
              <a:t>No disk drive</a:t>
            </a:r>
          </a:p>
          <a:p>
            <a:pPr lvl="1"/>
            <a:r>
              <a:rPr lang="en-US" sz="2200" dirty="0"/>
              <a:t>Solid-state storage (file system)</a:t>
            </a:r>
          </a:p>
          <a:p>
            <a:pPr lvl="1"/>
            <a:r>
              <a:rPr lang="en-US" sz="2200" dirty="0"/>
              <a:t>System doesn’t need to deal with disk latency</a:t>
            </a:r>
          </a:p>
          <a:p>
            <a:pPr lvl="1"/>
            <a:r>
              <a:rPr lang="en-US" sz="2200" dirty="0"/>
              <a:t>Supports virtual memory</a:t>
            </a:r>
          </a:p>
          <a:p>
            <a:endParaRPr lang="en-US" sz="2500" dirty="0"/>
          </a:p>
          <a:p>
            <a:r>
              <a:rPr lang="en-US" sz="2500" dirty="0"/>
              <a:t>RAM:  4-16 GB</a:t>
            </a:r>
          </a:p>
          <a:p>
            <a:r>
              <a:rPr lang="en-US" sz="2500" dirty="0"/>
              <a:t>Mass Storage: 16GB – 1TB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6FCFA-B5B9-39CB-6298-9182DAC1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05997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8C98-68EE-EF4C-A082-074E246B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Networking: OSI Versus TCP/IP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F767-9FFC-A042-B168-362578A5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CMPE 220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5381B-A156-6743-B0C2-0E93A618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2B517D2-1F7F-DB40-B5DF-889E51AB0755}"/>
              </a:ext>
            </a:extLst>
          </p:cNvPr>
          <p:cNvSpPr/>
          <p:nvPr/>
        </p:nvSpPr>
        <p:spPr>
          <a:xfrm>
            <a:off x="2746569" y="2228850"/>
            <a:ext cx="1617579" cy="134555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737CEEA-8B58-D640-B882-205A3CB50D49}"/>
              </a:ext>
            </a:extLst>
          </p:cNvPr>
          <p:cNvSpPr/>
          <p:nvPr/>
        </p:nvSpPr>
        <p:spPr>
          <a:xfrm>
            <a:off x="710379" y="2228850"/>
            <a:ext cx="1617579" cy="4166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10C6AFC-F21C-8C42-A6B2-140514FDC1D9}"/>
              </a:ext>
            </a:extLst>
          </p:cNvPr>
          <p:cNvSpPr/>
          <p:nvPr/>
        </p:nvSpPr>
        <p:spPr>
          <a:xfrm>
            <a:off x="710379" y="2693284"/>
            <a:ext cx="1617579" cy="4166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Presentation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C1D7A9-CEA9-DD40-925F-535169903529}"/>
              </a:ext>
            </a:extLst>
          </p:cNvPr>
          <p:cNvSpPr/>
          <p:nvPr/>
        </p:nvSpPr>
        <p:spPr>
          <a:xfrm>
            <a:off x="710379" y="3157717"/>
            <a:ext cx="1617579" cy="4166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ACBFE47-BD3C-E048-8B81-F798ACFA2F31}"/>
              </a:ext>
            </a:extLst>
          </p:cNvPr>
          <p:cNvSpPr/>
          <p:nvPr/>
        </p:nvSpPr>
        <p:spPr>
          <a:xfrm>
            <a:off x="710379" y="3622151"/>
            <a:ext cx="1617579" cy="4166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Transport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285F8DF-46A5-274E-8E9A-77562FE4F4C3}"/>
              </a:ext>
            </a:extLst>
          </p:cNvPr>
          <p:cNvSpPr/>
          <p:nvPr/>
        </p:nvSpPr>
        <p:spPr>
          <a:xfrm>
            <a:off x="710379" y="4086585"/>
            <a:ext cx="1617579" cy="4166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5024FF1-F077-FC4A-A632-EB9F1DBC8CF5}"/>
              </a:ext>
            </a:extLst>
          </p:cNvPr>
          <p:cNvSpPr/>
          <p:nvPr/>
        </p:nvSpPr>
        <p:spPr>
          <a:xfrm>
            <a:off x="710379" y="4551019"/>
            <a:ext cx="1617579" cy="4166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Link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1E3EBBB-6FBB-DC4D-BA0E-2CEBBADD0312}"/>
              </a:ext>
            </a:extLst>
          </p:cNvPr>
          <p:cNvSpPr/>
          <p:nvPr/>
        </p:nvSpPr>
        <p:spPr>
          <a:xfrm>
            <a:off x="710379" y="5015452"/>
            <a:ext cx="1617579" cy="4166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Physical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F835B30-D60F-C64F-9714-BF254EE8EC91}"/>
              </a:ext>
            </a:extLst>
          </p:cNvPr>
          <p:cNvSpPr/>
          <p:nvPr/>
        </p:nvSpPr>
        <p:spPr>
          <a:xfrm>
            <a:off x="2746569" y="3622152"/>
            <a:ext cx="1617579" cy="4166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Transport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FC462EA-96BA-554D-97A3-A45C210D7C2A}"/>
              </a:ext>
            </a:extLst>
          </p:cNvPr>
          <p:cNvSpPr/>
          <p:nvPr/>
        </p:nvSpPr>
        <p:spPr>
          <a:xfrm>
            <a:off x="2746569" y="4086586"/>
            <a:ext cx="1617579" cy="4166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BE2E51F-0E7C-7241-BB8C-7CE2AC3AA0B9}"/>
              </a:ext>
            </a:extLst>
          </p:cNvPr>
          <p:cNvSpPr/>
          <p:nvPr/>
        </p:nvSpPr>
        <p:spPr>
          <a:xfrm>
            <a:off x="2746569" y="4555360"/>
            <a:ext cx="1617579" cy="8767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29415B-82DB-C946-9574-B6C57CA68157}"/>
              </a:ext>
            </a:extLst>
          </p:cNvPr>
          <p:cNvSpPr txBox="1"/>
          <p:nvPr/>
        </p:nvSpPr>
        <p:spPr>
          <a:xfrm>
            <a:off x="687512" y="1840369"/>
            <a:ext cx="16891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b="1" dirty="0"/>
              <a:t>OSI Reference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3E03C9-0E65-E648-9CE0-47E68D9AD593}"/>
              </a:ext>
            </a:extLst>
          </p:cNvPr>
          <p:cNvSpPr txBox="1"/>
          <p:nvPr/>
        </p:nvSpPr>
        <p:spPr>
          <a:xfrm>
            <a:off x="2720765" y="1840369"/>
            <a:ext cx="16433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TCP/IP Model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2F9AE444-3389-C043-86DE-1128B9BD9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758" y="1786497"/>
            <a:ext cx="3732592" cy="36234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OSI model provides a clear distinction between application, presentation, and session services.</a:t>
            </a:r>
          </a:p>
          <a:p>
            <a:r>
              <a:rPr lang="en-US" dirty="0"/>
              <a:t>TCP/IP groups these as a single </a:t>
            </a:r>
            <a:r>
              <a:rPr lang="en-US" i="1" dirty="0"/>
              <a:t>Application</a:t>
            </a:r>
            <a:r>
              <a:rPr lang="en-US" dirty="0"/>
              <a:t> layer</a:t>
            </a:r>
          </a:p>
          <a:p>
            <a:endParaRPr lang="en-US" dirty="0"/>
          </a:p>
          <a:p>
            <a:r>
              <a:rPr lang="en-US" dirty="0"/>
              <a:t>In the OSI model, the data link layer and physical are separate layers.</a:t>
            </a:r>
          </a:p>
          <a:p>
            <a:r>
              <a:rPr lang="en-US" dirty="0"/>
              <a:t>TCP/IP groups these as a single </a:t>
            </a:r>
            <a:r>
              <a:rPr lang="en-US" i="1" dirty="0"/>
              <a:t>Network</a:t>
            </a:r>
            <a:r>
              <a:rPr lang="en-US" dirty="0"/>
              <a:t> layer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C8EE59-638A-8E47-9A7C-BDF612F76CBE}"/>
              </a:ext>
            </a:extLst>
          </p:cNvPr>
          <p:cNvCxnSpPr/>
          <p:nvPr/>
        </p:nvCxnSpPr>
        <p:spPr>
          <a:xfrm>
            <a:off x="4875341" y="3583088"/>
            <a:ext cx="35278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07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9CB4-3EA3-B6BE-6177-4776A97A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6FCFA-B5B9-39CB-6298-9182DAC1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16</a:t>
            </a:fld>
            <a:endParaRPr lang="en-US" altLang="x-non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F8DB9F9-1C02-97B0-F4BE-B825F4CB6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90309"/>
              </p:ext>
            </p:extLst>
          </p:nvPr>
        </p:nvGraphicFramePr>
        <p:xfrm>
          <a:off x="731562" y="1651000"/>
          <a:ext cx="778378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70">
                  <a:extLst>
                    <a:ext uri="{9D8B030D-6E8A-4147-A177-3AD203B41FA5}">
                      <a16:colId xmlns:a16="http://schemas.microsoft.com/office/drawing/2014/main" val="2181193755"/>
                    </a:ext>
                  </a:extLst>
                </a:gridCol>
                <a:gridCol w="5040618">
                  <a:extLst>
                    <a:ext uri="{9D8B030D-6E8A-4147-A177-3AD203B41FA5}">
                      <a16:colId xmlns:a16="http://schemas.microsoft.com/office/drawing/2014/main" val="3456875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Smartphone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40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HTTP, HTTPS, POP, IMAP, SMTP, SMS, </a:t>
                      </a:r>
                      <a:r>
                        <a:rPr lang="en-US" sz="1600" dirty="0" err="1"/>
                        <a:t>etc</a:t>
                      </a:r>
                      <a:endParaRPr 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30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Transport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UDP, TCP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83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Internet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IP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99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Network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Wifi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Cellular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924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24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C781-9C44-B347-89B4-64481995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CB0A-8719-C17D-A9C7-361D70C05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Device I/O:  keyboards, printers,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Drivers:</a:t>
            </a:r>
          </a:p>
          <a:p>
            <a:pPr lvl="1"/>
            <a:r>
              <a:rPr lang="en-US" sz="2400" dirty="0"/>
              <a:t>Bluetooth</a:t>
            </a:r>
          </a:p>
          <a:p>
            <a:pPr lvl="1"/>
            <a:r>
              <a:rPr lang="en-US" sz="2400" dirty="0"/>
              <a:t>USB</a:t>
            </a:r>
          </a:p>
          <a:p>
            <a:r>
              <a:rPr lang="en-US" sz="2400" dirty="0"/>
              <a:t>Camera</a:t>
            </a:r>
          </a:p>
          <a:p>
            <a:r>
              <a:rPr lang="en-US" sz="2400" dirty="0"/>
              <a:t>Audio input &amp; output</a:t>
            </a:r>
          </a:p>
          <a:p>
            <a:r>
              <a:rPr lang="en-US" sz="2400" dirty="0"/>
              <a:t>Location services</a:t>
            </a:r>
          </a:p>
          <a:p>
            <a:r>
              <a:rPr lang="en-US" sz="2400" dirty="0"/>
              <a:t>Touchscreen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0BDA1-1523-CE7B-51EE-45B7AB98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1877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1AAE-A530-8320-41C9-D5F9D35F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0261-AE7D-DB87-2DF7-3FD781061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Screen interface / Window system</a:t>
            </a:r>
          </a:p>
          <a:p>
            <a:r>
              <a:rPr lang="en-US" sz="2400" dirty="0"/>
              <a:t>User Interface API</a:t>
            </a:r>
          </a:p>
          <a:p>
            <a:pPr lvl="1"/>
            <a:r>
              <a:rPr lang="en-US" sz="2400" dirty="0"/>
              <a:t>Event-driven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2BDCB-C02A-3D0A-B1E9-1DF07AC9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3111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2E7B-E815-3F5E-B555-6D62B916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7D0D-9651-B9C9-3F56-18076C40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Charging</a:t>
            </a:r>
          </a:p>
          <a:p>
            <a:r>
              <a:rPr lang="en-US" sz="2400" dirty="0"/>
              <a:t>Smart charging algorithms</a:t>
            </a:r>
          </a:p>
          <a:p>
            <a:r>
              <a:rPr lang="en-US" sz="2400" dirty="0"/>
              <a:t>Charge monitoring</a:t>
            </a:r>
          </a:p>
          <a:p>
            <a:pPr lvl="1"/>
            <a:r>
              <a:rPr lang="en-US" sz="2400" dirty="0"/>
              <a:t>CPU throttling (Apple “scandal”)</a:t>
            </a:r>
          </a:p>
          <a:p>
            <a:pPr lvl="1"/>
            <a:r>
              <a:rPr lang="en-US" sz="2400" dirty="0"/>
              <a:t>Task management</a:t>
            </a:r>
          </a:p>
          <a:p>
            <a:pPr lvl="1"/>
            <a:r>
              <a:rPr lang="en-US" sz="2400" dirty="0"/>
              <a:t>Instruction selection</a:t>
            </a:r>
          </a:p>
          <a:p>
            <a:r>
              <a:rPr lang="en-US" sz="2400" dirty="0"/>
              <a:t>Battery monitoring</a:t>
            </a:r>
          </a:p>
          <a:p>
            <a:pPr lvl="1"/>
            <a:r>
              <a:rPr lang="en-US" sz="2400" dirty="0"/>
              <a:t>Health assessment and reporting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A2100-360D-53E2-8364-BB93B3DC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1535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E8AC-2852-67EE-ECB7-1B4AA3E3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6AD7-42D8-40E1-82D6-962ADF19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58105" cy="435133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Batch / Single-Process (early computers – 1940s-50s)</a:t>
            </a:r>
          </a:p>
          <a:p>
            <a:r>
              <a:rPr lang="en-US" sz="2800" dirty="0"/>
              <a:t>Multi-Programming Systems (“modern” computers – last 1960s)</a:t>
            </a:r>
          </a:p>
          <a:p>
            <a:r>
              <a:rPr lang="en-US" sz="2800" dirty="0"/>
              <a:t>Multi-Processor Systems</a:t>
            </a:r>
          </a:p>
          <a:p>
            <a:r>
              <a:rPr lang="en-US" sz="2800" dirty="0"/>
              <a:t>Distributed Operating Systems</a:t>
            </a:r>
          </a:p>
          <a:p>
            <a:r>
              <a:rPr lang="en-US" sz="2800" dirty="0"/>
              <a:t>Network Operating Systems</a:t>
            </a:r>
          </a:p>
          <a:p>
            <a:r>
              <a:rPr lang="en-US" sz="2800" dirty="0"/>
              <a:t>Embedded Systems</a:t>
            </a:r>
          </a:p>
          <a:p>
            <a:r>
              <a:rPr lang="en-US" sz="2800" dirty="0"/>
              <a:t>Real-Time Systems</a:t>
            </a:r>
          </a:p>
          <a:p>
            <a:r>
              <a:rPr lang="en-US" sz="2800" dirty="0"/>
              <a:t>Cloud Systems</a:t>
            </a:r>
          </a:p>
          <a:p>
            <a:r>
              <a:rPr lang="en-US" sz="2800" dirty="0">
                <a:solidFill>
                  <a:srgbClr val="C00000"/>
                </a:solidFill>
              </a:rPr>
              <a:t>Mobile Systems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60303-AEE2-B9F7-EAB8-4E2C7E59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5423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A322-404B-0DF5-F01B-0B6A8A14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1D15-F525-7DA8-4379-C5436C5E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Resiliency and Availability </a:t>
            </a:r>
            <a:r>
              <a:rPr lang="en-US" sz="2800" dirty="0"/>
              <a:t>- the ability of a service to recover quickly from any disruption</a:t>
            </a:r>
          </a:p>
          <a:p>
            <a:r>
              <a:rPr lang="en-US" sz="2800" b="1" dirty="0"/>
              <a:t>Critical Phone Service </a:t>
            </a:r>
            <a:r>
              <a:rPr lang="en-US" sz="2800" dirty="0"/>
              <a:t>– service disruptions can be life-threatening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A76E2-9953-5A84-ADE5-372DD7B0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68925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A322-404B-0DF5-F01B-0B6A8A14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1D15-F525-7DA8-4379-C5436C5E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3748999" cy="4351338"/>
          </a:xfrm>
        </p:spPr>
        <p:txBody>
          <a:bodyPr>
            <a:normAutofit/>
          </a:bodyPr>
          <a:lstStyle/>
          <a:p>
            <a:r>
              <a:rPr lang="en-US" sz="2800" dirty="0"/>
              <a:t>Linux based</a:t>
            </a:r>
          </a:p>
          <a:p>
            <a:pPr lvl="1"/>
            <a:r>
              <a:rPr lang="en-US" sz="2500" dirty="0"/>
              <a:t>C/C++ OS Code</a:t>
            </a:r>
          </a:p>
          <a:p>
            <a:r>
              <a:rPr lang="en-US" sz="2800" dirty="0"/>
              <a:t>Java Virtual Machine</a:t>
            </a:r>
          </a:p>
          <a:p>
            <a:pPr lvl="1"/>
            <a:r>
              <a:rPr lang="en-US" sz="2500" dirty="0"/>
              <a:t>Application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A76E2-9953-5A84-ADE5-372DD7B0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21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982F0D-1EB0-3F84-3776-CE571C40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826901"/>
            <a:ext cx="3748999" cy="552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48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E7F3-9B9B-F937-5F9E-6297A14D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A2F95-4B30-6EA7-AADE-EFC77660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Android SDK</a:t>
            </a:r>
          </a:p>
          <a:p>
            <a:r>
              <a:rPr lang="en-US" sz="2400" dirty="0"/>
              <a:t>Java Virtual Machine (JVM)</a:t>
            </a:r>
          </a:p>
          <a:p>
            <a:r>
              <a:rPr lang="en-US" sz="2400" dirty="0"/>
              <a:t>Multiple application frameworks</a:t>
            </a:r>
          </a:p>
          <a:p>
            <a:r>
              <a:rPr lang="en-US" sz="2400" dirty="0"/>
              <a:t>Applications can be written in Kotlin, Java, and C++</a:t>
            </a:r>
          </a:p>
          <a:p>
            <a:r>
              <a:rPr lang="en-US" sz="2400" dirty="0"/>
              <a:t>Kotlin is a modern, statically-typed language used by over 60% of Android developers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A95BB-453E-3733-05DD-D0C99314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3745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F221-EF66-8DB6-2DDB-9597D7EA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FE5568-ADA3-2447-AEA4-91B5A5F60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727" y="1508780"/>
            <a:ext cx="7965353" cy="44805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0531B-B9E0-1A6A-78E1-AF2B1DCB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23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E8405-07F8-BB08-7F90-74B7E7D6F326}"/>
              </a:ext>
            </a:extLst>
          </p:cNvPr>
          <p:cNvSpPr txBox="1"/>
          <p:nvPr/>
        </p:nvSpPr>
        <p:spPr>
          <a:xfrm>
            <a:off x="3108976" y="5991685"/>
            <a:ext cx="2834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Based on BSD-Unix</a:t>
            </a:r>
          </a:p>
        </p:txBody>
      </p:sp>
    </p:spTree>
    <p:extLst>
      <p:ext uri="{BB962C8B-B14F-4D97-AF65-F5344CB8AC3E}">
        <p14:creationId xmlns:p14="http://schemas.microsoft.com/office/powerpoint/2010/main" val="3268642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70A7-F48F-3E48-98E1-81EE7178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8C823-BB82-0D8A-CDCB-5F2FF5D0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object-oriented application framework</a:t>
            </a:r>
          </a:p>
          <a:p>
            <a:r>
              <a:rPr lang="en-US" sz="2400" dirty="0"/>
              <a:t>Cocoa for iOS and MacOS</a:t>
            </a:r>
          </a:p>
          <a:p>
            <a:r>
              <a:rPr lang="en-US" sz="2400" dirty="0"/>
              <a:t>Cocoa is written in Objective-C, C++, and C</a:t>
            </a:r>
          </a:p>
          <a:p>
            <a:r>
              <a:rPr lang="en-US" sz="2400" dirty="0"/>
              <a:t>Applications are written in Swift and Objective 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54B5C-3403-4442-0138-A95A900F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95155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1DFE-6BB1-09C0-68ED-09175DBA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0172-961C-7C50-0961-7FF66C59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Android is an open system</a:t>
            </a:r>
          </a:p>
          <a:p>
            <a:pPr lvl="1"/>
            <a:r>
              <a:rPr lang="en-US" sz="2400" dirty="0"/>
              <a:t>Applications may be distributed through the Google Play Store or private exchanges</a:t>
            </a:r>
          </a:p>
          <a:p>
            <a:pPr lvl="1"/>
            <a:r>
              <a:rPr lang="en-US" sz="2400" dirty="0"/>
              <a:t>Google inspects and verifies applications in Play Store</a:t>
            </a:r>
          </a:p>
          <a:p>
            <a:r>
              <a:rPr lang="en-US" sz="2400" dirty="0"/>
              <a:t>iOS is a closed system</a:t>
            </a:r>
          </a:p>
          <a:p>
            <a:pPr lvl="1"/>
            <a:r>
              <a:rPr lang="en-US" sz="2400" dirty="0"/>
              <a:t>Applications </a:t>
            </a:r>
            <a:r>
              <a:rPr lang="en-US" sz="2400" i="1" u="sng" dirty="0"/>
              <a:t>must</a:t>
            </a:r>
            <a:r>
              <a:rPr lang="en-US" sz="2400" dirty="0"/>
              <a:t> be distributed through the Apple Store</a:t>
            </a:r>
          </a:p>
          <a:p>
            <a:pPr lvl="1"/>
            <a:r>
              <a:rPr lang="en-US" sz="2400" dirty="0"/>
              <a:t>Apple inspects and verifies apps in App Store</a:t>
            </a:r>
            <a:br>
              <a:rPr lang="en-US" sz="2400" dirty="0"/>
            </a:br>
            <a:endParaRPr lang="en-US" sz="2400" dirty="0"/>
          </a:p>
          <a:p>
            <a:r>
              <a:rPr lang="en-US" sz="2700" dirty="0"/>
              <a:t>Security Implications</a:t>
            </a:r>
          </a:p>
          <a:p>
            <a:pPr lvl="1"/>
            <a:r>
              <a:rPr lang="en-US" sz="2400" dirty="0"/>
              <a:t>Theft of data</a:t>
            </a:r>
          </a:p>
          <a:p>
            <a:endParaRPr lang="en-US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52CC5-3759-C7B5-4001-442254AA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2575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A522-C2F5-7851-399E-14146E2A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Prevalence of 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6EC0-3DB5-1843-789B-43D35FC85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Android:  0.25% to 4% of devices may have malware</a:t>
            </a:r>
          </a:p>
          <a:p>
            <a:r>
              <a:rPr lang="en-US" sz="2400" dirty="0"/>
              <a:t>Apple: &lt; 0.05% of devices may have malware</a:t>
            </a:r>
          </a:p>
          <a:p>
            <a:endParaRPr lang="en-US" sz="2400" dirty="0"/>
          </a:p>
          <a:p>
            <a:r>
              <a:rPr lang="en-US" sz="2400" dirty="0"/>
              <a:t>In 2017, Nokia’s 2017 </a:t>
            </a:r>
            <a:r>
              <a:rPr lang="en-US" sz="2400" b="1" dirty="0"/>
              <a:t>Threat Intelligence Report </a:t>
            </a:r>
            <a:r>
              <a:rPr lang="en-US" sz="2400" dirty="0"/>
              <a:t>revealed that:</a:t>
            </a:r>
          </a:p>
          <a:p>
            <a:pPr lvl="1"/>
            <a:r>
              <a:rPr lang="en-US" sz="2100" dirty="0"/>
              <a:t>68 percent of all mobile devices infected with malware in the past year were running Android</a:t>
            </a:r>
          </a:p>
          <a:p>
            <a:pPr lvl="1"/>
            <a:r>
              <a:rPr lang="en-US" sz="2100" dirty="0"/>
              <a:t>28 percent were running Microsoft Windows </a:t>
            </a:r>
          </a:p>
          <a:p>
            <a:pPr lvl="1"/>
            <a:r>
              <a:rPr lang="en-US" sz="2100" dirty="0"/>
              <a:t>3 percent were running 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01DCB-A791-A4D4-4319-1CA389EB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77480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C7A7-3604-1B3D-CE28-02928C25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A2737-A978-1ED7-9D45-47239770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Apple restricts application tracking</a:t>
            </a:r>
          </a:p>
          <a:p>
            <a:pPr lvl="1"/>
            <a:r>
              <a:rPr lang="en-US" sz="2400" dirty="0"/>
              <a:t>Apps must </a:t>
            </a:r>
            <a:r>
              <a:rPr lang="en-US" sz="2400" u="sng" dirty="0"/>
              <a:t>ask</a:t>
            </a:r>
            <a:r>
              <a:rPr lang="en-US" sz="2400" dirty="0"/>
              <a:t> users before tracking and reporting usage</a:t>
            </a:r>
          </a:p>
          <a:p>
            <a:pPr lvl="1"/>
            <a:r>
              <a:rPr lang="en-US" sz="2400" dirty="0"/>
              <a:t>Apple enforces tracking restrictions through the App Store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Google currently has no restrictions on tracking</a:t>
            </a:r>
          </a:p>
          <a:p>
            <a:pPr lvl="1"/>
            <a:r>
              <a:rPr lang="en-US" sz="2400" dirty="0"/>
              <a:t>Restrictions – if any – cannot be enforced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3F02-CD33-7A9B-9B46-B3B076A7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34080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0F03-DC7C-872C-9052-AA50D8C9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57DA3-33B0-386E-25F7-5C02D1C8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Major vendors support aps on both Android and iOS</a:t>
            </a:r>
          </a:p>
          <a:p>
            <a:pPr lvl="1"/>
            <a:r>
              <a:rPr lang="en-US" sz="2400" dirty="0" err="1"/>
              <a:t>BitDefender</a:t>
            </a:r>
            <a:endParaRPr lang="en-US" sz="2400" dirty="0"/>
          </a:p>
          <a:p>
            <a:pPr lvl="1"/>
            <a:r>
              <a:rPr lang="en-US" sz="2400" dirty="0"/>
              <a:t>McAfee</a:t>
            </a:r>
          </a:p>
          <a:p>
            <a:pPr lvl="1"/>
            <a:r>
              <a:rPr lang="en-US" sz="2400" dirty="0"/>
              <a:t>Norton</a:t>
            </a:r>
          </a:p>
          <a:p>
            <a:pPr lvl="1"/>
            <a:r>
              <a:rPr lang="en-US" sz="2400" dirty="0" err="1"/>
              <a:t>SmartCleaner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956E1-C99F-F2E9-AF24-6967F038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691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E8AC-2852-67EE-ECB7-1B4AA3E3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58105" cy="1325563"/>
          </a:xfrm>
        </p:spPr>
        <p:txBody>
          <a:bodyPr/>
          <a:lstStyle/>
          <a:p>
            <a:r>
              <a:rPr lang="en-US" dirty="0"/>
              <a:t>What is a Mobile Operating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6AD7-42D8-40E1-82D6-962ADF199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operating system for smartphones, tablets, smartwatches, </a:t>
            </a:r>
            <a:r>
              <a:rPr lang="en-US" sz="2800" dirty="0" err="1"/>
              <a:t>smartglasses</a:t>
            </a:r>
            <a:r>
              <a:rPr lang="en-US" sz="2800" dirty="0"/>
              <a:t>, or other non-laptop personal mobile computing devices</a:t>
            </a:r>
          </a:p>
          <a:p>
            <a:r>
              <a:rPr lang="en-US" sz="2800" dirty="0"/>
              <a:t>Mobile operating systems combine features of a desktop computer operating system with other features useful for mobile or handheld use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60303-AEE2-B9F7-EAB8-4E2C7E59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0490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E8AC-2852-67EE-ECB7-1B4AA3E3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58105" cy="1325563"/>
          </a:xfrm>
        </p:spPr>
        <p:txBody>
          <a:bodyPr/>
          <a:lstStyle/>
          <a:p>
            <a:r>
              <a:rPr lang="en-US" dirty="0"/>
              <a:t>Popularity of Mobile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6AD7-42D8-40E1-82D6-962ADF199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estimated </a:t>
            </a:r>
            <a:r>
              <a:rPr lang="en-US" sz="2800" i="1" dirty="0"/>
              <a:t>6.84 billion </a:t>
            </a:r>
            <a:r>
              <a:rPr lang="en-US" sz="2800" dirty="0"/>
              <a:t>mobile phones in use</a:t>
            </a:r>
          </a:p>
          <a:p>
            <a:r>
              <a:rPr lang="en-US" sz="2800" dirty="0"/>
              <a:t>Compare to:</a:t>
            </a:r>
          </a:p>
          <a:p>
            <a:pPr lvl="1"/>
            <a:r>
              <a:rPr lang="en-US" sz="2500" dirty="0"/>
              <a:t>2.5 billion computers (desktops, servers, laptops)</a:t>
            </a:r>
          </a:p>
          <a:p>
            <a:pPr lvl="2"/>
            <a:r>
              <a:rPr lang="en-US" sz="2200" dirty="0"/>
              <a:t>Windows</a:t>
            </a:r>
          </a:p>
          <a:p>
            <a:pPr lvl="2"/>
            <a:r>
              <a:rPr lang="en-US" sz="2200" dirty="0"/>
              <a:t>MacOS</a:t>
            </a:r>
          </a:p>
          <a:p>
            <a:pPr lvl="2"/>
            <a:r>
              <a:rPr lang="en-US" sz="2200" dirty="0"/>
              <a:t>Linux (multiple variants)</a:t>
            </a:r>
          </a:p>
          <a:p>
            <a:pPr lvl="2"/>
            <a:r>
              <a:rPr lang="en-US" sz="2200" dirty="0"/>
              <a:t>Cloud Operating Systems</a:t>
            </a:r>
          </a:p>
          <a:p>
            <a:pPr lvl="1"/>
            <a:r>
              <a:rPr lang="en-US" sz="2500" dirty="0"/>
              <a:t>15.2 IoT devices</a:t>
            </a:r>
          </a:p>
          <a:p>
            <a:pPr lvl="2"/>
            <a:r>
              <a:rPr lang="en-US" sz="2200" dirty="0"/>
              <a:t>Linux</a:t>
            </a:r>
          </a:p>
          <a:p>
            <a:pPr lvl="2"/>
            <a:r>
              <a:rPr lang="en-US" sz="2200" dirty="0"/>
              <a:t>Dozens of dedicated operating systems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60303-AEE2-B9F7-EAB8-4E2C7E59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136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E8AC-2852-67EE-ECB7-1B4AA3E3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58105" cy="1325563"/>
          </a:xfrm>
        </p:spPr>
        <p:txBody>
          <a:bodyPr/>
          <a:lstStyle/>
          <a:p>
            <a:r>
              <a:rPr lang="en-US" dirty="0"/>
              <a:t>Mobile Operating Systems Market Share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60303-AEE2-B9F7-EAB8-4E2C7E59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5</a:t>
            </a:fld>
            <a:endParaRPr lang="en-US" altLang="x-non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CE23CC5-1315-5DC3-C64C-8237DAE5F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23407"/>
              </p:ext>
            </p:extLst>
          </p:nvPr>
        </p:nvGraphicFramePr>
        <p:xfrm>
          <a:off x="597512" y="1499237"/>
          <a:ext cx="791783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8919">
                  <a:extLst>
                    <a:ext uri="{9D8B030D-6E8A-4147-A177-3AD203B41FA5}">
                      <a16:colId xmlns:a16="http://schemas.microsoft.com/office/drawing/2014/main" val="517065629"/>
                    </a:ext>
                  </a:extLst>
                </a:gridCol>
                <a:gridCol w="3958919">
                  <a:extLst>
                    <a:ext uri="{9D8B030D-6E8A-4147-A177-3AD203B41FA5}">
                      <a16:colId xmlns:a16="http://schemas.microsoft.com/office/drawing/2014/main" val="3640504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Q1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Worldwide Market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Android*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620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17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All others (combined):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Windows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Symbian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 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5744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1EC8B4-7F1F-2F3E-139F-4ADA80E8B58B}"/>
              </a:ext>
            </a:extLst>
          </p:cNvPr>
          <p:cNvSpPr txBox="1"/>
          <p:nvPr/>
        </p:nvSpPr>
        <p:spPr>
          <a:xfrm>
            <a:off x="581957" y="4408838"/>
            <a:ext cx="7917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* </a:t>
            </a:r>
            <a:r>
              <a:rPr lang="en-US" sz="2400" b="1" u="sng" dirty="0"/>
              <a:t>Android Variants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manufacturer produces their own customized version of Android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Mostly variations in User Interface and pre-loaded apps</a:t>
            </a:r>
          </a:p>
        </p:txBody>
      </p:sp>
    </p:spTree>
    <p:extLst>
      <p:ext uri="{BB962C8B-B14F-4D97-AF65-F5344CB8AC3E}">
        <p14:creationId xmlns:p14="http://schemas.microsoft.com/office/powerpoint/2010/main" val="322024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EDAC-38CE-BE45-02DF-10DCF47E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4278-A867-BC90-B75A-D48C73E9F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223496" cy="4072228"/>
          </a:xfrm>
        </p:spPr>
        <p:txBody>
          <a:bodyPr>
            <a:normAutofit/>
          </a:bodyPr>
          <a:lstStyle/>
          <a:p>
            <a:r>
              <a:rPr lang="en-US" sz="2400" dirty="0"/>
              <a:t>First released by Apple Computer in June 2007</a:t>
            </a:r>
          </a:p>
          <a:p>
            <a:r>
              <a:rPr lang="en-US" sz="2400" dirty="0"/>
              <a:t>Based on BSD Unix</a:t>
            </a:r>
          </a:p>
          <a:p>
            <a:r>
              <a:rPr lang="en-US" sz="2400" dirty="0"/>
              <a:t>Originally called iPhone OS</a:t>
            </a:r>
          </a:p>
          <a:p>
            <a:r>
              <a:rPr lang="en-US" sz="2400" dirty="0"/>
              <a:t>Renamed iOS (version 4) in April 2010 to expand support to iPad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5A7DA-5494-2785-7351-B3357445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172CC-C66A-A308-ADD6-6A479CA1A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588" y="1646237"/>
            <a:ext cx="24765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1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EDAC-38CE-BE45-02DF-10DCF47E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4278-A867-BC90-B75A-D48C73E9F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394716" cy="388935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Developed in 2003 by Android, Inc. as an operating system for cameras</a:t>
            </a:r>
          </a:p>
          <a:p>
            <a:r>
              <a:rPr lang="en-US" sz="2400" dirty="0"/>
              <a:t>Based on Linux</a:t>
            </a:r>
          </a:p>
          <a:p>
            <a:r>
              <a:rPr lang="en-US" sz="2400" dirty="0"/>
              <a:t>Purchased by Google in 2005</a:t>
            </a:r>
          </a:p>
          <a:p>
            <a:r>
              <a:rPr lang="en-US" sz="2400" dirty="0"/>
              <a:t>First Android-based phone - the HTC Dream - shipped in September, 2008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5A7DA-5494-2785-7351-B3357445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7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431B5-989E-7A39-DE88-E1382520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315" y="1825625"/>
            <a:ext cx="4449269" cy="352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1CBC-43B9-185B-85A0-B9FEF5AF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Android Open Source?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96FC-9927-F0F3-DFEE-94AD47CA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core OS is developed and released by the Android Open Source Project – through a consortium managed by Google</a:t>
            </a:r>
          </a:p>
          <a:p>
            <a:r>
              <a:rPr lang="en-US" sz="2400" dirty="0"/>
              <a:t>Most of the Android application software is not open source</a:t>
            </a:r>
          </a:p>
          <a:p>
            <a:r>
              <a:rPr lang="en-US" sz="2400" dirty="0"/>
              <a:t>Most code comes from Google</a:t>
            </a:r>
          </a:p>
          <a:p>
            <a:r>
              <a:rPr lang="en-US" sz="2400" dirty="0"/>
              <a:t>Google licenses its own version to hardware vendors</a:t>
            </a:r>
          </a:p>
          <a:p>
            <a:endParaRPr lang="en-US" sz="2400" dirty="0"/>
          </a:p>
          <a:p>
            <a:r>
              <a:rPr lang="en-US" sz="2400" dirty="0"/>
              <a:t>Amazon Kindle operating system – </a:t>
            </a:r>
            <a:r>
              <a:rPr lang="en-US" sz="2400" dirty="0" err="1"/>
              <a:t>FireOS</a:t>
            </a:r>
            <a:r>
              <a:rPr lang="en-US" sz="2400" dirty="0"/>
              <a:t> - is based on the Android Open Source Project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219BF-7F03-47A0-4BCF-63D971FB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5760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1095-EDE7-88E9-3EF0-4CE4224A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Android OS Release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F11B-FE80-94E5-AB06-0FFC72B6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version of Android is “frozen” in open source</a:t>
            </a:r>
          </a:p>
          <a:p>
            <a:r>
              <a:rPr lang="en-US" sz="2400" dirty="0"/>
              <a:t>Google releases a new version of its proprietary Android with Google apps</a:t>
            </a:r>
          </a:p>
          <a:p>
            <a:r>
              <a:rPr lang="en-US" sz="2400" dirty="0"/>
              <a:t>Manufacturers “port” the system to their hardware</a:t>
            </a:r>
          </a:p>
          <a:p>
            <a:r>
              <a:rPr lang="en-US" sz="2400" dirty="0"/>
              <a:t>Manufacturers release the new version</a:t>
            </a:r>
          </a:p>
          <a:p>
            <a:endParaRPr lang="en-US" sz="2400" dirty="0"/>
          </a:p>
          <a:p>
            <a:r>
              <a:rPr lang="en-US" sz="2400" dirty="0"/>
              <a:t>Typical delay:  several weeks to several months</a:t>
            </a:r>
          </a:p>
          <a:p>
            <a:pPr lvl="1"/>
            <a:r>
              <a:rPr lang="en-US" sz="2400" dirty="0"/>
              <a:t>Major releases take longer</a:t>
            </a:r>
          </a:p>
          <a:p>
            <a:endParaRPr lang="en-US" sz="2400" dirty="0"/>
          </a:p>
          <a:p>
            <a:r>
              <a:rPr lang="en-US" sz="2400" dirty="0"/>
              <a:t>Security risk!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BF3F0-18CC-2297-C0B9-B37E8234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2869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66212</TotalTime>
  <Words>1092</Words>
  <Application>Microsoft Macintosh PowerPoint</Application>
  <PresentationFormat>On-screen Show (4:3)</PresentationFormat>
  <Paragraphs>250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CMPE 220 </vt:lpstr>
      <vt:lpstr>Types of Operating Systems</vt:lpstr>
      <vt:lpstr>What is a Mobile Operating System?</vt:lpstr>
      <vt:lpstr>Popularity of Mobile Operating Systems</vt:lpstr>
      <vt:lpstr>Mobile Operating Systems Market Share</vt:lpstr>
      <vt:lpstr>History: iOS</vt:lpstr>
      <vt:lpstr>History: Android</vt:lpstr>
      <vt:lpstr>Is Android Open Source?</vt:lpstr>
      <vt:lpstr>The Android OS Release Pipeline</vt:lpstr>
      <vt:lpstr>Update Rates</vt:lpstr>
      <vt:lpstr>Problems Due to Slow Adoption</vt:lpstr>
      <vt:lpstr>Comparison of Operating Systems</vt:lpstr>
      <vt:lpstr>Mobile OS Differences</vt:lpstr>
      <vt:lpstr>File System</vt:lpstr>
      <vt:lpstr>Networking: OSI Versus TCP/IP Models</vt:lpstr>
      <vt:lpstr>Networking</vt:lpstr>
      <vt:lpstr>I/O</vt:lpstr>
      <vt:lpstr>User Interface</vt:lpstr>
      <vt:lpstr>Power Management</vt:lpstr>
      <vt:lpstr>Additional Characteristics</vt:lpstr>
      <vt:lpstr>Android Architecture</vt:lpstr>
      <vt:lpstr>Development</vt:lpstr>
      <vt:lpstr>iOS Architecture</vt:lpstr>
      <vt:lpstr>Development</vt:lpstr>
      <vt:lpstr>Security</vt:lpstr>
      <vt:lpstr>Estimated Prevalence of Malware</vt:lpstr>
      <vt:lpstr>Privacy</vt:lpstr>
      <vt:lpstr>Anti-malware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151: Object-Oriented Design</dc:title>
  <dc:creator>Ronald Mak</dc:creator>
  <cp:lastModifiedBy>Robert Nicholson</cp:lastModifiedBy>
  <cp:revision>892</cp:revision>
  <dcterms:created xsi:type="dcterms:W3CDTF">2008-01-12T03:52:55Z</dcterms:created>
  <dcterms:modified xsi:type="dcterms:W3CDTF">2023-05-08T19:37:57Z</dcterms:modified>
</cp:coreProperties>
</file>