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8"/>
  </p:notesMasterIdLst>
  <p:handoutMasterIdLst>
    <p:handoutMasterId r:id="rId49"/>
  </p:handoutMasterIdLst>
  <p:sldIdLst>
    <p:sldId id="406" r:id="rId2"/>
    <p:sldId id="802" r:id="rId3"/>
    <p:sldId id="803" r:id="rId4"/>
    <p:sldId id="806" r:id="rId5"/>
    <p:sldId id="807" r:id="rId6"/>
    <p:sldId id="356" r:id="rId7"/>
    <p:sldId id="808" r:id="rId8"/>
    <p:sldId id="466" r:id="rId9"/>
    <p:sldId id="804" r:id="rId10"/>
    <p:sldId id="805" r:id="rId11"/>
    <p:sldId id="810" r:id="rId12"/>
    <p:sldId id="396" r:id="rId13"/>
    <p:sldId id="809" r:id="rId14"/>
    <p:sldId id="692" r:id="rId15"/>
    <p:sldId id="604" r:id="rId16"/>
    <p:sldId id="708" r:id="rId17"/>
    <p:sldId id="721" r:id="rId18"/>
    <p:sldId id="811" r:id="rId19"/>
    <p:sldId id="613" r:id="rId20"/>
    <p:sldId id="557" r:id="rId21"/>
    <p:sldId id="1041" r:id="rId22"/>
    <p:sldId id="1039" r:id="rId23"/>
    <p:sldId id="283" r:id="rId24"/>
    <p:sldId id="1034" r:id="rId25"/>
    <p:sldId id="1035" r:id="rId26"/>
    <p:sldId id="1036" r:id="rId27"/>
    <p:sldId id="311" r:id="rId28"/>
    <p:sldId id="1037" r:id="rId29"/>
    <p:sldId id="1038" r:id="rId30"/>
    <p:sldId id="813" r:id="rId31"/>
    <p:sldId id="678" r:id="rId32"/>
    <p:sldId id="785" r:id="rId33"/>
    <p:sldId id="684" r:id="rId34"/>
    <p:sldId id="685" r:id="rId35"/>
    <p:sldId id="814" r:id="rId36"/>
    <p:sldId id="1033" r:id="rId37"/>
    <p:sldId id="801" r:id="rId38"/>
    <p:sldId id="257" r:id="rId39"/>
    <p:sldId id="480" r:id="rId40"/>
    <p:sldId id="1040" r:id="rId41"/>
    <p:sldId id="284" r:id="rId42"/>
    <p:sldId id="615" r:id="rId43"/>
    <p:sldId id="616" r:id="rId44"/>
    <p:sldId id="770" r:id="rId45"/>
    <p:sldId id="795" r:id="rId46"/>
    <p:sldId id="36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90D"/>
    <a:srgbClr val="0432FF"/>
    <a:srgbClr val="0033CC"/>
    <a:srgbClr val="08813D"/>
    <a:srgbClr val="C9F1FD"/>
    <a:srgbClr val="C5F9B8"/>
    <a:srgbClr val="029846"/>
    <a:srgbClr val="FF9300"/>
    <a:srgbClr val="FF40FF"/>
    <a:srgbClr val="9307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14" autoAdjust="0"/>
    <p:restoredTop sz="97216" autoAdjust="0"/>
  </p:normalViewPr>
  <p:slideViewPr>
    <p:cSldViewPr>
      <p:cViewPr varScale="1">
        <p:scale>
          <a:sx n="131" d="100"/>
          <a:sy n="131" d="100"/>
        </p:scale>
        <p:origin x="920" y="18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751E4A-BF22-7547-A3CF-514369C79BB7}" type="datetimeFigureOut">
              <a:rPr lang="en-US" smtClean="0"/>
              <a:t>5/10/23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4AC9F7-100A-9447-81AD-7DF9FC15FAD1}" type="slidenum">
              <a:rPr lang="en-US" smtClean="0"/>
              <a:t>‹#›</a:t>
            </a:fld>
            <a:endParaRPr lang="en-US"/>
          </a:p>
        </p:txBody>
      </p:sp>
    </p:spTree>
    <p:extLst>
      <p:ext uri="{BB962C8B-B14F-4D97-AF65-F5344CB8AC3E}">
        <p14:creationId xmlns:p14="http://schemas.microsoft.com/office/powerpoint/2010/main" val="1459867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x-none"/>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x-none"/>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x-none"/>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13DE455-F6F3-4F4E-A0EB-B787F7D12FDB}"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history.</a:t>
            </a:r>
          </a:p>
          <a:p>
            <a:endParaRPr lang="en-US" dirty="0"/>
          </a:p>
          <a:p>
            <a:r>
              <a:rPr lang="en-US" dirty="0"/>
              <a:t>California State Railroad Museum – 1976 - docents worked on original steam engines.  </a:t>
            </a:r>
          </a:p>
        </p:txBody>
      </p:sp>
      <p:sp>
        <p:nvSpPr>
          <p:cNvPr id="4" name="Slide Number Placeholder 3"/>
          <p:cNvSpPr>
            <a:spLocks noGrp="1"/>
          </p:cNvSpPr>
          <p:nvPr>
            <p:ph type="sldNum" sz="quarter" idx="5"/>
          </p:nvPr>
        </p:nvSpPr>
        <p:spPr/>
        <p:txBody>
          <a:bodyPr/>
          <a:lstStyle/>
          <a:p>
            <a:fld id="{2AD7E26E-6141-854C-8D8C-D812CC839D45}" type="slidenum">
              <a:rPr lang="en-US" smtClean="0"/>
              <a:pPr/>
              <a:t>1</a:t>
            </a:fld>
            <a:endParaRPr lang="en-US" dirty="0"/>
          </a:p>
        </p:txBody>
      </p:sp>
    </p:spTree>
    <p:extLst>
      <p:ext uri="{BB962C8B-B14F-4D97-AF65-F5344CB8AC3E}">
        <p14:creationId xmlns:p14="http://schemas.microsoft.com/office/powerpoint/2010/main" val="12577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 in 1974 – so we are really that close to the pioneers in computing.</a:t>
            </a:r>
          </a:p>
        </p:txBody>
      </p:sp>
      <p:sp>
        <p:nvSpPr>
          <p:cNvPr id="4" name="Slide Number Placeholder 3"/>
          <p:cNvSpPr>
            <a:spLocks noGrp="1"/>
          </p:cNvSpPr>
          <p:nvPr>
            <p:ph type="sldNum" sz="quarter" idx="5"/>
          </p:nvPr>
        </p:nvSpPr>
        <p:spPr/>
        <p:txBody>
          <a:bodyPr/>
          <a:lstStyle/>
          <a:p>
            <a:fld id="{2AD7E26E-6141-854C-8D8C-D812CC839D45}" type="slidenum">
              <a:rPr lang="en-US" smtClean="0"/>
              <a:t>38</a:t>
            </a:fld>
            <a:endParaRPr lang="en-US"/>
          </a:p>
        </p:txBody>
      </p:sp>
    </p:spTree>
    <p:extLst>
      <p:ext uri="{BB962C8B-B14F-4D97-AF65-F5344CB8AC3E}">
        <p14:creationId xmlns:p14="http://schemas.microsoft.com/office/powerpoint/2010/main" val="345103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40</a:t>
            </a:fld>
            <a:endParaRPr lang="en-US"/>
          </a:p>
        </p:txBody>
      </p:sp>
    </p:spTree>
    <p:extLst>
      <p:ext uri="{BB962C8B-B14F-4D97-AF65-F5344CB8AC3E}">
        <p14:creationId xmlns:p14="http://schemas.microsoft.com/office/powerpoint/2010/main" val="225381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41</a:t>
            </a:fld>
            <a:endParaRPr lang="en-US"/>
          </a:p>
        </p:txBody>
      </p:sp>
    </p:spTree>
    <p:extLst>
      <p:ext uri="{BB962C8B-B14F-4D97-AF65-F5344CB8AC3E}">
        <p14:creationId xmlns:p14="http://schemas.microsoft.com/office/powerpoint/2010/main" val="60172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pPr/>
              <a:t>43</a:t>
            </a:fld>
            <a:endParaRPr lang="en-US" dirty="0"/>
          </a:p>
        </p:txBody>
      </p:sp>
    </p:spTree>
    <p:extLst>
      <p:ext uri="{BB962C8B-B14F-4D97-AF65-F5344CB8AC3E}">
        <p14:creationId xmlns:p14="http://schemas.microsoft.com/office/powerpoint/2010/main" val="164970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pPr/>
              <a:t>44</a:t>
            </a:fld>
            <a:endParaRPr lang="en-US" dirty="0"/>
          </a:p>
        </p:txBody>
      </p:sp>
    </p:spTree>
    <p:extLst>
      <p:ext uri="{BB962C8B-B14F-4D97-AF65-F5344CB8AC3E}">
        <p14:creationId xmlns:p14="http://schemas.microsoft.com/office/powerpoint/2010/main" val="74379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3804-805F-963B-B8AC-75A97B89981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EE09D7E-DE47-9026-418D-8E1AA1B6F1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E5EFA27-07BA-75F1-28A1-688EA936DCF4}"/>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5" name="Footer Placeholder 4">
            <a:extLst>
              <a:ext uri="{FF2B5EF4-FFF2-40B4-BE49-F238E27FC236}">
                <a16:creationId xmlns:a16="http://schemas.microsoft.com/office/drawing/2014/main" id="{8E076E90-AEAE-B359-F860-8E6ED4531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3DFD3-03B8-A413-F32A-C76542875451}"/>
              </a:ext>
            </a:extLst>
          </p:cNvPr>
          <p:cNvSpPr>
            <a:spLocks noGrp="1"/>
          </p:cNvSpPr>
          <p:nvPr>
            <p:ph type="sldNum" sz="quarter" idx="12"/>
          </p:nvPr>
        </p:nvSpPr>
        <p:spPr/>
        <p:txBody>
          <a:bodyPr/>
          <a:lstStyle/>
          <a:p>
            <a:fld id="{60E73868-AA33-2747-ABB3-0137BB3226B1}" type="slidenum">
              <a:rPr lang="en-US" smtClean="0"/>
              <a:t>‹#›</a:t>
            </a:fld>
            <a:endParaRPr lang="en-US"/>
          </a:p>
        </p:txBody>
      </p:sp>
    </p:spTree>
    <p:extLst>
      <p:ext uri="{BB962C8B-B14F-4D97-AF65-F5344CB8AC3E}">
        <p14:creationId xmlns:p14="http://schemas.microsoft.com/office/powerpoint/2010/main" val="90555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D46C-C07B-6DE6-E8EB-63840593D8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C51EA-E1B6-CE15-F1FF-73A9D43D4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C79ED-3C37-754F-FCD8-8127AEFA7C5A}"/>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5" name="Footer Placeholder 4">
            <a:extLst>
              <a:ext uri="{FF2B5EF4-FFF2-40B4-BE49-F238E27FC236}">
                <a16:creationId xmlns:a16="http://schemas.microsoft.com/office/drawing/2014/main" id="{9D1BA2C6-8498-0453-BFC7-FAD82038BDC4}"/>
              </a:ext>
            </a:extLst>
          </p:cNvPr>
          <p:cNvSpPr>
            <a:spLocks noGrp="1"/>
          </p:cNvSpPr>
          <p:nvPr>
            <p:ph type="ftr" sz="quarter" idx="11"/>
          </p:nvPr>
        </p:nvSpPr>
        <p:spPr/>
        <p:txBody>
          <a:bodyPr/>
          <a:lstStyle/>
          <a:p>
            <a:endParaRPr lang="en-US" altLang="x-none" dirty="0"/>
          </a:p>
        </p:txBody>
      </p:sp>
      <p:sp>
        <p:nvSpPr>
          <p:cNvPr id="6" name="Slide Number Placeholder 5">
            <a:extLst>
              <a:ext uri="{FF2B5EF4-FFF2-40B4-BE49-F238E27FC236}">
                <a16:creationId xmlns:a16="http://schemas.microsoft.com/office/drawing/2014/main" id="{719C3EC1-A1BA-4B76-B7D0-D21B2AF83425}"/>
              </a:ext>
            </a:extLst>
          </p:cNvPr>
          <p:cNvSpPr>
            <a:spLocks noGrp="1"/>
          </p:cNvSpPr>
          <p:nvPr>
            <p:ph type="sldNum" sz="quarter" idx="12"/>
          </p:nvPr>
        </p:nvSpPr>
        <p:spPr/>
        <p:txBody>
          <a:bodyPr/>
          <a:lstStyle/>
          <a:p>
            <a:fld id="{E5987A21-E039-AC42-9909-E4579A660C35}" type="slidenum">
              <a:rPr lang="en-US" altLang="x-none" smtClean="0"/>
              <a:pPr/>
              <a:t>‹#›</a:t>
            </a:fld>
            <a:endParaRPr lang="en-US" altLang="x-none"/>
          </a:p>
        </p:txBody>
      </p:sp>
    </p:spTree>
    <p:extLst>
      <p:ext uri="{BB962C8B-B14F-4D97-AF65-F5344CB8AC3E}">
        <p14:creationId xmlns:p14="http://schemas.microsoft.com/office/powerpoint/2010/main" val="277269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2EBF0-295D-6E00-3682-B515465A13F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25A40-CE4E-8689-238C-6308EC2216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6AFAD-E738-D75B-845D-E820197BA530}"/>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5" name="Footer Placeholder 4">
            <a:extLst>
              <a:ext uri="{FF2B5EF4-FFF2-40B4-BE49-F238E27FC236}">
                <a16:creationId xmlns:a16="http://schemas.microsoft.com/office/drawing/2014/main" id="{B7EB4319-0B51-8214-4974-DBED9562E1C6}"/>
              </a:ext>
            </a:extLst>
          </p:cNvPr>
          <p:cNvSpPr>
            <a:spLocks noGrp="1"/>
          </p:cNvSpPr>
          <p:nvPr>
            <p:ph type="ftr" sz="quarter" idx="11"/>
          </p:nvPr>
        </p:nvSpPr>
        <p:spPr/>
        <p:txBody>
          <a:bodyPr/>
          <a:lstStyle/>
          <a:p>
            <a:endParaRPr lang="en-US" altLang="x-none" dirty="0"/>
          </a:p>
        </p:txBody>
      </p:sp>
      <p:sp>
        <p:nvSpPr>
          <p:cNvPr id="6" name="Slide Number Placeholder 5">
            <a:extLst>
              <a:ext uri="{FF2B5EF4-FFF2-40B4-BE49-F238E27FC236}">
                <a16:creationId xmlns:a16="http://schemas.microsoft.com/office/drawing/2014/main" id="{B0EE108A-05E2-8839-FA0D-B0029E56B0C5}"/>
              </a:ext>
            </a:extLst>
          </p:cNvPr>
          <p:cNvSpPr>
            <a:spLocks noGrp="1"/>
          </p:cNvSpPr>
          <p:nvPr>
            <p:ph type="sldNum" sz="quarter" idx="12"/>
          </p:nvPr>
        </p:nvSpPr>
        <p:spPr/>
        <p:txBody>
          <a:bodyPr/>
          <a:lstStyle/>
          <a:p>
            <a:fld id="{6513E6A8-C093-C84F-8482-5134BB1D8BDB}" type="slidenum">
              <a:rPr lang="en-US" altLang="x-none" smtClean="0"/>
              <a:pPr/>
              <a:t>‹#›</a:t>
            </a:fld>
            <a:endParaRPr lang="en-US" altLang="x-none"/>
          </a:p>
        </p:txBody>
      </p:sp>
    </p:spTree>
    <p:extLst>
      <p:ext uri="{BB962C8B-B14F-4D97-AF65-F5344CB8AC3E}">
        <p14:creationId xmlns:p14="http://schemas.microsoft.com/office/powerpoint/2010/main" val="96607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760C-346D-AB4D-5CB4-09320190E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2BC78-46D3-F6A7-574B-361B36F73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AB12F-1CF6-57FB-EBAF-0606E4BBACAD}"/>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5" name="Footer Placeholder 4">
            <a:extLst>
              <a:ext uri="{FF2B5EF4-FFF2-40B4-BE49-F238E27FC236}">
                <a16:creationId xmlns:a16="http://schemas.microsoft.com/office/drawing/2014/main" id="{21812B91-3D45-BFB3-1775-099B49925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B0A38-CF94-F8CE-C6CA-7AE25C3ECDB6}"/>
              </a:ext>
            </a:extLst>
          </p:cNvPr>
          <p:cNvSpPr>
            <a:spLocks noGrp="1"/>
          </p:cNvSpPr>
          <p:nvPr>
            <p:ph type="sldNum" sz="quarter" idx="12"/>
          </p:nvPr>
        </p:nvSpPr>
        <p:spPr/>
        <p:txBody>
          <a:bodyPr/>
          <a:lstStyle/>
          <a:p>
            <a:fld id="{6C575094-CFE5-6845-BA77-358456EEE977}" type="slidenum">
              <a:rPr lang="en-US" altLang="x-none" smtClean="0"/>
              <a:pPr/>
              <a:t>‹#›</a:t>
            </a:fld>
            <a:endParaRPr lang="en-US" altLang="x-none"/>
          </a:p>
        </p:txBody>
      </p:sp>
    </p:spTree>
    <p:extLst>
      <p:ext uri="{BB962C8B-B14F-4D97-AF65-F5344CB8AC3E}">
        <p14:creationId xmlns:p14="http://schemas.microsoft.com/office/powerpoint/2010/main" val="170691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BCA4-BC5C-BDBB-CCEE-E55F1405791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1E51571-54E4-4CCF-7B86-FE1A7838449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E8A51-D25A-0B8F-4B58-53AB332E13E7}"/>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5" name="Footer Placeholder 4">
            <a:extLst>
              <a:ext uri="{FF2B5EF4-FFF2-40B4-BE49-F238E27FC236}">
                <a16:creationId xmlns:a16="http://schemas.microsoft.com/office/drawing/2014/main" id="{C4975382-0138-FE0B-AFCE-4E87C8A9F02B}"/>
              </a:ext>
            </a:extLst>
          </p:cNvPr>
          <p:cNvSpPr>
            <a:spLocks noGrp="1"/>
          </p:cNvSpPr>
          <p:nvPr>
            <p:ph type="ftr" sz="quarter" idx="11"/>
          </p:nvPr>
        </p:nvSpPr>
        <p:spPr/>
        <p:txBody>
          <a:bodyPr/>
          <a:lstStyle/>
          <a:p>
            <a:endParaRPr lang="en-US" altLang="x-none" dirty="0"/>
          </a:p>
        </p:txBody>
      </p:sp>
      <p:sp>
        <p:nvSpPr>
          <p:cNvPr id="6" name="Slide Number Placeholder 5">
            <a:extLst>
              <a:ext uri="{FF2B5EF4-FFF2-40B4-BE49-F238E27FC236}">
                <a16:creationId xmlns:a16="http://schemas.microsoft.com/office/drawing/2014/main" id="{7A7C61A2-FBA7-362D-80EF-8F1C1BA4A291}"/>
              </a:ext>
            </a:extLst>
          </p:cNvPr>
          <p:cNvSpPr>
            <a:spLocks noGrp="1"/>
          </p:cNvSpPr>
          <p:nvPr>
            <p:ph type="sldNum" sz="quarter" idx="12"/>
          </p:nvPr>
        </p:nvSpPr>
        <p:spPr/>
        <p:txBody>
          <a:bodyPr/>
          <a:lstStyle/>
          <a:p>
            <a:fld id="{7D7B9DC1-1358-BC4B-B641-2C2A42F06E18}" type="slidenum">
              <a:rPr lang="en-US" altLang="x-none" smtClean="0"/>
              <a:pPr/>
              <a:t>‹#›</a:t>
            </a:fld>
            <a:endParaRPr lang="en-US" altLang="x-none"/>
          </a:p>
        </p:txBody>
      </p:sp>
    </p:spTree>
    <p:extLst>
      <p:ext uri="{BB962C8B-B14F-4D97-AF65-F5344CB8AC3E}">
        <p14:creationId xmlns:p14="http://schemas.microsoft.com/office/powerpoint/2010/main" val="89166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AE5C-F6B3-003F-032D-0B3A72A76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231E6-DA15-D46C-9383-38CBCA94F1C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0A1C0-8D40-D981-3D9B-DE9E32EE28C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300ED1-609B-6D15-8A0F-D037F431E702}"/>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6" name="Footer Placeholder 5">
            <a:extLst>
              <a:ext uri="{FF2B5EF4-FFF2-40B4-BE49-F238E27FC236}">
                <a16:creationId xmlns:a16="http://schemas.microsoft.com/office/drawing/2014/main" id="{C56F9788-6A59-453E-4952-9FFAE48F6BA3}"/>
              </a:ext>
            </a:extLst>
          </p:cNvPr>
          <p:cNvSpPr>
            <a:spLocks noGrp="1"/>
          </p:cNvSpPr>
          <p:nvPr>
            <p:ph type="ftr" sz="quarter" idx="11"/>
          </p:nvPr>
        </p:nvSpPr>
        <p:spPr/>
        <p:txBody>
          <a:bodyPr/>
          <a:lstStyle/>
          <a:p>
            <a:endParaRPr lang="en-US" altLang="x-none" dirty="0"/>
          </a:p>
        </p:txBody>
      </p:sp>
      <p:sp>
        <p:nvSpPr>
          <p:cNvPr id="7" name="Slide Number Placeholder 6">
            <a:extLst>
              <a:ext uri="{FF2B5EF4-FFF2-40B4-BE49-F238E27FC236}">
                <a16:creationId xmlns:a16="http://schemas.microsoft.com/office/drawing/2014/main" id="{F70D9DE7-E5F4-F36F-7769-65ECDBCB015C}"/>
              </a:ext>
            </a:extLst>
          </p:cNvPr>
          <p:cNvSpPr>
            <a:spLocks noGrp="1"/>
          </p:cNvSpPr>
          <p:nvPr>
            <p:ph type="sldNum" sz="quarter" idx="12"/>
          </p:nvPr>
        </p:nvSpPr>
        <p:spPr/>
        <p:txBody>
          <a:bodyPr/>
          <a:lstStyle/>
          <a:p>
            <a:fld id="{1CC74841-672B-DD4F-873B-241AE5DFC028}" type="slidenum">
              <a:rPr lang="en-US" altLang="x-none" smtClean="0"/>
              <a:pPr/>
              <a:t>‹#›</a:t>
            </a:fld>
            <a:endParaRPr lang="en-US" altLang="x-none"/>
          </a:p>
        </p:txBody>
      </p:sp>
    </p:spTree>
    <p:extLst>
      <p:ext uri="{BB962C8B-B14F-4D97-AF65-F5344CB8AC3E}">
        <p14:creationId xmlns:p14="http://schemas.microsoft.com/office/powerpoint/2010/main" val="140672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8A96-2E99-5512-02B8-09BE8CDAC2E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47B0CF-78FA-94F1-27E5-7E19B115C07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4DE76-7E1E-596B-467C-3FC1E7C8E58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18085F-027F-D00C-6510-EE931F57E34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B7AB-26DE-A6E0-95EB-4FFEEF52F13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AF3B18-F59D-6D9A-5FCA-B385BD8D9B20}"/>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8" name="Footer Placeholder 7">
            <a:extLst>
              <a:ext uri="{FF2B5EF4-FFF2-40B4-BE49-F238E27FC236}">
                <a16:creationId xmlns:a16="http://schemas.microsoft.com/office/drawing/2014/main" id="{CCB3F25F-0C3D-2782-52D1-2D60D0CBAF66}"/>
              </a:ext>
            </a:extLst>
          </p:cNvPr>
          <p:cNvSpPr>
            <a:spLocks noGrp="1"/>
          </p:cNvSpPr>
          <p:nvPr>
            <p:ph type="ftr" sz="quarter" idx="11"/>
          </p:nvPr>
        </p:nvSpPr>
        <p:spPr/>
        <p:txBody>
          <a:bodyPr/>
          <a:lstStyle/>
          <a:p>
            <a:endParaRPr lang="en-US" altLang="x-none" dirty="0"/>
          </a:p>
        </p:txBody>
      </p:sp>
      <p:sp>
        <p:nvSpPr>
          <p:cNvPr id="9" name="Slide Number Placeholder 8">
            <a:extLst>
              <a:ext uri="{FF2B5EF4-FFF2-40B4-BE49-F238E27FC236}">
                <a16:creationId xmlns:a16="http://schemas.microsoft.com/office/drawing/2014/main" id="{C9609C01-4339-7842-6910-0BAA92DC7677}"/>
              </a:ext>
            </a:extLst>
          </p:cNvPr>
          <p:cNvSpPr>
            <a:spLocks noGrp="1"/>
          </p:cNvSpPr>
          <p:nvPr>
            <p:ph type="sldNum" sz="quarter" idx="12"/>
          </p:nvPr>
        </p:nvSpPr>
        <p:spPr/>
        <p:txBody>
          <a:bodyPr/>
          <a:lstStyle/>
          <a:p>
            <a:fld id="{654FEF31-D98D-E64D-AE69-8E9E2BB968DD}" type="slidenum">
              <a:rPr lang="en-US" altLang="x-none" smtClean="0"/>
              <a:pPr/>
              <a:t>‹#›</a:t>
            </a:fld>
            <a:endParaRPr lang="en-US" altLang="x-none"/>
          </a:p>
        </p:txBody>
      </p:sp>
    </p:spTree>
    <p:extLst>
      <p:ext uri="{BB962C8B-B14F-4D97-AF65-F5344CB8AC3E}">
        <p14:creationId xmlns:p14="http://schemas.microsoft.com/office/powerpoint/2010/main" val="351580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D4D0-289F-D528-C23F-6BCA77FB6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19A90C-29A1-3C99-9B0B-38A23365A1D2}"/>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4" name="Footer Placeholder 3">
            <a:extLst>
              <a:ext uri="{FF2B5EF4-FFF2-40B4-BE49-F238E27FC236}">
                <a16:creationId xmlns:a16="http://schemas.microsoft.com/office/drawing/2014/main" id="{47D3A72C-DC7D-ED36-9F9F-CA1EA5ECFA41}"/>
              </a:ext>
            </a:extLst>
          </p:cNvPr>
          <p:cNvSpPr>
            <a:spLocks noGrp="1"/>
          </p:cNvSpPr>
          <p:nvPr>
            <p:ph type="ftr" sz="quarter" idx="11"/>
          </p:nvPr>
        </p:nvSpPr>
        <p:spPr/>
        <p:txBody>
          <a:bodyPr/>
          <a:lstStyle/>
          <a:p>
            <a:endParaRPr lang="en-US" altLang="x-none" dirty="0"/>
          </a:p>
        </p:txBody>
      </p:sp>
      <p:sp>
        <p:nvSpPr>
          <p:cNvPr id="5" name="Slide Number Placeholder 4">
            <a:extLst>
              <a:ext uri="{FF2B5EF4-FFF2-40B4-BE49-F238E27FC236}">
                <a16:creationId xmlns:a16="http://schemas.microsoft.com/office/drawing/2014/main" id="{E6F82A69-471C-0A15-9CF4-9099E9CCD406}"/>
              </a:ext>
            </a:extLst>
          </p:cNvPr>
          <p:cNvSpPr>
            <a:spLocks noGrp="1"/>
          </p:cNvSpPr>
          <p:nvPr>
            <p:ph type="sldNum" sz="quarter" idx="12"/>
          </p:nvPr>
        </p:nvSpPr>
        <p:spPr/>
        <p:txBody>
          <a:bodyPr/>
          <a:lstStyle/>
          <a:p>
            <a:fld id="{2C65950A-5284-F14A-8929-A5FDD999DDD8}" type="slidenum">
              <a:rPr lang="en-US" altLang="x-none" smtClean="0"/>
              <a:pPr/>
              <a:t>‹#›</a:t>
            </a:fld>
            <a:endParaRPr lang="en-US" altLang="x-none"/>
          </a:p>
        </p:txBody>
      </p:sp>
    </p:spTree>
    <p:extLst>
      <p:ext uri="{BB962C8B-B14F-4D97-AF65-F5344CB8AC3E}">
        <p14:creationId xmlns:p14="http://schemas.microsoft.com/office/powerpoint/2010/main" val="21221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500F8-3169-E095-B431-CC3B590FAA19}"/>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3" name="Footer Placeholder 2">
            <a:extLst>
              <a:ext uri="{FF2B5EF4-FFF2-40B4-BE49-F238E27FC236}">
                <a16:creationId xmlns:a16="http://schemas.microsoft.com/office/drawing/2014/main" id="{0D13FDF4-D0C6-B4B8-563A-65BC5D602BB3}"/>
              </a:ext>
            </a:extLst>
          </p:cNvPr>
          <p:cNvSpPr>
            <a:spLocks noGrp="1"/>
          </p:cNvSpPr>
          <p:nvPr>
            <p:ph type="ftr" sz="quarter" idx="11"/>
          </p:nvPr>
        </p:nvSpPr>
        <p:spPr/>
        <p:txBody>
          <a:bodyPr/>
          <a:lstStyle/>
          <a:p>
            <a:endParaRPr lang="en-US" altLang="x-none" dirty="0"/>
          </a:p>
        </p:txBody>
      </p:sp>
      <p:sp>
        <p:nvSpPr>
          <p:cNvPr id="4" name="Slide Number Placeholder 3">
            <a:extLst>
              <a:ext uri="{FF2B5EF4-FFF2-40B4-BE49-F238E27FC236}">
                <a16:creationId xmlns:a16="http://schemas.microsoft.com/office/drawing/2014/main" id="{C7480047-26D9-70F3-2FE5-A0FD24FB21E6}"/>
              </a:ext>
            </a:extLst>
          </p:cNvPr>
          <p:cNvSpPr>
            <a:spLocks noGrp="1"/>
          </p:cNvSpPr>
          <p:nvPr>
            <p:ph type="sldNum" sz="quarter" idx="12"/>
          </p:nvPr>
        </p:nvSpPr>
        <p:spPr/>
        <p:txBody>
          <a:bodyPr/>
          <a:lstStyle/>
          <a:p>
            <a:fld id="{358C63D3-51DD-C944-8AEA-B749D334FBF6}" type="slidenum">
              <a:rPr lang="en-US" altLang="x-none" smtClean="0"/>
              <a:pPr/>
              <a:t>‹#›</a:t>
            </a:fld>
            <a:endParaRPr lang="en-US" altLang="x-none"/>
          </a:p>
        </p:txBody>
      </p:sp>
    </p:spTree>
    <p:extLst>
      <p:ext uri="{BB962C8B-B14F-4D97-AF65-F5344CB8AC3E}">
        <p14:creationId xmlns:p14="http://schemas.microsoft.com/office/powerpoint/2010/main" val="114946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04F0-5117-7645-03C5-04D071B6BA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9ADCC18-CBAA-989C-FA18-3AC77ED447A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DDB18-606F-2FE8-3F3D-7D9355AE5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C0A3A3-C9D6-F0DB-F577-9BE2BD1D45C3}"/>
              </a:ext>
            </a:extLst>
          </p:cNvPr>
          <p:cNvSpPr>
            <a:spLocks noGrp="1"/>
          </p:cNvSpPr>
          <p:nvPr>
            <p:ph type="dt" sz="half" idx="10"/>
          </p:nvPr>
        </p:nvSpPr>
        <p:spPr/>
        <p:txBody>
          <a:bodyPr/>
          <a:lstStyle/>
          <a:p>
            <a:fld id="{00D45A7A-3D83-B941-95B5-AEF8783531A0}" type="datetimeFigureOut">
              <a:rPr lang="en-US" smtClean="0"/>
              <a:t>5/10/23</a:t>
            </a:fld>
            <a:endParaRPr lang="en-US"/>
          </a:p>
        </p:txBody>
      </p:sp>
      <p:sp>
        <p:nvSpPr>
          <p:cNvPr id="6" name="Footer Placeholder 5">
            <a:extLst>
              <a:ext uri="{FF2B5EF4-FFF2-40B4-BE49-F238E27FC236}">
                <a16:creationId xmlns:a16="http://schemas.microsoft.com/office/drawing/2014/main" id="{58877C0A-5AFE-C26E-09C7-A9C1A0A4ACE0}"/>
              </a:ext>
            </a:extLst>
          </p:cNvPr>
          <p:cNvSpPr>
            <a:spLocks noGrp="1"/>
          </p:cNvSpPr>
          <p:nvPr>
            <p:ph type="ftr" sz="quarter" idx="11"/>
          </p:nvPr>
        </p:nvSpPr>
        <p:spPr/>
        <p:txBody>
          <a:bodyPr/>
          <a:lstStyle/>
          <a:p>
            <a:endParaRPr lang="en-US" altLang="x-none" dirty="0"/>
          </a:p>
        </p:txBody>
      </p:sp>
      <p:sp>
        <p:nvSpPr>
          <p:cNvPr id="7" name="Slide Number Placeholder 6">
            <a:extLst>
              <a:ext uri="{FF2B5EF4-FFF2-40B4-BE49-F238E27FC236}">
                <a16:creationId xmlns:a16="http://schemas.microsoft.com/office/drawing/2014/main" id="{34C13DD2-7FA6-7C8D-21AB-1EBA95B7B084}"/>
              </a:ext>
            </a:extLst>
          </p:cNvPr>
          <p:cNvSpPr>
            <a:spLocks noGrp="1"/>
          </p:cNvSpPr>
          <p:nvPr>
            <p:ph type="sldNum" sz="quarter" idx="12"/>
          </p:nvPr>
        </p:nvSpPr>
        <p:spPr/>
        <p:txBody>
          <a:bodyPr/>
          <a:lstStyle/>
          <a:p>
            <a:fld id="{AA26BFE0-1B2C-0E4B-8A9D-BEB6E74EC3D9}" type="slidenum">
              <a:rPr lang="en-US" altLang="x-none" smtClean="0"/>
              <a:pPr/>
              <a:t>‹#›</a:t>
            </a:fld>
            <a:endParaRPr lang="en-US" altLang="x-none"/>
          </a:p>
        </p:txBody>
      </p:sp>
    </p:spTree>
    <p:extLst>
      <p:ext uri="{BB962C8B-B14F-4D97-AF65-F5344CB8AC3E}">
        <p14:creationId xmlns:p14="http://schemas.microsoft.com/office/powerpoint/2010/main" val="239450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5FF-356C-43B7-E4B6-3C0B03A057A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B3B456F-0D6C-DE65-546A-441A326ACAB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0802B43-ADAA-B5BC-FEED-11E11A4C03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40AC3A-3800-C65F-73CE-ABF3A1A4C64E}"/>
              </a:ext>
            </a:extLst>
          </p:cNvPr>
          <p:cNvSpPr>
            <a:spLocks noGrp="1"/>
          </p:cNvSpPr>
          <p:nvPr>
            <p:ph type="dt" sz="half" idx="10"/>
          </p:nvPr>
        </p:nvSpPr>
        <p:spPr/>
        <p:txBody>
          <a:bodyPr/>
          <a:lstStyle/>
          <a:p>
            <a:endParaRPr lang="en-US" altLang="x-none"/>
          </a:p>
        </p:txBody>
      </p:sp>
      <p:sp>
        <p:nvSpPr>
          <p:cNvPr id="6" name="Footer Placeholder 5">
            <a:extLst>
              <a:ext uri="{FF2B5EF4-FFF2-40B4-BE49-F238E27FC236}">
                <a16:creationId xmlns:a16="http://schemas.microsoft.com/office/drawing/2014/main" id="{4EB6427B-558D-5732-40C9-929BF5213BE3}"/>
              </a:ext>
            </a:extLst>
          </p:cNvPr>
          <p:cNvSpPr>
            <a:spLocks noGrp="1"/>
          </p:cNvSpPr>
          <p:nvPr>
            <p:ph type="ftr" sz="quarter" idx="11"/>
          </p:nvPr>
        </p:nvSpPr>
        <p:spPr/>
        <p:txBody>
          <a:bodyPr/>
          <a:lstStyle/>
          <a:p>
            <a:endParaRPr lang="en-US" altLang="x-none"/>
          </a:p>
        </p:txBody>
      </p:sp>
      <p:sp>
        <p:nvSpPr>
          <p:cNvPr id="7" name="Slide Number Placeholder 6">
            <a:extLst>
              <a:ext uri="{FF2B5EF4-FFF2-40B4-BE49-F238E27FC236}">
                <a16:creationId xmlns:a16="http://schemas.microsoft.com/office/drawing/2014/main" id="{748584DE-3458-F077-5C31-B559056B4093}"/>
              </a:ext>
            </a:extLst>
          </p:cNvPr>
          <p:cNvSpPr>
            <a:spLocks noGrp="1"/>
          </p:cNvSpPr>
          <p:nvPr>
            <p:ph type="sldNum" sz="quarter" idx="12"/>
          </p:nvPr>
        </p:nvSpPr>
        <p:spPr/>
        <p:txBody>
          <a:bodyPr/>
          <a:lstStyle/>
          <a:p>
            <a:fld id="{E41F3A25-4381-F748-9D2C-5621C5E9A25C}" type="slidenum">
              <a:rPr lang="en-US" altLang="x-none" smtClean="0"/>
              <a:pPr/>
              <a:t>‹#›</a:t>
            </a:fld>
            <a:endParaRPr lang="en-US" altLang="x-none"/>
          </a:p>
        </p:txBody>
      </p:sp>
    </p:spTree>
    <p:extLst>
      <p:ext uri="{BB962C8B-B14F-4D97-AF65-F5344CB8AC3E}">
        <p14:creationId xmlns:p14="http://schemas.microsoft.com/office/powerpoint/2010/main" val="383659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36B7A-12D3-63EA-93AC-BDA77AE2A15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44574D-47DC-CD80-FF95-6359D5A4AB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54673-928D-1CB5-E278-F61873BF41D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0D45A7A-3D83-B941-95B5-AEF8783531A0}" type="datetimeFigureOut">
              <a:rPr lang="en-US" smtClean="0"/>
              <a:t>5/10/23</a:t>
            </a:fld>
            <a:endParaRPr lang="en-US"/>
          </a:p>
        </p:txBody>
      </p:sp>
      <p:sp>
        <p:nvSpPr>
          <p:cNvPr id="5" name="Footer Placeholder 4">
            <a:extLst>
              <a:ext uri="{FF2B5EF4-FFF2-40B4-BE49-F238E27FC236}">
                <a16:creationId xmlns:a16="http://schemas.microsoft.com/office/drawing/2014/main" id="{7F694598-3DDA-21B1-C8E0-71C8A69A89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0F8EF-6BCF-A2C5-E1BD-3C073907F5F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A191E7-2071-B34D-84F0-74D03C8C3C56}" type="slidenum">
              <a:rPr lang="en-US" altLang="x-none" smtClean="0"/>
              <a:pPr/>
              <a:t>‹#›</a:t>
            </a:fld>
            <a:endParaRPr lang="en-US" altLang="x-none"/>
          </a:p>
        </p:txBody>
      </p:sp>
      <p:pic>
        <p:nvPicPr>
          <p:cNvPr id="7" name="Picture 13" descr="SJSU-logo">
            <a:extLst>
              <a:ext uri="{FF2B5EF4-FFF2-40B4-BE49-F238E27FC236}">
                <a16:creationId xmlns:a16="http://schemas.microsoft.com/office/drawing/2014/main" id="{045F410E-43C9-30D3-27D1-97C79A185E4F}"/>
              </a:ext>
            </a:extLst>
          </p:cNvPr>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366713" y="6172200"/>
            <a:ext cx="639762" cy="60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6321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CMPE 220</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a:bodyPr>
          <a:lstStyle/>
          <a:p>
            <a:r>
              <a:rPr lang="en-US" sz="2700" dirty="0"/>
              <a:t>Class 28 – Review for Final</a:t>
            </a:r>
            <a:br>
              <a:rPr lang="en-US" sz="2700" dirty="0"/>
            </a:br>
            <a:endParaRPr lang="en-US" sz="2700" i="1" dirty="0"/>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pPr/>
              <a:t>1</a:t>
            </a:fld>
            <a:endParaRPr lang="en-US" dirty="0"/>
          </a:p>
        </p:txBody>
      </p:sp>
    </p:spTree>
    <p:extLst>
      <p:ext uri="{BB962C8B-B14F-4D97-AF65-F5344CB8AC3E}">
        <p14:creationId xmlns:p14="http://schemas.microsoft.com/office/powerpoint/2010/main" val="18701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2D4B-2D79-446C-7E33-7A4D3CAAE066}"/>
              </a:ext>
            </a:extLst>
          </p:cNvPr>
          <p:cNvSpPr>
            <a:spLocks noGrp="1"/>
          </p:cNvSpPr>
          <p:nvPr>
            <p:ph type="title"/>
          </p:nvPr>
        </p:nvSpPr>
        <p:spPr/>
        <p:txBody>
          <a:bodyPr/>
          <a:lstStyle/>
          <a:p>
            <a:r>
              <a:rPr lang="en-US" dirty="0"/>
              <a:t>Development Tools</a:t>
            </a:r>
          </a:p>
        </p:txBody>
      </p:sp>
      <p:sp>
        <p:nvSpPr>
          <p:cNvPr id="3" name="Content Placeholder 2">
            <a:extLst>
              <a:ext uri="{FF2B5EF4-FFF2-40B4-BE49-F238E27FC236}">
                <a16:creationId xmlns:a16="http://schemas.microsoft.com/office/drawing/2014/main" id="{85862CAF-EF33-CA8B-7F82-876E1F52C3CE}"/>
              </a:ext>
            </a:extLst>
          </p:cNvPr>
          <p:cNvSpPr>
            <a:spLocks noGrp="1"/>
          </p:cNvSpPr>
          <p:nvPr>
            <p:ph idx="1"/>
          </p:nvPr>
        </p:nvSpPr>
        <p:spPr/>
        <p:txBody>
          <a:bodyPr>
            <a:normAutofit/>
          </a:bodyPr>
          <a:lstStyle/>
          <a:p>
            <a:r>
              <a:rPr lang="en-US" sz="2400" dirty="0"/>
              <a:t>Shell Scripting</a:t>
            </a:r>
          </a:p>
          <a:p>
            <a:r>
              <a:rPr lang="en-US" sz="2400" dirty="0"/>
              <a:t>Make</a:t>
            </a:r>
          </a:p>
          <a:p>
            <a:r>
              <a:rPr lang="en-US" sz="2400" dirty="0"/>
              <a:t>Integrated Development Environments</a:t>
            </a:r>
          </a:p>
          <a:p>
            <a:r>
              <a:rPr lang="en-US" sz="2400" dirty="0"/>
              <a:t>Smart editors</a:t>
            </a:r>
          </a:p>
          <a:p>
            <a:r>
              <a:rPr lang="en-US" sz="2400" dirty="0"/>
              <a:t>Debuggers</a:t>
            </a:r>
          </a:p>
          <a:p>
            <a:pPr lvl="1"/>
            <a:r>
              <a:rPr lang="en-US" sz="2400" dirty="0"/>
              <a:t>Breakpoints</a:t>
            </a:r>
          </a:p>
          <a:p>
            <a:r>
              <a:rPr lang="en-US" sz="2400" dirty="0"/>
              <a:t>Version control</a:t>
            </a:r>
          </a:p>
          <a:p>
            <a:pPr lvl="1"/>
            <a:r>
              <a:rPr lang="en-US" sz="2400" dirty="0"/>
              <a:t>Check in / check out</a:t>
            </a:r>
          </a:p>
          <a:p>
            <a:pPr lvl="1"/>
            <a:r>
              <a:rPr lang="en-US" sz="2400" dirty="0"/>
              <a:t>Form &amp; Merge</a:t>
            </a:r>
          </a:p>
        </p:txBody>
      </p:sp>
      <p:sp>
        <p:nvSpPr>
          <p:cNvPr id="4" name="Slide Number Placeholder 3">
            <a:extLst>
              <a:ext uri="{FF2B5EF4-FFF2-40B4-BE49-F238E27FC236}">
                <a16:creationId xmlns:a16="http://schemas.microsoft.com/office/drawing/2014/main" id="{DF32F096-B163-6D4E-A4CC-00D7E50108F7}"/>
              </a:ext>
            </a:extLst>
          </p:cNvPr>
          <p:cNvSpPr>
            <a:spLocks noGrp="1"/>
          </p:cNvSpPr>
          <p:nvPr>
            <p:ph type="sldNum" sz="quarter" idx="12"/>
          </p:nvPr>
        </p:nvSpPr>
        <p:spPr/>
        <p:txBody>
          <a:bodyPr/>
          <a:lstStyle/>
          <a:p>
            <a:fld id="{6C575094-CFE5-6845-BA77-358456EEE977}" type="slidenum">
              <a:rPr lang="en-US" altLang="x-none" smtClean="0"/>
              <a:pPr/>
              <a:t>10</a:t>
            </a:fld>
            <a:endParaRPr lang="en-US" altLang="x-none"/>
          </a:p>
        </p:txBody>
      </p:sp>
    </p:spTree>
    <p:extLst>
      <p:ext uri="{BB962C8B-B14F-4D97-AF65-F5344CB8AC3E}">
        <p14:creationId xmlns:p14="http://schemas.microsoft.com/office/powerpoint/2010/main" val="357865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2D4B-2D79-446C-7E33-7A4D3CAAE066}"/>
              </a:ext>
            </a:extLst>
          </p:cNvPr>
          <p:cNvSpPr>
            <a:spLocks noGrp="1"/>
          </p:cNvSpPr>
          <p:nvPr>
            <p:ph type="title"/>
          </p:nvPr>
        </p:nvSpPr>
        <p:spPr/>
        <p:txBody>
          <a:bodyPr/>
          <a:lstStyle/>
          <a:p>
            <a:r>
              <a:rPr lang="en-US" dirty="0"/>
              <a:t>Development Tools</a:t>
            </a:r>
          </a:p>
        </p:txBody>
      </p:sp>
      <p:sp>
        <p:nvSpPr>
          <p:cNvPr id="3" name="Content Placeholder 2">
            <a:extLst>
              <a:ext uri="{FF2B5EF4-FFF2-40B4-BE49-F238E27FC236}">
                <a16:creationId xmlns:a16="http://schemas.microsoft.com/office/drawing/2014/main" id="{85862CAF-EF33-CA8B-7F82-876E1F52C3CE}"/>
              </a:ext>
            </a:extLst>
          </p:cNvPr>
          <p:cNvSpPr>
            <a:spLocks noGrp="1"/>
          </p:cNvSpPr>
          <p:nvPr>
            <p:ph idx="1"/>
          </p:nvPr>
        </p:nvSpPr>
        <p:spPr/>
        <p:txBody>
          <a:bodyPr>
            <a:normAutofit/>
          </a:bodyPr>
          <a:lstStyle/>
          <a:p>
            <a:r>
              <a:rPr lang="en-US" sz="2400" dirty="0"/>
              <a:t>Frameworks</a:t>
            </a:r>
          </a:p>
          <a:p>
            <a:pPr lvl="1"/>
            <a:r>
              <a:rPr lang="en-US" sz="2400" dirty="0"/>
              <a:t>Advantages</a:t>
            </a:r>
          </a:p>
          <a:p>
            <a:pPr lvl="1"/>
            <a:r>
              <a:rPr lang="en-US" sz="2400" dirty="0"/>
              <a:t>Model View Controller (MVC) architecture</a:t>
            </a:r>
          </a:p>
          <a:p>
            <a:pPr lvl="1"/>
            <a:r>
              <a:rPr lang="en-US" sz="2400" dirty="0"/>
              <a:t>Model-View-</a:t>
            </a:r>
            <a:r>
              <a:rPr lang="en-US" sz="2400" dirty="0" err="1"/>
              <a:t>ViewModel</a:t>
            </a:r>
            <a:r>
              <a:rPr lang="en-US" sz="2400" dirty="0"/>
              <a:t> (MVVM) architecture</a:t>
            </a:r>
          </a:p>
          <a:p>
            <a:pPr lvl="1"/>
            <a:r>
              <a:rPr lang="en-US" sz="2400" dirty="0"/>
              <a:t>Inversion of Control &amp; Callbacks</a:t>
            </a:r>
          </a:p>
          <a:p>
            <a:pPr lvl="1"/>
            <a:r>
              <a:rPr lang="en-US" sz="2400" dirty="0"/>
              <a:t>Event driven programming</a:t>
            </a:r>
          </a:p>
        </p:txBody>
      </p:sp>
      <p:sp>
        <p:nvSpPr>
          <p:cNvPr id="4" name="Slide Number Placeholder 3">
            <a:extLst>
              <a:ext uri="{FF2B5EF4-FFF2-40B4-BE49-F238E27FC236}">
                <a16:creationId xmlns:a16="http://schemas.microsoft.com/office/drawing/2014/main" id="{DF32F096-B163-6D4E-A4CC-00D7E50108F7}"/>
              </a:ext>
            </a:extLst>
          </p:cNvPr>
          <p:cNvSpPr>
            <a:spLocks noGrp="1"/>
          </p:cNvSpPr>
          <p:nvPr>
            <p:ph type="sldNum" sz="quarter" idx="12"/>
          </p:nvPr>
        </p:nvSpPr>
        <p:spPr/>
        <p:txBody>
          <a:bodyPr/>
          <a:lstStyle/>
          <a:p>
            <a:fld id="{6C575094-CFE5-6845-BA77-358456EEE977}" type="slidenum">
              <a:rPr lang="en-US" altLang="x-none" smtClean="0"/>
              <a:pPr/>
              <a:t>11</a:t>
            </a:fld>
            <a:endParaRPr lang="en-US" altLang="x-none"/>
          </a:p>
        </p:txBody>
      </p:sp>
    </p:spTree>
    <p:extLst>
      <p:ext uri="{BB962C8B-B14F-4D97-AF65-F5344CB8AC3E}">
        <p14:creationId xmlns:p14="http://schemas.microsoft.com/office/powerpoint/2010/main" val="281222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1C88-22E8-284E-85D6-B5BD4C4719A6}"/>
              </a:ext>
            </a:extLst>
          </p:cNvPr>
          <p:cNvSpPr>
            <a:spLocks noGrp="1"/>
          </p:cNvSpPr>
          <p:nvPr>
            <p:ph type="title"/>
          </p:nvPr>
        </p:nvSpPr>
        <p:spPr/>
        <p:txBody>
          <a:bodyPr/>
          <a:lstStyle/>
          <a:p>
            <a:r>
              <a:rPr lang="en-US" dirty="0"/>
              <a:t>Assemblers (nomenclature)</a:t>
            </a:r>
          </a:p>
        </p:txBody>
      </p:sp>
      <p:sp>
        <p:nvSpPr>
          <p:cNvPr id="3" name="Content Placeholder 2">
            <a:extLst>
              <a:ext uri="{FF2B5EF4-FFF2-40B4-BE49-F238E27FC236}">
                <a16:creationId xmlns:a16="http://schemas.microsoft.com/office/drawing/2014/main" id="{4726ABD2-8BEB-3B46-8451-F6647E37727C}"/>
              </a:ext>
            </a:extLst>
          </p:cNvPr>
          <p:cNvSpPr>
            <a:spLocks noGrp="1"/>
          </p:cNvSpPr>
          <p:nvPr>
            <p:ph idx="1"/>
          </p:nvPr>
        </p:nvSpPr>
        <p:spPr/>
        <p:txBody>
          <a:bodyPr>
            <a:normAutofit lnSpcReduction="10000"/>
          </a:bodyPr>
          <a:lstStyle/>
          <a:p>
            <a:r>
              <a:rPr lang="en-US" b="1" dirty="0"/>
              <a:t>Assembler:  </a:t>
            </a:r>
            <a:r>
              <a:rPr lang="en-US" dirty="0"/>
              <a:t>converts assembly language to binary machine code</a:t>
            </a:r>
          </a:p>
          <a:p>
            <a:pPr lvl="1"/>
            <a:r>
              <a:rPr lang="en-US" dirty="0"/>
              <a:t>Two-Pass assembler</a:t>
            </a:r>
          </a:p>
          <a:p>
            <a:r>
              <a:rPr lang="en-US" b="1" dirty="0"/>
              <a:t>Macro Assembler:  </a:t>
            </a:r>
            <a:r>
              <a:rPr lang="en-US" dirty="0"/>
              <a:t>allows the programmer to define new instructions that the assembler “expands” into the actual instruction set</a:t>
            </a:r>
            <a:br>
              <a:rPr lang="en-US" dirty="0"/>
            </a:br>
            <a:r>
              <a:rPr lang="en-US" i="1" dirty="0">
                <a:solidFill>
                  <a:srgbClr val="C00000"/>
                </a:solidFill>
              </a:rPr>
              <a:t>This does not create new machine instructions</a:t>
            </a:r>
          </a:p>
          <a:p>
            <a:r>
              <a:rPr lang="en-US" b="1" dirty="0"/>
              <a:t>High Level Assembler:  </a:t>
            </a:r>
            <a:r>
              <a:rPr lang="en-US" dirty="0"/>
              <a:t>an assembler that includes certain high-level statements – such as IF/THEN/ELSE statements or loops – that don’t correspond direction to machine instructions</a:t>
            </a:r>
          </a:p>
          <a:p>
            <a:r>
              <a:rPr lang="en-US" b="1" dirty="0"/>
              <a:t>Cross Assembler:  </a:t>
            </a:r>
            <a:r>
              <a:rPr lang="en-US" dirty="0"/>
              <a:t>an assembler that runs on one machine, but generates binary machine code for a different machine</a:t>
            </a:r>
          </a:p>
          <a:p>
            <a:r>
              <a:rPr lang="en-US" b="1" dirty="0"/>
              <a:t>Micro Assembler:  </a:t>
            </a:r>
            <a:r>
              <a:rPr lang="en-US" dirty="0"/>
              <a:t>converts </a:t>
            </a:r>
            <a:r>
              <a:rPr lang="en-US" dirty="0" err="1"/>
              <a:t>microassembly</a:t>
            </a:r>
            <a:r>
              <a:rPr lang="en-US" dirty="0"/>
              <a:t> source code into </a:t>
            </a:r>
            <a:r>
              <a:rPr lang="en-US" i="1" dirty="0"/>
              <a:t>microcode</a:t>
            </a:r>
            <a:r>
              <a:rPr lang="en-US" dirty="0"/>
              <a:t>…  the low level code that implements the machine instruction set</a:t>
            </a:r>
          </a:p>
        </p:txBody>
      </p:sp>
      <p:sp>
        <p:nvSpPr>
          <p:cNvPr id="4" name="Date Placeholder 3">
            <a:extLst>
              <a:ext uri="{FF2B5EF4-FFF2-40B4-BE49-F238E27FC236}">
                <a16:creationId xmlns:a16="http://schemas.microsoft.com/office/drawing/2014/main" id="{E49791C1-B499-B848-8A86-6E619462C73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23EEBD5-C73D-A94A-B200-FB258B591ED9}"/>
              </a:ext>
            </a:extLst>
          </p:cNvPr>
          <p:cNvSpPr>
            <a:spLocks noGrp="1"/>
          </p:cNvSpPr>
          <p:nvPr>
            <p:ph type="sldNum" sz="quarter" idx="12"/>
          </p:nvPr>
        </p:nvSpPr>
        <p:spPr/>
        <p:txBody>
          <a:bodyPr/>
          <a:lstStyle/>
          <a:p>
            <a:fld id="{FCFF2910-D1F1-314D-A8F2-476646A55ABA}" type="slidenum">
              <a:rPr lang="en-US" smtClean="0"/>
              <a:pPr/>
              <a:t>12</a:t>
            </a:fld>
            <a:endParaRPr lang="en-US" dirty="0"/>
          </a:p>
        </p:txBody>
      </p:sp>
    </p:spTree>
    <p:extLst>
      <p:ext uri="{BB962C8B-B14F-4D97-AF65-F5344CB8AC3E}">
        <p14:creationId xmlns:p14="http://schemas.microsoft.com/office/powerpoint/2010/main" val="143041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D61D-2735-385E-9BE2-99C55FB76E9D}"/>
              </a:ext>
            </a:extLst>
          </p:cNvPr>
          <p:cNvSpPr>
            <a:spLocks noGrp="1"/>
          </p:cNvSpPr>
          <p:nvPr>
            <p:ph type="title"/>
          </p:nvPr>
        </p:nvSpPr>
        <p:spPr/>
        <p:txBody>
          <a:bodyPr/>
          <a:lstStyle/>
          <a:p>
            <a:r>
              <a:rPr lang="en-US" dirty="0"/>
              <a:t>Compiler Architecture</a:t>
            </a:r>
          </a:p>
        </p:txBody>
      </p:sp>
      <p:sp>
        <p:nvSpPr>
          <p:cNvPr id="3" name="Content Placeholder 2">
            <a:extLst>
              <a:ext uri="{FF2B5EF4-FFF2-40B4-BE49-F238E27FC236}">
                <a16:creationId xmlns:a16="http://schemas.microsoft.com/office/drawing/2014/main" id="{61E13A71-E888-4DA6-80B9-BDD1DC21D893}"/>
              </a:ext>
            </a:extLst>
          </p:cNvPr>
          <p:cNvSpPr>
            <a:spLocks noGrp="1"/>
          </p:cNvSpPr>
          <p:nvPr>
            <p:ph idx="1"/>
          </p:nvPr>
        </p:nvSpPr>
        <p:spPr/>
        <p:txBody>
          <a:bodyPr/>
          <a:lstStyle/>
          <a:p>
            <a:r>
              <a:rPr lang="en-US" dirty="0"/>
              <a:t>Scanner (aka tokenizer, lexical analyzer)</a:t>
            </a:r>
          </a:p>
          <a:p>
            <a:pPr lvl="1"/>
            <a:r>
              <a:rPr lang="en-US" dirty="0"/>
              <a:t>FSM implementation</a:t>
            </a:r>
          </a:p>
          <a:p>
            <a:r>
              <a:rPr lang="en-US" dirty="0"/>
              <a:t>Parser (aka syntax analyzer)</a:t>
            </a:r>
          </a:p>
          <a:p>
            <a:pPr lvl="1"/>
            <a:r>
              <a:rPr lang="en-US" dirty="0"/>
              <a:t>Formal Grammars (BNF)</a:t>
            </a:r>
          </a:p>
          <a:p>
            <a:pPr lvl="1"/>
            <a:r>
              <a:rPr lang="en-US" dirty="0"/>
              <a:t>Parse Trees</a:t>
            </a:r>
          </a:p>
          <a:p>
            <a:r>
              <a:rPr lang="en-US" dirty="0"/>
              <a:t>Code Generator (aka semantic processor)</a:t>
            </a:r>
          </a:p>
        </p:txBody>
      </p:sp>
      <p:sp>
        <p:nvSpPr>
          <p:cNvPr id="4" name="Slide Number Placeholder 3">
            <a:extLst>
              <a:ext uri="{FF2B5EF4-FFF2-40B4-BE49-F238E27FC236}">
                <a16:creationId xmlns:a16="http://schemas.microsoft.com/office/drawing/2014/main" id="{8550F8D8-440D-60AC-0B8D-014485D2619C}"/>
              </a:ext>
            </a:extLst>
          </p:cNvPr>
          <p:cNvSpPr>
            <a:spLocks noGrp="1"/>
          </p:cNvSpPr>
          <p:nvPr>
            <p:ph type="sldNum" sz="quarter" idx="12"/>
          </p:nvPr>
        </p:nvSpPr>
        <p:spPr/>
        <p:txBody>
          <a:bodyPr/>
          <a:lstStyle/>
          <a:p>
            <a:fld id="{6C575094-CFE5-6845-BA77-358456EEE977}" type="slidenum">
              <a:rPr lang="en-US" altLang="x-none" smtClean="0"/>
              <a:pPr/>
              <a:t>13</a:t>
            </a:fld>
            <a:endParaRPr lang="en-US" altLang="x-none"/>
          </a:p>
        </p:txBody>
      </p:sp>
    </p:spTree>
    <p:extLst>
      <p:ext uri="{BB962C8B-B14F-4D97-AF65-F5344CB8AC3E}">
        <p14:creationId xmlns:p14="http://schemas.microsoft.com/office/powerpoint/2010/main" val="376099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6E6C-DE75-1746-AFE3-03A9BFBD8C3B}"/>
              </a:ext>
            </a:extLst>
          </p:cNvPr>
          <p:cNvSpPr>
            <a:spLocks noGrp="1"/>
          </p:cNvSpPr>
          <p:nvPr>
            <p:ph type="title"/>
          </p:nvPr>
        </p:nvSpPr>
        <p:spPr/>
        <p:txBody>
          <a:bodyPr/>
          <a:lstStyle/>
          <a:p>
            <a:r>
              <a:rPr lang="en-US" dirty="0"/>
              <a:t>Software Development Life Cycle (SDLC)</a:t>
            </a:r>
          </a:p>
        </p:txBody>
      </p:sp>
      <p:sp>
        <p:nvSpPr>
          <p:cNvPr id="3" name="Content Placeholder 2">
            <a:extLst>
              <a:ext uri="{FF2B5EF4-FFF2-40B4-BE49-F238E27FC236}">
                <a16:creationId xmlns:a16="http://schemas.microsoft.com/office/drawing/2014/main" id="{01DC597F-1C72-A747-8ACA-0A7521D343F2}"/>
              </a:ext>
            </a:extLst>
          </p:cNvPr>
          <p:cNvSpPr>
            <a:spLocks noGrp="1"/>
          </p:cNvSpPr>
          <p:nvPr>
            <p:ph idx="1"/>
          </p:nvPr>
        </p:nvSpPr>
        <p:spPr/>
        <p:txBody>
          <a:bodyPr/>
          <a:lstStyle/>
          <a:p>
            <a:r>
              <a:rPr lang="en-US" dirty="0"/>
              <a:t>A software development life cycle (SDLC) model is a conceptual framework describing all activities in a software development project from planning to maintenance.</a:t>
            </a:r>
          </a:p>
          <a:p>
            <a:r>
              <a:rPr lang="en-US" dirty="0"/>
              <a:t>Major Models</a:t>
            </a:r>
          </a:p>
          <a:p>
            <a:pPr lvl="1"/>
            <a:r>
              <a:rPr lang="en-US" dirty="0"/>
              <a:t>None</a:t>
            </a:r>
          </a:p>
          <a:p>
            <a:pPr lvl="1"/>
            <a:r>
              <a:rPr lang="en-US" dirty="0"/>
              <a:t>Waterfall (traditional)</a:t>
            </a:r>
          </a:p>
          <a:p>
            <a:pPr lvl="1"/>
            <a:r>
              <a:rPr lang="en-US" dirty="0"/>
              <a:t>Spiral</a:t>
            </a:r>
          </a:p>
          <a:p>
            <a:pPr lvl="1"/>
            <a:r>
              <a:rPr lang="en-US" dirty="0"/>
              <a:t>Agile / Scrum</a:t>
            </a:r>
          </a:p>
          <a:p>
            <a:pPr lvl="1"/>
            <a:r>
              <a:rPr lang="en-US" dirty="0"/>
              <a:t>DevOps</a:t>
            </a:r>
          </a:p>
        </p:txBody>
      </p:sp>
      <p:sp>
        <p:nvSpPr>
          <p:cNvPr id="4" name="Date Placeholder 3">
            <a:extLst>
              <a:ext uri="{FF2B5EF4-FFF2-40B4-BE49-F238E27FC236}">
                <a16:creationId xmlns:a16="http://schemas.microsoft.com/office/drawing/2014/main" id="{FE2B47DE-7CE2-5745-838A-92E774AAE30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3DFC765-E2A3-F448-920F-2E94F9548DFF}"/>
              </a:ext>
            </a:extLst>
          </p:cNvPr>
          <p:cNvSpPr>
            <a:spLocks noGrp="1"/>
          </p:cNvSpPr>
          <p:nvPr>
            <p:ph type="sldNum" sz="quarter" idx="12"/>
          </p:nvPr>
        </p:nvSpPr>
        <p:spPr/>
        <p:txBody>
          <a:bodyPr/>
          <a:lstStyle/>
          <a:p>
            <a:fld id="{FCFF2910-D1F1-314D-A8F2-476646A55ABA}" type="slidenum">
              <a:rPr lang="en-US" smtClean="0"/>
              <a:pPr/>
              <a:t>14</a:t>
            </a:fld>
            <a:endParaRPr lang="en-US" dirty="0"/>
          </a:p>
        </p:txBody>
      </p:sp>
    </p:spTree>
    <p:extLst>
      <p:ext uri="{BB962C8B-B14F-4D97-AF65-F5344CB8AC3E}">
        <p14:creationId xmlns:p14="http://schemas.microsoft.com/office/powerpoint/2010/main" val="113709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3A82E74-FAAF-7A4F-B20B-18EA5E231391}"/>
              </a:ext>
            </a:extLst>
          </p:cNvPr>
          <p:cNvGraphicFramePr>
            <a:graphicFrameLocks noGrp="1"/>
          </p:cNvGraphicFramePr>
          <p:nvPr/>
        </p:nvGraphicFramePr>
        <p:xfrm>
          <a:off x="628650" y="1786498"/>
          <a:ext cx="7974239" cy="3440835"/>
        </p:xfrm>
        <a:graphic>
          <a:graphicData uri="http://schemas.openxmlformats.org/drawingml/2006/table">
            <a:tbl>
              <a:tblPr firstRow="1" bandRow="1">
                <a:tableStyleId>{F5AB1C69-6EDB-4FF4-983F-18BD219EF322}</a:tableStyleId>
              </a:tblPr>
              <a:tblGrid>
                <a:gridCol w="1139177">
                  <a:extLst>
                    <a:ext uri="{9D8B030D-6E8A-4147-A177-3AD203B41FA5}">
                      <a16:colId xmlns:a16="http://schemas.microsoft.com/office/drawing/2014/main" val="2068847242"/>
                    </a:ext>
                  </a:extLst>
                </a:gridCol>
                <a:gridCol w="1139177">
                  <a:extLst>
                    <a:ext uri="{9D8B030D-6E8A-4147-A177-3AD203B41FA5}">
                      <a16:colId xmlns:a16="http://schemas.microsoft.com/office/drawing/2014/main" val="3074923381"/>
                    </a:ext>
                  </a:extLst>
                </a:gridCol>
                <a:gridCol w="1139177">
                  <a:extLst>
                    <a:ext uri="{9D8B030D-6E8A-4147-A177-3AD203B41FA5}">
                      <a16:colId xmlns:a16="http://schemas.microsoft.com/office/drawing/2014/main" val="1590568816"/>
                    </a:ext>
                  </a:extLst>
                </a:gridCol>
                <a:gridCol w="1139177">
                  <a:extLst>
                    <a:ext uri="{9D8B030D-6E8A-4147-A177-3AD203B41FA5}">
                      <a16:colId xmlns:a16="http://schemas.microsoft.com/office/drawing/2014/main" val="3738378897"/>
                    </a:ext>
                  </a:extLst>
                </a:gridCol>
                <a:gridCol w="1139177">
                  <a:extLst>
                    <a:ext uri="{9D8B030D-6E8A-4147-A177-3AD203B41FA5}">
                      <a16:colId xmlns:a16="http://schemas.microsoft.com/office/drawing/2014/main" val="3792495023"/>
                    </a:ext>
                  </a:extLst>
                </a:gridCol>
                <a:gridCol w="1139177">
                  <a:extLst>
                    <a:ext uri="{9D8B030D-6E8A-4147-A177-3AD203B41FA5}">
                      <a16:colId xmlns:a16="http://schemas.microsoft.com/office/drawing/2014/main" val="1367051170"/>
                    </a:ext>
                  </a:extLst>
                </a:gridCol>
                <a:gridCol w="1139177">
                  <a:extLst>
                    <a:ext uri="{9D8B030D-6E8A-4147-A177-3AD203B41FA5}">
                      <a16:colId xmlns:a16="http://schemas.microsoft.com/office/drawing/2014/main" val="141285792"/>
                    </a:ext>
                  </a:extLst>
                </a:gridCol>
              </a:tblGrid>
              <a:tr h="587871">
                <a:tc>
                  <a:txBody>
                    <a:bodyPr/>
                    <a:lstStyle/>
                    <a:p>
                      <a:endParaRPr lang="en-US" sz="1000"/>
                    </a:p>
                  </a:txBody>
                  <a:tcPr marL="68580" marR="68580" marT="34290" marB="34290"/>
                </a:tc>
                <a:tc>
                  <a:txBody>
                    <a:bodyPr/>
                    <a:lstStyle/>
                    <a:p>
                      <a:pPr algn="ctr"/>
                      <a:r>
                        <a:rPr lang="en-US" sz="1000" dirty="0"/>
                        <a:t>Applications</a:t>
                      </a:r>
                    </a:p>
                  </a:txBody>
                  <a:tcPr marL="68580" marR="68580" marT="34290" marB="34290"/>
                </a:tc>
                <a:tc>
                  <a:txBody>
                    <a:bodyPr/>
                    <a:lstStyle/>
                    <a:p>
                      <a:pPr algn="ctr"/>
                      <a:r>
                        <a:rPr lang="en-US" sz="1000" dirty="0"/>
                        <a:t>Web Applications</a:t>
                      </a:r>
                    </a:p>
                  </a:txBody>
                  <a:tcPr marL="68580" marR="68580" marT="34290" marB="34290"/>
                </a:tc>
                <a:tc>
                  <a:txBody>
                    <a:bodyPr/>
                    <a:lstStyle/>
                    <a:p>
                      <a:pPr algn="ctr"/>
                      <a:r>
                        <a:rPr lang="en-US" sz="1000" dirty="0"/>
                        <a:t>Software Development Tools</a:t>
                      </a:r>
                    </a:p>
                  </a:txBody>
                  <a:tcPr marL="68580" marR="68580" marT="34290" marB="34290"/>
                </a:tc>
                <a:tc>
                  <a:txBody>
                    <a:bodyPr/>
                    <a:lstStyle/>
                    <a:p>
                      <a:pPr algn="ctr"/>
                      <a:r>
                        <a:rPr lang="en-US" sz="1000" dirty="0"/>
                        <a:t>Servers (FTP, Web, Database, Email)</a:t>
                      </a:r>
                    </a:p>
                  </a:txBody>
                  <a:tcPr marL="68580" marR="68580" marT="34290" marB="34290"/>
                </a:tc>
                <a:tc>
                  <a:txBody>
                    <a:bodyPr/>
                    <a:lstStyle/>
                    <a:p>
                      <a:pPr algn="ctr"/>
                      <a:r>
                        <a:rPr lang="en-US" sz="1000" dirty="0"/>
                        <a:t>Operating Systems</a:t>
                      </a:r>
                    </a:p>
                  </a:txBody>
                  <a:tcPr marL="68580" marR="68580" marT="34290" marB="34290"/>
                </a:tc>
                <a:tc>
                  <a:txBody>
                    <a:bodyPr/>
                    <a:lstStyle/>
                    <a:p>
                      <a:pPr algn="ctr"/>
                      <a:r>
                        <a:rPr lang="en-US" sz="1000" dirty="0"/>
                        <a:t>Embedded Systems</a:t>
                      </a:r>
                    </a:p>
                  </a:txBody>
                  <a:tcPr marL="68580" marR="68580" marT="34290" marB="34290"/>
                </a:tc>
                <a:extLst>
                  <a:ext uri="{0D108BD9-81ED-4DB2-BD59-A6C34878D82A}">
                    <a16:rowId xmlns:a16="http://schemas.microsoft.com/office/drawing/2014/main" val="1521032590"/>
                  </a:ext>
                </a:extLst>
              </a:tr>
              <a:tr h="468071">
                <a:tc>
                  <a:txBody>
                    <a:bodyPr/>
                    <a:lstStyle/>
                    <a:p>
                      <a:r>
                        <a:rPr lang="en-US" sz="1000" dirty="0"/>
                        <a:t>Knowledge of application</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endParaRPr lang="en-US" sz="1000" dirty="0"/>
                    </a:p>
                  </a:txBody>
                  <a:tcPr marL="68580" marR="68580" marT="34290" marB="34290"/>
                </a:tc>
                <a:tc>
                  <a:txBody>
                    <a:bodyPr/>
                    <a:lstStyle/>
                    <a:p>
                      <a:pPr algn="ctr"/>
                      <a:endParaRPr lang="en-US" sz="1000" dirty="0"/>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extLst>
                  <a:ext uri="{0D108BD9-81ED-4DB2-BD59-A6C34878D82A}">
                    <a16:rowId xmlns:a16="http://schemas.microsoft.com/office/drawing/2014/main" val="3741783116"/>
                  </a:ext>
                </a:extLst>
              </a:tr>
              <a:tr h="459498">
                <a:tc>
                  <a:txBody>
                    <a:bodyPr/>
                    <a:lstStyle/>
                    <a:p>
                      <a:r>
                        <a:rPr lang="en-US" sz="1000" dirty="0"/>
                        <a:t>Knowledge of hardware</a:t>
                      </a:r>
                    </a:p>
                  </a:txBody>
                  <a:tcPr marL="68580" marR="68580" marT="34290" marB="34290"/>
                </a:tc>
                <a:tc>
                  <a:txBody>
                    <a:bodyPr/>
                    <a:lstStyle/>
                    <a:p>
                      <a:pPr algn="ctr"/>
                      <a:endParaRPr lang="en-US" sz="1000" dirty="0"/>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extLst>
                  <a:ext uri="{0D108BD9-81ED-4DB2-BD59-A6C34878D82A}">
                    <a16:rowId xmlns:a16="http://schemas.microsoft.com/office/drawing/2014/main" val="4185215001"/>
                  </a:ext>
                </a:extLst>
              </a:tr>
              <a:tr h="485215">
                <a:tc>
                  <a:txBody>
                    <a:bodyPr/>
                    <a:lstStyle/>
                    <a:p>
                      <a:r>
                        <a:rPr lang="en-US" sz="1000" dirty="0"/>
                        <a:t>Knowledge of standards</a:t>
                      </a:r>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MAYBE</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MAYBE</a:t>
                      </a:r>
                    </a:p>
                  </a:txBody>
                  <a:tcPr marL="68580" marR="68580" marT="34290" marB="34290"/>
                </a:tc>
                <a:tc>
                  <a:txBody>
                    <a:bodyPr/>
                    <a:lstStyle/>
                    <a:p>
                      <a:pPr algn="ctr"/>
                      <a:endParaRPr lang="en-US" sz="1000" dirty="0"/>
                    </a:p>
                  </a:txBody>
                  <a:tcPr marL="68580" marR="68580" marT="34290" marB="34290"/>
                </a:tc>
                <a:extLst>
                  <a:ext uri="{0D108BD9-81ED-4DB2-BD59-A6C34878D82A}">
                    <a16:rowId xmlns:a16="http://schemas.microsoft.com/office/drawing/2014/main" val="177497980"/>
                  </a:ext>
                </a:extLst>
              </a:tr>
              <a:tr h="471488">
                <a:tc>
                  <a:txBody>
                    <a:bodyPr/>
                    <a:lstStyle/>
                    <a:p>
                      <a:r>
                        <a:rPr lang="en-US" sz="1000" dirty="0"/>
                        <a:t>Performance Sensitive</a:t>
                      </a:r>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extLst>
                  <a:ext uri="{0D108BD9-81ED-4DB2-BD59-A6C34878D82A}">
                    <a16:rowId xmlns:a16="http://schemas.microsoft.com/office/drawing/2014/main" val="233885368"/>
                  </a:ext>
                </a:extLst>
              </a:tr>
              <a:tr h="454343">
                <a:tc>
                  <a:txBody>
                    <a:bodyPr/>
                    <a:lstStyle/>
                    <a:p>
                      <a:r>
                        <a:rPr lang="en-US" sz="1000" dirty="0"/>
                        <a:t>Memory Sensitive</a:t>
                      </a:r>
                    </a:p>
                  </a:txBody>
                  <a:tcPr marL="68580" marR="68580" marT="34290" marB="34290"/>
                </a:tc>
                <a:tc>
                  <a:txBody>
                    <a:bodyPr/>
                    <a:lstStyle/>
                    <a:p>
                      <a:pPr algn="ctr"/>
                      <a:endParaRPr lang="en-US" sz="1000" dirty="0"/>
                    </a:p>
                  </a:txBody>
                  <a:tcPr marL="68580" marR="68580" marT="34290" marB="34290"/>
                </a:tc>
                <a:tc>
                  <a:txBody>
                    <a:bodyPr/>
                    <a:lstStyle/>
                    <a:p>
                      <a:pPr algn="ctr"/>
                      <a:endParaRPr lang="en-US" sz="1000" dirty="0"/>
                    </a:p>
                  </a:txBody>
                  <a:tcPr marL="68580" marR="68580" marT="34290" marB="34290"/>
                </a:tc>
                <a:tc>
                  <a:txBody>
                    <a:bodyPr/>
                    <a:lstStyle/>
                    <a:p>
                      <a:pPr algn="ctr"/>
                      <a:endParaRPr lang="en-US" sz="1000" dirty="0"/>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extLst>
                  <a:ext uri="{0D108BD9-81ED-4DB2-BD59-A6C34878D82A}">
                    <a16:rowId xmlns:a16="http://schemas.microsoft.com/office/drawing/2014/main" val="1998102729"/>
                  </a:ext>
                </a:extLst>
              </a:tr>
              <a:tr h="514349">
                <a:tc>
                  <a:txBody>
                    <a:bodyPr/>
                    <a:lstStyle/>
                    <a:p>
                      <a:r>
                        <a:rPr lang="en-US" sz="1000" dirty="0"/>
                        <a:t>Process Management</a:t>
                      </a:r>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MAYBE</a:t>
                      </a:r>
                    </a:p>
                  </a:txBody>
                  <a:tcPr marL="68580" marR="68580" marT="34290" marB="34290"/>
                </a:tc>
                <a:tc>
                  <a:txBody>
                    <a:bodyPr/>
                    <a:lstStyle/>
                    <a:p>
                      <a:pPr algn="ctr"/>
                      <a:endParaRPr lang="en-US" sz="1000" dirty="0"/>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endParaRPr lang="en-US" sz="1000" dirty="0"/>
                    </a:p>
                  </a:txBody>
                  <a:tcPr marL="68580" marR="68580" marT="34290" marB="34290"/>
                </a:tc>
                <a:extLst>
                  <a:ext uri="{0D108BD9-81ED-4DB2-BD59-A6C34878D82A}">
                    <a16:rowId xmlns:a16="http://schemas.microsoft.com/office/drawing/2014/main" val="783054462"/>
                  </a:ext>
                </a:extLst>
              </a:tr>
            </a:tbl>
          </a:graphicData>
        </a:graphic>
      </p:graphicFrame>
      <p:sp>
        <p:nvSpPr>
          <p:cNvPr id="2" name="Title 1">
            <a:extLst>
              <a:ext uri="{FF2B5EF4-FFF2-40B4-BE49-F238E27FC236}">
                <a16:creationId xmlns:a16="http://schemas.microsoft.com/office/drawing/2014/main" id="{86B2344F-41D0-8E4C-A5D5-E1621AADFBAA}"/>
              </a:ext>
            </a:extLst>
          </p:cNvPr>
          <p:cNvSpPr>
            <a:spLocks noGrp="1"/>
          </p:cNvSpPr>
          <p:nvPr>
            <p:ph type="title"/>
          </p:nvPr>
        </p:nvSpPr>
        <p:spPr/>
        <p:txBody>
          <a:bodyPr/>
          <a:lstStyle/>
          <a:p>
            <a:r>
              <a:rPr lang="en-US" dirty="0"/>
              <a:t>Types of Software Development</a:t>
            </a:r>
          </a:p>
        </p:txBody>
      </p:sp>
      <p:sp>
        <p:nvSpPr>
          <p:cNvPr id="4" name="Date Placeholder 3">
            <a:extLst>
              <a:ext uri="{FF2B5EF4-FFF2-40B4-BE49-F238E27FC236}">
                <a16:creationId xmlns:a16="http://schemas.microsoft.com/office/drawing/2014/main" id="{8642EB09-EB27-8A41-ACCF-7236E5F492D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8ED3C39-63CD-0E46-9669-861C3FE1D705}"/>
              </a:ext>
            </a:extLst>
          </p:cNvPr>
          <p:cNvSpPr>
            <a:spLocks noGrp="1"/>
          </p:cNvSpPr>
          <p:nvPr>
            <p:ph type="sldNum" sz="quarter" idx="12"/>
          </p:nvPr>
        </p:nvSpPr>
        <p:spPr/>
        <p:txBody>
          <a:bodyPr/>
          <a:lstStyle/>
          <a:p>
            <a:fld id="{FCFF2910-D1F1-314D-A8F2-476646A55ABA}" type="slidenum">
              <a:rPr lang="en-US" smtClean="0"/>
              <a:pPr/>
              <a:t>15</a:t>
            </a:fld>
            <a:endParaRPr lang="en-US" dirty="0"/>
          </a:p>
        </p:txBody>
      </p:sp>
    </p:spTree>
    <p:extLst>
      <p:ext uri="{BB962C8B-B14F-4D97-AF65-F5344CB8AC3E}">
        <p14:creationId xmlns:p14="http://schemas.microsoft.com/office/powerpoint/2010/main" val="18804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3A82E74-FAAF-7A4F-B20B-18EA5E231391}"/>
              </a:ext>
            </a:extLst>
          </p:cNvPr>
          <p:cNvGraphicFramePr>
            <a:graphicFrameLocks noGrp="1"/>
          </p:cNvGraphicFramePr>
          <p:nvPr/>
        </p:nvGraphicFramePr>
        <p:xfrm>
          <a:off x="628650" y="1786498"/>
          <a:ext cx="7974239" cy="2544140"/>
        </p:xfrm>
        <a:graphic>
          <a:graphicData uri="http://schemas.openxmlformats.org/drawingml/2006/table">
            <a:tbl>
              <a:tblPr firstRow="1" bandRow="1">
                <a:tableStyleId>{F5AB1C69-6EDB-4FF4-983F-18BD219EF322}</a:tableStyleId>
              </a:tblPr>
              <a:tblGrid>
                <a:gridCol w="1139177">
                  <a:extLst>
                    <a:ext uri="{9D8B030D-6E8A-4147-A177-3AD203B41FA5}">
                      <a16:colId xmlns:a16="http://schemas.microsoft.com/office/drawing/2014/main" val="2068847242"/>
                    </a:ext>
                  </a:extLst>
                </a:gridCol>
                <a:gridCol w="1139177">
                  <a:extLst>
                    <a:ext uri="{9D8B030D-6E8A-4147-A177-3AD203B41FA5}">
                      <a16:colId xmlns:a16="http://schemas.microsoft.com/office/drawing/2014/main" val="3074923381"/>
                    </a:ext>
                  </a:extLst>
                </a:gridCol>
                <a:gridCol w="1139177">
                  <a:extLst>
                    <a:ext uri="{9D8B030D-6E8A-4147-A177-3AD203B41FA5}">
                      <a16:colId xmlns:a16="http://schemas.microsoft.com/office/drawing/2014/main" val="4250513105"/>
                    </a:ext>
                  </a:extLst>
                </a:gridCol>
                <a:gridCol w="1139177">
                  <a:extLst>
                    <a:ext uri="{9D8B030D-6E8A-4147-A177-3AD203B41FA5}">
                      <a16:colId xmlns:a16="http://schemas.microsoft.com/office/drawing/2014/main" val="3738378897"/>
                    </a:ext>
                  </a:extLst>
                </a:gridCol>
                <a:gridCol w="1139177">
                  <a:extLst>
                    <a:ext uri="{9D8B030D-6E8A-4147-A177-3AD203B41FA5}">
                      <a16:colId xmlns:a16="http://schemas.microsoft.com/office/drawing/2014/main" val="3792495023"/>
                    </a:ext>
                  </a:extLst>
                </a:gridCol>
                <a:gridCol w="1139177">
                  <a:extLst>
                    <a:ext uri="{9D8B030D-6E8A-4147-A177-3AD203B41FA5}">
                      <a16:colId xmlns:a16="http://schemas.microsoft.com/office/drawing/2014/main" val="1367051170"/>
                    </a:ext>
                  </a:extLst>
                </a:gridCol>
                <a:gridCol w="1139177">
                  <a:extLst>
                    <a:ext uri="{9D8B030D-6E8A-4147-A177-3AD203B41FA5}">
                      <a16:colId xmlns:a16="http://schemas.microsoft.com/office/drawing/2014/main" val="141285792"/>
                    </a:ext>
                  </a:extLst>
                </a:gridCol>
              </a:tblGrid>
              <a:tr h="587871">
                <a:tc>
                  <a:txBody>
                    <a:bodyPr/>
                    <a:lstStyle/>
                    <a:p>
                      <a:endParaRPr lang="en-US" sz="1000"/>
                    </a:p>
                  </a:txBody>
                  <a:tcPr marL="68580" marR="68580" marT="34290" marB="34290"/>
                </a:tc>
                <a:tc>
                  <a:txBody>
                    <a:bodyPr/>
                    <a:lstStyle/>
                    <a:p>
                      <a:pPr algn="ctr"/>
                      <a:r>
                        <a:rPr lang="en-US" sz="1000" dirty="0"/>
                        <a:t>Applications</a:t>
                      </a:r>
                    </a:p>
                  </a:txBody>
                  <a:tcPr marL="68580" marR="68580" marT="34290" marB="34290"/>
                </a:tc>
                <a:tc>
                  <a:txBody>
                    <a:bodyPr/>
                    <a:lstStyle/>
                    <a:p>
                      <a:pPr algn="ctr"/>
                      <a:r>
                        <a:rPr lang="en-US" sz="1000" dirty="0"/>
                        <a:t>Web Applications</a:t>
                      </a:r>
                    </a:p>
                  </a:txBody>
                  <a:tcPr marL="68580" marR="68580" marT="34290" marB="34290"/>
                </a:tc>
                <a:tc>
                  <a:txBody>
                    <a:bodyPr/>
                    <a:lstStyle/>
                    <a:p>
                      <a:pPr algn="ctr"/>
                      <a:r>
                        <a:rPr lang="en-US" sz="1000" dirty="0"/>
                        <a:t>Software Development Tools</a:t>
                      </a:r>
                    </a:p>
                  </a:txBody>
                  <a:tcPr marL="68580" marR="68580" marT="34290" marB="34290"/>
                </a:tc>
                <a:tc>
                  <a:txBody>
                    <a:bodyPr/>
                    <a:lstStyle/>
                    <a:p>
                      <a:pPr algn="ctr"/>
                      <a:r>
                        <a:rPr lang="en-US" sz="1000" dirty="0"/>
                        <a:t>Servers (FTP, Web, DB, Email)</a:t>
                      </a:r>
                    </a:p>
                  </a:txBody>
                  <a:tcPr marL="68580" marR="68580" marT="34290" marB="34290"/>
                </a:tc>
                <a:tc>
                  <a:txBody>
                    <a:bodyPr/>
                    <a:lstStyle/>
                    <a:p>
                      <a:pPr algn="ctr"/>
                      <a:r>
                        <a:rPr lang="en-US" sz="1000" dirty="0"/>
                        <a:t>Operating Systems</a:t>
                      </a:r>
                    </a:p>
                  </a:txBody>
                  <a:tcPr marL="68580" marR="68580" marT="34290" marB="34290"/>
                </a:tc>
                <a:tc>
                  <a:txBody>
                    <a:bodyPr/>
                    <a:lstStyle/>
                    <a:p>
                      <a:pPr algn="ctr"/>
                      <a:r>
                        <a:rPr lang="en-US" sz="1000" dirty="0"/>
                        <a:t>Embedded Systems</a:t>
                      </a:r>
                    </a:p>
                  </a:txBody>
                  <a:tcPr marL="68580" marR="68580" marT="34290" marB="34290"/>
                </a:tc>
                <a:extLst>
                  <a:ext uri="{0D108BD9-81ED-4DB2-BD59-A6C34878D82A}">
                    <a16:rowId xmlns:a16="http://schemas.microsoft.com/office/drawing/2014/main" val="1521032590"/>
                  </a:ext>
                </a:extLst>
              </a:tr>
              <a:tr h="468071">
                <a:tc>
                  <a:txBody>
                    <a:bodyPr/>
                    <a:lstStyle/>
                    <a:p>
                      <a:r>
                        <a:rPr lang="en-US" sz="1000" dirty="0"/>
                        <a:t>Formal Specifications</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VARIES</a:t>
                      </a:r>
                    </a:p>
                  </a:txBody>
                  <a:tcPr marL="68580" marR="68580" marT="34290" marB="34290"/>
                </a:tc>
                <a:extLst>
                  <a:ext uri="{0D108BD9-81ED-4DB2-BD59-A6C34878D82A}">
                    <a16:rowId xmlns:a16="http://schemas.microsoft.com/office/drawing/2014/main" val="3741783116"/>
                  </a:ext>
                </a:extLst>
              </a:tr>
              <a:tr h="531495">
                <a:tc>
                  <a:txBody>
                    <a:bodyPr/>
                    <a:lstStyle/>
                    <a:p>
                      <a:r>
                        <a:rPr lang="en-US" sz="1000" dirty="0"/>
                        <a:t>Languages</a:t>
                      </a:r>
                    </a:p>
                  </a:txBody>
                  <a:tcPr marL="68580" marR="68580" marT="34290" marB="34290"/>
                </a:tc>
                <a:tc>
                  <a:txBody>
                    <a:bodyPr/>
                    <a:lstStyle/>
                    <a:p>
                      <a:pPr algn="ctr"/>
                      <a:r>
                        <a:rPr lang="en-US" sz="1000" dirty="0"/>
                        <a:t>ANY</a:t>
                      </a:r>
                    </a:p>
                  </a:txBody>
                  <a:tcPr marL="68580" marR="68580" marT="34290" marB="34290"/>
                </a:tc>
                <a:tc>
                  <a:txBody>
                    <a:bodyPr/>
                    <a:lstStyle/>
                    <a:p>
                      <a:pPr algn="ctr"/>
                      <a:r>
                        <a:rPr lang="en-US" sz="1000" dirty="0"/>
                        <a:t>PHP, JavaScript, Ruby, Python</a:t>
                      </a:r>
                    </a:p>
                  </a:txBody>
                  <a:tcPr marL="68580" marR="68580" marT="34290" marB="34290"/>
                </a:tc>
                <a:tc>
                  <a:txBody>
                    <a:bodyPr/>
                    <a:lstStyle/>
                    <a:p>
                      <a:pPr algn="ctr"/>
                      <a:r>
                        <a:rPr lang="en-US" sz="1000" dirty="0"/>
                        <a:t>ANY</a:t>
                      </a:r>
                    </a:p>
                  </a:txBody>
                  <a:tcPr marL="68580" marR="68580" marT="34290" marB="34290"/>
                </a:tc>
                <a:tc>
                  <a:txBody>
                    <a:bodyPr/>
                    <a:lstStyle/>
                    <a:p>
                      <a:pPr algn="ctr"/>
                      <a:r>
                        <a:rPr lang="en-US" sz="1000" dirty="0"/>
                        <a:t>C, C++, JAVA</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 C++, JAVA, Assembly</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Assembly, C, C++, Python, Ada, Rust, Go</a:t>
                      </a:r>
                    </a:p>
                  </a:txBody>
                  <a:tcPr marL="68580" marR="68580" marT="34290" marB="34290"/>
                </a:tc>
                <a:extLst>
                  <a:ext uri="{0D108BD9-81ED-4DB2-BD59-A6C34878D82A}">
                    <a16:rowId xmlns:a16="http://schemas.microsoft.com/office/drawing/2014/main" val="4185215001"/>
                  </a:ext>
                </a:extLst>
              </a:tr>
              <a:tr h="485215">
                <a:tc>
                  <a:txBody>
                    <a:bodyPr/>
                    <a:lstStyle/>
                    <a:p>
                      <a:r>
                        <a:rPr lang="en-US" sz="1000" dirty="0"/>
                        <a:t>Release cycles</a:t>
                      </a:r>
                    </a:p>
                  </a:txBody>
                  <a:tcPr marL="68580" marR="68580" marT="34290" marB="34290"/>
                </a:tc>
                <a:tc>
                  <a:txBody>
                    <a:bodyPr/>
                    <a:lstStyle/>
                    <a:p>
                      <a:pPr algn="ctr"/>
                      <a:r>
                        <a:rPr lang="en-US" sz="1000" dirty="0"/>
                        <a:t>RAPID</a:t>
                      </a:r>
                    </a:p>
                  </a:txBody>
                  <a:tcPr marL="68580" marR="68580" marT="34290" marB="34290"/>
                </a:tc>
                <a:tc>
                  <a:txBody>
                    <a:bodyPr/>
                    <a:lstStyle/>
                    <a:p>
                      <a:pPr algn="ctr"/>
                      <a:r>
                        <a:rPr lang="en-US" sz="1000" dirty="0"/>
                        <a:t>VERY RAPID</a:t>
                      </a:r>
                    </a:p>
                  </a:txBody>
                  <a:tcPr marL="68580" marR="68580" marT="34290" marB="34290"/>
                </a:tc>
                <a:tc>
                  <a:txBody>
                    <a:bodyPr/>
                    <a:lstStyle/>
                    <a:p>
                      <a:pPr algn="ctr"/>
                      <a:r>
                        <a:rPr lang="en-US" sz="1000" dirty="0"/>
                        <a:t>SLOW</a:t>
                      </a:r>
                    </a:p>
                  </a:txBody>
                  <a:tcPr marL="68580" marR="68580" marT="34290" marB="34290"/>
                </a:tc>
                <a:tc>
                  <a:txBody>
                    <a:bodyPr/>
                    <a:lstStyle/>
                    <a:p>
                      <a:pPr algn="ctr"/>
                      <a:r>
                        <a:rPr lang="en-US" sz="1000" dirty="0"/>
                        <a:t>MODERATE</a:t>
                      </a:r>
                    </a:p>
                  </a:txBody>
                  <a:tcPr marL="68580" marR="68580" marT="34290" marB="34290"/>
                </a:tc>
                <a:tc>
                  <a:txBody>
                    <a:bodyPr/>
                    <a:lstStyle/>
                    <a:p>
                      <a:pPr algn="ctr"/>
                      <a:r>
                        <a:rPr lang="en-US" sz="1000" dirty="0"/>
                        <a:t>SLOW</a:t>
                      </a:r>
                    </a:p>
                  </a:txBody>
                  <a:tcPr marL="68580" marR="68580" marT="34290" marB="34290"/>
                </a:tc>
                <a:tc>
                  <a:txBody>
                    <a:bodyPr/>
                    <a:lstStyle/>
                    <a:p>
                      <a:pPr algn="ctr"/>
                      <a:r>
                        <a:rPr lang="en-US" sz="1000" dirty="0"/>
                        <a:t>SLOW</a:t>
                      </a:r>
                    </a:p>
                  </a:txBody>
                  <a:tcPr marL="68580" marR="68580" marT="34290" marB="34290"/>
                </a:tc>
                <a:extLst>
                  <a:ext uri="{0D108BD9-81ED-4DB2-BD59-A6C34878D82A}">
                    <a16:rowId xmlns:a16="http://schemas.microsoft.com/office/drawing/2014/main" val="177497980"/>
                  </a:ext>
                </a:extLst>
              </a:tr>
              <a:tr h="471488">
                <a:tc>
                  <a:txBody>
                    <a:bodyPr/>
                    <a:lstStyle/>
                    <a:p>
                      <a:r>
                        <a:rPr lang="en-US" sz="1000" dirty="0"/>
                        <a:t>Testing (Risk)</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EXTENSIVE</a:t>
                      </a:r>
                    </a:p>
                  </a:txBody>
                  <a:tcPr marL="68580" marR="68580" marT="34290" marB="34290"/>
                </a:tc>
                <a:tc>
                  <a:txBody>
                    <a:bodyPr/>
                    <a:lstStyle/>
                    <a:p>
                      <a:pPr algn="ctr"/>
                      <a:r>
                        <a:rPr lang="en-US" sz="1000" dirty="0"/>
                        <a:t>EXTENSIVE</a:t>
                      </a:r>
                    </a:p>
                  </a:txBody>
                  <a:tcPr marL="68580" marR="68580" marT="34290" marB="34290"/>
                </a:tc>
                <a:tc>
                  <a:txBody>
                    <a:bodyPr/>
                    <a:lstStyle/>
                    <a:p>
                      <a:pPr algn="ctr"/>
                      <a:r>
                        <a:rPr lang="en-US" sz="1000" dirty="0"/>
                        <a:t>EXTENSIVE</a:t>
                      </a:r>
                    </a:p>
                  </a:txBody>
                  <a:tcPr marL="68580" marR="68580" marT="34290" marB="34290"/>
                </a:tc>
                <a:tc>
                  <a:txBody>
                    <a:bodyPr/>
                    <a:lstStyle/>
                    <a:p>
                      <a:pPr algn="ctr"/>
                      <a:r>
                        <a:rPr lang="en-US" sz="1000" dirty="0"/>
                        <a:t>VARIES</a:t>
                      </a:r>
                    </a:p>
                  </a:txBody>
                  <a:tcPr marL="68580" marR="68580" marT="34290" marB="34290"/>
                </a:tc>
                <a:extLst>
                  <a:ext uri="{0D108BD9-81ED-4DB2-BD59-A6C34878D82A}">
                    <a16:rowId xmlns:a16="http://schemas.microsoft.com/office/drawing/2014/main" val="233885368"/>
                  </a:ext>
                </a:extLst>
              </a:tr>
            </a:tbl>
          </a:graphicData>
        </a:graphic>
      </p:graphicFrame>
      <p:sp>
        <p:nvSpPr>
          <p:cNvPr id="2" name="Title 1">
            <a:extLst>
              <a:ext uri="{FF2B5EF4-FFF2-40B4-BE49-F238E27FC236}">
                <a16:creationId xmlns:a16="http://schemas.microsoft.com/office/drawing/2014/main" id="{86B2344F-41D0-8E4C-A5D5-E1621AADFBAA}"/>
              </a:ext>
            </a:extLst>
          </p:cNvPr>
          <p:cNvSpPr>
            <a:spLocks noGrp="1"/>
          </p:cNvSpPr>
          <p:nvPr>
            <p:ph type="title"/>
          </p:nvPr>
        </p:nvSpPr>
        <p:spPr/>
        <p:txBody>
          <a:bodyPr/>
          <a:lstStyle/>
          <a:p>
            <a:r>
              <a:rPr lang="en-US" dirty="0"/>
              <a:t>Software Development Processes </a:t>
            </a:r>
          </a:p>
        </p:txBody>
      </p:sp>
      <p:sp>
        <p:nvSpPr>
          <p:cNvPr id="4" name="Date Placeholder 3">
            <a:extLst>
              <a:ext uri="{FF2B5EF4-FFF2-40B4-BE49-F238E27FC236}">
                <a16:creationId xmlns:a16="http://schemas.microsoft.com/office/drawing/2014/main" id="{8642EB09-EB27-8A41-ACCF-7236E5F492D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8ED3C39-63CD-0E46-9669-861C3FE1D705}"/>
              </a:ext>
            </a:extLst>
          </p:cNvPr>
          <p:cNvSpPr>
            <a:spLocks noGrp="1"/>
          </p:cNvSpPr>
          <p:nvPr>
            <p:ph type="sldNum" sz="quarter" idx="12"/>
          </p:nvPr>
        </p:nvSpPr>
        <p:spPr/>
        <p:txBody>
          <a:bodyPr/>
          <a:lstStyle/>
          <a:p>
            <a:fld id="{FCFF2910-D1F1-314D-A8F2-476646A55ABA}" type="slidenum">
              <a:rPr lang="en-US" smtClean="0"/>
              <a:pPr/>
              <a:t>16</a:t>
            </a:fld>
            <a:endParaRPr lang="en-US" dirty="0"/>
          </a:p>
        </p:txBody>
      </p:sp>
    </p:spTree>
    <p:extLst>
      <p:ext uri="{BB962C8B-B14F-4D97-AF65-F5344CB8AC3E}">
        <p14:creationId xmlns:p14="http://schemas.microsoft.com/office/powerpoint/2010/main" val="271983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3A82E74-FAAF-7A4F-B20B-18EA5E231391}"/>
              </a:ext>
            </a:extLst>
          </p:cNvPr>
          <p:cNvGraphicFramePr>
            <a:graphicFrameLocks noGrp="1"/>
          </p:cNvGraphicFramePr>
          <p:nvPr/>
        </p:nvGraphicFramePr>
        <p:xfrm>
          <a:off x="628650" y="2839900"/>
          <a:ext cx="7974239" cy="2472143"/>
        </p:xfrm>
        <a:graphic>
          <a:graphicData uri="http://schemas.openxmlformats.org/drawingml/2006/table">
            <a:tbl>
              <a:tblPr firstRow="1" bandRow="1">
                <a:tableStyleId>{F5AB1C69-6EDB-4FF4-983F-18BD219EF322}</a:tableStyleId>
              </a:tblPr>
              <a:tblGrid>
                <a:gridCol w="1139177">
                  <a:extLst>
                    <a:ext uri="{9D8B030D-6E8A-4147-A177-3AD203B41FA5}">
                      <a16:colId xmlns:a16="http://schemas.microsoft.com/office/drawing/2014/main" val="2068847242"/>
                    </a:ext>
                  </a:extLst>
                </a:gridCol>
                <a:gridCol w="1139177">
                  <a:extLst>
                    <a:ext uri="{9D8B030D-6E8A-4147-A177-3AD203B41FA5}">
                      <a16:colId xmlns:a16="http://schemas.microsoft.com/office/drawing/2014/main" val="3074923381"/>
                    </a:ext>
                  </a:extLst>
                </a:gridCol>
                <a:gridCol w="1139177">
                  <a:extLst>
                    <a:ext uri="{9D8B030D-6E8A-4147-A177-3AD203B41FA5}">
                      <a16:colId xmlns:a16="http://schemas.microsoft.com/office/drawing/2014/main" val="2854600901"/>
                    </a:ext>
                  </a:extLst>
                </a:gridCol>
                <a:gridCol w="1139177">
                  <a:extLst>
                    <a:ext uri="{9D8B030D-6E8A-4147-A177-3AD203B41FA5}">
                      <a16:colId xmlns:a16="http://schemas.microsoft.com/office/drawing/2014/main" val="3738378897"/>
                    </a:ext>
                  </a:extLst>
                </a:gridCol>
                <a:gridCol w="1139177">
                  <a:extLst>
                    <a:ext uri="{9D8B030D-6E8A-4147-A177-3AD203B41FA5}">
                      <a16:colId xmlns:a16="http://schemas.microsoft.com/office/drawing/2014/main" val="3792495023"/>
                    </a:ext>
                  </a:extLst>
                </a:gridCol>
                <a:gridCol w="1139177">
                  <a:extLst>
                    <a:ext uri="{9D8B030D-6E8A-4147-A177-3AD203B41FA5}">
                      <a16:colId xmlns:a16="http://schemas.microsoft.com/office/drawing/2014/main" val="1367051170"/>
                    </a:ext>
                  </a:extLst>
                </a:gridCol>
                <a:gridCol w="1139177">
                  <a:extLst>
                    <a:ext uri="{9D8B030D-6E8A-4147-A177-3AD203B41FA5}">
                      <a16:colId xmlns:a16="http://schemas.microsoft.com/office/drawing/2014/main" val="141285792"/>
                    </a:ext>
                  </a:extLst>
                </a:gridCol>
              </a:tblGrid>
              <a:tr h="587871">
                <a:tc>
                  <a:txBody>
                    <a:bodyPr/>
                    <a:lstStyle/>
                    <a:p>
                      <a:endParaRPr lang="en-US" sz="1000" dirty="0"/>
                    </a:p>
                  </a:txBody>
                  <a:tcPr marL="68580" marR="68580" marT="34290" marB="34290"/>
                </a:tc>
                <a:tc>
                  <a:txBody>
                    <a:bodyPr/>
                    <a:lstStyle/>
                    <a:p>
                      <a:pPr algn="ctr"/>
                      <a:r>
                        <a:rPr lang="en-US" sz="1000" dirty="0"/>
                        <a:t>Applications</a:t>
                      </a:r>
                    </a:p>
                  </a:txBody>
                  <a:tcPr marL="68580" marR="68580" marT="34290" marB="34290"/>
                </a:tc>
                <a:tc>
                  <a:txBody>
                    <a:bodyPr/>
                    <a:lstStyle/>
                    <a:p>
                      <a:pPr algn="ctr"/>
                      <a:r>
                        <a:rPr lang="en-US" sz="1000" dirty="0"/>
                        <a:t>Web Applications</a:t>
                      </a:r>
                    </a:p>
                  </a:txBody>
                  <a:tcPr marL="68580" marR="68580" marT="34290" marB="34290"/>
                </a:tc>
                <a:tc>
                  <a:txBody>
                    <a:bodyPr/>
                    <a:lstStyle/>
                    <a:p>
                      <a:pPr algn="ctr"/>
                      <a:r>
                        <a:rPr lang="en-US" sz="1000" dirty="0"/>
                        <a:t>Software Development Tools</a:t>
                      </a:r>
                    </a:p>
                  </a:txBody>
                  <a:tcPr marL="68580" marR="68580" marT="34290" marB="34290"/>
                </a:tc>
                <a:tc>
                  <a:txBody>
                    <a:bodyPr/>
                    <a:lstStyle/>
                    <a:p>
                      <a:pPr algn="ctr"/>
                      <a:r>
                        <a:rPr lang="en-US" sz="1000" dirty="0"/>
                        <a:t>Servers (FTP, Web, DB, Email)</a:t>
                      </a:r>
                    </a:p>
                  </a:txBody>
                  <a:tcPr marL="68580" marR="68580" marT="34290" marB="34290"/>
                </a:tc>
                <a:tc>
                  <a:txBody>
                    <a:bodyPr/>
                    <a:lstStyle/>
                    <a:p>
                      <a:pPr algn="ctr"/>
                      <a:r>
                        <a:rPr lang="en-US" sz="1000" dirty="0"/>
                        <a:t>Operating Systems</a:t>
                      </a:r>
                    </a:p>
                  </a:txBody>
                  <a:tcPr marL="68580" marR="68580" marT="34290" marB="34290"/>
                </a:tc>
                <a:tc>
                  <a:txBody>
                    <a:bodyPr/>
                    <a:lstStyle/>
                    <a:p>
                      <a:pPr algn="ctr"/>
                      <a:r>
                        <a:rPr lang="en-US" sz="1000" dirty="0"/>
                        <a:t>Embedded Systems</a:t>
                      </a:r>
                    </a:p>
                  </a:txBody>
                  <a:tcPr marL="68580" marR="68580" marT="34290" marB="34290"/>
                </a:tc>
                <a:extLst>
                  <a:ext uri="{0D108BD9-81ED-4DB2-BD59-A6C34878D82A}">
                    <a16:rowId xmlns:a16="http://schemas.microsoft.com/office/drawing/2014/main" val="1521032590"/>
                  </a:ext>
                </a:extLst>
              </a:tr>
              <a:tr h="468071">
                <a:tc>
                  <a:txBody>
                    <a:bodyPr/>
                    <a:lstStyle/>
                    <a:p>
                      <a:r>
                        <a:rPr lang="en-US" sz="1000" dirty="0"/>
                        <a:t>Waterfall</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NO</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extLst>
                  <a:ext uri="{0D108BD9-81ED-4DB2-BD59-A6C34878D82A}">
                    <a16:rowId xmlns:a16="http://schemas.microsoft.com/office/drawing/2014/main" val="3741783116"/>
                  </a:ext>
                </a:extLst>
              </a:tr>
              <a:tr h="459498">
                <a:tc>
                  <a:txBody>
                    <a:bodyPr/>
                    <a:lstStyle/>
                    <a:p>
                      <a:r>
                        <a:rPr lang="en-US" sz="1000" dirty="0"/>
                        <a:t>Spiral</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NO</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YES</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YES</a:t>
                      </a:r>
                    </a:p>
                  </a:txBody>
                  <a:tcPr marL="68580" marR="68580" marT="34290" marB="34290"/>
                </a:tc>
                <a:extLst>
                  <a:ext uri="{0D108BD9-81ED-4DB2-BD59-A6C34878D82A}">
                    <a16:rowId xmlns:a16="http://schemas.microsoft.com/office/drawing/2014/main" val="4185215001"/>
                  </a:ext>
                </a:extLst>
              </a:tr>
              <a:tr h="485215">
                <a:tc>
                  <a:txBody>
                    <a:bodyPr/>
                    <a:lstStyle/>
                    <a:p>
                      <a:r>
                        <a:rPr lang="en-US" sz="1000" dirty="0"/>
                        <a:t>Agile</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NO</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NO</a:t>
                      </a:r>
                    </a:p>
                  </a:txBody>
                  <a:tcPr marL="68580" marR="68580" marT="34290" marB="34290"/>
                </a:tc>
                <a:tc>
                  <a:txBody>
                    <a:bodyPr/>
                    <a:lstStyle/>
                    <a:p>
                      <a:pPr algn="ctr"/>
                      <a:r>
                        <a:rPr lang="en-US" sz="1000" dirty="0"/>
                        <a:t>NO</a:t>
                      </a:r>
                    </a:p>
                  </a:txBody>
                  <a:tcPr marL="68580" marR="68580" marT="34290" marB="34290"/>
                </a:tc>
                <a:extLst>
                  <a:ext uri="{0D108BD9-81ED-4DB2-BD59-A6C34878D82A}">
                    <a16:rowId xmlns:a16="http://schemas.microsoft.com/office/drawing/2014/main" val="177497980"/>
                  </a:ext>
                </a:extLst>
              </a:tr>
              <a:tr h="471488">
                <a:tc>
                  <a:txBody>
                    <a:bodyPr/>
                    <a:lstStyle/>
                    <a:p>
                      <a:r>
                        <a:rPr lang="en-US" sz="1000" dirty="0"/>
                        <a:t>DevOps</a:t>
                      </a:r>
                    </a:p>
                  </a:txBody>
                  <a:tcPr marL="68580" marR="68580" marT="34290" marB="34290"/>
                </a:tc>
                <a:tc>
                  <a:txBody>
                    <a:bodyPr/>
                    <a:lstStyle/>
                    <a:p>
                      <a:pPr algn="ctr"/>
                      <a:r>
                        <a:rPr lang="en-US" sz="1000" dirty="0"/>
                        <a:t>VARIES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NO</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YES</a:t>
                      </a:r>
                    </a:p>
                  </a:txBody>
                  <a:tcPr marL="68580" marR="68580" marT="34290" marB="34290"/>
                </a:tc>
                <a:tc>
                  <a:txBody>
                    <a:bodyPr/>
                    <a:lstStyle/>
                    <a:p>
                      <a:pPr algn="ctr"/>
                      <a:r>
                        <a:rPr lang="en-US" sz="1000" dirty="0"/>
                        <a:t>NO</a:t>
                      </a:r>
                    </a:p>
                  </a:txBody>
                  <a:tcPr marL="68580" marR="68580" marT="34290" marB="34290"/>
                </a:tc>
                <a:extLst>
                  <a:ext uri="{0D108BD9-81ED-4DB2-BD59-A6C34878D82A}">
                    <a16:rowId xmlns:a16="http://schemas.microsoft.com/office/drawing/2014/main" val="233885368"/>
                  </a:ext>
                </a:extLst>
              </a:tr>
            </a:tbl>
          </a:graphicData>
        </a:graphic>
      </p:graphicFrame>
      <p:sp>
        <p:nvSpPr>
          <p:cNvPr id="2" name="Title 1">
            <a:extLst>
              <a:ext uri="{FF2B5EF4-FFF2-40B4-BE49-F238E27FC236}">
                <a16:creationId xmlns:a16="http://schemas.microsoft.com/office/drawing/2014/main" id="{86B2344F-41D0-8E4C-A5D5-E1621AADFBAA}"/>
              </a:ext>
            </a:extLst>
          </p:cNvPr>
          <p:cNvSpPr>
            <a:spLocks noGrp="1"/>
          </p:cNvSpPr>
          <p:nvPr>
            <p:ph type="title"/>
          </p:nvPr>
        </p:nvSpPr>
        <p:spPr>
          <a:xfrm>
            <a:off x="628650" y="959644"/>
            <a:ext cx="7886700" cy="929247"/>
          </a:xfrm>
        </p:spPr>
        <p:txBody>
          <a:bodyPr/>
          <a:lstStyle/>
          <a:p>
            <a:r>
              <a:rPr lang="en-US" dirty="0"/>
              <a:t>Software Development Processes:  Fit </a:t>
            </a:r>
          </a:p>
        </p:txBody>
      </p:sp>
      <p:sp>
        <p:nvSpPr>
          <p:cNvPr id="4" name="Date Placeholder 3">
            <a:extLst>
              <a:ext uri="{FF2B5EF4-FFF2-40B4-BE49-F238E27FC236}">
                <a16:creationId xmlns:a16="http://schemas.microsoft.com/office/drawing/2014/main" id="{8642EB09-EB27-8A41-ACCF-7236E5F492D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8ED3C39-63CD-0E46-9669-861C3FE1D705}"/>
              </a:ext>
            </a:extLst>
          </p:cNvPr>
          <p:cNvSpPr>
            <a:spLocks noGrp="1"/>
          </p:cNvSpPr>
          <p:nvPr>
            <p:ph type="sldNum" sz="quarter" idx="12"/>
          </p:nvPr>
        </p:nvSpPr>
        <p:spPr/>
        <p:txBody>
          <a:bodyPr/>
          <a:lstStyle/>
          <a:p>
            <a:fld id="{FCFF2910-D1F1-314D-A8F2-476646A55ABA}" type="slidenum">
              <a:rPr lang="en-US" smtClean="0"/>
              <a:pPr/>
              <a:t>17</a:t>
            </a:fld>
            <a:endParaRPr lang="en-US" dirty="0"/>
          </a:p>
        </p:txBody>
      </p:sp>
      <p:sp>
        <p:nvSpPr>
          <p:cNvPr id="6" name="Content Placeholder 2">
            <a:extLst>
              <a:ext uri="{FF2B5EF4-FFF2-40B4-BE49-F238E27FC236}">
                <a16:creationId xmlns:a16="http://schemas.microsoft.com/office/drawing/2014/main" id="{86FB7F89-7DD7-C541-B418-7AF2103DCCC2}"/>
              </a:ext>
            </a:extLst>
          </p:cNvPr>
          <p:cNvSpPr>
            <a:spLocks noGrp="1"/>
          </p:cNvSpPr>
          <p:nvPr>
            <p:ph idx="1"/>
          </p:nvPr>
        </p:nvSpPr>
        <p:spPr>
          <a:xfrm>
            <a:off x="628650" y="1786497"/>
            <a:ext cx="7886700" cy="1053403"/>
          </a:xfrm>
        </p:spPr>
        <p:txBody>
          <a:bodyPr/>
          <a:lstStyle/>
          <a:p>
            <a:r>
              <a:rPr lang="en-US" dirty="0"/>
              <a:t>The best “fit” for developing a particular type of software is a </a:t>
            </a:r>
            <a:r>
              <a:rPr lang="en-US" u="sng" dirty="0"/>
              <a:t>matter of opinion</a:t>
            </a:r>
            <a:r>
              <a:rPr lang="en-US" dirty="0"/>
              <a:t>, and based on specific circumstances.  The table below is intended as a basis for discussion.</a:t>
            </a:r>
          </a:p>
          <a:p>
            <a:pPr marL="0" indent="0">
              <a:buNone/>
            </a:pPr>
            <a:endParaRPr lang="en-US" dirty="0"/>
          </a:p>
        </p:txBody>
      </p:sp>
    </p:spTree>
    <p:extLst>
      <p:ext uri="{BB962C8B-B14F-4D97-AF65-F5344CB8AC3E}">
        <p14:creationId xmlns:p14="http://schemas.microsoft.com/office/powerpoint/2010/main" val="127311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648E-7872-D3D9-EC5F-BBE5E5D76A89}"/>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EBDC2363-E53A-46DD-28D1-2DD82A0682A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CB538AB-7680-7F94-1FD8-0A9EBB9F5F09}"/>
              </a:ext>
            </a:extLst>
          </p:cNvPr>
          <p:cNvSpPr>
            <a:spLocks noGrp="1"/>
          </p:cNvSpPr>
          <p:nvPr>
            <p:ph type="sldNum" sz="quarter" idx="12"/>
          </p:nvPr>
        </p:nvSpPr>
        <p:spPr/>
        <p:txBody>
          <a:bodyPr/>
          <a:lstStyle/>
          <a:p>
            <a:fld id="{60E73868-AA33-2747-ABB3-0137BB3226B1}" type="slidenum">
              <a:rPr lang="en-US" smtClean="0"/>
              <a:t>18</a:t>
            </a:fld>
            <a:endParaRPr lang="en-US"/>
          </a:p>
        </p:txBody>
      </p:sp>
    </p:spTree>
    <p:extLst>
      <p:ext uri="{BB962C8B-B14F-4D97-AF65-F5344CB8AC3E}">
        <p14:creationId xmlns:p14="http://schemas.microsoft.com/office/powerpoint/2010/main" val="117281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D285-01BD-5C42-AA79-903FA061DCF5}"/>
              </a:ext>
            </a:extLst>
          </p:cNvPr>
          <p:cNvSpPr>
            <a:spLocks noGrp="1"/>
          </p:cNvSpPr>
          <p:nvPr>
            <p:ph type="title"/>
          </p:nvPr>
        </p:nvSpPr>
        <p:spPr/>
        <p:txBody>
          <a:bodyPr/>
          <a:lstStyle/>
          <a:p>
            <a:r>
              <a:rPr lang="en-US" dirty="0"/>
              <a:t>What Does a Modern Operating System Do?</a:t>
            </a:r>
          </a:p>
        </p:txBody>
      </p:sp>
      <p:sp>
        <p:nvSpPr>
          <p:cNvPr id="3" name="Content Placeholder 2">
            <a:extLst>
              <a:ext uri="{FF2B5EF4-FFF2-40B4-BE49-F238E27FC236}">
                <a16:creationId xmlns:a16="http://schemas.microsoft.com/office/drawing/2014/main" id="{A0531E2A-C190-BC4C-8614-C497C3BD99A7}"/>
              </a:ext>
            </a:extLst>
          </p:cNvPr>
          <p:cNvSpPr>
            <a:spLocks noGrp="1"/>
          </p:cNvSpPr>
          <p:nvPr>
            <p:ph idx="1"/>
          </p:nvPr>
        </p:nvSpPr>
        <p:spPr/>
        <p:txBody>
          <a:bodyPr>
            <a:normAutofit fontScale="85000" lnSpcReduction="20000"/>
          </a:bodyPr>
          <a:lstStyle/>
          <a:p>
            <a:pPr marL="385763" indent="-385763">
              <a:buFont typeface="+mj-lt"/>
              <a:buAutoNum type="arabicPeriod"/>
            </a:pPr>
            <a:r>
              <a:rPr lang="en-US" sz="2400" dirty="0"/>
              <a:t>Process Management</a:t>
            </a:r>
          </a:p>
          <a:p>
            <a:pPr lvl="1"/>
            <a:r>
              <a:rPr lang="en-US" sz="2100" dirty="0"/>
              <a:t>Fork &amp; Exec</a:t>
            </a:r>
          </a:p>
          <a:p>
            <a:pPr lvl="1"/>
            <a:r>
              <a:rPr lang="en-US" sz="2100" dirty="0"/>
              <a:t>Scheduling and Dispatching</a:t>
            </a:r>
          </a:p>
          <a:p>
            <a:pPr lvl="1"/>
            <a:r>
              <a:rPr lang="en-US" sz="2400" dirty="0" err="1"/>
              <a:t>Interprocess</a:t>
            </a:r>
            <a:r>
              <a:rPr lang="en-US" sz="2400" dirty="0"/>
              <a:t> Communications</a:t>
            </a:r>
          </a:p>
          <a:p>
            <a:pPr marL="385763" indent="-385763">
              <a:buFont typeface="+mj-lt"/>
              <a:buAutoNum type="arabicPeriod"/>
            </a:pPr>
            <a:r>
              <a:rPr lang="en-US" sz="2400" dirty="0"/>
              <a:t>Input / Output (I/O) Management </a:t>
            </a:r>
          </a:p>
          <a:p>
            <a:pPr lvl="1"/>
            <a:r>
              <a:rPr lang="en-US" sz="2100" dirty="0"/>
              <a:t>I/O blocks</a:t>
            </a:r>
          </a:p>
          <a:p>
            <a:pPr lvl="1"/>
            <a:r>
              <a:rPr lang="en-US" sz="2100" dirty="0"/>
              <a:t>Interrupts</a:t>
            </a:r>
          </a:p>
          <a:p>
            <a:pPr marL="385763" indent="-385763">
              <a:buFont typeface="+mj-lt"/>
              <a:buAutoNum type="arabicPeriod"/>
            </a:pPr>
            <a:r>
              <a:rPr lang="en-US" sz="2400" dirty="0"/>
              <a:t>Memory Management</a:t>
            </a:r>
          </a:p>
          <a:p>
            <a:pPr lvl="1"/>
            <a:r>
              <a:rPr lang="en-US" sz="2100" dirty="0"/>
              <a:t>MMUs &amp; Address mapping</a:t>
            </a:r>
          </a:p>
          <a:p>
            <a:pPr lvl="1"/>
            <a:r>
              <a:rPr lang="en-US" sz="2100" dirty="0"/>
              <a:t>Virtual Memory &amp; Swapping</a:t>
            </a:r>
          </a:p>
          <a:p>
            <a:pPr marL="385763" indent="-385763">
              <a:buFont typeface="+mj-lt"/>
              <a:buAutoNum type="arabicPeriod"/>
            </a:pPr>
            <a:r>
              <a:rPr lang="en-US" sz="2400" dirty="0"/>
              <a:t>File System Management</a:t>
            </a:r>
          </a:p>
          <a:p>
            <a:pPr lvl="1"/>
            <a:r>
              <a:rPr lang="en-US" sz="2100" dirty="0"/>
              <a:t>Disk fragmentation</a:t>
            </a:r>
          </a:p>
          <a:p>
            <a:pPr marL="385763" indent="-385763">
              <a:buFont typeface="+mj-lt"/>
              <a:buAutoNum type="arabicPeriod"/>
            </a:pPr>
            <a:r>
              <a:rPr lang="en-US" sz="2400" dirty="0"/>
              <a:t>System Functions and Kernel Mode</a:t>
            </a:r>
          </a:p>
          <a:p>
            <a:pPr marL="385763" indent="-385763">
              <a:buFont typeface="+mj-lt"/>
              <a:buAutoNum type="arabicPeriod"/>
            </a:pPr>
            <a:r>
              <a:rPr lang="en-US" sz="2400" dirty="0"/>
              <a:t>User Interaction – (maybe)</a:t>
            </a:r>
          </a:p>
          <a:p>
            <a:pPr marL="385763" indent="-385763">
              <a:buFont typeface="+mj-lt"/>
              <a:buAutoNum type="arabicPeriod"/>
            </a:pPr>
            <a:r>
              <a:rPr lang="en-US" sz="2400" dirty="0"/>
              <a:t>Networking</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49D79CF-C619-F546-9F55-4B414C7737D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19E7804-0D97-9B41-824A-1D4A0CFCB13D}"/>
              </a:ext>
            </a:extLst>
          </p:cNvPr>
          <p:cNvSpPr>
            <a:spLocks noGrp="1"/>
          </p:cNvSpPr>
          <p:nvPr>
            <p:ph type="sldNum" sz="quarter" idx="12"/>
          </p:nvPr>
        </p:nvSpPr>
        <p:spPr/>
        <p:txBody>
          <a:bodyPr/>
          <a:lstStyle/>
          <a:p>
            <a:fld id="{FCFF2910-D1F1-314D-A8F2-476646A55ABA}" type="slidenum">
              <a:rPr lang="en-US" smtClean="0"/>
              <a:pPr/>
              <a:t>19</a:t>
            </a:fld>
            <a:endParaRPr lang="en-US" dirty="0"/>
          </a:p>
        </p:txBody>
      </p:sp>
    </p:spTree>
    <p:extLst>
      <p:ext uri="{BB962C8B-B14F-4D97-AF65-F5344CB8AC3E}">
        <p14:creationId xmlns:p14="http://schemas.microsoft.com/office/powerpoint/2010/main" val="168400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B833-D3BB-39B9-701F-A54D629828ED}"/>
              </a:ext>
            </a:extLst>
          </p:cNvPr>
          <p:cNvSpPr>
            <a:spLocks noGrp="1"/>
          </p:cNvSpPr>
          <p:nvPr>
            <p:ph type="ctrTitle"/>
          </p:nvPr>
        </p:nvSpPr>
        <p:spPr/>
        <p:txBody>
          <a:bodyPr/>
          <a:lstStyle/>
          <a:p>
            <a:r>
              <a:rPr lang="en-US" dirty="0"/>
              <a:t>Development Tools</a:t>
            </a:r>
          </a:p>
        </p:txBody>
      </p:sp>
      <p:sp>
        <p:nvSpPr>
          <p:cNvPr id="3" name="Subtitle 2">
            <a:extLst>
              <a:ext uri="{FF2B5EF4-FFF2-40B4-BE49-F238E27FC236}">
                <a16:creationId xmlns:a16="http://schemas.microsoft.com/office/drawing/2014/main" id="{D9FDE880-DD06-B60E-5EA0-5BC0E314A34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8EA4DB2-CFDE-3F8B-33DA-C0E5F6C1390A}"/>
              </a:ext>
            </a:extLst>
          </p:cNvPr>
          <p:cNvSpPr>
            <a:spLocks noGrp="1"/>
          </p:cNvSpPr>
          <p:nvPr>
            <p:ph type="sldNum" sz="quarter" idx="12"/>
          </p:nvPr>
        </p:nvSpPr>
        <p:spPr/>
        <p:txBody>
          <a:bodyPr/>
          <a:lstStyle/>
          <a:p>
            <a:fld id="{60E73868-AA33-2747-ABB3-0137BB3226B1}" type="slidenum">
              <a:rPr lang="en-US" smtClean="0"/>
              <a:t>2</a:t>
            </a:fld>
            <a:endParaRPr lang="en-US"/>
          </a:p>
        </p:txBody>
      </p:sp>
    </p:spTree>
    <p:extLst>
      <p:ext uri="{BB962C8B-B14F-4D97-AF65-F5344CB8AC3E}">
        <p14:creationId xmlns:p14="http://schemas.microsoft.com/office/powerpoint/2010/main" val="85096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E8AC-2852-67EE-ECB7-1B4AA3E36613}"/>
              </a:ext>
            </a:extLst>
          </p:cNvPr>
          <p:cNvSpPr>
            <a:spLocks noGrp="1"/>
          </p:cNvSpPr>
          <p:nvPr>
            <p:ph type="title"/>
          </p:nvPr>
        </p:nvSpPr>
        <p:spPr/>
        <p:txBody>
          <a:bodyPr/>
          <a:lstStyle/>
          <a:p>
            <a:r>
              <a:rPr lang="en-US" dirty="0"/>
              <a:t>Types of Operating Systems</a:t>
            </a:r>
          </a:p>
        </p:txBody>
      </p:sp>
      <p:sp>
        <p:nvSpPr>
          <p:cNvPr id="3" name="Content Placeholder 2">
            <a:extLst>
              <a:ext uri="{FF2B5EF4-FFF2-40B4-BE49-F238E27FC236}">
                <a16:creationId xmlns:a16="http://schemas.microsoft.com/office/drawing/2014/main" id="{9CC26AD7-42D8-40E1-82D6-962ADF199A11}"/>
              </a:ext>
            </a:extLst>
          </p:cNvPr>
          <p:cNvSpPr>
            <a:spLocks noGrp="1"/>
          </p:cNvSpPr>
          <p:nvPr>
            <p:ph idx="1"/>
          </p:nvPr>
        </p:nvSpPr>
        <p:spPr>
          <a:xfrm>
            <a:off x="628649" y="1825625"/>
            <a:ext cx="8058105" cy="4351338"/>
          </a:xfrm>
        </p:spPr>
        <p:txBody>
          <a:bodyPr>
            <a:normAutofit/>
          </a:bodyPr>
          <a:lstStyle/>
          <a:p>
            <a:r>
              <a:rPr lang="en-US" sz="2800" dirty="0"/>
              <a:t>Batch / Single-Process (early computers – 1940s-50s)</a:t>
            </a:r>
          </a:p>
          <a:p>
            <a:r>
              <a:rPr lang="en-US" sz="2800" dirty="0"/>
              <a:t>Multi-Programming Systems (“modern” computers – last 1960s)</a:t>
            </a:r>
          </a:p>
          <a:p>
            <a:r>
              <a:rPr lang="en-US" sz="2800" dirty="0"/>
              <a:t>Multi-Processor Systems</a:t>
            </a:r>
          </a:p>
          <a:p>
            <a:r>
              <a:rPr lang="en-US" sz="2800" dirty="0"/>
              <a:t>Distributed Operating Systems</a:t>
            </a:r>
          </a:p>
          <a:p>
            <a:r>
              <a:rPr lang="en-US" sz="2800" dirty="0"/>
              <a:t>Network Operating Systems</a:t>
            </a:r>
          </a:p>
          <a:p>
            <a:endParaRPr lang="en-US" sz="2800" dirty="0"/>
          </a:p>
        </p:txBody>
      </p:sp>
      <p:sp>
        <p:nvSpPr>
          <p:cNvPr id="4" name="Slide Number Placeholder 3">
            <a:extLst>
              <a:ext uri="{FF2B5EF4-FFF2-40B4-BE49-F238E27FC236}">
                <a16:creationId xmlns:a16="http://schemas.microsoft.com/office/drawing/2014/main" id="{D7760303-AEE2-B9F7-EAB8-4E2C7E591219}"/>
              </a:ext>
            </a:extLst>
          </p:cNvPr>
          <p:cNvSpPr>
            <a:spLocks noGrp="1"/>
          </p:cNvSpPr>
          <p:nvPr>
            <p:ph type="sldNum" sz="quarter" idx="12"/>
          </p:nvPr>
        </p:nvSpPr>
        <p:spPr/>
        <p:txBody>
          <a:bodyPr/>
          <a:lstStyle/>
          <a:p>
            <a:fld id="{6C575094-CFE5-6845-BA77-358456EEE977}" type="slidenum">
              <a:rPr lang="en-US" altLang="x-none" smtClean="0"/>
              <a:pPr/>
              <a:t>20</a:t>
            </a:fld>
            <a:endParaRPr lang="en-US" altLang="x-none"/>
          </a:p>
        </p:txBody>
      </p:sp>
    </p:spTree>
    <p:extLst>
      <p:ext uri="{BB962C8B-B14F-4D97-AF65-F5344CB8AC3E}">
        <p14:creationId xmlns:p14="http://schemas.microsoft.com/office/powerpoint/2010/main" val="206542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E8AC-2852-67EE-ECB7-1B4AA3E36613}"/>
              </a:ext>
            </a:extLst>
          </p:cNvPr>
          <p:cNvSpPr>
            <a:spLocks noGrp="1"/>
          </p:cNvSpPr>
          <p:nvPr>
            <p:ph type="title"/>
          </p:nvPr>
        </p:nvSpPr>
        <p:spPr/>
        <p:txBody>
          <a:bodyPr/>
          <a:lstStyle/>
          <a:p>
            <a:r>
              <a:rPr lang="en-US" dirty="0"/>
              <a:t>Types of Operating Systems</a:t>
            </a:r>
          </a:p>
        </p:txBody>
      </p:sp>
      <p:sp>
        <p:nvSpPr>
          <p:cNvPr id="3" name="Content Placeholder 2">
            <a:extLst>
              <a:ext uri="{FF2B5EF4-FFF2-40B4-BE49-F238E27FC236}">
                <a16:creationId xmlns:a16="http://schemas.microsoft.com/office/drawing/2014/main" id="{9CC26AD7-42D8-40E1-82D6-962ADF199A11}"/>
              </a:ext>
            </a:extLst>
          </p:cNvPr>
          <p:cNvSpPr>
            <a:spLocks noGrp="1"/>
          </p:cNvSpPr>
          <p:nvPr>
            <p:ph idx="1"/>
          </p:nvPr>
        </p:nvSpPr>
        <p:spPr>
          <a:xfrm>
            <a:off x="628649" y="1825625"/>
            <a:ext cx="8058105" cy="4351338"/>
          </a:xfrm>
        </p:spPr>
        <p:txBody>
          <a:bodyPr>
            <a:normAutofit fontScale="92500" lnSpcReduction="10000"/>
          </a:bodyPr>
          <a:lstStyle/>
          <a:p>
            <a:r>
              <a:rPr lang="en-US" sz="2800" dirty="0"/>
              <a:t>Embedded Systems</a:t>
            </a:r>
          </a:p>
          <a:p>
            <a:pPr lvl="1"/>
            <a:r>
              <a:rPr lang="en-US" sz="2500" dirty="0"/>
              <a:t>Limited Memory</a:t>
            </a:r>
          </a:p>
          <a:p>
            <a:pPr lvl="1"/>
            <a:r>
              <a:rPr lang="en-US" sz="2500" dirty="0"/>
              <a:t>No Disks</a:t>
            </a:r>
          </a:p>
          <a:p>
            <a:r>
              <a:rPr lang="en-US" sz="2800" dirty="0"/>
              <a:t>Real-Time Systems</a:t>
            </a:r>
          </a:p>
          <a:p>
            <a:pPr lvl="1"/>
            <a:r>
              <a:rPr lang="en-US" sz="2500" dirty="0"/>
              <a:t>Predictability more important than speed</a:t>
            </a:r>
          </a:p>
          <a:p>
            <a:r>
              <a:rPr lang="en-US" sz="2800" dirty="0"/>
              <a:t>Cloud Systems</a:t>
            </a:r>
          </a:p>
          <a:p>
            <a:pPr lvl="1"/>
            <a:r>
              <a:rPr lang="en-US" sz="2500" dirty="0"/>
              <a:t>Network OS meets Virtualization</a:t>
            </a:r>
          </a:p>
          <a:p>
            <a:r>
              <a:rPr lang="en-US" sz="2800" dirty="0"/>
              <a:t>Mobile Systems</a:t>
            </a:r>
          </a:p>
          <a:p>
            <a:pPr lvl="1"/>
            <a:r>
              <a:rPr lang="en-US" sz="2500" dirty="0"/>
              <a:t>Android versus iOS</a:t>
            </a:r>
          </a:p>
          <a:p>
            <a:pPr lvl="1"/>
            <a:r>
              <a:rPr lang="en-US" sz="2500" dirty="0"/>
              <a:t>Security issues</a:t>
            </a:r>
          </a:p>
          <a:p>
            <a:pPr lvl="1"/>
            <a:r>
              <a:rPr lang="en-US" sz="2500" dirty="0"/>
              <a:t>No Disks (but mass storage)</a:t>
            </a:r>
          </a:p>
          <a:p>
            <a:pPr lvl="1"/>
            <a:r>
              <a:rPr lang="en-US" sz="2500" dirty="0"/>
              <a:t>Novel I/O </a:t>
            </a:r>
          </a:p>
          <a:p>
            <a:endParaRPr lang="en-US" sz="2800" dirty="0"/>
          </a:p>
        </p:txBody>
      </p:sp>
      <p:sp>
        <p:nvSpPr>
          <p:cNvPr id="4" name="Slide Number Placeholder 3">
            <a:extLst>
              <a:ext uri="{FF2B5EF4-FFF2-40B4-BE49-F238E27FC236}">
                <a16:creationId xmlns:a16="http://schemas.microsoft.com/office/drawing/2014/main" id="{D7760303-AEE2-B9F7-EAB8-4E2C7E591219}"/>
              </a:ext>
            </a:extLst>
          </p:cNvPr>
          <p:cNvSpPr>
            <a:spLocks noGrp="1"/>
          </p:cNvSpPr>
          <p:nvPr>
            <p:ph type="sldNum" sz="quarter" idx="12"/>
          </p:nvPr>
        </p:nvSpPr>
        <p:spPr/>
        <p:txBody>
          <a:bodyPr/>
          <a:lstStyle/>
          <a:p>
            <a:fld id="{6C575094-CFE5-6845-BA77-358456EEE977}" type="slidenum">
              <a:rPr lang="en-US" altLang="x-none" smtClean="0"/>
              <a:pPr/>
              <a:t>21</a:t>
            </a:fld>
            <a:endParaRPr lang="en-US" altLang="x-none"/>
          </a:p>
        </p:txBody>
      </p:sp>
    </p:spTree>
    <p:extLst>
      <p:ext uri="{BB962C8B-B14F-4D97-AF65-F5344CB8AC3E}">
        <p14:creationId xmlns:p14="http://schemas.microsoft.com/office/powerpoint/2010/main" val="154900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AEF1-A5A6-A4F9-6A67-1012EB2A5220}"/>
              </a:ext>
            </a:extLst>
          </p:cNvPr>
          <p:cNvSpPr>
            <a:spLocks noGrp="1"/>
          </p:cNvSpPr>
          <p:nvPr>
            <p:ph type="title"/>
          </p:nvPr>
        </p:nvSpPr>
        <p:spPr/>
        <p:txBody>
          <a:bodyPr/>
          <a:lstStyle/>
          <a:p>
            <a:r>
              <a:rPr lang="en-US" dirty="0"/>
              <a:t>Unix / Linux / POSIX</a:t>
            </a:r>
          </a:p>
        </p:txBody>
      </p:sp>
      <p:sp>
        <p:nvSpPr>
          <p:cNvPr id="3" name="Content Placeholder 2">
            <a:extLst>
              <a:ext uri="{FF2B5EF4-FFF2-40B4-BE49-F238E27FC236}">
                <a16:creationId xmlns:a16="http://schemas.microsoft.com/office/drawing/2014/main" id="{59880095-9951-DEE8-263A-73B3C0D6612A}"/>
              </a:ext>
            </a:extLst>
          </p:cNvPr>
          <p:cNvSpPr>
            <a:spLocks noGrp="1"/>
          </p:cNvSpPr>
          <p:nvPr>
            <p:ph idx="1"/>
          </p:nvPr>
        </p:nvSpPr>
        <p:spPr/>
        <p:txBody>
          <a:bodyPr>
            <a:normAutofit/>
          </a:bodyPr>
          <a:lstStyle/>
          <a:p>
            <a:r>
              <a:rPr lang="en-US" sz="2400" dirty="0"/>
              <a:t>Importance</a:t>
            </a:r>
          </a:p>
          <a:p>
            <a:r>
              <a:rPr lang="en-US" sz="2400" dirty="0"/>
              <a:t>Evolution</a:t>
            </a:r>
          </a:p>
          <a:p>
            <a:r>
              <a:rPr lang="en-US" sz="2400" dirty="0"/>
              <a:t>Standards</a:t>
            </a:r>
          </a:p>
        </p:txBody>
      </p:sp>
      <p:sp>
        <p:nvSpPr>
          <p:cNvPr id="4" name="Slide Number Placeholder 3">
            <a:extLst>
              <a:ext uri="{FF2B5EF4-FFF2-40B4-BE49-F238E27FC236}">
                <a16:creationId xmlns:a16="http://schemas.microsoft.com/office/drawing/2014/main" id="{1BC55803-60D7-3D4E-281A-B6A6D85C3055}"/>
              </a:ext>
            </a:extLst>
          </p:cNvPr>
          <p:cNvSpPr>
            <a:spLocks noGrp="1"/>
          </p:cNvSpPr>
          <p:nvPr>
            <p:ph type="sldNum" sz="quarter" idx="12"/>
          </p:nvPr>
        </p:nvSpPr>
        <p:spPr/>
        <p:txBody>
          <a:bodyPr/>
          <a:lstStyle/>
          <a:p>
            <a:fld id="{6C575094-CFE5-6845-BA77-358456EEE977}" type="slidenum">
              <a:rPr lang="en-US" altLang="x-none" smtClean="0"/>
              <a:pPr/>
              <a:t>22</a:t>
            </a:fld>
            <a:endParaRPr lang="en-US" altLang="x-none"/>
          </a:p>
        </p:txBody>
      </p:sp>
    </p:spTree>
    <p:extLst>
      <p:ext uri="{BB962C8B-B14F-4D97-AF65-F5344CB8AC3E}">
        <p14:creationId xmlns:p14="http://schemas.microsoft.com/office/powerpoint/2010/main" val="404952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a:t>Virtual Machines</a:t>
            </a:r>
          </a:p>
        </p:txBody>
      </p:sp>
      <p:sp>
        <p:nvSpPr>
          <p:cNvPr id="1025027" name="Rectangle 3"/>
          <p:cNvSpPr>
            <a:spLocks noGrp="1" noChangeArrowheads="1"/>
          </p:cNvSpPr>
          <p:nvPr>
            <p:ph idx="1"/>
          </p:nvPr>
        </p:nvSpPr>
        <p:spPr>
          <a:xfrm>
            <a:off x="457200" y="1355725"/>
            <a:ext cx="8229600" cy="4876800"/>
          </a:xfrm>
        </p:spPr>
        <p:txBody>
          <a:bodyPr>
            <a:normAutofit/>
          </a:bodyPr>
          <a:lstStyle/>
          <a:p>
            <a:r>
              <a:rPr lang="en-US" sz="2800" u="sng" dirty="0"/>
              <a:t>Abstract the hardware</a:t>
            </a:r>
            <a:r>
              <a:rPr lang="en-US" sz="2800" dirty="0">
                <a:solidFill>
                  <a:srgbClr val="B23C00"/>
                </a:solidFill>
              </a:rPr>
              <a:t> </a:t>
            </a:r>
            <a:r>
              <a:rPr lang="en-US" sz="2800" dirty="0"/>
              <a:t>of a </a:t>
            </a:r>
            <a:br>
              <a:rPr lang="en-US" sz="2800" dirty="0"/>
            </a:br>
            <a:r>
              <a:rPr lang="en-US" sz="2800" dirty="0"/>
              <a:t>single computer system.</a:t>
            </a:r>
          </a:p>
          <a:p>
            <a:pPr lvl="4"/>
            <a:endParaRPr lang="en-US" sz="2800" dirty="0"/>
          </a:p>
          <a:p>
            <a:r>
              <a:rPr lang="en-US" sz="2800" dirty="0"/>
              <a:t>Create several different </a:t>
            </a:r>
            <a:br>
              <a:rPr lang="en-US" sz="2800" dirty="0"/>
            </a:br>
            <a:r>
              <a:rPr lang="en-US" sz="2800" u="sng" dirty="0"/>
              <a:t>execution environments</a:t>
            </a:r>
            <a:r>
              <a:rPr lang="en-US" sz="2800" dirty="0"/>
              <a:t>.</a:t>
            </a:r>
          </a:p>
          <a:p>
            <a:pPr lvl="4"/>
            <a:endParaRPr lang="en-US" sz="2800" dirty="0"/>
          </a:p>
          <a:p>
            <a:r>
              <a:rPr lang="en-US" sz="2800" dirty="0"/>
              <a:t>Each environment can have </a:t>
            </a:r>
            <a:br>
              <a:rPr lang="en-US" sz="2800" dirty="0"/>
            </a:br>
            <a:r>
              <a:rPr lang="en-US" sz="2800" dirty="0"/>
              <a:t>its own operating system.</a:t>
            </a:r>
          </a:p>
          <a:p>
            <a:pPr lvl="4"/>
            <a:endParaRPr lang="en-US" sz="2800" dirty="0"/>
          </a:p>
          <a:p>
            <a:r>
              <a:rPr lang="en-US" sz="2800" dirty="0"/>
              <a:t>Each environment believes it has </a:t>
            </a:r>
            <a:br>
              <a:rPr lang="en-US" sz="2800" dirty="0"/>
            </a:br>
            <a:r>
              <a:rPr lang="en-US" sz="2800" dirty="0"/>
              <a:t>the entire physical system.</a:t>
            </a:r>
          </a:p>
        </p:txBody>
      </p:sp>
      <p:sp>
        <p:nvSpPr>
          <p:cNvPr id="31" name="Slide Number Placeholder 5"/>
          <p:cNvSpPr>
            <a:spLocks noGrp="1"/>
          </p:cNvSpPr>
          <p:nvPr>
            <p:ph type="sldNum" sz="quarter" idx="12"/>
          </p:nvPr>
        </p:nvSpPr>
        <p:spPr/>
        <p:txBody>
          <a:bodyPr/>
          <a:lstStyle/>
          <a:p>
            <a:fld id="{47CE2174-CCB8-D143-ACCA-D9451FBA6CE5}" type="slidenum">
              <a:rPr lang="en-US"/>
              <a:pPr/>
              <a:t>23</a:t>
            </a:fld>
            <a:endParaRPr lang="en-US"/>
          </a:p>
        </p:txBody>
      </p:sp>
      <p:grpSp>
        <p:nvGrpSpPr>
          <p:cNvPr id="1025028" name="Group 4"/>
          <p:cNvGrpSpPr>
            <a:grpSpLocks/>
          </p:cNvGrpSpPr>
          <p:nvPr/>
        </p:nvGrpSpPr>
        <p:grpSpPr bwMode="auto">
          <a:xfrm>
            <a:off x="5943600" y="1416050"/>
            <a:ext cx="2538413" cy="2652713"/>
            <a:chOff x="3777" y="2275"/>
            <a:chExt cx="1599" cy="1671"/>
          </a:xfrm>
        </p:grpSpPr>
        <p:sp>
          <p:nvSpPr>
            <p:cNvPr id="1025029" name="Rectangle 5"/>
            <p:cNvSpPr>
              <a:spLocks noChangeArrowheads="1"/>
            </p:cNvSpPr>
            <p:nvPr/>
          </p:nvSpPr>
          <p:spPr bwMode="auto">
            <a:xfrm>
              <a:off x="3802" y="3773"/>
              <a:ext cx="1555" cy="171"/>
            </a:xfrm>
            <a:prstGeom prst="rect">
              <a:avLst/>
            </a:prstGeom>
            <a:solidFill>
              <a:srgbClr val="0033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0" name="Rectangle 6"/>
            <p:cNvSpPr>
              <a:spLocks noChangeArrowheads="1"/>
            </p:cNvSpPr>
            <p:nvPr/>
          </p:nvSpPr>
          <p:spPr bwMode="auto">
            <a:xfrm>
              <a:off x="3802" y="2275"/>
              <a:ext cx="518" cy="808"/>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1" name="Rectangle 7"/>
            <p:cNvSpPr>
              <a:spLocks noChangeArrowheads="1"/>
            </p:cNvSpPr>
            <p:nvPr/>
          </p:nvSpPr>
          <p:spPr bwMode="auto">
            <a:xfrm>
              <a:off x="3802" y="3083"/>
              <a:ext cx="518" cy="173"/>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2" name="Rectangle 8"/>
            <p:cNvSpPr>
              <a:spLocks noChangeArrowheads="1"/>
            </p:cNvSpPr>
            <p:nvPr/>
          </p:nvSpPr>
          <p:spPr bwMode="auto">
            <a:xfrm>
              <a:off x="3802" y="3256"/>
              <a:ext cx="518" cy="173"/>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3" name="Rectangle 9"/>
            <p:cNvSpPr>
              <a:spLocks noChangeArrowheads="1"/>
            </p:cNvSpPr>
            <p:nvPr/>
          </p:nvSpPr>
          <p:spPr bwMode="auto">
            <a:xfrm>
              <a:off x="3802" y="3430"/>
              <a:ext cx="1555" cy="171"/>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4" name="Rectangle 10"/>
            <p:cNvSpPr>
              <a:spLocks noChangeArrowheads="1"/>
            </p:cNvSpPr>
            <p:nvPr/>
          </p:nvSpPr>
          <p:spPr bwMode="auto">
            <a:xfrm>
              <a:off x="3802" y="3602"/>
              <a:ext cx="1555" cy="171"/>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5" name="Text Box 11"/>
            <p:cNvSpPr txBox="1">
              <a:spLocks noChangeArrowheads="1"/>
            </p:cNvSpPr>
            <p:nvPr/>
          </p:nvSpPr>
          <p:spPr bwMode="auto">
            <a:xfrm>
              <a:off x="3777" y="2563"/>
              <a:ext cx="56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Processes</a:t>
              </a:r>
            </a:p>
          </p:txBody>
        </p:sp>
        <p:sp>
          <p:nvSpPr>
            <p:cNvPr id="1025036" name="Rectangle 12"/>
            <p:cNvSpPr>
              <a:spLocks noChangeArrowheads="1"/>
            </p:cNvSpPr>
            <p:nvPr/>
          </p:nvSpPr>
          <p:spPr bwMode="auto">
            <a:xfrm>
              <a:off x="4320" y="2275"/>
              <a:ext cx="518" cy="808"/>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7" name="Rectangle 13"/>
            <p:cNvSpPr>
              <a:spLocks noChangeArrowheads="1"/>
            </p:cNvSpPr>
            <p:nvPr/>
          </p:nvSpPr>
          <p:spPr bwMode="auto">
            <a:xfrm>
              <a:off x="4838" y="2275"/>
              <a:ext cx="518" cy="808"/>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8" name="Rectangle 14"/>
            <p:cNvSpPr>
              <a:spLocks noChangeArrowheads="1"/>
            </p:cNvSpPr>
            <p:nvPr/>
          </p:nvSpPr>
          <p:spPr bwMode="auto">
            <a:xfrm>
              <a:off x="4320" y="3083"/>
              <a:ext cx="518" cy="173"/>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39" name="Rectangle 15"/>
            <p:cNvSpPr>
              <a:spLocks noChangeArrowheads="1"/>
            </p:cNvSpPr>
            <p:nvPr/>
          </p:nvSpPr>
          <p:spPr bwMode="auto">
            <a:xfrm>
              <a:off x="4320" y="3256"/>
              <a:ext cx="518" cy="173"/>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40" name="Rectangle 16"/>
            <p:cNvSpPr>
              <a:spLocks noChangeArrowheads="1"/>
            </p:cNvSpPr>
            <p:nvPr/>
          </p:nvSpPr>
          <p:spPr bwMode="auto">
            <a:xfrm>
              <a:off x="4838" y="3083"/>
              <a:ext cx="518" cy="173"/>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41" name="Rectangle 17"/>
            <p:cNvSpPr>
              <a:spLocks noChangeArrowheads="1"/>
            </p:cNvSpPr>
            <p:nvPr/>
          </p:nvSpPr>
          <p:spPr bwMode="auto">
            <a:xfrm>
              <a:off x="4838" y="3256"/>
              <a:ext cx="518" cy="173"/>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42" name="Text Box 18"/>
            <p:cNvSpPr txBox="1">
              <a:spLocks noChangeArrowheads="1"/>
            </p:cNvSpPr>
            <p:nvPr/>
          </p:nvSpPr>
          <p:spPr bwMode="auto">
            <a:xfrm>
              <a:off x="4295" y="2563"/>
              <a:ext cx="56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Processes</a:t>
              </a:r>
            </a:p>
          </p:txBody>
        </p:sp>
        <p:sp>
          <p:nvSpPr>
            <p:cNvPr id="1025043" name="Text Box 19"/>
            <p:cNvSpPr txBox="1">
              <a:spLocks noChangeArrowheads="1"/>
            </p:cNvSpPr>
            <p:nvPr/>
          </p:nvSpPr>
          <p:spPr bwMode="auto">
            <a:xfrm>
              <a:off x="4813" y="2563"/>
              <a:ext cx="56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Processes</a:t>
              </a:r>
            </a:p>
          </p:txBody>
        </p:sp>
        <p:sp>
          <p:nvSpPr>
            <p:cNvPr id="1025044" name="Text Box 20"/>
            <p:cNvSpPr txBox="1">
              <a:spLocks noChangeArrowheads="1"/>
            </p:cNvSpPr>
            <p:nvPr/>
          </p:nvSpPr>
          <p:spPr bwMode="auto">
            <a:xfrm>
              <a:off x="3877" y="3079"/>
              <a:ext cx="392"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Kernel</a:t>
              </a:r>
            </a:p>
          </p:txBody>
        </p:sp>
        <p:sp>
          <p:nvSpPr>
            <p:cNvPr id="1025045" name="Text Box 21"/>
            <p:cNvSpPr txBox="1">
              <a:spLocks noChangeArrowheads="1"/>
            </p:cNvSpPr>
            <p:nvPr/>
          </p:nvSpPr>
          <p:spPr bwMode="auto">
            <a:xfrm>
              <a:off x="4388" y="3079"/>
              <a:ext cx="392"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dirty="0"/>
                <a:t>Kernel</a:t>
              </a:r>
            </a:p>
          </p:txBody>
        </p:sp>
        <p:sp>
          <p:nvSpPr>
            <p:cNvPr id="1025046" name="Text Box 22"/>
            <p:cNvSpPr txBox="1">
              <a:spLocks noChangeArrowheads="1"/>
            </p:cNvSpPr>
            <p:nvPr/>
          </p:nvSpPr>
          <p:spPr bwMode="auto">
            <a:xfrm>
              <a:off x="4899" y="3079"/>
              <a:ext cx="392"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Kernel</a:t>
              </a:r>
            </a:p>
          </p:txBody>
        </p:sp>
        <p:sp>
          <p:nvSpPr>
            <p:cNvPr id="1025047" name="Text Box 23"/>
            <p:cNvSpPr txBox="1">
              <a:spLocks noChangeArrowheads="1"/>
            </p:cNvSpPr>
            <p:nvPr/>
          </p:nvSpPr>
          <p:spPr bwMode="auto">
            <a:xfrm>
              <a:off x="3912" y="3259"/>
              <a:ext cx="31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VM1</a:t>
              </a:r>
            </a:p>
          </p:txBody>
        </p:sp>
        <p:sp>
          <p:nvSpPr>
            <p:cNvPr id="1025048" name="Text Box 24"/>
            <p:cNvSpPr txBox="1">
              <a:spLocks noChangeArrowheads="1"/>
            </p:cNvSpPr>
            <p:nvPr/>
          </p:nvSpPr>
          <p:spPr bwMode="auto">
            <a:xfrm>
              <a:off x="4428" y="3259"/>
              <a:ext cx="31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VM2</a:t>
              </a:r>
            </a:p>
          </p:txBody>
        </p:sp>
        <p:sp>
          <p:nvSpPr>
            <p:cNvPr id="1025049" name="Text Box 25"/>
            <p:cNvSpPr txBox="1">
              <a:spLocks noChangeArrowheads="1"/>
            </p:cNvSpPr>
            <p:nvPr/>
          </p:nvSpPr>
          <p:spPr bwMode="auto">
            <a:xfrm>
              <a:off x="4934" y="3259"/>
              <a:ext cx="31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VM3</a:t>
              </a:r>
            </a:p>
          </p:txBody>
        </p:sp>
        <p:sp>
          <p:nvSpPr>
            <p:cNvPr id="1025050" name="Text Box 26"/>
            <p:cNvSpPr txBox="1">
              <a:spLocks noChangeArrowheads="1"/>
            </p:cNvSpPr>
            <p:nvPr/>
          </p:nvSpPr>
          <p:spPr bwMode="auto">
            <a:xfrm>
              <a:off x="4002" y="3424"/>
              <a:ext cx="117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Virtual Machine Manager</a:t>
              </a:r>
            </a:p>
          </p:txBody>
        </p:sp>
        <p:sp>
          <p:nvSpPr>
            <p:cNvPr id="1025051" name="Text Box 27"/>
            <p:cNvSpPr txBox="1">
              <a:spLocks noChangeArrowheads="1"/>
            </p:cNvSpPr>
            <p:nvPr/>
          </p:nvSpPr>
          <p:spPr bwMode="auto">
            <a:xfrm>
              <a:off x="4147" y="3773"/>
              <a:ext cx="86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solidFill>
                    <a:schemeClr val="bg1"/>
                  </a:solidFill>
                </a:rPr>
                <a:t>Physical Machine</a:t>
              </a:r>
            </a:p>
          </p:txBody>
        </p:sp>
        <p:sp>
          <p:nvSpPr>
            <p:cNvPr id="1025052" name="Text Box 28"/>
            <p:cNvSpPr txBox="1">
              <a:spLocks noChangeArrowheads="1"/>
            </p:cNvSpPr>
            <p:nvPr/>
          </p:nvSpPr>
          <p:spPr bwMode="auto">
            <a:xfrm>
              <a:off x="4032" y="3600"/>
              <a:ext cx="110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Host Operating System</a:t>
              </a:r>
            </a:p>
          </p:txBody>
        </p:sp>
      </p:grpSp>
    </p:spTree>
    <p:extLst>
      <p:ext uri="{BB962C8B-B14F-4D97-AF65-F5344CB8AC3E}">
        <p14:creationId xmlns:p14="http://schemas.microsoft.com/office/powerpoint/2010/main" val="4130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027">
                                            <p:txEl>
                                              <p:pRg st="4" end="4"/>
                                            </p:txEl>
                                          </p:spTgt>
                                        </p:tgtEl>
                                        <p:attrNameLst>
                                          <p:attrName>style.visibility</p:attrName>
                                        </p:attrNameLst>
                                      </p:cBhvr>
                                      <p:to>
                                        <p:strVal val="visible"/>
                                      </p:to>
                                    </p:set>
                                    <p:animEffect transition="in" filter="fade">
                                      <p:cBhvr>
                                        <p:cTn id="7" dur="500"/>
                                        <p:tgtEl>
                                          <p:spTgt spid="102502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5027">
                                            <p:txEl>
                                              <p:pRg st="6" end="6"/>
                                            </p:txEl>
                                          </p:spTgt>
                                        </p:tgtEl>
                                        <p:attrNameLst>
                                          <p:attrName>style.visibility</p:attrName>
                                        </p:attrNameLst>
                                      </p:cBhvr>
                                      <p:to>
                                        <p:strVal val="visible"/>
                                      </p:to>
                                    </p:set>
                                    <p:animEffect transition="in" filter="fade">
                                      <p:cBhvr>
                                        <p:cTn id="10" dur="500"/>
                                        <p:tgtEl>
                                          <p:spTgt spid="1025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11D1-60E5-133C-6829-F41EC7C4870A}"/>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047054D1-0E2F-38F9-630F-90E486B2955A}"/>
              </a:ext>
            </a:extLst>
          </p:cNvPr>
          <p:cNvSpPr>
            <a:spLocks noGrp="1"/>
          </p:cNvSpPr>
          <p:nvPr>
            <p:ph idx="1"/>
          </p:nvPr>
        </p:nvSpPr>
        <p:spPr/>
        <p:txBody>
          <a:bodyPr>
            <a:normAutofit/>
          </a:bodyPr>
          <a:lstStyle/>
          <a:p>
            <a:r>
              <a:rPr lang="en-US" dirty="0"/>
              <a:t>Breach of confidentiality</a:t>
            </a:r>
          </a:p>
          <a:p>
            <a:pPr lvl="1"/>
            <a:r>
              <a:rPr lang="en-US" dirty="0"/>
              <a:t>Unauthorized reading of data</a:t>
            </a:r>
          </a:p>
          <a:p>
            <a:r>
              <a:rPr lang="en-US" dirty="0"/>
              <a:t>Breach of integrity</a:t>
            </a:r>
          </a:p>
          <a:p>
            <a:pPr lvl="1"/>
            <a:r>
              <a:rPr lang="en-US" dirty="0"/>
              <a:t>Unauthorized modification of data</a:t>
            </a:r>
          </a:p>
          <a:p>
            <a:r>
              <a:rPr lang="en-US" dirty="0"/>
              <a:t>Breach of availability</a:t>
            </a:r>
          </a:p>
          <a:p>
            <a:pPr lvl="1"/>
            <a:r>
              <a:rPr lang="en-US" dirty="0"/>
              <a:t>Unauthorized destruction of data</a:t>
            </a:r>
          </a:p>
          <a:p>
            <a:r>
              <a:rPr lang="en-US" dirty="0"/>
              <a:t>Theft of service</a:t>
            </a:r>
          </a:p>
          <a:p>
            <a:pPr lvl="1"/>
            <a:r>
              <a:rPr lang="en-US" dirty="0"/>
              <a:t>Unauthorized use of resources</a:t>
            </a:r>
          </a:p>
          <a:p>
            <a:r>
              <a:rPr lang="en-US" dirty="0"/>
              <a:t>Denial of service (DOS)</a:t>
            </a:r>
          </a:p>
          <a:p>
            <a:pPr lvl="1"/>
            <a:r>
              <a:rPr lang="en-US" dirty="0"/>
              <a:t>Prevention of legitimate use</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96EAAA5-D2E8-AC73-AA0F-309404C5A826}"/>
              </a:ext>
            </a:extLst>
          </p:cNvPr>
          <p:cNvSpPr>
            <a:spLocks noGrp="1"/>
          </p:cNvSpPr>
          <p:nvPr>
            <p:ph type="sldNum" sz="quarter" idx="12"/>
          </p:nvPr>
        </p:nvSpPr>
        <p:spPr/>
        <p:txBody>
          <a:bodyPr/>
          <a:lstStyle/>
          <a:p>
            <a:fld id="{6C575094-CFE5-6845-BA77-358456EEE977}" type="slidenum">
              <a:rPr lang="en-US" altLang="x-none" smtClean="0"/>
              <a:pPr/>
              <a:t>24</a:t>
            </a:fld>
            <a:endParaRPr lang="en-US" altLang="x-none"/>
          </a:p>
        </p:txBody>
      </p:sp>
    </p:spTree>
    <p:extLst>
      <p:ext uri="{BB962C8B-B14F-4D97-AF65-F5344CB8AC3E}">
        <p14:creationId xmlns:p14="http://schemas.microsoft.com/office/powerpoint/2010/main" val="4117718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C8D-8F26-C3AA-F789-BE397BCB4C4A}"/>
              </a:ext>
            </a:extLst>
          </p:cNvPr>
          <p:cNvSpPr>
            <a:spLocks noGrp="1"/>
          </p:cNvSpPr>
          <p:nvPr>
            <p:ph type="title"/>
          </p:nvPr>
        </p:nvSpPr>
        <p:spPr/>
        <p:txBody>
          <a:bodyPr/>
          <a:lstStyle/>
          <a:p>
            <a:r>
              <a:rPr lang="en-US" dirty="0"/>
              <a:t>Attack Modalities</a:t>
            </a:r>
          </a:p>
        </p:txBody>
      </p:sp>
      <p:sp>
        <p:nvSpPr>
          <p:cNvPr id="3" name="Content Placeholder 2">
            <a:extLst>
              <a:ext uri="{FF2B5EF4-FFF2-40B4-BE49-F238E27FC236}">
                <a16:creationId xmlns:a16="http://schemas.microsoft.com/office/drawing/2014/main" id="{95DD370B-5027-5436-6810-6E3CAF3049E5}"/>
              </a:ext>
            </a:extLst>
          </p:cNvPr>
          <p:cNvSpPr>
            <a:spLocks noGrp="1"/>
          </p:cNvSpPr>
          <p:nvPr>
            <p:ph idx="1"/>
          </p:nvPr>
        </p:nvSpPr>
        <p:spPr/>
        <p:txBody>
          <a:bodyPr>
            <a:normAutofit/>
          </a:bodyPr>
          <a:lstStyle/>
          <a:p>
            <a:r>
              <a:rPr lang="en-US" sz="2400" dirty="0"/>
              <a:t>Masquerading</a:t>
            </a:r>
          </a:p>
          <a:p>
            <a:r>
              <a:rPr lang="en-US" sz="2400" dirty="0"/>
              <a:t>Replay Attack</a:t>
            </a:r>
          </a:p>
          <a:p>
            <a:r>
              <a:rPr lang="en-US" sz="2400" dirty="0"/>
              <a:t>Session Hijacking</a:t>
            </a:r>
          </a:p>
          <a:p>
            <a:r>
              <a:rPr lang="en-US" sz="2400" dirty="0"/>
              <a:t>Man-in-the-Middle</a:t>
            </a:r>
          </a:p>
          <a:p>
            <a:r>
              <a:rPr lang="en-US" sz="2400" dirty="0"/>
              <a:t>Trojan Horse</a:t>
            </a:r>
          </a:p>
          <a:p>
            <a:r>
              <a:rPr lang="en-US" sz="2400" dirty="0"/>
              <a:t>Virus</a:t>
            </a:r>
          </a:p>
          <a:p>
            <a:r>
              <a:rPr lang="en-US" sz="2400" dirty="0"/>
              <a:t>Trapdoors </a:t>
            </a:r>
          </a:p>
          <a:p>
            <a:r>
              <a:rPr lang="en-US" sz="2400" dirty="0"/>
              <a:t>Logic Bombs</a:t>
            </a:r>
          </a:p>
          <a:p>
            <a:r>
              <a:rPr lang="en-US" sz="2400" dirty="0"/>
              <a:t>Code Insertion</a:t>
            </a:r>
          </a:p>
          <a:p>
            <a:r>
              <a:rPr lang="en-US" sz="2400" dirty="0"/>
              <a:t>People Threats!</a:t>
            </a:r>
          </a:p>
          <a:p>
            <a:pPr marL="0" indent="0">
              <a:buNone/>
            </a:pPr>
            <a:endParaRPr lang="en-US" sz="2400" dirty="0"/>
          </a:p>
        </p:txBody>
      </p:sp>
      <p:sp>
        <p:nvSpPr>
          <p:cNvPr id="4" name="Slide Number Placeholder 3">
            <a:extLst>
              <a:ext uri="{FF2B5EF4-FFF2-40B4-BE49-F238E27FC236}">
                <a16:creationId xmlns:a16="http://schemas.microsoft.com/office/drawing/2014/main" id="{068220EF-AACF-98DB-E2AE-F68930E73835}"/>
              </a:ext>
            </a:extLst>
          </p:cNvPr>
          <p:cNvSpPr>
            <a:spLocks noGrp="1"/>
          </p:cNvSpPr>
          <p:nvPr>
            <p:ph type="sldNum" sz="quarter" idx="12"/>
          </p:nvPr>
        </p:nvSpPr>
        <p:spPr/>
        <p:txBody>
          <a:bodyPr/>
          <a:lstStyle/>
          <a:p>
            <a:fld id="{6C575094-CFE5-6845-BA77-358456EEE977}" type="slidenum">
              <a:rPr lang="en-US" altLang="x-none" smtClean="0"/>
              <a:pPr/>
              <a:t>25</a:t>
            </a:fld>
            <a:endParaRPr lang="en-US" altLang="x-none"/>
          </a:p>
        </p:txBody>
      </p:sp>
    </p:spTree>
    <p:extLst>
      <p:ext uri="{BB962C8B-B14F-4D97-AF65-F5344CB8AC3E}">
        <p14:creationId xmlns:p14="http://schemas.microsoft.com/office/powerpoint/2010/main" val="3143367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0C827-AAC7-1CE4-42B3-7B33E8420D55}"/>
              </a:ext>
            </a:extLst>
          </p:cNvPr>
          <p:cNvSpPr>
            <a:spLocks noGrp="1"/>
          </p:cNvSpPr>
          <p:nvPr>
            <p:ph type="title"/>
          </p:nvPr>
        </p:nvSpPr>
        <p:spPr/>
        <p:txBody>
          <a:bodyPr/>
          <a:lstStyle/>
          <a:p>
            <a:r>
              <a:rPr lang="en-US" dirty="0"/>
              <a:t>Mitigation of Security Risks</a:t>
            </a:r>
          </a:p>
        </p:txBody>
      </p:sp>
      <p:sp>
        <p:nvSpPr>
          <p:cNvPr id="3" name="Content Placeholder 2">
            <a:extLst>
              <a:ext uri="{FF2B5EF4-FFF2-40B4-BE49-F238E27FC236}">
                <a16:creationId xmlns:a16="http://schemas.microsoft.com/office/drawing/2014/main" id="{B95A2AF8-1DA7-9762-651A-CBEFB9CE4699}"/>
              </a:ext>
            </a:extLst>
          </p:cNvPr>
          <p:cNvSpPr>
            <a:spLocks noGrp="1"/>
          </p:cNvSpPr>
          <p:nvPr>
            <p:ph idx="1"/>
          </p:nvPr>
        </p:nvSpPr>
        <p:spPr/>
        <p:txBody>
          <a:bodyPr>
            <a:normAutofit/>
          </a:bodyPr>
          <a:lstStyle/>
          <a:p>
            <a:r>
              <a:rPr lang="en-US" dirty="0"/>
              <a:t>Use secure protocols</a:t>
            </a:r>
          </a:p>
          <a:p>
            <a:r>
              <a:rPr lang="en-US" dirty="0"/>
              <a:t>Require strong passwords / long passwords</a:t>
            </a:r>
          </a:p>
          <a:p>
            <a:r>
              <a:rPr lang="en-US" dirty="0"/>
              <a:t>Require two-factor authentication</a:t>
            </a:r>
          </a:p>
          <a:p>
            <a:r>
              <a:rPr lang="en-US" dirty="0"/>
              <a:t>Restrict admin access to the server</a:t>
            </a:r>
          </a:p>
          <a:p>
            <a:r>
              <a:rPr lang="en-US" dirty="0"/>
              <a:t>Restrict physical access to the server</a:t>
            </a:r>
          </a:p>
          <a:p>
            <a:r>
              <a:rPr lang="en-US" dirty="0"/>
              <a:t>Set file permissions to the least access (POLA)</a:t>
            </a:r>
          </a:p>
          <a:p>
            <a:r>
              <a:rPr lang="en-US" dirty="0"/>
              <a:t>Keep all system software up to date</a:t>
            </a:r>
          </a:p>
          <a:p>
            <a:r>
              <a:rPr lang="en-US" dirty="0"/>
              <a:t>Block unnecessary ports</a:t>
            </a:r>
          </a:p>
          <a:p>
            <a:r>
              <a:rPr lang="en-US" dirty="0"/>
              <a:t>Run regular file checksums</a:t>
            </a:r>
          </a:p>
          <a:p>
            <a:r>
              <a:rPr lang="en-US" dirty="0"/>
              <a:t>Run anti-virus software</a:t>
            </a:r>
          </a:p>
          <a:p>
            <a:r>
              <a:rPr lang="en-US" dirty="0"/>
              <a:t>Make regular backups</a:t>
            </a:r>
          </a:p>
        </p:txBody>
      </p:sp>
      <p:sp>
        <p:nvSpPr>
          <p:cNvPr id="4" name="Slide Number Placeholder 3">
            <a:extLst>
              <a:ext uri="{FF2B5EF4-FFF2-40B4-BE49-F238E27FC236}">
                <a16:creationId xmlns:a16="http://schemas.microsoft.com/office/drawing/2014/main" id="{1C117E01-84E8-BE3D-E889-4631ADA067C9}"/>
              </a:ext>
            </a:extLst>
          </p:cNvPr>
          <p:cNvSpPr>
            <a:spLocks noGrp="1"/>
          </p:cNvSpPr>
          <p:nvPr>
            <p:ph type="sldNum" sz="quarter" idx="12"/>
          </p:nvPr>
        </p:nvSpPr>
        <p:spPr/>
        <p:txBody>
          <a:bodyPr/>
          <a:lstStyle/>
          <a:p>
            <a:fld id="{6C575094-CFE5-6845-BA77-358456EEE977}" type="slidenum">
              <a:rPr lang="en-US" altLang="x-none" smtClean="0"/>
              <a:pPr/>
              <a:t>26</a:t>
            </a:fld>
            <a:endParaRPr lang="en-US" altLang="x-none"/>
          </a:p>
        </p:txBody>
      </p:sp>
    </p:spTree>
    <p:extLst>
      <p:ext uri="{BB962C8B-B14F-4D97-AF65-F5344CB8AC3E}">
        <p14:creationId xmlns:p14="http://schemas.microsoft.com/office/powerpoint/2010/main" val="270399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852146" y="1468878"/>
            <a:ext cx="1874166" cy="1371585"/>
            <a:chOff x="5394951" y="2331732"/>
            <a:chExt cx="1874166" cy="1371585"/>
          </a:xfrm>
        </p:grpSpPr>
        <p:pic>
          <p:nvPicPr>
            <p:cNvPr id="14" name="Picture 13" descr="Screen Shot 2015-07-10 at 11.15.40 AM.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394951" y="2331732"/>
              <a:ext cx="1874166" cy="1371585"/>
            </a:xfrm>
            <a:prstGeom prst="rect">
              <a:avLst/>
            </a:prstGeom>
          </p:spPr>
        </p:pic>
        <p:sp>
          <p:nvSpPr>
            <p:cNvPr id="15" name="TextBox 14"/>
            <p:cNvSpPr txBox="1"/>
            <p:nvPr/>
          </p:nvSpPr>
          <p:spPr>
            <a:xfrm>
              <a:off x="5986982" y="2988589"/>
              <a:ext cx="659155" cy="338554"/>
            </a:xfrm>
            <a:prstGeom prst="rect">
              <a:avLst/>
            </a:prstGeom>
            <a:noFill/>
          </p:spPr>
          <p:txBody>
            <a:bodyPr wrap="none" rtlCol="0">
              <a:spAutoFit/>
            </a:bodyPr>
            <a:lstStyle/>
            <a:p>
              <a:r>
                <a:rPr lang="en-US" dirty="0"/>
                <a:t>Mark</a:t>
              </a:r>
            </a:p>
          </p:txBody>
        </p:sp>
      </p:grpSp>
      <p:sp>
        <p:nvSpPr>
          <p:cNvPr id="2" name="Title 1"/>
          <p:cNvSpPr>
            <a:spLocks noGrp="1"/>
          </p:cNvSpPr>
          <p:nvPr>
            <p:ph type="title"/>
          </p:nvPr>
        </p:nvSpPr>
        <p:spPr>
          <a:xfrm>
            <a:off x="628649" y="365126"/>
            <a:ext cx="8248543" cy="1325563"/>
          </a:xfrm>
        </p:spPr>
        <p:txBody>
          <a:bodyPr/>
          <a:lstStyle/>
          <a:p>
            <a:r>
              <a:rPr lang="en-US" dirty="0"/>
              <a:t>One-Way Encryption &amp; Public Key Cryptography</a:t>
            </a:r>
          </a:p>
        </p:txBody>
      </p:sp>
      <p:sp>
        <p:nvSpPr>
          <p:cNvPr id="3" name="Content Placeholder 2"/>
          <p:cNvSpPr>
            <a:spLocks noGrp="1"/>
          </p:cNvSpPr>
          <p:nvPr>
            <p:ph idx="1"/>
          </p:nvPr>
        </p:nvSpPr>
        <p:spPr>
          <a:xfrm>
            <a:off x="266807" y="1536417"/>
            <a:ext cx="6034974" cy="2042161"/>
          </a:xfrm>
        </p:spPr>
        <p:txBody>
          <a:bodyPr/>
          <a:lstStyle/>
          <a:p>
            <a:r>
              <a:rPr lang="en-US" dirty="0"/>
              <a:t>Jill sends to each recipient.</a:t>
            </a:r>
          </a:p>
          <a:p>
            <a:pPr lvl="1"/>
            <a:r>
              <a:rPr lang="en-US" dirty="0"/>
              <a:t>Bart can’t decrypt the messages to recover the confidential data </a:t>
            </a:r>
            <a:r>
              <a:rPr lang="en-US" dirty="0">
                <a:solidFill>
                  <a:srgbClr val="B23C00"/>
                </a:solidFill>
              </a:rPr>
              <a:t>7</a:t>
            </a:r>
            <a:r>
              <a:rPr lang="en-US" dirty="0"/>
              <a:t> because he doesn’t know </a:t>
            </a:r>
            <a:br>
              <a:rPr lang="en-US" dirty="0"/>
            </a:br>
            <a:r>
              <a:rPr lang="en-US" dirty="0"/>
              <a:t>the shared secrets.</a:t>
            </a:r>
          </a:p>
        </p:txBody>
      </p:sp>
      <p:sp>
        <p:nvSpPr>
          <p:cNvPr id="4" name="Slide Number Placeholder 3"/>
          <p:cNvSpPr>
            <a:spLocks noGrp="1"/>
          </p:cNvSpPr>
          <p:nvPr>
            <p:ph type="sldNum" sz="quarter" idx="12"/>
          </p:nvPr>
        </p:nvSpPr>
        <p:spPr/>
        <p:txBody>
          <a:bodyPr/>
          <a:lstStyle/>
          <a:p>
            <a:fld id="{5E4F0376-0E54-9843-B673-E00D6670E830}" type="slidenum">
              <a:rPr lang="en-US" smtClean="0"/>
              <a:pPr/>
              <a:t>27</a:t>
            </a:fld>
            <a:endParaRPr lang="en-US"/>
          </a:p>
        </p:txBody>
      </p:sp>
      <p:grpSp>
        <p:nvGrpSpPr>
          <p:cNvPr id="5" name="Group 4"/>
          <p:cNvGrpSpPr/>
          <p:nvPr/>
        </p:nvGrpSpPr>
        <p:grpSpPr>
          <a:xfrm>
            <a:off x="5394951" y="3349991"/>
            <a:ext cx="1874166" cy="1371585"/>
            <a:chOff x="5394951" y="2331732"/>
            <a:chExt cx="1874166" cy="1371585"/>
          </a:xfrm>
        </p:grpSpPr>
        <p:pic>
          <p:nvPicPr>
            <p:cNvPr id="6" name="Picture 5" descr="Screen Shot 2015-07-10 at 11.15.40 AM.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394951" y="2331732"/>
              <a:ext cx="1874166" cy="1371585"/>
            </a:xfrm>
            <a:prstGeom prst="rect">
              <a:avLst/>
            </a:prstGeom>
          </p:spPr>
        </p:pic>
        <p:sp>
          <p:nvSpPr>
            <p:cNvPr id="7" name="TextBox 6"/>
            <p:cNvSpPr txBox="1"/>
            <p:nvPr/>
          </p:nvSpPr>
          <p:spPr>
            <a:xfrm>
              <a:off x="5986982" y="2988589"/>
              <a:ext cx="629599" cy="338554"/>
            </a:xfrm>
            <a:prstGeom prst="rect">
              <a:avLst/>
            </a:prstGeom>
            <a:noFill/>
          </p:spPr>
          <p:txBody>
            <a:bodyPr wrap="none" rtlCol="0">
              <a:spAutoFit/>
            </a:bodyPr>
            <a:lstStyle/>
            <a:p>
              <a:r>
                <a:rPr lang="en-US" dirty="0"/>
                <a:t>John</a:t>
              </a:r>
            </a:p>
          </p:txBody>
        </p:sp>
      </p:grpSp>
      <p:grpSp>
        <p:nvGrpSpPr>
          <p:cNvPr id="8" name="Group 7"/>
          <p:cNvGrpSpPr/>
          <p:nvPr/>
        </p:nvGrpSpPr>
        <p:grpSpPr>
          <a:xfrm>
            <a:off x="1463074" y="3441430"/>
            <a:ext cx="1737340" cy="1319252"/>
            <a:chOff x="1463074" y="2423171"/>
            <a:chExt cx="1737340" cy="1319252"/>
          </a:xfrm>
        </p:grpSpPr>
        <p:pic>
          <p:nvPicPr>
            <p:cNvPr id="9" name="Picture 8" descr="Screen Shot 2015-07-10 at 11.14.11 A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63074" y="2423171"/>
              <a:ext cx="1737340" cy="1319252"/>
            </a:xfrm>
            <a:prstGeom prst="rect">
              <a:avLst/>
            </a:prstGeom>
          </p:spPr>
        </p:pic>
        <p:sp>
          <p:nvSpPr>
            <p:cNvPr id="10" name="TextBox 9"/>
            <p:cNvSpPr txBox="1"/>
            <p:nvPr/>
          </p:nvSpPr>
          <p:spPr>
            <a:xfrm>
              <a:off x="2110246" y="3064975"/>
              <a:ext cx="424014" cy="338554"/>
            </a:xfrm>
            <a:prstGeom prst="rect">
              <a:avLst/>
            </a:prstGeom>
            <a:noFill/>
          </p:spPr>
          <p:txBody>
            <a:bodyPr wrap="none" rtlCol="0">
              <a:spAutoFit/>
            </a:bodyPr>
            <a:lstStyle/>
            <a:p>
              <a:r>
                <a:rPr lang="en-US" dirty="0"/>
                <a:t>Jill</a:t>
              </a:r>
            </a:p>
          </p:txBody>
        </p:sp>
      </p:grpSp>
      <p:sp>
        <p:nvSpPr>
          <p:cNvPr id="11" name="TextBox 10"/>
          <p:cNvSpPr txBox="1"/>
          <p:nvPr/>
        </p:nvSpPr>
        <p:spPr>
          <a:xfrm>
            <a:off x="331761" y="3663414"/>
            <a:ext cx="1507845" cy="584776"/>
          </a:xfrm>
          <a:prstGeom prst="rect">
            <a:avLst/>
          </a:prstGeom>
          <a:solidFill>
            <a:schemeClr val="tx1"/>
          </a:solidFill>
        </p:spPr>
        <p:txBody>
          <a:bodyPr wrap="none" rtlCol="0">
            <a:spAutoFit/>
          </a:bodyPr>
          <a:lstStyle/>
          <a:p>
            <a:pPr algn="ctr"/>
            <a:r>
              <a:rPr lang="en-US" dirty="0">
                <a:solidFill>
                  <a:schemeClr val="bg1"/>
                </a:solidFill>
              </a:rPr>
              <a:t>Shared secret </a:t>
            </a:r>
            <a:br>
              <a:rPr lang="en-US" dirty="0">
                <a:solidFill>
                  <a:schemeClr val="bg1"/>
                </a:solidFill>
              </a:rPr>
            </a:br>
            <a:r>
              <a:rPr lang="en-US" dirty="0">
                <a:solidFill>
                  <a:schemeClr val="bg1"/>
                </a:solidFill>
              </a:rPr>
              <a:t>with John: 400</a:t>
            </a:r>
          </a:p>
        </p:txBody>
      </p:sp>
      <p:sp>
        <p:nvSpPr>
          <p:cNvPr id="17" name="TextBox 16"/>
          <p:cNvSpPr txBox="1"/>
          <p:nvPr/>
        </p:nvSpPr>
        <p:spPr>
          <a:xfrm>
            <a:off x="7486895" y="1743195"/>
            <a:ext cx="1462059" cy="584776"/>
          </a:xfrm>
          <a:prstGeom prst="rect">
            <a:avLst/>
          </a:prstGeom>
          <a:solidFill>
            <a:srgbClr val="400080"/>
          </a:solidFill>
        </p:spPr>
        <p:txBody>
          <a:bodyPr wrap="none" rtlCol="0">
            <a:spAutoFit/>
          </a:bodyPr>
          <a:lstStyle/>
          <a:p>
            <a:pPr algn="ctr"/>
            <a:r>
              <a:rPr lang="en-US" dirty="0">
                <a:solidFill>
                  <a:schemeClr val="bg1"/>
                </a:solidFill>
              </a:rPr>
              <a:t>Shared secret </a:t>
            </a:r>
            <a:br>
              <a:rPr lang="en-US" dirty="0">
                <a:solidFill>
                  <a:schemeClr val="bg1"/>
                </a:solidFill>
              </a:rPr>
            </a:br>
            <a:r>
              <a:rPr lang="en-US" dirty="0">
                <a:solidFill>
                  <a:schemeClr val="bg1"/>
                </a:solidFill>
              </a:rPr>
              <a:t>with Jill: 100</a:t>
            </a:r>
          </a:p>
        </p:txBody>
      </p:sp>
      <p:sp>
        <p:nvSpPr>
          <p:cNvPr id="18" name="TextBox 17"/>
          <p:cNvSpPr txBox="1"/>
          <p:nvPr/>
        </p:nvSpPr>
        <p:spPr>
          <a:xfrm>
            <a:off x="7029700" y="3571975"/>
            <a:ext cx="1462059" cy="584776"/>
          </a:xfrm>
          <a:prstGeom prst="rect">
            <a:avLst/>
          </a:prstGeom>
          <a:solidFill>
            <a:schemeClr val="tx1"/>
          </a:solidFill>
        </p:spPr>
        <p:txBody>
          <a:bodyPr wrap="none" rtlCol="0">
            <a:spAutoFit/>
          </a:bodyPr>
          <a:lstStyle/>
          <a:p>
            <a:pPr algn="ctr"/>
            <a:r>
              <a:rPr lang="en-US" dirty="0">
                <a:solidFill>
                  <a:schemeClr val="bg1"/>
                </a:solidFill>
              </a:rPr>
              <a:t>Shared secret </a:t>
            </a:r>
            <a:br>
              <a:rPr lang="en-US" dirty="0">
                <a:solidFill>
                  <a:schemeClr val="bg1"/>
                </a:solidFill>
              </a:rPr>
            </a:br>
            <a:r>
              <a:rPr lang="en-US" dirty="0">
                <a:solidFill>
                  <a:schemeClr val="bg1"/>
                </a:solidFill>
              </a:rPr>
              <a:t>with Jill: 400</a:t>
            </a:r>
          </a:p>
        </p:txBody>
      </p:sp>
      <p:sp>
        <p:nvSpPr>
          <p:cNvPr id="19" name="Right Arrow 18"/>
          <p:cNvSpPr/>
          <p:nvPr/>
        </p:nvSpPr>
        <p:spPr bwMode="auto">
          <a:xfrm>
            <a:off x="3017537" y="3846292"/>
            <a:ext cx="2926048" cy="365756"/>
          </a:xfrm>
          <a:prstGeom prst="rightArrow">
            <a:avLst/>
          </a:prstGeom>
          <a:solidFill>
            <a:srgbClr val="0033CC"/>
          </a:solid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21" name="Folded Corner 20"/>
          <p:cNvSpPr/>
          <p:nvPr/>
        </p:nvSpPr>
        <p:spPr bwMode="auto">
          <a:xfrm>
            <a:off x="4572000" y="3683107"/>
            <a:ext cx="914390" cy="620380"/>
          </a:xfrm>
          <a:prstGeom prst="foldedCorner">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a:t>407</a:t>
            </a:r>
          </a:p>
        </p:txBody>
      </p:sp>
      <p:grpSp>
        <p:nvGrpSpPr>
          <p:cNvPr id="22" name="Group 21"/>
          <p:cNvGrpSpPr/>
          <p:nvPr/>
        </p:nvGrpSpPr>
        <p:grpSpPr>
          <a:xfrm>
            <a:off x="3566170" y="5034999"/>
            <a:ext cx="1645903" cy="1137171"/>
            <a:chOff x="3566170" y="3246122"/>
            <a:chExt cx="1645903" cy="1137171"/>
          </a:xfrm>
        </p:grpSpPr>
        <p:pic>
          <p:nvPicPr>
            <p:cNvPr id="23" name="Picture 22" descr="hacker2.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566170" y="3246122"/>
              <a:ext cx="1645903" cy="1137171"/>
            </a:xfrm>
            <a:prstGeom prst="rect">
              <a:avLst/>
            </a:prstGeom>
          </p:spPr>
        </p:pic>
        <p:sp>
          <p:nvSpPr>
            <p:cNvPr id="24" name="TextBox 23"/>
            <p:cNvSpPr txBox="1"/>
            <p:nvPr/>
          </p:nvSpPr>
          <p:spPr>
            <a:xfrm>
              <a:off x="4389122" y="3520439"/>
              <a:ext cx="560971" cy="338554"/>
            </a:xfrm>
            <a:prstGeom prst="rect">
              <a:avLst/>
            </a:prstGeom>
            <a:noFill/>
          </p:spPr>
          <p:txBody>
            <a:bodyPr wrap="none" rtlCol="0">
              <a:spAutoFit/>
            </a:bodyPr>
            <a:lstStyle/>
            <a:p>
              <a:r>
                <a:rPr lang="en-US" dirty="0"/>
                <a:t>Bart</a:t>
              </a:r>
            </a:p>
          </p:txBody>
        </p:sp>
      </p:grpSp>
      <p:sp>
        <p:nvSpPr>
          <p:cNvPr id="25" name="Down Arrow 24"/>
          <p:cNvSpPr/>
          <p:nvPr/>
        </p:nvSpPr>
        <p:spPr bwMode="auto">
          <a:xfrm>
            <a:off x="4297683" y="4394926"/>
            <a:ext cx="274317" cy="731512"/>
          </a:xfrm>
          <a:prstGeom prst="downArrow">
            <a:avLst/>
          </a:prstGeom>
          <a:solidFill>
            <a:srgbClr val="B23C00"/>
          </a:solidFill>
          <a:ln w="9525" cap="flat" cmpd="sng" algn="ctr">
            <a:solidFill>
              <a:srgbClr val="B23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26" name="Right Arrow 25"/>
          <p:cNvSpPr/>
          <p:nvPr/>
        </p:nvSpPr>
        <p:spPr bwMode="auto">
          <a:xfrm rot="20063240">
            <a:off x="3318691" y="3220071"/>
            <a:ext cx="2923958" cy="365756"/>
          </a:xfrm>
          <a:prstGeom prst="rightArrow">
            <a:avLst/>
          </a:prstGeom>
          <a:solidFill>
            <a:srgbClr val="0033CC"/>
          </a:solid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27" name="TextBox 26"/>
          <p:cNvSpPr txBox="1"/>
          <p:nvPr/>
        </p:nvSpPr>
        <p:spPr>
          <a:xfrm>
            <a:off x="595302" y="4852121"/>
            <a:ext cx="1507845" cy="584776"/>
          </a:xfrm>
          <a:prstGeom prst="rect">
            <a:avLst/>
          </a:prstGeom>
          <a:solidFill>
            <a:srgbClr val="400080"/>
          </a:solidFill>
        </p:spPr>
        <p:txBody>
          <a:bodyPr wrap="none" rtlCol="0">
            <a:spAutoFit/>
          </a:bodyPr>
          <a:lstStyle/>
          <a:p>
            <a:pPr algn="ctr"/>
            <a:r>
              <a:rPr lang="en-US" dirty="0">
                <a:solidFill>
                  <a:schemeClr val="bg1"/>
                </a:solidFill>
              </a:rPr>
              <a:t>Shared secret </a:t>
            </a:r>
            <a:br>
              <a:rPr lang="en-US" dirty="0">
                <a:solidFill>
                  <a:schemeClr val="bg1"/>
                </a:solidFill>
              </a:rPr>
            </a:br>
            <a:r>
              <a:rPr lang="en-US" dirty="0">
                <a:solidFill>
                  <a:schemeClr val="bg1"/>
                </a:solidFill>
              </a:rPr>
              <a:t>with Mark: 100</a:t>
            </a:r>
          </a:p>
        </p:txBody>
      </p:sp>
      <p:sp>
        <p:nvSpPr>
          <p:cNvPr id="28" name="Folded Corner 27"/>
          <p:cNvSpPr/>
          <p:nvPr/>
        </p:nvSpPr>
        <p:spPr bwMode="auto">
          <a:xfrm>
            <a:off x="4846317" y="2749024"/>
            <a:ext cx="914390" cy="620380"/>
          </a:xfrm>
          <a:prstGeom prst="foldedCorner">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a:t>107</a:t>
            </a:r>
          </a:p>
        </p:txBody>
      </p:sp>
    </p:spTree>
    <p:extLst>
      <p:ext uri="{BB962C8B-B14F-4D97-AF65-F5344CB8AC3E}">
        <p14:creationId xmlns:p14="http://schemas.microsoft.com/office/powerpoint/2010/main" val="262895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256E-0500-F82A-C5F9-13E621C6D086}"/>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28FD623D-28FC-8D23-A4D0-DBCAC6A1CB40}"/>
              </a:ext>
            </a:extLst>
          </p:cNvPr>
          <p:cNvSpPr>
            <a:spLocks noGrp="1"/>
          </p:cNvSpPr>
          <p:nvPr>
            <p:ph idx="1"/>
          </p:nvPr>
        </p:nvSpPr>
        <p:spPr/>
        <p:txBody>
          <a:bodyPr>
            <a:normAutofit lnSpcReduction="10000"/>
          </a:bodyPr>
          <a:lstStyle/>
          <a:p>
            <a:r>
              <a:rPr lang="en-US" dirty="0"/>
              <a:t>Architecture &amp; Design</a:t>
            </a:r>
          </a:p>
          <a:p>
            <a:pPr lvl="1"/>
            <a:r>
              <a:rPr lang="en-US" dirty="0"/>
              <a:t>Algorithms &amp; Data Structures</a:t>
            </a:r>
          </a:p>
          <a:p>
            <a:r>
              <a:rPr lang="en-US" dirty="0"/>
              <a:t>Compiler Optimization</a:t>
            </a:r>
          </a:p>
          <a:p>
            <a:pPr lvl="1"/>
            <a:r>
              <a:rPr lang="en-US" dirty="0"/>
              <a:t>Speed</a:t>
            </a:r>
          </a:p>
          <a:p>
            <a:pPr lvl="1"/>
            <a:r>
              <a:rPr lang="en-US" dirty="0"/>
              <a:t>Size</a:t>
            </a:r>
          </a:p>
          <a:p>
            <a:pPr lvl="1"/>
            <a:r>
              <a:rPr lang="en-US" dirty="0"/>
              <a:t>Power Consumption</a:t>
            </a:r>
          </a:p>
          <a:p>
            <a:r>
              <a:rPr lang="en-US" dirty="0"/>
              <a:t>Reduce Kernel Mode Switches</a:t>
            </a:r>
          </a:p>
          <a:p>
            <a:r>
              <a:rPr lang="en-US" dirty="0"/>
              <a:t>System Tuning</a:t>
            </a:r>
          </a:p>
          <a:p>
            <a:pPr lvl="1"/>
            <a:r>
              <a:rPr lang="en-US" dirty="0"/>
              <a:t>Monitoring Tools</a:t>
            </a:r>
          </a:p>
          <a:p>
            <a:r>
              <a:rPr lang="en-US" dirty="0"/>
              <a:t>Hardware Configuration Tuning</a:t>
            </a:r>
          </a:p>
          <a:p>
            <a:r>
              <a:rPr lang="en-US" dirty="0"/>
              <a:t>Housekeeping</a:t>
            </a:r>
          </a:p>
          <a:p>
            <a:pPr lvl="1"/>
            <a:r>
              <a:rPr lang="en-US" dirty="0"/>
              <a:t>File System Optimization</a:t>
            </a:r>
          </a:p>
          <a:p>
            <a:r>
              <a:rPr lang="en-US" dirty="0"/>
              <a:t>Server / Task Allocation</a:t>
            </a:r>
          </a:p>
        </p:txBody>
      </p:sp>
      <p:sp>
        <p:nvSpPr>
          <p:cNvPr id="4" name="Slide Number Placeholder 3">
            <a:extLst>
              <a:ext uri="{FF2B5EF4-FFF2-40B4-BE49-F238E27FC236}">
                <a16:creationId xmlns:a16="http://schemas.microsoft.com/office/drawing/2014/main" id="{64E30543-40AD-D502-0492-E7A992DFB2A8}"/>
              </a:ext>
            </a:extLst>
          </p:cNvPr>
          <p:cNvSpPr>
            <a:spLocks noGrp="1"/>
          </p:cNvSpPr>
          <p:nvPr>
            <p:ph type="sldNum" sz="quarter" idx="12"/>
          </p:nvPr>
        </p:nvSpPr>
        <p:spPr/>
        <p:txBody>
          <a:bodyPr/>
          <a:lstStyle/>
          <a:p>
            <a:fld id="{6C575094-CFE5-6845-BA77-358456EEE977}" type="slidenum">
              <a:rPr lang="en-US" altLang="x-none" smtClean="0"/>
              <a:pPr/>
              <a:t>28</a:t>
            </a:fld>
            <a:endParaRPr lang="en-US" altLang="x-none"/>
          </a:p>
        </p:txBody>
      </p:sp>
    </p:spTree>
    <p:extLst>
      <p:ext uri="{BB962C8B-B14F-4D97-AF65-F5344CB8AC3E}">
        <p14:creationId xmlns:p14="http://schemas.microsoft.com/office/powerpoint/2010/main" val="1173241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EB3-82D1-25D3-F256-2C86B5FD0C1E}"/>
              </a:ext>
            </a:extLst>
          </p:cNvPr>
          <p:cNvSpPr>
            <a:spLocks noGrp="1"/>
          </p:cNvSpPr>
          <p:nvPr>
            <p:ph type="title"/>
          </p:nvPr>
        </p:nvSpPr>
        <p:spPr/>
        <p:txBody>
          <a:bodyPr/>
          <a:lstStyle/>
          <a:p>
            <a:r>
              <a:rPr lang="en-US" dirty="0"/>
              <a:t>System Utilities &amp; Management</a:t>
            </a:r>
          </a:p>
        </p:txBody>
      </p:sp>
      <p:sp>
        <p:nvSpPr>
          <p:cNvPr id="3" name="Content Placeholder 2">
            <a:extLst>
              <a:ext uri="{FF2B5EF4-FFF2-40B4-BE49-F238E27FC236}">
                <a16:creationId xmlns:a16="http://schemas.microsoft.com/office/drawing/2014/main" id="{B061BBD1-11EF-6C6B-DD9A-B91137BE16FB}"/>
              </a:ext>
            </a:extLst>
          </p:cNvPr>
          <p:cNvSpPr>
            <a:spLocks noGrp="1"/>
          </p:cNvSpPr>
          <p:nvPr>
            <p:ph idx="1"/>
          </p:nvPr>
        </p:nvSpPr>
        <p:spPr/>
        <p:txBody>
          <a:bodyPr>
            <a:normAutofit/>
          </a:bodyPr>
          <a:lstStyle/>
          <a:p>
            <a:r>
              <a:rPr lang="en-US" sz="2400" dirty="0"/>
              <a:t>System Management</a:t>
            </a:r>
          </a:p>
          <a:p>
            <a:r>
              <a:rPr lang="en-US" sz="2400" dirty="0"/>
              <a:t>Network Management</a:t>
            </a:r>
          </a:p>
          <a:p>
            <a:r>
              <a:rPr lang="en-US" sz="2400" dirty="0"/>
              <a:t>VPNs</a:t>
            </a:r>
          </a:p>
          <a:p>
            <a:r>
              <a:rPr lang="en-US" sz="2400" dirty="0"/>
              <a:t>Maintenance</a:t>
            </a:r>
          </a:p>
          <a:p>
            <a:r>
              <a:rPr lang="en-US" sz="2400" dirty="0"/>
              <a:t>Command Line Shells</a:t>
            </a:r>
          </a:p>
          <a:p>
            <a:r>
              <a:rPr lang="en-US" sz="2400" dirty="0"/>
              <a:t>Windows Registry</a:t>
            </a:r>
          </a:p>
          <a:p>
            <a:r>
              <a:rPr lang="en-US" sz="2400" dirty="0"/>
              <a:t>User Utilities</a:t>
            </a:r>
          </a:p>
        </p:txBody>
      </p:sp>
      <p:sp>
        <p:nvSpPr>
          <p:cNvPr id="4" name="Slide Number Placeholder 3">
            <a:extLst>
              <a:ext uri="{FF2B5EF4-FFF2-40B4-BE49-F238E27FC236}">
                <a16:creationId xmlns:a16="http://schemas.microsoft.com/office/drawing/2014/main" id="{75475827-C61A-9C30-3BEF-CA82FD0D79FC}"/>
              </a:ext>
            </a:extLst>
          </p:cNvPr>
          <p:cNvSpPr>
            <a:spLocks noGrp="1"/>
          </p:cNvSpPr>
          <p:nvPr>
            <p:ph type="sldNum" sz="quarter" idx="12"/>
          </p:nvPr>
        </p:nvSpPr>
        <p:spPr/>
        <p:txBody>
          <a:bodyPr/>
          <a:lstStyle/>
          <a:p>
            <a:fld id="{6C575094-CFE5-6845-BA77-358456EEE977}" type="slidenum">
              <a:rPr lang="en-US" altLang="x-none" smtClean="0"/>
              <a:pPr/>
              <a:t>29</a:t>
            </a:fld>
            <a:endParaRPr lang="en-US" altLang="x-none"/>
          </a:p>
        </p:txBody>
      </p:sp>
    </p:spTree>
    <p:extLst>
      <p:ext uri="{BB962C8B-B14F-4D97-AF65-F5344CB8AC3E}">
        <p14:creationId xmlns:p14="http://schemas.microsoft.com/office/powerpoint/2010/main" val="420394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0792-E72F-453C-8E19-B8020433A27C}"/>
              </a:ext>
            </a:extLst>
          </p:cNvPr>
          <p:cNvSpPr>
            <a:spLocks noGrp="1"/>
          </p:cNvSpPr>
          <p:nvPr>
            <p:ph type="title"/>
          </p:nvPr>
        </p:nvSpPr>
        <p:spPr/>
        <p:txBody>
          <a:bodyPr/>
          <a:lstStyle/>
          <a:p>
            <a:r>
              <a:rPr lang="en-US" dirty="0"/>
              <a:t>Early History</a:t>
            </a:r>
          </a:p>
        </p:txBody>
      </p:sp>
      <p:sp>
        <p:nvSpPr>
          <p:cNvPr id="3" name="Content Placeholder 2">
            <a:extLst>
              <a:ext uri="{FF2B5EF4-FFF2-40B4-BE49-F238E27FC236}">
                <a16:creationId xmlns:a16="http://schemas.microsoft.com/office/drawing/2014/main" id="{8CC224C7-3834-570B-7FD2-AAB48EE61D1A}"/>
              </a:ext>
            </a:extLst>
          </p:cNvPr>
          <p:cNvSpPr>
            <a:spLocks noGrp="1"/>
          </p:cNvSpPr>
          <p:nvPr>
            <p:ph idx="1"/>
          </p:nvPr>
        </p:nvSpPr>
        <p:spPr>
          <a:xfrm>
            <a:off x="628650" y="1825625"/>
            <a:ext cx="8149544" cy="4351338"/>
          </a:xfrm>
        </p:spPr>
        <p:txBody>
          <a:bodyPr/>
          <a:lstStyle/>
          <a:p>
            <a:r>
              <a:rPr lang="en-US" sz="2400" dirty="0"/>
              <a:t>1940s:  Machine code (binary)</a:t>
            </a:r>
          </a:p>
          <a:p>
            <a:r>
              <a:rPr lang="en-US" sz="2400" dirty="0"/>
              <a:t>1940s-1050s:  Assembly Language</a:t>
            </a:r>
          </a:p>
          <a:p>
            <a:r>
              <a:rPr lang="en-US" sz="2400" dirty="0"/>
              <a:t>1950s: First high level language compilers (FORTRAN &amp; COBOL)</a:t>
            </a:r>
          </a:p>
          <a:p>
            <a:endParaRPr lang="en-US" sz="2400" dirty="0"/>
          </a:p>
          <a:p>
            <a:r>
              <a:rPr lang="en-US" sz="2400" dirty="0"/>
              <a:t>Early computers:  Binary Coded Decimal (BCD) Arithmetic</a:t>
            </a:r>
          </a:p>
          <a:p>
            <a:pPr lvl="1"/>
            <a:r>
              <a:rPr lang="en-US" sz="2400" dirty="0"/>
              <a:t>Advantages – why is is still supported</a:t>
            </a:r>
          </a:p>
          <a:p>
            <a:r>
              <a:rPr lang="en-US" sz="2400" dirty="0"/>
              <a:t>1960s: Binary integer arithmetic</a:t>
            </a:r>
          </a:p>
          <a:p>
            <a:pPr lvl="1"/>
            <a:r>
              <a:rPr lang="en-US" sz="2100" dirty="0"/>
              <a:t>IBM/360 – 1965</a:t>
            </a:r>
          </a:p>
          <a:p>
            <a:r>
              <a:rPr lang="en-US" sz="2400" dirty="0"/>
              <a:t>Floating Point Arithmetic – IEEE standard</a:t>
            </a:r>
          </a:p>
          <a:p>
            <a:endParaRPr lang="en-US" dirty="0"/>
          </a:p>
        </p:txBody>
      </p:sp>
      <p:sp>
        <p:nvSpPr>
          <p:cNvPr id="4" name="Slide Number Placeholder 3">
            <a:extLst>
              <a:ext uri="{FF2B5EF4-FFF2-40B4-BE49-F238E27FC236}">
                <a16:creationId xmlns:a16="http://schemas.microsoft.com/office/drawing/2014/main" id="{A4C6E665-8B91-8941-0E9F-6E854BEA1292}"/>
              </a:ext>
            </a:extLst>
          </p:cNvPr>
          <p:cNvSpPr>
            <a:spLocks noGrp="1"/>
          </p:cNvSpPr>
          <p:nvPr>
            <p:ph type="sldNum" sz="quarter" idx="12"/>
          </p:nvPr>
        </p:nvSpPr>
        <p:spPr/>
        <p:txBody>
          <a:bodyPr/>
          <a:lstStyle/>
          <a:p>
            <a:fld id="{6C575094-CFE5-6845-BA77-358456EEE977}" type="slidenum">
              <a:rPr lang="en-US" altLang="x-none" smtClean="0"/>
              <a:pPr/>
              <a:t>3</a:t>
            </a:fld>
            <a:endParaRPr lang="en-US" altLang="x-none"/>
          </a:p>
        </p:txBody>
      </p:sp>
      <p:pic>
        <p:nvPicPr>
          <p:cNvPr id="5" name="Picture 4">
            <a:extLst>
              <a:ext uri="{FF2B5EF4-FFF2-40B4-BE49-F238E27FC236}">
                <a16:creationId xmlns:a16="http://schemas.microsoft.com/office/drawing/2014/main" id="{863EDEC1-AC56-5A38-261F-9A1AE006A2F0}"/>
              </a:ext>
            </a:extLst>
          </p:cNvPr>
          <p:cNvPicPr>
            <a:picLocks noChangeAspect="1"/>
          </p:cNvPicPr>
          <p:nvPr/>
        </p:nvPicPr>
        <p:blipFill>
          <a:blip r:embed="rId2"/>
          <a:stretch>
            <a:fillRect/>
          </a:stretch>
        </p:blipFill>
        <p:spPr>
          <a:xfrm>
            <a:off x="2468903" y="5618217"/>
            <a:ext cx="4903477" cy="735193"/>
          </a:xfrm>
          <a:prstGeom prst="rect">
            <a:avLst/>
          </a:prstGeom>
        </p:spPr>
      </p:pic>
    </p:spTree>
    <p:extLst>
      <p:ext uri="{BB962C8B-B14F-4D97-AF65-F5344CB8AC3E}">
        <p14:creationId xmlns:p14="http://schemas.microsoft.com/office/powerpoint/2010/main" val="13649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696C-778D-CFF7-D35E-09EC2CF5A963}"/>
              </a:ext>
            </a:extLst>
          </p:cNvPr>
          <p:cNvSpPr>
            <a:spLocks noGrp="1"/>
          </p:cNvSpPr>
          <p:nvPr>
            <p:ph type="ctrTitle"/>
          </p:nvPr>
        </p:nvSpPr>
        <p:spPr/>
        <p:txBody>
          <a:bodyPr/>
          <a:lstStyle/>
          <a:p>
            <a:r>
              <a:rPr lang="en-US" dirty="0"/>
              <a:t>Servers</a:t>
            </a:r>
          </a:p>
        </p:txBody>
      </p:sp>
      <p:sp>
        <p:nvSpPr>
          <p:cNvPr id="3" name="Subtitle 2">
            <a:extLst>
              <a:ext uri="{FF2B5EF4-FFF2-40B4-BE49-F238E27FC236}">
                <a16:creationId xmlns:a16="http://schemas.microsoft.com/office/drawing/2014/main" id="{843AA4A0-9A9B-CC41-2163-73050CFA6B6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7F82AF0-CD4A-17F1-9EF4-91FCAAFA2C36}"/>
              </a:ext>
            </a:extLst>
          </p:cNvPr>
          <p:cNvSpPr>
            <a:spLocks noGrp="1"/>
          </p:cNvSpPr>
          <p:nvPr>
            <p:ph type="sldNum" sz="quarter" idx="12"/>
          </p:nvPr>
        </p:nvSpPr>
        <p:spPr/>
        <p:txBody>
          <a:bodyPr/>
          <a:lstStyle/>
          <a:p>
            <a:fld id="{60E73868-AA33-2747-ABB3-0137BB3226B1}" type="slidenum">
              <a:rPr lang="en-US" smtClean="0"/>
              <a:t>30</a:t>
            </a:fld>
            <a:endParaRPr lang="en-US"/>
          </a:p>
        </p:txBody>
      </p:sp>
    </p:spTree>
    <p:extLst>
      <p:ext uri="{BB962C8B-B14F-4D97-AF65-F5344CB8AC3E}">
        <p14:creationId xmlns:p14="http://schemas.microsoft.com/office/powerpoint/2010/main" val="360069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C40D-A566-9141-8BE4-18AC4BC91076}"/>
              </a:ext>
            </a:extLst>
          </p:cNvPr>
          <p:cNvSpPr>
            <a:spLocks noGrp="1"/>
          </p:cNvSpPr>
          <p:nvPr>
            <p:ph type="title"/>
          </p:nvPr>
        </p:nvSpPr>
        <p:spPr/>
        <p:txBody>
          <a:bodyPr/>
          <a:lstStyle/>
          <a:p>
            <a:r>
              <a:rPr lang="en-US" dirty="0"/>
              <a:t>The Client / Server Model</a:t>
            </a:r>
          </a:p>
        </p:txBody>
      </p:sp>
      <p:sp>
        <p:nvSpPr>
          <p:cNvPr id="3" name="Content Placeholder 2">
            <a:extLst>
              <a:ext uri="{FF2B5EF4-FFF2-40B4-BE49-F238E27FC236}">
                <a16:creationId xmlns:a16="http://schemas.microsoft.com/office/drawing/2014/main" id="{905B2C35-8D20-6847-A46D-FAE1BD67192A}"/>
              </a:ext>
            </a:extLst>
          </p:cNvPr>
          <p:cNvSpPr>
            <a:spLocks noGrp="1"/>
          </p:cNvSpPr>
          <p:nvPr>
            <p:ph idx="1"/>
          </p:nvPr>
        </p:nvSpPr>
        <p:spPr/>
        <p:txBody>
          <a:bodyPr>
            <a:normAutofit/>
          </a:bodyPr>
          <a:lstStyle/>
          <a:p>
            <a:r>
              <a:rPr lang="en-US" dirty="0"/>
              <a:t>A </a:t>
            </a:r>
            <a:r>
              <a:rPr lang="en-US" i="1" dirty="0"/>
              <a:t>server</a:t>
            </a:r>
            <a:r>
              <a:rPr lang="en-US" dirty="0"/>
              <a:t> is a program that runs on a computer, providing a specific service to other program(s), called </a:t>
            </a:r>
            <a:r>
              <a:rPr lang="en-US" i="1" dirty="0"/>
              <a:t>clients</a:t>
            </a:r>
            <a:endParaRPr lang="en-US" dirty="0"/>
          </a:p>
          <a:p>
            <a:r>
              <a:rPr lang="en-US" dirty="0"/>
              <a:t>In the POSIX world, a server is often called a </a:t>
            </a:r>
            <a:r>
              <a:rPr lang="en-US" i="1" dirty="0"/>
              <a:t>daemon </a:t>
            </a:r>
            <a:r>
              <a:rPr lang="en-US" dirty="0"/>
              <a:t>(demon)</a:t>
            </a:r>
          </a:p>
          <a:p>
            <a:pPr lvl="1"/>
            <a:r>
              <a:rPr lang="en-US" dirty="0"/>
              <a:t>a long-running background process that answers requests for services</a:t>
            </a:r>
          </a:p>
          <a:p>
            <a:r>
              <a:rPr lang="en-US" i="1" dirty="0"/>
              <a:t>The server program may launch multiple processes, as needed</a:t>
            </a:r>
            <a:endParaRPr lang="en-US" dirty="0"/>
          </a:p>
          <a:p>
            <a:r>
              <a:rPr lang="en-US" dirty="0"/>
              <a:t>The software that makes up a server may - or may not - have system dependencies</a:t>
            </a:r>
          </a:p>
          <a:p>
            <a:r>
              <a:rPr lang="en-US" dirty="0"/>
              <a:t>Examples:  </a:t>
            </a:r>
          </a:p>
          <a:p>
            <a:pPr lvl="1"/>
            <a:r>
              <a:rPr lang="en-US" dirty="0"/>
              <a:t>Database Management System</a:t>
            </a:r>
          </a:p>
          <a:p>
            <a:pPr lvl="1"/>
            <a:r>
              <a:rPr lang="en-US" dirty="0"/>
              <a:t>FTP Server</a:t>
            </a:r>
          </a:p>
          <a:p>
            <a:pPr lvl="1"/>
            <a:r>
              <a:rPr lang="en-US" dirty="0"/>
              <a:t>Mail Server</a:t>
            </a:r>
          </a:p>
        </p:txBody>
      </p:sp>
      <p:sp>
        <p:nvSpPr>
          <p:cNvPr id="4" name="Date Placeholder 3">
            <a:extLst>
              <a:ext uri="{FF2B5EF4-FFF2-40B4-BE49-F238E27FC236}">
                <a16:creationId xmlns:a16="http://schemas.microsoft.com/office/drawing/2014/main" id="{0227D39C-0794-DB41-82A5-E7AD5B7223F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493758A8-BD74-1F41-81C9-53FDC1E3C6D2}"/>
              </a:ext>
            </a:extLst>
          </p:cNvPr>
          <p:cNvSpPr>
            <a:spLocks noGrp="1"/>
          </p:cNvSpPr>
          <p:nvPr>
            <p:ph type="sldNum" sz="quarter" idx="12"/>
          </p:nvPr>
        </p:nvSpPr>
        <p:spPr/>
        <p:txBody>
          <a:bodyPr/>
          <a:lstStyle/>
          <a:p>
            <a:fld id="{FCFF2910-D1F1-314D-A8F2-476646A55ABA}" type="slidenum">
              <a:rPr lang="en-US" smtClean="0"/>
              <a:pPr/>
              <a:t>31</a:t>
            </a:fld>
            <a:endParaRPr lang="en-US" dirty="0"/>
          </a:p>
        </p:txBody>
      </p:sp>
      <p:sp>
        <p:nvSpPr>
          <p:cNvPr id="6" name="Rectangle 5">
            <a:extLst>
              <a:ext uri="{FF2B5EF4-FFF2-40B4-BE49-F238E27FC236}">
                <a16:creationId xmlns:a16="http://schemas.microsoft.com/office/drawing/2014/main" id="{F1A056BD-FCE3-7544-A96B-D10D2C923321}"/>
              </a:ext>
            </a:extLst>
          </p:cNvPr>
          <p:cNvSpPr/>
          <p:nvPr/>
        </p:nvSpPr>
        <p:spPr>
          <a:xfrm>
            <a:off x="4369443" y="4222153"/>
            <a:ext cx="2653496" cy="646331"/>
          </a:xfrm>
          <a:prstGeom prst="rect">
            <a:avLst/>
          </a:prstGeom>
        </p:spPr>
        <p:txBody>
          <a:bodyPr wrap="square">
            <a:spAutoFit/>
          </a:bodyPr>
          <a:lstStyle/>
          <a:p>
            <a:pPr marL="557213" lvl="1" indent="-214313">
              <a:buFont typeface="Arial" panose="020B0604020202020204" pitchFamily="34" charset="0"/>
              <a:buChar char="•"/>
            </a:pPr>
            <a:r>
              <a:rPr lang="en-US" dirty="0"/>
              <a:t>Web Server</a:t>
            </a:r>
          </a:p>
          <a:p>
            <a:pPr marL="557213" lvl="1" indent="-214313">
              <a:buFont typeface="Arial" panose="020B0604020202020204" pitchFamily="34" charset="0"/>
              <a:buChar char="•"/>
            </a:pPr>
            <a:r>
              <a:rPr lang="en-US" dirty="0"/>
              <a:t>Windowing System</a:t>
            </a:r>
          </a:p>
        </p:txBody>
      </p:sp>
    </p:spTree>
    <p:extLst>
      <p:ext uri="{BB962C8B-B14F-4D97-AF65-F5344CB8AC3E}">
        <p14:creationId xmlns:p14="http://schemas.microsoft.com/office/powerpoint/2010/main" val="2102453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8C98-68EE-EF4C-A082-074E246BC57C}"/>
              </a:ext>
            </a:extLst>
          </p:cNvPr>
          <p:cNvSpPr>
            <a:spLocks noGrp="1"/>
          </p:cNvSpPr>
          <p:nvPr>
            <p:ph type="title"/>
          </p:nvPr>
        </p:nvSpPr>
        <p:spPr/>
        <p:txBody>
          <a:bodyPr/>
          <a:lstStyle/>
          <a:p>
            <a:r>
              <a:rPr lang="en-US" dirty="0"/>
              <a:t>OSI Versus TCP/IP Models</a:t>
            </a:r>
          </a:p>
        </p:txBody>
      </p:sp>
      <p:sp>
        <p:nvSpPr>
          <p:cNvPr id="4" name="Date Placeholder 3">
            <a:extLst>
              <a:ext uri="{FF2B5EF4-FFF2-40B4-BE49-F238E27FC236}">
                <a16:creationId xmlns:a16="http://schemas.microsoft.com/office/drawing/2014/main" id="{461CF767-9FFC-A042-B168-362578A53199}"/>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2AA5381B-A156-6743-B0C2-0E93A61812F9}"/>
              </a:ext>
            </a:extLst>
          </p:cNvPr>
          <p:cNvSpPr>
            <a:spLocks noGrp="1"/>
          </p:cNvSpPr>
          <p:nvPr>
            <p:ph type="sldNum" sz="quarter" idx="12"/>
          </p:nvPr>
        </p:nvSpPr>
        <p:spPr/>
        <p:txBody>
          <a:bodyPr/>
          <a:lstStyle/>
          <a:p>
            <a:fld id="{FCFF2910-D1F1-314D-A8F2-476646A55ABA}" type="slidenum">
              <a:rPr lang="en-US" smtClean="0"/>
              <a:pPr/>
              <a:t>32</a:t>
            </a:fld>
            <a:endParaRPr lang="en-US" dirty="0"/>
          </a:p>
        </p:txBody>
      </p:sp>
      <p:sp>
        <p:nvSpPr>
          <p:cNvPr id="14" name="Rounded Rectangle 13">
            <a:extLst>
              <a:ext uri="{FF2B5EF4-FFF2-40B4-BE49-F238E27FC236}">
                <a16:creationId xmlns:a16="http://schemas.microsoft.com/office/drawing/2014/main" id="{B2B517D2-1F7F-DB40-B5DF-889E51AB0755}"/>
              </a:ext>
            </a:extLst>
          </p:cNvPr>
          <p:cNvSpPr/>
          <p:nvPr/>
        </p:nvSpPr>
        <p:spPr>
          <a:xfrm>
            <a:off x="2746569" y="2228850"/>
            <a:ext cx="1617579" cy="1345557"/>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5" name="Rounded Rectangle 14">
            <a:extLst>
              <a:ext uri="{FF2B5EF4-FFF2-40B4-BE49-F238E27FC236}">
                <a16:creationId xmlns:a16="http://schemas.microsoft.com/office/drawing/2014/main" id="{E737CEEA-8B58-D640-B882-205A3CB50D49}"/>
              </a:ext>
            </a:extLst>
          </p:cNvPr>
          <p:cNvSpPr/>
          <p:nvPr/>
        </p:nvSpPr>
        <p:spPr>
          <a:xfrm>
            <a:off x="710379" y="2228850"/>
            <a:ext cx="1617579" cy="416690"/>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18" name="Rounded Rectangle 17">
            <a:extLst>
              <a:ext uri="{FF2B5EF4-FFF2-40B4-BE49-F238E27FC236}">
                <a16:creationId xmlns:a16="http://schemas.microsoft.com/office/drawing/2014/main" id="{510C6AFC-F21C-8C42-A6B2-140514FDC1D9}"/>
              </a:ext>
            </a:extLst>
          </p:cNvPr>
          <p:cNvSpPr/>
          <p:nvPr/>
        </p:nvSpPr>
        <p:spPr>
          <a:xfrm>
            <a:off x="710379" y="2693284"/>
            <a:ext cx="1617579" cy="416690"/>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p>
        </p:txBody>
      </p:sp>
      <p:sp>
        <p:nvSpPr>
          <p:cNvPr id="19" name="Rounded Rectangle 18">
            <a:extLst>
              <a:ext uri="{FF2B5EF4-FFF2-40B4-BE49-F238E27FC236}">
                <a16:creationId xmlns:a16="http://schemas.microsoft.com/office/drawing/2014/main" id="{83C1D7A9-CEA9-DD40-925F-535169903529}"/>
              </a:ext>
            </a:extLst>
          </p:cNvPr>
          <p:cNvSpPr/>
          <p:nvPr/>
        </p:nvSpPr>
        <p:spPr>
          <a:xfrm>
            <a:off x="710379" y="3157717"/>
            <a:ext cx="1617579" cy="416690"/>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Session</a:t>
            </a:r>
          </a:p>
        </p:txBody>
      </p:sp>
      <p:sp>
        <p:nvSpPr>
          <p:cNvPr id="20" name="Rounded Rectangle 19">
            <a:extLst>
              <a:ext uri="{FF2B5EF4-FFF2-40B4-BE49-F238E27FC236}">
                <a16:creationId xmlns:a16="http://schemas.microsoft.com/office/drawing/2014/main" id="{0ACBFE47-BD3C-E048-8B81-F798ACFA2F31}"/>
              </a:ext>
            </a:extLst>
          </p:cNvPr>
          <p:cNvSpPr/>
          <p:nvPr/>
        </p:nvSpPr>
        <p:spPr>
          <a:xfrm>
            <a:off x="710379" y="3622151"/>
            <a:ext cx="1617579" cy="416690"/>
          </a:xfrm>
          <a:prstGeom prst="roundRect">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Transport</a:t>
            </a:r>
          </a:p>
        </p:txBody>
      </p:sp>
      <p:sp>
        <p:nvSpPr>
          <p:cNvPr id="21" name="Rounded Rectangle 20">
            <a:extLst>
              <a:ext uri="{FF2B5EF4-FFF2-40B4-BE49-F238E27FC236}">
                <a16:creationId xmlns:a16="http://schemas.microsoft.com/office/drawing/2014/main" id="{E285F8DF-46A5-274E-8E9A-77562FE4F4C3}"/>
              </a:ext>
            </a:extLst>
          </p:cNvPr>
          <p:cNvSpPr/>
          <p:nvPr/>
        </p:nvSpPr>
        <p:spPr>
          <a:xfrm>
            <a:off x="710379" y="4086585"/>
            <a:ext cx="1617579" cy="4166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22" name="Rounded Rectangle 21">
            <a:extLst>
              <a:ext uri="{FF2B5EF4-FFF2-40B4-BE49-F238E27FC236}">
                <a16:creationId xmlns:a16="http://schemas.microsoft.com/office/drawing/2014/main" id="{85024FF1-F077-FC4A-A632-EB9F1DBC8CF5}"/>
              </a:ext>
            </a:extLst>
          </p:cNvPr>
          <p:cNvSpPr/>
          <p:nvPr/>
        </p:nvSpPr>
        <p:spPr>
          <a:xfrm>
            <a:off x="710379" y="4551019"/>
            <a:ext cx="1617579" cy="416690"/>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Link</a:t>
            </a:r>
          </a:p>
        </p:txBody>
      </p:sp>
      <p:sp>
        <p:nvSpPr>
          <p:cNvPr id="23" name="Rounded Rectangle 22">
            <a:extLst>
              <a:ext uri="{FF2B5EF4-FFF2-40B4-BE49-F238E27FC236}">
                <a16:creationId xmlns:a16="http://schemas.microsoft.com/office/drawing/2014/main" id="{C1E3EBBB-6FBB-DC4D-BA0E-2CEBBADD0312}"/>
              </a:ext>
            </a:extLst>
          </p:cNvPr>
          <p:cNvSpPr/>
          <p:nvPr/>
        </p:nvSpPr>
        <p:spPr>
          <a:xfrm>
            <a:off x="710379" y="5015452"/>
            <a:ext cx="1617579" cy="416690"/>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p>
        </p:txBody>
      </p:sp>
      <p:sp>
        <p:nvSpPr>
          <p:cNvPr id="24" name="Rounded Rectangle 23">
            <a:extLst>
              <a:ext uri="{FF2B5EF4-FFF2-40B4-BE49-F238E27FC236}">
                <a16:creationId xmlns:a16="http://schemas.microsoft.com/office/drawing/2014/main" id="{1F835B30-D60F-C64F-9714-BF254EE8EC91}"/>
              </a:ext>
            </a:extLst>
          </p:cNvPr>
          <p:cNvSpPr/>
          <p:nvPr/>
        </p:nvSpPr>
        <p:spPr>
          <a:xfrm>
            <a:off x="2746569" y="3622152"/>
            <a:ext cx="1617579" cy="416690"/>
          </a:xfrm>
          <a:prstGeom prst="roundRect">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Transport</a:t>
            </a:r>
          </a:p>
        </p:txBody>
      </p:sp>
      <p:sp>
        <p:nvSpPr>
          <p:cNvPr id="25" name="Rounded Rectangle 24">
            <a:extLst>
              <a:ext uri="{FF2B5EF4-FFF2-40B4-BE49-F238E27FC236}">
                <a16:creationId xmlns:a16="http://schemas.microsoft.com/office/drawing/2014/main" id="{DFC462EA-96BA-554D-97A3-A45C210D7C2A}"/>
              </a:ext>
            </a:extLst>
          </p:cNvPr>
          <p:cNvSpPr/>
          <p:nvPr/>
        </p:nvSpPr>
        <p:spPr>
          <a:xfrm>
            <a:off x="2746569" y="4086586"/>
            <a:ext cx="1617579" cy="4166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sp>
        <p:nvSpPr>
          <p:cNvPr id="27" name="Rounded Rectangle 26">
            <a:extLst>
              <a:ext uri="{FF2B5EF4-FFF2-40B4-BE49-F238E27FC236}">
                <a16:creationId xmlns:a16="http://schemas.microsoft.com/office/drawing/2014/main" id="{3BE2E51F-0E7C-7241-BB8C-7CE2AC3AA0B9}"/>
              </a:ext>
            </a:extLst>
          </p:cNvPr>
          <p:cNvSpPr/>
          <p:nvPr/>
        </p:nvSpPr>
        <p:spPr>
          <a:xfrm>
            <a:off x="2746569" y="4555360"/>
            <a:ext cx="1617579" cy="876783"/>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30" name="TextBox 29">
            <a:extLst>
              <a:ext uri="{FF2B5EF4-FFF2-40B4-BE49-F238E27FC236}">
                <a16:creationId xmlns:a16="http://schemas.microsoft.com/office/drawing/2014/main" id="{3C29415B-82DB-C946-9574-B6C57CA68157}"/>
              </a:ext>
            </a:extLst>
          </p:cNvPr>
          <p:cNvSpPr txBox="1"/>
          <p:nvPr/>
        </p:nvSpPr>
        <p:spPr>
          <a:xfrm>
            <a:off x="687512" y="1840369"/>
            <a:ext cx="1689117" cy="300082"/>
          </a:xfrm>
          <a:prstGeom prst="rect">
            <a:avLst/>
          </a:prstGeom>
          <a:noFill/>
        </p:spPr>
        <p:txBody>
          <a:bodyPr wrap="none" rtlCol="0">
            <a:spAutoFit/>
          </a:bodyPr>
          <a:lstStyle/>
          <a:p>
            <a:pPr algn="ctr"/>
            <a:r>
              <a:rPr lang="en-US" sz="1350" b="1" dirty="0"/>
              <a:t>OSI Reference Model</a:t>
            </a:r>
          </a:p>
        </p:txBody>
      </p:sp>
      <p:sp>
        <p:nvSpPr>
          <p:cNvPr id="31" name="TextBox 30">
            <a:extLst>
              <a:ext uri="{FF2B5EF4-FFF2-40B4-BE49-F238E27FC236}">
                <a16:creationId xmlns:a16="http://schemas.microsoft.com/office/drawing/2014/main" id="{183E03C9-0E65-E648-9CE0-47E68D9AD593}"/>
              </a:ext>
            </a:extLst>
          </p:cNvPr>
          <p:cNvSpPr txBox="1"/>
          <p:nvPr/>
        </p:nvSpPr>
        <p:spPr>
          <a:xfrm>
            <a:off x="2720765" y="1840369"/>
            <a:ext cx="1643383" cy="300082"/>
          </a:xfrm>
          <a:prstGeom prst="rect">
            <a:avLst/>
          </a:prstGeom>
          <a:noFill/>
        </p:spPr>
        <p:txBody>
          <a:bodyPr wrap="square" rtlCol="0">
            <a:spAutoFit/>
          </a:bodyPr>
          <a:lstStyle/>
          <a:p>
            <a:pPr algn="ctr"/>
            <a:r>
              <a:rPr lang="en-US" sz="1350" b="1" dirty="0"/>
              <a:t>TCP/IP Model</a:t>
            </a:r>
          </a:p>
        </p:txBody>
      </p:sp>
      <p:sp>
        <p:nvSpPr>
          <p:cNvPr id="37" name="Content Placeholder 36">
            <a:extLst>
              <a:ext uri="{FF2B5EF4-FFF2-40B4-BE49-F238E27FC236}">
                <a16:creationId xmlns:a16="http://schemas.microsoft.com/office/drawing/2014/main" id="{2F9AE444-3389-C043-86DE-1128B9BD9A16}"/>
              </a:ext>
            </a:extLst>
          </p:cNvPr>
          <p:cNvSpPr>
            <a:spLocks noGrp="1"/>
          </p:cNvSpPr>
          <p:nvPr>
            <p:ph idx="1"/>
          </p:nvPr>
        </p:nvSpPr>
        <p:spPr>
          <a:xfrm>
            <a:off x="4782758" y="1786497"/>
            <a:ext cx="3732592" cy="3623474"/>
          </a:xfrm>
        </p:spPr>
        <p:txBody>
          <a:bodyPr>
            <a:normAutofit lnSpcReduction="10000"/>
          </a:bodyPr>
          <a:lstStyle/>
          <a:p>
            <a:r>
              <a:rPr lang="en-US" dirty="0"/>
              <a:t>OSI model provides a clear distinction between application, presentation, and session services.</a:t>
            </a:r>
          </a:p>
          <a:p>
            <a:r>
              <a:rPr lang="en-US" dirty="0"/>
              <a:t>TCP/IP groups these as a single </a:t>
            </a:r>
            <a:r>
              <a:rPr lang="en-US" i="1" dirty="0"/>
              <a:t>Application</a:t>
            </a:r>
            <a:r>
              <a:rPr lang="en-US" dirty="0"/>
              <a:t> layer</a:t>
            </a:r>
          </a:p>
          <a:p>
            <a:endParaRPr lang="en-US" dirty="0"/>
          </a:p>
          <a:p>
            <a:r>
              <a:rPr lang="en-US" dirty="0"/>
              <a:t>In the OSI model, the data link layer and physical are separate layers.</a:t>
            </a:r>
          </a:p>
          <a:p>
            <a:r>
              <a:rPr lang="en-US" dirty="0"/>
              <a:t>TCP/IP groups these as a single </a:t>
            </a:r>
            <a:r>
              <a:rPr lang="en-US" i="1" dirty="0"/>
              <a:t>Network</a:t>
            </a:r>
            <a:r>
              <a:rPr lang="en-US" dirty="0"/>
              <a:t> layer</a:t>
            </a:r>
          </a:p>
          <a:p>
            <a:pPr marL="0" indent="0">
              <a:buNone/>
            </a:pPr>
            <a:endParaRPr lang="en-US" dirty="0"/>
          </a:p>
        </p:txBody>
      </p:sp>
      <p:cxnSp>
        <p:nvCxnSpPr>
          <p:cNvPr id="39" name="Straight Connector 38">
            <a:extLst>
              <a:ext uri="{FF2B5EF4-FFF2-40B4-BE49-F238E27FC236}">
                <a16:creationId xmlns:a16="http://schemas.microsoft.com/office/drawing/2014/main" id="{78C8EE59-638A-8E47-9A7C-BDF612F76CBE}"/>
              </a:ext>
            </a:extLst>
          </p:cNvPr>
          <p:cNvCxnSpPr/>
          <p:nvPr/>
        </p:nvCxnSpPr>
        <p:spPr>
          <a:xfrm>
            <a:off x="4875341" y="3583088"/>
            <a:ext cx="3527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078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9E1B-E521-AB4E-81C6-E6F752D6D7B5}"/>
              </a:ext>
            </a:extLst>
          </p:cNvPr>
          <p:cNvSpPr>
            <a:spLocks noGrp="1"/>
          </p:cNvSpPr>
          <p:nvPr>
            <p:ph type="title"/>
          </p:nvPr>
        </p:nvSpPr>
        <p:spPr/>
        <p:txBody>
          <a:bodyPr/>
          <a:lstStyle/>
          <a:p>
            <a:r>
              <a:rPr lang="en-US" dirty="0"/>
              <a:t>TCP/IP</a:t>
            </a:r>
          </a:p>
        </p:txBody>
      </p:sp>
      <p:sp>
        <p:nvSpPr>
          <p:cNvPr id="3" name="Content Placeholder 2">
            <a:extLst>
              <a:ext uri="{FF2B5EF4-FFF2-40B4-BE49-F238E27FC236}">
                <a16:creationId xmlns:a16="http://schemas.microsoft.com/office/drawing/2014/main" id="{DBF2FE05-F9D9-474A-B892-5CD2FD35ED1A}"/>
              </a:ext>
            </a:extLst>
          </p:cNvPr>
          <p:cNvSpPr>
            <a:spLocks noGrp="1"/>
          </p:cNvSpPr>
          <p:nvPr>
            <p:ph idx="1"/>
          </p:nvPr>
        </p:nvSpPr>
        <p:spPr/>
        <p:txBody>
          <a:bodyPr/>
          <a:lstStyle/>
          <a:p>
            <a:r>
              <a:rPr lang="en-US" dirty="0"/>
              <a:t>Transmission Control Protocol / Internet Protocol</a:t>
            </a:r>
          </a:p>
          <a:p>
            <a:r>
              <a:rPr lang="en-US" dirty="0"/>
              <a:t>Based on research done by the Army Research Projects Agency (ARPA) in the 1960s and 1970s</a:t>
            </a:r>
          </a:p>
          <a:p>
            <a:r>
              <a:rPr lang="en-US" dirty="0"/>
              <a:t>Standardized by the US Department of Defense in 1982</a:t>
            </a:r>
          </a:p>
          <a:p>
            <a:r>
              <a:rPr lang="en-US" dirty="0"/>
              <a:t>Administered by the Internet Engineering Task Force (IETF) since 1989</a:t>
            </a:r>
          </a:p>
          <a:p>
            <a:r>
              <a:rPr lang="en-US" dirty="0"/>
              <a:t>Four Layers: </a:t>
            </a:r>
          </a:p>
        </p:txBody>
      </p:sp>
      <p:sp>
        <p:nvSpPr>
          <p:cNvPr id="4" name="Date Placeholder 3">
            <a:extLst>
              <a:ext uri="{FF2B5EF4-FFF2-40B4-BE49-F238E27FC236}">
                <a16:creationId xmlns:a16="http://schemas.microsoft.com/office/drawing/2014/main" id="{F1B390DF-0298-1840-92EB-B74F244FB7A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5336EF1-8FD2-5841-AED8-D7439AAF21F4}"/>
              </a:ext>
            </a:extLst>
          </p:cNvPr>
          <p:cNvSpPr>
            <a:spLocks noGrp="1"/>
          </p:cNvSpPr>
          <p:nvPr>
            <p:ph type="sldNum" sz="quarter" idx="12"/>
          </p:nvPr>
        </p:nvSpPr>
        <p:spPr>
          <a:xfrm>
            <a:off x="6457950" y="5624513"/>
            <a:ext cx="2057400" cy="273844"/>
          </a:xfrm>
        </p:spPr>
        <p:txBody>
          <a:bodyPr/>
          <a:lstStyle/>
          <a:p>
            <a:fld id="{FCFF2910-D1F1-314D-A8F2-476646A55ABA}" type="slidenum">
              <a:rPr lang="en-US" smtClean="0"/>
              <a:pPr/>
              <a:t>33</a:t>
            </a:fld>
            <a:endParaRPr lang="en-US" dirty="0"/>
          </a:p>
        </p:txBody>
      </p:sp>
      <p:sp>
        <p:nvSpPr>
          <p:cNvPr id="6" name="Rectangle 5">
            <a:extLst>
              <a:ext uri="{FF2B5EF4-FFF2-40B4-BE49-F238E27FC236}">
                <a16:creationId xmlns:a16="http://schemas.microsoft.com/office/drawing/2014/main" id="{A68E108F-B5D8-8E4E-9445-156578436AEC}"/>
              </a:ext>
            </a:extLst>
          </p:cNvPr>
          <p:cNvSpPr/>
          <p:nvPr/>
        </p:nvSpPr>
        <p:spPr>
          <a:xfrm>
            <a:off x="2686050" y="3728452"/>
            <a:ext cx="3282696" cy="1277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C0A153BF-0650-0D42-B5AB-C5B8895D5610}"/>
              </a:ext>
            </a:extLst>
          </p:cNvPr>
          <p:cNvSpPr txBox="1"/>
          <p:nvPr/>
        </p:nvSpPr>
        <p:spPr>
          <a:xfrm>
            <a:off x="3108315" y="3741644"/>
            <a:ext cx="2438168" cy="1277273"/>
          </a:xfrm>
          <a:prstGeom prst="rect">
            <a:avLst/>
          </a:prstGeom>
          <a:noFill/>
        </p:spPr>
        <p:txBody>
          <a:bodyPr wrap="none" rtlCol="0">
            <a:spAutoFit/>
          </a:bodyPr>
          <a:lstStyle/>
          <a:p>
            <a:pPr algn="ctr">
              <a:spcAft>
                <a:spcPts val="225"/>
              </a:spcAft>
            </a:pPr>
            <a:r>
              <a:rPr lang="en-US" dirty="0"/>
              <a:t>Application Layer</a:t>
            </a:r>
          </a:p>
          <a:p>
            <a:pPr algn="ctr">
              <a:spcAft>
                <a:spcPts val="225"/>
              </a:spcAft>
            </a:pPr>
            <a:r>
              <a:rPr lang="en-US" dirty="0"/>
              <a:t>Transport Layer</a:t>
            </a:r>
          </a:p>
          <a:p>
            <a:pPr algn="ctr">
              <a:spcAft>
                <a:spcPts val="225"/>
              </a:spcAft>
            </a:pPr>
            <a:r>
              <a:rPr lang="en-US" dirty="0"/>
              <a:t>Internet Layer</a:t>
            </a:r>
          </a:p>
          <a:p>
            <a:pPr algn="ctr">
              <a:spcAft>
                <a:spcPts val="225"/>
              </a:spcAft>
            </a:pPr>
            <a:r>
              <a:rPr lang="en-US" dirty="0"/>
              <a:t>Network Interface Layer</a:t>
            </a:r>
          </a:p>
        </p:txBody>
      </p:sp>
      <p:cxnSp>
        <p:nvCxnSpPr>
          <p:cNvPr id="8" name="Straight Connector 7">
            <a:extLst>
              <a:ext uri="{FF2B5EF4-FFF2-40B4-BE49-F238E27FC236}">
                <a16:creationId xmlns:a16="http://schemas.microsoft.com/office/drawing/2014/main" id="{421DBDA8-B3AC-304F-9902-3DCE67823E6F}"/>
              </a:ext>
            </a:extLst>
          </p:cNvPr>
          <p:cNvCxnSpPr/>
          <p:nvPr/>
        </p:nvCxnSpPr>
        <p:spPr>
          <a:xfrm>
            <a:off x="2686050" y="4079270"/>
            <a:ext cx="32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F8E21E-C790-7843-B726-EDDF0C8D552B}"/>
              </a:ext>
            </a:extLst>
          </p:cNvPr>
          <p:cNvCxnSpPr/>
          <p:nvPr/>
        </p:nvCxnSpPr>
        <p:spPr>
          <a:xfrm>
            <a:off x="2686050" y="4376450"/>
            <a:ext cx="32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7FD188-6732-8041-B03B-08B4F85A4B1B}"/>
              </a:ext>
            </a:extLst>
          </p:cNvPr>
          <p:cNvCxnSpPr/>
          <p:nvPr/>
        </p:nvCxnSpPr>
        <p:spPr>
          <a:xfrm>
            <a:off x="2686050" y="4673630"/>
            <a:ext cx="32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289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0584-B178-F045-BC99-E7EB111C3E93}"/>
              </a:ext>
            </a:extLst>
          </p:cNvPr>
          <p:cNvSpPr>
            <a:spLocks noGrp="1"/>
          </p:cNvSpPr>
          <p:nvPr>
            <p:ph type="title"/>
          </p:nvPr>
        </p:nvSpPr>
        <p:spPr/>
        <p:txBody>
          <a:bodyPr/>
          <a:lstStyle/>
          <a:p>
            <a:r>
              <a:rPr lang="en-US" dirty="0"/>
              <a:t>TCP/IP Enabled the Internet</a:t>
            </a:r>
          </a:p>
        </p:txBody>
      </p:sp>
      <p:sp>
        <p:nvSpPr>
          <p:cNvPr id="3" name="Content Placeholder 2">
            <a:extLst>
              <a:ext uri="{FF2B5EF4-FFF2-40B4-BE49-F238E27FC236}">
                <a16:creationId xmlns:a16="http://schemas.microsoft.com/office/drawing/2014/main" id="{D2C3D0CC-5200-4941-AD62-B4A4C29760D4}"/>
              </a:ext>
            </a:extLst>
          </p:cNvPr>
          <p:cNvSpPr>
            <a:spLocks noGrp="1"/>
          </p:cNvSpPr>
          <p:nvPr>
            <p:ph idx="1"/>
          </p:nvPr>
        </p:nvSpPr>
        <p:spPr/>
        <p:txBody>
          <a:bodyPr>
            <a:normAutofit/>
          </a:bodyPr>
          <a:lstStyle/>
          <a:p>
            <a:r>
              <a:rPr lang="en-US" dirty="0"/>
              <a:t>Ubiquitous: supported by virtually every operating system</a:t>
            </a:r>
          </a:p>
          <a:p>
            <a:r>
              <a:rPr lang="en-US" dirty="0"/>
              <a:t>Essentially makes every system today a </a:t>
            </a:r>
            <a:r>
              <a:rPr lang="en-US" i="1" dirty="0"/>
              <a:t>Network Operating System</a:t>
            </a:r>
          </a:p>
          <a:p>
            <a:r>
              <a:rPr lang="en-US" dirty="0"/>
              <a:t>Every device on the Internet has a unique 32-bit </a:t>
            </a:r>
            <a:r>
              <a:rPr lang="en-US" i="1" dirty="0"/>
              <a:t>IP address</a:t>
            </a:r>
            <a:r>
              <a:rPr lang="en-US" dirty="0"/>
              <a:t>, consisting of four 8-bit numbers (4.2 billion addresses):</a:t>
            </a:r>
          </a:p>
          <a:p>
            <a:pPr lvl="1"/>
            <a:r>
              <a:rPr lang="en-US" dirty="0">
                <a:solidFill>
                  <a:srgbClr val="C00000"/>
                </a:solidFill>
              </a:rPr>
              <a:t>67.169.41.253</a:t>
            </a:r>
          </a:p>
          <a:p>
            <a:r>
              <a:rPr lang="en-US" dirty="0"/>
              <a:t>IPv6:  an extended protocol which supports 128-bit addresses, made up of eight 16-bit numbers, expressed in hexadecimal</a:t>
            </a:r>
          </a:p>
          <a:p>
            <a:pPr lvl="1"/>
            <a:r>
              <a:rPr lang="en-US" dirty="0">
                <a:solidFill>
                  <a:srgbClr val="C00000"/>
                </a:solidFill>
              </a:rPr>
              <a:t>FE80:CD00:0000:0CDE:1257:0000:211E:729C</a:t>
            </a:r>
          </a:p>
          <a:p>
            <a:pPr lvl="1"/>
            <a:r>
              <a:rPr lang="en-US" dirty="0"/>
              <a:t>Drafted by the Internet Engineering Task Force (IETF) in 1998</a:t>
            </a:r>
          </a:p>
          <a:p>
            <a:pPr lvl="1"/>
            <a:r>
              <a:rPr lang="en-US" dirty="0"/>
              <a:t>Finalized in 2017 – currently being deployed worldwide</a:t>
            </a:r>
          </a:p>
        </p:txBody>
      </p:sp>
      <p:sp>
        <p:nvSpPr>
          <p:cNvPr id="4" name="Date Placeholder 3">
            <a:extLst>
              <a:ext uri="{FF2B5EF4-FFF2-40B4-BE49-F238E27FC236}">
                <a16:creationId xmlns:a16="http://schemas.microsoft.com/office/drawing/2014/main" id="{ECFB27F4-D9FB-2B4D-959F-DE2D4694EC94}"/>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77743C6-B201-004D-8299-061CC3B325FC}"/>
              </a:ext>
            </a:extLst>
          </p:cNvPr>
          <p:cNvSpPr>
            <a:spLocks noGrp="1"/>
          </p:cNvSpPr>
          <p:nvPr>
            <p:ph type="sldNum" sz="quarter" idx="12"/>
          </p:nvPr>
        </p:nvSpPr>
        <p:spPr/>
        <p:txBody>
          <a:bodyPr/>
          <a:lstStyle/>
          <a:p>
            <a:fld id="{FCFF2910-D1F1-314D-A8F2-476646A55ABA}" type="slidenum">
              <a:rPr lang="en-US" smtClean="0"/>
              <a:pPr/>
              <a:t>34</a:t>
            </a:fld>
            <a:endParaRPr lang="en-US" dirty="0"/>
          </a:p>
        </p:txBody>
      </p:sp>
    </p:spTree>
    <p:extLst>
      <p:ext uri="{BB962C8B-B14F-4D97-AF65-F5344CB8AC3E}">
        <p14:creationId xmlns:p14="http://schemas.microsoft.com/office/powerpoint/2010/main" val="176599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D277-FFE0-5EE3-A531-CC5FE25D2126}"/>
              </a:ext>
            </a:extLst>
          </p:cNvPr>
          <p:cNvSpPr>
            <a:spLocks noGrp="1"/>
          </p:cNvSpPr>
          <p:nvPr>
            <p:ph type="title"/>
          </p:nvPr>
        </p:nvSpPr>
        <p:spPr/>
        <p:txBody>
          <a:bodyPr/>
          <a:lstStyle/>
          <a:p>
            <a:r>
              <a:rPr lang="en-US" dirty="0"/>
              <a:t>Common Services</a:t>
            </a:r>
          </a:p>
        </p:txBody>
      </p:sp>
      <p:sp>
        <p:nvSpPr>
          <p:cNvPr id="3" name="Content Placeholder 2">
            <a:extLst>
              <a:ext uri="{FF2B5EF4-FFF2-40B4-BE49-F238E27FC236}">
                <a16:creationId xmlns:a16="http://schemas.microsoft.com/office/drawing/2014/main" id="{19EB1EBF-3591-13D0-FDE4-190B5601C54D}"/>
              </a:ext>
            </a:extLst>
          </p:cNvPr>
          <p:cNvSpPr>
            <a:spLocks noGrp="1"/>
          </p:cNvSpPr>
          <p:nvPr>
            <p:ph idx="1"/>
          </p:nvPr>
        </p:nvSpPr>
        <p:spPr/>
        <p:txBody>
          <a:bodyPr>
            <a:normAutofit/>
          </a:bodyPr>
          <a:lstStyle/>
          <a:p>
            <a:r>
              <a:rPr lang="en-US" sz="2400" dirty="0"/>
              <a:t>Web Servers</a:t>
            </a:r>
          </a:p>
          <a:p>
            <a:pPr lvl="1"/>
            <a:r>
              <a:rPr lang="en-US" sz="2100" dirty="0"/>
              <a:t>UDP (Universal Datagram Protocol) – DNS Lookup</a:t>
            </a:r>
          </a:p>
          <a:p>
            <a:pPr lvl="1"/>
            <a:r>
              <a:rPr lang="en-US" sz="2100" dirty="0"/>
              <a:t>HTTP / HTTPS</a:t>
            </a:r>
          </a:p>
          <a:p>
            <a:pPr lvl="1"/>
            <a:r>
              <a:rPr lang="en-US" sz="2100" dirty="0"/>
              <a:t>Asynchronous JavaScript And XML (AJAX)</a:t>
            </a:r>
          </a:p>
          <a:p>
            <a:pPr lvl="1"/>
            <a:r>
              <a:rPr lang="en-US" sz="2100" dirty="0"/>
              <a:t>Simple Object Access Protocol (SOAP)</a:t>
            </a:r>
          </a:p>
          <a:p>
            <a:pPr lvl="1"/>
            <a:r>
              <a:rPr lang="en-US" sz="2100" dirty="0"/>
              <a:t>JavaScript Object Notation (JSON)</a:t>
            </a:r>
          </a:p>
          <a:p>
            <a:pPr lvl="1"/>
            <a:r>
              <a:rPr lang="en-US" sz="2100" dirty="0"/>
              <a:t>Representational State Transfer (REST)</a:t>
            </a:r>
          </a:p>
          <a:p>
            <a:r>
              <a:rPr lang="en-US" sz="2400" dirty="0"/>
              <a:t>FTP Servers</a:t>
            </a:r>
          </a:p>
          <a:p>
            <a:r>
              <a:rPr lang="en-US" sz="2400" dirty="0"/>
              <a:t>Mail Servers</a:t>
            </a:r>
          </a:p>
          <a:p>
            <a:pPr lvl="1"/>
            <a:r>
              <a:rPr lang="en-US" sz="2100" dirty="0"/>
              <a:t>POP, IMAP, SMTP</a:t>
            </a:r>
          </a:p>
          <a:p>
            <a:r>
              <a:rPr lang="en-US" sz="2400" dirty="0"/>
              <a:t>Database Servers</a:t>
            </a:r>
          </a:p>
        </p:txBody>
      </p:sp>
      <p:sp>
        <p:nvSpPr>
          <p:cNvPr id="4" name="Slide Number Placeholder 3">
            <a:extLst>
              <a:ext uri="{FF2B5EF4-FFF2-40B4-BE49-F238E27FC236}">
                <a16:creationId xmlns:a16="http://schemas.microsoft.com/office/drawing/2014/main" id="{6A1B8B37-899F-4AC9-CB60-E27ED03D04D4}"/>
              </a:ext>
            </a:extLst>
          </p:cNvPr>
          <p:cNvSpPr>
            <a:spLocks noGrp="1"/>
          </p:cNvSpPr>
          <p:nvPr>
            <p:ph type="sldNum" sz="quarter" idx="12"/>
          </p:nvPr>
        </p:nvSpPr>
        <p:spPr/>
        <p:txBody>
          <a:bodyPr/>
          <a:lstStyle/>
          <a:p>
            <a:fld id="{6C575094-CFE5-6845-BA77-358456EEE977}" type="slidenum">
              <a:rPr lang="en-US" altLang="x-none" smtClean="0"/>
              <a:pPr/>
              <a:t>35</a:t>
            </a:fld>
            <a:endParaRPr lang="en-US" altLang="x-none"/>
          </a:p>
        </p:txBody>
      </p:sp>
    </p:spTree>
    <p:extLst>
      <p:ext uri="{BB962C8B-B14F-4D97-AF65-F5344CB8AC3E}">
        <p14:creationId xmlns:p14="http://schemas.microsoft.com/office/powerpoint/2010/main" val="766718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DB96-3AE3-3CFF-6CE1-89E997AE0A22}"/>
              </a:ext>
            </a:extLst>
          </p:cNvPr>
          <p:cNvSpPr>
            <a:spLocks noGrp="1"/>
          </p:cNvSpPr>
          <p:nvPr>
            <p:ph type="title"/>
          </p:nvPr>
        </p:nvSpPr>
        <p:spPr/>
        <p:txBody>
          <a:bodyPr/>
          <a:lstStyle/>
          <a:p>
            <a:r>
              <a:rPr lang="en-US" dirty="0"/>
              <a:t>Primary DNS Record Types</a:t>
            </a:r>
          </a:p>
        </p:txBody>
      </p:sp>
      <p:sp>
        <p:nvSpPr>
          <p:cNvPr id="3" name="Content Placeholder 2">
            <a:extLst>
              <a:ext uri="{FF2B5EF4-FFF2-40B4-BE49-F238E27FC236}">
                <a16:creationId xmlns:a16="http://schemas.microsoft.com/office/drawing/2014/main" id="{40D5408D-36FA-FD11-B2F0-0ED21CDCC36C}"/>
              </a:ext>
            </a:extLst>
          </p:cNvPr>
          <p:cNvSpPr>
            <a:spLocks noGrp="1"/>
          </p:cNvSpPr>
          <p:nvPr>
            <p:ph idx="1"/>
          </p:nvPr>
        </p:nvSpPr>
        <p:spPr/>
        <p:txBody>
          <a:bodyPr/>
          <a:lstStyle/>
          <a:p>
            <a:pPr algn="l"/>
            <a:r>
              <a:rPr lang="en-US" b="1" i="0" dirty="0">
                <a:solidFill>
                  <a:srgbClr val="212529"/>
                </a:solidFill>
                <a:effectLst/>
              </a:rPr>
              <a:t>A Record: </a:t>
            </a:r>
            <a:r>
              <a:rPr lang="en-US" b="0" i="0" dirty="0">
                <a:solidFill>
                  <a:srgbClr val="212529"/>
                </a:solidFill>
                <a:effectLst/>
              </a:rPr>
              <a:t>The Address Mapping record (or DNS host record) stores a hostname and its corresponding IPv4 address </a:t>
            </a:r>
          </a:p>
          <a:p>
            <a:r>
              <a:rPr lang="en-US" b="1" i="0" dirty="0">
                <a:solidFill>
                  <a:srgbClr val="212529"/>
                </a:solidFill>
                <a:effectLst/>
              </a:rPr>
              <a:t>AAAA Record: </a:t>
            </a:r>
            <a:r>
              <a:rPr lang="en-US" b="0" i="0" dirty="0">
                <a:solidFill>
                  <a:srgbClr val="212529"/>
                </a:solidFill>
                <a:effectLst/>
              </a:rPr>
              <a:t>The IP Version 6 Address record also stores a hostname but points the domain to its corresponding IPv6 address</a:t>
            </a:r>
          </a:p>
          <a:p>
            <a:r>
              <a:rPr lang="en-US" b="1" i="0" dirty="0">
                <a:solidFill>
                  <a:srgbClr val="212529"/>
                </a:solidFill>
                <a:effectLst/>
              </a:rPr>
              <a:t>DNS CNAME Record: </a:t>
            </a:r>
            <a:r>
              <a:rPr lang="en-US" b="0" i="0" dirty="0">
                <a:solidFill>
                  <a:srgbClr val="212529"/>
                </a:solidFill>
                <a:effectLst/>
              </a:rPr>
              <a:t>The Canonical Name record can be used as a hostname alias that points to another domain or subdomain but not to an IP address</a:t>
            </a:r>
          </a:p>
          <a:p>
            <a:r>
              <a:rPr lang="en-US" b="1" i="0" dirty="0">
                <a:solidFill>
                  <a:srgbClr val="212529"/>
                </a:solidFill>
                <a:effectLst/>
              </a:rPr>
              <a:t>MX Record: </a:t>
            </a:r>
            <a:r>
              <a:rPr lang="en-US" b="0" i="0" dirty="0">
                <a:solidFill>
                  <a:srgbClr val="212529"/>
                </a:solidFill>
                <a:effectLst/>
              </a:rPr>
              <a:t>The Mail Exchanger record indicates an SMTP email server for the domain</a:t>
            </a:r>
          </a:p>
          <a:p>
            <a:r>
              <a:rPr lang="en-US" b="1" dirty="0">
                <a:solidFill>
                  <a:srgbClr val="212529"/>
                </a:solidFill>
              </a:rPr>
              <a:t>TXT Record:  </a:t>
            </a:r>
            <a:r>
              <a:rPr lang="en-US" b="0" i="0" dirty="0">
                <a:solidFill>
                  <a:srgbClr val="16284D"/>
                </a:solidFill>
                <a:effectLst/>
                <a:latin typeface="museo-sans"/>
              </a:rPr>
              <a:t>A text (TXT) record can store any type of descriptive information in text format.  Often used for authentication</a:t>
            </a:r>
            <a:endParaRPr lang="en-US" dirty="0"/>
          </a:p>
        </p:txBody>
      </p:sp>
      <p:sp>
        <p:nvSpPr>
          <p:cNvPr id="4" name="Date Placeholder 3">
            <a:extLst>
              <a:ext uri="{FF2B5EF4-FFF2-40B4-BE49-F238E27FC236}">
                <a16:creationId xmlns:a16="http://schemas.microsoft.com/office/drawing/2014/main" id="{64197119-7766-5BE9-A238-40DB0578BD4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776F52D-AAC3-E7C6-30DE-A9E5DACDD48A}"/>
              </a:ext>
            </a:extLst>
          </p:cNvPr>
          <p:cNvSpPr>
            <a:spLocks noGrp="1"/>
          </p:cNvSpPr>
          <p:nvPr>
            <p:ph type="sldNum" sz="quarter" idx="12"/>
          </p:nvPr>
        </p:nvSpPr>
        <p:spPr/>
        <p:txBody>
          <a:bodyPr/>
          <a:lstStyle/>
          <a:p>
            <a:fld id="{FCFF2910-D1F1-314D-A8F2-476646A55ABA}" type="slidenum">
              <a:rPr lang="en-US" smtClean="0"/>
              <a:pPr/>
              <a:t>36</a:t>
            </a:fld>
            <a:endParaRPr lang="en-US" dirty="0"/>
          </a:p>
        </p:txBody>
      </p:sp>
    </p:spTree>
    <p:extLst>
      <p:ext uri="{BB962C8B-B14F-4D97-AF65-F5344CB8AC3E}">
        <p14:creationId xmlns:p14="http://schemas.microsoft.com/office/powerpoint/2010/main" val="350260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8C54-BB33-7164-5E0F-B6BAFD4D9DA7}"/>
              </a:ext>
            </a:extLst>
          </p:cNvPr>
          <p:cNvSpPr>
            <a:spLocks noGrp="1"/>
          </p:cNvSpPr>
          <p:nvPr>
            <p:ph type="ctrTitle"/>
          </p:nvPr>
        </p:nvSpPr>
        <p:spPr/>
        <p:txBody>
          <a:bodyPr/>
          <a:lstStyle/>
          <a:p>
            <a:r>
              <a:rPr lang="en-US" dirty="0"/>
              <a:t>History &amp; People</a:t>
            </a:r>
          </a:p>
        </p:txBody>
      </p:sp>
      <p:sp>
        <p:nvSpPr>
          <p:cNvPr id="3" name="Subtitle 2">
            <a:extLst>
              <a:ext uri="{FF2B5EF4-FFF2-40B4-BE49-F238E27FC236}">
                <a16:creationId xmlns:a16="http://schemas.microsoft.com/office/drawing/2014/main" id="{3D6D34B5-59C2-E060-BD23-7310660EDB4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E5D4B71-8644-3C69-A744-26D766A4F51D}"/>
              </a:ext>
            </a:extLst>
          </p:cNvPr>
          <p:cNvSpPr>
            <a:spLocks noGrp="1"/>
          </p:cNvSpPr>
          <p:nvPr>
            <p:ph type="sldNum" sz="quarter" idx="12"/>
          </p:nvPr>
        </p:nvSpPr>
        <p:spPr/>
        <p:txBody>
          <a:bodyPr/>
          <a:lstStyle/>
          <a:p>
            <a:fld id="{60E73868-AA33-2747-ABB3-0137BB3226B1}" type="slidenum">
              <a:rPr lang="en-US" smtClean="0"/>
              <a:t>37</a:t>
            </a:fld>
            <a:endParaRPr lang="en-US"/>
          </a:p>
        </p:txBody>
      </p:sp>
    </p:spTree>
    <p:extLst>
      <p:ext uri="{BB962C8B-B14F-4D97-AF65-F5344CB8AC3E}">
        <p14:creationId xmlns:p14="http://schemas.microsoft.com/office/powerpoint/2010/main" val="84661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146B-C028-F941-991E-B4B317F707C2}"/>
              </a:ext>
            </a:extLst>
          </p:cNvPr>
          <p:cNvSpPr>
            <a:spLocks noGrp="1"/>
          </p:cNvSpPr>
          <p:nvPr>
            <p:ph type="title"/>
          </p:nvPr>
        </p:nvSpPr>
        <p:spPr/>
        <p:txBody>
          <a:bodyPr/>
          <a:lstStyle/>
          <a:p>
            <a:r>
              <a:rPr lang="en-US" dirty="0"/>
              <a:t>Rear Admiral Grace Murray Hopper</a:t>
            </a:r>
          </a:p>
        </p:txBody>
      </p:sp>
      <p:sp>
        <p:nvSpPr>
          <p:cNvPr id="3" name="Content Placeholder 2">
            <a:extLst>
              <a:ext uri="{FF2B5EF4-FFF2-40B4-BE49-F238E27FC236}">
                <a16:creationId xmlns:a16="http://schemas.microsoft.com/office/drawing/2014/main" id="{C864A1C5-E588-F74E-BCB6-E8D5077CB5BB}"/>
              </a:ext>
            </a:extLst>
          </p:cNvPr>
          <p:cNvSpPr>
            <a:spLocks noGrp="1"/>
          </p:cNvSpPr>
          <p:nvPr>
            <p:ph idx="1"/>
          </p:nvPr>
        </p:nvSpPr>
        <p:spPr>
          <a:xfrm>
            <a:off x="628650" y="1786498"/>
            <a:ext cx="4940377" cy="3703475"/>
          </a:xfrm>
        </p:spPr>
        <p:txBody>
          <a:bodyPr/>
          <a:lstStyle/>
          <a:p>
            <a:r>
              <a:rPr lang="en-US" dirty="0"/>
              <a:t>December 9, 1906 – January 1, 1992</a:t>
            </a:r>
          </a:p>
          <a:p>
            <a:r>
              <a:rPr lang="en-US" dirty="0"/>
              <a:t>PhD, Mathematics, Yale University, 1934</a:t>
            </a:r>
          </a:p>
          <a:p>
            <a:r>
              <a:rPr lang="en-US" dirty="0"/>
              <a:t>One of the first programmers of the </a:t>
            </a:r>
            <a:r>
              <a:rPr lang="en-US" b="1" dirty="0"/>
              <a:t>Harvard Mark I</a:t>
            </a:r>
            <a:r>
              <a:rPr lang="en-US" dirty="0"/>
              <a:t> computer, she was a pioneer in computer programming who invented one of the first </a:t>
            </a:r>
            <a:r>
              <a:rPr lang="en-US" i="1" dirty="0"/>
              <a:t>linkers</a:t>
            </a:r>
            <a:r>
              <a:rPr lang="en-US" dirty="0"/>
              <a:t>. </a:t>
            </a:r>
          </a:p>
          <a:p>
            <a:r>
              <a:rPr lang="en-US" dirty="0"/>
              <a:t>She popularized the idea of machine-independent programming languages, which led to the development of </a:t>
            </a:r>
            <a:r>
              <a:rPr lang="en-US" b="1" dirty="0"/>
              <a:t>COBOL</a:t>
            </a:r>
            <a:r>
              <a:rPr lang="en-US" dirty="0"/>
              <a:t>, an early high-level programming language still in use today.</a:t>
            </a:r>
          </a:p>
          <a:p>
            <a:endParaRPr lang="en-US" dirty="0"/>
          </a:p>
        </p:txBody>
      </p:sp>
      <p:pic>
        <p:nvPicPr>
          <p:cNvPr id="5" name="Picture 4">
            <a:extLst>
              <a:ext uri="{FF2B5EF4-FFF2-40B4-BE49-F238E27FC236}">
                <a16:creationId xmlns:a16="http://schemas.microsoft.com/office/drawing/2014/main" id="{EAD3D4E5-CC72-964B-84E9-9E24DE6FD201}"/>
              </a:ext>
            </a:extLst>
          </p:cNvPr>
          <p:cNvPicPr>
            <a:picLocks noChangeAspect="1"/>
          </p:cNvPicPr>
          <p:nvPr/>
        </p:nvPicPr>
        <p:blipFill>
          <a:blip r:embed="rId3"/>
          <a:stretch>
            <a:fillRect/>
          </a:stretch>
        </p:blipFill>
        <p:spPr>
          <a:xfrm>
            <a:off x="5706006" y="1786498"/>
            <a:ext cx="2878889" cy="3602974"/>
          </a:xfrm>
          <a:prstGeom prst="rect">
            <a:avLst/>
          </a:prstGeom>
        </p:spPr>
      </p:pic>
      <p:sp>
        <p:nvSpPr>
          <p:cNvPr id="6" name="Date Placeholder 5">
            <a:extLst>
              <a:ext uri="{FF2B5EF4-FFF2-40B4-BE49-F238E27FC236}">
                <a16:creationId xmlns:a16="http://schemas.microsoft.com/office/drawing/2014/main" id="{B6A47D93-3BBA-854C-9BA5-F4BEEDC94CBD}"/>
              </a:ext>
            </a:extLst>
          </p:cNvPr>
          <p:cNvSpPr>
            <a:spLocks noGrp="1"/>
          </p:cNvSpPr>
          <p:nvPr>
            <p:ph type="dt" sz="half" idx="10"/>
          </p:nvPr>
        </p:nvSpPr>
        <p:spPr/>
        <p:txBody>
          <a:bodyPr/>
          <a:lstStyle/>
          <a:p>
            <a:r>
              <a:rPr lang="en-US"/>
              <a:t>CMPE 220</a:t>
            </a:r>
            <a:endParaRPr lang="en-US" dirty="0"/>
          </a:p>
        </p:txBody>
      </p:sp>
      <p:sp>
        <p:nvSpPr>
          <p:cNvPr id="7" name="Slide Number Placeholder 6">
            <a:extLst>
              <a:ext uri="{FF2B5EF4-FFF2-40B4-BE49-F238E27FC236}">
                <a16:creationId xmlns:a16="http://schemas.microsoft.com/office/drawing/2014/main" id="{A4E6A121-9860-0C40-9F27-BC94EB2A47F9}"/>
              </a:ext>
            </a:extLst>
          </p:cNvPr>
          <p:cNvSpPr>
            <a:spLocks noGrp="1"/>
          </p:cNvSpPr>
          <p:nvPr>
            <p:ph type="sldNum" sz="quarter" idx="12"/>
          </p:nvPr>
        </p:nvSpPr>
        <p:spPr/>
        <p:txBody>
          <a:bodyPr/>
          <a:lstStyle/>
          <a:p>
            <a:fld id="{FCFF2910-D1F1-314D-A8F2-476646A55ABA}" type="slidenum">
              <a:rPr lang="en-US" smtClean="0"/>
              <a:t>38</a:t>
            </a:fld>
            <a:endParaRPr lang="en-US"/>
          </a:p>
        </p:txBody>
      </p:sp>
    </p:spTree>
    <p:extLst>
      <p:ext uri="{BB962C8B-B14F-4D97-AF65-F5344CB8AC3E}">
        <p14:creationId xmlns:p14="http://schemas.microsoft.com/office/powerpoint/2010/main" val="3207491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9614-34C0-E44D-B611-40965ED0D181}"/>
              </a:ext>
            </a:extLst>
          </p:cNvPr>
          <p:cNvSpPr>
            <a:spLocks noGrp="1"/>
          </p:cNvSpPr>
          <p:nvPr>
            <p:ph type="title"/>
          </p:nvPr>
        </p:nvSpPr>
        <p:spPr/>
        <p:txBody>
          <a:bodyPr/>
          <a:lstStyle/>
          <a:p>
            <a:r>
              <a:rPr lang="en-US" dirty="0"/>
              <a:t>John Backus</a:t>
            </a:r>
          </a:p>
        </p:txBody>
      </p:sp>
      <p:sp>
        <p:nvSpPr>
          <p:cNvPr id="3" name="Content Placeholder 2">
            <a:extLst>
              <a:ext uri="{FF2B5EF4-FFF2-40B4-BE49-F238E27FC236}">
                <a16:creationId xmlns:a16="http://schemas.microsoft.com/office/drawing/2014/main" id="{8AA48DA5-45AA-0B43-9D33-9F91F68C94BB}"/>
              </a:ext>
            </a:extLst>
          </p:cNvPr>
          <p:cNvSpPr>
            <a:spLocks noGrp="1"/>
          </p:cNvSpPr>
          <p:nvPr>
            <p:ph idx="1"/>
          </p:nvPr>
        </p:nvSpPr>
        <p:spPr>
          <a:xfrm>
            <a:off x="628651" y="1786497"/>
            <a:ext cx="5508380" cy="3713092"/>
          </a:xfrm>
        </p:spPr>
        <p:txBody>
          <a:bodyPr>
            <a:normAutofit lnSpcReduction="10000"/>
          </a:bodyPr>
          <a:lstStyle/>
          <a:p>
            <a:r>
              <a:rPr lang="en-US" dirty="0"/>
              <a:t>Pioneered parsing techniques; co-creator of Backus-Naur Form (BNF) for describing formal grammars</a:t>
            </a:r>
          </a:p>
          <a:p>
            <a:r>
              <a:rPr lang="en-US" dirty="0"/>
              <a:t>The first FORTRAN (</a:t>
            </a:r>
            <a:r>
              <a:rPr lang="en-US" dirty="0" err="1"/>
              <a:t>FORmula</a:t>
            </a:r>
            <a:r>
              <a:rPr lang="en-US" dirty="0"/>
              <a:t> </a:t>
            </a:r>
            <a:r>
              <a:rPr lang="en-US" dirty="0" err="1"/>
              <a:t>TRANslation</a:t>
            </a:r>
            <a:r>
              <a:rPr lang="en-US" dirty="0"/>
              <a:t>) compiler was developed at IBM in 1957, by a team led by John Backus</a:t>
            </a:r>
          </a:p>
          <a:p>
            <a:r>
              <a:rPr lang="en-US" dirty="0"/>
              <a:t>FORTRAN was the first </a:t>
            </a:r>
            <a:r>
              <a:rPr lang="en-US" i="1" dirty="0"/>
              <a:t>commercial</a:t>
            </a:r>
            <a:r>
              <a:rPr lang="en-US" dirty="0"/>
              <a:t> compiler – it was an extra cost add-on when you bought an IBM computer</a:t>
            </a:r>
          </a:p>
          <a:p>
            <a:r>
              <a:rPr lang="en-US" dirty="0"/>
              <a:t>It is sometimes called the first modern compiler, because it employed formal grammar rules</a:t>
            </a:r>
          </a:p>
          <a:p>
            <a:pPr lvl="1"/>
            <a:endParaRPr lang="en-US" dirty="0"/>
          </a:p>
          <a:p>
            <a:endParaRPr lang="en-US" dirty="0"/>
          </a:p>
          <a:p>
            <a:endParaRPr lang="en-US" dirty="0"/>
          </a:p>
        </p:txBody>
      </p:sp>
      <p:sp>
        <p:nvSpPr>
          <p:cNvPr id="4" name="Date Placeholder 3">
            <a:extLst>
              <a:ext uri="{FF2B5EF4-FFF2-40B4-BE49-F238E27FC236}">
                <a16:creationId xmlns:a16="http://schemas.microsoft.com/office/drawing/2014/main" id="{0C80D79D-E414-EC4F-B31D-557CCF8310E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340A68D-2367-F54E-B250-95198FC76991}"/>
              </a:ext>
            </a:extLst>
          </p:cNvPr>
          <p:cNvSpPr>
            <a:spLocks noGrp="1"/>
          </p:cNvSpPr>
          <p:nvPr>
            <p:ph type="sldNum" sz="quarter" idx="12"/>
          </p:nvPr>
        </p:nvSpPr>
        <p:spPr/>
        <p:txBody>
          <a:bodyPr/>
          <a:lstStyle/>
          <a:p>
            <a:fld id="{FCFF2910-D1F1-314D-A8F2-476646A55ABA}" type="slidenum">
              <a:rPr lang="en-US" smtClean="0"/>
              <a:pPr/>
              <a:t>39</a:t>
            </a:fld>
            <a:endParaRPr lang="en-US" dirty="0"/>
          </a:p>
        </p:txBody>
      </p:sp>
      <p:pic>
        <p:nvPicPr>
          <p:cNvPr id="13" name="Picture 12">
            <a:extLst>
              <a:ext uri="{FF2B5EF4-FFF2-40B4-BE49-F238E27FC236}">
                <a16:creationId xmlns:a16="http://schemas.microsoft.com/office/drawing/2014/main" id="{1D55E661-AF3A-184D-98FB-941D48937088}"/>
              </a:ext>
            </a:extLst>
          </p:cNvPr>
          <p:cNvPicPr>
            <a:picLocks noChangeAspect="1"/>
          </p:cNvPicPr>
          <p:nvPr/>
        </p:nvPicPr>
        <p:blipFill>
          <a:blip r:embed="rId2"/>
          <a:stretch>
            <a:fillRect/>
          </a:stretch>
        </p:blipFill>
        <p:spPr>
          <a:xfrm>
            <a:off x="6372225" y="1786497"/>
            <a:ext cx="2143125" cy="3352800"/>
          </a:xfrm>
          <a:prstGeom prst="rect">
            <a:avLst/>
          </a:prstGeom>
        </p:spPr>
      </p:pic>
    </p:spTree>
    <p:extLst>
      <p:ext uri="{BB962C8B-B14F-4D97-AF65-F5344CB8AC3E}">
        <p14:creationId xmlns:p14="http://schemas.microsoft.com/office/powerpoint/2010/main" val="191875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3434-BEC2-3633-C217-EBF327126023}"/>
              </a:ext>
            </a:extLst>
          </p:cNvPr>
          <p:cNvSpPr>
            <a:spLocks noGrp="1"/>
          </p:cNvSpPr>
          <p:nvPr>
            <p:ph type="title"/>
          </p:nvPr>
        </p:nvSpPr>
        <p:spPr/>
        <p:txBody>
          <a:bodyPr/>
          <a:lstStyle/>
          <a:p>
            <a:r>
              <a:rPr lang="en-US" dirty="0"/>
              <a:t>Character Sets</a:t>
            </a:r>
          </a:p>
        </p:txBody>
      </p:sp>
      <p:sp>
        <p:nvSpPr>
          <p:cNvPr id="3" name="Content Placeholder 2">
            <a:extLst>
              <a:ext uri="{FF2B5EF4-FFF2-40B4-BE49-F238E27FC236}">
                <a16:creationId xmlns:a16="http://schemas.microsoft.com/office/drawing/2014/main" id="{1E54F4F1-70CA-41F7-8A0F-D84CA03517B6}"/>
              </a:ext>
            </a:extLst>
          </p:cNvPr>
          <p:cNvSpPr>
            <a:spLocks noGrp="1"/>
          </p:cNvSpPr>
          <p:nvPr>
            <p:ph idx="1"/>
          </p:nvPr>
        </p:nvSpPr>
        <p:spPr/>
        <p:txBody>
          <a:bodyPr/>
          <a:lstStyle/>
          <a:p>
            <a:r>
              <a:rPr lang="en-US" dirty="0"/>
              <a:t>7-bit ASCII (American Standard Code for Information Interchange)</a:t>
            </a:r>
          </a:p>
          <a:p>
            <a:r>
              <a:rPr lang="en-US" dirty="0"/>
              <a:t>8-bit Extended ASCII (multiple variants)</a:t>
            </a:r>
          </a:p>
          <a:p>
            <a:r>
              <a:rPr lang="en-US" dirty="0"/>
              <a:t>EBCDIC (Extended Binary Coded Decimal Interchange Code )</a:t>
            </a:r>
          </a:p>
          <a:p>
            <a:r>
              <a:rPr lang="en-US" dirty="0"/>
              <a:t>Unicode – 1987</a:t>
            </a:r>
          </a:p>
          <a:p>
            <a:pPr lvl="1"/>
            <a:r>
              <a:rPr lang="en-US" dirty="0"/>
              <a:t>Over 160,000 characters (glyphs)</a:t>
            </a:r>
          </a:p>
          <a:p>
            <a:pPr lvl="1"/>
            <a:r>
              <a:rPr lang="en-US" dirty="0"/>
              <a:t>UTF-8 (variable length)</a:t>
            </a:r>
          </a:p>
          <a:p>
            <a:pPr lvl="1"/>
            <a:r>
              <a:rPr lang="en-US" dirty="0"/>
              <a:t>UTF-16</a:t>
            </a:r>
          </a:p>
        </p:txBody>
      </p:sp>
      <p:sp>
        <p:nvSpPr>
          <p:cNvPr id="4" name="Slide Number Placeholder 3">
            <a:extLst>
              <a:ext uri="{FF2B5EF4-FFF2-40B4-BE49-F238E27FC236}">
                <a16:creationId xmlns:a16="http://schemas.microsoft.com/office/drawing/2014/main" id="{8A565172-B4D6-3714-40AB-8858D21D9B10}"/>
              </a:ext>
            </a:extLst>
          </p:cNvPr>
          <p:cNvSpPr>
            <a:spLocks noGrp="1"/>
          </p:cNvSpPr>
          <p:nvPr>
            <p:ph type="sldNum" sz="quarter" idx="12"/>
          </p:nvPr>
        </p:nvSpPr>
        <p:spPr/>
        <p:txBody>
          <a:bodyPr/>
          <a:lstStyle/>
          <a:p>
            <a:fld id="{6C575094-CFE5-6845-BA77-358456EEE977}" type="slidenum">
              <a:rPr lang="en-US" altLang="x-none" smtClean="0"/>
              <a:pPr/>
              <a:t>4</a:t>
            </a:fld>
            <a:endParaRPr lang="en-US" altLang="x-none"/>
          </a:p>
        </p:txBody>
      </p:sp>
    </p:spTree>
    <p:extLst>
      <p:ext uri="{BB962C8B-B14F-4D97-AF65-F5344CB8AC3E}">
        <p14:creationId xmlns:p14="http://schemas.microsoft.com/office/powerpoint/2010/main" val="697781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7EC7-95DE-D345-BBAC-1E8C8308349F}"/>
              </a:ext>
            </a:extLst>
          </p:cNvPr>
          <p:cNvSpPr>
            <a:spLocks noGrp="1"/>
          </p:cNvSpPr>
          <p:nvPr>
            <p:ph type="title"/>
          </p:nvPr>
        </p:nvSpPr>
        <p:spPr/>
        <p:txBody>
          <a:bodyPr/>
          <a:lstStyle/>
          <a:p>
            <a:r>
              <a:rPr lang="en-US" dirty="0"/>
              <a:t>Dennis Ritchie</a:t>
            </a:r>
          </a:p>
        </p:txBody>
      </p:sp>
      <p:sp>
        <p:nvSpPr>
          <p:cNvPr id="3" name="Content Placeholder 2">
            <a:extLst>
              <a:ext uri="{FF2B5EF4-FFF2-40B4-BE49-F238E27FC236}">
                <a16:creationId xmlns:a16="http://schemas.microsoft.com/office/drawing/2014/main" id="{36D40B21-335F-4347-B2F5-92BD3499ED31}"/>
              </a:ext>
            </a:extLst>
          </p:cNvPr>
          <p:cNvSpPr>
            <a:spLocks noGrp="1"/>
          </p:cNvSpPr>
          <p:nvPr>
            <p:ph sz="half" idx="1"/>
          </p:nvPr>
        </p:nvSpPr>
        <p:spPr>
          <a:xfrm>
            <a:off x="628650" y="1811285"/>
            <a:ext cx="5199146" cy="3664787"/>
          </a:xfrm>
        </p:spPr>
        <p:txBody>
          <a:bodyPr>
            <a:normAutofit/>
          </a:bodyPr>
          <a:lstStyle/>
          <a:p>
            <a:r>
              <a:rPr lang="en-US" dirty="0"/>
              <a:t>While working at Bell Labs, invented the C programming language</a:t>
            </a:r>
          </a:p>
          <a:p>
            <a:r>
              <a:rPr lang="en-US" dirty="0"/>
              <a:t>Co-invented the Unix Operating System (along with Ken Thompson)</a:t>
            </a:r>
          </a:p>
        </p:txBody>
      </p:sp>
      <p:sp>
        <p:nvSpPr>
          <p:cNvPr id="5" name="Date Placeholder 4">
            <a:extLst>
              <a:ext uri="{FF2B5EF4-FFF2-40B4-BE49-F238E27FC236}">
                <a16:creationId xmlns:a16="http://schemas.microsoft.com/office/drawing/2014/main" id="{F2195795-61CE-C740-8577-DFAF68140BDA}"/>
              </a:ext>
            </a:extLst>
          </p:cNvPr>
          <p:cNvSpPr>
            <a:spLocks noGrp="1"/>
          </p:cNvSpPr>
          <p:nvPr>
            <p:ph type="dt" sz="half" idx="10"/>
          </p:nvPr>
        </p:nvSpPr>
        <p:spPr/>
        <p:txBody>
          <a:bodyPr/>
          <a:lstStyle/>
          <a:p>
            <a:r>
              <a:rPr lang="en-US"/>
              <a:t>CMPE 220</a:t>
            </a:r>
            <a:endParaRPr lang="en-US" dirty="0"/>
          </a:p>
        </p:txBody>
      </p:sp>
      <p:sp>
        <p:nvSpPr>
          <p:cNvPr id="6" name="Slide Number Placeholder 5">
            <a:extLst>
              <a:ext uri="{FF2B5EF4-FFF2-40B4-BE49-F238E27FC236}">
                <a16:creationId xmlns:a16="http://schemas.microsoft.com/office/drawing/2014/main" id="{AF39B2F8-B610-9641-AD90-4D61370C56BC}"/>
              </a:ext>
            </a:extLst>
          </p:cNvPr>
          <p:cNvSpPr>
            <a:spLocks noGrp="1"/>
          </p:cNvSpPr>
          <p:nvPr>
            <p:ph type="sldNum" sz="quarter" idx="12"/>
          </p:nvPr>
        </p:nvSpPr>
        <p:spPr/>
        <p:txBody>
          <a:bodyPr/>
          <a:lstStyle/>
          <a:p>
            <a:fld id="{FCFF2910-D1F1-314D-A8F2-476646A55ABA}" type="slidenum">
              <a:rPr lang="en-US" smtClean="0"/>
              <a:t>40</a:t>
            </a:fld>
            <a:endParaRPr lang="en-US" dirty="0"/>
          </a:p>
        </p:txBody>
      </p:sp>
      <p:pic>
        <p:nvPicPr>
          <p:cNvPr id="10" name="Picture 9">
            <a:extLst>
              <a:ext uri="{FF2B5EF4-FFF2-40B4-BE49-F238E27FC236}">
                <a16:creationId xmlns:a16="http://schemas.microsoft.com/office/drawing/2014/main" id="{0A7D3B1E-290F-436A-B15F-AAF55092AB84}"/>
              </a:ext>
            </a:extLst>
          </p:cNvPr>
          <p:cNvPicPr>
            <a:picLocks noChangeAspect="1"/>
          </p:cNvPicPr>
          <p:nvPr/>
        </p:nvPicPr>
        <p:blipFill>
          <a:blip r:embed="rId3"/>
          <a:stretch>
            <a:fillRect/>
          </a:stretch>
        </p:blipFill>
        <p:spPr>
          <a:xfrm>
            <a:off x="6015220" y="1835206"/>
            <a:ext cx="2500130" cy="3664787"/>
          </a:xfrm>
          <a:prstGeom prst="rect">
            <a:avLst/>
          </a:prstGeom>
        </p:spPr>
      </p:pic>
    </p:spTree>
    <p:extLst>
      <p:ext uri="{BB962C8B-B14F-4D97-AF65-F5344CB8AC3E}">
        <p14:creationId xmlns:p14="http://schemas.microsoft.com/office/powerpoint/2010/main" val="321168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7EC7-95DE-D345-BBAC-1E8C8308349F}"/>
              </a:ext>
            </a:extLst>
          </p:cNvPr>
          <p:cNvSpPr>
            <a:spLocks noGrp="1"/>
          </p:cNvSpPr>
          <p:nvPr>
            <p:ph type="title"/>
          </p:nvPr>
        </p:nvSpPr>
        <p:spPr/>
        <p:txBody>
          <a:bodyPr/>
          <a:lstStyle/>
          <a:p>
            <a:r>
              <a:rPr lang="en-US" dirty="0"/>
              <a:t>Ken Thompson</a:t>
            </a:r>
          </a:p>
        </p:txBody>
      </p:sp>
      <p:sp>
        <p:nvSpPr>
          <p:cNvPr id="3" name="Content Placeholder 2">
            <a:extLst>
              <a:ext uri="{FF2B5EF4-FFF2-40B4-BE49-F238E27FC236}">
                <a16:creationId xmlns:a16="http://schemas.microsoft.com/office/drawing/2014/main" id="{36D40B21-335F-4347-B2F5-92BD3499ED31}"/>
              </a:ext>
            </a:extLst>
          </p:cNvPr>
          <p:cNvSpPr>
            <a:spLocks noGrp="1"/>
          </p:cNvSpPr>
          <p:nvPr>
            <p:ph sz="half" idx="1"/>
          </p:nvPr>
        </p:nvSpPr>
        <p:spPr>
          <a:xfrm>
            <a:off x="628650" y="1811285"/>
            <a:ext cx="5199146" cy="3664787"/>
          </a:xfrm>
        </p:spPr>
        <p:txBody>
          <a:bodyPr>
            <a:normAutofit/>
          </a:bodyPr>
          <a:lstStyle/>
          <a:p>
            <a:r>
              <a:rPr lang="en-US" dirty="0"/>
              <a:t>The first Unix shell, called </a:t>
            </a:r>
            <a:r>
              <a:rPr lang="en-US" i="1" dirty="0" err="1"/>
              <a:t>sh</a:t>
            </a:r>
            <a:r>
              <a:rPr lang="en-US" dirty="0"/>
              <a:t>, was developed by Ken Thompson at Bell Labs in 1971.  Thompson, along with Dennis Ritchie, invented and popularized the </a:t>
            </a:r>
            <a:r>
              <a:rPr lang="en-US" b="1" dirty="0"/>
              <a:t>Unix</a:t>
            </a:r>
            <a:r>
              <a:rPr lang="en-US" dirty="0"/>
              <a:t> operating system.  (Ritchie was also the inventor of the </a:t>
            </a:r>
            <a:r>
              <a:rPr lang="en-US" i="1" dirty="0"/>
              <a:t>C</a:t>
            </a:r>
            <a:r>
              <a:rPr lang="en-US" dirty="0"/>
              <a:t> programming language.)</a:t>
            </a:r>
          </a:p>
          <a:p>
            <a:r>
              <a:rPr lang="en-US" dirty="0" err="1"/>
              <a:t>Sh</a:t>
            </a:r>
            <a:r>
              <a:rPr lang="en-US" dirty="0"/>
              <a:t> was completely rewritten by Stephen Bourne in 1979, who created the </a:t>
            </a:r>
            <a:r>
              <a:rPr lang="en-US" dirty="0" err="1"/>
              <a:t>Bourne</a:t>
            </a:r>
            <a:r>
              <a:rPr lang="en-US" dirty="0"/>
              <a:t> Shell.  A number of spinoff and replacement shells were subsequently developed, including </a:t>
            </a:r>
            <a:r>
              <a:rPr lang="en-US" dirty="0" err="1"/>
              <a:t>ksh</a:t>
            </a:r>
            <a:r>
              <a:rPr lang="en-US" dirty="0"/>
              <a:t>, </a:t>
            </a:r>
            <a:r>
              <a:rPr lang="en-US" dirty="0" err="1"/>
              <a:t>csh</a:t>
            </a:r>
            <a:r>
              <a:rPr lang="en-US" dirty="0"/>
              <a:t>, </a:t>
            </a:r>
            <a:r>
              <a:rPr lang="en-US" dirty="0" err="1"/>
              <a:t>tcsh</a:t>
            </a:r>
            <a:r>
              <a:rPr lang="en-US" dirty="0"/>
              <a:t>, and bash.</a:t>
            </a:r>
          </a:p>
        </p:txBody>
      </p:sp>
      <p:pic>
        <p:nvPicPr>
          <p:cNvPr id="8" name="Content Placeholder 7">
            <a:extLst>
              <a:ext uri="{FF2B5EF4-FFF2-40B4-BE49-F238E27FC236}">
                <a16:creationId xmlns:a16="http://schemas.microsoft.com/office/drawing/2014/main" id="{063032AC-7E0F-C14E-B104-EB86A30A6AF5}"/>
              </a:ext>
            </a:extLst>
          </p:cNvPr>
          <p:cNvPicPr>
            <a:picLocks noGrp="1" noChangeAspect="1"/>
          </p:cNvPicPr>
          <p:nvPr>
            <p:ph sz="half" idx="2"/>
          </p:nvPr>
        </p:nvPicPr>
        <p:blipFill>
          <a:blip r:embed="rId3"/>
          <a:stretch>
            <a:fillRect/>
          </a:stretch>
        </p:blipFill>
        <p:spPr>
          <a:xfrm>
            <a:off x="6206490" y="1811286"/>
            <a:ext cx="2497863" cy="3122329"/>
          </a:xfrm>
        </p:spPr>
      </p:pic>
      <p:sp>
        <p:nvSpPr>
          <p:cNvPr id="5" name="Date Placeholder 4">
            <a:extLst>
              <a:ext uri="{FF2B5EF4-FFF2-40B4-BE49-F238E27FC236}">
                <a16:creationId xmlns:a16="http://schemas.microsoft.com/office/drawing/2014/main" id="{F2195795-61CE-C740-8577-DFAF68140BDA}"/>
              </a:ext>
            </a:extLst>
          </p:cNvPr>
          <p:cNvSpPr>
            <a:spLocks noGrp="1"/>
          </p:cNvSpPr>
          <p:nvPr>
            <p:ph type="dt" sz="half" idx="10"/>
          </p:nvPr>
        </p:nvSpPr>
        <p:spPr/>
        <p:txBody>
          <a:bodyPr/>
          <a:lstStyle/>
          <a:p>
            <a:r>
              <a:rPr lang="en-US"/>
              <a:t>CMPE 220</a:t>
            </a:r>
            <a:endParaRPr lang="en-US" dirty="0"/>
          </a:p>
        </p:txBody>
      </p:sp>
      <p:sp>
        <p:nvSpPr>
          <p:cNvPr id="6" name="Slide Number Placeholder 5">
            <a:extLst>
              <a:ext uri="{FF2B5EF4-FFF2-40B4-BE49-F238E27FC236}">
                <a16:creationId xmlns:a16="http://schemas.microsoft.com/office/drawing/2014/main" id="{AF39B2F8-B610-9641-AD90-4D61370C56BC}"/>
              </a:ext>
            </a:extLst>
          </p:cNvPr>
          <p:cNvSpPr>
            <a:spLocks noGrp="1"/>
          </p:cNvSpPr>
          <p:nvPr>
            <p:ph type="sldNum" sz="quarter" idx="12"/>
          </p:nvPr>
        </p:nvSpPr>
        <p:spPr/>
        <p:txBody>
          <a:bodyPr/>
          <a:lstStyle/>
          <a:p>
            <a:fld id="{FCFF2910-D1F1-314D-A8F2-476646A55ABA}" type="slidenum">
              <a:rPr lang="en-US" smtClean="0"/>
              <a:t>41</a:t>
            </a:fld>
            <a:endParaRPr lang="en-US" dirty="0"/>
          </a:p>
        </p:txBody>
      </p:sp>
    </p:spTree>
    <p:extLst>
      <p:ext uri="{BB962C8B-B14F-4D97-AF65-F5344CB8AC3E}">
        <p14:creationId xmlns:p14="http://schemas.microsoft.com/office/powerpoint/2010/main" val="3736022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29DA-896B-ED48-84A4-AFD834458D4F}"/>
              </a:ext>
            </a:extLst>
          </p:cNvPr>
          <p:cNvSpPr>
            <a:spLocks noGrp="1"/>
          </p:cNvSpPr>
          <p:nvPr>
            <p:ph type="title"/>
          </p:nvPr>
        </p:nvSpPr>
        <p:spPr/>
        <p:txBody>
          <a:bodyPr/>
          <a:lstStyle/>
          <a:p>
            <a:r>
              <a:rPr lang="en-US" dirty="0"/>
              <a:t>Nicklaus Wirth</a:t>
            </a:r>
          </a:p>
        </p:txBody>
      </p:sp>
      <p:sp>
        <p:nvSpPr>
          <p:cNvPr id="3" name="Content Placeholder 2">
            <a:extLst>
              <a:ext uri="{FF2B5EF4-FFF2-40B4-BE49-F238E27FC236}">
                <a16:creationId xmlns:a16="http://schemas.microsoft.com/office/drawing/2014/main" id="{BA6C19EA-BA6D-9141-8715-F063B8C54A67}"/>
              </a:ext>
            </a:extLst>
          </p:cNvPr>
          <p:cNvSpPr>
            <a:spLocks noGrp="1"/>
          </p:cNvSpPr>
          <p:nvPr>
            <p:ph idx="1"/>
          </p:nvPr>
        </p:nvSpPr>
        <p:spPr>
          <a:xfrm>
            <a:off x="628650" y="1786497"/>
            <a:ext cx="4857750" cy="3512125"/>
          </a:xfrm>
        </p:spPr>
        <p:txBody>
          <a:bodyPr/>
          <a:lstStyle/>
          <a:p>
            <a:r>
              <a:rPr lang="en-US" b="1" dirty="0"/>
              <a:t>P-code:  </a:t>
            </a:r>
            <a:r>
              <a:rPr lang="en-US" dirty="0"/>
              <a:t>may also refer to </a:t>
            </a:r>
            <a:r>
              <a:rPr lang="en-US" i="1" dirty="0"/>
              <a:t>Pascal code </a:t>
            </a:r>
            <a:r>
              <a:rPr lang="en-US" dirty="0"/>
              <a:t>– an early portable layer</a:t>
            </a:r>
          </a:p>
          <a:p>
            <a:r>
              <a:rPr lang="en-US" dirty="0"/>
              <a:t>PASCAL – 1970 – created by Swiss computer scientist Nicklaus Wirth as a highly structured instructional language; quickly replaced ALGOL as the teaching language of choice</a:t>
            </a:r>
          </a:p>
          <a:p>
            <a:r>
              <a:rPr lang="en-US" dirty="0"/>
              <a:t>First P-code emitter - 1973</a:t>
            </a:r>
          </a:p>
          <a:p>
            <a:r>
              <a:rPr lang="en-US" dirty="0"/>
              <a:t>UCSD P-Machine – 1977 – widely used in academia, as well as commercially</a:t>
            </a:r>
          </a:p>
          <a:p>
            <a:endParaRPr lang="en-US" dirty="0"/>
          </a:p>
        </p:txBody>
      </p:sp>
      <p:sp>
        <p:nvSpPr>
          <p:cNvPr id="4" name="Date Placeholder 3">
            <a:extLst>
              <a:ext uri="{FF2B5EF4-FFF2-40B4-BE49-F238E27FC236}">
                <a16:creationId xmlns:a16="http://schemas.microsoft.com/office/drawing/2014/main" id="{5D3D9756-0B9B-6C49-91FF-E8FE10786C6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9F624E0-6440-424B-8817-428082B05C96}"/>
              </a:ext>
            </a:extLst>
          </p:cNvPr>
          <p:cNvSpPr>
            <a:spLocks noGrp="1"/>
          </p:cNvSpPr>
          <p:nvPr>
            <p:ph type="sldNum" sz="quarter" idx="12"/>
          </p:nvPr>
        </p:nvSpPr>
        <p:spPr/>
        <p:txBody>
          <a:bodyPr/>
          <a:lstStyle/>
          <a:p>
            <a:fld id="{FCFF2910-D1F1-314D-A8F2-476646A55ABA}" type="slidenum">
              <a:rPr lang="en-US" smtClean="0"/>
              <a:pPr/>
              <a:t>42</a:t>
            </a:fld>
            <a:endParaRPr lang="en-US" dirty="0"/>
          </a:p>
        </p:txBody>
      </p:sp>
      <p:pic>
        <p:nvPicPr>
          <p:cNvPr id="7" name="Picture 6">
            <a:extLst>
              <a:ext uri="{FF2B5EF4-FFF2-40B4-BE49-F238E27FC236}">
                <a16:creationId xmlns:a16="http://schemas.microsoft.com/office/drawing/2014/main" id="{E91F1F59-2974-C743-81DA-C9914C501FD5}"/>
              </a:ext>
            </a:extLst>
          </p:cNvPr>
          <p:cNvPicPr>
            <a:picLocks noChangeAspect="1"/>
          </p:cNvPicPr>
          <p:nvPr/>
        </p:nvPicPr>
        <p:blipFill>
          <a:blip r:embed="rId2"/>
          <a:stretch>
            <a:fillRect/>
          </a:stretch>
        </p:blipFill>
        <p:spPr>
          <a:xfrm>
            <a:off x="5867400" y="1786497"/>
            <a:ext cx="2647950" cy="3580907"/>
          </a:xfrm>
          <a:prstGeom prst="rect">
            <a:avLst/>
          </a:prstGeom>
        </p:spPr>
      </p:pic>
    </p:spTree>
    <p:extLst>
      <p:ext uri="{BB962C8B-B14F-4D97-AF65-F5344CB8AC3E}">
        <p14:creationId xmlns:p14="http://schemas.microsoft.com/office/powerpoint/2010/main" val="257001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29DA-896B-ED48-84A4-AFD834458D4F}"/>
              </a:ext>
            </a:extLst>
          </p:cNvPr>
          <p:cNvSpPr>
            <a:spLocks noGrp="1"/>
          </p:cNvSpPr>
          <p:nvPr>
            <p:ph type="title"/>
          </p:nvPr>
        </p:nvSpPr>
        <p:spPr/>
        <p:txBody>
          <a:bodyPr/>
          <a:lstStyle/>
          <a:p>
            <a:r>
              <a:rPr lang="en-US" dirty="0"/>
              <a:t>James Gosling</a:t>
            </a:r>
          </a:p>
        </p:txBody>
      </p:sp>
      <p:sp>
        <p:nvSpPr>
          <p:cNvPr id="3" name="Content Placeholder 2">
            <a:extLst>
              <a:ext uri="{FF2B5EF4-FFF2-40B4-BE49-F238E27FC236}">
                <a16:creationId xmlns:a16="http://schemas.microsoft.com/office/drawing/2014/main" id="{BA6C19EA-BA6D-9141-8715-F063B8C54A67}"/>
              </a:ext>
            </a:extLst>
          </p:cNvPr>
          <p:cNvSpPr>
            <a:spLocks noGrp="1"/>
          </p:cNvSpPr>
          <p:nvPr>
            <p:ph idx="1"/>
          </p:nvPr>
        </p:nvSpPr>
        <p:spPr>
          <a:xfrm>
            <a:off x="628650" y="1786497"/>
            <a:ext cx="4770665" cy="3512125"/>
          </a:xfrm>
        </p:spPr>
        <p:txBody>
          <a:bodyPr>
            <a:normAutofit/>
          </a:bodyPr>
          <a:lstStyle/>
          <a:p>
            <a:r>
              <a:rPr lang="en-US" b="1" dirty="0"/>
              <a:t>JVM (Java Virtual Machine):</a:t>
            </a:r>
            <a:r>
              <a:rPr lang="en-US" dirty="0"/>
              <a:t>  a virtual machine built by James Gosling and Brendan </a:t>
            </a:r>
            <a:r>
              <a:rPr lang="en-US" dirty="0" err="1"/>
              <a:t>Eich</a:t>
            </a:r>
            <a:r>
              <a:rPr lang="en-US" dirty="0"/>
              <a:t> – 1995 – specifically for Java - but now widely used</a:t>
            </a:r>
          </a:p>
          <a:p>
            <a:pPr lvl="1"/>
            <a:r>
              <a:rPr lang="en-US" dirty="0"/>
              <a:t>Virtual machine instruction set</a:t>
            </a:r>
          </a:p>
          <a:p>
            <a:pPr lvl="1"/>
            <a:r>
              <a:rPr lang="en-US" dirty="0"/>
              <a:t>Manages memory and system resources</a:t>
            </a:r>
          </a:p>
          <a:p>
            <a:endParaRPr lang="en-US" dirty="0"/>
          </a:p>
        </p:txBody>
      </p:sp>
      <p:sp>
        <p:nvSpPr>
          <p:cNvPr id="4" name="Date Placeholder 3">
            <a:extLst>
              <a:ext uri="{FF2B5EF4-FFF2-40B4-BE49-F238E27FC236}">
                <a16:creationId xmlns:a16="http://schemas.microsoft.com/office/drawing/2014/main" id="{5D3D9756-0B9B-6C49-91FF-E8FE10786C6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9F624E0-6440-424B-8817-428082B05C96}"/>
              </a:ext>
            </a:extLst>
          </p:cNvPr>
          <p:cNvSpPr>
            <a:spLocks noGrp="1"/>
          </p:cNvSpPr>
          <p:nvPr>
            <p:ph type="sldNum" sz="quarter" idx="12"/>
          </p:nvPr>
        </p:nvSpPr>
        <p:spPr/>
        <p:txBody>
          <a:bodyPr/>
          <a:lstStyle/>
          <a:p>
            <a:fld id="{FCFF2910-D1F1-314D-A8F2-476646A55ABA}" type="slidenum">
              <a:rPr lang="en-US" smtClean="0"/>
              <a:pPr/>
              <a:t>43</a:t>
            </a:fld>
            <a:endParaRPr lang="en-US" dirty="0"/>
          </a:p>
        </p:txBody>
      </p:sp>
      <p:pic>
        <p:nvPicPr>
          <p:cNvPr id="8" name="Picture 7">
            <a:extLst>
              <a:ext uri="{FF2B5EF4-FFF2-40B4-BE49-F238E27FC236}">
                <a16:creationId xmlns:a16="http://schemas.microsoft.com/office/drawing/2014/main" id="{27ADA840-626A-3744-85C1-068EE51762BD}"/>
              </a:ext>
            </a:extLst>
          </p:cNvPr>
          <p:cNvPicPr>
            <a:picLocks noChangeAspect="1"/>
          </p:cNvPicPr>
          <p:nvPr/>
        </p:nvPicPr>
        <p:blipFill>
          <a:blip r:embed="rId3"/>
          <a:stretch>
            <a:fillRect/>
          </a:stretch>
        </p:blipFill>
        <p:spPr>
          <a:xfrm>
            <a:off x="5715001" y="1841667"/>
            <a:ext cx="2800350" cy="3570167"/>
          </a:xfrm>
          <a:prstGeom prst="rect">
            <a:avLst/>
          </a:prstGeom>
        </p:spPr>
      </p:pic>
    </p:spTree>
    <p:extLst>
      <p:ext uri="{BB962C8B-B14F-4D97-AF65-F5344CB8AC3E}">
        <p14:creationId xmlns:p14="http://schemas.microsoft.com/office/powerpoint/2010/main" val="317919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1630-78EC-8741-9186-C768D0B60D77}"/>
              </a:ext>
            </a:extLst>
          </p:cNvPr>
          <p:cNvSpPr>
            <a:spLocks noGrp="1"/>
          </p:cNvSpPr>
          <p:nvPr>
            <p:ph type="title"/>
          </p:nvPr>
        </p:nvSpPr>
        <p:spPr/>
        <p:txBody>
          <a:bodyPr/>
          <a:lstStyle/>
          <a:p>
            <a:r>
              <a:rPr lang="en-US" dirty="0"/>
              <a:t>Abhay Bhushan</a:t>
            </a:r>
          </a:p>
        </p:txBody>
      </p:sp>
      <p:sp>
        <p:nvSpPr>
          <p:cNvPr id="3" name="Content Placeholder 2">
            <a:extLst>
              <a:ext uri="{FF2B5EF4-FFF2-40B4-BE49-F238E27FC236}">
                <a16:creationId xmlns:a16="http://schemas.microsoft.com/office/drawing/2014/main" id="{1E1846E7-A983-1E47-9ECA-B0938D1DC3B1}"/>
              </a:ext>
            </a:extLst>
          </p:cNvPr>
          <p:cNvSpPr>
            <a:spLocks noGrp="1"/>
          </p:cNvSpPr>
          <p:nvPr>
            <p:ph idx="1"/>
          </p:nvPr>
        </p:nvSpPr>
        <p:spPr>
          <a:xfrm>
            <a:off x="628650" y="1800555"/>
            <a:ext cx="5474102" cy="3623474"/>
          </a:xfrm>
        </p:spPr>
        <p:txBody>
          <a:bodyPr>
            <a:normAutofit/>
          </a:bodyPr>
          <a:lstStyle/>
          <a:p>
            <a:pPr marL="0" indent="0">
              <a:buNone/>
            </a:pPr>
            <a:r>
              <a:rPr lang="en-US" b="1" dirty="0"/>
              <a:t>File Transfer Protocol (FTP)</a:t>
            </a:r>
          </a:p>
          <a:p>
            <a:r>
              <a:rPr lang="en-US" dirty="0"/>
              <a:t>One of the earliest client/server applications (early 1970s)</a:t>
            </a:r>
          </a:p>
          <a:p>
            <a:r>
              <a:rPr lang="en-US" dirty="0"/>
              <a:t>A graduate of the first class (1960–65) from the Indian Institute of Technology Kanpur </a:t>
            </a:r>
          </a:p>
          <a:p>
            <a:r>
              <a:rPr lang="en-US" dirty="0"/>
              <a:t>Masters in EE from MIT</a:t>
            </a:r>
          </a:p>
          <a:p>
            <a:r>
              <a:rPr lang="en-US" dirty="0"/>
              <a:t>Drafted RFC 114 – FTP</a:t>
            </a:r>
          </a:p>
          <a:p>
            <a:r>
              <a:rPr lang="en-US" dirty="0"/>
              <a:t>Contributed to the development of the ARPAnet and email protocols</a:t>
            </a:r>
          </a:p>
          <a:p>
            <a:endParaRPr lang="en-US" dirty="0"/>
          </a:p>
        </p:txBody>
      </p:sp>
      <p:sp>
        <p:nvSpPr>
          <p:cNvPr id="4" name="Date Placeholder 3">
            <a:extLst>
              <a:ext uri="{FF2B5EF4-FFF2-40B4-BE49-F238E27FC236}">
                <a16:creationId xmlns:a16="http://schemas.microsoft.com/office/drawing/2014/main" id="{0B586866-ECEF-0C48-848C-E9B526154CD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C2E32B6-16ED-0142-896C-9CA869188201}"/>
              </a:ext>
            </a:extLst>
          </p:cNvPr>
          <p:cNvSpPr>
            <a:spLocks noGrp="1"/>
          </p:cNvSpPr>
          <p:nvPr>
            <p:ph type="sldNum" sz="quarter" idx="12"/>
          </p:nvPr>
        </p:nvSpPr>
        <p:spPr/>
        <p:txBody>
          <a:bodyPr/>
          <a:lstStyle/>
          <a:p>
            <a:fld id="{FCFF2910-D1F1-314D-A8F2-476646A55ABA}" type="slidenum">
              <a:rPr lang="en-US" smtClean="0"/>
              <a:pPr/>
              <a:t>44</a:t>
            </a:fld>
            <a:endParaRPr lang="en-US" dirty="0"/>
          </a:p>
        </p:txBody>
      </p:sp>
      <p:pic>
        <p:nvPicPr>
          <p:cNvPr id="1026" name="Picture 2">
            <a:extLst>
              <a:ext uri="{FF2B5EF4-FFF2-40B4-BE49-F238E27FC236}">
                <a16:creationId xmlns:a16="http://schemas.microsoft.com/office/drawing/2014/main" id="{A108E192-9A57-B443-8E7A-81CB28573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304" y="1801262"/>
            <a:ext cx="2474693" cy="309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07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D168-0D06-6741-BBC6-64712F2051B0}"/>
              </a:ext>
            </a:extLst>
          </p:cNvPr>
          <p:cNvSpPr>
            <a:spLocks noGrp="1"/>
          </p:cNvSpPr>
          <p:nvPr>
            <p:ph type="title"/>
          </p:nvPr>
        </p:nvSpPr>
        <p:spPr/>
        <p:txBody>
          <a:bodyPr/>
          <a:lstStyle/>
          <a:p>
            <a:r>
              <a:rPr lang="en-US" dirty="0"/>
              <a:t>Ted Codd</a:t>
            </a:r>
          </a:p>
        </p:txBody>
      </p:sp>
      <p:sp>
        <p:nvSpPr>
          <p:cNvPr id="3" name="Content Placeholder 2">
            <a:extLst>
              <a:ext uri="{FF2B5EF4-FFF2-40B4-BE49-F238E27FC236}">
                <a16:creationId xmlns:a16="http://schemas.microsoft.com/office/drawing/2014/main" id="{BE32DE43-D12E-6C4F-A6B3-FD2349362C1C}"/>
              </a:ext>
            </a:extLst>
          </p:cNvPr>
          <p:cNvSpPr>
            <a:spLocks noGrp="1"/>
          </p:cNvSpPr>
          <p:nvPr>
            <p:ph idx="1"/>
          </p:nvPr>
        </p:nvSpPr>
        <p:spPr>
          <a:xfrm>
            <a:off x="628650" y="1786497"/>
            <a:ext cx="5144224" cy="3623474"/>
          </a:xfrm>
        </p:spPr>
        <p:txBody>
          <a:bodyPr>
            <a:normAutofit/>
          </a:bodyPr>
          <a:lstStyle/>
          <a:p>
            <a:r>
              <a:rPr lang="en-US" sz="2400" dirty="0"/>
              <a:t>The term "relational database" was invented by Dr. Edgar (Ted) Codd at IBM in 1970. </a:t>
            </a:r>
          </a:p>
          <a:p>
            <a:r>
              <a:rPr lang="en-US" sz="2400" dirty="0"/>
              <a:t>Codd introduced the term in his research paper "A Relational Model of Data for Large Shared Data Banks". In this paper and later papers, he defined what he meant by "relational". </a:t>
            </a:r>
          </a:p>
        </p:txBody>
      </p:sp>
      <p:sp>
        <p:nvSpPr>
          <p:cNvPr id="4" name="Date Placeholder 3">
            <a:extLst>
              <a:ext uri="{FF2B5EF4-FFF2-40B4-BE49-F238E27FC236}">
                <a16:creationId xmlns:a16="http://schemas.microsoft.com/office/drawing/2014/main" id="{87FE63EB-B346-2443-8F05-C64186F06AC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639B9DED-B4BD-2C4B-859E-C77C44D548EC}"/>
              </a:ext>
            </a:extLst>
          </p:cNvPr>
          <p:cNvSpPr>
            <a:spLocks noGrp="1"/>
          </p:cNvSpPr>
          <p:nvPr>
            <p:ph type="sldNum" sz="quarter" idx="12"/>
          </p:nvPr>
        </p:nvSpPr>
        <p:spPr/>
        <p:txBody>
          <a:bodyPr/>
          <a:lstStyle/>
          <a:p>
            <a:fld id="{FCFF2910-D1F1-314D-A8F2-476646A55ABA}" type="slidenum">
              <a:rPr lang="en-US" smtClean="0"/>
              <a:pPr/>
              <a:t>45</a:t>
            </a:fld>
            <a:endParaRPr lang="en-US" dirty="0"/>
          </a:p>
        </p:txBody>
      </p:sp>
      <p:pic>
        <p:nvPicPr>
          <p:cNvPr id="7" name="Picture 6">
            <a:extLst>
              <a:ext uri="{FF2B5EF4-FFF2-40B4-BE49-F238E27FC236}">
                <a16:creationId xmlns:a16="http://schemas.microsoft.com/office/drawing/2014/main" id="{B52990A6-F756-7846-BD9A-89665C04AA61}"/>
              </a:ext>
            </a:extLst>
          </p:cNvPr>
          <p:cNvPicPr>
            <a:picLocks noChangeAspect="1"/>
          </p:cNvPicPr>
          <p:nvPr/>
        </p:nvPicPr>
        <p:blipFill>
          <a:blip r:embed="rId2"/>
          <a:stretch>
            <a:fillRect/>
          </a:stretch>
        </p:blipFill>
        <p:spPr>
          <a:xfrm>
            <a:off x="6033304" y="1786497"/>
            <a:ext cx="2482046" cy="3524506"/>
          </a:xfrm>
          <a:prstGeom prst="rect">
            <a:avLst/>
          </a:prstGeom>
        </p:spPr>
      </p:pic>
    </p:spTree>
    <p:extLst>
      <p:ext uri="{BB962C8B-B14F-4D97-AF65-F5344CB8AC3E}">
        <p14:creationId xmlns:p14="http://schemas.microsoft.com/office/powerpoint/2010/main" val="3672374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3875-C9A6-7A4A-A883-BC79BF6E7B63}"/>
              </a:ext>
            </a:extLst>
          </p:cNvPr>
          <p:cNvSpPr>
            <a:spLocks noGrp="1"/>
          </p:cNvSpPr>
          <p:nvPr>
            <p:ph type="title"/>
          </p:nvPr>
        </p:nvSpPr>
        <p:spPr/>
        <p:txBody>
          <a:bodyPr/>
          <a:lstStyle/>
          <a:p>
            <a:r>
              <a:rPr lang="en-US" dirty="0"/>
              <a:t>David Patterson</a:t>
            </a:r>
          </a:p>
        </p:txBody>
      </p:sp>
      <p:sp>
        <p:nvSpPr>
          <p:cNvPr id="3" name="Content Placeholder 2">
            <a:extLst>
              <a:ext uri="{FF2B5EF4-FFF2-40B4-BE49-F238E27FC236}">
                <a16:creationId xmlns:a16="http://schemas.microsoft.com/office/drawing/2014/main" id="{B947498C-EE17-224F-BD89-696CD60D75F3}"/>
              </a:ext>
            </a:extLst>
          </p:cNvPr>
          <p:cNvSpPr>
            <a:spLocks noGrp="1"/>
          </p:cNvSpPr>
          <p:nvPr>
            <p:ph idx="1"/>
          </p:nvPr>
        </p:nvSpPr>
        <p:spPr>
          <a:xfrm>
            <a:off x="628650" y="1786497"/>
            <a:ext cx="4812030" cy="3469017"/>
          </a:xfrm>
        </p:spPr>
        <p:txBody>
          <a:bodyPr>
            <a:normAutofit lnSpcReduction="10000"/>
          </a:bodyPr>
          <a:lstStyle/>
          <a:p>
            <a:pPr marL="0" indent="0">
              <a:buNone/>
            </a:pPr>
            <a:r>
              <a:rPr lang="en-US" b="1" dirty="0"/>
              <a:t>The Rise of RISC</a:t>
            </a:r>
          </a:p>
          <a:p>
            <a:pPr marL="0" indent="0">
              <a:buNone/>
            </a:pPr>
            <a:r>
              <a:rPr lang="en-US" dirty="0"/>
              <a:t>In 1980, </a:t>
            </a:r>
            <a:r>
              <a:rPr lang="en-US" i="1" dirty="0"/>
              <a:t>David Patterson </a:t>
            </a:r>
            <a:r>
              <a:rPr lang="en-US" dirty="0"/>
              <a:t>at UC Berkeley outlined an architecture for a </a:t>
            </a:r>
            <a:r>
              <a:rPr lang="en-US" i="1" dirty="0"/>
              <a:t>Reduced Instruction Set Computer</a:t>
            </a:r>
            <a:r>
              <a:rPr lang="en-US" dirty="0"/>
              <a:t>, and coined the term </a:t>
            </a:r>
            <a:r>
              <a:rPr lang="en-US" i="1" dirty="0"/>
              <a:t>RISC</a:t>
            </a:r>
            <a:r>
              <a:rPr lang="en-US" dirty="0"/>
              <a:t>.</a:t>
            </a:r>
          </a:p>
          <a:p>
            <a:r>
              <a:rPr lang="en-US" dirty="0"/>
              <a:t>Fellow of the ACM</a:t>
            </a:r>
          </a:p>
          <a:p>
            <a:r>
              <a:rPr lang="en-US" dirty="0"/>
              <a:t>Fellow of the IEEE</a:t>
            </a:r>
          </a:p>
          <a:p>
            <a:r>
              <a:rPr lang="en-US" dirty="0"/>
              <a:t>Fellow of the Computer History Museum</a:t>
            </a:r>
          </a:p>
          <a:p>
            <a:r>
              <a:rPr lang="en-US" dirty="0"/>
              <a:t>ACM Distinguished Service Award</a:t>
            </a:r>
          </a:p>
          <a:p>
            <a:r>
              <a:rPr lang="en-US" dirty="0"/>
              <a:t>ACM-IEEE Eckert-Mauchly Award</a:t>
            </a:r>
          </a:p>
        </p:txBody>
      </p:sp>
      <p:sp>
        <p:nvSpPr>
          <p:cNvPr id="4" name="Date Placeholder 3">
            <a:extLst>
              <a:ext uri="{FF2B5EF4-FFF2-40B4-BE49-F238E27FC236}">
                <a16:creationId xmlns:a16="http://schemas.microsoft.com/office/drawing/2014/main" id="{CA297072-91C1-0740-8A3C-46025B50C291}"/>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800C2E6C-2EB8-324A-84DD-1864B54C0F83}"/>
              </a:ext>
            </a:extLst>
          </p:cNvPr>
          <p:cNvSpPr>
            <a:spLocks noGrp="1"/>
          </p:cNvSpPr>
          <p:nvPr>
            <p:ph type="sldNum" sz="quarter" idx="12"/>
          </p:nvPr>
        </p:nvSpPr>
        <p:spPr/>
        <p:txBody>
          <a:bodyPr/>
          <a:lstStyle/>
          <a:p>
            <a:fld id="{FCFF2910-D1F1-314D-A8F2-476646A55ABA}" type="slidenum">
              <a:rPr lang="en-US" smtClean="0"/>
              <a:pPr/>
              <a:t>46</a:t>
            </a:fld>
            <a:endParaRPr lang="en-US" dirty="0"/>
          </a:p>
        </p:txBody>
      </p:sp>
      <p:pic>
        <p:nvPicPr>
          <p:cNvPr id="7" name="Picture 6">
            <a:extLst>
              <a:ext uri="{FF2B5EF4-FFF2-40B4-BE49-F238E27FC236}">
                <a16:creationId xmlns:a16="http://schemas.microsoft.com/office/drawing/2014/main" id="{FD823C16-3DFD-8C43-A4DF-56F1C00CF65F}"/>
              </a:ext>
            </a:extLst>
          </p:cNvPr>
          <p:cNvPicPr>
            <a:picLocks noChangeAspect="1"/>
          </p:cNvPicPr>
          <p:nvPr/>
        </p:nvPicPr>
        <p:blipFill>
          <a:blip r:embed="rId2"/>
          <a:stretch>
            <a:fillRect/>
          </a:stretch>
        </p:blipFill>
        <p:spPr>
          <a:xfrm>
            <a:off x="5440680" y="1786497"/>
            <a:ext cx="3338337" cy="3535109"/>
          </a:xfrm>
          <a:prstGeom prst="rect">
            <a:avLst/>
          </a:prstGeom>
        </p:spPr>
      </p:pic>
    </p:spTree>
    <p:extLst>
      <p:ext uri="{BB962C8B-B14F-4D97-AF65-F5344CB8AC3E}">
        <p14:creationId xmlns:p14="http://schemas.microsoft.com/office/powerpoint/2010/main" val="239505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63B2-965C-991E-E46F-FC4C0C6D4571}"/>
              </a:ext>
            </a:extLst>
          </p:cNvPr>
          <p:cNvSpPr>
            <a:spLocks noGrp="1"/>
          </p:cNvSpPr>
          <p:nvPr>
            <p:ph type="title"/>
          </p:nvPr>
        </p:nvSpPr>
        <p:spPr/>
        <p:txBody>
          <a:bodyPr/>
          <a:lstStyle/>
          <a:p>
            <a:r>
              <a:rPr lang="en-US" dirty="0"/>
              <a:t>Machine Architectures</a:t>
            </a:r>
          </a:p>
        </p:txBody>
      </p:sp>
      <p:sp>
        <p:nvSpPr>
          <p:cNvPr id="3" name="Content Placeholder 2">
            <a:extLst>
              <a:ext uri="{FF2B5EF4-FFF2-40B4-BE49-F238E27FC236}">
                <a16:creationId xmlns:a16="http://schemas.microsoft.com/office/drawing/2014/main" id="{0C09B22E-F9B1-23BE-CBFE-ABF79DBC3CCD}"/>
              </a:ext>
            </a:extLst>
          </p:cNvPr>
          <p:cNvSpPr>
            <a:spLocks noGrp="1"/>
          </p:cNvSpPr>
          <p:nvPr>
            <p:ph idx="1"/>
          </p:nvPr>
        </p:nvSpPr>
        <p:spPr/>
        <p:txBody>
          <a:bodyPr/>
          <a:lstStyle/>
          <a:p>
            <a:r>
              <a:rPr lang="en-US" dirty="0"/>
              <a:t>Addressing Modes</a:t>
            </a:r>
          </a:p>
          <a:p>
            <a:pPr lvl="1"/>
            <a:r>
              <a:rPr lang="en-US" dirty="0"/>
              <a:t>Direct</a:t>
            </a:r>
          </a:p>
          <a:p>
            <a:pPr lvl="1"/>
            <a:r>
              <a:rPr lang="en-US" dirty="0"/>
              <a:t>Offset</a:t>
            </a:r>
          </a:p>
          <a:p>
            <a:pPr lvl="1"/>
            <a:r>
              <a:rPr lang="en-US" dirty="0"/>
              <a:t>Indexed</a:t>
            </a:r>
          </a:p>
          <a:p>
            <a:pPr lvl="1"/>
            <a:r>
              <a:rPr lang="en-US" dirty="0"/>
              <a:t>Indirect</a:t>
            </a:r>
          </a:p>
          <a:p>
            <a:r>
              <a:rPr lang="en-US" b="0" i="0" dirty="0">
                <a:solidFill>
                  <a:srgbClr val="202124"/>
                </a:solidFill>
                <a:effectLst/>
                <a:latin typeface="Roboto" panose="02000000000000000000" pitchFamily="2" charset="0"/>
              </a:rPr>
              <a:t>Complex Instruction Set Computer (CISC)</a:t>
            </a:r>
          </a:p>
          <a:p>
            <a:r>
              <a:rPr lang="en-US" b="0" i="0" dirty="0">
                <a:solidFill>
                  <a:srgbClr val="202124"/>
                </a:solidFill>
                <a:effectLst/>
                <a:latin typeface="Roboto" panose="02000000000000000000" pitchFamily="2" charset="0"/>
              </a:rPr>
              <a:t>Reduced Instruction Set Computer</a:t>
            </a:r>
            <a:r>
              <a:rPr lang="en-US" dirty="0">
                <a:solidFill>
                  <a:srgbClr val="202124"/>
                </a:solidFill>
                <a:latin typeface="Roboto" panose="02000000000000000000" pitchFamily="2" charset="0"/>
              </a:rPr>
              <a:t> (RISC)</a:t>
            </a:r>
          </a:p>
          <a:p>
            <a:r>
              <a:rPr lang="en-US" dirty="0">
                <a:solidFill>
                  <a:srgbClr val="202124"/>
                </a:solidFill>
                <a:latin typeface="Roboto" panose="02000000000000000000" pitchFamily="2" charset="0"/>
              </a:rPr>
              <a:t>Microprogrammed Computers</a:t>
            </a:r>
          </a:p>
          <a:p>
            <a:r>
              <a:rPr lang="en-US" dirty="0">
                <a:solidFill>
                  <a:srgbClr val="202124"/>
                </a:solidFill>
                <a:latin typeface="Roboto" panose="02000000000000000000" pitchFamily="2" charset="0"/>
              </a:rPr>
              <a:t>Instruction Pipelining</a:t>
            </a:r>
            <a:endParaRPr lang="en-US" dirty="0"/>
          </a:p>
        </p:txBody>
      </p:sp>
      <p:sp>
        <p:nvSpPr>
          <p:cNvPr id="4" name="Slide Number Placeholder 3">
            <a:extLst>
              <a:ext uri="{FF2B5EF4-FFF2-40B4-BE49-F238E27FC236}">
                <a16:creationId xmlns:a16="http://schemas.microsoft.com/office/drawing/2014/main" id="{0C4AA2D1-FEB8-4B32-AAD1-0C2CE6E05656}"/>
              </a:ext>
            </a:extLst>
          </p:cNvPr>
          <p:cNvSpPr>
            <a:spLocks noGrp="1"/>
          </p:cNvSpPr>
          <p:nvPr>
            <p:ph type="sldNum" sz="quarter" idx="12"/>
          </p:nvPr>
        </p:nvSpPr>
        <p:spPr/>
        <p:txBody>
          <a:bodyPr/>
          <a:lstStyle/>
          <a:p>
            <a:fld id="{6C575094-CFE5-6845-BA77-358456EEE977}" type="slidenum">
              <a:rPr lang="en-US" altLang="x-none" smtClean="0"/>
              <a:pPr/>
              <a:t>5</a:t>
            </a:fld>
            <a:endParaRPr lang="en-US" altLang="x-none"/>
          </a:p>
        </p:txBody>
      </p:sp>
    </p:spTree>
    <p:extLst>
      <p:ext uri="{BB962C8B-B14F-4D97-AF65-F5344CB8AC3E}">
        <p14:creationId xmlns:p14="http://schemas.microsoft.com/office/powerpoint/2010/main" val="61886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FD51-6260-E242-9BCE-E2DB41630190}"/>
              </a:ext>
            </a:extLst>
          </p:cNvPr>
          <p:cNvSpPr>
            <a:spLocks noGrp="1"/>
          </p:cNvSpPr>
          <p:nvPr>
            <p:ph type="title"/>
          </p:nvPr>
        </p:nvSpPr>
        <p:spPr/>
        <p:txBody>
          <a:bodyPr/>
          <a:lstStyle/>
          <a:p>
            <a:r>
              <a:rPr lang="en-US" dirty="0"/>
              <a:t>RISC versus CISC</a:t>
            </a:r>
          </a:p>
        </p:txBody>
      </p:sp>
      <p:sp>
        <p:nvSpPr>
          <p:cNvPr id="3" name="Content Placeholder 2">
            <a:extLst>
              <a:ext uri="{FF2B5EF4-FFF2-40B4-BE49-F238E27FC236}">
                <a16:creationId xmlns:a16="http://schemas.microsoft.com/office/drawing/2014/main" id="{937E99C7-94EA-A64E-9F00-8878377860BC}"/>
              </a:ext>
            </a:extLst>
          </p:cNvPr>
          <p:cNvSpPr>
            <a:spLocks noGrp="1"/>
          </p:cNvSpPr>
          <p:nvPr>
            <p:ph sz="half" idx="1"/>
          </p:nvPr>
        </p:nvSpPr>
        <p:spPr/>
        <p:txBody>
          <a:bodyPr/>
          <a:lstStyle/>
          <a:p>
            <a:pPr marL="0" indent="0" algn="ctr">
              <a:buNone/>
            </a:pPr>
            <a:r>
              <a:rPr lang="en-US" b="1" dirty="0"/>
              <a:t>Reduced Instruction Set Computer</a:t>
            </a:r>
          </a:p>
          <a:p>
            <a:r>
              <a:rPr lang="en-US" dirty="0"/>
              <a:t>One clock-cycle per instruction</a:t>
            </a:r>
          </a:p>
          <a:p>
            <a:r>
              <a:rPr lang="en-US" dirty="0"/>
              <a:t>Effective </a:t>
            </a:r>
            <a:r>
              <a:rPr lang="en-US" i="1" dirty="0"/>
              <a:t>pipelining</a:t>
            </a:r>
          </a:p>
          <a:p>
            <a:r>
              <a:rPr lang="en-US" dirty="0"/>
              <a:t>Fewer addressing modes</a:t>
            </a:r>
          </a:p>
          <a:p>
            <a:r>
              <a:rPr lang="en-US" dirty="0"/>
              <a:t>Requires more instructions per program (more RAM)</a:t>
            </a:r>
          </a:p>
          <a:p>
            <a:r>
              <a:rPr lang="en-US" dirty="0"/>
              <a:t>Lower gate count	</a:t>
            </a:r>
          </a:p>
          <a:p>
            <a:r>
              <a:rPr lang="en-US" dirty="0"/>
              <a:t>Lower energy use</a:t>
            </a:r>
          </a:p>
        </p:txBody>
      </p:sp>
      <p:sp>
        <p:nvSpPr>
          <p:cNvPr id="4" name="Content Placeholder 3">
            <a:extLst>
              <a:ext uri="{FF2B5EF4-FFF2-40B4-BE49-F238E27FC236}">
                <a16:creationId xmlns:a16="http://schemas.microsoft.com/office/drawing/2014/main" id="{E56885D4-4BB9-9340-90B0-8F6856E55E91}"/>
              </a:ext>
            </a:extLst>
          </p:cNvPr>
          <p:cNvSpPr>
            <a:spLocks noGrp="1"/>
          </p:cNvSpPr>
          <p:nvPr>
            <p:ph sz="half" idx="2"/>
          </p:nvPr>
        </p:nvSpPr>
        <p:spPr/>
        <p:txBody>
          <a:bodyPr/>
          <a:lstStyle/>
          <a:p>
            <a:pPr marL="0" indent="0" algn="ctr">
              <a:buNone/>
            </a:pPr>
            <a:r>
              <a:rPr lang="en-US" b="1" dirty="0"/>
              <a:t>Complex Instruction Set Computer</a:t>
            </a:r>
          </a:p>
          <a:p>
            <a:r>
              <a:rPr lang="en-US" dirty="0"/>
              <a:t>Multiple / variable clock-cycles per instruction</a:t>
            </a:r>
          </a:p>
          <a:p>
            <a:r>
              <a:rPr lang="en-US" dirty="0"/>
              <a:t>More addressing modes</a:t>
            </a:r>
          </a:p>
          <a:p>
            <a:r>
              <a:rPr lang="en-US" dirty="0"/>
              <a:t>Requires fewer instructions per program (less RAM)</a:t>
            </a:r>
          </a:p>
          <a:p>
            <a:r>
              <a:rPr lang="en-US" dirty="0"/>
              <a:t>Higher gate count – more chip real estate</a:t>
            </a:r>
          </a:p>
          <a:p>
            <a:r>
              <a:rPr lang="en-US" dirty="0"/>
              <a:t>Higher energy use</a:t>
            </a:r>
          </a:p>
          <a:p>
            <a:endParaRPr lang="en-US" dirty="0"/>
          </a:p>
          <a:p>
            <a:pPr marL="0" indent="0">
              <a:buNone/>
            </a:pPr>
            <a:endParaRPr lang="en-US" dirty="0"/>
          </a:p>
          <a:p>
            <a:endParaRPr lang="en-US" dirty="0"/>
          </a:p>
        </p:txBody>
      </p:sp>
      <p:sp>
        <p:nvSpPr>
          <p:cNvPr id="5" name="Date Placeholder 4">
            <a:extLst>
              <a:ext uri="{FF2B5EF4-FFF2-40B4-BE49-F238E27FC236}">
                <a16:creationId xmlns:a16="http://schemas.microsoft.com/office/drawing/2014/main" id="{2FA5F444-18F9-5D45-BF94-F38BC54148CE}"/>
              </a:ext>
            </a:extLst>
          </p:cNvPr>
          <p:cNvSpPr>
            <a:spLocks noGrp="1"/>
          </p:cNvSpPr>
          <p:nvPr>
            <p:ph type="dt" sz="half" idx="10"/>
          </p:nvPr>
        </p:nvSpPr>
        <p:spPr/>
        <p:txBody>
          <a:bodyPr/>
          <a:lstStyle/>
          <a:p>
            <a:r>
              <a:rPr lang="en-US" dirty="0"/>
              <a:t>CMPE 220</a:t>
            </a:r>
          </a:p>
        </p:txBody>
      </p:sp>
      <p:sp>
        <p:nvSpPr>
          <p:cNvPr id="6" name="Slide Number Placeholder 5">
            <a:extLst>
              <a:ext uri="{FF2B5EF4-FFF2-40B4-BE49-F238E27FC236}">
                <a16:creationId xmlns:a16="http://schemas.microsoft.com/office/drawing/2014/main" id="{85282CA8-5114-814E-96DF-E15934E30A72}"/>
              </a:ext>
            </a:extLst>
          </p:cNvPr>
          <p:cNvSpPr>
            <a:spLocks noGrp="1"/>
          </p:cNvSpPr>
          <p:nvPr>
            <p:ph type="sldNum" sz="quarter" idx="12"/>
          </p:nvPr>
        </p:nvSpPr>
        <p:spPr/>
        <p:txBody>
          <a:bodyPr/>
          <a:lstStyle/>
          <a:p>
            <a:fld id="{FCFF2910-D1F1-314D-A8F2-476646A55ABA}" type="slidenum">
              <a:rPr lang="en-US" smtClean="0"/>
              <a:pPr/>
              <a:t>6</a:t>
            </a:fld>
            <a:endParaRPr lang="en-US" dirty="0"/>
          </a:p>
        </p:txBody>
      </p:sp>
    </p:spTree>
    <p:extLst>
      <p:ext uri="{BB962C8B-B14F-4D97-AF65-F5344CB8AC3E}">
        <p14:creationId xmlns:p14="http://schemas.microsoft.com/office/powerpoint/2010/main" val="127715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D2F-ABE0-4981-5827-03F285CA5C04}"/>
              </a:ext>
            </a:extLst>
          </p:cNvPr>
          <p:cNvSpPr>
            <a:spLocks noGrp="1"/>
          </p:cNvSpPr>
          <p:nvPr>
            <p:ph type="ctrTitle"/>
          </p:nvPr>
        </p:nvSpPr>
        <p:spPr/>
        <p:txBody>
          <a:bodyPr/>
          <a:lstStyle/>
          <a:p>
            <a:r>
              <a:rPr lang="en-US" dirty="0"/>
              <a:t>Development Tools</a:t>
            </a:r>
          </a:p>
        </p:txBody>
      </p:sp>
      <p:sp>
        <p:nvSpPr>
          <p:cNvPr id="3" name="Subtitle 2">
            <a:extLst>
              <a:ext uri="{FF2B5EF4-FFF2-40B4-BE49-F238E27FC236}">
                <a16:creationId xmlns:a16="http://schemas.microsoft.com/office/drawing/2014/main" id="{8D838DB4-6E5B-6D56-8CCB-5D44C967AE9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E1F4C01-F663-13D4-07DB-CC708A55D254}"/>
              </a:ext>
            </a:extLst>
          </p:cNvPr>
          <p:cNvSpPr>
            <a:spLocks noGrp="1"/>
          </p:cNvSpPr>
          <p:nvPr>
            <p:ph type="sldNum" sz="quarter" idx="12"/>
          </p:nvPr>
        </p:nvSpPr>
        <p:spPr/>
        <p:txBody>
          <a:bodyPr/>
          <a:lstStyle/>
          <a:p>
            <a:fld id="{60E73868-AA33-2747-ABB3-0137BB3226B1}" type="slidenum">
              <a:rPr lang="en-US" smtClean="0"/>
              <a:t>7</a:t>
            </a:fld>
            <a:endParaRPr lang="en-US"/>
          </a:p>
        </p:txBody>
      </p:sp>
    </p:spTree>
    <p:extLst>
      <p:ext uri="{BB962C8B-B14F-4D97-AF65-F5344CB8AC3E}">
        <p14:creationId xmlns:p14="http://schemas.microsoft.com/office/powerpoint/2010/main" val="125336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DDF6A1C-806E-FE45-976E-4F03930834F9}"/>
              </a:ext>
            </a:extLst>
          </p:cNvPr>
          <p:cNvSpPr txBox="1"/>
          <p:nvPr/>
        </p:nvSpPr>
        <p:spPr>
          <a:xfrm>
            <a:off x="7294166" y="2005478"/>
            <a:ext cx="1295400" cy="923330"/>
          </a:xfrm>
          <a:prstGeom prst="rect">
            <a:avLst/>
          </a:prstGeom>
          <a:solidFill>
            <a:schemeClr val="bg2"/>
          </a:solidFill>
          <a:ln w="19050">
            <a:solidFill>
              <a:schemeClr val="tx1"/>
            </a:solidFill>
          </a:ln>
        </p:spPr>
        <p:txBody>
          <a:bodyPr wrap="square" rtlCol="0">
            <a:spAutoFit/>
          </a:bodyPr>
          <a:lstStyle/>
          <a:p>
            <a:pPr algn="ctr"/>
            <a:endParaRPr lang="en-US" sz="1350" dirty="0"/>
          </a:p>
          <a:p>
            <a:pPr algn="ctr"/>
            <a:endParaRPr lang="en-US" sz="1350" dirty="0"/>
          </a:p>
          <a:p>
            <a:pPr algn="ctr"/>
            <a:endParaRPr lang="en-US" sz="1350" dirty="0"/>
          </a:p>
          <a:p>
            <a:pPr algn="ctr"/>
            <a:endParaRPr lang="en-US" sz="1350" dirty="0"/>
          </a:p>
        </p:txBody>
      </p:sp>
      <p:sp>
        <p:nvSpPr>
          <p:cNvPr id="42" name="TextBox 41">
            <a:extLst>
              <a:ext uri="{FF2B5EF4-FFF2-40B4-BE49-F238E27FC236}">
                <a16:creationId xmlns:a16="http://schemas.microsoft.com/office/drawing/2014/main" id="{A448B42E-5C20-BA49-AE7B-0044089E49C2}"/>
              </a:ext>
            </a:extLst>
          </p:cNvPr>
          <p:cNvSpPr txBox="1"/>
          <p:nvPr/>
        </p:nvSpPr>
        <p:spPr>
          <a:xfrm>
            <a:off x="4027092" y="2003164"/>
            <a:ext cx="1295400" cy="923330"/>
          </a:xfrm>
          <a:prstGeom prst="rect">
            <a:avLst/>
          </a:prstGeom>
          <a:solidFill>
            <a:schemeClr val="bg2"/>
          </a:solidFill>
          <a:ln w="19050">
            <a:solidFill>
              <a:schemeClr val="tx1"/>
            </a:solidFill>
          </a:ln>
        </p:spPr>
        <p:txBody>
          <a:bodyPr wrap="square" rtlCol="0">
            <a:spAutoFit/>
          </a:bodyPr>
          <a:lstStyle/>
          <a:p>
            <a:pPr algn="ctr"/>
            <a:endParaRPr lang="en-US" sz="1350" dirty="0"/>
          </a:p>
          <a:p>
            <a:pPr algn="ctr"/>
            <a:endParaRPr lang="en-US" sz="1350" dirty="0"/>
          </a:p>
          <a:p>
            <a:pPr algn="ctr"/>
            <a:endParaRPr lang="en-US" sz="1350" dirty="0"/>
          </a:p>
          <a:p>
            <a:pPr algn="ctr"/>
            <a:endParaRPr lang="en-US" sz="1350" dirty="0"/>
          </a:p>
        </p:txBody>
      </p:sp>
      <p:sp>
        <p:nvSpPr>
          <p:cNvPr id="41" name="TextBox 40">
            <a:extLst>
              <a:ext uri="{FF2B5EF4-FFF2-40B4-BE49-F238E27FC236}">
                <a16:creationId xmlns:a16="http://schemas.microsoft.com/office/drawing/2014/main" id="{D57FE22C-DC92-AB45-90BE-D59DF23B5C9E}"/>
              </a:ext>
            </a:extLst>
          </p:cNvPr>
          <p:cNvSpPr txBox="1"/>
          <p:nvPr/>
        </p:nvSpPr>
        <p:spPr>
          <a:xfrm>
            <a:off x="695325" y="1993639"/>
            <a:ext cx="1295400" cy="923330"/>
          </a:xfrm>
          <a:prstGeom prst="rect">
            <a:avLst/>
          </a:prstGeom>
          <a:solidFill>
            <a:schemeClr val="bg2"/>
          </a:solidFill>
          <a:ln w="19050">
            <a:solidFill>
              <a:schemeClr val="tx1"/>
            </a:solidFill>
          </a:ln>
        </p:spPr>
        <p:txBody>
          <a:bodyPr wrap="square" rtlCol="0">
            <a:spAutoFit/>
          </a:bodyPr>
          <a:lstStyle/>
          <a:p>
            <a:pPr algn="ctr"/>
            <a:endParaRPr lang="en-US" sz="1350" dirty="0"/>
          </a:p>
          <a:p>
            <a:pPr algn="ctr"/>
            <a:endParaRPr lang="en-US" sz="1350" dirty="0"/>
          </a:p>
          <a:p>
            <a:pPr algn="ctr"/>
            <a:endParaRPr lang="en-US" sz="1350" dirty="0"/>
          </a:p>
          <a:p>
            <a:pPr algn="ctr"/>
            <a:endParaRPr lang="en-US" sz="1350" dirty="0"/>
          </a:p>
        </p:txBody>
      </p:sp>
      <p:sp>
        <p:nvSpPr>
          <p:cNvPr id="2" name="Title 1">
            <a:extLst>
              <a:ext uri="{FF2B5EF4-FFF2-40B4-BE49-F238E27FC236}">
                <a16:creationId xmlns:a16="http://schemas.microsoft.com/office/drawing/2014/main" id="{65FF5798-3299-DE48-8871-CA6A3824A640}"/>
              </a:ext>
            </a:extLst>
          </p:cNvPr>
          <p:cNvSpPr>
            <a:spLocks noGrp="1"/>
          </p:cNvSpPr>
          <p:nvPr>
            <p:ph type="title"/>
          </p:nvPr>
        </p:nvSpPr>
        <p:spPr/>
        <p:txBody>
          <a:bodyPr/>
          <a:lstStyle/>
          <a:p>
            <a:r>
              <a:rPr lang="en-US" dirty="0"/>
              <a:t>Building Software</a:t>
            </a:r>
          </a:p>
        </p:txBody>
      </p:sp>
      <p:sp>
        <p:nvSpPr>
          <p:cNvPr id="4" name="Date Placeholder 3">
            <a:extLst>
              <a:ext uri="{FF2B5EF4-FFF2-40B4-BE49-F238E27FC236}">
                <a16:creationId xmlns:a16="http://schemas.microsoft.com/office/drawing/2014/main" id="{E52FDC89-F25B-5E45-A413-97664DD639A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129054F-0CFE-434D-A390-61CC4927D60A}"/>
              </a:ext>
            </a:extLst>
          </p:cNvPr>
          <p:cNvSpPr>
            <a:spLocks noGrp="1"/>
          </p:cNvSpPr>
          <p:nvPr>
            <p:ph type="sldNum" sz="quarter" idx="12"/>
          </p:nvPr>
        </p:nvSpPr>
        <p:spPr/>
        <p:txBody>
          <a:bodyPr/>
          <a:lstStyle/>
          <a:p>
            <a:fld id="{FCFF2910-D1F1-314D-A8F2-476646A55ABA}" type="slidenum">
              <a:rPr lang="en-US" smtClean="0"/>
              <a:pPr/>
              <a:t>8</a:t>
            </a:fld>
            <a:endParaRPr lang="en-US" dirty="0"/>
          </a:p>
        </p:txBody>
      </p:sp>
      <p:sp>
        <p:nvSpPr>
          <p:cNvPr id="6" name="TextBox 5">
            <a:extLst>
              <a:ext uri="{FF2B5EF4-FFF2-40B4-BE49-F238E27FC236}">
                <a16:creationId xmlns:a16="http://schemas.microsoft.com/office/drawing/2014/main" id="{C38677A4-3283-3A4C-9804-B6BAEEB40A99}"/>
              </a:ext>
            </a:extLst>
          </p:cNvPr>
          <p:cNvSpPr txBox="1"/>
          <p:nvPr/>
        </p:nvSpPr>
        <p:spPr>
          <a:xfrm>
            <a:off x="628650" y="1916435"/>
            <a:ext cx="1295400" cy="923330"/>
          </a:xfrm>
          <a:prstGeom prst="rect">
            <a:avLst/>
          </a:prstGeom>
          <a:solidFill>
            <a:schemeClr val="bg2"/>
          </a:solidFill>
          <a:ln w="19050">
            <a:solidFill>
              <a:schemeClr val="tx1"/>
            </a:solidFill>
          </a:ln>
        </p:spPr>
        <p:txBody>
          <a:bodyPr wrap="square" rtlCol="0">
            <a:spAutoFit/>
          </a:bodyPr>
          <a:lstStyle/>
          <a:p>
            <a:pPr algn="ctr"/>
            <a:r>
              <a:rPr lang="en-US" sz="1350" dirty="0"/>
              <a:t>High Level Language Source Code </a:t>
            </a:r>
            <a:br>
              <a:rPr lang="en-US" sz="1350" dirty="0"/>
            </a:br>
            <a:r>
              <a:rPr lang="en-US" sz="1350" dirty="0"/>
              <a:t>(e.g. C++)</a:t>
            </a:r>
          </a:p>
        </p:txBody>
      </p:sp>
      <p:cxnSp>
        <p:nvCxnSpPr>
          <p:cNvPr id="8" name="Straight Arrow Connector 7">
            <a:extLst>
              <a:ext uri="{FF2B5EF4-FFF2-40B4-BE49-F238E27FC236}">
                <a16:creationId xmlns:a16="http://schemas.microsoft.com/office/drawing/2014/main" id="{6EBD30B4-E48B-6543-9240-446EEFB8FE58}"/>
              </a:ext>
            </a:extLst>
          </p:cNvPr>
          <p:cNvCxnSpPr/>
          <p:nvPr/>
        </p:nvCxnSpPr>
        <p:spPr>
          <a:xfrm>
            <a:off x="2057400" y="2366558"/>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9983DA-337D-3C48-8EAD-CB2C8D285D70}"/>
              </a:ext>
            </a:extLst>
          </p:cNvPr>
          <p:cNvSpPr/>
          <p:nvPr/>
        </p:nvSpPr>
        <p:spPr>
          <a:xfrm>
            <a:off x="2466975" y="1916435"/>
            <a:ext cx="866775" cy="8614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352958C2-B695-6344-8124-EADE949D856E}"/>
              </a:ext>
            </a:extLst>
          </p:cNvPr>
          <p:cNvSpPr txBox="1"/>
          <p:nvPr/>
        </p:nvSpPr>
        <p:spPr>
          <a:xfrm>
            <a:off x="2506551" y="2228059"/>
            <a:ext cx="837089" cy="300082"/>
          </a:xfrm>
          <a:prstGeom prst="rect">
            <a:avLst/>
          </a:prstGeom>
          <a:noFill/>
        </p:spPr>
        <p:txBody>
          <a:bodyPr wrap="none" rtlCol="0">
            <a:spAutoFit/>
          </a:bodyPr>
          <a:lstStyle/>
          <a:p>
            <a:r>
              <a:rPr lang="en-US" sz="1350" b="1" dirty="0"/>
              <a:t>Compiler</a:t>
            </a:r>
          </a:p>
        </p:txBody>
      </p:sp>
      <p:cxnSp>
        <p:nvCxnSpPr>
          <p:cNvPr id="11" name="Straight Arrow Connector 10">
            <a:extLst>
              <a:ext uri="{FF2B5EF4-FFF2-40B4-BE49-F238E27FC236}">
                <a16:creationId xmlns:a16="http://schemas.microsoft.com/office/drawing/2014/main" id="{B1C97541-31D6-DD44-AC0E-E62737A01EC0}"/>
              </a:ext>
            </a:extLst>
          </p:cNvPr>
          <p:cNvCxnSpPr/>
          <p:nvPr/>
        </p:nvCxnSpPr>
        <p:spPr>
          <a:xfrm>
            <a:off x="3514725" y="2366558"/>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00009C-ED8F-2843-9B44-B547365DBC4E}"/>
              </a:ext>
            </a:extLst>
          </p:cNvPr>
          <p:cNvSpPr txBox="1"/>
          <p:nvPr/>
        </p:nvSpPr>
        <p:spPr>
          <a:xfrm>
            <a:off x="3943350" y="1916435"/>
            <a:ext cx="1295400" cy="923330"/>
          </a:xfrm>
          <a:prstGeom prst="rect">
            <a:avLst/>
          </a:prstGeom>
          <a:solidFill>
            <a:schemeClr val="bg2"/>
          </a:solidFill>
          <a:ln w="19050">
            <a:solidFill>
              <a:schemeClr val="tx1"/>
            </a:solidFill>
          </a:ln>
        </p:spPr>
        <p:txBody>
          <a:bodyPr wrap="square" rtlCol="0">
            <a:spAutoFit/>
          </a:bodyPr>
          <a:lstStyle/>
          <a:p>
            <a:pPr algn="ctr"/>
            <a:r>
              <a:rPr lang="en-US" sz="1350" dirty="0"/>
              <a:t>Assembly Language Source Code </a:t>
            </a:r>
            <a:br>
              <a:rPr lang="en-US" sz="1350" dirty="0"/>
            </a:br>
            <a:endParaRPr lang="en-US" sz="1350" dirty="0"/>
          </a:p>
        </p:txBody>
      </p:sp>
      <p:cxnSp>
        <p:nvCxnSpPr>
          <p:cNvPr id="13" name="Straight Arrow Connector 12">
            <a:extLst>
              <a:ext uri="{FF2B5EF4-FFF2-40B4-BE49-F238E27FC236}">
                <a16:creationId xmlns:a16="http://schemas.microsoft.com/office/drawing/2014/main" id="{F8612356-C72F-DB4D-A7AA-1AEB7FDB21C7}"/>
              </a:ext>
            </a:extLst>
          </p:cNvPr>
          <p:cNvCxnSpPr/>
          <p:nvPr/>
        </p:nvCxnSpPr>
        <p:spPr>
          <a:xfrm>
            <a:off x="5391150" y="2366558"/>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ADA97B3-116A-1841-927F-44398298D086}"/>
              </a:ext>
            </a:extLst>
          </p:cNvPr>
          <p:cNvSpPr/>
          <p:nvPr/>
        </p:nvSpPr>
        <p:spPr>
          <a:xfrm>
            <a:off x="5810250" y="1916435"/>
            <a:ext cx="866775" cy="8614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 name="TextBox 14">
            <a:extLst>
              <a:ext uri="{FF2B5EF4-FFF2-40B4-BE49-F238E27FC236}">
                <a16:creationId xmlns:a16="http://schemas.microsoft.com/office/drawing/2014/main" id="{52DCDBE7-1B8B-D448-BAF4-77D88FBE51F9}"/>
              </a:ext>
            </a:extLst>
          </p:cNvPr>
          <p:cNvSpPr txBox="1"/>
          <p:nvPr/>
        </p:nvSpPr>
        <p:spPr>
          <a:xfrm>
            <a:off x="5802201" y="2228059"/>
            <a:ext cx="938077" cy="300082"/>
          </a:xfrm>
          <a:prstGeom prst="rect">
            <a:avLst/>
          </a:prstGeom>
          <a:noFill/>
          <a:ln>
            <a:noFill/>
          </a:ln>
        </p:spPr>
        <p:txBody>
          <a:bodyPr wrap="none" rtlCol="0">
            <a:spAutoFit/>
          </a:bodyPr>
          <a:lstStyle/>
          <a:p>
            <a:r>
              <a:rPr lang="en-US" sz="1350" b="1" dirty="0"/>
              <a:t>Assembler</a:t>
            </a:r>
          </a:p>
        </p:txBody>
      </p:sp>
      <p:sp>
        <p:nvSpPr>
          <p:cNvPr id="16" name="TextBox 15">
            <a:extLst>
              <a:ext uri="{FF2B5EF4-FFF2-40B4-BE49-F238E27FC236}">
                <a16:creationId xmlns:a16="http://schemas.microsoft.com/office/drawing/2014/main" id="{10B1C414-DCE3-0145-A732-71C282D0F939}"/>
              </a:ext>
            </a:extLst>
          </p:cNvPr>
          <p:cNvSpPr txBox="1"/>
          <p:nvPr/>
        </p:nvSpPr>
        <p:spPr>
          <a:xfrm>
            <a:off x="7219950" y="1916434"/>
            <a:ext cx="1295400" cy="1131079"/>
          </a:xfrm>
          <a:prstGeom prst="rect">
            <a:avLst/>
          </a:prstGeom>
          <a:solidFill>
            <a:schemeClr val="bg2"/>
          </a:solidFill>
          <a:ln w="19050">
            <a:solidFill>
              <a:schemeClr val="tx1"/>
            </a:solidFill>
          </a:ln>
        </p:spPr>
        <p:txBody>
          <a:bodyPr wrap="square" rtlCol="0">
            <a:spAutoFit/>
          </a:bodyPr>
          <a:lstStyle/>
          <a:p>
            <a:pPr algn="ctr"/>
            <a:r>
              <a:rPr lang="en-US" sz="1350" dirty="0"/>
              <a:t>Object file</a:t>
            </a:r>
            <a:br>
              <a:rPr lang="en-US" sz="1350" dirty="0"/>
            </a:br>
            <a:r>
              <a:rPr lang="en-US" sz="1350" dirty="0"/>
              <a:t>(binary machine code and tables) </a:t>
            </a:r>
          </a:p>
          <a:p>
            <a:pPr algn="ctr"/>
            <a:endParaRPr lang="en-US" sz="1350" dirty="0"/>
          </a:p>
        </p:txBody>
      </p:sp>
      <p:cxnSp>
        <p:nvCxnSpPr>
          <p:cNvPr id="17" name="Straight Arrow Connector 16">
            <a:extLst>
              <a:ext uri="{FF2B5EF4-FFF2-40B4-BE49-F238E27FC236}">
                <a16:creationId xmlns:a16="http://schemas.microsoft.com/office/drawing/2014/main" id="{27960908-710D-C146-9179-2ACD648E42EC}"/>
              </a:ext>
            </a:extLst>
          </p:cNvPr>
          <p:cNvCxnSpPr/>
          <p:nvPr/>
        </p:nvCxnSpPr>
        <p:spPr>
          <a:xfrm>
            <a:off x="6772275" y="2366558"/>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2C98C5D-539A-274A-B670-3685F00EA25A}"/>
              </a:ext>
            </a:extLst>
          </p:cNvPr>
          <p:cNvSpPr txBox="1">
            <a:spLocks/>
          </p:cNvSpPr>
          <p:nvPr/>
        </p:nvSpPr>
        <p:spPr>
          <a:xfrm>
            <a:off x="-1030083" y="3598234"/>
            <a:ext cx="7886700" cy="36234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100" dirty="0"/>
          </a:p>
        </p:txBody>
      </p:sp>
      <p:sp>
        <p:nvSpPr>
          <p:cNvPr id="19" name="Oval 18">
            <a:extLst>
              <a:ext uri="{FF2B5EF4-FFF2-40B4-BE49-F238E27FC236}">
                <a16:creationId xmlns:a16="http://schemas.microsoft.com/office/drawing/2014/main" id="{AD8238DE-A796-7C41-BE2D-D7F145DCD410}"/>
              </a:ext>
            </a:extLst>
          </p:cNvPr>
          <p:cNvSpPr/>
          <p:nvPr/>
        </p:nvSpPr>
        <p:spPr>
          <a:xfrm>
            <a:off x="827292" y="4236969"/>
            <a:ext cx="866775" cy="8614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70A151B-FB7C-6A4A-8520-D001BADD14C0}"/>
              </a:ext>
            </a:extLst>
          </p:cNvPr>
          <p:cNvSpPr txBox="1"/>
          <p:nvPr/>
        </p:nvSpPr>
        <p:spPr>
          <a:xfrm>
            <a:off x="876393" y="4548593"/>
            <a:ext cx="742857" cy="300082"/>
          </a:xfrm>
          <a:prstGeom prst="rect">
            <a:avLst/>
          </a:prstGeom>
          <a:noFill/>
        </p:spPr>
        <p:txBody>
          <a:bodyPr wrap="square" rtlCol="0">
            <a:spAutoFit/>
          </a:bodyPr>
          <a:lstStyle/>
          <a:p>
            <a:pPr algn="ctr"/>
            <a:r>
              <a:rPr lang="en-US" sz="1350" b="1" dirty="0"/>
              <a:t>Linker</a:t>
            </a:r>
          </a:p>
        </p:txBody>
      </p:sp>
      <p:sp>
        <p:nvSpPr>
          <p:cNvPr id="21" name="TextBox 20">
            <a:extLst>
              <a:ext uri="{FF2B5EF4-FFF2-40B4-BE49-F238E27FC236}">
                <a16:creationId xmlns:a16="http://schemas.microsoft.com/office/drawing/2014/main" id="{119D3F41-0AEF-E741-95DD-3A966575CDD4}"/>
              </a:ext>
            </a:extLst>
          </p:cNvPr>
          <p:cNvSpPr txBox="1"/>
          <p:nvPr/>
        </p:nvSpPr>
        <p:spPr>
          <a:xfrm>
            <a:off x="2271713" y="4236969"/>
            <a:ext cx="1295400" cy="923330"/>
          </a:xfrm>
          <a:prstGeom prst="rect">
            <a:avLst/>
          </a:prstGeom>
          <a:solidFill>
            <a:schemeClr val="bg2"/>
          </a:solidFill>
          <a:ln w="19050">
            <a:solidFill>
              <a:schemeClr val="tx1"/>
            </a:solidFill>
          </a:ln>
        </p:spPr>
        <p:txBody>
          <a:bodyPr wrap="square" rtlCol="0">
            <a:spAutoFit/>
          </a:bodyPr>
          <a:lstStyle/>
          <a:p>
            <a:pPr algn="ctr"/>
            <a:r>
              <a:rPr lang="en-US" sz="1350" dirty="0"/>
              <a:t>Executable </a:t>
            </a:r>
          </a:p>
          <a:p>
            <a:pPr algn="ctr"/>
            <a:r>
              <a:rPr lang="en-US" sz="1350" dirty="0"/>
              <a:t>file</a:t>
            </a:r>
          </a:p>
          <a:p>
            <a:pPr algn="ctr"/>
            <a:endParaRPr lang="en-US" sz="1350" dirty="0"/>
          </a:p>
          <a:p>
            <a:pPr algn="ctr"/>
            <a:endParaRPr lang="en-US" sz="1350" dirty="0"/>
          </a:p>
        </p:txBody>
      </p:sp>
      <p:sp>
        <p:nvSpPr>
          <p:cNvPr id="22" name="Oval 21">
            <a:extLst>
              <a:ext uri="{FF2B5EF4-FFF2-40B4-BE49-F238E27FC236}">
                <a16:creationId xmlns:a16="http://schemas.microsoft.com/office/drawing/2014/main" id="{77EB01C1-4757-704E-B95D-C91EAD310522}"/>
              </a:ext>
            </a:extLst>
          </p:cNvPr>
          <p:cNvSpPr/>
          <p:nvPr/>
        </p:nvSpPr>
        <p:spPr>
          <a:xfrm>
            <a:off x="4144758" y="4236969"/>
            <a:ext cx="866775" cy="8614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E06CBB3B-B052-9445-A38C-B9D52195BF22}"/>
              </a:ext>
            </a:extLst>
          </p:cNvPr>
          <p:cNvSpPr txBox="1"/>
          <p:nvPr/>
        </p:nvSpPr>
        <p:spPr>
          <a:xfrm>
            <a:off x="4193859" y="4548593"/>
            <a:ext cx="742857" cy="300082"/>
          </a:xfrm>
          <a:prstGeom prst="rect">
            <a:avLst/>
          </a:prstGeom>
          <a:noFill/>
        </p:spPr>
        <p:txBody>
          <a:bodyPr wrap="square" rtlCol="0">
            <a:spAutoFit/>
          </a:bodyPr>
          <a:lstStyle/>
          <a:p>
            <a:pPr algn="ctr"/>
            <a:r>
              <a:rPr lang="en-US" sz="1350" b="1" dirty="0"/>
              <a:t>Loader</a:t>
            </a:r>
          </a:p>
        </p:txBody>
      </p:sp>
      <p:sp>
        <p:nvSpPr>
          <p:cNvPr id="24" name="TextBox 23">
            <a:extLst>
              <a:ext uri="{FF2B5EF4-FFF2-40B4-BE49-F238E27FC236}">
                <a16:creationId xmlns:a16="http://schemas.microsoft.com/office/drawing/2014/main" id="{F421AE2F-A308-B842-871E-BDB650581C4F}"/>
              </a:ext>
            </a:extLst>
          </p:cNvPr>
          <p:cNvSpPr txBox="1"/>
          <p:nvPr/>
        </p:nvSpPr>
        <p:spPr>
          <a:xfrm>
            <a:off x="5629368" y="4244738"/>
            <a:ext cx="1295400" cy="923330"/>
          </a:xfrm>
          <a:prstGeom prst="rect">
            <a:avLst/>
          </a:prstGeom>
          <a:solidFill>
            <a:schemeClr val="bg2"/>
          </a:solidFill>
          <a:ln w="19050">
            <a:solidFill>
              <a:schemeClr val="tx1"/>
            </a:solidFill>
            <a:prstDash val="dash"/>
          </a:ln>
        </p:spPr>
        <p:txBody>
          <a:bodyPr wrap="square" rtlCol="0">
            <a:spAutoFit/>
          </a:bodyPr>
          <a:lstStyle/>
          <a:p>
            <a:pPr algn="ctr"/>
            <a:r>
              <a:rPr lang="en-US" sz="1350" dirty="0"/>
              <a:t>In-Memory</a:t>
            </a:r>
          </a:p>
          <a:p>
            <a:pPr algn="ctr"/>
            <a:r>
              <a:rPr lang="en-US" sz="1350" dirty="0"/>
              <a:t>Code</a:t>
            </a:r>
          </a:p>
          <a:p>
            <a:pPr algn="ctr"/>
            <a:br>
              <a:rPr lang="en-US" sz="1350" dirty="0"/>
            </a:br>
            <a:endParaRPr lang="en-US" sz="1350" dirty="0"/>
          </a:p>
        </p:txBody>
      </p:sp>
      <p:sp>
        <p:nvSpPr>
          <p:cNvPr id="29" name="Oval 28">
            <a:extLst>
              <a:ext uri="{FF2B5EF4-FFF2-40B4-BE49-F238E27FC236}">
                <a16:creationId xmlns:a16="http://schemas.microsoft.com/office/drawing/2014/main" id="{2580C7F7-842E-844E-979D-08A02B3B5597}"/>
              </a:ext>
            </a:extLst>
          </p:cNvPr>
          <p:cNvSpPr/>
          <p:nvPr/>
        </p:nvSpPr>
        <p:spPr>
          <a:xfrm>
            <a:off x="7435646" y="4256365"/>
            <a:ext cx="866775" cy="8614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9E1508B3-0318-A449-8570-4BBBA286431E}"/>
              </a:ext>
            </a:extLst>
          </p:cNvPr>
          <p:cNvSpPr txBox="1"/>
          <p:nvPr/>
        </p:nvSpPr>
        <p:spPr>
          <a:xfrm>
            <a:off x="7435646" y="4463215"/>
            <a:ext cx="866775" cy="923330"/>
          </a:xfrm>
          <a:prstGeom prst="rect">
            <a:avLst/>
          </a:prstGeom>
          <a:noFill/>
        </p:spPr>
        <p:txBody>
          <a:bodyPr wrap="square" rtlCol="0">
            <a:spAutoFit/>
          </a:bodyPr>
          <a:lstStyle/>
          <a:p>
            <a:pPr algn="ctr"/>
            <a:r>
              <a:rPr lang="en-US" sz="1350" b="1" dirty="0"/>
              <a:t>Hardware</a:t>
            </a:r>
            <a:br>
              <a:rPr lang="en-US" sz="1350" b="1" dirty="0"/>
            </a:br>
            <a:r>
              <a:rPr lang="en-US" sz="1350" b="1" dirty="0"/>
              <a:t>Execution</a:t>
            </a:r>
          </a:p>
        </p:txBody>
      </p:sp>
      <p:cxnSp>
        <p:nvCxnSpPr>
          <p:cNvPr id="31" name="Straight Arrow Connector 30">
            <a:extLst>
              <a:ext uri="{FF2B5EF4-FFF2-40B4-BE49-F238E27FC236}">
                <a16:creationId xmlns:a16="http://schemas.microsoft.com/office/drawing/2014/main" id="{6081A6FE-E786-234A-8394-4B030FB8950E}"/>
              </a:ext>
            </a:extLst>
          </p:cNvPr>
          <p:cNvCxnSpPr/>
          <p:nvPr/>
        </p:nvCxnSpPr>
        <p:spPr>
          <a:xfrm>
            <a:off x="1800225" y="4685105"/>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391C4-0FA7-5C49-826D-B538D6872432}"/>
              </a:ext>
            </a:extLst>
          </p:cNvPr>
          <p:cNvCxnSpPr/>
          <p:nvPr/>
        </p:nvCxnSpPr>
        <p:spPr>
          <a:xfrm>
            <a:off x="3671888" y="4685105"/>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DB02F4-A7E4-D94F-ABEC-C7ABBFD22A8B}"/>
              </a:ext>
            </a:extLst>
          </p:cNvPr>
          <p:cNvCxnSpPr/>
          <p:nvPr/>
        </p:nvCxnSpPr>
        <p:spPr>
          <a:xfrm>
            <a:off x="5143500" y="4685105"/>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8BE4DD-ECAC-914C-B754-30C86A97024C}"/>
              </a:ext>
            </a:extLst>
          </p:cNvPr>
          <p:cNvCxnSpPr/>
          <p:nvPr/>
        </p:nvCxnSpPr>
        <p:spPr>
          <a:xfrm>
            <a:off x="7024688" y="4673824"/>
            <a:ext cx="3333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6E84EDF-E91A-7C40-9D7F-5943CB2FB3B4}"/>
              </a:ext>
            </a:extLst>
          </p:cNvPr>
          <p:cNvCxnSpPr/>
          <p:nvPr/>
        </p:nvCxnSpPr>
        <p:spPr>
          <a:xfrm>
            <a:off x="1257300" y="3568463"/>
            <a:ext cx="6629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99A8B0-E89E-034D-B178-0F06617AFD0E}"/>
              </a:ext>
            </a:extLst>
          </p:cNvPr>
          <p:cNvCxnSpPr>
            <a:cxnSpLocks/>
          </p:cNvCxnSpPr>
          <p:nvPr/>
        </p:nvCxnSpPr>
        <p:spPr>
          <a:xfrm flipH="1">
            <a:off x="7877175" y="2996963"/>
            <a:ext cx="9525" cy="5715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3A19B1-C4DE-EF44-ACD8-9BB5C99020CC}"/>
              </a:ext>
            </a:extLst>
          </p:cNvPr>
          <p:cNvCxnSpPr>
            <a:cxnSpLocks/>
          </p:cNvCxnSpPr>
          <p:nvPr/>
        </p:nvCxnSpPr>
        <p:spPr>
          <a:xfrm>
            <a:off x="1257300" y="3568463"/>
            <a:ext cx="0" cy="512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3745426-5CF6-7947-AFE1-5F748D2C1646}"/>
              </a:ext>
            </a:extLst>
          </p:cNvPr>
          <p:cNvSpPr/>
          <p:nvPr/>
        </p:nvSpPr>
        <p:spPr>
          <a:xfrm>
            <a:off x="542925" y="1786498"/>
            <a:ext cx="2914650" cy="1268551"/>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7876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9DB-DCBD-3E1A-A580-61DAFF27C832}"/>
              </a:ext>
            </a:extLst>
          </p:cNvPr>
          <p:cNvSpPr>
            <a:spLocks noGrp="1"/>
          </p:cNvSpPr>
          <p:nvPr>
            <p:ph type="title"/>
          </p:nvPr>
        </p:nvSpPr>
        <p:spPr/>
        <p:txBody>
          <a:bodyPr/>
          <a:lstStyle/>
          <a:p>
            <a:r>
              <a:rPr lang="en-US" dirty="0"/>
              <a:t>Development Tools</a:t>
            </a:r>
          </a:p>
        </p:txBody>
      </p:sp>
      <p:sp>
        <p:nvSpPr>
          <p:cNvPr id="3" name="Content Placeholder 2">
            <a:extLst>
              <a:ext uri="{FF2B5EF4-FFF2-40B4-BE49-F238E27FC236}">
                <a16:creationId xmlns:a16="http://schemas.microsoft.com/office/drawing/2014/main" id="{6D16CA6D-C060-1E9D-866A-D8F8B244E2CD}"/>
              </a:ext>
            </a:extLst>
          </p:cNvPr>
          <p:cNvSpPr>
            <a:spLocks noGrp="1"/>
          </p:cNvSpPr>
          <p:nvPr>
            <p:ph idx="1"/>
          </p:nvPr>
        </p:nvSpPr>
        <p:spPr/>
        <p:txBody>
          <a:bodyPr>
            <a:normAutofit lnSpcReduction="10000"/>
          </a:bodyPr>
          <a:lstStyle/>
          <a:p>
            <a:r>
              <a:rPr lang="en-US" sz="2400" dirty="0"/>
              <a:t>Assemblers</a:t>
            </a:r>
          </a:p>
          <a:p>
            <a:r>
              <a:rPr lang="en-US" sz="2400" dirty="0"/>
              <a:t>Macro-Processors</a:t>
            </a:r>
          </a:p>
          <a:p>
            <a:r>
              <a:rPr lang="en-US" sz="2400" dirty="0"/>
              <a:t>Compilers</a:t>
            </a:r>
          </a:p>
          <a:p>
            <a:pPr lvl="1"/>
            <a:r>
              <a:rPr lang="en-US" sz="2400" dirty="0"/>
              <a:t>Type of optimization</a:t>
            </a:r>
          </a:p>
          <a:p>
            <a:pPr lvl="1"/>
            <a:r>
              <a:rPr lang="en-US" sz="2400" dirty="0"/>
              <a:t>Optimization techniques</a:t>
            </a:r>
          </a:p>
          <a:p>
            <a:r>
              <a:rPr lang="en-US" sz="2400" dirty="0"/>
              <a:t>Interpreters</a:t>
            </a:r>
          </a:p>
          <a:p>
            <a:r>
              <a:rPr lang="en-US" sz="2400" dirty="0"/>
              <a:t>Linkers</a:t>
            </a:r>
          </a:p>
          <a:p>
            <a:pPr lvl="1"/>
            <a:r>
              <a:rPr lang="en-US" sz="2400" dirty="0"/>
              <a:t>Dynamic Linking – advantages</a:t>
            </a:r>
          </a:p>
          <a:p>
            <a:r>
              <a:rPr lang="en-US" sz="2400" dirty="0"/>
              <a:t>Loaders</a:t>
            </a:r>
          </a:p>
          <a:p>
            <a:pPr lvl="1"/>
            <a:r>
              <a:rPr lang="en-US" sz="2400" dirty="0"/>
              <a:t>Absolute loaders</a:t>
            </a:r>
          </a:p>
          <a:p>
            <a:pPr lvl="1"/>
            <a:r>
              <a:rPr lang="en-US" sz="2400" dirty="0"/>
              <a:t>Relocating Loaders</a:t>
            </a:r>
          </a:p>
        </p:txBody>
      </p:sp>
      <p:sp>
        <p:nvSpPr>
          <p:cNvPr id="4" name="Slide Number Placeholder 3">
            <a:extLst>
              <a:ext uri="{FF2B5EF4-FFF2-40B4-BE49-F238E27FC236}">
                <a16:creationId xmlns:a16="http://schemas.microsoft.com/office/drawing/2014/main" id="{7F3D0C89-7C23-8E56-2E79-35622BB3D04D}"/>
              </a:ext>
            </a:extLst>
          </p:cNvPr>
          <p:cNvSpPr>
            <a:spLocks noGrp="1"/>
          </p:cNvSpPr>
          <p:nvPr>
            <p:ph type="sldNum" sz="quarter" idx="12"/>
          </p:nvPr>
        </p:nvSpPr>
        <p:spPr/>
        <p:txBody>
          <a:bodyPr/>
          <a:lstStyle/>
          <a:p>
            <a:fld id="{6C575094-CFE5-6845-BA77-358456EEE977}" type="slidenum">
              <a:rPr lang="en-US" altLang="x-none" smtClean="0"/>
              <a:pPr/>
              <a:t>9</a:t>
            </a:fld>
            <a:endParaRPr lang="en-US" altLang="x-none"/>
          </a:p>
        </p:txBody>
      </p:sp>
    </p:spTree>
    <p:extLst>
      <p:ext uri="{BB962C8B-B14F-4D97-AF65-F5344CB8AC3E}">
        <p14:creationId xmlns:p14="http://schemas.microsoft.com/office/powerpoint/2010/main" val="89479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66306</TotalTime>
  <Words>2313</Words>
  <Application>Microsoft Macintosh PowerPoint</Application>
  <PresentationFormat>On-screen Show (4:3)</PresentationFormat>
  <Paragraphs>545</Paragraphs>
  <Slides>46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museo-sans</vt:lpstr>
      <vt:lpstr>Roboto</vt:lpstr>
      <vt:lpstr>Office Theme</vt:lpstr>
      <vt:lpstr>CMPE 220 </vt:lpstr>
      <vt:lpstr>Development Tools</vt:lpstr>
      <vt:lpstr>Early History</vt:lpstr>
      <vt:lpstr>Character Sets</vt:lpstr>
      <vt:lpstr>Machine Architectures</vt:lpstr>
      <vt:lpstr>RISC versus CISC</vt:lpstr>
      <vt:lpstr>Development Tools</vt:lpstr>
      <vt:lpstr>Building Software</vt:lpstr>
      <vt:lpstr>Development Tools</vt:lpstr>
      <vt:lpstr>Development Tools</vt:lpstr>
      <vt:lpstr>Development Tools</vt:lpstr>
      <vt:lpstr>Assemblers (nomenclature)</vt:lpstr>
      <vt:lpstr>Compiler Architecture</vt:lpstr>
      <vt:lpstr>Software Development Life Cycle (SDLC)</vt:lpstr>
      <vt:lpstr>Types of Software Development</vt:lpstr>
      <vt:lpstr>Software Development Processes </vt:lpstr>
      <vt:lpstr>Software Development Processes:  Fit </vt:lpstr>
      <vt:lpstr>Operating Systems</vt:lpstr>
      <vt:lpstr>What Does a Modern Operating System Do?</vt:lpstr>
      <vt:lpstr>Types of Operating Systems</vt:lpstr>
      <vt:lpstr>Types of Operating Systems</vt:lpstr>
      <vt:lpstr>Unix / Linux / POSIX</vt:lpstr>
      <vt:lpstr>Virtual Machines</vt:lpstr>
      <vt:lpstr>Security</vt:lpstr>
      <vt:lpstr>Attack Modalities</vt:lpstr>
      <vt:lpstr>Mitigation of Security Risks</vt:lpstr>
      <vt:lpstr>One-Way Encryption &amp; Public Key Cryptography</vt:lpstr>
      <vt:lpstr>Optimization</vt:lpstr>
      <vt:lpstr>System Utilities &amp; Management</vt:lpstr>
      <vt:lpstr>Servers</vt:lpstr>
      <vt:lpstr>The Client / Server Model</vt:lpstr>
      <vt:lpstr>OSI Versus TCP/IP Models</vt:lpstr>
      <vt:lpstr>TCP/IP</vt:lpstr>
      <vt:lpstr>TCP/IP Enabled the Internet</vt:lpstr>
      <vt:lpstr>Common Services</vt:lpstr>
      <vt:lpstr>Primary DNS Record Types</vt:lpstr>
      <vt:lpstr>History &amp; People</vt:lpstr>
      <vt:lpstr>Rear Admiral Grace Murray Hopper</vt:lpstr>
      <vt:lpstr>John Backus</vt:lpstr>
      <vt:lpstr>Dennis Ritchie</vt:lpstr>
      <vt:lpstr>Ken Thompson</vt:lpstr>
      <vt:lpstr>Nicklaus Wirth</vt:lpstr>
      <vt:lpstr>James Gosling</vt:lpstr>
      <vt:lpstr>Abhay Bhushan</vt:lpstr>
      <vt:lpstr>Ted Codd</vt:lpstr>
      <vt:lpstr>David Patterson</vt:lpstr>
    </vt:vector>
  </TitlesOfParts>
  <Company>Apropos 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151: Object-Oriented Design</dc:title>
  <dc:creator>Ronald Mak</dc:creator>
  <cp:lastModifiedBy>Robert Nicholson</cp:lastModifiedBy>
  <cp:revision>895</cp:revision>
  <dcterms:created xsi:type="dcterms:W3CDTF">2008-01-12T03:52:55Z</dcterms:created>
  <dcterms:modified xsi:type="dcterms:W3CDTF">2023-05-10T17:14:16Z</dcterms:modified>
</cp:coreProperties>
</file>