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41" r:id="rId3"/>
    <p:sldId id="367" r:id="rId4"/>
    <p:sldId id="368" r:id="rId5"/>
    <p:sldId id="369" r:id="rId6"/>
    <p:sldId id="370" r:id="rId7"/>
    <p:sldId id="373" r:id="rId8"/>
    <p:sldId id="374" r:id="rId9"/>
    <p:sldId id="381" r:id="rId10"/>
    <p:sldId id="382" r:id="rId11"/>
    <p:sldId id="383" r:id="rId12"/>
    <p:sldId id="385" r:id="rId13"/>
    <p:sldId id="380" r:id="rId14"/>
    <p:sldId id="386" r:id="rId15"/>
    <p:sldId id="402" r:id="rId16"/>
    <p:sldId id="405" r:id="rId17"/>
    <p:sldId id="387" r:id="rId18"/>
    <p:sldId id="371" r:id="rId19"/>
    <p:sldId id="375" r:id="rId20"/>
    <p:sldId id="376" r:id="rId21"/>
    <p:sldId id="384" r:id="rId22"/>
    <p:sldId id="377" r:id="rId23"/>
    <p:sldId id="378" r:id="rId24"/>
    <p:sldId id="379" r:id="rId25"/>
    <p:sldId id="389" r:id="rId26"/>
    <p:sldId id="390" r:id="rId27"/>
    <p:sldId id="330" r:id="rId28"/>
    <p:sldId id="335" r:id="rId29"/>
    <p:sldId id="337" r:id="rId30"/>
    <p:sldId id="393" r:id="rId31"/>
    <p:sldId id="391" r:id="rId32"/>
    <p:sldId id="392" r:id="rId33"/>
    <p:sldId id="407" r:id="rId34"/>
    <p:sldId id="395" r:id="rId35"/>
    <p:sldId id="394" r:id="rId36"/>
    <p:sldId id="3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774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6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ic-xe-architecture/" TargetMode="External"/><Relationship Id="rId2" Type="http://schemas.openxmlformats.org/officeDocument/2006/relationships/hyperlink" Target="https://www.geeksforgeeks.org/simplified-instructional-computer-s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f.edu/~cwinton/html/cop3601/supplements/test.html" TargetMode="External"/><Relationship Id="rId4" Type="http://schemas.openxmlformats.org/officeDocument/2006/relationships/hyperlink" Target="https://www.geeksforgeeks.org/instruction-set-used-in-sic-xe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urem.github.io/SicToo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7477"/>
          </a:xfrm>
        </p:spPr>
        <p:txBody>
          <a:bodyPr>
            <a:normAutofit/>
          </a:bodyPr>
          <a:lstStyle/>
          <a:p>
            <a:r>
              <a:rPr lang="en-US" sz="3600" dirty="0"/>
              <a:t>Class 3</a:t>
            </a:r>
          </a:p>
          <a:p>
            <a:r>
              <a:rPr lang="en-US" sz="3600" dirty="0"/>
              <a:t>Computer Architecture</a:t>
            </a:r>
          </a:p>
          <a:p>
            <a:r>
              <a:rPr lang="en-US" sz="3600" dirty="0"/>
              <a:t>Simplified Instructional Computer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Instructions (Arithmetic &amp;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involves the A register and a memory location</a:t>
            </a:r>
          </a:p>
          <a:p>
            <a:pPr lvl="1"/>
            <a:r>
              <a:rPr lang="en-US" dirty="0"/>
              <a:t>ADD location</a:t>
            </a:r>
          </a:p>
          <a:p>
            <a:pPr lvl="1"/>
            <a:r>
              <a:rPr lang="en-US" dirty="0"/>
              <a:t>SUB location</a:t>
            </a:r>
          </a:p>
          <a:p>
            <a:pPr lvl="1"/>
            <a:r>
              <a:rPr lang="en-US" dirty="0"/>
              <a:t>MUL location</a:t>
            </a:r>
          </a:p>
          <a:p>
            <a:pPr lvl="1"/>
            <a:r>
              <a:rPr lang="en-US" dirty="0"/>
              <a:t>DIV location</a:t>
            </a:r>
          </a:p>
          <a:p>
            <a:pPr lvl="1"/>
            <a:r>
              <a:rPr lang="en-US" dirty="0"/>
              <a:t>AND location</a:t>
            </a:r>
          </a:p>
          <a:p>
            <a:pPr lvl="1"/>
            <a:r>
              <a:rPr lang="en-US" dirty="0"/>
              <a:t>OR location</a:t>
            </a:r>
          </a:p>
          <a:p>
            <a:r>
              <a:rPr lang="en-US" dirty="0"/>
              <a:t>The contents of the A register are replaced by: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A (operation) (contents of location)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4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Instructions (Comparison)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instructions set the CC flag to &lt;, =, or &gt;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Compare the A register and the contents of a memory location</a:t>
            </a:r>
          </a:p>
          <a:p>
            <a:pPr lvl="1"/>
            <a:r>
              <a:rPr lang="en-US" dirty="0"/>
              <a:t>COMP location</a:t>
            </a:r>
          </a:p>
          <a:p>
            <a:r>
              <a:rPr lang="en-US" dirty="0"/>
              <a:t>Increment the X (index) register, and compare the result to the contents of a memory location</a:t>
            </a:r>
          </a:p>
          <a:p>
            <a:pPr lvl="1"/>
            <a:r>
              <a:rPr lang="en-US" dirty="0"/>
              <a:t>TIX location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Instructions (Jump)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  <a:p>
            <a:pPr lvl="1"/>
            <a:r>
              <a:rPr lang="en-US" dirty="0"/>
              <a:t>J location</a:t>
            </a:r>
          </a:p>
          <a:p>
            <a:r>
              <a:rPr lang="en-US" dirty="0"/>
              <a:t>Conditional Jumps (based on value of CC flag):</a:t>
            </a:r>
          </a:p>
          <a:p>
            <a:pPr lvl="1"/>
            <a:r>
              <a:rPr lang="en-US" dirty="0"/>
              <a:t>JEQ location</a:t>
            </a:r>
          </a:p>
          <a:p>
            <a:pPr lvl="1"/>
            <a:r>
              <a:rPr lang="en-US" dirty="0"/>
              <a:t>JLT location</a:t>
            </a:r>
          </a:p>
          <a:p>
            <a:pPr lvl="1"/>
            <a:r>
              <a:rPr lang="en-US" dirty="0"/>
              <a:t>LGT location</a:t>
            </a:r>
          </a:p>
          <a:p>
            <a:r>
              <a:rPr lang="en-US" dirty="0"/>
              <a:t>Jump to subroutine; store return address in L register</a:t>
            </a:r>
          </a:p>
          <a:p>
            <a:pPr lvl="1"/>
            <a:r>
              <a:rPr lang="en-US" dirty="0"/>
              <a:t>JSUB location</a:t>
            </a:r>
          </a:p>
          <a:p>
            <a:r>
              <a:rPr lang="en-US" dirty="0"/>
              <a:t>Return from subroutine (jump to address in L register)</a:t>
            </a:r>
          </a:p>
          <a:p>
            <a:pPr lvl="1"/>
            <a:r>
              <a:rPr lang="en-US" dirty="0"/>
              <a:t>RSUB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1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BD9-635C-6C42-8422-B55E0C41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B2D0-9E11-5547-8D91-8B53A13A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I/O instructions</a:t>
            </a:r>
          </a:p>
          <a:p>
            <a:r>
              <a:rPr lang="en-US" b="1"/>
              <a:t>TD:  </a:t>
            </a:r>
            <a:r>
              <a:rPr lang="en-US"/>
              <a:t>Test Device; returns status in CC flag of SW register.  ‘&lt;‘ means ready, ‘=‘ means not ready.</a:t>
            </a:r>
          </a:p>
          <a:p>
            <a:r>
              <a:rPr lang="en-US" b="1"/>
              <a:t>RD:  </a:t>
            </a:r>
            <a:r>
              <a:rPr lang="en-US"/>
              <a:t>Read one byte of data from the specified device into the lower 8 bits of the A register.</a:t>
            </a:r>
          </a:p>
          <a:p>
            <a:r>
              <a:rPr lang="en-US" b="1"/>
              <a:t>WD:  </a:t>
            </a:r>
            <a:r>
              <a:rPr lang="en-US"/>
              <a:t>Write one byte of data from the lower 8 bits of the A register to the specified device.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CE2E-C14E-4445-A52C-41EDDE3E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17DE5-CA76-8A4E-BF7E-ACB4C334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BE75-EE43-2349-B9F3-D0B28660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A Workable </a:t>
            </a:r>
            <a:r>
              <a:rPr lang="en-US" u="sng" dirty="0"/>
              <a:t>RISC</a:t>
            </a:r>
            <a:r>
              <a:rPr lang="en-US" dirty="0"/>
              <a:t>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9E5-F85C-3644-A8F5-9E285D46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Although lacking many “convenience” instructions, the SIC architecture implements a fully functional, general purpose instruction set, similar to common minicomputers of the 1960s.</a:t>
            </a:r>
          </a:p>
          <a:p>
            <a:r>
              <a:rPr lang="en-US"/>
              <a:t>Its chief limitation is the 15-bit address space, allowing only 32,767 bytes of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BB8D-1908-CB4C-85F1-1BFE11BF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E2481-556C-194A-A459-85A80B61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CF5E-E549-284B-8573-86742D63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Non-Instruction Statements (SIC)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CD4-AAAD-2040-AED7-644AADED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we’ve talked about statements that correspond one-to-one to machine code instructions…  but there is another statement type required:  the </a:t>
            </a:r>
            <a:r>
              <a:rPr lang="en-US" i="1" dirty="0"/>
              <a:t>memory declaration</a:t>
            </a:r>
            <a:r>
              <a:rPr lang="en-US" dirty="0"/>
              <a:t>.</a:t>
            </a:r>
          </a:p>
          <a:p>
            <a:r>
              <a:rPr lang="en-US" dirty="0"/>
              <a:t>Reserve some memory, and assign a label: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inventory              RESW     5	(Reserve 5 words)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 err="1">
                <a:solidFill>
                  <a:srgbClr val="C00000"/>
                </a:solidFill>
              </a:rPr>
              <a:t>partnumbers</a:t>
            </a:r>
            <a:r>
              <a:rPr lang="en-US" i="1" dirty="0">
                <a:solidFill>
                  <a:srgbClr val="C00000"/>
                </a:solidFill>
              </a:rPr>
              <a:t>	RESB     100	(Reserve 100 bytes)</a:t>
            </a:r>
          </a:p>
          <a:p>
            <a:r>
              <a:rPr lang="en-US" dirty="0"/>
              <a:t>Reserve some memory, and assign a label </a:t>
            </a:r>
            <a:r>
              <a:rPr lang="en-US" i="1" dirty="0"/>
              <a:t>and starting value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inventory              WORD   100		(Reserve 1 word; value=100)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 err="1">
                <a:solidFill>
                  <a:srgbClr val="C00000"/>
                </a:solidFill>
              </a:rPr>
              <a:t>partname</a:t>
            </a:r>
            <a:r>
              <a:rPr lang="en-US" i="1" dirty="0">
                <a:solidFill>
                  <a:srgbClr val="C00000"/>
                </a:solidFill>
              </a:rPr>
              <a:t>		BYTE      </a:t>
            </a:r>
            <a:r>
              <a:rPr lang="en-US" i="1" dirty="0" err="1">
                <a:solidFill>
                  <a:srgbClr val="C00000"/>
                </a:solidFill>
              </a:rPr>
              <a:t>C‘widget</a:t>
            </a:r>
            <a:r>
              <a:rPr lang="en-US" i="1" dirty="0">
                <a:solidFill>
                  <a:srgbClr val="C00000"/>
                </a:solidFill>
              </a:rPr>
              <a:t>’	(Reserve 6 bytes; value=‘widget’)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 err="1">
                <a:solidFill>
                  <a:srgbClr val="C00000"/>
                </a:solidFill>
              </a:rPr>
              <a:t>Iochannel</a:t>
            </a:r>
            <a:r>
              <a:rPr lang="en-US" i="1" dirty="0">
                <a:solidFill>
                  <a:srgbClr val="C00000"/>
                </a:solidFill>
              </a:rPr>
              <a:t>		BYTE      X‘05’	(Reserve 1 byte; value=x05)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42A9-D8A1-A347-AA87-44C8AD9E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8D604-20C0-B045-90B7-821ECBE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5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FCD-39D7-3C46-A6B2-189A7B2A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Housekeeping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43E2-9ECC-B549-A805-A47F63F6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Indicated starting address of program:</a:t>
            </a:r>
            <a:br>
              <a:rPr lang="en-US" dirty="0"/>
            </a:br>
            <a:r>
              <a:rPr lang="en-US" i="1" dirty="0" err="1">
                <a:solidFill>
                  <a:srgbClr val="C00000"/>
                </a:solidFill>
              </a:rPr>
              <a:t>programname</a:t>
            </a:r>
            <a:r>
              <a:rPr lang="en-US" i="1" dirty="0">
                <a:solidFill>
                  <a:srgbClr val="C00000"/>
                </a:solidFill>
              </a:rPr>
              <a:t>	START		1000</a:t>
            </a:r>
          </a:p>
          <a:p>
            <a:r>
              <a:rPr lang="en-US" dirty="0"/>
              <a:t>Indicate end of program, and location of first statement: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			END		</a:t>
            </a:r>
            <a:r>
              <a:rPr lang="en-US" i="1" dirty="0" err="1">
                <a:solidFill>
                  <a:srgbClr val="C00000"/>
                </a:solidFill>
              </a:rPr>
              <a:t>starthere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E98E-D959-6B45-8107-FF2D97D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72D6-E50D-D340-8B5E-AB99B83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BE75-EE43-2349-B9F3-D0B28660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SIC/XE – An Extended </a:t>
            </a:r>
            <a:r>
              <a:rPr lang="en-US" u="sng" dirty="0"/>
              <a:t>CISC</a:t>
            </a:r>
            <a:r>
              <a:rPr lang="en-US" dirty="0"/>
              <a:t>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9E5-F85C-3644-A8F5-9E285D46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SIC/XE is fully backward compatible with the SIC.  That is, it will run all SIC instructions.</a:t>
            </a:r>
          </a:p>
          <a:p>
            <a:r>
              <a:rPr lang="en-US" dirty="0"/>
              <a:t>It adds:</a:t>
            </a:r>
          </a:p>
          <a:p>
            <a:pPr lvl="1"/>
            <a:r>
              <a:rPr lang="en-US" dirty="0"/>
              <a:t>A 20-bit addressing mode, supporting 1 MB of memory</a:t>
            </a:r>
          </a:p>
          <a:p>
            <a:pPr lvl="1"/>
            <a:r>
              <a:rPr lang="en-US" dirty="0"/>
              <a:t>Floating point arithmetic</a:t>
            </a:r>
          </a:p>
          <a:p>
            <a:pPr lvl="1"/>
            <a:r>
              <a:rPr lang="en-US" dirty="0"/>
              <a:t>Multiple new addressing modes</a:t>
            </a:r>
          </a:p>
          <a:p>
            <a:pPr lvl="1"/>
            <a:r>
              <a:rPr lang="en-US" dirty="0"/>
              <a:t>Additional arithmetic and logic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BB8D-1908-CB4C-85F1-1BFE11BF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E2481-556C-194A-A459-85A80B61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C28C-693B-F344-9B41-7EBDCF88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Additional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9A4-13F7-C143-8EBB-1C0BCB35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7AA8-8557-8948-AAD2-3A4BA6E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6F86-850B-0449-94D3-5F00E12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16EAA3-EA72-4544-ABB0-424E0EA01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35173"/>
              </p:ext>
            </p:extLst>
          </p:nvPr>
        </p:nvGraphicFramePr>
        <p:xfrm>
          <a:off x="1160463" y="1834090"/>
          <a:ext cx="10152382" cy="4123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1343">
                  <a:extLst>
                    <a:ext uri="{9D8B030D-6E8A-4147-A177-3AD203B41FA5}">
                      <a16:colId xmlns:a16="http://schemas.microsoft.com/office/drawing/2014/main" val="372312161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219969329"/>
                    </a:ext>
                  </a:extLst>
                </a:gridCol>
                <a:gridCol w="7472364">
                  <a:extLst>
                    <a:ext uri="{9D8B030D-6E8A-4147-A177-3AD203B41FA5}">
                      <a16:colId xmlns:a16="http://schemas.microsoft.com/office/drawing/2014/main" val="3942979538"/>
                    </a:ext>
                  </a:extLst>
                </a:gridCol>
              </a:tblGrid>
              <a:tr h="687300">
                <a:tc>
                  <a:txBody>
                    <a:bodyPr/>
                    <a:lstStyle/>
                    <a:p>
                      <a:r>
                        <a:rPr lang="en-US" sz="280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55910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Base</a:t>
                      </a:r>
                      <a:r>
                        <a:rPr lang="en-US"/>
                        <a:t>: base register for addressing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74978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</a:t>
                      </a:r>
                      <a:r>
                        <a:rPr lang="en-US"/>
                        <a:t>:  general accumulator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47200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</a:t>
                      </a:r>
                      <a:r>
                        <a:rPr lang="en-US"/>
                        <a:t>:  general accumulator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92146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</a:t>
                      </a:r>
                      <a:r>
                        <a:rPr lang="en-US"/>
                        <a:t>: floating-point accumulator (48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99532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Additional 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74"/>
            <a:ext cx="10515600" cy="4212919"/>
          </a:xfrm>
        </p:spPr>
        <p:txBody>
          <a:bodyPr>
            <a:normAutofit/>
          </a:bodyPr>
          <a:lstStyle/>
          <a:p>
            <a:r>
              <a:rPr lang="en-US"/>
              <a:t>8-bit</a:t>
            </a:r>
          </a:p>
          <a:p>
            <a:r>
              <a:rPr lang="en-US" b="1"/>
              <a:t>opcode:  </a:t>
            </a:r>
            <a:r>
              <a:rPr lang="en-US"/>
              <a:t>machine instruction code </a:t>
            </a:r>
            <a:r>
              <a:rPr lang="en-US" b="1"/>
              <a:t>(</a:t>
            </a:r>
            <a:r>
              <a:rPr lang="en-US"/>
              <a:t>8 bits)</a:t>
            </a:r>
          </a:p>
          <a:p>
            <a:endParaRPr lang="en-US" b="1"/>
          </a:p>
          <a:p>
            <a:endParaRPr lang="en-US" b="1"/>
          </a:p>
          <a:p>
            <a:r>
              <a:rPr lang="en-US"/>
              <a:t>16-bit</a:t>
            </a:r>
          </a:p>
          <a:p>
            <a:r>
              <a:rPr lang="en-US" b="1"/>
              <a:t>opcode:  </a:t>
            </a:r>
            <a:r>
              <a:rPr lang="en-US"/>
              <a:t>machine instruction code </a:t>
            </a:r>
            <a:r>
              <a:rPr lang="en-US" b="1"/>
              <a:t>(</a:t>
            </a:r>
            <a:r>
              <a:rPr lang="en-US"/>
              <a:t>8 bits)</a:t>
            </a:r>
          </a:p>
          <a:p>
            <a:r>
              <a:rPr lang="en-US" b="1"/>
              <a:t>r1, r2</a:t>
            </a:r>
            <a:r>
              <a:rPr lang="en-US"/>
              <a:t>:  register identifiers (4 bits, 4 bits)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DAC7C-3F07-E942-92CA-14CC15420CBB}"/>
              </a:ext>
            </a:extLst>
          </p:cNvPr>
          <p:cNvSpPr txBox="1"/>
          <p:nvPr/>
        </p:nvSpPr>
        <p:spPr>
          <a:xfrm>
            <a:off x="957262" y="1238997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4B793-4952-7648-AE24-C93AECFBAC56}"/>
              </a:ext>
            </a:extLst>
          </p:cNvPr>
          <p:cNvSpPr txBox="1"/>
          <p:nvPr/>
        </p:nvSpPr>
        <p:spPr>
          <a:xfrm>
            <a:off x="957261" y="3169397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E9114-1899-F440-A1D8-4B02848CB9CB}"/>
              </a:ext>
            </a:extLst>
          </p:cNvPr>
          <p:cNvSpPr txBox="1"/>
          <p:nvPr/>
        </p:nvSpPr>
        <p:spPr>
          <a:xfrm>
            <a:off x="2343148" y="3168793"/>
            <a:ext cx="573092" cy="4622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27422-3D11-2644-A31A-6288A5F0453E}"/>
              </a:ext>
            </a:extLst>
          </p:cNvPr>
          <p:cNvSpPr txBox="1"/>
          <p:nvPr/>
        </p:nvSpPr>
        <p:spPr>
          <a:xfrm>
            <a:off x="2916240" y="3168793"/>
            <a:ext cx="609604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1376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FEC-A177-2644-A888-081CBC2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Instructional Computer (SIC)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8D8A-3CE4-8244-A3D6-19EE8C2E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hypothetical computer that includes the hardware features most often found on real machines. </a:t>
            </a:r>
          </a:p>
          <a:p>
            <a:pPr lvl="1"/>
            <a:r>
              <a:rPr lang="en-US" dirty="0"/>
              <a:t>SIC (standard model) </a:t>
            </a:r>
          </a:p>
          <a:p>
            <a:pPr lvl="1"/>
            <a:r>
              <a:rPr lang="en-US" dirty="0"/>
              <a:t>SIC/XE </a:t>
            </a:r>
          </a:p>
          <a:p>
            <a:r>
              <a:rPr lang="en-US" dirty="0"/>
              <a:t>Upward compatible </a:t>
            </a:r>
          </a:p>
          <a:p>
            <a:pPr lvl="1"/>
            <a:r>
              <a:rPr lang="en-US" dirty="0"/>
              <a:t>Programs for SIC can run on SIC/XE</a:t>
            </a:r>
          </a:p>
          <a:p>
            <a:r>
              <a:rPr lang="en-US" dirty="0"/>
              <a:t>SIC is a good example of the basic architectural features required in a computer.</a:t>
            </a:r>
          </a:p>
          <a:p>
            <a:r>
              <a:rPr lang="en-US" dirty="0"/>
              <a:t>I’ll use SIC for many of the examples in the remainder of this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E8B2-56EA-D743-89CD-CC3E4772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741D6-1D20-8F48-B17A-AD4634AC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Additional 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74"/>
            <a:ext cx="10515600" cy="42129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24-bit</a:t>
            </a:r>
          </a:p>
          <a:p>
            <a:r>
              <a:rPr lang="en-US" b="1" dirty="0"/>
              <a:t>opcode:  </a:t>
            </a:r>
            <a:r>
              <a:rPr lang="en-US" dirty="0"/>
              <a:t>machine instruction code </a:t>
            </a:r>
            <a:r>
              <a:rPr lang="en-US" b="1" dirty="0"/>
              <a:t>(</a:t>
            </a:r>
            <a:r>
              <a:rPr lang="en-US" dirty="0"/>
              <a:t>6 bits)</a:t>
            </a:r>
          </a:p>
          <a:p>
            <a:r>
              <a:rPr lang="en-US" b="1" dirty="0"/>
              <a:t>flags:</a:t>
            </a:r>
            <a:r>
              <a:rPr lang="en-US" dirty="0"/>
              <a:t>  n, </a:t>
            </a:r>
            <a:r>
              <a:rPr lang="en-US" dirty="0" err="1"/>
              <a:t>i</a:t>
            </a:r>
            <a:r>
              <a:rPr lang="en-US" dirty="0"/>
              <a:t>, x, b, p, e (6 bits)</a:t>
            </a:r>
          </a:p>
          <a:p>
            <a:r>
              <a:rPr lang="en-US" b="1" dirty="0" err="1"/>
              <a:t>disp</a:t>
            </a:r>
            <a:r>
              <a:rPr lang="en-US" b="1" dirty="0"/>
              <a:t>:</a:t>
            </a:r>
            <a:r>
              <a:rPr lang="en-US" dirty="0"/>
              <a:t>  12-bit address displacement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32-bit</a:t>
            </a:r>
          </a:p>
          <a:p>
            <a:r>
              <a:rPr lang="en-US" b="1" dirty="0"/>
              <a:t>opcode:  </a:t>
            </a:r>
            <a:r>
              <a:rPr lang="en-US" dirty="0"/>
              <a:t>machine instruction code </a:t>
            </a:r>
            <a:r>
              <a:rPr lang="en-US" b="1" dirty="0"/>
              <a:t>(</a:t>
            </a:r>
            <a:r>
              <a:rPr lang="en-US" dirty="0"/>
              <a:t>8 bits)</a:t>
            </a:r>
          </a:p>
          <a:p>
            <a:r>
              <a:rPr lang="en-US" b="1" dirty="0"/>
              <a:t>flags:</a:t>
            </a:r>
            <a:r>
              <a:rPr lang="en-US" dirty="0"/>
              <a:t>  n, </a:t>
            </a:r>
            <a:r>
              <a:rPr lang="en-US" dirty="0" err="1"/>
              <a:t>i</a:t>
            </a:r>
            <a:r>
              <a:rPr lang="en-US" dirty="0"/>
              <a:t>, x, b, p, e (6 bits)</a:t>
            </a:r>
          </a:p>
          <a:p>
            <a:r>
              <a:rPr lang="en-US" b="1" dirty="0"/>
              <a:t>address:</a:t>
            </a:r>
            <a:r>
              <a:rPr lang="en-US" dirty="0"/>
              <a:t>  20-bit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DAC7C-3F07-E942-92CA-14CC15420CBB}"/>
              </a:ext>
            </a:extLst>
          </p:cNvPr>
          <p:cNvSpPr txBox="1"/>
          <p:nvPr/>
        </p:nvSpPr>
        <p:spPr>
          <a:xfrm>
            <a:off x="957261" y="1238997"/>
            <a:ext cx="1138239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4B793-4952-7648-AE24-C93AECFBAC56}"/>
              </a:ext>
            </a:extLst>
          </p:cNvPr>
          <p:cNvSpPr txBox="1"/>
          <p:nvPr/>
        </p:nvSpPr>
        <p:spPr>
          <a:xfrm>
            <a:off x="957261" y="3651997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E9114-1899-F440-A1D8-4B02848CB9CB}"/>
              </a:ext>
            </a:extLst>
          </p:cNvPr>
          <p:cNvSpPr txBox="1"/>
          <p:nvPr/>
        </p:nvSpPr>
        <p:spPr>
          <a:xfrm>
            <a:off x="2343148" y="3651391"/>
            <a:ext cx="890596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flags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27422-3D11-2644-A31A-6288A5F0453E}"/>
              </a:ext>
            </a:extLst>
          </p:cNvPr>
          <p:cNvSpPr txBox="1"/>
          <p:nvPr/>
        </p:nvSpPr>
        <p:spPr>
          <a:xfrm>
            <a:off x="3233744" y="3650743"/>
            <a:ext cx="2989261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67120-E3D3-BB42-AF95-82BD1CDEA4CC}"/>
              </a:ext>
            </a:extLst>
          </p:cNvPr>
          <p:cNvSpPr txBox="1"/>
          <p:nvPr/>
        </p:nvSpPr>
        <p:spPr>
          <a:xfrm>
            <a:off x="2095500" y="1238392"/>
            <a:ext cx="1138239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flags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42FD-6F45-3A44-8FA6-ECBB7D9641CC}"/>
              </a:ext>
            </a:extLst>
          </p:cNvPr>
          <p:cNvSpPr txBox="1"/>
          <p:nvPr/>
        </p:nvSpPr>
        <p:spPr>
          <a:xfrm>
            <a:off x="3233739" y="1237787"/>
            <a:ext cx="2443161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err="1"/>
              <a:t>disp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511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Instruction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7"/>
            <a:ext cx="10515600" cy="4212919"/>
          </a:xfrm>
        </p:spPr>
        <p:txBody>
          <a:bodyPr>
            <a:normAutofit/>
          </a:bodyPr>
          <a:lstStyle/>
          <a:p>
            <a:r>
              <a:rPr lang="en-US" b="1"/>
              <a:t>n</a:t>
            </a:r>
            <a:r>
              <a:rPr lang="en-US"/>
              <a:t>: Indirect addressing flag</a:t>
            </a:r>
          </a:p>
          <a:p>
            <a:r>
              <a:rPr lang="en-US" b="1" err="1"/>
              <a:t>i</a:t>
            </a:r>
            <a:r>
              <a:rPr lang="en-US"/>
              <a:t>: Immediate addressing flag</a:t>
            </a:r>
          </a:p>
          <a:p>
            <a:r>
              <a:rPr lang="en-US" b="1"/>
              <a:t>x</a:t>
            </a:r>
            <a:r>
              <a:rPr lang="en-US"/>
              <a:t>: Indexed addressing flag</a:t>
            </a:r>
          </a:p>
          <a:p>
            <a:r>
              <a:rPr lang="en-US" b="1"/>
              <a:t>b</a:t>
            </a:r>
            <a:r>
              <a:rPr lang="en-US"/>
              <a:t>: Base address-relative flag</a:t>
            </a:r>
          </a:p>
          <a:p>
            <a:r>
              <a:rPr lang="en-US" b="1"/>
              <a:t>p</a:t>
            </a:r>
            <a:r>
              <a:rPr lang="en-US"/>
              <a:t>: Program counter-relative flag</a:t>
            </a:r>
          </a:p>
          <a:p>
            <a:r>
              <a:rPr lang="en-US" b="1"/>
              <a:t>e</a:t>
            </a:r>
            <a:r>
              <a:rPr lang="en-US"/>
              <a:t>: Format 4 instruction flag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/>
              <a:t>SIC/XE – Additional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440"/>
            <a:ext cx="5702300" cy="4753459"/>
          </a:xfrm>
        </p:spPr>
        <p:txBody>
          <a:bodyPr>
            <a:normAutofit/>
          </a:bodyPr>
          <a:lstStyle/>
          <a:p>
            <a:r>
              <a:rPr lang="en-US"/>
              <a:t>Base Relative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DAC7C-3F07-E942-92CA-14CC15420CBB}"/>
              </a:ext>
            </a:extLst>
          </p:cNvPr>
          <p:cNvSpPr txBox="1"/>
          <p:nvPr/>
        </p:nvSpPr>
        <p:spPr>
          <a:xfrm>
            <a:off x="1173162" y="1990504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41FE-C638-0441-9513-14CEFD735B2D}"/>
              </a:ext>
            </a:extLst>
          </p:cNvPr>
          <p:cNvSpPr txBox="1"/>
          <p:nvPr/>
        </p:nvSpPr>
        <p:spPr>
          <a:xfrm>
            <a:off x="2559049" y="1989899"/>
            <a:ext cx="1506578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b=1, p=0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DBDD3-40E3-BE43-94EE-6CCE07727FD0}"/>
              </a:ext>
            </a:extLst>
          </p:cNvPr>
          <p:cNvSpPr txBox="1"/>
          <p:nvPr/>
        </p:nvSpPr>
        <p:spPr>
          <a:xfrm>
            <a:off x="4090023" y="1977199"/>
            <a:ext cx="1331707" cy="4743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err="1"/>
              <a:t>disp</a:t>
            </a:r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2F784-A65E-A64C-82CB-08602D3BE7DA}"/>
              </a:ext>
            </a:extLst>
          </p:cNvPr>
          <p:cNvSpPr txBox="1"/>
          <p:nvPr/>
        </p:nvSpPr>
        <p:spPr>
          <a:xfrm>
            <a:off x="1173162" y="3681169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A9F71-5020-AF4D-B276-51AACA8F52C7}"/>
              </a:ext>
            </a:extLst>
          </p:cNvPr>
          <p:cNvSpPr txBox="1"/>
          <p:nvPr/>
        </p:nvSpPr>
        <p:spPr>
          <a:xfrm>
            <a:off x="1173162" y="30143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263B3-E397-4241-837B-223F80D5D536}"/>
              </a:ext>
            </a:extLst>
          </p:cNvPr>
          <p:cNvSpPr txBox="1"/>
          <p:nvPr/>
        </p:nvSpPr>
        <p:spPr>
          <a:xfrm>
            <a:off x="8674290" y="3681169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Operand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CF7FC-5258-0F44-ABAD-7FD60E39C73D}"/>
              </a:ext>
            </a:extLst>
          </p:cNvPr>
          <p:cNvCxnSpPr/>
          <p:nvPr/>
        </p:nvCxnSpPr>
        <p:spPr>
          <a:xfrm>
            <a:off x="7677594" y="3869447"/>
            <a:ext cx="841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1664A6-B58D-EC47-A5EB-8775BE3F3C45}"/>
              </a:ext>
            </a:extLst>
          </p:cNvPr>
          <p:cNvSpPr txBox="1"/>
          <p:nvPr/>
        </p:nvSpPr>
        <p:spPr>
          <a:xfrm>
            <a:off x="8579802" y="3265670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 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078198-CA02-8B4A-B69E-5A52711B1A79}"/>
              </a:ext>
            </a:extLst>
          </p:cNvPr>
          <p:cNvCxnSpPr>
            <a:cxnSpLocks/>
          </p:cNvCxnSpPr>
          <p:nvPr/>
        </p:nvCxnSpPr>
        <p:spPr>
          <a:xfrm>
            <a:off x="2456370" y="2679700"/>
            <a:ext cx="0" cy="8345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439F8-41D4-B247-B6C3-0DC3B5114590}"/>
              </a:ext>
            </a:extLst>
          </p:cNvPr>
          <p:cNvSpPr txBox="1"/>
          <p:nvPr/>
        </p:nvSpPr>
        <p:spPr>
          <a:xfrm>
            <a:off x="1064292" y="3245190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 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E0541-78D1-3D4C-AD02-64D9ACABE660}"/>
              </a:ext>
            </a:extLst>
          </p:cNvPr>
          <p:cNvSpPr txBox="1"/>
          <p:nvPr/>
        </p:nvSpPr>
        <p:spPr>
          <a:xfrm>
            <a:off x="4832700" y="3687087"/>
            <a:ext cx="2648712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Effective address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B842C3-FB32-784F-ADA1-EACEADB8EC58}"/>
              </a:ext>
            </a:extLst>
          </p:cNvPr>
          <p:cNvCxnSpPr/>
          <p:nvPr/>
        </p:nvCxnSpPr>
        <p:spPr>
          <a:xfrm>
            <a:off x="3992562" y="3865835"/>
            <a:ext cx="682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A2B0C5-2FFB-A14A-B37D-EF9933FA7432}"/>
              </a:ext>
            </a:extLst>
          </p:cNvPr>
          <p:cNvCxnSpPr/>
          <p:nvPr/>
        </p:nvCxnSpPr>
        <p:spPr>
          <a:xfrm>
            <a:off x="4607195" y="2582918"/>
            <a:ext cx="682752" cy="68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A96341-786A-EA4E-9933-9A954B6A865C}"/>
              </a:ext>
            </a:extLst>
          </p:cNvPr>
          <p:cNvSpPr txBox="1"/>
          <p:nvPr/>
        </p:nvSpPr>
        <p:spPr>
          <a:xfrm>
            <a:off x="4258234" y="30298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+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0A6213-0442-5C41-984D-DA24826D5A24}"/>
              </a:ext>
            </a:extLst>
          </p:cNvPr>
          <p:cNvSpPr/>
          <p:nvPr/>
        </p:nvSpPr>
        <p:spPr>
          <a:xfrm>
            <a:off x="4185082" y="3063469"/>
            <a:ext cx="481766" cy="4817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 dirty="0"/>
              <a:t>SIC/XE – Additional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440"/>
            <a:ext cx="5702300" cy="4753459"/>
          </a:xfrm>
        </p:spPr>
        <p:txBody>
          <a:bodyPr>
            <a:normAutofit/>
          </a:bodyPr>
          <a:lstStyle/>
          <a:p>
            <a:r>
              <a:rPr lang="en-US"/>
              <a:t>Program-Counter Relative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DAC7C-3F07-E942-92CA-14CC15420CBB}"/>
              </a:ext>
            </a:extLst>
          </p:cNvPr>
          <p:cNvSpPr txBox="1"/>
          <p:nvPr/>
        </p:nvSpPr>
        <p:spPr>
          <a:xfrm>
            <a:off x="1173162" y="1990504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41FE-C638-0441-9513-14CEFD735B2D}"/>
              </a:ext>
            </a:extLst>
          </p:cNvPr>
          <p:cNvSpPr txBox="1"/>
          <p:nvPr/>
        </p:nvSpPr>
        <p:spPr>
          <a:xfrm>
            <a:off x="2559049" y="1989899"/>
            <a:ext cx="1506578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b=0, p=1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DBDD3-40E3-BE43-94EE-6CCE07727FD0}"/>
              </a:ext>
            </a:extLst>
          </p:cNvPr>
          <p:cNvSpPr txBox="1"/>
          <p:nvPr/>
        </p:nvSpPr>
        <p:spPr>
          <a:xfrm>
            <a:off x="4090023" y="1977199"/>
            <a:ext cx="1331707" cy="4743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err="1"/>
              <a:t>disp</a:t>
            </a:r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2F784-A65E-A64C-82CB-08602D3BE7DA}"/>
              </a:ext>
            </a:extLst>
          </p:cNvPr>
          <p:cNvSpPr txBox="1"/>
          <p:nvPr/>
        </p:nvSpPr>
        <p:spPr>
          <a:xfrm>
            <a:off x="1173162" y="3681169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A9F71-5020-AF4D-B276-51AACA8F52C7}"/>
              </a:ext>
            </a:extLst>
          </p:cNvPr>
          <p:cNvSpPr txBox="1"/>
          <p:nvPr/>
        </p:nvSpPr>
        <p:spPr>
          <a:xfrm>
            <a:off x="1173162" y="30143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263B3-E397-4241-837B-223F80D5D536}"/>
              </a:ext>
            </a:extLst>
          </p:cNvPr>
          <p:cNvSpPr txBox="1"/>
          <p:nvPr/>
        </p:nvSpPr>
        <p:spPr>
          <a:xfrm>
            <a:off x="8674290" y="3681169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Operand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CF7FC-5258-0F44-ABAD-7FD60E39C73D}"/>
              </a:ext>
            </a:extLst>
          </p:cNvPr>
          <p:cNvCxnSpPr/>
          <p:nvPr/>
        </p:nvCxnSpPr>
        <p:spPr>
          <a:xfrm>
            <a:off x="7677594" y="3869447"/>
            <a:ext cx="841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1664A6-B58D-EC47-A5EB-8775BE3F3C45}"/>
              </a:ext>
            </a:extLst>
          </p:cNvPr>
          <p:cNvSpPr txBox="1"/>
          <p:nvPr/>
        </p:nvSpPr>
        <p:spPr>
          <a:xfrm>
            <a:off x="8579802" y="3265670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 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078198-CA02-8B4A-B69E-5A52711B1A79}"/>
              </a:ext>
            </a:extLst>
          </p:cNvPr>
          <p:cNvCxnSpPr>
            <a:cxnSpLocks/>
          </p:cNvCxnSpPr>
          <p:nvPr/>
        </p:nvCxnSpPr>
        <p:spPr>
          <a:xfrm>
            <a:off x="2456370" y="2679700"/>
            <a:ext cx="0" cy="8345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439F8-41D4-B247-B6C3-0DC3B5114590}"/>
              </a:ext>
            </a:extLst>
          </p:cNvPr>
          <p:cNvSpPr txBox="1"/>
          <p:nvPr/>
        </p:nvSpPr>
        <p:spPr>
          <a:xfrm>
            <a:off x="1064292" y="3245190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E0541-78D1-3D4C-AD02-64D9ACABE660}"/>
              </a:ext>
            </a:extLst>
          </p:cNvPr>
          <p:cNvSpPr txBox="1"/>
          <p:nvPr/>
        </p:nvSpPr>
        <p:spPr>
          <a:xfrm>
            <a:off x="4832700" y="3687087"/>
            <a:ext cx="2648712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Effective address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B842C3-FB32-784F-ADA1-EACEADB8EC58}"/>
              </a:ext>
            </a:extLst>
          </p:cNvPr>
          <p:cNvCxnSpPr/>
          <p:nvPr/>
        </p:nvCxnSpPr>
        <p:spPr>
          <a:xfrm>
            <a:off x="3992562" y="3865835"/>
            <a:ext cx="682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A2B0C5-2FFB-A14A-B37D-EF9933FA7432}"/>
              </a:ext>
            </a:extLst>
          </p:cNvPr>
          <p:cNvCxnSpPr/>
          <p:nvPr/>
        </p:nvCxnSpPr>
        <p:spPr>
          <a:xfrm>
            <a:off x="4607195" y="2582918"/>
            <a:ext cx="682752" cy="68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A96341-786A-EA4E-9933-9A954B6A865C}"/>
              </a:ext>
            </a:extLst>
          </p:cNvPr>
          <p:cNvSpPr txBox="1"/>
          <p:nvPr/>
        </p:nvSpPr>
        <p:spPr>
          <a:xfrm>
            <a:off x="4258234" y="30298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+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0A6213-0442-5C41-984D-DA24826D5A24}"/>
              </a:ext>
            </a:extLst>
          </p:cNvPr>
          <p:cNvSpPr/>
          <p:nvPr/>
        </p:nvSpPr>
        <p:spPr>
          <a:xfrm>
            <a:off x="4185082" y="3063469"/>
            <a:ext cx="481766" cy="4817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Additional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55"/>
            <a:ext cx="10515600" cy="4292294"/>
          </a:xfrm>
        </p:spPr>
        <p:txBody>
          <a:bodyPr/>
          <a:lstStyle/>
          <a:p>
            <a:r>
              <a:rPr lang="en-US"/>
              <a:t>Floating Point (48-bits)</a:t>
            </a:r>
          </a:p>
          <a:p>
            <a:pPr lvl="1"/>
            <a:r>
              <a:rPr lang="en-US" b="1"/>
              <a:t>s:  </a:t>
            </a:r>
            <a:r>
              <a:rPr lang="en-US"/>
              <a:t>1-bit</a:t>
            </a:r>
          </a:p>
          <a:p>
            <a:pPr lvl="1"/>
            <a:r>
              <a:rPr lang="en-US" b="1"/>
              <a:t>exponent:  </a:t>
            </a:r>
            <a:r>
              <a:rPr lang="en-US"/>
              <a:t>11-bits</a:t>
            </a:r>
          </a:p>
          <a:p>
            <a:pPr lvl="1"/>
            <a:r>
              <a:rPr lang="en-US" b="1"/>
              <a:t>fraction:  </a:t>
            </a:r>
            <a:r>
              <a:rPr lang="en-US"/>
              <a:t>36-bits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92C4F-0FD7-A94D-981E-3682F97C9F4E}"/>
              </a:ext>
            </a:extLst>
          </p:cNvPr>
          <p:cNvSpPr txBox="1"/>
          <p:nvPr/>
        </p:nvSpPr>
        <p:spPr>
          <a:xfrm>
            <a:off x="969963" y="1173609"/>
            <a:ext cx="338138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37713-5FE3-D346-A0C0-8FFB82BFE5BA}"/>
              </a:ext>
            </a:extLst>
          </p:cNvPr>
          <p:cNvSpPr txBox="1"/>
          <p:nvPr/>
        </p:nvSpPr>
        <p:spPr>
          <a:xfrm>
            <a:off x="1308101" y="1173004"/>
            <a:ext cx="1506578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exponent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91B9F-A8C7-CA48-944A-9C4289DFFA93}"/>
              </a:ext>
            </a:extLst>
          </p:cNvPr>
          <p:cNvSpPr txBox="1"/>
          <p:nvPr/>
        </p:nvSpPr>
        <p:spPr>
          <a:xfrm>
            <a:off x="2814679" y="1159699"/>
            <a:ext cx="3128921" cy="4743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fraction</a:t>
            </a:r>
          </a:p>
        </p:txBody>
      </p:sp>
    </p:spTree>
    <p:extLst>
      <p:ext uri="{BB962C8B-B14F-4D97-AF65-F5344CB8AC3E}">
        <p14:creationId xmlns:p14="http://schemas.microsoft.com/office/powerpoint/2010/main" val="139125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Instructions (Load &amp;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Transfer 1 word of data (24 bits) between the B, S, or T registers, and a memory location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Transfer 2 words of data (48 bits) between the F register, and a memory location</a:t>
            </a:r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502DE-1555-414E-930E-7EB48208C4BB}"/>
              </a:ext>
            </a:extLst>
          </p:cNvPr>
          <p:cNvSpPr txBox="1"/>
          <p:nvPr/>
        </p:nvSpPr>
        <p:spPr>
          <a:xfrm>
            <a:off x="4152900" y="211529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STB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STS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STT location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4655C-6C58-6347-A67C-CE6132FCEAB9}"/>
              </a:ext>
            </a:extLst>
          </p:cNvPr>
          <p:cNvSpPr txBox="1"/>
          <p:nvPr/>
        </p:nvSpPr>
        <p:spPr>
          <a:xfrm>
            <a:off x="977900" y="211529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LDB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LDS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LDT location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E2B14-733E-EF42-9541-AB72BCAB5BEA}"/>
              </a:ext>
            </a:extLst>
          </p:cNvPr>
          <p:cNvSpPr txBox="1"/>
          <p:nvPr/>
        </p:nvSpPr>
        <p:spPr>
          <a:xfrm>
            <a:off x="977900" y="456196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LDF location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BE657-8527-7A48-B509-A7388ACE2B7F}"/>
              </a:ext>
            </a:extLst>
          </p:cNvPr>
          <p:cNvSpPr txBox="1"/>
          <p:nvPr/>
        </p:nvSpPr>
        <p:spPr>
          <a:xfrm>
            <a:off x="3975100" y="457569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STF location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SIC/XE – Instructions (FP Arithmetic)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Floating point arithmetic involves the F register and a memory location</a:t>
            </a:r>
          </a:p>
          <a:p>
            <a:pPr lvl="1"/>
            <a:r>
              <a:rPr lang="en-US"/>
              <a:t>ADDF location</a:t>
            </a:r>
          </a:p>
          <a:p>
            <a:pPr lvl="1"/>
            <a:r>
              <a:rPr lang="en-US"/>
              <a:t>SUBF location</a:t>
            </a:r>
          </a:p>
          <a:p>
            <a:pPr lvl="1"/>
            <a:r>
              <a:rPr lang="en-US"/>
              <a:t>MULF location</a:t>
            </a:r>
          </a:p>
          <a:p>
            <a:pPr lvl="1"/>
            <a:r>
              <a:rPr lang="en-US"/>
              <a:t>DIVF location</a:t>
            </a:r>
          </a:p>
          <a:p>
            <a:r>
              <a:rPr lang="en-US"/>
              <a:t>The contents of the F register are replaced by:</a:t>
            </a:r>
            <a:br>
              <a:rPr lang="en-US"/>
            </a:br>
            <a:r>
              <a:rPr lang="en-US" i="1">
                <a:solidFill>
                  <a:srgbClr val="C00000"/>
                </a:solidFill>
              </a:rPr>
              <a:t>F (operation) (contents of location)</a:t>
            </a:r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41E1-2F8C-FF4D-A520-3767C4A0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Portability:  (an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246-9920-4A4C-B755-E62E4555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004"/>
            <a:ext cx="10515599" cy="4351338"/>
          </a:xfrm>
        </p:spPr>
        <p:txBody>
          <a:bodyPr>
            <a:noAutofit/>
          </a:bodyPr>
          <a:lstStyle/>
          <a:p>
            <a:r>
              <a:rPr lang="en-US" sz="2400" dirty="0"/>
              <a:t>In order for programs to be </a:t>
            </a:r>
            <a:r>
              <a:rPr lang="en-US" sz="2400" i="1" dirty="0"/>
              <a:t>portable</a:t>
            </a:r>
            <a:r>
              <a:rPr lang="en-US" sz="2400" dirty="0"/>
              <a:t> across platforms (hardware independent), arithmetic must work the same on any hardware.</a:t>
            </a:r>
          </a:p>
          <a:p>
            <a:r>
              <a:rPr lang="en-US" sz="2400" dirty="0"/>
              <a:t>Language standards and test suites usually specify a </a:t>
            </a:r>
            <a:r>
              <a:rPr lang="en-US" sz="2400" i="1" dirty="0"/>
              <a:t>minimum</a:t>
            </a:r>
            <a:r>
              <a:rPr lang="en-US" sz="2400" dirty="0"/>
              <a:t> range and precision for each data type…  but some systems support greater range and precision.</a:t>
            </a:r>
          </a:p>
          <a:p>
            <a:r>
              <a:rPr lang="en-US" sz="2400" dirty="0"/>
              <a:t>A program may run correctly on a high-precision system, and fail when run on a lower precision system – even though both systems are standards-compliant.  The programmers are inadvertently depending on higher precision than the standards.</a:t>
            </a:r>
          </a:p>
          <a:p>
            <a:r>
              <a:rPr lang="en-US" sz="2400" dirty="0"/>
              <a:t>Some programs may even fail when running on </a:t>
            </a:r>
            <a:r>
              <a:rPr lang="en-US" sz="2400" i="1" dirty="0"/>
              <a:t>higher-precision</a:t>
            </a:r>
            <a:r>
              <a:rPr lang="en-US" sz="2400" dirty="0"/>
              <a:t>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6A6-80DA-A942-BA05-61BD6DA2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D2FBB-99A8-AB47-9138-653C03E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3B10-AD88-D54F-A725-C22215CC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1EAB-7AD1-D845-B93E-8149DD03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IEEE 754:  </a:t>
            </a:r>
            <a:r>
              <a:rPr lang="en-US" sz="2400" dirty="0"/>
              <a:t>a set of standards for binary and decimal floating point representation and arithmetic.  The standard was established in 1985 and updated in 2008 and 2019.</a:t>
            </a:r>
          </a:p>
          <a:p>
            <a:r>
              <a:rPr lang="en-US" sz="2400" dirty="0"/>
              <a:t>Each sub-standard specifies the number of bits (digits) and the exponent size.</a:t>
            </a:r>
          </a:p>
          <a:p>
            <a:pPr lvl="1"/>
            <a:r>
              <a:rPr lang="en-US" b="1" dirty="0"/>
              <a:t>binary32: </a:t>
            </a:r>
            <a:r>
              <a:rPr lang="en-US" dirty="0"/>
              <a:t>24 significant bits (including sign); 8 exponent bits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C1426-377F-D348-9D29-EEDC7F66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E2AF-6A79-1E43-B87B-E7E33C84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F4E28-8434-FF43-B3B1-20831D1C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3728600"/>
            <a:ext cx="7115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0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FDE8-5C13-AE44-AE85-D66A75B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8552-C800-7F46-AEEA-B53F6F8F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floating point format consists of:</a:t>
            </a:r>
          </a:p>
          <a:p>
            <a:pPr lvl="1"/>
            <a:r>
              <a:rPr lang="en-US" dirty="0"/>
              <a:t>a base (also called </a:t>
            </a:r>
            <a:r>
              <a:rPr lang="en-US" i="1" dirty="0"/>
              <a:t>radix</a:t>
            </a:r>
            <a:r>
              <a:rPr lang="en-US" dirty="0"/>
              <a:t>) </a:t>
            </a:r>
            <a:r>
              <a:rPr lang="en-US" i="1" dirty="0"/>
              <a:t>b</a:t>
            </a:r>
            <a:r>
              <a:rPr lang="en-US" dirty="0"/>
              <a:t>, which is either 2 (binary) or 10 (decimal) in IEEE 754;</a:t>
            </a:r>
          </a:p>
          <a:p>
            <a:pPr lvl="1"/>
            <a:r>
              <a:rPr lang="en-US" dirty="0"/>
              <a:t>a precision </a:t>
            </a:r>
            <a:r>
              <a:rPr lang="en-US" i="1" dirty="0"/>
              <a:t>p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an exponent range from </a:t>
            </a:r>
            <a:r>
              <a:rPr lang="en-US" i="1" dirty="0"/>
              <a:t>emin</a:t>
            </a:r>
            <a:r>
              <a:rPr lang="en-US" dirty="0"/>
              <a:t> to </a:t>
            </a:r>
            <a:r>
              <a:rPr lang="en-US" i="1" dirty="0"/>
              <a:t>emax</a:t>
            </a:r>
            <a:r>
              <a:rPr lang="en-US" dirty="0"/>
              <a:t>, with </a:t>
            </a:r>
            <a:r>
              <a:rPr lang="en-US" i="1" dirty="0"/>
              <a:t>emin</a:t>
            </a:r>
            <a:r>
              <a:rPr lang="en-US" dirty="0"/>
              <a:t> = 1 − </a:t>
            </a:r>
            <a:r>
              <a:rPr lang="en-US" i="1" dirty="0"/>
              <a:t>emax</a:t>
            </a:r>
            <a:r>
              <a:rPr lang="en-US" dirty="0"/>
              <a:t> for all IEEE 754 formats</a:t>
            </a:r>
          </a:p>
          <a:p>
            <a:pPr lvl="1"/>
            <a:r>
              <a:rPr lang="en-US" dirty="0"/>
              <a:t>Specified representations for +infinity, -infinity, and NaN (not a number)</a:t>
            </a:r>
          </a:p>
          <a:p>
            <a:r>
              <a:rPr lang="en-US" sz="2400" dirty="0"/>
              <a:t>The IEEE 754 floating-point standard also includes rules for rounding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756C-B64D-A44F-9D5C-EFFF0108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B2F8-A8A9-6347-BF52-909DC69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C28C-693B-F344-9B41-7EBDCF88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-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9A4-13F7-C143-8EBB-1C0BCB35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8-bit bytes </a:t>
            </a:r>
          </a:p>
          <a:p>
            <a:r>
              <a:rPr lang="en-US" dirty="0"/>
              <a:t>3 consecutive bytes form a 24-bit word </a:t>
            </a:r>
          </a:p>
          <a:p>
            <a:pPr lvl="1"/>
            <a:r>
              <a:rPr lang="en-US" dirty="0"/>
              <a:t>Words are addressed by the lowest number byte </a:t>
            </a:r>
          </a:p>
          <a:p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 (32768) bytes in the computer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7AA8-8557-8948-AAD2-3A4BA6E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6F86-850B-0449-94D3-5F00E12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SIC/XE – Instructions (Register Arithmetic)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Perform an arithmetic operation on two specified registers:</a:t>
            </a:r>
          </a:p>
          <a:p>
            <a:pPr lvl="1"/>
            <a:r>
              <a:rPr lang="en-US" b="1"/>
              <a:t>ADDR reg1, reg2: </a:t>
            </a:r>
            <a:r>
              <a:rPr lang="en-US"/>
              <a:t>reg2 = reg2 + reg1</a:t>
            </a:r>
          </a:p>
          <a:p>
            <a:pPr lvl="1"/>
            <a:r>
              <a:rPr lang="en-US" b="1"/>
              <a:t>SUBR reg1, reg2: </a:t>
            </a:r>
            <a:r>
              <a:rPr lang="en-US"/>
              <a:t>reg2 = reg2 - reg1</a:t>
            </a:r>
          </a:p>
          <a:p>
            <a:pPr lvl="1"/>
            <a:r>
              <a:rPr lang="en-US" b="1"/>
              <a:t>MULR reg1, reg2: </a:t>
            </a:r>
            <a:r>
              <a:rPr lang="en-US"/>
              <a:t>reg2 = reg2 * reg1</a:t>
            </a:r>
          </a:p>
          <a:p>
            <a:pPr lvl="1"/>
            <a:r>
              <a:rPr lang="en-US" b="1"/>
              <a:t>DIVR reg1, reg2: </a:t>
            </a:r>
            <a:r>
              <a:rPr lang="en-US"/>
              <a:t>reg2 = reg2 / reg1</a:t>
            </a:r>
          </a:p>
          <a:p>
            <a:r>
              <a:rPr lang="en-US"/>
              <a:t>Logical operations:  circular shift the specified register ‘n’ bits</a:t>
            </a:r>
          </a:p>
          <a:p>
            <a:pPr lvl="1"/>
            <a:r>
              <a:rPr lang="en-US" b="1"/>
              <a:t>SHIFTL r1,n: </a:t>
            </a:r>
            <a:r>
              <a:rPr lang="en-US"/>
              <a:t>circular shift left</a:t>
            </a:r>
          </a:p>
          <a:p>
            <a:pPr lvl="1"/>
            <a:r>
              <a:rPr lang="en-US" b="1"/>
              <a:t>SHIFTR r1,n: </a:t>
            </a:r>
            <a:r>
              <a:rPr lang="en-US"/>
              <a:t>circular shift right</a:t>
            </a:r>
          </a:p>
          <a:p>
            <a:r>
              <a:rPr lang="en-US" b="1"/>
              <a:t>RMO reg1, reg2: </a:t>
            </a:r>
            <a:r>
              <a:rPr lang="en-US"/>
              <a:t>Move the first specified register to the second</a:t>
            </a:r>
          </a:p>
          <a:p>
            <a:r>
              <a:rPr lang="en-US" b="1"/>
              <a:t>CLEAR reg1: </a:t>
            </a:r>
            <a:r>
              <a:rPr lang="en-US"/>
              <a:t>Clear the specified register (set the value to 0)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0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Instructions (Conversion)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the integer in the A register to floating point, and store the result in the F register</a:t>
            </a:r>
          </a:p>
          <a:p>
            <a:pPr lvl="1"/>
            <a:r>
              <a:rPr lang="en-US"/>
              <a:t>FLOAT</a:t>
            </a:r>
          </a:p>
          <a:p>
            <a:r>
              <a:rPr lang="en-US"/>
              <a:t>Convert the floating in the F register to integer, and store the result in the A register</a:t>
            </a:r>
          </a:p>
          <a:p>
            <a:pPr lvl="1"/>
            <a:r>
              <a:rPr lang="en-US"/>
              <a:t>FIX</a:t>
            </a:r>
          </a:p>
          <a:p>
            <a:r>
              <a:rPr lang="en-US"/>
              <a:t>Normalize the floating point number in the F register</a:t>
            </a:r>
          </a:p>
          <a:p>
            <a:pPr lvl="1"/>
            <a:r>
              <a:rPr lang="en-US"/>
              <a:t>NORM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60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SIC/XE – Instructions (Comparison)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instructions set the CC flag to &lt;, =, or &gt;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Compare the F register and the 48-bit contents of a memory location</a:t>
            </a:r>
          </a:p>
          <a:p>
            <a:pPr lvl="1"/>
            <a:r>
              <a:rPr lang="en-US" dirty="0"/>
              <a:t>COMPF location</a:t>
            </a:r>
          </a:p>
          <a:p>
            <a:r>
              <a:rPr lang="en-US" dirty="0"/>
              <a:t>Compare the first specified register to the second specified register</a:t>
            </a:r>
          </a:p>
          <a:p>
            <a:pPr lvl="1"/>
            <a:r>
              <a:rPr lang="en-US" dirty="0"/>
              <a:t>COMPR reg1,reg2</a:t>
            </a:r>
          </a:p>
          <a:p>
            <a:r>
              <a:rPr lang="en-US" dirty="0"/>
              <a:t>Increment the X (index) register, and compare the result to the contents of a specified register</a:t>
            </a:r>
          </a:p>
          <a:p>
            <a:pPr lvl="1"/>
            <a:r>
              <a:rPr lang="en-US" dirty="0"/>
              <a:t>TIXR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8D0D-F863-0447-8E58-FB663F0B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Example:  SIC/XE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433C-A253-DA4F-833C-D84DD94E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96BEB-430F-A444-A2EF-E3221C07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33ABB-731F-1245-B258-A7F8105E9AB9}"/>
              </a:ext>
            </a:extLst>
          </p:cNvPr>
          <p:cNvSpPr txBox="1"/>
          <p:nvPr/>
        </p:nvSpPr>
        <p:spPr>
          <a:xfrm>
            <a:off x="924127" y="4979887"/>
            <a:ext cx="10223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100" dirty="0"/>
              <a:t>Note that the SIC/XE has variable length instructions.  This is often true of CISC machines.  RISC machines have uniform length instructions. 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5104D97-3807-324F-8807-A8E41892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49210"/>
              </p:ext>
            </p:extLst>
          </p:nvPr>
        </p:nvGraphicFramePr>
        <p:xfrm>
          <a:off x="924127" y="1508781"/>
          <a:ext cx="10223768" cy="3086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4894">
                  <a:extLst>
                    <a:ext uri="{9D8B030D-6E8A-4147-A177-3AD203B41FA5}">
                      <a16:colId xmlns:a16="http://schemas.microsoft.com/office/drawing/2014/main" val="1939288349"/>
                    </a:ext>
                  </a:extLst>
                </a:gridCol>
                <a:gridCol w="2134764">
                  <a:extLst>
                    <a:ext uri="{9D8B030D-6E8A-4147-A177-3AD203B41FA5}">
                      <a16:colId xmlns:a16="http://schemas.microsoft.com/office/drawing/2014/main" val="226136986"/>
                    </a:ext>
                  </a:extLst>
                </a:gridCol>
                <a:gridCol w="1559795">
                  <a:extLst>
                    <a:ext uri="{9D8B030D-6E8A-4147-A177-3AD203B41FA5}">
                      <a16:colId xmlns:a16="http://schemas.microsoft.com/office/drawing/2014/main" val="3150338262"/>
                    </a:ext>
                  </a:extLst>
                </a:gridCol>
                <a:gridCol w="2519670">
                  <a:extLst>
                    <a:ext uri="{9D8B030D-6E8A-4147-A177-3AD203B41FA5}">
                      <a16:colId xmlns:a16="http://schemas.microsoft.com/office/drawing/2014/main" val="46556888"/>
                    </a:ext>
                  </a:extLst>
                </a:gridCol>
                <a:gridCol w="1439810">
                  <a:extLst>
                    <a:ext uri="{9D8B030D-6E8A-4147-A177-3AD203B41FA5}">
                      <a16:colId xmlns:a16="http://schemas.microsoft.com/office/drawing/2014/main" val="3026786520"/>
                    </a:ext>
                  </a:extLst>
                </a:gridCol>
                <a:gridCol w="1694835">
                  <a:extLst>
                    <a:ext uri="{9D8B030D-6E8A-4147-A177-3AD203B41FA5}">
                      <a16:colId xmlns:a16="http://schemas.microsoft.com/office/drawing/2014/main" val="139247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Line #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Instruction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Argument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Instruction Size*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81482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1223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Inventory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14475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LDT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588586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T, 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92685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DisplayRoutine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7839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Partnumber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BYTE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C’005740’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51164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Inventory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23114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732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2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9EFF-9C59-2B4A-9D01-FC9814D2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EF40-1114-A748-81D1-4B10B5A7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Simplified Instructional Computer (SIC) Architecture</a:t>
            </a:r>
          </a:p>
          <a:p>
            <a:pPr lvl="1"/>
            <a:r>
              <a:rPr lang="en-US" dirty="0">
                <a:hlinkClick r:id="rId2"/>
              </a:rPr>
              <a:t>https://www.geeksforgeeks.org/simplified-instructional-computer-sic/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SIC/XE Architecture</a:t>
            </a:r>
          </a:p>
          <a:p>
            <a:pPr lvl="1"/>
            <a:r>
              <a:rPr lang="en-US" dirty="0">
                <a:hlinkClick r:id="rId3"/>
              </a:rPr>
              <a:t>https://www.geeksforgeeks.org/sic-xe-architecture/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SIC/XE Instruction Set</a:t>
            </a:r>
          </a:p>
          <a:p>
            <a:pPr lvl="1"/>
            <a:r>
              <a:rPr lang="en-US" dirty="0">
                <a:hlinkClick r:id="rId4"/>
              </a:rPr>
              <a:t>https://www.geeksforgeeks.org/instruction-set-used-in-sic-xe/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https://www.unf.edu/~cwinton/html/cop3601/supplements/test.html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0269-9A06-7446-B606-006A1F39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33CB2-C78E-324A-878E-7D129692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4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1E3C-1A88-994E-8FE2-152A0D4F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SIC/XE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46DC-19C7-1A48-BE4C-74CAEB2A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Simulator for the SIC/XE machine</a:t>
            </a:r>
          </a:p>
          <a:p>
            <a:pPr lvl="1"/>
            <a:r>
              <a:rPr lang="en-US" dirty="0"/>
              <a:t>Integrated Development Environment</a:t>
            </a:r>
          </a:p>
          <a:p>
            <a:pPr lvl="1"/>
            <a:r>
              <a:rPr lang="en-US" dirty="0"/>
              <a:t>Assembler</a:t>
            </a:r>
          </a:p>
          <a:p>
            <a:pPr lvl="1"/>
            <a:r>
              <a:rPr lang="en-US" dirty="0"/>
              <a:t>Linker</a:t>
            </a:r>
          </a:p>
          <a:p>
            <a:pPr lvl="1"/>
            <a:r>
              <a:rPr lang="en-US" dirty="0"/>
              <a:t>Simulator (executes SIC/XE instructions)</a:t>
            </a:r>
          </a:p>
          <a:p>
            <a:r>
              <a:rPr lang="en-US"/>
              <a:t>Download </a:t>
            </a:r>
            <a:r>
              <a:rPr lang="en-US" dirty="0"/>
              <a:t>at:  </a:t>
            </a:r>
            <a:r>
              <a:rPr lang="en-US" dirty="0">
                <a:hlinkClick r:id="rId3"/>
              </a:rPr>
              <a:t>http://jurem.github.io/SicTools/</a:t>
            </a:r>
            <a:endParaRPr lang="en-US" dirty="0"/>
          </a:p>
          <a:p>
            <a:pPr lvl="1"/>
            <a:r>
              <a:rPr lang="en-US" dirty="0"/>
              <a:t>Written in Java</a:t>
            </a:r>
          </a:p>
          <a:p>
            <a:pPr lvl="1"/>
            <a:r>
              <a:rPr lang="en-US" dirty="0"/>
              <a:t>Download the JAR (Java Archive) file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534F-11E3-E042-9656-4B76E0F6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85D-1466-834E-9288-C9D84DF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8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BAB-720A-FC43-9720-2BA1AC1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53C9-DEA9-D640-B05F-96D86BCF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Due in One Week (at start of class)</a:t>
            </a:r>
          </a:p>
          <a:p>
            <a:r>
              <a:rPr lang="en-US" dirty="0"/>
              <a:t>Log in to Canvas and complete Assignment 1</a:t>
            </a:r>
          </a:p>
          <a:p>
            <a:r>
              <a:rPr lang="en-US" dirty="0"/>
              <a:t>Recommended:  Download and install the SIC/XE simulator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1E32-FD3F-A645-9D18-DD353541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0B654-BACE-444E-9A10-ED4383F6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6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C28C-693B-F344-9B41-7EBDCF88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-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9A4-13F7-C143-8EBB-1C0BCB35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24-bit registers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7AA8-8557-8948-AAD2-3A4BA6E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6F86-850B-0449-94D3-5F00E12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16EAA3-EA72-4544-ABB0-424E0EA01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7871"/>
              </p:ext>
            </p:extLst>
          </p:nvPr>
        </p:nvGraphicFramePr>
        <p:xfrm>
          <a:off x="1160463" y="1834090"/>
          <a:ext cx="10312401" cy="4123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362">
                  <a:extLst>
                    <a:ext uri="{9D8B030D-6E8A-4147-A177-3AD203B41FA5}">
                      <a16:colId xmlns:a16="http://schemas.microsoft.com/office/drawing/2014/main" val="372312161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219969329"/>
                    </a:ext>
                  </a:extLst>
                </a:gridCol>
                <a:gridCol w="7472364">
                  <a:extLst>
                    <a:ext uri="{9D8B030D-6E8A-4147-A177-3AD203B41FA5}">
                      <a16:colId xmlns:a16="http://schemas.microsoft.com/office/drawing/2014/main" val="3942979538"/>
                    </a:ext>
                  </a:extLst>
                </a:gridCol>
              </a:tblGrid>
              <a:tr h="687300">
                <a:tc>
                  <a:txBody>
                    <a:bodyPr/>
                    <a:lstStyle/>
                    <a:p>
                      <a:r>
                        <a:rPr lang="en-US" sz="2800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55910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Accumulator</a:t>
                      </a:r>
                      <a:r>
                        <a:rPr lang="en-US" dirty="0"/>
                        <a:t>: used for arithmetic &amp; logic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74978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Index</a:t>
                      </a:r>
                      <a:r>
                        <a:rPr lang="en-US" dirty="0"/>
                        <a:t>:  used for addressing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47200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Linkage</a:t>
                      </a:r>
                      <a:r>
                        <a:rPr lang="en-US" dirty="0"/>
                        <a:t>:  stores the return address for a subroutine jump.  Only allows one level of return.  SIC does not have a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92146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Program Counter</a:t>
                      </a:r>
                      <a:r>
                        <a:rPr lang="en-US" dirty="0"/>
                        <a:t>: contains the address of the next instruction to be fetched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99532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 Word</a:t>
                      </a:r>
                      <a:r>
                        <a:rPr lang="en-US" dirty="0"/>
                        <a:t>:  see next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25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86E8-A19F-584D-8DD5-CC5DF90B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Status Word (SW)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745D93-5DB1-414F-88A0-4A55CA507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653069"/>
              </p:ext>
            </p:extLst>
          </p:nvPr>
        </p:nvGraphicFramePr>
        <p:xfrm>
          <a:off x="838200" y="1238250"/>
          <a:ext cx="10515600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321770371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171661987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05291372"/>
                    </a:ext>
                  </a:extLst>
                </a:gridCol>
                <a:gridCol w="6481762">
                  <a:extLst>
                    <a:ext uri="{9D8B030D-6E8A-4147-A177-3AD203B41FA5}">
                      <a16:colId xmlns:a16="http://schemas.microsoft.com/office/drawing/2014/main" val="27554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mode (0) or supervising mode (1)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is in running state (0) or idle state (1)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id (PID)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 code (device state)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5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 mask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(unused)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4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 code i.e. Interrupt Service Routine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1924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804C-BA06-1D48-BED3-876E71DC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87F7-76EC-1A45-869A-552BAE4E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Instruction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74"/>
            <a:ext cx="10515600" cy="4212919"/>
          </a:xfrm>
        </p:spPr>
        <p:txBody>
          <a:bodyPr/>
          <a:lstStyle/>
          <a:p>
            <a:r>
              <a:rPr lang="en-US" dirty="0"/>
              <a:t>24 bits (1 word)</a:t>
            </a:r>
          </a:p>
          <a:p>
            <a:r>
              <a:rPr lang="en-US" b="1" dirty="0"/>
              <a:t>opcode:  </a:t>
            </a:r>
            <a:r>
              <a:rPr lang="en-US" dirty="0"/>
              <a:t>machine instruction code </a:t>
            </a:r>
            <a:r>
              <a:rPr lang="en-US" b="1" dirty="0"/>
              <a:t>(</a:t>
            </a:r>
            <a:r>
              <a:rPr lang="en-US" dirty="0"/>
              <a:t>8 bits)</a:t>
            </a:r>
          </a:p>
          <a:p>
            <a:r>
              <a:rPr lang="en-US" b="1" dirty="0"/>
              <a:t>m:  </a:t>
            </a:r>
            <a:r>
              <a:rPr lang="en-US" dirty="0"/>
              <a:t>address mode (1 bit)</a:t>
            </a:r>
          </a:p>
          <a:p>
            <a:pPr lvl="1"/>
            <a:r>
              <a:rPr lang="en-US" b="1" dirty="0"/>
              <a:t>0: </a:t>
            </a:r>
            <a:r>
              <a:rPr lang="en-US" dirty="0"/>
              <a:t>direct</a:t>
            </a:r>
          </a:p>
          <a:p>
            <a:pPr lvl="1"/>
            <a:r>
              <a:rPr lang="en-US" b="1" dirty="0"/>
              <a:t>1: </a:t>
            </a:r>
            <a:r>
              <a:rPr lang="en-US" dirty="0"/>
              <a:t>indexed (aka </a:t>
            </a:r>
            <a:r>
              <a:rPr lang="en-US" i="1" dirty="0"/>
              <a:t>base register </a:t>
            </a:r>
            <a:r>
              <a:rPr lang="en-US" dirty="0"/>
              <a:t>addressing)</a:t>
            </a:r>
          </a:p>
          <a:p>
            <a:r>
              <a:rPr lang="en-US" b="1" dirty="0"/>
              <a:t>address</a:t>
            </a:r>
            <a:r>
              <a:rPr lang="en-US" dirty="0"/>
              <a:t>:  target address, or offset from X register (15 bits)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DAC7C-3F07-E942-92CA-14CC15420CBB}"/>
              </a:ext>
            </a:extLst>
          </p:cNvPr>
          <p:cNvSpPr txBox="1"/>
          <p:nvPr/>
        </p:nvSpPr>
        <p:spPr>
          <a:xfrm>
            <a:off x="957262" y="1238997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41FE-C638-0441-9513-14CEFD735B2D}"/>
              </a:ext>
            </a:extLst>
          </p:cNvPr>
          <p:cNvSpPr txBox="1"/>
          <p:nvPr/>
        </p:nvSpPr>
        <p:spPr>
          <a:xfrm>
            <a:off x="2343149" y="1238392"/>
            <a:ext cx="400051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DBDD3-40E3-BE43-94EE-6CCE07727FD0}"/>
              </a:ext>
            </a:extLst>
          </p:cNvPr>
          <p:cNvSpPr txBox="1"/>
          <p:nvPr/>
        </p:nvSpPr>
        <p:spPr>
          <a:xfrm>
            <a:off x="2743201" y="1250487"/>
            <a:ext cx="3000374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562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C1-EF92-794C-8FF7-892A724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0FE-C81B-0C47-9136-1C94134C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440"/>
            <a:ext cx="5702300" cy="4753459"/>
          </a:xfrm>
        </p:spPr>
        <p:txBody>
          <a:bodyPr>
            <a:normAutofit/>
          </a:bodyPr>
          <a:lstStyle/>
          <a:p>
            <a:r>
              <a:rPr lang="en-US" dirty="0"/>
              <a:t>Direct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Indexed (</a:t>
            </a:r>
            <a:r>
              <a:rPr lang="en-US" i="1" dirty="0"/>
              <a:t>Base Register </a:t>
            </a:r>
            <a:r>
              <a:rPr lang="en-US" dirty="0"/>
              <a:t>addressing)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9E69-14A8-A545-A2CE-3755106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4D39-43B1-1A46-99BB-F07AE43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DAC7C-3F07-E942-92CA-14CC15420CBB}"/>
              </a:ext>
            </a:extLst>
          </p:cNvPr>
          <p:cNvSpPr txBox="1"/>
          <p:nvPr/>
        </p:nvSpPr>
        <p:spPr>
          <a:xfrm>
            <a:off x="1173162" y="1990504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41FE-C638-0441-9513-14CEFD735B2D}"/>
              </a:ext>
            </a:extLst>
          </p:cNvPr>
          <p:cNvSpPr txBox="1"/>
          <p:nvPr/>
        </p:nvSpPr>
        <p:spPr>
          <a:xfrm>
            <a:off x="2559049" y="1989899"/>
            <a:ext cx="400051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DBDD3-40E3-BE43-94EE-6CCE07727FD0}"/>
              </a:ext>
            </a:extLst>
          </p:cNvPr>
          <p:cNvSpPr txBox="1"/>
          <p:nvPr/>
        </p:nvSpPr>
        <p:spPr>
          <a:xfrm>
            <a:off x="2959101" y="1989294"/>
            <a:ext cx="1331707" cy="4743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52749-A3E9-904F-A9AF-CBCF7A3A77DB}"/>
              </a:ext>
            </a:extLst>
          </p:cNvPr>
          <p:cNvSpPr txBox="1"/>
          <p:nvPr/>
        </p:nvSpPr>
        <p:spPr>
          <a:xfrm>
            <a:off x="5454270" y="2001994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Operand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E5B9D-B8E7-1444-AF9E-4F4EA45B5EAF}"/>
              </a:ext>
            </a:extLst>
          </p:cNvPr>
          <p:cNvCxnSpPr/>
          <p:nvPr/>
        </p:nvCxnSpPr>
        <p:spPr>
          <a:xfrm>
            <a:off x="4463872" y="2248737"/>
            <a:ext cx="841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675F41-1568-3044-8304-3577EBEBAF70}"/>
              </a:ext>
            </a:extLst>
          </p:cNvPr>
          <p:cNvSpPr txBox="1"/>
          <p:nvPr/>
        </p:nvSpPr>
        <p:spPr>
          <a:xfrm>
            <a:off x="5378070" y="1587845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82AA-20EF-6D45-934D-1016F6DCCE91}"/>
              </a:ext>
            </a:extLst>
          </p:cNvPr>
          <p:cNvSpPr txBox="1"/>
          <p:nvPr/>
        </p:nvSpPr>
        <p:spPr>
          <a:xfrm>
            <a:off x="1178617" y="3645925"/>
            <a:ext cx="1385887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0DA9D-9AB8-E543-B325-D9B85AC91058}"/>
              </a:ext>
            </a:extLst>
          </p:cNvPr>
          <p:cNvSpPr txBox="1"/>
          <p:nvPr/>
        </p:nvSpPr>
        <p:spPr>
          <a:xfrm>
            <a:off x="2564504" y="3645320"/>
            <a:ext cx="400051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96E05-4F97-0E4B-ADFD-E6522F6601A1}"/>
              </a:ext>
            </a:extLst>
          </p:cNvPr>
          <p:cNvSpPr txBox="1"/>
          <p:nvPr/>
        </p:nvSpPr>
        <p:spPr>
          <a:xfrm>
            <a:off x="2964556" y="3644715"/>
            <a:ext cx="1326252" cy="4622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2F784-A65E-A64C-82CB-08602D3BE7DA}"/>
              </a:ext>
            </a:extLst>
          </p:cNvPr>
          <p:cNvSpPr txBox="1"/>
          <p:nvPr/>
        </p:nvSpPr>
        <p:spPr>
          <a:xfrm>
            <a:off x="1203960" y="5039293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A9F71-5020-AF4D-B276-51AACA8F52C7}"/>
              </a:ext>
            </a:extLst>
          </p:cNvPr>
          <p:cNvSpPr txBox="1"/>
          <p:nvPr/>
        </p:nvSpPr>
        <p:spPr>
          <a:xfrm>
            <a:off x="1203960" y="437248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263B3-E397-4241-837B-223F80D5D536}"/>
              </a:ext>
            </a:extLst>
          </p:cNvPr>
          <p:cNvSpPr txBox="1"/>
          <p:nvPr/>
        </p:nvSpPr>
        <p:spPr>
          <a:xfrm>
            <a:off x="8705088" y="5039293"/>
            <a:ext cx="2648712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Operand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CF7FC-5258-0F44-ABAD-7FD60E39C73D}"/>
              </a:ext>
            </a:extLst>
          </p:cNvPr>
          <p:cNvCxnSpPr/>
          <p:nvPr/>
        </p:nvCxnSpPr>
        <p:spPr>
          <a:xfrm>
            <a:off x="7708392" y="5227571"/>
            <a:ext cx="841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1664A6-B58D-EC47-A5EB-8775BE3F3C45}"/>
              </a:ext>
            </a:extLst>
          </p:cNvPr>
          <p:cNvSpPr txBox="1"/>
          <p:nvPr/>
        </p:nvSpPr>
        <p:spPr>
          <a:xfrm>
            <a:off x="8610600" y="4623794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078198-CA02-8B4A-B69E-5A52711B1A79}"/>
              </a:ext>
            </a:extLst>
          </p:cNvPr>
          <p:cNvCxnSpPr/>
          <p:nvPr/>
        </p:nvCxnSpPr>
        <p:spPr>
          <a:xfrm>
            <a:off x="2487168" y="4360290"/>
            <a:ext cx="0" cy="512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439F8-41D4-B247-B6C3-0DC3B5114590}"/>
              </a:ext>
            </a:extLst>
          </p:cNvPr>
          <p:cNvSpPr txBox="1"/>
          <p:nvPr/>
        </p:nvSpPr>
        <p:spPr>
          <a:xfrm>
            <a:off x="1095090" y="4603314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E0541-78D1-3D4C-AD02-64D9ACABE660}"/>
              </a:ext>
            </a:extLst>
          </p:cNvPr>
          <p:cNvSpPr txBox="1"/>
          <p:nvPr/>
        </p:nvSpPr>
        <p:spPr>
          <a:xfrm>
            <a:off x="4863498" y="5045211"/>
            <a:ext cx="2648712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Effective address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B842C3-FB32-784F-ADA1-EACEADB8EC58}"/>
              </a:ext>
            </a:extLst>
          </p:cNvPr>
          <p:cNvCxnSpPr/>
          <p:nvPr/>
        </p:nvCxnSpPr>
        <p:spPr>
          <a:xfrm>
            <a:off x="4023360" y="5223959"/>
            <a:ext cx="682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A2B0C5-2FFB-A14A-B37D-EF9933FA7432}"/>
              </a:ext>
            </a:extLst>
          </p:cNvPr>
          <p:cNvCxnSpPr/>
          <p:nvPr/>
        </p:nvCxnSpPr>
        <p:spPr>
          <a:xfrm>
            <a:off x="4471133" y="3915707"/>
            <a:ext cx="682752" cy="68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A96341-786A-EA4E-9933-9A954B6A865C}"/>
              </a:ext>
            </a:extLst>
          </p:cNvPr>
          <p:cNvSpPr txBox="1"/>
          <p:nvPr/>
        </p:nvSpPr>
        <p:spPr>
          <a:xfrm>
            <a:off x="4289032" y="438798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0A6213-0442-5C41-984D-DA24826D5A24}"/>
              </a:ext>
            </a:extLst>
          </p:cNvPr>
          <p:cNvSpPr/>
          <p:nvPr/>
        </p:nvSpPr>
        <p:spPr>
          <a:xfrm>
            <a:off x="4215880" y="4421593"/>
            <a:ext cx="481766" cy="4817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526804"/>
          </a:xfrm>
        </p:spPr>
        <p:txBody>
          <a:bodyPr/>
          <a:lstStyle/>
          <a:p>
            <a:r>
              <a:rPr lang="en-US" b="1" dirty="0"/>
              <a:t>Characters:  </a:t>
            </a:r>
            <a:r>
              <a:rPr lang="en-US" dirty="0"/>
              <a:t>8-bit ASCII</a:t>
            </a:r>
          </a:p>
          <a:p>
            <a:r>
              <a:rPr lang="en-US" b="1" dirty="0"/>
              <a:t>Integers:  </a:t>
            </a:r>
            <a:r>
              <a:rPr lang="en-US" dirty="0"/>
              <a:t>24-bit binary, two’s complement</a:t>
            </a:r>
          </a:p>
          <a:p>
            <a:r>
              <a:rPr lang="en-US" dirty="0"/>
              <a:t>No decimal, no floating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356-C5D3-7A4E-B0ED-30C97D1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 – Instructions (Load &amp;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BEF-CC7D-F447-87BD-829F272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1 word of data (24 bits) between the A, X, or L registers, and a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Transfer 1 byte of data (8 bits) between the A register, and a memory location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5DA6-BCA9-AA43-86B0-D3FA73E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9DB0-3D35-1944-B20A-BEF9233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502DE-1555-414E-930E-7EB48208C4BB}"/>
              </a:ext>
            </a:extLst>
          </p:cNvPr>
          <p:cNvSpPr txBox="1"/>
          <p:nvPr/>
        </p:nvSpPr>
        <p:spPr>
          <a:xfrm>
            <a:off x="4152900" y="211529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STL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STX location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4655C-6C58-6347-A67C-CE6132FCEAB9}"/>
              </a:ext>
            </a:extLst>
          </p:cNvPr>
          <p:cNvSpPr txBox="1"/>
          <p:nvPr/>
        </p:nvSpPr>
        <p:spPr>
          <a:xfrm>
            <a:off x="977900" y="211529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LDA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LDL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LDX location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E2B14-733E-EF42-9541-AB72BCAB5BEA}"/>
              </a:ext>
            </a:extLst>
          </p:cNvPr>
          <p:cNvSpPr txBox="1"/>
          <p:nvPr/>
        </p:nvSpPr>
        <p:spPr>
          <a:xfrm>
            <a:off x="977900" y="456196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LDCH location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BE657-8527-7A48-B509-A7388ACE2B7F}"/>
              </a:ext>
            </a:extLst>
          </p:cNvPr>
          <p:cNvSpPr txBox="1"/>
          <p:nvPr/>
        </p:nvSpPr>
        <p:spPr>
          <a:xfrm>
            <a:off x="3975100" y="457569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STCH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2184</Words>
  <Application>Microsoft Macintosh PowerPoint</Application>
  <PresentationFormat>Widescreen</PresentationFormat>
  <Paragraphs>463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CMPE 220 </vt:lpstr>
      <vt:lpstr>Simplified Instructional Computer (SIC)</vt:lpstr>
      <vt:lpstr>SIC - Memory</vt:lpstr>
      <vt:lpstr>SIC - Registers</vt:lpstr>
      <vt:lpstr>SIC – Status Word (SW)</vt:lpstr>
      <vt:lpstr>SIC – Instruction Format</vt:lpstr>
      <vt:lpstr>SIC – Addressing Modes</vt:lpstr>
      <vt:lpstr>SIC – Data Formats</vt:lpstr>
      <vt:lpstr>SIC – Instructions (Load &amp; Store)</vt:lpstr>
      <vt:lpstr>SIC – Instructions (Arithmetic &amp; Logic)</vt:lpstr>
      <vt:lpstr>SIC – Instructions (Comparison)</vt:lpstr>
      <vt:lpstr>SIC – Instructions (Jump)</vt:lpstr>
      <vt:lpstr>SIC – Input/Output</vt:lpstr>
      <vt:lpstr>SIC – A Workable RISC Instruction Set</vt:lpstr>
      <vt:lpstr>Non-Instruction Statements (SIC)</vt:lpstr>
      <vt:lpstr>Other Housekeeping Statements</vt:lpstr>
      <vt:lpstr>SIC/XE – An Extended CISC Instruction Set</vt:lpstr>
      <vt:lpstr>SIC/XE – Additional Registers</vt:lpstr>
      <vt:lpstr>SIC/XE – Additional Instruction Formats</vt:lpstr>
      <vt:lpstr>SIC/XE – Additional Instruction Formats</vt:lpstr>
      <vt:lpstr>SIC/XE – Instruction Flags</vt:lpstr>
      <vt:lpstr>SIC/XE – Additional Addressing Modes</vt:lpstr>
      <vt:lpstr>SIC/XE – Additional Addressing Modes</vt:lpstr>
      <vt:lpstr>SIC/XE – Additional Data Formats</vt:lpstr>
      <vt:lpstr>SIC/XE – Instructions (Load &amp; Store)</vt:lpstr>
      <vt:lpstr>SIC/XE – Instructions (FP Arithmetic)</vt:lpstr>
      <vt:lpstr>Precision and Portability:  (an aside)</vt:lpstr>
      <vt:lpstr>Floating Point Arithmetic</vt:lpstr>
      <vt:lpstr>Floating Point Arithmetic - continued</vt:lpstr>
      <vt:lpstr>SIC/XE – Instructions (Register Arithmetic)</vt:lpstr>
      <vt:lpstr>SIC/XE – Instructions (Conversion)</vt:lpstr>
      <vt:lpstr>SIC/XE – Instructions (Comparison)</vt:lpstr>
      <vt:lpstr>Assembly Example:  SIC/XE</vt:lpstr>
      <vt:lpstr>Useful Resources</vt:lpstr>
      <vt:lpstr>The SIC/XE Simulator</vt:lpstr>
      <vt:lpstr>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258</cp:revision>
  <dcterms:created xsi:type="dcterms:W3CDTF">2020-01-10T19:33:29Z</dcterms:created>
  <dcterms:modified xsi:type="dcterms:W3CDTF">2023-01-30T18:44:33Z</dcterms:modified>
</cp:coreProperties>
</file>