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356" r:id="rId3"/>
    <p:sldId id="429" r:id="rId4"/>
    <p:sldId id="323" r:id="rId5"/>
    <p:sldId id="262" r:id="rId6"/>
    <p:sldId id="263" r:id="rId7"/>
    <p:sldId id="268" r:id="rId8"/>
    <p:sldId id="398" r:id="rId9"/>
    <p:sldId id="394" r:id="rId10"/>
    <p:sldId id="395" r:id="rId11"/>
    <p:sldId id="396" r:id="rId12"/>
    <p:sldId id="397" r:id="rId13"/>
    <p:sldId id="399" r:id="rId14"/>
    <p:sldId id="400" r:id="rId15"/>
    <p:sldId id="401" r:id="rId16"/>
    <p:sldId id="402" r:id="rId17"/>
    <p:sldId id="405" r:id="rId18"/>
    <p:sldId id="403" r:id="rId19"/>
    <p:sldId id="406" r:id="rId20"/>
    <p:sldId id="407" r:id="rId21"/>
    <p:sldId id="408" r:id="rId22"/>
    <p:sldId id="427" r:id="rId23"/>
    <p:sldId id="409" r:id="rId24"/>
    <p:sldId id="411" r:id="rId25"/>
    <p:sldId id="376" r:id="rId26"/>
    <p:sldId id="412" r:id="rId27"/>
    <p:sldId id="420" r:id="rId28"/>
    <p:sldId id="421" r:id="rId29"/>
    <p:sldId id="413" r:id="rId30"/>
    <p:sldId id="414" r:id="rId31"/>
    <p:sldId id="415" r:id="rId32"/>
    <p:sldId id="416" r:id="rId33"/>
    <p:sldId id="417" r:id="rId34"/>
    <p:sldId id="422" r:id="rId35"/>
    <p:sldId id="418" r:id="rId36"/>
    <p:sldId id="419" r:id="rId37"/>
    <p:sldId id="423" r:id="rId38"/>
    <p:sldId id="424" r:id="rId39"/>
    <p:sldId id="4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40"/>
    <p:restoredTop sz="97583"/>
  </p:normalViewPr>
  <p:slideViewPr>
    <p:cSldViewPr snapToGrid="0" snapToObjects="1">
      <p:cViewPr varScale="1">
        <p:scale>
          <a:sx n="131" d="100"/>
          <a:sy n="131" d="100"/>
        </p:scale>
        <p:origin x="672"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5D4BB-C412-2E4B-9EDF-7192BB55DF9F}" type="datetimeFigureOut">
              <a:rPr lang="en-US" smtClean="0"/>
              <a:pPr/>
              <a:t>2/5/23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7E26E-6141-854C-8D8C-D812CC839D45}" type="slidenum">
              <a:rPr lang="en-US" smtClean="0"/>
              <a:pPr/>
              <a:t>‹#›</a:t>
            </a:fld>
            <a:endParaRPr lang="en-US" dirty="0"/>
          </a:p>
        </p:txBody>
      </p:sp>
    </p:spTree>
    <p:extLst>
      <p:ext uri="{BB962C8B-B14F-4D97-AF65-F5344CB8AC3E}">
        <p14:creationId xmlns:p14="http://schemas.microsoft.com/office/powerpoint/2010/main" val="149847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pPr/>
              <a:t>1</a:t>
            </a:fld>
            <a:endParaRPr lang="en-US" dirty="0"/>
          </a:p>
        </p:txBody>
      </p:sp>
    </p:spTree>
    <p:extLst>
      <p:ext uri="{BB962C8B-B14F-4D97-AF65-F5344CB8AC3E}">
        <p14:creationId xmlns:p14="http://schemas.microsoft.com/office/powerpoint/2010/main" val="12577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Problems</a:t>
            </a:r>
            <a:r>
              <a:rPr lang="en-US" dirty="0"/>
              <a:t>:  (1) Really hard and error prone – (2) no idea what this code does! - (3) – tied to machine architecture - (4) Need to remember what each address is used for – (5) Not relocatable – if you want to load things at a different place in memory, addresses change</a:t>
            </a:r>
          </a:p>
        </p:txBody>
      </p:sp>
      <p:sp>
        <p:nvSpPr>
          <p:cNvPr id="4" name="Slide Number Placeholder 3"/>
          <p:cNvSpPr>
            <a:spLocks noGrp="1"/>
          </p:cNvSpPr>
          <p:nvPr>
            <p:ph type="sldNum" sz="quarter" idx="5"/>
          </p:nvPr>
        </p:nvSpPr>
        <p:spPr/>
        <p:txBody>
          <a:bodyPr/>
          <a:lstStyle/>
          <a:p>
            <a:fld id="{2AD7E26E-6141-854C-8D8C-D812CC839D45}" type="slidenum">
              <a:rPr lang="en-US" smtClean="0"/>
              <a:t>5</a:t>
            </a:fld>
            <a:endParaRPr lang="en-US"/>
          </a:p>
        </p:txBody>
      </p:sp>
    </p:spTree>
    <p:extLst>
      <p:ext uri="{BB962C8B-B14F-4D97-AF65-F5344CB8AC3E}">
        <p14:creationId xmlns:p14="http://schemas.microsoft.com/office/powerpoint/2010/main" val="92720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Improvements</a:t>
            </a:r>
            <a:r>
              <a:rPr lang="en-US" dirty="0"/>
              <a:t>:</a:t>
            </a:r>
          </a:p>
          <a:p>
            <a:endParaRPr lang="en-US" dirty="0"/>
          </a:p>
          <a:p>
            <a:pPr marL="228600" indent="-228600">
              <a:buAutoNum type="arabicParenBoth"/>
            </a:pPr>
            <a:r>
              <a:rPr lang="en-US" dirty="0"/>
              <a:t>Easier to remember and code, less error prone – (2) Locations identified by name – (3) Identifiers can be mapped to different memory addresses (this is one of the things a loader does</a:t>
            </a:r>
            <a:br>
              <a:rPr lang="en-US" dirty="0"/>
            </a:br>
            <a:br>
              <a:rPr lang="en-US" dirty="0"/>
            </a:br>
            <a:r>
              <a:rPr lang="en-US" b="1" dirty="0"/>
              <a:t>Problems</a:t>
            </a:r>
            <a:r>
              <a:rPr lang="en-US" dirty="0"/>
              <a:t>:  Still tied to machine architecture</a:t>
            </a:r>
          </a:p>
          <a:p>
            <a:endParaRPr lang="en-US" dirty="0"/>
          </a:p>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t>6</a:t>
            </a:fld>
            <a:endParaRPr lang="en-US"/>
          </a:p>
        </p:txBody>
      </p:sp>
    </p:spTree>
    <p:extLst>
      <p:ext uri="{BB962C8B-B14F-4D97-AF65-F5344CB8AC3E}">
        <p14:creationId xmlns:p14="http://schemas.microsoft.com/office/powerpoint/2010/main" val="257955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pPr/>
              <a:t>22</a:t>
            </a:fld>
            <a:endParaRPr lang="en-US" dirty="0"/>
          </a:p>
        </p:txBody>
      </p:sp>
    </p:spTree>
    <p:extLst>
      <p:ext uri="{BB962C8B-B14F-4D97-AF65-F5344CB8AC3E}">
        <p14:creationId xmlns:p14="http://schemas.microsoft.com/office/powerpoint/2010/main" val="110529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5B05-68FD-2C4F-8750-9E0690CEC1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470AE-65A4-4A4D-92E9-5FB173DD2B1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E3D25-CA32-3546-B211-0FA45E1DC4B6}"/>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5" name="Footer Placeholder 4">
            <a:extLst>
              <a:ext uri="{FF2B5EF4-FFF2-40B4-BE49-F238E27FC236}">
                <a16:creationId xmlns:a16="http://schemas.microsoft.com/office/drawing/2014/main" id="{38C2148A-1A48-FE47-8363-BFFEB9E079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ECEAE1-AE4C-3B40-9164-97AF14917151}"/>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57152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645D-EDE6-3946-BB11-5F377D755F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558F36-3695-4E48-9423-C4CCFA491107}"/>
              </a:ext>
            </a:extLst>
          </p:cNvPr>
          <p:cNvSpPr>
            <a:spLocks noGrp="1"/>
          </p:cNvSpPr>
          <p:nvPr>
            <p:ph type="body" orient="vert" idx="1"/>
          </p:nvPr>
        </p:nvSpPr>
        <p:spPr>
          <a:xfrm>
            <a:off x="838200" y="1238996"/>
            <a:ext cx="10515600" cy="483129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73CF7-19B4-8D48-9DFC-DDD295F09FAC}"/>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5" name="Footer Placeholder 4">
            <a:extLst>
              <a:ext uri="{FF2B5EF4-FFF2-40B4-BE49-F238E27FC236}">
                <a16:creationId xmlns:a16="http://schemas.microsoft.com/office/drawing/2014/main" id="{FC233B15-81A0-5848-B881-AFDA7468A3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578402-E746-6A40-B7EF-E9F70F61E258}"/>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05506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D173B-DD3B-A346-BDF7-87ACD3F76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C63DF-B61D-A348-B9FC-7573F9AAA89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6A704-911F-9B48-B58F-851E08B787BA}"/>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5" name="Footer Placeholder 4">
            <a:extLst>
              <a:ext uri="{FF2B5EF4-FFF2-40B4-BE49-F238E27FC236}">
                <a16:creationId xmlns:a16="http://schemas.microsoft.com/office/drawing/2014/main" id="{A835B21E-8CCE-7E42-9108-7C687A9CFC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1A4832-59C5-0343-913A-CBBA5114FAF3}"/>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3070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B138-0814-5C46-A170-43283814D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F3E5A-5DF7-A04B-92D8-E0857DCF7519}"/>
              </a:ext>
            </a:extLst>
          </p:cNvPr>
          <p:cNvSpPr>
            <a:spLocks noGrp="1"/>
          </p:cNvSpPr>
          <p:nvPr>
            <p:ph idx="1"/>
          </p:nvPr>
        </p:nvSpPr>
        <p:spPr>
          <a:xfrm>
            <a:off x="838200" y="1238996"/>
            <a:ext cx="10515600" cy="483129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63E14-94CD-3D43-8961-C301361023EC}"/>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5" name="Footer Placeholder 4">
            <a:extLst>
              <a:ext uri="{FF2B5EF4-FFF2-40B4-BE49-F238E27FC236}">
                <a16:creationId xmlns:a16="http://schemas.microsoft.com/office/drawing/2014/main" id="{92003C0A-8889-8D4E-B816-C7A7EEE2F6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ADD6DB-BD57-1E4E-B959-EB19E12B7F5A}"/>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32728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C13F-A412-3340-A369-2D43DCDCA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DC3288-9671-C34A-8C3A-A58D178E7BE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A5BED2-E97A-C241-B796-8765D21541D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5" name="Footer Placeholder 4">
            <a:extLst>
              <a:ext uri="{FF2B5EF4-FFF2-40B4-BE49-F238E27FC236}">
                <a16:creationId xmlns:a16="http://schemas.microsoft.com/office/drawing/2014/main" id="{99904F1D-94E4-3F45-B231-547D43E533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4D8013-2C40-A14A-A71A-42AAE5D3914B}"/>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73024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90E-F403-D148-B911-B2C8447AE80E}"/>
              </a:ext>
            </a:extLst>
          </p:cNvPr>
          <p:cNvSpPr>
            <a:spLocks noGrp="1"/>
          </p:cNvSpPr>
          <p:nvPr>
            <p:ph type="title"/>
          </p:nvPr>
        </p:nvSpPr>
        <p:spPr>
          <a:xfrm>
            <a:off x="838200" y="12586"/>
            <a:ext cx="10515600" cy="125946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78151F0-173B-9F49-8FF6-A03DEBBAD4FA}"/>
              </a:ext>
            </a:extLst>
          </p:cNvPr>
          <p:cNvSpPr>
            <a:spLocks noGrp="1"/>
          </p:cNvSpPr>
          <p:nvPr>
            <p:ph sz="half" idx="1"/>
          </p:nvPr>
        </p:nvSpPr>
        <p:spPr>
          <a:xfrm>
            <a:off x="838200" y="1272047"/>
            <a:ext cx="5177010" cy="48863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44801-EA02-4947-8BB4-BA2962971A93}"/>
              </a:ext>
            </a:extLst>
          </p:cNvPr>
          <p:cNvSpPr>
            <a:spLocks noGrp="1"/>
          </p:cNvSpPr>
          <p:nvPr>
            <p:ph sz="half" idx="2"/>
          </p:nvPr>
        </p:nvSpPr>
        <p:spPr>
          <a:xfrm>
            <a:off x="6172200" y="1272047"/>
            <a:ext cx="5181600" cy="48863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3453BB-97C2-4640-896F-37F7605FFB1A}"/>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6" name="Footer Placeholder 5">
            <a:extLst>
              <a:ext uri="{FF2B5EF4-FFF2-40B4-BE49-F238E27FC236}">
                <a16:creationId xmlns:a16="http://schemas.microsoft.com/office/drawing/2014/main" id="{53FD13FE-8C46-8343-ABE7-CB1F264C2B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AF1B09-F2DB-C041-BDC9-EA974F53D58E}"/>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81575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B7BD5C-06DF-5B46-A0AB-120B8F48C8E5}"/>
              </a:ext>
            </a:extLst>
          </p:cNvPr>
          <p:cNvSpPr>
            <a:spLocks noGrp="1"/>
          </p:cNvSpPr>
          <p:nvPr>
            <p:ph type="body" idx="1"/>
          </p:nvPr>
        </p:nvSpPr>
        <p:spPr>
          <a:xfrm>
            <a:off x="839788" y="1316039"/>
            <a:ext cx="5157787" cy="512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09074CC9-6C91-074D-969B-E96A7EA641ED}"/>
              </a:ext>
            </a:extLst>
          </p:cNvPr>
          <p:cNvSpPr>
            <a:spLocks noGrp="1"/>
          </p:cNvSpPr>
          <p:nvPr>
            <p:ph sz="half" idx="2"/>
          </p:nvPr>
        </p:nvSpPr>
        <p:spPr>
          <a:xfrm>
            <a:off x="838200" y="1850836"/>
            <a:ext cx="5157787" cy="415953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995CA6-EBA4-BA43-9E0D-8F01D6C42D16}"/>
              </a:ext>
            </a:extLst>
          </p:cNvPr>
          <p:cNvSpPr>
            <a:spLocks noGrp="1"/>
          </p:cNvSpPr>
          <p:nvPr>
            <p:ph type="body" sz="quarter" idx="3"/>
          </p:nvPr>
        </p:nvSpPr>
        <p:spPr>
          <a:xfrm>
            <a:off x="6172200" y="1316038"/>
            <a:ext cx="5183188" cy="512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98FEEB3D-B112-924C-823E-8D5BF87EA1E7}"/>
              </a:ext>
            </a:extLst>
          </p:cNvPr>
          <p:cNvSpPr>
            <a:spLocks noGrp="1"/>
          </p:cNvSpPr>
          <p:nvPr>
            <p:ph sz="quarter" idx="4"/>
          </p:nvPr>
        </p:nvSpPr>
        <p:spPr>
          <a:xfrm>
            <a:off x="6172200" y="1850834"/>
            <a:ext cx="5183188" cy="415953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a:extLst>
              <a:ext uri="{FF2B5EF4-FFF2-40B4-BE49-F238E27FC236}">
                <a16:creationId xmlns:a16="http://schemas.microsoft.com/office/drawing/2014/main" id="{1CAAB9C9-8075-3241-8B08-009302888307}"/>
              </a:ext>
            </a:extLst>
          </p:cNvPr>
          <p:cNvSpPr>
            <a:spLocks noGrp="1"/>
          </p:cNvSpPr>
          <p:nvPr>
            <p:ph type="dt" sz="half" idx="10"/>
          </p:nvPr>
        </p:nvSpPr>
        <p:spPr/>
        <p:txBody>
          <a:bodyPr/>
          <a:lstStyle/>
          <a:p>
            <a:r>
              <a:rPr lang="en-US" dirty="0"/>
              <a:t>CMPE 220</a:t>
            </a:r>
          </a:p>
        </p:txBody>
      </p:sp>
      <p:sp>
        <p:nvSpPr>
          <p:cNvPr id="14" name="Footer Placeholder 13">
            <a:extLst>
              <a:ext uri="{FF2B5EF4-FFF2-40B4-BE49-F238E27FC236}">
                <a16:creationId xmlns:a16="http://schemas.microsoft.com/office/drawing/2014/main" id="{70A6981E-194C-D54B-BE12-41BEBF7559CB}"/>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FE9BC8EF-0B65-2E49-A34C-6C885BC5F068}"/>
              </a:ext>
            </a:extLst>
          </p:cNvPr>
          <p:cNvSpPr>
            <a:spLocks noGrp="1"/>
          </p:cNvSpPr>
          <p:nvPr>
            <p:ph type="sldNum" sz="quarter" idx="12"/>
          </p:nvPr>
        </p:nvSpPr>
        <p:spPr/>
        <p:txBody>
          <a:bodyPr/>
          <a:lstStyle/>
          <a:p>
            <a:fld id="{7A97A148-1E78-5C4A-A511-6A35F582419A}" type="slidenum">
              <a:rPr lang="en-US" smtClean="0"/>
              <a:pPr/>
              <a:t>‹#›</a:t>
            </a:fld>
            <a:endParaRPr lang="en-US" dirty="0"/>
          </a:p>
        </p:txBody>
      </p:sp>
      <p:sp>
        <p:nvSpPr>
          <p:cNvPr id="17" name="Title 16">
            <a:extLst>
              <a:ext uri="{FF2B5EF4-FFF2-40B4-BE49-F238E27FC236}">
                <a16:creationId xmlns:a16="http://schemas.microsoft.com/office/drawing/2014/main" id="{59FF794C-22F1-454B-89A6-6B4545AD6B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1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7ED8-D9C2-E340-A92A-71BACA555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32D2F-E5EE-DB46-B811-4E15E9757DD0}"/>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4" name="Footer Placeholder 3">
            <a:extLst>
              <a:ext uri="{FF2B5EF4-FFF2-40B4-BE49-F238E27FC236}">
                <a16:creationId xmlns:a16="http://schemas.microsoft.com/office/drawing/2014/main" id="{7D68D39F-3BAE-C148-BF2C-5A2DE1CFA6F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F573D07-4E79-0E43-AE11-E89C6D24CC0D}"/>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04483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EA5B9-CACD-654E-B4D2-91A1ED3927BC}"/>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3" name="Footer Placeholder 2">
            <a:extLst>
              <a:ext uri="{FF2B5EF4-FFF2-40B4-BE49-F238E27FC236}">
                <a16:creationId xmlns:a16="http://schemas.microsoft.com/office/drawing/2014/main" id="{D6F847C9-C68C-CD43-AAB9-543BCA22D1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15314D0-7E87-1240-8DAC-70E4075F8B06}"/>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65726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B85A-4F21-0C44-85D3-412DB23E3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B6A6B-EBBD-F748-A5C0-D7C58493B3A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6C003C-63F5-FD4C-BA02-132FD51E958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A3E925-9A93-BF49-AC7D-1B29CD9FF768}"/>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6" name="Footer Placeholder 5">
            <a:extLst>
              <a:ext uri="{FF2B5EF4-FFF2-40B4-BE49-F238E27FC236}">
                <a16:creationId xmlns:a16="http://schemas.microsoft.com/office/drawing/2014/main" id="{7ED0B580-602A-DB49-91DD-BE7F8FEB3D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E7E5CB-2CE8-6148-B98E-55F2656EAE71}"/>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70919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4A23-C616-A143-A5AD-FC3A53F9E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0DC069-14F8-BF45-8B30-17F729AA0DB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02A2E4B-DA96-5741-8271-30E30C6E83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227B2E-786F-2B4F-9062-53F7F7C43736}"/>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6" name="Footer Placeholder 5">
            <a:extLst>
              <a:ext uri="{FF2B5EF4-FFF2-40B4-BE49-F238E27FC236}">
                <a16:creationId xmlns:a16="http://schemas.microsoft.com/office/drawing/2014/main" id="{D290DC6A-5864-A843-9858-FF584807D7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F9263-CE05-614D-AB32-493E089BE5C2}"/>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337435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7B67D-DDF3-5D44-B48B-14789A0CB1CC}"/>
              </a:ext>
            </a:extLst>
          </p:cNvPr>
          <p:cNvSpPr>
            <a:spLocks noGrp="1"/>
          </p:cNvSpPr>
          <p:nvPr>
            <p:ph type="title"/>
          </p:nvPr>
        </p:nvSpPr>
        <p:spPr>
          <a:xfrm>
            <a:off x="838200" y="1"/>
            <a:ext cx="10515600" cy="1238996"/>
          </a:xfrm>
          <a:prstGeom prst="rect">
            <a:avLst/>
          </a:prstGeom>
        </p:spPr>
        <p:txBody>
          <a:bodyPr vert="horz" lIns="91440" tIns="45720" rIns="91440" bIns="45720" rtlCol="0" anchor="ctr">
            <a:normAutofit/>
          </a:bodyPr>
          <a:lstStyle/>
          <a:p>
            <a:r>
              <a:rPr lang="en-US"/>
              <a:t>Click to edit Master title style</a:t>
            </a:r>
          </a:p>
        </p:txBody>
      </p:sp>
      <p:sp>
        <p:nvSpPr>
          <p:cNvPr id="5" name="Footer Placeholder 4">
            <a:extLst>
              <a:ext uri="{FF2B5EF4-FFF2-40B4-BE49-F238E27FC236}">
                <a16:creationId xmlns:a16="http://schemas.microsoft.com/office/drawing/2014/main" id="{730F5CF4-7422-8442-9B08-8A6E47132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Date Placeholder 7">
            <a:extLst>
              <a:ext uri="{FF2B5EF4-FFF2-40B4-BE49-F238E27FC236}">
                <a16:creationId xmlns:a16="http://schemas.microsoft.com/office/drawing/2014/main" id="{B5E9624A-52AF-0A4F-B052-04AFBDA07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CMPE 220</a:t>
            </a:r>
          </a:p>
        </p:txBody>
      </p:sp>
      <p:sp>
        <p:nvSpPr>
          <p:cNvPr id="9" name="Slide Number Placeholder 8">
            <a:extLst>
              <a:ext uri="{FF2B5EF4-FFF2-40B4-BE49-F238E27FC236}">
                <a16:creationId xmlns:a16="http://schemas.microsoft.com/office/drawing/2014/main" id="{8FCA2F16-F291-3F4B-B5B6-C0E32E5FA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A148-1E78-5C4A-A511-6A35F582419A}" type="slidenum">
              <a:rPr lang="en-US" smtClean="0"/>
              <a:pPr/>
              <a:t>‹#›</a:t>
            </a:fld>
            <a:endParaRPr lang="en-US" dirty="0"/>
          </a:p>
        </p:txBody>
      </p:sp>
      <p:sp>
        <p:nvSpPr>
          <p:cNvPr id="10" name="Text Placeholder 9">
            <a:extLst>
              <a:ext uri="{FF2B5EF4-FFF2-40B4-BE49-F238E27FC236}">
                <a16:creationId xmlns:a16="http://schemas.microsoft.com/office/drawing/2014/main" id="{70DF9066-E00C-6044-A626-415119B1AFBB}"/>
              </a:ext>
            </a:extLst>
          </p:cNvPr>
          <p:cNvSpPr>
            <a:spLocks noGrp="1"/>
          </p:cNvSpPr>
          <p:nvPr>
            <p:ph type="body" idx="1"/>
          </p:nvPr>
        </p:nvSpPr>
        <p:spPr>
          <a:xfrm>
            <a:off x="838200" y="1238997"/>
            <a:ext cx="10515600" cy="49379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580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BA5-C2E5-4A4A-A34B-877E980C0133}"/>
              </a:ext>
            </a:extLst>
          </p:cNvPr>
          <p:cNvSpPr>
            <a:spLocks noGrp="1"/>
          </p:cNvSpPr>
          <p:nvPr>
            <p:ph type="ctrTitle"/>
          </p:nvPr>
        </p:nvSpPr>
        <p:spPr/>
        <p:txBody>
          <a:bodyPr/>
          <a:lstStyle/>
          <a:p>
            <a:r>
              <a:rPr lang="en-US" b="1" dirty="0"/>
              <a:t>CMPE 220</a:t>
            </a:r>
            <a:br>
              <a:rPr lang="en-US" b="1" dirty="0"/>
            </a:br>
            <a:endParaRPr lang="en-US" dirty="0"/>
          </a:p>
        </p:txBody>
      </p:sp>
      <p:sp>
        <p:nvSpPr>
          <p:cNvPr id="3" name="Subtitle 2">
            <a:extLst>
              <a:ext uri="{FF2B5EF4-FFF2-40B4-BE49-F238E27FC236}">
                <a16:creationId xmlns:a16="http://schemas.microsoft.com/office/drawing/2014/main" id="{00C50224-2061-9749-8AA9-98B136FEE07B}"/>
              </a:ext>
            </a:extLst>
          </p:cNvPr>
          <p:cNvSpPr>
            <a:spLocks noGrp="1"/>
          </p:cNvSpPr>
          <p:nvPr>
            <p:ph type="subTitle" idx="1"/>
          </p:nvPr>
        </p:nvSpPr>
        <p:spPr/>
        <p:txBody>
          <a:bodyPr>
            <a:normAutofit/>
          </a:bodyPr>
          <a:lstStyle/>
          <a:p>
            <a:r>
              <a:rPr lang="en-US" sz="3600" dirty="0"/>
              <a:t>Class 4 – Assembly Language &amp; Assemblers</a:t>
            </a:r>
          </a:p>
          <a:p>
            <a:endParaRPr lang="en-US" dirty="0"/>
          </a:p>
        </p:txBody>
      </p:sp>
      <p:sp>
        <p:nvSpPr>
          <p:cNvPr id="4" name="Date Placeholder 3">
            <a:extLst>
              <a:ext uri="{FF2B5EF4-FFF2-40B4-BE49-F238E27FC236}">
                <a16:creationId xmlns:a16="http://schemas.microsoft.com/office/drawing/2014/main" id="{972035AA-3678-3049-8C72-F7FCE7D0EEFE}"/>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B7CF8456-47C2-8C47-9E12-61B8C61B52BD}"/>
              </a:ext>
            </a:extLst>
          </p:cNvPr>
          <p:cNvSpPr>
            <a:spLocks noGrp="1"/>
          </p:cNvSpPr>
          <p:nvPr>
            <p:ph type="sldNum" sz="quarter" idx="12"/>
          </p:nvPr>
        </p:nvSpPr>
        <p:spPr/>
        <p:txBody>
          <a:bodyPr/>
          <a:lstStyle/>
          <a:p>
            <a:fld id="{FCFF2910-D1F1-314D-A8F2-476646A55ABA}" type="slidenum">
              <a:rPr lang="en-US" smtClean="0"/>
              <a:pPr/>
              <a:t>1</a:t>
            </a:fld>
            <a:endParaRPr lang="en-US" dirty="0"/>
          </a:p>
        </p:txBody>
      </p:sp>
    </p:spTree>
    <p:extLst>
      <p:ext uri="{BB962C8B-B14F-4D97-AF65-F5344CB8AC3E}">
        <p14:creationId xmlns:p14="http://schemas.microsoft.com/office/powerpoint/2010/main" val="187015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C5A8-E9CF-F544-8C89-0FFC742F2A54}"/>
              </a:ext>
            </a:extLst>
          </p:cNvPr>
          <p:cNvSpPr>
            <a:spLocks noGrp="1"/>
          </p:cNvSpPr>
          <p:nvPr>
            <p:ph type="title"/>
          </p:nvPr>
        </p:nvSpPr>
        <p:spPr/>
        <p:txBody>
          <a:bodyPr/>
          <a:lstStyle/>
          <a:p>
            <a:r>
              <a:rPr lang="en-US" dirty="0"/>
              <a:t>Wait a Minute!</a:t>
            </a:r>
          </a:p>
        </p:txBody>
      </p:sp>
      <p:sp>
        <p:nvSpPr>
          <p:cNvPr id="3" name="Content Placeholder 2">
            <a:extLst>
              <a:ext uri="{FF2B5EF4-FFF2-40B4-BE49-F238E27FC236}">
                <a16:creationId xmlns:a16="http://schemas.microsoft.com/office/drawing/2014/main" id="{BD95CC52-4C8D-BB43-8AF8-C24DE66F1C91}"/>
              </a:ext>
            </a:extLst>
          </p:cNvPr>
          <p:cNvSpPr>
            <a:spLocks noGrp="1"/>
          </p:cNvSpPr>
          <p:nvPr>
            <p:ph idx="1"/>
          </p:nvPr>
        </p:nvSpPr>
        <p:spPr/>
        <p:txBody>
          <a:bodyPr/>
          <a:lstStyle/>
          <a:p>
            <a:r>
              <a:rPr lang="en-US" dirty="0"/>
              <a:t>When you build a program, you don’t go through all those steps!</a:t>
            </a:r>
            <a:br>
              <a:rPr lang="en-US" dirty="0"/>
            </a:br>
            <a:r>
              <a:rPr lang="en-US" i="1" dirty="0" err="1">
                <a:solidFill>
                  <a:srgbClr val="C00000"/>
                </a:solidFill>
              </a:rPr>
              <a:t>gcc</a:t>
            </a:r>
            <a:r>
              <a:rPr lang="en-US" i="1" dirty="0">
                <a:solidFill>
                  <a:srgbClr val="C00000"/>
                </a:solidFill>
              </a:rPr>
              <a:t> –o program </a:t>
            </a:r>
            <a:r>
              <a:rPr lang="en-US" i="1" dirty="0" err="1">
                <a:solidFill>
                  <a:srgbClr val="C00000"/>
                </a:solidFill>
              </a:rPr>
              <a:t>program_source.c</a:t>
            </a:r>
            <a:br>
              <a:rPr lang="en-US" i="1" dirty="0">
                <a:solidFill>
                  <a:srgbClr val="C00000"/>
                </a:solidFill>
              </a:rPr>
            </a:br>
            <a:r>
              <a:rPr lang="en-US" i="1" dirty="0">
                <a:solidFill>
                  <a:srgbClr val="C00000"/>
                </a:solidFill>
              </a:rPr>
              <a:t>./program</a:t>
            </a:r>
          </a:p>
          <a:p>
            <a:r>
              <a:rPr lang="en-US" dirty="0"/>
              <a:t>Modern compiler commands “hide” many of the steps…  but you still have the option of breaking out the steps, as we saw in the </a:t>
            </a:r>
            <a:r>
              <a:rPr lang="en-US" i="1" dirty="0" err="1"/>
              <a:t>makefile</a:t>
            </a:r>
            <a:r>
              <a:rPr lang="en-US" dirty="0"/>
              <a:t> examples:</a:t>
            </a:r>
            <a:br>
              <a:rPr lang="en-US" dirty="0"/>
            </a:br>
            <a:r>
              <a:rPr lang="en-US" i="1" dirty="0">
                <a:solidFill>
                  <a:srgbClr val="C00000"/>
                </a:solidFill>
              </a:rPr>
              <a:t>%.o: %.c $(DEPS) </a:t>
            </a:r>
            <a:br>
              <a:rPr lang="en-US" i="1" dirty="0">
                <a:solidFill>
                  <a:srgbClr val="C00000"/>
                </a:solidFill>
              </a:rPr>
            </a:br>
            <a:r>
              <a:rPr lang="en-US" i="1" dirty="0">
                <a:solidFill>
                  <a:srgbClr val="C00000"/>
                </a:solidFill>
              </a:rPr>
              <a:t>	$(CC) -c -o $@ $&lt; $(CFLAGS)</a:t>
            </a:r>
            <a:endParaRPr lang="en-US" dirty="0"/>
          </a:p>
          <a:p>
            <a:r>
              <a:rPr lang="en-US" dirty="0"/>
              <a:t>To compile a C/C++ to assembly language:</a:t>
            </a:r>
            <a:br>
              <a:rPr lang="en-US" dirty="0"/>
            </a:br>
            <a:r>
              <a:rPr lang="en-US" i="1" dirty="0" err="1">
                <a:solidFill>
                  <a:srgbClr val="C00000"/>
                </a:solidFill>
              </a:rPr>
              <a:t>gcc</a:t>
            </a:r>
            <a:r>
              <a:rPr lang="en-US" i="1" dirty="0">
                <a:solidFill>
                  <a:srgbClr val="C00000"/>
                </a:solidFill>
              </a:rPr>
              <a:t> -S -o </a:t>
            </a:r>
            <a:r>
              <a:rPr lang="en-US" i="1" dirty="0" err="1">
                <a:solidFill>
                  <a:srgbClr val="C00000"/>
                </a:solidFill>
              </a:rPr>
              <a:t>my_asm_output.s</a:t>
            </a:r>
            <a:r>
              <a:rPr lang="en-US" i="1" dirty="0">
                <a:solidFill>
                  <a:srgbClr val="C00000"/>
                </a:solidFill>
              </a:rPr>
              <a:t> </a:t>
            </a:r>
            <a:r>
              <a:rPr lang="en-US" i="1" dirty="0" err="1">
                <a:solidFill>
                  <a:srgbClr val="C00000"/>
                </a:solidFill>
              </a:rPr>
              <a:t>helloworld.c</a:t>
            </a:r>
            <a:endParaRPr lang="en-US" i="1" dirty="0">
              <a:solidFill>
                <a:srgbClr val="C00000"/>
              </a:solidFill>
            </a:endParaRPr>
          </a:p>
        </p:txBody>
      </p:sp>
      <p:sp>
        <p:nvSpPr>
          <p:cNvPr id="4" name="Date Placeholder 3">
            <a:extLst>
              <a:ext uri="{FF2B5EF4-FFF2-40B4-BE49-F238E27FC236}">
                <a16:creationId xmlns:a16="http://schemas.microsoft.com/office/drawing/2014/main" id="{3EEE7385-48F5-7D47-8E03-2A87466A8D5E}"/>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5ECD6AC9-CCA1-604C-9F20-C4B7EBC08B09}"/>
              </a:ext>
            </a:extLst>
          </p:cNvPr>
          <p:cNvSpPr>
            <a:spLocks noGrp="1"/>
          </p:cNvSpPr>
          <p:nvPr>
            <p:ph type="sldNum" sz="quarter" idx="12"/>
          </p:nvPr>
        </p:nvSpPr>
        <p:spPr/>
        <p:txBody>
          <a:bodyPr/>
          <a:lstStyle/>
          <a:p>
            <a:fld id="{FCFF2910-D1F1-314D-A8F2-476646A55ABA}" type="slidenum">
              <a:rPr lang="en-US" smtClean="0"/>
              <a:pPr/>
              <a:t>10</a:t>
            </a:fld>
            <a:endParaRPr lang="en-US" dirty="0"/>
          </a:p>
        </p:txBody>
      </p:sp>
    </p:spTree>
    <p:extLst>
      <p:ext uri="{BB962C8B-B14F-4D97-AF65-F5344CB8AC3E}">
        <p14:creationId xmlns:p14="http://schemas.microsoft.com/office/powerpoint/2010/main" val="295792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1C88-22E8-284E-85D6-B5BD4C4719A6}"/>
              </a:ext>
            </a:extLst>
          </p:cNvPr>
          <p:cNvSpPr>
            <a:spLocks noGrp="1"/>
          </p:cNvSpPr>
          <p:nvPr>
            <p:ph type="title"/>
          </p:nvPr>
        </p:nvSpPr>
        <p:spPr/>
        <p:txBody>
          <a:bodyPr/>
          <a:lstStyle/>
          <a:p>
            <a:r>
              <a:rPr lang="en-US" dirty="0"/>
              <a:t>Types of Assemblers (nomenclature)</a:t>
            </a:r>
          </a:p>
        </p:txBody>
      </p:sp>
      <p:sp>
        <p:nvSpPr>
          <p:cNvPr id="3" name="Content Placeholder 2">
            <a:extLst>
              <a:ext uri="{FF2B5EF4-FFF2-40B4-BE49-F238E27FC236}">
                <a16:creationId xmlns:a16="http://schemas.microsoft.com/office/drawing/2014/main" id="{4726ABD2-8BEB-3B46-8451-F6647E37727C}"/>
              </a:ext>
            </a:extLst>
          </p:cNvPr>
          <p:cNvSpPr>
            <a:spLocks noGrp="1"/>
          </p:cNvSpPr>
          <p:nvPr>
            <p:ph idx="1"/>
          </p:nvPr>
        </p:nvSpPr>
        <p:spPr/>
        <p:txBody>
          <a:bodyPr>
            <a:normAutofit lnSpcReduction="10000"/>
          </a:bodyPr>
          <a:lstStyle/>
          <a:p>
            <a:r>
              <a:rPr lang="en-US" b="1" dirty="0"/>
              <a:t>Assembler:  </a:t>
            </a:r>
            <a:r>
              <a:rPr lang="en-US" dirty="0"/>
              <a:t>converts assembly language to binary machine code</a:t>
            </a:r>
          </a:p>
          <a:p>
            <a:r>
              <a:rPr lang="en-US" b="1" dirty="0"/>
              <a:t>Macro Assembler:  </a:t>
            </a:r>
            <a:r>
              <a:rPr lang="en-US" dirty="0"/>
              <a:t>allows the programmer to define new instructions that the assembler “expands” into the actual instruction set</a:t>
            </a:r>
            <a:br>
              <a:rPr lang="en-US" dirty="0"/>
            </a:br>
            <a:r>
              <a:rPr lang="en-US" i="1" dirty="0">
                <a:solidFill>
                  <a:srgbClr val="C00000"/>
                </a:solidFill>
              </a:rPr>
              <a:t>This does not create new machine instructions</a:t>
            </a:r>
          </a:p>
          <a:p>
            <a:r>
              <a:rPr lang="en-US" b="1" dirty="0"/>
              <a:t>High Level Assembler:  </a:t>
            </a:r>
            <a:r>
              <a:rPr lang="en-US" dirty="0"/>
              <a:t>an assembler that includes certain high-level statements – such as IF/THEN/ELSE statements or loops – that don’t correspond direction to machine instructions</a:t>
            </a:r>
          </a:p>
          <a:p>
            <a:r>
              <a:rPr lang="en-US" b="1" dirty="0"/>
              <a:t>Cross Assembler:  </a:t>
            </a:r>
            <a:r>
              <a:rPr lang="en-US" dirty="0"/>
              <a:t>an assembler that runs on one machine, but generates binary machine code for a different machine</a:t>
            </a:r>
          </a:p>
          <a:p>
            <a:r>
              <a:rPr lang="en-US" b="1" dirty="0"/>
              <a:t>Micro Assembler:  </a:t>
            </a:r>
            <a:r>
              <a:rPr lang="en-US" dirty="0"/>
              <a:t>converts </a:t>
            </a:r>
            <a:r>
              <a:rPr lang="en-US" dirty="0" err="1"/>
              <a:t>microassembly</a:t>
            </a:r>
            <a:r>
              <a:rPr lang="en-US" dirty="0"/>
              <a:t> source code into </a:t>
            </a:r>
            <a:r>
              <a:rPr lang="en-US" i="1" dirty="0"/>
              <a:t>microcode</a:t>
            </a:r>
            <a:r>
              <a:rPr lang="en-US" dirty="0"/>
              <a:t>…  the low level code that implements the machine instruction set</a:t>
            </a:r>
          </a:p>
        </p:txBody>
      </p:sp>
      <p:sp>
        <p:nvSpPr>
          <p:cNvPr id="4" name="Date Placeholder 3">
            <a:extLst>
              <a:ext uri="{FF2B5EF4-FFF2-40B4-BE49-F238E27FC236}">
                <a16:creationId xmlns:a16="http://schemas.microsoft.com/office/drawing/2014/main" id="{E49791C1-B499-B848-8A86-6E619462C73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23EEBD5-C73D-A94A-B200-FB258B591ED9}"/>
              </a:ext>
            </a:extLst>
          </p:cNvPr>
          <p:cNvSpPr>
            <a:spLocks noGrp="1"/>
          </p:cNvSpPr>
          <p:nvPr>
            <p:ph type="sldNum" sz="quarter" idx="12"/>
          </p:nvPr>
        </p:nvSpPr>
        <p:spPr/>
        <p:txBody>
          <a:bodyPr/>
          <a:lstStyle/>
          <a:p>
            <a:fld id="{FCFF2910-D1F1-314D-A8F2-476646A55ABA}" type="slidenum">
              <a:rPr lang="en-US" smtClean="0"/>
              <a:pPr/>
              <a:t>11</a:t>
            </a:fld>
            <a:endParaRPr lang="en-US" dirty="0"/>
          </a:p>
        </p:txBody>
      </p:sp>
    </p:spTree>
    <p:extLst>
      <p:ext uri="{BB962C8B-B14F-4D97-AF65-F5344CB8AC3E}">
        <p14:creationId xmlns:p14="http://schemas.microsoft.com/office/powerpoint/2010/main" val="143041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3372-F3B1-E943-9B61-7677626AB87B}"/>
              </a:ext>
            </a:extLst>
          </p:cNvPr>
          <p:cNvSpPr>
            <a:spLocks noGrp="1"/>
          </p:cNvSpPr>
          <p:nvPr>
            <p:ph type="title"/>
          </p:nvPr>
        </p:nvSpPr>
        <p:spPr/>
        <p:txBody>
          <a:bodyPr/>
          <a:lstStyle/>
          <a:p>
            <a:r>
              <a:rPr lang="en-US" dirty="0"/>
              <a:t>A (small) Bit of History</a:t>
            </a:r>
          </a:p>
        </p:txBody>
      </p:sp>
      <p:sp>
        <p:nvSpPr>
          <p:cNvPr id="3" name="Content Placeholder 2">
            <a:extLst>
              <a:ext uri="{FF2B5EF4-FFF2-40B4-BE49-F238E27FC236}">
                <a16:creationId xmlns:a16="http://schemas.microsoft.com/office/drawing/2014/main" id="{335490F3-76AD-4D48-B5C4-AF97FDE13404}"/>
              </a:ext>
            </a:extLst>
          </p:cNvPr>
          <p:cNvSpPr>
            <a:spLocks noGrp="1"/>
          </p:cNvSpPr>
          <p:nvPr>
            <p:ph idx="1"/>
          </p:nvPr>
        </p:nvSpPr>
        <p:spPr/>
        <p:txBody>
          <a:bodyPr/>
          <a:lstStyle/>
          <a:p>
            <a:r>
              <a:rPr lang="en-US" i="1" dirty="0"/>
              <a:t>Kathleen Booth </a:t>
            </a:r>
            <a:r>
              <a:rPr lang="en-US" dirty="0"/>
              <a:t>is credited with creating the first assembler in 1947, while working on the ARC2 (Automatic Relay Calculator) computer at the University of London.</a:t>
            </a:r>
          </a:p>
          <a:p>
            <a:endParaRPr lang="en-US" dirty="0"/>
          </a:p>
        </p:txBody>
      </p:sp>
      <p:sp>
        <p:nvSpPr>
          <p:cNvPr id="4" name="Date Placeholder 3">
            <a:extLst>
              <a:ext uri="{FF2B5EF4-FFF2-40B4-BE49-F238E27FC236}">
                <a16:creationId xmlns:a16="http://schemas.microsoft.com/office/drawing/2014/main" id="{3C5069CE-A750-8F4C-8677-5417B4FAB6BB}"/>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ED52EED5-4478-874A-A9D6-B81DC5D4BA83}"/>
              </a:ext>
            </a:extLst>
          </p:cNvPr>
          <p:cNvSpPr>
            <a:spLocks noGrp="1"/>
          </p:cNvSpPr>
          <p:nvPr>
            <p:ph type="sldNum" sz="quarter" idx="12"/>
          </p:nvPr>
        </p:nvSpPr>
        <p:spPr/>
        <p:txBody>
          <a:bodyPr/>
          <a:lstStyle/>
          <a:p>
            <a:fld id="{FCFF2910-D1F1-314D-A8F2-476646A55ABA}" type="slidenum">
              <a:rPr lang="en-US" smtClean="0"/>
              <a:pPr/>
              <a:t>12</a:t>
            </a:fld>
            <a:endParaRPr lang="en-US" dirty="0"/>
          </a:p>
        </p:txBody>
      </p:sp>
      <p:sp>
        <p:nvSpPr>
          <p:cNvPr id="8" name="Content Placeholder 2">
            <a:extLst>
              <a:ext uri="{FF2B5EF4-FFF2-40B4-BE49-F238E27FC236}">
                <a16:creationId xmlns:a16="http://schemas.microsoft.com/office/drawing/2014/main" id="{2EC8B79A-BBF7-6049-847B-AC9F3A3D15D6}"/>
              </a:ext>
            </a:extLst>
          </p:cNvPr>
          <p:cNvSpPr txBox="1">
            <a:spLocks/>
          </p:cNvSpPr>
          <p:nvPr/>
        </p:nvSpPr>
        <p:spPr>
          <a:xfrm>
            <a:off x="831850" y="2581122"/>
            <a:ext cx="5356154" cy="2511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David Wheeler </a:t>
            </a:r>
            <a:r>
              <a:rPr lang="en-US" dirty="0"/>
              <a:t>independently developed an assembler for the EDSAC (Electronic Delay Storage Automatic Calculator) in 1948.</a:t>
            </a:r>
          </a:p>
          <a:p>
            <a:pPr lvl="1"/>
            <a:r>
              <a:rPr lang="en-US" dirty="0"/>
              <a:t>The IEEE credits Wheeler with creating the first assembler.</a:t>
            </a:r>
          </a:p>
          <a:p>
            <a:endParaRPr lang="en-US" dirty="0"/>
          </a:p>
        </p:txBody>
      </p:sp>
      <p:pic>
        <p:nvPicPr>
          <p:cNvPr id="12" name="Picture 11">
            <a:extLst>
              <a:ext uri="{FF2B5EF4-FFF2-40B4-BE49-F238E27FC236}">
                <a16:creationId xmlns:a16="http://schemas.microsoft.com/office/drawing/2014/main" id="{1BBABD4A-06A3-884A-A080-9F469EF4DA2E}"/>
              </a:ext>
            </a:extLst>
          </p:cNvPr>
          <p:cNvPicPr>
            <a:picLocks noChangeAspect="1"/>
          </p:cNvPicPr>
          <p:nvPr/>
        </p:nvPicPr>
        <p:blipFill>
          <a:blip r:embed="rId2"/>
          <a:stretch>
            <a:fillRect/>
          </a:stretch>
        </p:blipFill>
        <p:spPr>
          <a:xfrm>
            <a:off x="6001918" y="2289022"/>
            <a:ext cx="5506490" cy="3957790"/>
          </a:xfrm>
          <a:prstGeom prst="rect">
            <a:avLst/>
          </a:prstGeom>
        </p:spPr>
      </p:pic>
    </p:spTree>
    <p:extLst>
      <p:ext uri="{BB962C8B-B14F-4D97-AF65-F5344CB8AC3E}">
        <p14:creationId xmlns:p14="http://schemas.microsoft.com/office/powerpoint/2010/main" val="314059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A96A-3DC1-4C4C-B8D5-7D11C91D60CD}"/>
              </a:ext>
            </a:extLst>
          </p:cNvPr>
          <p:cNvSpPr>
            <a:spLocks noGrp="1"/>
          </p:cNvSpPr>
          <p:nvPr>
            <p:ph type="title"/>
          </p:nvPr>
        </p:nvSpPr>
        <p:spPr/>
        <p:txBody>
          <a:bodyPr/>
          <a:lstStyle/>
          <a:p>
            <a:r>
              <a:rPr lang="en-US" dirty="0"/>
              <a:t>Requirements for the first Assemblers</a:t>
            </a:r>
          </a:p>
        </p:txBody>
      </p:sp>
      <p:sp>
        <p:nvSpPr>
          <p:cNvPr id="3" name="Content Placeholder 2">
            <a:extLst>
              <a:ext uri="{FF2B5EF4-FFF2-40B4-BE49-F238E27FC236}">
                <a16:creationId xmlns:a16="http://schemas.microsoft.com/office/drawing/2014/main" id="{C25A68CD-F37E-1B47-9560-072BCE02A3DE}"/>
              </a:ext>
            </a:extLst>
          </p:cNvPr>
          <p:cNvSpPr>
            <a:spLocks noGrp="1"/>
          </p:cNvSpPr>
          <p:nvPr>
            <p:ph idx="1"/>
          </p:nvPr>
        </p:nvSpPr>
        <p:spPr/>
        <p:txBody>
          <a:bodyPr/>
          <a:lstStyle/>
          <a:p>
            <a:r>
              <a:rPr lang="en-US" dirty="0"/>
              <a:t>They needed a way to enter mnemonic instructions, so that programmers didn’t need to remember binary opcodes and instruction formats.</a:t>
            </a:r>
          </a:p>
          <a:p>
            <a:r>
              <a:rPr lang="en-US" dirty="0"/>
              <a:t>They needed a way to associate mnemonic labels with memory addresses.</a:t>
            </a:r>
          </a:p>
          <a:p>
            <a:r>
              <a:rPr lang="en-US" dirty="0"/>
              <a:t>But:  they needed to be very simple!  The first assemblers were written in binary machine code, and ran on computers with </a:t>
            </a:r>
            <a:r>
              <a:rPr lang="en-US" i="1" dirty="0"/>
              <a:t>tiny</a:t>
            </a:r>
            <a:r>
              <a:rPr lang="en-US" dirty="0"/>
              <a:t> amounts of memory.</a:t>
            </a:r>
          </a:p>
        </p:txBody>
      </p:sp>
      <p:sp>
        <p:nvSpPr>
          <p:cNvPr id="4" name="Date Placeholder 3">
            <a:extLst>
              <a:ext uri="{FF2B5EF4-FFF2-40B4-BE49-F238E27FC236}">
                <a16:creationId xmlns:a16="http://schemas.microsoft.com/office/drawing/2014/main" id="{C72AF2F6-8032-8147-9AB7-E721D11F7A0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A9DD12CE-0FB3-E246-B1B3-207A417A3D0B}"/>
              </a:ext>
            </a:extLst>
          </p:cNvPr>
          <p:cNvSpPr>
            <a:spLocks noGrp="1"/>
          </p:cNvSpPr>
          <p:nvPr>
            <p:ph type="sldNum" sz="quarter" idx="12"/>
          </p:nvPr>
        </p:nvSpPr>
        <p:spPr/>
        <p:txBody>
          <a:bodyPr/>
          <a:lstStyle/>
          <a:p>
            <a:fld id="{FCFF2910-D1F1-314D-A8F2-476646A55ABA}" type="slidenum">
              <a:rPr lang="en-US" smtClean="0"/>
              <a:pPr/>
              <a:t>13</a:t>
            </a:fld>
            <a:endParaRPr lang="en-US" dirty="0"/>
          </a:p>
        </p:txBody>
      </p:sp>
    </p:spTree>
    <p:extLst>
      <p:ext uri="{BB962C8B-B14F-4D97-AF65-F5344CB8AC3E}">
        <p14:creationId xmlns:p14="http://schemas.microsoft.com/office/powerpoint/2010/main" val="1723080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A96A-3DC1-4C4C-B8D5-7D11C91D60CD}"/>
              </a:ext>
            </a:extLst>
          </p:cNvPr>
          <p:cNvSpPr>
            <a:spLocks noGrp="1"/>
          </p:cNvSpPr>
          <p:nvPr>
            <p:ph type="title"/>
          </p:nvPr>
        </p:nvSpPr>
        <p:spPr/>
        <p:txBody>
          <a:bodyPr/>
          <a:lstStyle/>
          <a:p>
            <a:r>
              <a:rPr lang="en-US" dirty="0"/>
              <a:t>Requirements for an Assembler (continued)</a:t>
            </a:r>
          </a:p>
        </p:txBody>
      </p:sp>
      <p:sp>
        <p:nvSpPr>
          <p:cNvPr id="3" name="Content Placeholder 2">
            <a:extLst>
              <a:ext uri="{FF2B5EF4-FFF2-40B4-BE49-F238E27FC236}">
                <a16:creationId xmlns:a16="http://schemas.microsoft.com/office/drawing/2014/main" id="{C25A68CD-F37E-1B47-9560-072BCE02A3DE}"/>
              </a:ext>
            </a:extLst>
          </p:cNvPr>
          <p:cNvSpPr>
            <a:spLocks noGrp="1"/>
          </p:cNvSpPr>
          <p:nvPr>
            <p:ph idx="1"/>
          </p:nvPr>
        </p:nvSpPr>
        <p:spPr/>
        <p:txBody>
          <a:bodyPr/>
          <a:lstStyle/>
          <a:p>
            <a:r>
              <a:rPr lang="en-US" dirty="0"/>
              <a:t>They could use </a:t>
            </a:r>
            <a:r>
              <a:rPr lang="en-US" i="1" dirty="0"/>
              <a:t>characters</a:t>
            </a:r>
            <a:r>
              <a:rPr lang="en-US" dirty="0"/>
              <a:t> to represent assembly language instructions.</a:t>
            </a:r>
          </a:p>
          <a:p>
            <a:r>
              <a:rPr lang="en-US" dirty="0"/>
              <a:t>Instructions could be entered with punched cards.</a:t>
            </a:r>
          </a:p>
          <a:p>
            <a:pPr lvl="1"/>
            <a:r>
              <a:rPr lang="en-US" dirty="0"/>
              <a:t>Punched cards had been in use since the 1890s.</a:t>
            </a:r>
          </a:p>
          <a:p>
            <a:pPr lvl="1"/>
            <a:r>
              <a:rPr lang="en-US" dirty="0"/>
              <a:t>Businesses were comfortable working with punched cards and keypunches.</a:t>
            </a:r>
          </a:p>
          <a:p>
            <a:pPr lvl="1"/>
            <a:r>
              <a:rPr lang="en-US" dirty="0"/>
              <a:t>Card readers were easily adapted for use with computers</a:t>
            </a:r>
          </a:p>
        </p:txBody>
      </p:sp>
      <p:sp>
        <p:nvSpPr>
          <p:cNvPr id="4" name="Date Placeholder 3">
            <a:extLst>
              <a:ext uri="{FF2B5EF4-FFF2-40B4-BE49-F238E27FC236}">
                <a16:creationId xmlns:a16="http://schemas.microsoft.com/office/drawing/2014/main" id="{C72AF2F6-8032-8147-9AB7-E721D11F7A0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A9DD12CE-0FB3-E246-B1B3-207A417A3D0B}"/>
              </a:ext>
            </a:extLst>
          </p:cNvPr>
          <p:cNvSpPr>
            <a:spLocks noGrp="1"/>
          </p:cNvSpPr>
          <p:nvPr>
            <p:ph type="sldNum" sz="quarter" idx="12"/>
          </p:nvPr>
        </p:nvSpPr>
        <p:spPr/>
        <p:txBody>
          <a:bodyPr/>
          <a:lstStyle/>
          <a:p>
            <a:fld id="{FCFF2910-D1F1-314D-A8F2-476646A55ABA}" type="slidenum">
              <a:rPr lang="en-US" smtClean="0"/>
              <a:pPr/>
              <a:t>14</a:t>
            </a:fld>
            <a:endParaRPr lang="en-US" dirty="0"/>
          </a:p>
        </p:txBody>
      </p:sp>
      <p:pic>
        <p:nvPicPr>
          <p:cNvPr id="7" name="Picture 6">
            <a:extLst>
              <a:ext uri="{FF2B5EF4-FFF2-40B4-BE49-F238E27FC236}">
                <a16:creationId xmlns:a16="http://schemas.microsoft.com/office/drawing/2014/main" id="{FBB1CD44-9D8D-854D-8DD4-93B3B27F2A6D}"/>
              </a:ext>
            </a:extLst>
          </p:cNvPr>
          <p:cNvPicPr>
            <a:picLocks noChangeAspect="1"/>
          </p:cNvPicPr>
          <p:nvPr/>
        </p:nvPicPr>
        <p:blipFill>
          <a:blip r:embed="rId2"/>
          <a:stretch>
            <a:fillRect/>
          </a:stretch>
        </p:blipFill>
        <p:spPr>
          <a:xfrm>
            <a:off x="6877050" y="3840861"/>
            <a:ext cx="4476750" cy="2229433"/>
          </a:xfrm>
          <a:prstGeom prst="rect">
            <a:avLst/>
          </a:prstGeom>
        </p:spPr>
      </p:pic>
    </p:spTree>
    <p:extLst>
      <p:ext uri="{BB962C8B-B14F-4D97-AF65-F5344CB8AC3E}">
        <p14:creationId xmlns:p14="http://schemas.microsoft.com/office/powerpoint/2010/main" val="385982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EB1E-B9E9-D547-94E3-CA7369F3C686}"/>
              </a:ext>
            </a:extLst>
          </p:cNvPr>
          <p:cNvSpPr>
            <a:spLocks noGrp="1"/>
          </p:cNvSpPr>
          <p:nvPr>
            <p:ph type="title"/>
          </p:nvPr>
        </p:nvSpPr>
        <p:spPr/>
        <p:txBody>
          <a:bodyPr/>
          <a:lstStyle/>
          <a:p>
            <a:r>
              <a:rPr lang="en-US" dirty="0"/>
              <a:t>Assembly Language Instruction Formats</a:t>
            </a:r>
          </a:p>
        </p:txBody>
      </p:sp>
      <p:sp>
        <p:nvSpPr>
          <p:cNvPr id="3" name="Content Placeholder 2">
            <a:extLst>
              <a:ext uri="{FF2B5EF4-FFF2-40B4-BE49-F238E27FC236}">
                <a16:creationId xmlns:a16="http://schemas.microsoft.com/office/drawing/2014/main" id="{7A137D38-35F0-DD4C-97DD-753774826778}"/>
              </a:ext>
            </a:extLst>
          </p:cNvPr>
          <p:cNvSpPr>
            <a:spLocks noGrp="1"/>
          </p:cNvSpPr>
          <p:nvPr>
            <p:ph idx="1"/>
          </p:nvPr>
        </p:nvSpPr>
        <p:spPr>
          <a:xfrm>
            <a:off x="838200" y="1238996"/>
            <a:ext cx="10515600" cy="2304304"/>
          </a:xfrm>
        </p:spPr>
        <p:txBody>
          <a:bodyPr>
            <a:normAutofit/>
          </a:bodyPr>
          <a:lstStyle/>
          <a:p>
            <a:r>
              <a:rPr lang="en-US" dirty="0"/>
              <a:t>The requirements led to a very simply format, that is still in use today.</a:t>
            </a:r>
            <a:br>
              <a:rPr lang="en-US" dirty="0"/>
            </a:br>
            <a:br>
              <a:rPr lang="en-US" dirty="0"/>
            </a:br>
            <a:r>
              <a:rPr lang="en-US" i="1" dirty="0" err="1">
                <a:solidFill>
                  <a:srgbClr val="C00000"/>
                </a:solidFill>
              </a:rPr>
              <a:t>updateinventory</a:t>
            </a:r>
            <a:r>
              <a:rPr lang="en-US" i="1" dirty="0">
                <a:solidFill>
                  <a:srgbClr val="C00000"/>
                </a:solidFill>
              </a:rPr>
              <a:t>              LDA              inventory</a:t>
            </a:r>
          </a:p>
        </p:txBody>
      </p:sp>
      <p:sp>
        <p:nvSpPr>
          <p:cNvPr id="4" name="Date Placeholder 3">
            <a:extLst>
              <a:ext uri="{FF2B5EF4-FFF2-40B4-BE49-F238E27FC236}">
                <a16:creationId xmlns:a16="http://schemas.microsoft.com/office/drawing/2014/main" id="{75124866-D3F1-1243-973C-2A6AF2C87EE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98B8916-1915-AD44-AA94-50949360A71C}"/>
              </a:ext>
            </a:extLst>
          </p:cNvPr>
          <p:cNvSpPr>
            <a:spLocks noGrp="1"/>
          </p:cNvSpPr>
          <p:nvPr>
            <p:ph type="sldNum" sz="quarter" idx="12"/>
          </p:nvPr>
        </p:nvSpPr>
        <p:spPr/>
        <p:txBody>
          <a:bodyPr/>
          <a:lstStyle/>
          <a:p>
            <a:fld id="{FCFF2910-D1F1-314D-A8F2-476646A55ABA}" type="slidenum">
              <a:rPr lang="en-US" smtClean="0"/>
              <a:pPr/>
              <a:t>15</a:t>
            </a:fld>
            <a:endParaRPr lang="en-US" dirty="0"/>
          </a:p>
        </p:txBody>
      </p:sp>
      <p:sp>
        <p:nvSpPr>
          <p:cNvPr id="6" name="TextBox 5">
            <a:extLst>
              <a:ext uri="{FF2B5EF4-FFF2-40B4-BE49-F238E27FC236}">
                <a16:creationId xmlns:a16="http://schemas.microsoft.com/office/drawing/2014/main" id="{FA93C2F7-7357-AC4D-98D5-8E84683E2328}"/>
              </a:ext>
            </a:extLst>
          </p:cNvPr>
          <p:cNvSpPr txBox="1"/>
          <p:nvPr/>
        </p:nvSpPr>
        <p:spPr>
          <a:xfrm>
            <a:off x="1737126" y="2499601"/>
            <a:ext cx="1105367" cy="646331"/>
          </a:xfrm>
          <a:prstGeom prst="rect">
            <a:avLst/>
          </a:prstGeom>
          <a:noFill/>
        </p:spPr>
        <p:txBody>
          <a:bodyPr wrap="none" rtlCol="0">
            <a:spAutoFit/>
          </a:bodyPr>
          <a:lstStyle/>
          <a:p>
            <a:pPr algn="ctr"/>
            <a:r>
              <a:rPr lang="en-US" dirty="0"/>
              <a:t>Label </a:t>
            </a:r>
            <a:br>
              <a:rPr lang="en-US" dirty="0"/>
            </a:br>
            <a:r>
              <a:rPr lang="en-US" dirty="0"/>
              <a:t>(optional)</a:t>
            </a:r>
          </a:p>
        </p:txBody>
      </p:sp>
      <p:sp>
        <p:nvSpPr>
          <p:cNvPr id="7" name="TextBox 6">
            <a:extLst>
              <a:ext uri="{FF2B5EF4-FFF2-40B4-BE49-F238E27FC236}">
                <a16:creationId xmlns:a16="http://schemas.microsoft.com/office/drawing/2014/main" id="{3AAD1268-AC24-3449-9704-FA48DD1600D6}"/>
              </a:ext>
            </a:extLst>
          </p:cNvPr>
          <p:cNvSpPr txBox="1"/>
          <p:nvPr/>
        </p:nvSpPr>
        <p:spPr>
          <a:xfrm>
            <a:off x="4563110" y="2503033"/>
            <a:ext cx="883255" cy="369332"/>
          </a:xfrm>
          <a:prstGeom prst="rect">
            <a:avLst/>
          </a:prstGeom>
          <a:noFill/>
        </p:spPr>
        <p:txBody>
          <a:bodyPr wrap="none" rtlCol="0">
            <a:spAutoFit/>
          </a:bodyPr>
          <a:lstStyle/>
          <a:p>
            <a:r>
              <a:rPr lang="en-US" dirty="0"/>
              <a:t>opcode</a:t>
            </a:r>
          </a:p>
        </p:txBody>
      </p:sp>
      <p:sp>
        <p:nvSpPr>
          <p:cNvPr id="8" name="TextBox 7">
            <a:extLst>
              <a:ext uri="{FF2B5EF4-FFF2-40B4-BE49-F238E27FC236}">
                <a16:creationId xmlns:a16="http://schemas.microsoft.com/office/drawing/2014/main" id="{9DA6CF05-0CA6-DA42-969A-23D7F8E8963A}"/>
              </a:ext>
            </a:extLst>
          </p:cNvPr>
          <p:cNvSpPr txBox="1"/>
          <p:nvPr/>
        </p:nvSpPr>
        <p:spPr>
          <a:xfrm>
            <a:off x="5772188" y="2499601"/>
            <a:ext cx="2549224" cy="646331"/>
          </a:xfrm>
          <a:prstGeom prst="rect">
            <a:avLst/>
          </a:prstGeom>
          <a:noFill/>
        </p:spPr>
        <p:txBody>
          <a:bodyPr wrap="none" rtlCol="0">
            <a:spAutoFit/>
          </a:bodyPr>
          <a:lstStyle/>
          <a:p>
            <a:pPr algn="ctr"/>
            <a:r>
              <a:rPr lang="en-US" dirty="0"/>
              <a:t>Address or register labels</a:t>
            </a:r>
            <a:br>
              <a:rPr lang="en-US" dirty="0"/>
            </a:br>
            <a:r>
              <a:rPr lang="en-US" dirty="0"/>
              <a:t>(optional)</a:t>
            </a:r>
          </a:p>
        </p:txBody>
      </p:sp>
    </p:spTree>
    <p:extLst>
      <p:ext uri="{BB962C8B-B14F-4D97-AF65-F5344CB8AC3E}">
        <p14:creationId xmlns:p14="http://schemas.microsoft.com/office/powerpoint/2010/main" val="3433809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CF5E-E549-284B-8573-86742D63D3D0}"/>
              </a:ext>
            </a:extLst>
          </p:cNvPr>
          <p:cNvSpPr>
            <a:spLocks noGrp="1"/>
          </p:cNvSpPr>
          <p:nvPr>
            <p:ph type="title"/>
          </p:nvPr>
        </p:nvSpPr>
        <p:spPr/>
        <p:txBody>
          <a:bodyPr/>
          <a:lstStyle/>
          <a:p>
            <a:r>
              <a:rPr lang="en-US" dirty="0"/>
              <a:t>Non-Instruction Statements (SIC)</a:t>
            </a:r>
          </a:p>
        </p:txBody>
      </p:sp>
      <p:sp>
        <p:nvSpPr>
          <p:cNvPr id="3" name="Content Placeholder 2">
            <a:extLst>
              <a:ext uri="{FF2B5EF4-FFF2-40B4-BE49-F238E27FC236}">
                <a16:creationId xmlns:a16="http://schemas.microsoft.com/office/drawing/2014/main" id="{1D33ECD4-AAAD-2040-AED7-644AADED8D76}"/>
              </a:ext>
            </a:extLst>
          </p:cNvPr>
          <p:cNvSpPr>
            <a:spLocks noGrp="1"/>
          </p:cNvSpPr>
          <p:nvPr>
            <p:ph idx="1"/>
          </p:nvPr>
        </p:nvSpPr>
        <p:spPr/>
        <p:txBody>
          <a:bodyPr>
            <a:normAutofit/>
          </a:bodyPr>
          <a:lstStyle/>
          <a:p>
            <a:r>
              <a:rPr lang="en-US" dirty="0"/>
              <a:t>So far, we’ve talked about statements that correspond one-to-one to machine code instructions…  but there is another statement type required:  the </a:t>
            </a:r>
            <a:r>
              <a:rPr lang="en-US" i="1" dirty="0"/>
              <a:t>memory declaration</a:t>
            </a:r>
            <a:r>
              <a:rPr lang="en-US" dirty="0"/>
              <a:t>.</a:t>
            </a:r>
          </a:p>
          <a:p>
            <a:r>
              <a:rPr lang="en-US" dirty="0"/>
              <a:t>Reserve some memory, and assign a label:</a:t>
            </a:r>
            <a:br>
              <a:rPr lang="en-US" dirty="0"/>
            </a:br>
            <a:r>
              <a:rPr lang="en-US" i="1" dirty="0">
                <a:solidFill>
                  <a:srgbClr val="C00000"/>
                </a:solidFill>
              </a:rPr>
              <a:t>inventory              RESW     5	(Reserve 5 words)</a:t>
            </a:r>
            <a:br>
              <a:rPr lang="en-US" i="1" dirty="0">
                <a:solidFill>
                  <a:srgbClr val="C00000"/>
                </a:solidFill>
              </a:rPr>
            </a:br>
            <a:r>
              <a:rPr lang="en-US" i="1" dirty="0" err="1">
                <a:solidFill>
                  <a:srgbClr val="C00000"/>
                </a:solidFill>
              </a:rPr>
              <a:t>partnumbers</a:t>
            </a:r>
            <a:r>
              <a:rPr lang="en-US" i="1" dirty="0">
                <a:solidFill>
                  <a:srgbClr val="C00000"/>
                </a:solidFill>
              </a:rPr>
              <a:t>	RESB     100	(Reserve 100 bytes)</a:t>
            </a:r>
          </a:p>
          <a:p>
            <a:r>
              <a:rPr lang="en-US" dirty="0"/>
              <a:t>Reserve some memory, and assign a label </a:t>
            </a:r>
            <a:r>
              <a:rPr lang="en-US" i="1" dirty="0"/>
              <a:t>and starting value</a:t>
            </a:r>
            <a:r>
              <a:rPr lang="en-US" dirty="0"/>
              <a:t>:</a:t>
            </a:r>
            <a:br>
              <a:rPr lang="en-US" dirty="0"/>
            </a:br>
            <a:r>
              <a:rPr lang="en-US" i="1" dirty="0">
                <a:solidFill>
                  <a:srgbClr val="C00000"/>
                </a:solidFill>
              </a:rPr>
              <a:t>inventory              WORD   100	(Reserve 1 word; value=100)</a:t>
            </a:r>
            <a:br>
              <a:rPr lang="en-US" i="1" dirty="0">
                <a:solidFill>
                  <a:srgbClr val="C00000"/>
                </a:solidFill>
              </a:rPr>
            </a:br>
            <a:r>
              <a:rPr lang="en-US" i="1" dirty="0" err="1">
                <a:solidFill>
                  <a:srgbClr val="C00000"/>
                </a:solidFill>
              </a:rPr>
              <a:t>partname</a:t>
            </a:r>
            <a:r>
              <a:rPr lang="en-US" i="1" dirty="0">
                <a:solidFill>
                  <a:srgbClr val="C00000"/>
                </a:solidFill>
              </a:rPr>
              <a:t>		BYTE      </a:t>
            </a:r>
            <a:r>
              <a:rPr lang="en-US" i="1" dirty="0" err="1">
                <a:solidFill>
                  <a:srgbClr val="C00000"/>
                </a:solidFill>
              </a:rPr>
              <a:t>C‘widget</a:t>
            </a:r>
            <a:r>
              <a:rPr lang="en-US" i="1" dirty="0">
                <a:solidFill>
                  <a:srgbClr val="C00000"/>
                </a:solidFill>
              </a:rPr>
              <a:t>’	(Reserve 6 bytes; value=‘widget’)</a:t>
            </a:r>
            <a:br>
              <a:rPr lang="en-US" i="1" dirty="0">
                <a:solidFill>
                  <a:srgbClr val="C00000"/>
                </a:solidFill>
              </a:rPr>
            </a:br>
            <a:r>
              <a:rPr lang="en-US" i="1" dirty="0" err="1">
                <a:solidFill>
                  <a:srgbClr val="C00000"/>
                </a:solidFill>
              </a:rPr>
              <a:t>Iochannel</a:t>
            </a:r>
            <a:r>
              <a:rPr lang="en-US" i="1" dirty="0">
                <a:solidFill>
                  <a:srgbClr val="C00000"/>
                </a:solidFill>
              </a:rPr>
              <a:t>		BYTE      X‘05’	(Reserve 1 byte; value=x05)</a:t>
            </a:r>
          </a:p>
          <a:p>
            <a:endParaRPr lang="en-US" dirty="0"/>
          </a:p>
        </p:txBody>
      </p:sp>
      <p:sp>
        <p:nvSpPr>
          <p:cNvPr id="4" name="Date Placeholder 3">
            <a:extLst>
              <a:ext uri="{FF2B5EF4-FFF2-40B4-BE49-F238E27FC236}">
                <a16:creationId xmlns:a16="http://schemas.microsoft.com/office/drawing/2014/main" id="{BC7342A9-D8A1-A347-AA87-44C8AD9E5D2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BC8D604-20C0-B045-90B7-821ECBE11A24}"/>
              </a:ext>
            </a:extLst>
          </p:cNvPr>
          <p:cNvSpPr>
            <a:spLocks noGrp="1"/>
          </p:cNvSpPr>
          <p:nvPr>
            <p:ph type="sldNum" sz="quarter" idx="12"/>
          </p:nvPr>
        </p:nvSpPr>
        <p:spPr/>
        <p:txBody>
          <a:bodyPr/>
          <a:lstStyle/>
          <a:p>
            <a:fld id="{FCFF2910-D1F1-314D-A8F2-476646A55ABA}" type="slidenum">
              <a:rPr lang="en-US" smtClean="0"/>
              <a:pPr/>
              <a:t>16</a:t>
            </a:fld>
            <a:endParaRPr lang="en-US" dirty="0"/>
          </a:p>
        </p:txBody>
      </p:sp>
    </p:spTree>
    <p:extLst>
      <p:ext uri="{BB962C8B-B14F-4D97-AF65-F5344CB8AC3E}">
        <p14:creationId xmlns:p14="http://schemas.microsoft.com/office/powerpoint/2010/main" val="268895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3FCD-39D7-3C46-A6B2-189A7B2A4161}"/>
              </a:ext>
            </a:extLst>
          </p:cNvPr>
          <p:cNvSpPr>
            <a:spLocks noGrp="1"/>
          </p:cNvSpPr>
          <p:nvPr>
            <p:ph type="title"/>
          </p:nvPr>
        </p:nvSpPr>
        <p:spPr/>
        <p:txBody>
          <a:bodyPr/>
          <a:lstStyle/>
          <a:p>
            <a:r>
              <a:rPr lang="en-US" dirty="0"/>
              <a:t>Other Housekeeping Statements</a:t>
            </a:r>
          </a:p>
        </p:txBody>
      </p:sp>
      <p:sp>
        <p:nvSpPr>
          <p:cNvPr id="3" name="Content Placeholder 2">
            <a:extLst>
              <a:ext uri="{FF2B5EF4-FFF2-40B4-BE49-F238E27FC236}">
                <a16:creationId xmlns:a16="http://schemas.microsoft.com/office/drawing/2014/main" id="{B50243E2-9ECC-B549-A805-A47F63F66942}"/>
              </a:ext>
            </a:extLst>
          </p:cNvPr>
          <p:cNvSpPr>
            <a:spLocks noGrp="1"/>
          </p:cNvSpPr>
          <p:nvPr>
            <p:ph idx="1"/>
          </p:nvPr>
        </p:nvSpPr>
        <p:spPr/>
        <p:txBody>
          <a:bodyPr/>
          <a:lstStyle/>
          <a:p>
            <a:r>
              <a:rPr lang="en-US" dirty="0"/>
              <a:t>Indicated starting address of program:</a:t>
            </a:r>
            <a:br>
              <a:rPr lang="en-US" dirty="0"/>
            </a:br>
            <a:r>
              <a:rPr lang="en-US" i="1" dirty="0" err="1">
                <a:solidFill>
                  <a:srgbClr val="C00000"/>
                </a:solidFill>
              </a:rPr>
              <a:t>programname</a:t>
            </a:r>
            <a:r>
              <a:rPr lang="en-US" i="1" dirty="0">
                <a:solidFill>
                  <a:srgbClr val="C00000"/>
                </a:solidFill>
              </a:rPr>
              <a:t>	START		1000</a:t>
            </a:r>
          </a:p>
          <a:p>
            <a:r>
              <a:rPr lang="en-US" dirty="0"/>
              <a:t>Indicate end of program, and location of first statement:</a:t>
            </a:r>
            <a:br>
              <a:rPr lang="en-US" dirty="0"/>
            </a:br>
            <a:r>
              <a:rPr lang="en-US" i="1" dirty="0">
                <a:solidFill>
                  <a:srgbClr val="C00000"/>
                </a:solidFill>
              </a:rPr>
              <a:t>			END		</a:t>
            </a:r>
            <a:r>
              <a:rPr lang="en-US" i="1" dirty="0" err="1">
                <a:solidFill>
                  <a:srgbClr val="C00000"/>
                </a:solidFill>
              </a:rPr>
              <a:t>starthere</a:t>
            </a:r>
            <a:endParaRPr lang="en-US" i="1" dirty="0">
              <a:solidFill>
                <a:srgbClr val="C00000"/>
              </a:solidFill>
            </a:endParaRPr>
          </a:p>
        </p:txBody>
      </p:sp>
      <p:sp>
        <p:nvSpPr>
          <p:cNvPr id="4" name="Date Placeholder 3">
            <a:extLst>
              <a:ext uri="{FF2B5EF4-FFF2-40B4-BE49-F238E27FC236}">
                <a16:creationId xmlns:a16="http://schemas.microsoft.com/office/drawing/2014/main" id="{6168E98E-D959-6B45-8107-FF2D97D49F29}"/>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DB6872D6-E50D-D340-8B5E-AB99B83507B1}"/>
              </a:ext>
            </a:extLst>
          </p:cNvPr>
          <p:cNvSpPr>
            <a:spLocks noGrp="1"/>
          </p:cNvSpPr>
          <p:nvPr>
            <p:ph type="sldNum" sz="quarter" idx="12"/>
          </p:nvPr>
        </p:nvSpPr>
        <p:spPr/>
        <p:txBody>
          <a:bodyPr/>
          <a:lstStyle/>
          <a:p>
            <a:fld id="{FCFF2910-D1F1-314D-A8F2-476646A55ABA}" type="slidenum">
              <a:rPr lang="en-US" smtClean="0"/>
              <a:pPr/>
              <a:t>17</a:t>
            </a:fld>
            <a:endParaRPr lang="en-US" dirty="0"/>
          </a:p>
        </p:txBody>
      </p:sp>
    </p:spTree>
    <p:extLst>
      <p:ext uri="{BB962C8B-B14F-4D97-AF65-F5344CB8AC3E}">
        <p14:creationId xmlns:p14="http://schemas.microsoft.com/office/powerpoint/2010/main" val="13547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A266-77CD-6143-B36D-E194E73AF46C}"/>
              </a:ext>
            </a:extLst>
          </p:cNvPr>
          <p:cNvSpPr>
            <a:spLocks noGrp="1"/>
          </p:cNvSpPr>
          <p:nvPr>
            <p:ph type="title"/>
          </p:nvPr>
        </p:nvSpPr>
        <p:spPr/>
        <p:txBody>
          <a:bodyPr/>
          <a:lstStyle/>
          <a:p>
            <a:r>
              <a:rPr lang="en-US" dirty="0"/>
              <a:t>What an Assembler Does</a:t>
            </a:r>
          </a:p>
        </p:txBody>
      </p:sp>
      <p:sp>
        <p:nvSpPr>
          <p:cNvPr id="3" name="Content Placeholder 2">
            <a:extLst>
              <a:ext uri="{FF2B5EF4-FFF2-40B4-BE49-F238E27FC236}">
                <a16:creationId xmlns:a16="http://schemas.microsoft.com/office/drawing/2014/main" id="{1284B99B-B0EE-A44D-8974-4341D03B7703}"/>
              </a:ext>
            </a:extLst>
          </p:cNvPr>
          <p:cNvSpPr>
            <a:spLocks noGrp="1"/>
          </p:cNvSpPr>
          <p:nvPr>
            <p:ph idx="1"/>
          </p:nvPr>
        </p:nvSpPr>
        <p:spPr/>
        <p:txBody>
          <a:bodyPr/>
          <a:lstStyle/>
          <a:p>
            <a:r>
              <a:rPr lang="en-US" dirty="0"/>
              <a:t>Convert mnemonic opcodes to machine language code</a:t>
            </a:r>
          </a:p>
          <a:p>
            <a:r>
              <a:rPr lang="en-US" dirty="0"/>
              <a:t>Convert symbolic references to memory addresses</a:t>
            </a:r>
          </a:p>
          <a:p>
            <a:r>
              <a:rPr lang="en-US" dirty="0"/>
              <a:t>Assemble machine code instructions</a:t>
            </a:r>
          </a:p>
          <a:p>
            <a:r>
              <a:rPr lang="en-US" dirty="0"/>
              <a:t>Write a binary machine code file</a:t>
            </a:r>
          </a:p>
        </p:txBody>
      </p:sp>
      <p:sp>
        <p:nvSpPr>
          <p:cNvPr id="4" name="Date Placeholder 3">
            <a:extLst>
              <a:ext uri="{FF2B5EF4-FFF2-40B4-BE49-F238E27FC236}">
                <a16:creationId xmlns:a16="http://schemas.microsoft.com/office/drawing/2014/main" id="{87D351C8-3BDD-F74E-BA83-8569B6EBDDE4}"/>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CBAF4D9F-4D91-1747-BED0-4C3F8DE7BDBC}"/>
              </a:ext>
            </a:extLst>
          </p:cNvPr>
          <p:cNvSpPr>
            <a:spLocks noGrp="1"/>
          </p:cNvSpPr>
          <p:nvPr>
            <p:ph type="sldNum" sz="quarter" idx="12"/>
          </p:nvPr>
        </p:nvSpPr>
        <p:spPr/>
        <p:txBody>
          <a:bodyPr/>
          <a:lstStyle/>
          <a:p>
            <a:fld id="{FCFF2910-D1F1-314D-A8F2-476646A55ABA}" type="slidenum">
              <a:rPr lang="en-US" smtClean="0"/>
              <a:pPr/>
              <a:t>18</a:t>
            </a:fld>
            <a:endParaRPr lang="en-US" dirty="0"/>
          </a:p>
        </p:txBody>
      </p:sp>
      <p:pic>
        <p:nvPicPr>
          <p:cNvPr id="6" name="Picture 5">
            <a:extLst>
              <a:ext uri="{FF2B5EF4-FFF2-40B4-BE49-F238E27FC236}">
                <a16:creationId xmlns:a16="http://schemas.microsoft.com/office/drawing/2014/main" id="{9C3C133A-B564-9946-9B1C-7A09C929E00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04609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184F-DCF6-F241-AF04-2266898121DA}"/>
              </a:ext>
            </a:extLst>
          </p:cNvPr>
          <p:cNvSpPr>
            <a:spLocks noGrp="1"/>
          </p:cNvSpPr>
          <p:nvPr>
            <p:ph type="title"/>
          </p:nvPr>
        </p:nvSpPr>
        <p:spPr/>
        <p:txBody>
          <a:bodyPr/>
          <a:lstStyle/>
          <a:p>
            <a:r>
              <a:rPr lang="en-US" dirty="0"/>
              <a:t>Two-Pass Assembler</a:t>
            </a:r>
          </a:p>
        </p:txBody>
      </p:sp>
      <p:sp>
        <p:nvSpPr>
          <p:cNvPr id="3" name="Content Placeholder 2">
            <a:extLst>
              <a:ext uri="{FF2B5EF4-FFF2-40B4-BE49-F238E27FC236}">
                <a16:creationId xmlns:a16="http://schemas.microsoft.com/office/drawing/2014/main" id="{81DF2819-9E0C-B748-BDA6-F98E3AE11FF3}"/>
              </a:ext>
            </a:extLst>
          </p:cNvPr>
          <p:cNvSpPr>
            <a:spLocks noGrp="1"/>
          </p:cNvSpPr>
          <p:nvPr>
            <p:ph idx="1"/>
          </p:nvPr>
        </p:nvSpPr>
        <p:spPr/>
        <p:txBody>
          <a:bodyPr/>
          <a:lstStyle/>
          <a:p>
            <a:r>
              <a:rPr lang="en-US" dirty="0"/>
              <a:t>1</a:t>
            </a:r>
            <a:r>
              <a:rPr lang="en-US" baseline="30000" dirty="0"/>
              <a:t>st</a:t>
            </a:r>
            <a:r>
              <a:rPr lang="en-US" dirty="0"/>
              <a:t> Pass</a:t>
            </a:r>
          </a:p>
          <a:p>
            <a:pPr lvl="1"/>
            <a:r>
              <a:rPr lang="en-US" dirty="0"/>
              <a:t>Identify statements</a:t>
            </a:r>
          </a:p>
          <a:p>
            <a:pPr lvl="1"/>
            <a:r>
              <a:rPr lang="en-US" dirty="0"/>
              <a:t>Determine memory layout</a:t>
            </a:r>
          </a:p>
          <a:p>
            <a:pPr lvl="1"/>
            <a:r>
              <a:rPr lang="en-US" dirty="0"/>
              <a:t>Assign addresses to symbolic references and build “symbol table”</a:t>
            </a:r>
          </a:p>
          <a:p>
            <a:r>
              <a:rPr lang="en-US" dirty="0"/>
              <a:t>2</a:t>
            </a:r>
            <a:r>
              <a:rPr lang="en-US" baseline="30000" dirty="0"/>
              <a:t>nd</a:t>
            </a:r>
            <a:r>
              <a:rPr lang="en-US" dirty="0"/>
              <a:t> Pass</a:t>
            </a:r>
          </a:p>
          <a:p>
            <a:pPr lvl="1"/>
            <a:r>
              <a:rPr lang="en-US" dirty="0"/>
              <a:t>Assemble instructions</a:t>
            </a:r>
          </a:p>
          <a:p>
            <a:pPr lvl="1"/>
            <a:r>
              <a:rPr lang="en-US" dirty="0"/>
              <a:t>Output binary machine code </a:t>
            </a:r>
          </a:p>
          <a:p>
            <a:pPr lvl="1"/>
            <a:r>
              <a:rPr lang="en-US" dirty="0"/>
              <a:t>Print program listing &amp; address assignments (Symbol Table)</a:t>
            </a:r>
          </a:p>
          <a:p>
            <a:endParaRPr lang="en-US" dirty="0"/>
          </a:p>
        </p:txBody>
      </p:sp>
      <p:sp>
        <p:nvSpPr>
          <p:cNvPr id="4" name="Date Placeholder 3">
            <a:extLst>
              <a:ext uri="{FF2B5EF4-FFF2-40B4-BE49-F238E27FC236}">
                <a16:creationId xmlns:a16="http://schemas.microsoft.com/office/drawing/2014/main" id="{9C99F148-728F-4843-BB5D-0AB21F2E881C}"/>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9B3A0F9-A7FA-8040-8BE7-139062347EA6}"/>
              </a:ext>
            </a:extLst>
          </p:cNvPr>
          <p:cNvSpPr>
            <a:spLocks noGrp="1"/>
          </p:cNvSpPr>
          <p:nvPr>
            <p:ph type="sldNum" sz="quarter" idx="12"/>
          </p:nvPr>
        </p:nvSpPr>
        <p:spPr/>
        <p:txBody>
          <a:bodyPr/>
          <a:lstStyle/>
          <a:p>
            <a:fld id="{FCFF2910-D1F1-314D-A8F2-476646A55ABA}" type="slidenum">
              <a:rPr lang="en-US" smtClean="0"/>
              <a:pPr/>
              <a:t>19</a:t>
            </a:fld>
            <a:endParaRPr lang="en-US" dirty="0"/>
          </a:p>
        </p:txBody>
      </p:sp>
    </p:spTree>
    <p:extLst>
      <p:ext uri="{BB962C8B-B14F-4D97-AF65-F5344CB8AC3E}">
        <p14:creationId xmlns:p14="http://schemas.microsoft.com/office/powerpoint/2010/main" val="309163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FD51-6260-E242-9BCE-E2DB41630190}"/>
              </a:ext>
            </a:extLst>
          </p:cNvPr>
          <p:cNvSpPr>
            <a:spLocks noGrp="1"/>
          </p:cNvSpPr>
          <p:nvPr>
            <p:ph type="title"/>
          </p:nvPr>
        </p:nvSpPr>
        <p:spPr/>
        <p:txBody>
          <a:bodyPr/>
          <a:lstStyle/>
          <a:p>
            <a:r>
              <a:rPr lang="en-US" dirty="0"/>
              <a:t>RISC versus CISC</a:t>
            </a:r>
            <a:endParaRPr lang="en-US" i="1" dirty="0"/>
          </a:p>
        </p:txBody>
      </p:sp>
      <p:sp>
        <p:nvSpPr>
          <p:cNvPr id="3" name="Content Placeholder 2">
            <a:extLst>
              <a:ext uri="{FF2B5EF4-FFF2-40B4-BE49-F238E27FC236}">
                <a16:creationId xmlns:a16="http://schemas.microsoft.com/office/drawing/2014/main" id="{937E99C7-94EA-A64E-9F00-8878377860BC}"/>
              </a:ext>
            </a:extLst>
          </p:cNvPr>
          <p:cNvSpPr>
            <a:spLocks noGrp="1"/>
          </p:cNvSpPr>
          <p:nvPr>
            <p:ph sz="half" idx="1"/>
          </p:nvPr>
        </p:nvSpPr>
        <p:spPr/>
        <p:txBody>
          <a:bodyPr/>
          <a:lstStyle/>
          <a:p>
            <a:pPr marL="0" indent="0" algn="ctr">
              <a:buNone/>
            </a:pPr>
            <a:r>
              <a:rPr lang="en-US" b="1" dirty="0"/>
              <a:t>Reduced Instruction Set Computer</a:t>
            </a:r>
          </a:p>
          <a:p>
            <a:r>
              <a:rPr lang="en-US" dirty="0"/>
              <a:t>One clock-cycle per instruction</a:t>
            </a:r>
          </a:p>
          <a:p>
            <a:r>
              <a:rPr lang="en-US" dirty="0"/>
              <a:t>Effective </a:t>
            </a:r>
            <a:r>
              <a:rPr lang="en-US" i="1" dirty="0"/>
              <a:t>pipelining</a:t>
            </a:r>
          </a:p>
          <a:p>
            <a:r>
              <a:rPr lang="en-US" dirty="0"/>
              <a:t>Fewer addressing modes</a:t>
            </a:r>
          </a:p>
          <a:p>
            <a:r>
              <a:rPr lang="en-US" dirty="0"/>
              <a:t>Requires more instructions per program (more RAM)</a:t>
            </a:r>
          </a:p>
          <a:p>
            <a:r>
              <a:rPr lang="en-US" dirty="0"/>
              <a:t>Lower gate count	</a:t>
            </a:r>
          </a:p>
          <a:p>
            <a:r>
              <a:rPr lang="en-US" dirty="0"/>
              <a:t>Lower energy use</a:t>
            </a:r>
          </a:p>
        </p:txBody>
      </p:sp>
      <p:sp>
        <p:nvSpPr>
          <p:cNvPr id="4" name="Content Placeholder 3">
            <a:extLst>
              <a:ext uri="{FF2B5EF4-FFF2-40B4-BE49-F238E27FC236}">
                <a16:creationId xmlns:a16="http://schemas.microsoft.com/office/drawing/2014/main" id="{E56885D4-4BB9-9340-90B0-8F6856E55E91}"/>
              </a:ext>
            </a:extLst>
          </p:cNvPr>
          <p:cNvSpPr>
            <a:spLocks noGrp="1"/>
          </p:cNvSpPr>
          <p:nvPr>
            <p:ph sz="half" idx="2"/>
          </p:nvPr>
        </p:nvSpPr>
        <p:spPr/>
        <p:txBody>
          <a:bodyPr/>
          <a:lstStyle/>
          <a:p>
            <a:pPr marL="0" indent="0" algn="ctr">
              <a:buNone/>
            </a:pPr>
            <a:r>
              <a:rPr lang="en-US" b="1" dirty="0"/>
              <a:t>Complex Instruction Set Computer</a:t>
            </a:r>
          </a:p>
          <a:p>
            <a:r>
              <a:rPr lang="en-US" dirty="0"/>
              <a:t>Multiple / variable clock-cycles per instruction</a:t>
            </a:r>
          </a:p>
          <a:p>
            <a:r>
              <a:rPr lang="en-US" dirty="0"/>
              <a:t>More addressing modes</a:t>
            </a:r>
          </a:p>
          <a:p>
            <a:r>
              <a:rPr lang="en-US" dirty="0"/>
              <a:t>Requires fewer instructions per program (less RAM)</a:t>
            </a:r>
          </a:p>
          <a:p>
            <a:r>
              <a:rPr lang="en-US" dirty="0"/>
              <a:t>Higher gate count – more chip real estate</a:t>
            </a:r>
          </a:p>
          <a:p>
            <a:r>
              <a:rPr lang="en-US" dirty="0"/>
              <a:t>Higher energy use</a:t>
            </a:r>
          </a:p>
          <a:p>
            <a:endParaRPr lang="en-US" dirty="0"/>
          </a:p>
          <a:p>
            <a:pPr marL="0" indent="0">
              <a:buNone/>
            </a:pPr>
            <a:endParaRPr lang="en-US" dirty="0"/>
          </a:p>
          <a:p>
            <a:endParaRPr lang="en-US" dirty="0"/>
          </a:p>
        </p:txBody>
      </p:sp>
      <p:sp>
        <p:nvSpPr>
          <p:cNvPr id="5" name="Date Placeholder 4">
            <a:extLst>
              <a:ext uri="{FF2B5EF4-FFF2-40B4-BE49-F238E27FC236}">
                <a16:creationId xmlns:a16="http://schemas.microsoft.com/office/drawing/2014/main" id="{2FA5F444-18F9-5D45-BF94-F38BC54148CE}"/>
              </a:ext>
            </a:extLst>
          </p:cNvPr>
          <p:cNvSpPr>
            <a:spLocks noGrp="1"/>
          </p:cNvSpPr>
          <p:nvPr>
            <p:ph type="dt" sz="half" idx="10"/>
          </p:nvPr>
        </p:nvSpPr>
        <p:spPr/>
        <p:txBody>
          <a:bodyPr/>
          <a:lstStyle/>
          <a:p>
            <a:r>
              <a:rPr lang="en-US" dirty="0"/>
              <a:t>CMPE 220</a:t>
            </a:r>
          </a:p>
        </p:txBody>
      </p:sp>
      <p:sp>
        <p:nvSpPr>
          <p:cNvPr id="6" name="Slide Number Placeholder 5">
            <a:extLst>
              <a:ext uri="{FF2B5EF4-FFF2-40B4-BE49-F238E27FC236}">
                <a16:creationId xmlns:a16="http://schemas.microsoft.com/office/drawing/2014/main" id="{85282CA8-5114-814E-96DF-E15934E30A72}"/>
              </a:ext>
            </a:extLst>
          </p:cNvPr>
          <p:cNvSpPr>
            <a:spLocks noGrp="1"/>
          </p:cNvSpPr>
          <p:nvPr>
            <p:ph type="sldNum" sz="quarter" idx="12"/>
          </p:nvPr>
        </p:nvSpPr>
        <p:spPr/>
        <p:txBody>
          <a:bodyPr/>
          <a:lstStyle/>
          <a:p>
            <a:fld id="{FCFF2910-D1F1-314D-A8F2-476646A55ABA}" type="slidenum">
              <a:rPr lang="en-US" smtClean="0"/>
              <a:pPr/>
              <a:t>2</a:t>
            </a:fld>
            <a:endParaRPr lang="en-US" dirty="0"/>
          </a:p>
        </p:txBody>
      </p:sp>
    </p:spTree>
    <p:extLst>
      <p:ext uri="{BB962C8B-B14F-4D97-AF65-F5344CB8AC3E}">
        <p14:creationId xmlns:p14="http://schemas.microsoft.com/office/powerpoint/2010/main" val="187722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8D0D-F863-0447-8E58-FB663F0B540F}"/>
              </a:ext>
            </a:extLst>
          </p:cNvPr>
          <p:cNvSpPr>
            <a:spLocks noGrp="1"/>
          </p:cNvSpPr>
          <p:nvPr>
            <p:ph type="title"/>
          </p:nvPr>
        </p:nvSpPr>
        <p:spPr/>
        <p:txBody>
          <a:bodyPr/>
          <a:lstStyle/>
          <a:p>
            <a:r>
              <a:rPr lang="en-US" dirty="0"/>
              <a:t>Assembly Example:  SIC/XE</a:t>
            </a:r>
          </a:p>
        </p:txBody>
      </p:sp>
      <p:sp>
        <p:nvSpPr>
          <p:cNvPr id="4" name="Date Placeholder 3">
            <a:extLst>
              <a:ext uri="{FF2B5EF4-FFF2-40B4-BE49-F238E27FC236}">
                <a16:creationId xmlns:a16="http://schemas.microsoft.com/office/drawing/2014/main" id="{8BD2433C-A253-DA4F-833C-D84DD94EC72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F196BEB-430F-A444-A2EF-E3221C0792D0}"/>
              </a:ext>
            </a:extLst>
          </p:cNvPr>
          <p:cNvSpPr>
            <a:spLocks noGrp="1"/>
          </p:cNvSpPr>
          <p:nvPr>
            <p:ph type="sldNum" sz="quarter" idx="12"/>
          </p:nvPr>
        </p:nvSpPr>
        <p:spPr/>
        <p:txBody>
          <a:bodyPr/>
          <a:lstStyle/>
          <a:p>
            <a:fld id="{FCFF2910-D1F1-314D-A8F2-476646A55ABA}" type="slidenum">
              <a:rPr lang="en-US" smtClean="0"/>
              <a:pPr/>
              <a:t>20</a:t>
            </a:fld>
            <a:endParaRPr lang="en-US" dirty="0"/>
          </a:p>
        </p:txBody>
      </p:sp>
      <p:sp>
        <p:nvSpPr>
          <p:cNvPr id="7" name="TextBox 6">
            <a:extLst>
              <a:ext uri="{FF2B5EF4-FFF2-40B4-BE49-F238E27FC236}">
                <a16:creationId xmlns:a16="http://schemas.microsoft.com/office/drawing/2014/main" id="{08533ABB-731F-1245-B258-A7F8105E9AB9}"/>
              </a:ext>
            </a:extLst>
          </p:cNvPr>
          <p:cNvSpPr txBox="1"/>
          <p:nvPr/>
        </p:nvSpPr>
        <p:spPr>
          <a:xfrm>
            <a:off x="965200" y="4838700"/>
            <a:ext cx="10388600" cy="1384995"/>
          </a:xfrm>
          <a:prstGeom prst="rect">
            <a:avLst/>
          </a:prstGeom>
          <a:noFill/>
        </p:spPr>
        <p:txBody>
          <a:bodyPr wrap="square" rtlCol="0">
            <a:spAutoFit/>
          </a:bodyPr>
          <a:lstStyle/>
          <a:p>
            <a:pPr marL="457200" indent="-457200">
              <a:buFont typeface="Wingdings" pitchFamily="2" charset="2"/>
              <a:buChar char="v"/>
            </a:pPr>
            <a:r>
              <a:rPr lang="en-US" sz="2800" dirty="0"/>
              <a:t>Note that the SIC/XE has variable length instructions.  This is often true of CISC machines.  RISC machines have uniform length instructions.  </a:t>
            </a:r>
          </a:p>
        </p:txBody>
      </p:sp>
      <p:graphicFrame>
        <p:nvGraphicFramePr>
          <p:cNvPr id="10" name="Content Placeholder 9">
            <a:extLst>
              <a:ext uri="{FF2B5EF4-FFF2-40B4-BE49-F238E27FC236}">
                <a16:creationId xmlns:a16="http://schemas.microsoft.com/office/drawing/2014/main" id="{75104D97-3807-324F-8807-A8E41892F290}"/>
              </a:ext>
            </a:extLst>
          </p:cNvPr>
          <p:cNvGraphicFramePr>
            <a:graphicFrameLocks noGrp="1"/>
          </p:cNvGraphicFramePr>
          <p:nvPr>
            <p:ph idx="1"/>
            <p:extLst>
              <p:ext uri="{D42A27DB-BD31-4B8C-83A1-F6EECF244321}">
                <p14:modId xmlns:p14="http://schemas.microsoft.com/office/powerpoint/2010/main" val="2223398887"/>
              </p:ext>
            </p:extLst>
          </p:nvPr>
        </p:nvGraphicFramePr>
        <p:xfrm>
          <a:off x="838200" y="1238250"/>
          <a:ext cx="10388598" cy="333756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1939288349"/>
                    </a:ext>
                  </a:extLst>
                </a:gridCol>
                <a:gridCol w="2573866">
                  <a:extLst>
                    <a:ext uri="{9D8B030D-6E8A-4147-A177-3AD203B41FA5}">
                      <a16:colId xmlns:a16="http://schemas.microsoft.com/office/drawing/2014/main" val="226136986"/>
                    </a:ext>
                  </a:extLst>
                </a:gridCol>
                <a:gridCol w="1731433">
                  <a:extLst>
                    <a:ext uri="{9D8B030D-6E8A-4147-A177-3AD203B41FA5}">
                      <a16:colId xmlns:a16="http://schemas.microsoft.com/office/drawing/2014/main" val="3150338262"/>
                    </a:ext>
                  </a:extLst>
                </a:gridCol>
                <a:gridCol w="1731433">
                  <a:extLst>
                    <a:ext uri="{9D8B030D-6E8A-4147-A177-3AD203B41FA5}">
                      <a16:colId xmlns:a16="http://schemas.microsoft.com/office/drawing/2014/main" val="46556888"/>
                    </a:ext>
                  </a:extLst>
                </a:gridCol>
                <a:gridCol w="1189568">
                  <a:extLst>
                    <a:ext uri="{9D8B030D-6E8A-4147-A177-3AD203B41FA5}">
                      <a16:colId xmlns:a16="http://schemas.microsoft.com/office/drawing/2014/main" val="3026786520"/>
                    </a:ext>
                  </a:extLst>
                </a:gridCol>
                <a:gridCol w="2273298">
                  <a:extLst>
                    <a:ext uri="{9D8B030D-6E8A-4147-A177-3AD203B41FA5}">
                      <a16:colId xmlns:a16="http://schemas.microsoft.com/office/drawing/2014/main" val="1392473095"/>
                    </a:ext>
                  </a:extLst>
                </a:gridCol>
              </a:tblGrid>
              <a:tr h="370840">
                <a:tc>
                  <a:txBody>
                    <a:bodyPr/>
                    <a:lstStyle/>
                    <a:p>
                      <a:pPr algn="ctr"/>
                      <a:r>
                        <a:rPr lang="en-US" i="1" dirty="0"/>
                        <a:t>Line #</a:t>
                      </a:r>
                    </a:p>
                  </a:txBody>
                  <a:tcPr/>
                </a:tc>
                <a:tc>
                  <a:txBody>
                    <a:bodyPr/>
                    <a:lstStyle/>
                    <a:p>
                      <a:r>
                        <a:rPr lang="en-US" dirty="0"/>
                        <a:t>Label</a:t>
                      </a:r>
                    </a:p>
                  </a:txBody>
                  <a:tcPr/>
                </a:tc>
                <a:tc>
                  <a:txBody>
                    <a:bodyPr/>
                    <a:lstStyle/>
                    <a:p>
                      <a:r>
                        <a:rPr lang="en-US" dirty="0"/>
                        <a:t>Instruction</a:t>
                      </a:r>
                    </a:p>
                  </a:txBody>
                  <a:tcPr/>
                </a:tc>
                <a:tc>
                  <a:txBody>
                    <a:bodyPr/>
                    <a:lstStyle/>
                    <a:p>
                      <a:r>
                        <a:rPr lang="en-US" dirty="0"/>
                        <a:t>Argument</a:t>
                      </a:r>
                    </a:p>
                  </a:txBody>
                  <a:tcPr/>
                </a:tc>
                <a:tc>
                  <a:txBody>
                    <a:bodyPr/>
                    <a:lstStyle/>
                    <a:p>
                      <a:pPr algn="ctr"/>
                      <a:r>
                        <a:rPr lang="en-US" i="1" dirty="0"/>
                        <a:t>Address</a:t>
                      </a:r>
                    </a:p>
                  </a:txBody>
                  <a:tcPr/>
                </a:tc>
                <a:tc>
                  <a:txBody>
                    <a:bodyPr/>
                    <a:lstStyle/>
                    <a:p>
                      <a:pPr algn="ctr"/>
                      <a:r>
                        <a:rPr lang="en-US" i="1" dirty="0"/>
                        <a:t>Instruction Size*</a:t>
                      </a:r>
                    </a:p>
                  </a:txBody>
                  <a:tcPr/>
                </a:tc>
                <a:extLst>
                  <a:ext uri="{0D108BD9-81ED-4DB2-BD59-A6C34878D82A}">
                    <a16:rowId xmlns:a16="http://schemas.microsoft.com/office/drawing/2014/main" val="231814828"/>
                  </a:ext>
                </a:extLst>
              </a:tr>
              <a:tr h="370840">
                <a:tc>
                  <a:txBody>
                    <a:bodyPr/>
                    <a:lstStyle/>
                    <a:p>
                      <a:pPr algn="ctr"/>
                      <a:r>
                        <a:rPr lang="en-US" i="1" dirty="0"/>
                        <a:t>1</a:t>
                      </a:r>
                    </a:p>
                  </a:txBody>
                  <a:tcPr/>
                </a:tc>
                <a:tc>
                  <a:txBody>
                    <a:bodyPr/>
                    <a:lstStyle/>
                    <a:p>
                      <a:r>
                        <a:rPr lang="en-US" dirty="0"/>
                        <a:t>Program</a:t>
                      </a:r>
                    </a:p>
                  </a:txBody>
                  <a:tcPr/>
                </a:tc>
                <a:tc>
                  <a:txBody>
                    <a:bodyPr/>
                    <a:lstStyle/>
                    <a:p>
                      <a:r>
                        <a:rPr lang="en-US" dirty="0"/>
                        <a:t>START</a:t>
                      </a:r>
                    </a:p>
                  </a:txBody>
                  <a:tcPr/>
                </a:tc>
                <a:tc>
                  <a:txBody>
                    <a:bodyPr/>
                    <a:lstStyle/>
                    <a:p>
                      <a:r>
                        <a:rPr lang="en-US" dirty="0"/>
                        <a:t>1000</a:t>
                      </a:r>
                    </a:p>
                  </a:txBody>
                  <a:tcPr/>
                </a:tc>
                <a:tc>
                  <a:txBody>
                    <a:bodyPr/>
                    <a:lstStyle/>
                    <a:p>
                      <a:pPr algn="ctr"/>
                      <a:r>
                        <a:rPr lang="en-US" i="1" dirty="0"/>
                        <a:t>1000</a:t>
                      </a:r>
                    </a:p>
                  </a:txBody>
                  <a:tcPr/>
                </a:tc>
                <a:tc>
                  <a:txBody>
                    <a:bodyPr/>
                    <a:lstStyle/>
                    <a:p>
                      <a:pPr algn="ctr"/>
                      <a:r>
                        <a:rPr lang="en-US" i="1" dirty="0"/>
                        <a:t>0</a:t>
                      </a:r>
                    </a:p>
                  </a:txBody>
                  <a:tcPr/>
                </a:tc>
                <a:extLst>
                  <a:ext uri="{0D108BD9-81ED-4DB2-BD59-A6C34878D82A}">
                    <a16:rowId xmlns:a16="http://schemas.microsoft.com/office/drawing/2014/main" val="2223122370"/>
                  </a:ext>
                </a:extLst>
              </a:tr>
              <a:tr h="370840">
                <a:tc>
                  <a:txBody>
                    <a:bodyPr/>
                    <a:lstStyle/>
                    <a:p>
                      <a:pPr algn="ctr"/>
                      <a:r>
                        <a:rPr lang="en-US" i="1" dirty="0"/>
                        <a:t>2</a:t>
                      </a:r>
                    </a:p>
                  </a:txBody>
                  <a:tcPr/>
                </a:tc>
                <a:tc>
                  <a:txBody>
                    <a:bodyPr/>
                    <a:lstStyle/>
                    <a:p>
                      <a:endParaRPr lang="en-US" dirty="0"/>
                    </a:p>
                  </a:txBody>
                  <a:tcPr/>
                </a:tc>
                <a:tc>
                  <a:txBody>
                    <a:bodyPr/>
                    <a:lstStyle/>
                    <a:p>
                      <a:r>
                        <a:rPr lang="en-US" dirty="0"/>
                        <a:t>LDA</a:t>
                      </a:r>
                    </a:p>
                  </a:txBody>
                  <a:tcPr/>
                </a:tc>
                <a:tc>
                  <a:txBody>
                    <a:bodyPr/>
                    <a:lstStyle/>
                    <a:p>
                      <a:r>
                        <a:rPr lang="en-US" dirty="0"/>
                        <a:t>Inventory</a:t>
                      </a:r>
                    </a:p>
                  </a:txBody>
                  <a:tcPr/>
                </a:tc>
                <a:tc>
                  <a:txBody>
                    <a:bodyPr/>
                    <a:lstStyle/>
                    <a:p>
                      <a:pPr algn="ctr"/>
                      <a:r>
                        <a:rPr lang="en-US" i="1" dirty="0"/>
                        <a:t>1000</a:t>
                      </a:r>
                    </a:p>
                  </a:txBody>
                  <a:tcPr/>
                </a:tc>
                <a:tc>
                  <a:txBody>
                    <a:bodyPr/>
                    <a:lstStyle/>
                    <a:p>
                      <a:pPr algn="ctr"/>
                      <a:r>
                        <a:rPr lang="en-US" i="1" dirty="0"/>
                        <a:t>3</a:t>
                      </a:r>
                    </a:p>
                  </a:txBody>
                  <a:tcPr/>
                </a:tc>
                <a:extLst>
                  <a:ext uri="{0D108BD9-81ED-4DB2-BD59-A6C34878D82A}">
                    <a16:rowId xmlns:a16="http://schemas.microsoft.com/office/drawing/2014/main" val="2481447503"/>
                  </a:ext>
                </a:extLst>
              </a:tr>
              <a:tr h="370840">
                <a:tc>
                  <a:txBody>
                    <a:bodyPr/>
                    <a:lstStyle/>
                    <a:p>
                      <a:pPr algn="ctr"/>
                      <a:r>
                        <a:rPr lang="en-US" i="1" dirty="0"/>
                        <a:t>3</a:t>
                      </a:r>
                    </a:p>
                  </a:txBody>
                  <a:tcPr/>
                </a:tc>
                <a:tc>
                  <a:txBody>
                    <a:bodyPr/>
                    <a:lstStyle/>
                    <a:p>
                      <a:endParaRPr lang="en-US"/>
                    </a:p>
                  </a:txBody>
                  <a:tcPr/>
                </a:tc>
                <a:tc>
                  <a:txBody>
                    <a:bodyPr/>
                    <a:lstStyle/>
                    <a:p>
                      <a:r>
                        <a:rPr lang="en-US" dirty="0"/>
                        <a:t>LDT</a:t>
                      </a:r>
                    </a:p>
                  </a:txBody>
                  <a:tcPr/>
                </a:tc>
                <a:tc>
                  <a:txBody>
                    <a:bodyPr/>
                    <a:lstStyle/>
                    <a:p>
                      <a:r>
                        <a:rPr lang="en-US" dirty="0"/>
                        <a:t>Sales</a:t>
                      </a:r>
                    </a:p>
                  </a:txBody>
                  <a:tcPr/>
                </a:tc>
                <a:tc>
                  <a:txBody>
                    <a:bodyPr/>
                    <a:lstStyle/>
                    <a:p>
                      <a:pPr algn="ctr"/>
                      <a:r>
                        <a:rPr lang="en-US" i="1" dirty="0"/>
                        <a:t>1003</a:t>
                      </a:r>
                    </a:p>
                  </a:txBody>
                  <a:tcPr/>
                </a:tc>
                <a:tc>
                  <a:txBody>
                    <a:bodyPr/>
                    <a:lstStyle/>
                    <a:p>
                      <a:pPr algn="ctr"/>
                      <a:r>
                        <a:rPr lang="en-US" i="1" dirty="0"/>
                        <a:t>3</a:t>
                      </a:r>
                    </a:p>
                  </a:txBody>
                  <a:tcPr/>
                </a:tc>
                <a:extLst>
                  <a:ext uri="{0D108BD9-81ED-4DB2-BD59-A6C34878D82A}">
                    <a16:rowId xmlns:a16="http://schemas.microsoft.com/office/drawing/2014/main" val="658858647"/>
                  </a:ext>
                </a:extLst>
              </a:tr>
              <a:tr h="370840">
                <a:tc>
                  <a:txBody>
                    <a:bodyPr/>
                    <a:lstStyle/>
                    <a:p>
                      <a:pPr algn="ctr"/>
                      <a:r>
                        <a:rPr lang="en-US" i="1" dirty="0"/>
                        <a:t>4</a:t>
                      </a:r>
                    </a:p>
                  </a:txBody>
                  <a:tcPr/>
                </a:tc>
                <a:tc>
                  <a:txBody>
                    <a:bodyPr/>
                    <a:lstStyle/>
                    <a:p>
                      <a:endParaRPr lang="en-US"/>
                    </a:p>
                  </a:txBody>
                  <a:tcPr/>
                </a:tc>
                <a:tc>
                  <a:txBody>
                    <a:bodyPr/>
                    <a:lstStyle/>
                    <a:p>
                      <a:r>
                        <a:rPr lang="en-US" dirty="0"/>
                        <a:t>SUBR</a:t>
                      </a:r>
                    </a:p>
                  </a:txBody>
                  <a:tcPr/>
                </a:tc>
                <a:tc>
                  <a:txBody>
                    <a:bodyPr/>
                    <a:lstStyle/>
                    <a:p>
                      <a:r>
                        <a:rPr lang="en-US" dirty="0"/>
                        <a:t>T, A</a:t>
                      </a:r>
                    </a:p>
                  </a:txBody>
                  <a:tcPr/>
                </a:tc>
                <a:tc>
                  <a:txBody>
                    <a:bodyPr/>
                    <a:lstStyle/>
                    <a:p>
                      <a:pPr algn="ctr"/>
                      <a:r>
                        <a:rPr lang="en-US" i="1" dirty="0"/>
                        <a:t>1006</a:t>
                      </a:r>
                    </a:p>
                  </a:txBody>
                  <a:tcPr/>
                </a:tc>
                <a:tc>
                  <a:txBody>
                    <a:bodyPr/>
                    <a:lstStyle/>
                    <a:p>
                      <a:pPr algn="ctr"/>
                      <a:r>
                        <a:rPr lang="en-US" i="1" dirty="0"/>
                        <a:t>2</a:t>
                      </a:r>
                    </a:p>
                  </a:txBody>
                  <a:tcPr/>
                </a:tc>
                <a:extLst>
                  <a:ext uri="{0D108BD9-81ED-4DB2-BD59-A6C34878D82A}">
                    <a16:rowId xmlns:a16="http://schemas.microsoft.com/office/drawing/2014/main" val="2539268521"/>
                  </a:ext>
                </a:extLst>
              </a:tr>
              <a:tr h="370840">
                <a:tc>
                  <a:txBody>
                    <a:bodyPr/>
                    <a:lstStyle/>
                    <a:p>
                      <a:pPr algn="ctr"/>
                      <a:r>
                        <a:rPr lang="en-US" i="1" dirty="0"/>
                        <a:t>5</a:t>
                      </a:r>
                    </a:p>
                  </a:txBody>
                  <a:tcPr/>
                </a:tc>
                <a:tc>
                  <a:txBody>
                    <a:bodyPr/>
                    <a:lstStyle/>
                    <a:p>
                      <a:endParaRPr lang="en-US" dirty="0"/>
                    </a:p>
                  </a:txBody>
                  <a:tcPr/>
                </a:tc>
                <a:tc>
                  <a:txBody>
                    <a:bodyPr/>
                    <a:lstStyle/>
                    <a:p>
                      <a:r>
                        <a:rPr lang="en-US" dirty="0"/>
                        <a:t>J</a:t>
                      </a:r>
                    </a:p>
                  </a:txBody>
                  <a:tcPr/>
                </a:tc>
                <a:tc>
                  <a:txBody>
                    <a:bodyPr/>
                    <a:lstStyle/>
                    <a:p>
                      <a:r>
                        <a:rPr lang="en-US" dirty="0" err="1"/>
                        <a:t>Somewhereelse</a:t>
                      </a:r>
                      <a:endParaRPr lang="en-US" dirty="0"/>
                    </a:p>
                  </a:txBody>
                  <a:tcPr/>
                </a:tc>
                <a:tc>
                  <a:txBody>
                    <a:bodyPr/>
                    <a:lstStyle/>
                    <a:p>
                      <a:pPr algn="ctr"/>
                      <a:r>
                        <a:rPr lang="en-US" i="1" dirty="0"/>
                        <a:t>1008</a:t>
                      </a:r>
                    </a:p>
                  </a:txBody>
                  <a:tcPr/>
                </a:tc>
                <a:tc>
                  <a:txBody>
                    <a:bodyPr/>
                    <a:lstStyle/>
                    <a:p>
                      <a:pPr algn="ctr"/>
                      <a:r>
                        <a:rPr lang="en-US" i="1" dirty="0"/>
                        <a:t>3</a:t>
                      </a:r>
                    </a:p>
                  </a:txBody>
                  <a:tcPr/>
                </a:tc>
                <a:extLst>
                  <a:ext uri="{0D108BD9-81ED-4DB2-BD59-A6C34878D82A}">
                    <a16:rowId xmlns:a16="http://schemas.microsoft.com/office/drawing/2014/main" val="406783946"/>
                  </a:ext>
                </a:extLst>
              </a:tr>
              <a:tr h="370840">
                <a:tc>
                  <a:txBody>
                    <a:bodyPr/>
                    <a:lstStyle/>
                    <a:p>
                      <a:pPr algn="ctr"/>
                      <a:r>
                        <a:rPr lang="en-US" i="1" dirty="0"/>
                        <a:t>6</a:t>
                      </a:r>
                    </a:p>
                  </a:txBody>
                  <a:tcPr/>
                </a:tc>
                <a:tc>
                  <a:txBody>
                    <a:bodyPr/>
                    <a:lstStyle/>
                    <a:p>
                      <a:r>
                        <a:rPr lang="en-US" dirty="0" err="1"/>
                        <a:t>Partnumber</a:t>
                      </a:r>
                      <a:endParaRPr lang="en-US" dirty="0"/>
                    </a:p>
                  </a:txBody>
                  <a:tcPr/>
                </a:tc>
                <a:tc>
                  <a:txBody>
                    <a:bodyPr/>
                    <a:lstStyle/>
                    <a:p>
                      <a:r>
                        <a:rPr lang="en-US" dirty="0"/>
                        <a:t>BYTE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C’005740’</a:t>
                      </a:r>
                    </a:p>
                  </a:txBody>
                  <a:tcPr/>
                </a:tc>
                <a:tc>
                  <a:txBody>
                    <a:bodyPr/>
                    <a:lstStyle/>
                    <a:p>
                      <a:pPr algn="ctr"/>
                      <a:r>
                        <a:rPr lang="en-US" i="1" dirty="0"/>
                        <a:t>1011</a:t>
                      </a:r>
                    </a:p>
                  </a:txBody>
                  <a:tcPr/>
                </a:tc>
                <a:tc>
                  <a:txBody>
                    <a:bodyPr/>
                    <a:lstStyle/>
                    <a:p>
                      <a:pPr algn="ctr"/>
                      <a:r>
                        <a:rPr lang="en-US" i="1" dirty="0"/>
                        <a:t>6</a:t>
                      </a:r>
                    </a:p>
                  </a:txBody>
                  <a:tcPr/>
                </a:tc>
                <a:extLst>
                  <a:ext uri="{0D108BD9-81ED-4DB2-BD59-A6C34878D82A}">
                    <a16:rowId xmlns:a16="http://schemas.microsoft.com/office/drawing/2014/main" val="565116442"/>
                  </a:ext>
                </a:extLst>
              </a:tr>
              <a:tr h="370840">
                <a:tc>
                  <a:txBody>
                    <a:bodyPr/>
                    <a:lstStyle/>
                    <a:p>
                      <a:pPr algn="ctr"/>
                      <a:r>
                        <a:rPr lang="en-US" i="1" dirty="0"/>
                        <a:t>7</a:t>
                      </a:r>
                    </a:p>
                  </a:txBody>
                  <a:tcPr/>
                </a:tc>
                <a:tc>
                  <a:txBody>
                    <a:bodyPr/>
                    <a:lstStyle/>
                    <a:p>
                      <a:r>
                        <a:rPr lang="en-US" dirty="0"/>
                        <a:t>Inventory</a:t>
                      </a:r>
                    </a:p>
                  </a:txBody>
                  <a:tcPr/>
                </a:tc>
                <a:tc>
                  <a:txBody>
                    <a:bodyPr/>
                    <a:lstStyle/>
                    <a:p>
                      <a:r>
                        <a:rPr lang="en-US" dirty="0"/>
                        <a:t>WORD</a:t>
                      </a:r>
                    </a:p>
                  </a:txBody>
                  <a:tcPr/>
                </a:tc>
                <a:tc>
                  <a:txBody>
                    <a:bodyPr/>
                    <a:lstStyle/>
                    <a:p>
                      <a:r>
                        <a:rPr lang="en-US" dirty="0"/>
                        <a:t>500</a:t>
                      </a:r>
                    </a:p>
                  </a:txBody>
                  <a:tcPr/>
                </a:tc>
                <a:tc>
                  <a:txBody>
                    <a:bodyPr/>
                    <a:lstStyle/>
                    <a:p>
                      <a:pPr algn="ctr"/>
                      <a:r>
                        <a:rPr lang="en-US" i="1" dirty="0"/>
                        <a:t>1017</a:t>
                      </a:r>
                    </a:p>
                  </a:txBody>
                  <a:tcPr/>
                </a:tc>
                <a:tc>
                  <a:txBody>
                    <a:bodyPr/>
                    <a:lstStyle/>
                    <a:p>
                      <a:pPr algn="ctr"/>
                      <a:r>
                        <a:rPr lang="en-US" i="1" dirty="0"/>
                        <a:t>3</a:t>
                      </a:r>
                    </a:p>
                  </a:txBody>
                  <a:tcPr/>
                </a:tc>
                <a:extLst>
                  <a:ext uri="{0D108BD9-81ED-4DB2-BD59-A6C34878D82A}">
                    <a16:rowId xmlns:a16="http://schemas.microsoft.com/office/drawing/2014/main" val="992311447"/>
                  </a:ext>
                </a:extLst>
              </a:tr>
              <a:tr h="370840">
                <a:tc>
                  <a:txBody>
                    <a:bodyPr/>
                    <a:lstStyle/>
                    <a:p>
                      <a:pPr algn="ctr"/>
                      <a:r>
                        <a:rPr lang="en-US" i="1" dirty="0"/>
                        <a:t>8</a:t>
                      </a:r>
                    </a:p>
                  </a:txBody>
                  <a:tcPr/>
                </a:tc>
                <a:tc>
                  <a:txBody>
                    <a:bodyPr/>
                    <a:lstStyle/>
                    <a:p>
                      <a:r>
                        <a:rPr lang="en-US" dirty="0"/>
                        <a:t>Sales</a:t>
                      </a:r>
                    </a:p>
                  </a:txBody>
                  <a:tcPr/>
                </a:tc>
                <a:tc>
                  <a:txBody>
                    <a:bodyPr/>
                    <a:lstStyle/>
                    <a:p>
                      <a:r>
                        <a:rPr lang="en-US" dirty="0"/>
                        <a:t>WORD</a:t>
                      </a:r>
                    </a:p>
                  </a:txBody>
                  <a:tcPr/>
                </a:tc>
                <a:tc>
                  <a:txBody>
                    <a:bodyPr/>
                    <a:lstStyle/>
                    <a:p>
                      <a:r>
                        <a:rPr lang="en-US" dirty="0"/>
                        <a:t>27</a:t>
                      </a:r>
                    </a:p>
                  </a:txBody>
                  <a:tcPr/>
                </a:tc>
                <a:tc>
                  <a:txBody>
                    <a:bodyPr/>
                    <a:lstStyle/>
                    <a:p>
                      <a:pPr algn="ctr"/>
                      <a:r>
                        <a:rPr lang="en-US" i="1" dirty="0"/>
                        <a:t>1020</a:t>
                      </a:r>
                    </a:p>
                  </a:txBody>
                  <a:tcPr/>
                </a:tc>
                <a:tc>
                  <a:txBody>
                    <a:bodyPr/>
                    <a:lstStyle/>
                    <a:p>
                      <a:pPr algn="ctr"/>
                      <a:r>
                        <a:rPr lang="en-US" i="1" dirty="0"/>
                        <a:t>3</a:t>
                      </a:r>
                    </a:p>
                  </a:txBody>
                  <a:tcPr/>
                </a:tc>
                <a:extLst>
                  <a:ext uri="{0D108BD9-81ED-4DB2-BD59-A6C34878D82A}">
                    <a16:rowId xmlns:a16="http://schemas.microsoft.com/office/drawing/2014/main" val="4187324624"/>
                  </a:ext>
                </a:extLst>
              </a:tr>
            </a:tbl>
          </a:graphicData>
        </a:graphic>
      </p:graphicFrame>
    </p:spTree>
    <p:extLst>
      <p:ext uri="{BB962C8B-B14F-4D97-AF65-F5344CB8AC3E}">
        <p14:creationId xmlns:p14="http://schemas.microsoft.com/office/powerpoint/2010/main" val="217132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EE7C-FA0A-6742-942D-1EFD1942171B}"/>
              </a:ext>
            </a:extLst>
          </p:cNvPr>
          <p:cNvSpPr>
            <a:spLocks noGrp="1"/>
          </p:cNvSpPr>
          <p:nvPr>
            <p:ph type="title"/>
          </p:nvPr>
        </p:nvSpPr>
        <p:spPr/>
        <p:txBody>
          <a:bodyPr>
            <a:normAutofit/>
          </a:bodyPr>
          <a:lstStyle/>
          <a:p>
            <a:r>
              <a:rPr lang="en-US" dirty="0"/>
              <a:t>1</a:t>
            </a:r>
            <a:r>
              <a:rPr lang="en-US" baseline="30000" dirty="0"/>
              <a:t>st</a:t>
            </a:r>
            <a:r>
              <a:rPr lang="en-US" dirty="0"/>
              <a:t> Pass:  Build Symbol Table</a:t>
            </a:r>
          </a:p>
        </p:txBody>
      </p:sp>
      <p:graphicFrame>
        <p:nvGraphicFramePr>
          <p:cNvPr id="6" name="Content Placeholder 5">
            <a:extLst>
              <a:ext uri="{FF2B5EF4-FFF2-40B4-BE49-F238E27FC236}">
                <a16:creationId xmlns:a16="http://schemas.microsoft.com/office/drawing/2014/main" id="{601E51AA-52D2-7242-82F4-8E1A5BECC093}"/>
              </a:ext>
            </a:extLst>
          </p:cNvPr>
          <p:cNvGraphicFramePr>
            <a:graphicFrameLocks noGrp="1"/>
          </p:cNvGraphicFramePr>
          <p:nvPr>
            <p:ph idx="1"/>
            <p:extLst>
              <p:ext uri="{D42A27DB-BD31-4B8C-83A1-F6EECF244321}">
                <p14:modId xmlns:p14="http://schemas.microsoft.com/office/powerpoint/2010/main" val="471131503"/>
              </p:ext>
            </p:extLst>
          </p:nvPr>
        </p:nvGraphicFramePr>
        <p:xfrm>
          <a:off x="6451600" y="4818380"/>
          <a:ext cx="4902200" cy="1295400"/>
        </p:xfrm>
        <a:graphic>
          <a:graphicData uri="http://schemas.openxmlformats.org/drawingml/2006/table">
            <a:tbl>
              <a:tblPr firstRow="1" bandRow="1">
                <a:tableStyleId>{F5AB1C69-6EDB-4FF4-983F-18BD219EF322}</a:tableStyleId>
              </a:tblPr>
              <a:tblGrid>
                <a:gridCol w="2451100">
                  <a:extLst>
                    <a:ext uri="{9D8B030D-6E8A-4147-A177-3AD203B41FA5}">
                      <a16:colId xmlns:a16="http://schemas.microsoft.com/office/drawing/2014/main" val="359971700"/>
                    </a:ext>
                  </a:extLst>
                </a:gridCol>
                <a:gridCol w="2451100">
                  <a:extLst>
                    <a:ext uri="{9D8B030D-6E8A-4147-A177-3AD203B41FA5}">
                      <a16:colId xmlns:a16="http://schemas.microsoft.com/office/drawing/2014/main" val="2048790691"/>
                    </a:ext>
                  </a:extLst>
                </a:gridCol>
              </a:tblGrid>
              <a:tr h="231394">
                <a:tc>
                  <a:txBody>
                    <a:bodyPr/>
                    <a:lstStyle/>
                    <a:p>
                      <a:r>
                        <a:rPr lang="en-US" sz="1100" dirty="0"/>
                        <a:t>Symbol</a:t>
                      </a:r>
                    </a:p>
                  </a:txBody>
                  <a:tcPr/>
                </a:tc>
                <a:tc>
                  <a:txBody>
                    <a:bodyPr/>
                    <a:lstStyle/>
                    <a:p>
                      <a:r>
                        <a:rPr lang="en-US" sz="1100" dirty="0"/>
                        <a:t>Address</a:t>
                      </a:r>
                    </a:p>
                  </a:txBody>
                  <a:tcPr/>
                </a:tc>
                <a:extLst>
                  <a:ext uri="{0D108BD9-81ED-4DB2-BD59-A6C34878D82A}">
                    <a16:rowId xmlns:a16="http://schemas.microsoft.com/office/drawing/2014/main" val="1776317862"/>
                  </a:ext>
                </a:extLst>
              </a:tr>
              <a:tr h="231394">
                <a:tc>
                  <a:txBody>
                    <a:bodyPr/>
                    <a:lstStyle/>
                    <a:p>
                      <a:r>
                        <a:rPr lang="en-US" sz="1100" dirty="0"/>
                        <a:t>Program</a:t>
                      </a:r>
                    </a:p>
                  </a:txBody>
                  <a:tcPr/>
                </a:tc>
                <a:tc>
                  <a:txBody>
                    <a:bodyPr/>
                    <a:lstStyle/>
                    <a:p>
                      <a:r>
                        <a:rPr lang="en-US" sz="1100" dirty="0"/>
                        <a:t>1000</a:t>
                      </a:r>
                    </a:p>
                  </a:txBody>
                  <a:tcPr/>
                </a:tc>
                <a:extLst>
                  <a:ext uri="{0D108BD9-81ED-4DB2-BD59-A6C34878D82A}">
                    <a16:rowId xmlns:a16="http://schemas.microsoft.com/office/drawing/2014/main" val="1230462664"/>
                  </a:ext>
                </a:extLst>
              </a:tr>
              <a:tr h="231394">
                <a:tc>
                  <a:txBody>
                    <a:bodyPr/>
                    <a:lstStyle/>
                    <a:p>
                      <a:r>
                        <a:rPr lang="en-US" sz="1100" dirty="0" err="1"/>
                        <a:t>Partnumber</a:t>
                      </a:r>
                      <a:endParaRPr lang="en-US" sz="1100" dirty="0"/>
                    </a:p>
                  </a:txBody>
                  <a:tcPr/>
                </a:tc>
                <a:tc>
                  <a:txBody>
                    <a:bodyPr/>
                    <a:lstStyle/>
                    <a:p>
                      <a:r>
                        <a:rPr lang="en-US" sz="1100" dirty="0"/>
                        <a:t>1011</a:t>
                      </a:r>
                    </a:p>
                  </a:txBody>
                  <a:tcPr/>
                </a:tc>
                <a:extLst>
                  <a:ext uri="{0D108BD9-81ED-4DB2-BD59-A6C34878D82A}">
                    <a16:rowId xmlns:a16="http://schemas.microsoft.com/office/drawing/2014/main" val="2594109594"/>
                  </a:ext>
                </a:extLst>
              </a:tr>
              <a:tr h="231394">
                <a:tc>
                  <a:txBody>
                    <a:bodyPr/>
                    <a:lstStyle/>
                    <a:p>
                      <a:r>
                        <a:rPr lang="en-US" sz="1100" dirty="0"/>
                        <a:t>Inventory</a:t>
                      </a:r>
                    </a:p>
                  </a:txBody>
                  <a:tcPr/>
                </a:tc>
                <a:tc>
                  <a:txBody>
                    <a:bodyPr/>
                    <a:lstStyle/>
                    <a:p>
                      <a:r>
                        <a:rPr lang="en-US" sz="1100" dirty="0"/>
                        <a:t>1017</a:t>
                      </a:r>
                    </a:p>
                  </a:txBody>
                  <a:tcPr/>
                </a:tc>
                <a:extLst>
                  <a:ext uri="{0D108BD9-81ED-4DB2-BD59-A6C34878D82A}">
                    <a16:rowId xmlns:a16="http://schemas.microsoft.com/office/drawing/2014/main" val="1770957725"/>
                  </a:ext>
                </a:extLst>
              </a:tr>
              <a:tr h="231394">
                <a:tc>
                  <a:txBody>
                    <a:bodyPr/>
                    <a:lstStyle/>
                    <a:p>
                      <a:r>
                        <a:rPr lang="en-US" sz="1100" dirty="0"/>
                        <a:t>Sales</a:t>
                      </a:r>
                    </a:p>
                  </a:txBody>
                  <a:tcPr/>
                </a:tc>
                <a:tc>
                  <a:txBody>
                    <a:bodyPr/>
                    <a:lstStyle/>
                    <a:p>
                      <a:r>
                        <a:rPr lang="en-US" sz="1100" dirty="0"/>
                        <a:t>1020</a:t>
                      </a:r>
                    </a:p>
                  </a:txBody>
                  <a:tcPr/>
                </a:tc>
                <a:extLst>
                  <a:ext uri="{0D108BD9-81ED-4DB2-BD59-A6C34878D82A}">
                    <a16:rowId xmlns:a16="http://schemas.microsoft.com/office/drawing/2014/main" val="2172334870"/>
                  </a:ext>
                </a:extLst>
              </a:tr>
            </a:tbl>
          </a:graphicData>
        </a:graphic>
      </p:graphicFrame>
      <p:sp>
        <p:nvSpPr>
          <p:cNvPr id="4" name="Date Placeholder 3">
            <a:extLst>
              <a:ext uri="{FF2B5EF4-FFF2-40B4-BE49-F238E27FC236}">
                <a16:creationId xmlns:a16="http://schemas.microsoft.com/office/drawing/2014/main" id="{CCED6143-E7BB-434E-BC05-023A4E28B8F3}"/>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FE46F9FE-4F29-8646-958E-43E9F8A736CB}"/>
              </a:ext>
            </a:extLst>
          </p:cNvPr>
          <p:cNvSpPr>
            <a:spLocks noGrp="1"/>
          </p:cNvSpPr>
          <p:nvPr>
            <p:ph type="sldNum" sz="quarter" idx="12"/>
          </p:nvPr>
        </p:nvSpPr>
        <p:spPr/>
        <p:txBody>
          <a:bodyPr/>
          <a:lstStyle/>
          <a:p>
            <a:fld id="{FCFF2910-D1F1-314D-A8F2-476646A55ABA}" type="slidenum">
              <a:rPr lang="en-US" smtClean="0"/>
              <a:pPr/>
              <a:t>21</a:t>
            </a:fld>
            <a:endParaRPr lang="en-US" dirty="0"/>
          </a:p>
        </p:txBody>
      </p:sp>
      <p:sp>
        <p:nvSpPr>
          <p:cNvPr id="7" name="TextBox 6">
            <a:extLst>
              <a:ext uri="{FF2B5EF4-FFF2-40B4-BE49-F238E27FC236}">
                <a16:creationId xmlns:a16="http://schemas.microsoft.com/office/drawing/2014/main" id="{A4D82613-0ACA-934F-A18F-282FCC3128B9}"/>
              </a:ext>
            </a:extLst>
          </p:cNvPr>
          <p:cNvSpPr txBox="1"/>
          <p:nvPr/>
        </p:nvSpPr>
        <p:spPr>
          <a:xfrm>
            <a:off x="838200" y="4818380"/>
            <a:ext cx="54102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Symbol Table contains the </a:t>
            </a:r>
            <a:r>
              <a:rPr lang="en-US" sz="2800" i="1" dirty="0"/>
              <a:t>addresses</a:t>
            </a:r>
            <a:r>
              <a:rPr lang="en-US" sz="2800" dirty="0"/>
              <a:t> of the symbols, not the values stored at those locations. </a:t>
            </a:r>
          </a:p>
        </p:txBody>
      </p:sp>
      <p:sp>
        <p:nvSpPr>
          <p:cNvPr id="8" name="TextBox 7">
            <a:extLst>
              <a:ext uri="{FF2B5EF4-FFF2-40B4-BE49-F238E27FC236}">
                <a16:creationId xmlns:a16="http://schemas.microsoft.com/office/drawing/2014/main" id="{73291E63-7956-DC4F-A53A-68B7F4F478B9}"/>
              </a:ext>
            </a:extLst>
          </p:cNvPr>
          <p:cNvSpPr txBox="1"/>
          <p:nvPr/>
        </p:nvSpPr>
        <p:spPr>
          <a:xfrm>
            <a:off x="1485900" y="1612900"/>
            <a:ext cx="184731" cy="369332"/>
          </a:xfrm>
          <a:prstGeom prst="rect">
            <a:avLst/>
          </a:prstGeom>
          <a:noFill/>
        </p:spPr>
        <p:txBody>
          <a:bodyPr wrap="none" rtlCol="0">
            <a:spAutoFit/>
          </a:bodyPr>
          <a:lstStyle/>
          <a:p>
            <a:endParaRPr lang="en-US" dirty="0"/>
          </a:p>
        </p:txBody>
      </p:sp>
      <p:graphicFrame>
        <p:nvGraphicFramePr>
          <p:cNvPr id="9" name="Table 8">
            <a:extLst>
              <a:ext uri="{FF2B5EF4-FFF2-40B4-BE49-F238E27FC236}">
                <a16:creationId xmlns:a16="http://schemas.microsoft.com/office/drawing/2014/main" id="{A84E2FBE-2CA3-9F49-A383-3948D394FA47}"/>
              </a:ext>
            </a:extLst>
          </p:cNvPr>
          <p:cNvGraphicFramePr>
            <a:graphicFrameLocks noGrp="1"/>
          </p:cNvGraphicFramePr>
          <p:nvPr>
            <p:extLst>
              <p:ext uri="{D42A27DB-BD31-4B8C-83A1-F6EECF244321}">
                <p14:modId xmlns:p14="http://schemas.microsoft.com/office/powerpoint/2010/main" val="384656104"/>
              </p:ext>
            </p:extLst>
          </p:nvPr>
        </p:nvGraphicFramePr>
        <p:xfrm>
          <a:off x="838201" y="1107815"/>
          <a:ext cx="10515601" cy="3555225"/>
        </p:xfrm>
        <a:graphic>
          <a:graphicData uri="http://schemas.openxmlformats.org/drawingml/2006/table">
            <a:tbl>
              <a:tblPr firstRow="1" bandRow="1">
                <a:tableStyleId>{F5AB1C69-6EDB-4FF4-983F-18BD219EF322}</a:tableStyleId>
              </a:tblPr>
              <a:tblGrid>
                <a:gridCol w="839649">
                  <a:extLst>
                    <a:ext uri="{9D8B030D-6E8A-4147-A177-3AD203B41FA5}">
                      <a16:colId xmlns:a16="http://schemas.microsoft.com/office/drawing/2014/main" val="175864474"/>
                    </a:ext>
                  </a:extLst>
                </a:gridCol>
                <a:gridCol w="2430982">
                  <a:extLst>
                    <a:ext uri="{9D8B030D-6E8A-4147-A177-3AD203B41FA5}">
                      <a16:colId xmlns:a16="http://schemas.microsoft.com/office/drawing/2014/main" val="3279424548"/>
                    </a:ext>
                  </a:extLst>
                </a:gridCol>
                <a:gridCol w="1635315">
                  <a:extLst>
                    <a:ext uri="{9D8B030D-6E8A-4147-A177-3AD203B41FA5}">
                      <a16:colId xmlns:a16="http://schemas.microsoft.com/office/drawing/2014/main" val="1337492497"/>
                    </a:ext>
                  </a:extLst>
                </a:gridCol>
                <a:gridCol w="1845373">
                  <a:extLst>
                    <a:ext uri="{9D8B030D-6E8A-4147-A177-3AD203B41FA5}">
                      <a16:colId xmlns:a16="http://schemas.microsoft.com/office/drawing/2014/main" val="2225360302"/>
                    </a:ext>
                  </a:extLst>
                </a:gridCol>
                <a:gridCol w="1592581">
                  <a:extLst>
                    <a:ext uri="{9D8B030D-6E8A-4147-A177-3AD203B41FA5}">
                      <a16:colId xmlns:a16="http://schemas.microsoft.com/office/drawing/2014/main" val="686028699"/>
                    </a:ext>
                  </a:extLst>
                </a:gridCol>
                <a:gridCol w="2171701">
                  <a:extLst>
                    <a:ext uri="{9D8B030D-6E8A-4147-A177-3AD203B41FA5}">
                      <a16:colId xmlns:a16="http://schemas.microsoft.com/office/drawing/2014/main" val="2609533108"/>
                    </a:ext>
                  </a:extLst>
                </a:gridCol>
              </a:tblGrid>
              <a:tr h="376632">
                <a:tc>
                  <a:txBody>
                    <a:bodyPr/>
                    <a:lstStyle/>
                    <a:p>
                      <a:pPr algn="ctr"/>
                      <a:r>
                        <a:rPr lang="en-US" i="1" dirty="0"/>
                        <a:t>Line #</a:t>
                      </a:r>
                    </a:p>
                  </a:txBody>
                  <a:tcPr/>
                </a:tc>
                <a:tc>
                  <a:txBody>
                    <a:bodyPr/>
                    <a:lstStyle/>
                    <a:p>
                      <a:r>
                        <a:rPr lang="en-US" dirty="0"/>
                        <a:t>Label</a:t>
                      </a:r>
                    </a:p>
                  </a:txBody>
                  <a:tcPr/>
                </a:tc>
                <a:tc>
                  <a:txBody>
                    <a:bodyPr/>
                    <a:lstStyle/>
                    <a:p>
                      <a:r>
                        <a:rPr lang="en-US" dirty="0"/>
                        <a:t>Instruction</a:t>
                      </a:r>
                    </a:p>
                  </a:txBody>
                  <a:tcPr/>
                </a:tc>
                <a:tc>
                  <a:txBody>
                    <a:bodyPr/>
                    <a:lstStyle/>
                    <a:p>
                      <a:r>
                        <a:rPr lang="en-US" dirty="0"/>
                        <a:t>Argument</a:t>
                      </a:r>
                    </a:p>
                  </a:txBody>
                  <a:tcPr/>
                </a:tc>
                <a:tc>
                  <a:txBody>
                    <a:bodyPr/>
                    <a:lstStyle/>
                    <a:p>
                      <a:pPr algn="ctr"/>
                      <a:r>
                        <a:rPr lang="en-US" i="1" dirty="0"/>
                        <a:t>Address</a:t>
                      </a:r>
                    </a:p>
                  </a:txBody>
                  <a:tcPr/>
                </a:tc>
                <a:tc>
                  <a:txBody>
                    <a:bodyPr/>
                    <a:lstStyle/>
                    <a:p>
                      <a:pPr algn="ctr"/>
                      <a:r>
                        <a:rPr lang="en-US" i="1" dirty="0"/>
                        <a:t>Instruction Size</a:t>
                      </a:r>
                    </a:p>
                  </a:txBody>
                  <a:tcPr/>
                </a:tc>
                <a:extLst>
                  <a:ext uri="{0D108BD9-81ED-4DB2-BD59-A6C34878D82A}">
                    <a16:rowId xmlns:a16="http://schemas.microsoft.com/office/drawing/2014/main" val="2352066980"/>
                  </a:ext>
                </a:extLst>
              </a:tr>
              <a:tr h="353299">
                <a:tc>
                  <a:txBody>
                    <a:bodyPr/>
                    <a:lstStyle/>
                    <a:p>
                      <a:pPr algn="ctr"/>
                      <a:r>
                        <a:rPr lang="en-US" i="1" dirty="0"/>
                        <a:t>1</a:t>
                      </a:r>
                    </a:p>
                  </a:txBody>
                  <a:tcPr/>
                </a:tc>
                <a:tc>
                  <a:txBody>
                    <a:bodyPr/>
                    <a:lstStyle/>
                    <a:p>
                      <a:r>
                        <a:rPr lang="en-US" dirty="0"/>
                        <a:t>Program</a:t>
                      </a:r>
                    </a:p>
                  </a:txBody>
                  <a:tcPr/>
                </a:tc>
                <a:tc>
                  <a:txBody>
                    <a:bodyPr/>
                    <a:lstStyle/>
                    <a:p>
                      <a:r>
                        <a:rPr lang="en-US" dirty="0"/>
                        <a:t>START</a:t>
                      </a:r>
                    </a:p>
                  </a:txBody>
                  <a:tcPr/>
                </a:tc>
                <a:tc>
                  <a:txBody>
                    <a:bodyPr/>
                    <a:lstStyle/>
                    <a:p>
                      <a:r>
                        <a:rPr lang="en-US" dirty="0"/>
                        <a:t>1000</a:t>
                      </a:r>
                    </a:p>
                  </a:txBody>
                  <a:tcPr/>
                </a:tc>
                <a:tc>
                  <a:txBody>
                    <a:bodyPr/>
                    <a:lstStyle/>
                    <a:p>
                      <a:pPr algn="ctr"/>
                      <a:r>
                        <a:rPr lang="en-US" i="1" dirty="0"/>
                        <a:t>1000</a:t>
                      </a:r>
                    </a:p>
                  </a:txBody>
                  <a:tcPr/>
                </a:tc>
                <a:tc>
                  <a:txBody>
                    <a:bodyPr/>
                    <a:lstStyle/>
                    <a:p>
                      <a:pPr algn="ctr"/>
                      <a:r>
                        <a:rPr lang="en-US" i="1" dirty="0"/>
                        <a:t>0</a:t>
                      </a:r>
                    </a:p>
                  </a:txBody>
                  <a:tcPr/>
                </a:tc>
                <a:extLst>
                  <a:ext uri="{0D108BD9-81ED-4DB2-BD59-A6C34878D82A}">
                    <a16:rowId xmlns:a16="http://schemas.microsoft.com/office/drawing/2014/main" val="2459725490"/>
                  </a:ext>
                </a:extLst>
              </a:tr>
              <a:tr h="353299">
                <a:tc>
                  <a:txBody>
                    <a:bodyPr/>
                    <a:lstStyle/>
                    <a:p>
                      <a:pPr algn="ctr"/>
                      <a:r>
                        <a:rPr lang="en-US" i="1" dirty="0"/>
                        <a:t>2</a:t>
                      </a:r>
                    </a:p>
                  </a:txBody>
                  <a:tcPr/>
                </a:tc>
                <a:tc>
                  <a:txBody>
                    <a:bodyPr/>
                    <a:lstStyle/>
                    <a:p>
                      <a:endParaRPr lang="en-US" dirty="0"/>
                    </a:p>
                  </a:txBody>
                  <a:tcPr/>
                </a:tc>
                <a:tc>
                  <a:txBody>
                    <a:bodyPr/>
                    <a:lstStyle/>
                    <a:p>
                      <a:r>
                        <a:rPr lang="en-US" dirty="0"/>
                        <a:t>LDA</a:t>
                      </a:r>
                    </a:p>
                  </a:txBody>
                  <a:tcPr/>
                </a:tc>
                <a:tc>
                  <a:txBody>
                    <a:bodyPr/>
                    <a:lstStyle/>
                    <a:p>
                      <a:r>
                        <a:rPr lang="en-US" dirty="0"/>
                        <a:t>Inventory</a:t>
                      </a:r>
                    </a:p>
                  </a:txBody>
                  <a:tcPr/>
                </a:tc>
                <a:tc>
                  <a:txBody>
                    <a:bodyPr/>
                    <a:lstStyle/>
                    <a:p>
                      <a:pPr algn="ctr"/>
                      <a:r>
                        <a:rPr lang="en-US" i="1" dirty="0"/>
                        <a:t>1000</a:t>
                      </a:r>
                    </a:p>
                  </a:txBody>
                  <a:tcPr/>
                </a:tc>
                <a:tc>
                  <a:txBody>
                    <a:bodyPr/>
                    <a:lstStyle/>
                    <a:p>
                      <a:pPr algn="ctr"/>
                      <a:r>
                        <a:rPr lang="en-US" i="1" dirty="0"/>
                        <a:t>3</a:t>
                      </a:r>
                    </a:p>
                  </a:txBody>
                  <a:tcPr/>
                </a:tc>
                <a:extLst>
                  <a:ext uri="{0D108BD9-81ED-4DB2-BD59-A6C34878D82A}">
                    <a16:rowId xmlns:a16="http://schemas.microsoft.com/office/drawing/2014/main" val="1885047317"/>
                  </a:ext>
                </a:extLst>
              </a:tr>
              <a:tr h="353299">
                <a:tc>
                  <a:txBody>
                    <a:bodyPr/>
                    <a:lstStyle/>
                    <a:p>
                      <a:pPr algn="ctr"/>
                      <a:r>
                        <a:rPr lang="en-US" i="1" dirty="0"/>
                        <a:t>3</a:t>
                      </a:r>
                    </a:p>
                  </a:txBody>
                  <a:tcPr/>
                </a:tc>
                <a:tc>
                  <a:txBody>
                    <a:bodyPr/>
                    <a:lstStyle/>
                    <a:p>
                      <a:endParaRPr lang="en-US"/>
                    </a:p>
                  </a:txBody>
                  <a:tcPr/>
                </a:tc>
                <a:tc>
                  <a:txBody>
                    <a:bodyPr/>
                    <a:lstStyle/>
                    <a:p>
                      <a:r>
                        <a:rPr lang="en-US" dirty="0"/>
                        <a:t>LDT</a:t>
                      </a:r>
                    </a:p>
                  </a:txBody>
                  <a:tcPr/>
                </a:tc>
                <a:tc>
                  <a:txBody>
                    <a:bodyPr/>
                    <a:lstStyle/>
                    <a:p>
                      <a:r>
                        <a:rPr lang="en-US" dirty="0"/>
                        <a:t>Sales</a:t>
                      </a:r>
                    </a:p>
                  </a:txBody>
                  <a:tcPr/>
                </a:tc>
                <a:tc>
                  <a:txBody>
                    <a:bodyPr/>
                    <a:lstStyle/>
                    <a:p>
                      <a:pPr algn="ctr"/>
                      <a:r>
                        <a:rPr lang="en-US" i="1" dirty="0"/>
                        <a:t>1003</a:t>
                      </a:r>
                    </a:p>
                  </a:txBody>
                  <a:tcPr/>
                </a:tc>
                <a:tc>
                  <a:txBody>
                    <a:bodyPr/>
                    <a:lstStyle/>
                    <a:p>
                      <a:pPr algn="ctr"/>
                      <a:r>
                        <a:rPr lang="en-US" i="1" dirty="0"/>
                        <a:t>3</a:t>
                      </a:r>
                    </a:p>
                  </a:txBody>
                  <a:tcPr/>
                </a:tc>
                <a:extLst>
                  <a:ext uri="{0D108BD9-81ED-4DB2-BD59-A6C34878D82A}">
                    <a16:rowId xmlns:a16="http://schemas.microsoft.com/office/drawing/2014/main" val="1300055322"/>
                  </a:ext>
                </a:extLst>
              </a:tr>
              <a:tr h="353299">
                <a:tc>
                  <a:txBody>
                    <a:bodyPr/>
                    <a:lstStyle/>
                    <a:p>
                      <a:pPr algn="ctr"/>
                      <a:r>
                        <a:rPr lang="en-US" i="1" dirty="0"/>
                        <a:t>4</a:t>
                      </a:r>
                    </a:p>
                  </a:txBody>
                  <a:tcPr/>
                </a:tc>
                <a:tc>
                  <a:txBody>
                    <a:bodyPr/>
                    <a:lstStyle/>
                    <a:p>
                      <a:endParaRPr lang="en-US"/>
                    </a:p>
                  </a:txBody>
                  <a:tcPr/>
                </a:tc>
                <a:tc>
                  <a:txBody>
                    <a:bodyPr/>
                    <a:lstStyle/>
                    <a:p>
                      <a:r>
                        <a:rPr lang="en-US" dirty="0"/>
                        <a:t>SUBR</a:t>
                      </a:r>
                    </a:p>
                  </a:txBody>
                  <a:tcPr/>
                </a:tc>
                <a:tc>
                  <a:txBody>
                    <a:bodyPr/>
                    <a:lstStyle/>
                    <a:p>
                      <a:r>
                        <a:rPr lang="en-US" dirty="0"/>
                        <a:t>T, A</a:t>
                      </a:r>
                    </a:p>
                  </a:txBody>
                  <a:tcPr/>
                </a:tc>
                <a:tc>
                  <a:txBody>
                    <a:bodyPr/>
                    <a:lstStyle/>
                    <a:p>
                      <a:pPr algn="ctr"/>
                      <a:r>
                        <a:rPr lang="en-US" i="1" dirty="0"/>
                        <a:t>1006</a:t>
                      </a:r>
                    </a:p>
                  </a:txBody>
                  <a:tcPr/>
                </a:tc>
                <a:tc>
                  <a:txBody>
                    <a:bodyPr/>
                    <a:lstStyle/>
                    <a:p>
                      <a:pPr algn="ctr"/>
                      <a:r>
                        <a:rPr lang="en-US" i="1" dirty="0"/>
                        <a:t>2</a:t>
                      </a:r>
                    </a:p>
                  </a:txBody>
                  <a:tcPr/>
                </a:tc>
                <a:extLst>
                  <a:ext uri="{0D108BD9-81ED-4DB2-BD59-A6C34878D82A}">
                    <a16:rowId xmlns:a16="http://schemas.microsoft.com/office/drawing/2014/main" val="1540209001"/>
                  </a:ext>
                </a:extLst>
              </a:tr>
              <a:tr h="618273">
                <a:tc>
                  <a:txBody>
                    <a:bodyPr/>
                    <a:lstStyle/>
                    <a:p>
                      <a:pPr algn="ctr"/>
                      <a:r>
                        <a:rPr lang="en-US" i="1" dirty="0"/>
                        <a:t>5</a:t>
                      </a:r>
                    </a:p>
                  </a:txBody>
                  <a:tcPr/>
                </a:tc>
                <a:tc>
                  <a:txBody>
                    <a:bodyPr/>
                    <a:lstStyle/>
                    <a:p>
                      <a:endParaRPr lang="en-US" dirty="0"/>
                    </a:p>
                  </a:txBody>
                  <a:tcPr/>
                </a:tc>
                <a:tc>
                  <a:txBody>
                    <a:bodyPr/>
                    <a:lstStyle/>
                    <a:p>
                      <a:r>
                        <a:rPr lang="en-US" dirty="0"/>
                        <a:t>J</a:t>
                      </a:r>
                    </a:p>
                  </a:txBody>
                  <a:tcPr/>
                </a:tc>
                <a:tc>
                  <a:txBody>
                    <a:bodyPr/>
                    <a:lstStyle/>
                    <a:p>
                      <a:r>
                        <a:rPr lang="en-US" dirty="0" err="1"/>
                        <a:t>Somewhereelse</a:t>
                      </a:r>
                      <a:endParaRPr lang="en-US" dirty="0"/>
                    </a:p>
                  </a:txBody>
                  <a:tcPr/>
                </a:tc>
                <a:tc>
                  <a:txBody>
                    <a:bodyPr/>
                    <a:lstStyle/>
                    <a:p>
                      <a:pPr algn="ctr"/>
                      <a:r>
                        <a:rPr lang="en-US" i="1" dirty="0"/>
                        <a:t>1008</a:t>
                      </a:r>
                    </a:p>
                  </a:txBody>
                  <a:tcPr/>
                </a:tc>
                <a:tc>
                  <a:txBody>
                    <a:bodyPr/>
                    <a:lstStyle/>
                    <a:p>
                      <a:pPr algn="ctr"/>
                      <a:r>
                        <a:rPr lang="en-US" i="1" dirty="0"/>
                        <a:t>3</a:t>
                      </a:r>
                    </a:p>
                  </a:txBody>
                  <a:tcPr/>
                </a:tc>
                <a:extLst>
                  <a:ext uri="{0D108BD9-81ED-4DB2-BD59-A6C34878D82A}">
                    <a16:rowId xmlns:a16="http://schemas.microsoft.com/office/drawing/2014/main" val="2279400800"/>
                  </a:ext>
                </a:extLst>
              </a:tr>
              <a:tr h="353299">
                <a:tc>
                  <a:txBody>
                    <a:bodyPr/>
                    <a:lstStyle/>
                    <a:p>
                      <a:pPr algn="ctr"/>
                      <a:r>
                        <a:rPr lang="en-US" i="1" dirty="0"/>
                        <a:t>6</a:t>
                      </a:r>
                    </a:p>
                  </a:txBody>
                  <a:tcPr/>
                </a:tc>
                <a:tc>
                  <a:txBody>
                    <a:bodyPr/>
                    <a:lstStyle/>
                    <a:p>
                      <a:r>
                        <a:rPr lang="en-US" dirty="0" err="1"/>
                        <a:t>Partnumber</a:t>
                      </a:r>
                      <a:endParaRPr lang="en-US" dirty="0"/>
                    </a:p>
                  </a:txBody>
                  <a:tcPr/>
                </a:tc>
                <a:tc>
                  <a:txBody>
                    <a:bodyPr/>
                    <a:lstStyle/>
                    <a:p>
                      <a:r>
                        <a:rPr lang="en-US" dirty="0"/>
                        <a:t>BYTE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C’005740’</a:t>
                      </a:r>
                    </a:p>
                  </a:txBody>
                  <a:tcPr/>
                </a:tc>
                <a:tc>
                  <a:txBody>
                    <a:bodyPr/>
                    <a:lstStyle/>
                    <a:p>
                      <a:pPr algn="ctr"/>
                      <a:r>
                        <a:rPr lang="en-US" i="1" dirty="0"/>
                        <a:t>1011</a:t>
                      </a:r>
                    </a:p>
                  </a:txBody>
                  <a:tcPr/>
                </a:tc>
                <a:tc>
                  <a:txBody>
                    <a:bodyPr/>
                    <a:lstStyle/>
                    <a:p>
                      <a:pPr algn="ctr"/>
                      <a:r>
                        <a:rPr lang="en-US" i="1" dirty="0"/>
                        <a:t>6</a:t>
                      </a:r>
                    </a:p>
                  </a:txBody>
                  <a:tcPr/>
                </a:tc>
                <a:extLst>
                  <a:ext uri="{0D108BD9-81ED-4DB2-BD59-A6C34878D82A}">
                    <a16:rowId xmlns:a16="http://schemas.microsoft.com/office/drawing/2014/main" val="3381826713"/>
                  </a:ext>
                </a:extLst>
              </a:tr>
              <a:tr h="353299">
                <a:tc>
                  <a:txBody>
                    <a:bodyPr/>
                    <a:lstStyle/>
                    <a:p>
                      <a:pPr algn="ctr"/>
                      <a:r>
                        <a:rPr lang="en-US" i="1" dirty="0"/>
                        <a:t>7</a:t>
                      </a:r>
                    </a:p>
                  </a:txBody>
                  <a:tcPr/>
                </a:tc>
                <a:tc>
                  <a:txBody>
                    <a:bodyPr/>
                    <a:lstStyle/>
                    <a:p>
                      <a:r>
                        <a:rPr lang="en-US" dirty="0"/>
                        <a:t>Inventory</a:t>
                      </a:r>
                    </a:p>
                  </a:txBody>
                  <a:tcPr/>
                </a:tc>
                <a:tc>
                  <a:txBody>
                    <a:bodyPr/>
                    <a:lstStyle/>
                    <a:p>
                      <a:r>
                        <a:rPr lang="en-US" dirty="0"/>
                        <a:t>WORD</a:t>
                      </a:r>
                    </a:p>
                  </a:txBody>
                  <a:tcPr/>
                </a:tc>
                <a:tc>
                  <a:txBody>
                    <a:bodyPr/>
                    <a:lstStyle/>
                    <a:p>
                      <a:r>
                        <a:rPr lang="en-US" dirty="0"/>
                        <a:t>500</a:t>
                      </a:r>
                    </a:p>
                  </a:txBody>
                  <a:tcPr/>
                </a:tc>
                <a:tc>
                  <a:txBody>
                    <a:bodyPr/>
                    <a:lstStyle/>
                    <a:p>
                      <a:pPr algn="ctr"/>
                      <a:r>
                        <a:rPr lang="en-US" i="1" dirty="0"/>
                        <a:t>1017</a:t>
                      </a:r>
                    </a:p>
                  </a:txBody>
                  <a:tcPr/>
                </a:tc>
                <a:tc>
                  <a:txBody>
                    <a:bodyPr/>
                    <a:lstStyle/>
                    <a:p>
                      <a:pPr algn="ctr"/>
                      <a:r>
                        <a:rPr lang="en-US" i="1" dirty="0"/>
                        <a:t>3</a:t>
                      </a:r>
                    </a:p>
                  </a:txBody>
                  <a:tcPr/>
                </a:tc>
                <a:extLst>
                  <a:ext uri="{0D108BD9-81ED-4DB2-BD59-A6C34878D82A}">
                    <a16:rowId xmlns:a16="http://schemas.microsoft.com/office/drawing/2014/main" val="3829857199"/>
                  </a:ext>
                </a:extLst>
              </a:tr>
              <a:tr h="353299">
                <a:tc>
                  <a:txBody>
                    <a:bodyPr/>
                    <a:lstStyle/>
                    <a:p>
                      <a:pPr algn="ctr"/>
                      <a:r>
                        <a:rPr lang="en-US" i="1" dirty="0"/>
                        <a:t>8</a:t>
                      </a:r>
                    </a:p>
                  </a:txBody>
                  <a:tcPr/>
                </a:tc>
                <a:tc>
                  <a:txBody>
                    <a:bodyPr/>
                    <a:lstStyle/>
                    <a:p>
                      <a:r>
                        <a:rPr lang="en-US" dirty="0"/>
                        <a:t>Sales</a:t>
                      </a:r>
                    </a:p>
                  </a:txBody>
                  <a:tcPr/>
                </a:tc>
                <a:tc>
                  <a:txBody>
                    <a:bodyPr/>
                    <a:lstStyle/>
                    <a:p>
                      <a:r>
                        <a:rPr lang="en-US" dirty="0"/>
                        <a:t>WORD</a:t>
                      </a:r>
                    </a:p>
                  </a:txBody>
                  <a:tcPr/>
                </a:tc>
                <a:tc>
                  <a:txBody>
                    <a:bodyPr/>
                    <a:lstStyle/>
                    <a:p>
                      <a:r>
                        <a:rPr lang="en-US" dirty="0"/>
                        <a:t>27</a:t>
                      </a:r>
                    </a:p>
                  </a:txBody>
                  <a:tcPr/>
                </a:tc>
                <a:tc>
                  <a:txBody>
                    <a:bodyPr/>
                    <a:lstStyle/>
                    <a:p>
                      <a:pPr algn="ctr"/>
                      <a:r>
                        <a:rPr lang="en-US" i="1" dirty="0"/>
                        <a:t>1020</a:t>
                      </a:r>
                    </a:p>
                  </a:txBody>
                  <a:tcPr/>
                </a:tc>
                <a:tc>
                  <a:txBody>
                    <a:bodyPr/>
                    <a:lstStyle/>
                    <a:p>
                      <a:pPr algn="ctr"/>
                      <a:r>
                        <a:rPr lang="en-US" i="1" dirty="0"/>
                        <a:t>3</a:t>
                      </a:r>
                    </a:p>
                  </a:txBody>
                  <a:tcPr/>
                </a:tc>
                <a:extLst>
                  <a:ext uri="{0D108BD9-81ED-4DB2-BD59-A6C34878D82A}">
                    <a16:rowId xmlns:a16="http://schemas.microsoft.com/office/drawing/2014/main" val="2716681738"/>
                  </a:ext>
                </a:extLst>
              </a:tr>
            </a:tbl>
          </a:graphicData>
        </a:graphic>
      </p:graphicFrame>
      <p:sp>
        <p:nvSpPr>
          <p:cNvPr id="10" name="TextBox 9">
            <a:extLst>
              <a:ext uri="{FF2B5EF4-FFF2-40B4-BE49-F238E27FC236}">
                <a16:creationId xmlns:a16="http://schemas.microsoft.com/office/drawing/2014/main" id="{6C6FED0C-BB8F-3F42-9AFD-6D379902893B}"/>
              </a:ext>
            </a:extLst>
          </p:cNvPr>
          <p:cNvSpPr txBox="1"/>
          <p:nvPr/>
        </p:nvSpPr>
        <p:spPr>
          <a:xfrm>
            <a:off x="6451601" y="4818381"/>
            <a:ext cx="4902200" cy="1295400"/>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378906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EE7C-FA0A-6742-942D-1EFD1942171B}"/>
              </a:ext>
            </a:extLst>
          </p:cNvPr>
          <p:cNvSpPr>
            <a:spLocks noGrp="1"/>
          </p:cNvSpPr>
          <p:nvPr>
            <p:ph type="title"/>
          </p:nvPr>
        </p:nvSpPr>
        <p:spPr/>
        <p:txBody>
          <a:bodyPr>
            <a:normAutofit/>
          </a:bodyPr>
          <a:lstStyle/>
          <a:p>
            <a:r>
              <a:rPr lang="en-US" dirty="0"/>
              <a:t>2</a:t>
            </a:r>
            <a:r>
              <a:rPr lang="en-US" baseline="30000" dirty="0"/>
              <a:t>nd</a:t>
            </a:r>
            <a:r>
              <a:rPr lang="en-US" dirty="0"/>
              <a:t> Pass:  Assemble Machine Instructions</a:t>
            </a:r>
          </a:p>
        </p:txBody>
      </p:sp>
      <p:graphicFrame>
        <p:nvGraphicFramePr>
          <p:cNvPr id="6" name="Content Placeholder 5">
            <a:extLst>
              <a:ext uri="{FF2B5EF4-FFF2-40B4-BE49-F238E27FC236}">
                <a16:creationId xmlns:a16="http://schemas.microsoft.com/office/drawing/2014/main" id="{601E51AA-52D2-7242-82F4-8E1A5BECC093}"/>
              </a:ext>
            </a:extLst>
          </p:cNvPr>
          <p:cNvGraphicFramePr>
            <a:graphicFrameLocks noGrp="1"/>
          </p:cNvGraphicFramePr>
          <p:nvPr>
            <p:ph idx="1"/>
            <p:extLst>
              <p:ext uri="{D42A27DB-BD31-4B8C-83A1-F6EECF244321}">
                <p14:modId xmlns:p14="http://schemas.microsoft.com/office/powerpoint/2010/main" val="1101040229"/>
              </p:ext>
            </p:extLst>
          </p:nvPr>
        </p:nvGraphicFramePr>
        <p:xfrm>
          <a:off x="838200" y="4861995"/>
          <a:ext cx="4902200" cy="1295400"/>
        </p:xfrm>
        <a:graphic>
          <a:graphicData uri="http://schemas.openxmlformats.org/drawingml/2006/table">
            <a:tbl>
              <a:tblPr firstRow="1" bandRow="1">
                <a:tableStyleId>{F5AB1C69-6EDB-4FF4-983F-18BD219EF322}</a:tableStyleId>
              </a:tblPr>
              <a:tblGrid>
                <a:gridCol w="2451100">
                  <a:extLst>
                    <a:ext uri="{9D8B030D-6E8A-4147-A177-3AD203B41FA5}">
                      <a16:colId xmlns:a16="http://schemas.microsoft.com/office/drawing/2014/main" val="359971700"/>
                    </a:ext>
                  </a:extLst>
                </a:gridCol>
                <a:gridCol w="2451100">
                  <a:extLst>
                    <a:ext uri="{9D8B030D-6E8A-4147-A177-3AD203B41FA5}">
                      <a16:colId xmlns:a16="http://schemas.microsoft.com/office/drawing/2014/main" val="2048790691"/>
                    </a:ext>
                  </a:extLst>
                </a:gridCol>
              </a:tblGrid>
              <a:tr h="231394">
                <a:tc>
                  <a:txBody>
                    <a:bodyPr/>
                    <a:lstStyle/>
                    <a:p>
                      <a:r>
                        <a:rPr lang="en-US" sz="1100" dirty="0"/>
                        <a:t>Symbol</a:t>
                      </a:r>
                    </a:p>
                  </a:txBody>
                  <a:tcPr/>
                </a:tc>
                <a:tc>
                  <a:txBody>
                    <a:bodyPr/>
                    <a:lstStyle/>
                    <a:p>
                      <a:r>
                        <a:rPr lang="en-US" sz="1100" dirty="0"/>
                        <a:t>Address</a:t>
                      </a:r>
                    </a:p>
                  </a:txBody>
                  <a:tcPr/>
                </a:tc>
                <a:extLst>
                  <a:ext uri="{0D108BD9-81ED-4DB2-BD59-A6C34878D82A}">
                    <a16:rowId xmlns:a16="http://schemas.microsoft.com/office/drawing/2014/main" val="1776317862"/>
                  </a:ext>
                </a:extLst>
              </a:tr>
              <a:tr h="231394">
                <a:tc>
                  <a:txBody>
                    <a:bodyPr/>
                    <a:lstStyle/>
                    <a:p>
                      <a:r>
                        <a:rPr lang="en-US" sz="1100" dirty="0"/>
                        <a:t>Program</a:t>
                      </a:r>
                    </a:p>
                  </a:txBody>
                  <a:tcPr/>
                </a:tc>
                <a:tc>
                  <a:txBody>
                    <a:bodyPr/>
                    <a:lstStyle/>
                    <a:p>
                      <a:r>
                        <a:rPr lang="en-US" sz="1100" dirty="0"/>
                        <a:t>1000</a:t>
                      </a:r>
                    </a:p>
                  </a:txBody>
                  <a:tcPr/>
                </a:tc>
                <a:extLst>
                  <a:ext uri="{0D108BD9-81ED-4DB2-BD59-A6C34878D82A}">
                    <a16:rowId xmlns:a16="http://schemas.microsoft.com/office/drawing/2014/main" val="1230462664"/>
                  </a:ext>
                </a:extLst>
              </a:tr>
              <a:tr h="231394">
                <a:tc>
                  <a:txBody>
                    <a:bodyPr/>
                    <a:lstStyle/>
                    <a:p>
                      <a:r>
                        <a:rPr lang="en-US" sz="1100" dirty="0" err="1"/>
                        <a:t>Partnumber</a:t>
                      </a:r>
                      <a:endParaRPr lang="en-US" sz="1100" dirty="0"/>
                    </a:p>
                  </a:txBody>
                  <a:tcPr/>
                </a:tc>
                <a:tc>
                  <a:txBody>
                    <a:bodyPr/>
                    <a:lstStyle/>
                    <a:p>
                      <a:r>
                        <a:rPr lang="en-US" sz="1100" dirty="0"/>
                        <a:t>1011</a:t>
                      </a:r>
                    </a:p>
                  </a:txBody>
                  <a:tcPr/>
                </a:tc>
                <a:extLst>
                  <a:ext uri="{0D108BD9-81ED-4DB2-BD59-A6C34878D82A}">
                    <a16:rowId xmlns:a16="http://schemas.microsoft.com/office/drawing/2014/main" val="2594109594"/>
                  </a:ext>
                </a:extLst>
              </a:tr>
              <a:tr h="231394">
                <a:tc>
                  <a:txBody>
                    <a:bodyPr/>
                    <a:lstStyle/>
                    <a:p>
                      <a:r>
                        <a:rPr lang="en-US" sz="1100" dirty="0"/>
                        <a:t>Inventory</a:t>
                      </a:r>
                    </a:p>
                  </a:txBody>
                  <a:tcPr/>
                </a:tc>
                <a:tc>
                  <a:txBody>
                    <a:bodyPr/>
                    <a:lstStyle/>
                    <a:p>
                      <a:r>
                        <a:rPr lang="en-US" sz="1100" dirty="0"/>
                        <a:t>1017</a:t>
                      </a:r>
                    </a:p>
                  </a:txBody>
                  <a:tcPr/>
                </a:tc>
                <a:extLst>
                  <a:ext uri="{0D108BD9-81ED-4DB2-BD59-A6C34878D82A}">
                    <a16:rowId xmlns:a16="http://schemas.microsoft.com/office/drawing/2014/main" val="1770957725"/>
                  </a:ext>
                </a:extLst>
              </a:tr>
              <a:tr h="231394">
                <a:tc>
                  <a:txBody>
                    <a:bodyPr/>
                    <a:lstStyle/>
                    <a:p>
                      <a:r>
                        <a:rPr lang="en-US" sz="1100" dirty="0"/>
                        <a:t>Sales</a:t>
                      </a:r>
                    </a:p>
                  </a:txBody>
                  <a:tcPr/>
                </a:tc>
                <a:tc>
                  <a:txBody>
                    <a:bodyPr/>
                    <a:lstStyle/>
                    <a:p>
                      <a:r>
                        <a:rPr lang="en-US" sz="1100" dirty="0"/>
                        <a:t>1020</a:t>
                      </a:r>
                    </a:p>
                  </a:txBody>
                  <a:tcPr/>
                </a:tc>
                <a:extLst>
                  <a:ext uri="{0D108BD9-81ED-4DB2-BD59-A6C34878D82A}">
                    <a16:rowId xmlns:a16="http://schemas.microsoft.com/office/drawing/2014/main" val="2172334870"/>
                  </a:ext>
                </a:extLst>
              </a:tr>
            </a:tbl>
          </a:graphicData>
        </a:graphic>
      </p:graphicFrame>
      <p:sp>
        <p:nvSpPr>
          <p:cNvPr id="4" name="Date Placeholder 3">
            <a:extLst>
              <a:ext uri="{FF2B5EF4-FFF2-40B4-BE49-F238E27FC236}">
                <a16:creationId xmlns:a16="http://schemas.microsoft.com/office/drawing/2014/main" id="{CCED6143-E7BB-434E-BC05-023A4E28B8F3}"/>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FE46F9FE-4F29-8646-958E-43E9F8A736CB}"/>
              </a:ext>
            </a:extLst>
          </p:cNvPr>
          <p:cNvSpPr>
            <a:spLocks noGrp="1"/>
          </p:cNvSpPr>
          <p:nvPr>
            <p:ph type="sldNum" sz="quarter" idx="12"/>
          </p:nvPr>
        </p:nvSpPr>
        <p:spPr>
          <a:xfrm>
            <a:off x="8475306" y="6149195"/>
            <a:ext cx="2743200" cy="365125"/>
          </a:xfrm>
        </p:spPr>
        <p:txBody>
          <a:bodyPr/>
          <a:lstStyle/>
          <a:p>
            <a:fld id="{FCFF2910-D1F1-314D-A8F2-476646A55ABA}" type="slidenum">
              <a:rPr lang="en-US" smtClean="0"/>
              <a:pPr/>
              <a:t>22</a:t>
            </a:fld>
            <a:endParaRPr lang="en-US" dirty="0"/>
          </a:p>
        </p:txBody>
      </p:sp>
      <p:sp>
        <p:nvSpPr>
          <p:cNvPr id="8" name="TextBox 7">
            <a:extLst>
              <a:ext uri="{FF2B5EF4-FFF2-40B4-BE49-F238E27FC236}">
                <a16:creationId xmlns:a16="http://schemas.microsoft.com/office/drawing/2014/main" id="{73291E63-7956-DC4F-A53A-68B7F4F478B9}"/>
              </a:ext>
            </a:extLst>
          </p:cNvPr>
          <p:cNvSpPr txBox="1"/>
          <p:nvPr/>
        </p:nvSpPr>
        <p:spPr>
          <a:xfrm>
            <a:off x="1485900" y="1612900"/>
            <a:ext cx="184731" cy="369332"/>
          </a:xfrm>
          <a:prstGeom prst="rect">
            <a:avLst/>
          </a:prstGeom>
          <a:noFill/>
        </p:spPr>
        <p:txBody>
          <a:bodyPr wrap="none" rtlCol="0">
            <a:spAutoFit/>
          </a:bodyPr>
          <a:lstStyle/>
          <a:p>
            <a:endParaRPr lang="en-US" dirty="0"/>
          </a:p>
        </p:txBody>
      </p:sp>
      <p:graphicFrame>
        <p:nvGraphicFramePr>
          <p:cNvPr id="9" name="Table 8">
            <a:extLst>
              <a:ext uri="{FF2B5EF4-FFF2-40B4-BE49-F238E27FC236}">
                <a16:creationId xmlns:a16="http://schemas.microsoft.com/office/drawing/2014/main" id="{A84E2FBE-2CA3-9F49-A383-3948D394FA47}"/>
              </a:ext>
            </a:extLst>
          </p:cNvPr>
          <p:cNvGraphicFramePr>
            <a:graphicFrameLocks noGrp="1"/>
          </p:cNvGraphicFramePr>
          <p:nvPr>
            <p:extLst>
              <p:ext uri="{D42A27DB-BD31-4B8C-83A1-F6EECF244321}">
                <p14:modId xmlns:p14="http://schemas.microsoft.com/office/powerpoint/2010/main" val="128190242"/>
              </p:ext>
            </p:extLst>
          </p:nvPr>
        </p:nvGraphicFramePr>
        <p:xfrm>
          <a:off x="838201" y="1107815"/>
          <a:ext cx="10515601" cy="3555225"/>
        </p:xfrm>
        <a:graphic>
          <a:graphicData uri="http://schemas.openxmlformats.org/drawingml/2006/table">
            <a:tbl>
              <a:tblPr firstRow="1" bandRow="1">
                <a:tableStyleId>{F5AB1C69-6EDB-4FF4-983F-18BD219EF322}</a:tableStyleId>
              </a:tblPr>
              <a:tblGrid>
                <a:gridCol w="839649">
                  <a:extLst>
                    <a:ext uri="{9D8B030D-6E8A-4147-A177-3AD203B41FA5}">
                      <a16:colId xmlns:a16="http://schemas.microsoft.com/office/drawing/2014/main" val="175864474"/>
                    </a:ext>
                  </a:extLst>
                </a:gridCol>
                <a:gridCol w="2430982">
                  <a:extLst>
                    <a:ext uri="{9D8B030D-6E8A-4147-A177-3AD203B41FA5}">
                      <a16:colId xmlns:a16="http://schemas.microsoft.com/office/drawing/2014/main" val="3279424548"/>
                    </a:ext>
                  </a:extLst>
                </a:gridCol>
                <a:gridCol w="1635315">
                  <a:extLst>
                    <a:ext uri="{9D8B030D-6E8A-4147-A177-3AD203B41FA5}">
                      <a16:colId xmlns:a16="http://schemas.microsoft.com/office/drawing/2014/main" val="1337492497"/>
                    </a:ext>
                  </a:extLst>
                </a:gridCol>
                <a:gridCol w="1845373">
                  <a:extLst>
                    <a:ext uri="{9D8B030D-6E8A-4147-A177-3AD203B41FA5}">
                      <a16:colId xmlns:a16="http://schemas.microsoft.com/office/drawing/2014/main" val="2225360302"/>
                    </a:ext>
                  </a:extLst>
                </a:gridCol>
                <a:gridCol w="1592581">
                  <a:extLst>
                    <a:ext uri="{9D8B030D-6E8A-4147-A177-3AD203B41FA5}">
                      <a16:colId xmlns:a16="http://schemas.microsoft.com/office/drawing/2014/main" val="686028699"/>
                    </a:ext>
                  </a:extLst>
                </a:gridCol>
                <a:gridCol w="2171701">
                  <a:extLst>
                    <a:ext uri="{9D8B030D-6E8A-4147-A177-3AD203B41FA5}">
                      <a16:colId xmlns:a16="http://schemas.microsoft.com/office/drawing/2014/main" val="2609533108"/>
                    </a:ext>
                  </a:extLst>
                </a:gridCol>
              </a:tblGrid>
              <a:tr h="376632">
                <a:tc>
                  <a:txBody>
                    <a:bodyPr/>
                    <a:lstStyle/>
                    <a:p>
                      <a:pPr algn="ctr"/>
                      <a:r>
                        <a:rPr lang="en-US" i="1" dirty="0"/>
                        <a:t>Line #</a:t>
                      </a:r>
                    </a:p>
                  </a:txBody>
                  <a:tcPr/>
                </a:tc>
                <a:tc>
                  <a:txBody>
                    <a:bodyPr/>
                    <a:lstStyle/>
                    <a:p>
                      <a:r>
                        <a:rPr lang="en-US" dirty="0"/>
                        <a:t>Label</a:t>
                      </a:r>
                    </a:p>
                  </a:txBody>
                  <a:tcPr/>
                </a:tc>
                <a:tc>
                  <a:txBody>
                    <a:bodyPr/>
                    <a:lstStyle/>
                    <a:p>
                      <a:r>
                        <a:rPr lang="en-US" dirty="0"/>
                        <a:t>Instruction</a:t>
                      </a:r>
                    </a:p>
                  </a:txBody>
                  <a:tcPr/>
                </a:tc>
                <a:tc>
                  <a:txBody>
                    <a:bodyPr/>
                    <a:lstStyle/>
                    <a:p>
                      <a:r>
                        <a:rPr lang="en-US" dirty="0"/>
                        <a:t>Argument</a:t>
                      </a:r>
                    </a:p>
                  </a:txBody>
                  <a:tcPr/>
                </a:tc>
                <a:tc>
                  <a:txBody>
                    <a:bodyPr/>
                    <a:lstStyle/>
                    <a:p>
                      <a:pPr algn="ctr"/>
                      <a:r>
                        <a:rPr lang="en-US" i="1" dirty="0"/>
                        <a:t>Address</a:t>
                      </a:r>
                    </a:p>
                  </a:txBody>
                  <a:tcPr/>
                </a:tc>
                <a:tc>
                  <a:txBody>
                    <a:bodyPr/>
                    <a:lstStyle/>
                    <a:p>
                      <a:pPr algn="ctr"/>
                      <a:r>
                        <a:rPr lang="en-US" i="1" dirty="0"/>
                        <a:t>Instruction Size</a:t>
                      </a:r>
                    </a:p>
                  </a:txBody>
                  <a:tcPr/>
                </a:tc>
                <a:extLst>
                  <a:ext uri="{0D108BD9-81ED-4DB2-BD59-A6C34878D82A}">
                    <a16:rowId xmlns:a16="http://schemas.microsoft.com/office/drawing/2014/main" val="2352066980"/>
                  </a:ext>
                </a:extLst>
              </a:tr>
              <a:tr h="353299">
                <a:tc>
                  <a:txBody>
                    <a:bodyPr/>
                    <a:lstStyle/>
                    <a:p>
                      <a:pPr algn="ctr"/>
                      <a:r>
                        <a:rPr lang="en-US" i="1" dirty="0"/>
                        <a:t>1</a:t>
                      </a:r>
                    </a:p>
                  </a:txBody>
                  <a:tcPr/>
                </a:tc>
                <a:tc>
                  <a:txBody>
                    <a:bodyPr/>
                    <a:lstStyle/>
                    <a:p>
                      <a:r>
                        <a:rPr lang="en-US" dirty="0"/>
                        <a:t>Program</a:t>
                      </a:r>
                    </a:p>
                  </a:txBody>
                  <a:tcPr/>
                </a:tc>
                <a:tc>
                  <a:txBody>
                    <a:bodyPr/>
                    <a:lstStyle/>
                    <a:p>
                      <a:r>
                        <a:rPr lang="en-US" dirty="0"/>
                        <a:t>START</a:t>
                      </a:r>
                    </a:p>
                  </a:txBody>
                  <a:tcPr/>
                </a:tc>
                <a:tc>
                  <a:txBody>
                    <a:bodyPr/>
                    <a:lstStyle/>
                    <a:p>
                      <a:r>
                        <a:rPr lang="en-US" dirty="0"/>
                        <a:t>1000</a:t>
                      </a:r>
                    </a:p>
                  </a:txBody>
                  <a:tcPr/>
                </a:tc>
                <a:tc>
                  <a:txBody>
                    <a:bodyPr/>
                    <a:lstStyle/>
                    <a:p>
                      <a:pPr algn="ctr"/>
                      <a:r>
                        <a:rPr lang="en-US" i="1" dirty="0"/>
                        <a:t>1000</a:t>
                      </a:r>
                    </a:p>
                  </a:txBody>
                  <a:tcPr/>
                </a:tc>
                <a:tc>
                  <a:txBody>
                    <a:bodyPr/>
                    <a:lstStyle/>
                    <a:p>
                      <a:pPr algn="ctr"/>
                      <a:r>
                        <a:rPr lang="en-US" i="1" dirty="0"/>
                        <a:t>0</a:t>
                      </a:r>
                    </a:p>
                  </a:txBody>
                  <a:tcPr/>
                </a:tc>
                <a:extLst>
                  <a:ext uri="{0D108BD9-81ED-4DB2-BD59-A6C34878D82A}">
                    <a16:rowId xmlns:a16="http://schemas.microsoft.com/office/drawing/2014/main" val="2459725490"/>
                  </a:ext>
                </a:extLst>
              </a:tr>
              <a:tr h="353299">
                <a:tc>
                  <a:txBody>
                    <a:bodyPr/>
                    <a:lstStyle/>
                    <a:p>
                      <a:pPr algn="ctr"/>
                      <a:r>
                        <a:rPr lang="en-US" i="1" dirty="0"/>
                        <a:t>2</a:t>
                      </a:r>
                    </a:p>
                  </a:txBody>
                  <a:tcPr/>
                </a:tc>
                <a:tc>
                  <a:txBody>
                    <a:bodyPr/>
                    <a:lstStyle/>
                    <a:p>
                      <a:endParaRPr lang="en-US" dirty="0"/>
                    </a:p>
                  </a:txBody>
                  <a:tcPr/>
                </a:tc>
                <a:tc>
                  <a:txBody>
                    <a:bodyPr/>
                    <a:lstStyle/>
                    <a:p>
                      <a:r>
                        <a:rPr lang="en-US" dirty="0"/>
                        <a:t>LDA</a:t>
                      </a:r>
                    </a:p>
                  </a:txBody>
                  <a:tcPr/>
                </a:tc>
                <a:tc>
                  <a:txBody>
                    <a:bodyPr/>
                    <a:lstStyle/>
                    <a:p>
                      <a:r>
                        <a:rPr lang="en-US" dirty="0"/>
                        <a:t>Inventory</a:t>
                      </a:r>
                    </a:p>
                  </a:txBody>
                  <a:tcPr/>
                </a:tc>
                <a:tc>
                  <a:txBody>
                    <a:bodyPr/>
                    <a:lstStyle/>
                    <a:p>
                      <a:pPr algn="ctr"/>
                      <a:r>
                        <a:rPr lang="en-US" i="1" dirty="0"/>
                        <a:t>1000</a:t>
                      </a:r>
                    </a:p>
                  </a:txBody>
                  <a:tcPr/>
                </a:tc>
                <a:tc>
                  <a:txBody>
                    <a:bodyPr/>
                    <a:lstStyle/>
                    <a:p>
                      <a:pPr algn="ctr"/>
                      <a:r>
                        <a:rPr lang="en-US" i="1" dirty="0"/>
                        <a:t>3</a:t>
                      </a:r>
                    </a:p>
                  </a:txBody>
                  <a:tcPr/>
                </a:tc>
                <a:extLst>
                  <a:ext uri="{0D108BD9-81ED-4DB2-BD59-A6C34878D82A}">
                    <a16:rowId xmlns:a16="http://schemas.microsoft.com/office/drawing/2014/main" val="1885047317"/>
                  </a:ext>
                </a:extLst>
              </a:tr>
              <a:tr h="353299">
                <a:tc>
                  <a:txBody>
                    <a:bodyPr/>
                    <a:lstStyle/>
                    <a:p>
                      <a:pPr algn="ctr"/>
                      <a:r>
                        <a:rPr lang="en-US" i="1" dirty="0"/>
                        <a:t>3</a:t>
                      </a:r>
                    </a:p>
                  </a:txBody>
                  <a:tcPr/>
                </a:tc>
                <a:tc>
                  <a:txBody>
                    <a:bodyPr/>
                    <a:lstStyle/>
                    <a:p>
                      <a:endParaRPr lang="en-US"/>
                    </a:p>
                  </a:txBody>
                  <a:tcPr/>
                </a:tc>
                <a:tc>
                  <a:txBody>
                    <a:bodyPr/>
                    <a:lstStyle/>
                    <a:p>
                      <a:r>
                        <a:rPr lang="en-US" dirty="0"/>
                        <a:t>LDT</a:t>
                      </a:r>
                    </a:p>
                  </a:txBody>
                  <a:tcPr/>
                </a:tc>
                <a:tc>
                  <a:txBody>
                    <a:bodyPr/>
                    <a:lstStyle/>
                    <a:p>
                      <a:r>
                        <a:rPr lang="en-US" dirty="0"/>
                        <a:t>Sales</a:t>
                      </a:r>
                    </a:p>
                  </a:txBody>
                  <a:tcPr/>
                </a:tc>
                <a:tc>
                  <a:txBody>
                    <a:bodyPr/>
                    <a:lstStyle/>
                    <a:p>
                      <a:pPr algn="ctr"/>
                      <a:r>
                        <a:rPr lang="en-US" i="1" dirty="0"/>
                        <a:t>1003</a:t>
                      </a:r>
                    </a:p>
                  </a:txBody>
                  <a:tcPr/>
                </a:tc>
                <a:tc>
                  <a:txBody>
                    <a:bodyPr/>
                    <a:lstStyle/>
                    <a:p>
                      <a:pPr algn="ctr"/>
                      <a:r>
                        <a:rPr lang="en-US" i="1" dirty="0"/>
                        <a:t>3</a:t>
                      </a:r>
                    </a:p>
                  </a:txBody>
                  <a:tcPr/>
                </a:tc>
                <a:extLst>
                  <a:ext uri="{0D108BD9-81ED-4DB2-BD59-A6C34878D82A}">
                    <a16:rowId xmlns:a16="http://schemas.microsoft.com/office/drawing/2014/main" val="1300055322"/>
                  </a:ext>
                </a:extLst>
              </a:tr>
              <a:tr h="353299">
                <a:tc>
                  <a:txBody>
                    <a:bodyPr/>
                    <a:lstStyle/>
                    <a:p>
                      <a:pPr algn="ctr"/>
                      <a:r>
                        <a:rPr lang="en-US" i="1" dirty="0"/>
                        <a:t>4</a:t>
                      </a:r>
                    </a:p>
                  </a:txBody>
                  <a:tcPr/>
                </a:tc>
                <a:tc>
                  <a:txBody>
                    <a:bodyPr/>
                    <a:lstStyle/>
                    <a:p>
                      <a:endParaRPr lang="en-US"/>
                    </a:p>
                  </a:txBody>
                  <a:tcPr/>
                </a:tc>
                <a:tc>
                  <a:txBody>
                    <a:bodyPr/>
                    <a:lstStyle/>
                    <a:p>
                      <a:r>
                        <a:rPr lang="en-US" dirty="0"/>
                        <a:t>SUBR</a:t>
                      </a:r>
                    </a:p>
                  </a:txBody>
                  <a:tcPr/>
                </a:tc>
                <a:tc>
                  <a:txBody>
                    <a:bodyPr/>
                    <a:lstStyle/>
                    <a:p>
                      <a:r>
                        <a:rPr lang="en-US" dirty="0"/>
                        <a:t>T, A</a:t>
                      </a:r>
                    </a:p>
                  </a:txBody>
                  <a:tcPr/>
                </a:tc>
                <a:tc>
                  <a:txBody>
                    <a:bodyPr/>
                    <a:lstStyle/>
                    <a:p>
                      <a:pPr algn="ctr"/>
                      <a:r>
                        <a:rPr lang="en-US" i="1" dirty="0"/>
                        <a:t>1006</a:t>
                      </a:r>
                    </a:p>
                  </a:txBody>
                  <a:tcPr/>
                </a:tc>
                <a:tc>
                  <a:txBody>
                    <a:bodyPr/>
                    <a:lstStyle/>
                    <a:p>
                      <a:pPr algn="ctr"/>
                      <a:r>
                        <a:rPr lang="en-US" i="1" dirty="0"/>
                        <a:t>2</a:t>
                      </a:r>
                    </a:p>
                  </a:txBody>
                  <a:tcPr/>
                </a:tc>
                <a:extLst>
                  <a:ext uri="{0D108BD9-81ED-4DB2-BD59-A6C34878D82A}">
                    <a16:rowId xmlns:a16="http://schemas.microsoft.com/office/drawing/2014/main" val="1540209001"/>
                  </a:ext>
                </a:extLst>
              </a:tr>
              <a:tr h="618273">
                <a:tc>
                  <a:txBody>
                    <a:bodyPr/>
                    <a:lstStyle/>
                    <a:p>
                      <a:pPr algn="ctr"/>
                      <a:r>
                        <a:rPr lang="en-US" i="1" dirty="0"/>
                        <a:t>5</a:t>
                      </a:r>
                    </a:p>
                  </a:txBody>
                  <a:tcPr/>
                </a:tc>
                <a:tc>
                  <a:txBody>
                    <a:bodyPr/>
                    <a:lstStyle/>
                    <a:p>
                      <a:endParaRPr lang="en-US" dirty="0"/>
                    </a:p>
                  </a:txBody>
                  <a:tcPr/>
                </a:tc>
                <a:tc>
                  <a:txBody>
                    <a:bodyPr/>
                    <a:lstStyle/>
                    <a:p>
                      <a:r>
                        <a:rPr lang="en-US" dirty="0"/>
                        <a:t>J</a:t>
                      </a:r>
                    </a:p>
                  </a:txBody>
                  <a:tcPr/>
                </a:tc>
                <a:tc>
                  <a:txBody>
                    <a:bodyPr/>
                    <a:lstStyle/>
                    <a:p>
                      <a:r>
                        <a:rPr lang="en-US" dirty="0" err="1"/>
                        <a:t>Somewhereelse</a:t>
                      </a:r>
                      <a:endParaRPr lang="en-US" dirty="0"/>
                    </a:p>
                  </a:txBody>
                  <a:tcPr/>
                </a:tc>
                <a:tc>
                  <a:txBody>
                    <a:bodyPr/>
                    <a:lstStyle/>
                    <a:p>
                      <a:pPr algn="ctr"/>
                      <a:r>
                        <a:rPr lang="en-US" i="1" dirty="0"/>
                        <a:t>1008</a:t>
                      </a:r>
                    </a:p>
                  </a:txBody>
                  <a:tcPr/>
                </a:tc>
                <a:tc>
                  <a:txBody>
                    <a:bodyPr/>
                    <a:lstStyle/>
                    <a:p>
                      <a:pPr algn="ctr"/>
                      <a:r>
                        <a:rPr lang="en-US" i="1" dirty="0"/>
                        <a:t>3</a:t>
                      </a:r>
                    </a:p>
                  </a:txBody>
                  <a:tcPr/>
                </a:tc>
                <a:extLst>
                  <a:ext uri="{0D108BD9-81ED-4DB2-BD59-A6C34878D82A}">
                    <a16:rowId xmlns:a16="http://schemas.microsoft.com/office/drawing/2014/main" val="2279400800"/>
                  </a:ext>
                </a:extLst>
              </a:tr>
              <a:tr h="353299">
                <a:tc>
                  <a:txBody>
                    <a:bodyPr/>
                    <a:lstStyle/>
                    <a:p>
                      <a:pPr algn="ctr"/>
                      <a:r>
                        <a:rPr lang="en-US" i="1" dirty="0"/>
                        <a:t>6</a:t>
                      </a:r>
                    </a:p>
                  </a:txBody>
                  <a:tcPr/>
                </a:tc>
                <a:tc>
                  <a:txBody>
                    <a:bodyPr/>
                    <a:lstStyle/>
                    <a:p>
                      <a:r>
                        <a:rPr lang="en-US" dirty="0" err="1"/>
                        <a:t>Partnumber</a:t>
                      </a:r>
                      <a:endParaRPr lang="en-US" dirty="0"/>
                    </a:p>
                  </a:txBody>
                  <a:tcPr/>
                </a:tc>
                <a:tc>
                  <a:txBody>
                    <a:bodyPr/>
                    <a:lstStyle/>
                    <a:p>
                      <a:r>
                        <a:rPr lang="en-US" dirty="0"/>
                        <a:t>BYTE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C’005740’</a:t>
                      </a:r>
                    </a:p>
                  </a:txBody>
                  <a:tcPr/>
                </a:tc>
                <a:tc>
                  <a:txBody>
                    <a:bodyPr/>
                    <a:lstStyle/>
                    <a:p>
                      <a:pPr algn="ctr"/>
                      <a:r>
                        <a:rPr lang="en-US" i="1" dirty="0"/>
                        <a:t>1011</a:t>
                      </a:r>
                    </a:p>
                  </a:txBody>
                  <a:tcPr/>
                </a:tc>
                <a:tc>
                  <a:txBody>
                    <a:bodyPr/>
                    <a:lstStyle/>
                    <a:p>
                      <a:pPr algn="ctr"/>
                      <a:r>
                        <a:rPr lang="en-US" i="1" dirty="0"/>
                        <a:t>6</a:t>
                      </a:r>
                    </a:p>
                  </a:txBody>
                  <a:tcPr/>
                </a:tc>
                <a:extLst>
                  <a:ext uri="{0D108BD9-81ED-4DB2-BD59-A6C34878D82A}">
                    <a16:rowId xmlns:a16="http://schemas.microsoft.com/office/drawing/2014/main" val="3381826713"/>
                  </a:ext>
                </a:extLst>
              </a:tr>
              <a:tr h="353299">
                <a:tc>
                  <a:txBody>
                    <a:bodyPr/>
                    <a:lstStyle/>
                    <a:p>
                      <a:pPr algn="ctr"/>
                      <a:r>
                        <a:rPr lang="en-US" i="1" dirty="0"/>
                        <a:t>7</a:t>
                      </a:r>
                    </a:p>
                  </a:txBody>
                  <a:tcPr/>
                </a:tc>
                <a:tc>
                  <a:txBody>
                    <a:bodyPr/>
                    <a:lstStyle/>
                    <a:p>
                      <a:r>
                        <a:rPr lang="en-US" dirty="0"/>
                        <a:t>Inventory</a:t>
                      </a:r>
                    </a:p>
                  </a:txBody>
                  <a:tcPr/>
                </a:tc>
                <a:tc>
                  <a:txBody>
                    <a:bodyPr/>
                    <a:lstStyle/>
                    <a:p>
                      <a:r>
                        <a:rPr lang="en-US" dirty="0"/>
                        <a:t>WORD</a:t>
                      </a:r>
                    </a:p>
                  </a:txBody>
                  <a:tcPr/>
                </a:tc>
                <a:tc>
                  <a:txBody>
                    <a:bodyPr/>
                    <a:lstStyle/>
                    <a:p>
                      <a:r>
                        <a:rPr lang="en-US" dirty="0"/>
                        <a:t>500</a:t>
                      </a:r>
                    </a:p>
                  </a:txBody>
                  <a:tcPr/>
                </a:tc>
                <a:tc>
                  <a:txBody>
                    <a:bodyPr/>
                    <a:lstStyle/>
                    <a:p>
                      <a:pPr algn="ctr"/>
                      <a:r>
                        <a:rPr lang="en-US" i="1" dirty="0"/>
                        <a:t>1017</a:t>
                      </a:r>
                    </a:p>
                  </a:txBody>
                  <a:tcPr/>
                </a:tc>
                <a:tc>
                  <a:txBody>
                    <a:bodyPr/>
                    <a:lstStyle/>
                    <a:p>
                      <a:pPr algn="ctr"/>
                      <a:r>
                        <a:rPr lang="en-US" i="1" dirty="0"/>
                        <a:t>3</a:t>
                      </a:r>
                    </a:p>
                  </a:txBody>
                  <a:tcPr/>
                </a:tc>
                <a:extLst>
                  <a:ext uri="{0D108BD9-81ED-4DB2-BD59-A6C34878D82A}">
                    <a16:rowId xmlns:a16="http://schemas.microsoft.com/office/drawing/2014/main" val="3829857199"/>
                  </a:ext>
                </a:extLst>
              </a:tr>
              <a:tr h="353299">
                <a:tc>
                  <a:txBody>
                    <a:bodyPr/>
                    <a:lstStyle/>
                    <a:p>
                      <a:pPr algn="ctr"/>
                      <a:r>
                        <a:rPr lang="en-US" i="1" dirty="0"/>
                        <a:t>8</a:t>
                      </a:r>
                    </a:p>
                  </a:txBody>
                  <a:tcPr/>
                </a:tc>
                <a:tc>
                  <a:txBody>
                    <a:bodyPr/>
                    <a:lstStyle/>
                    <a:p>
                      <a:r>
                        <a:rPr lang="en-US" dirty="0"/>
                        <a:t>Sales</a:t>
                      </a:r>
                    </a:p>
                  </a:txBody>
                  <a:tcPr/>
                </a:tc>
                <a:tc>
                  <a:txBody>
                    <a:bodyPr/>
                    <a:lstStyle/>
                    <a:p>
                      <a:r>
                        <a:rPr lang="en-US" dirty="0"/>
                        <a:t>WORD</a:t>
                      </a:r>
                    </a:p>
                  </a:txBody>
                  <a:tcPr/>
                </a:tc>
                <a:tc>
                  <a:txBody>
                    <a:bodyPr/>
                    <a:lstStyle/>
                    <a:p>
                      <a:r>
                        <a:rPr lang="en-US" dirty="0"/>
                        <a:t>27</a:t>
                      </a:r>
                    </a:p>
                  </a:txBody>
                  <a:tcPr/>
                </a:tc>
                <a:tc>
                  <a:txBody>
                    <a:bodyPr/>
                    <a:lstStyle/>
                    <a:p>
                      <a:pPr algn="ctr"/>
                      <a:r>
                        <a:rPr lang="en-US" i="1" dirty="0"/>
                        <a:t>1020</a:t>
                      </a:r>
                    </a:p>
                  </a:txBody>
                  <a:tcPr/>
                </a:tc>
                <a:tc>
                  <a:txBody>
                    <a:bodyPr/>
                    <a:lstStyle/>
                    <a:p>
                      <a:pPr algn="ctr"/>
                      <a:r>
                        <a:rPr lang="en-US" i="1" dirty="0"/>
                        <a:t>3</a:t>
                      </a:r>
                    </a:p>
                  </a:txBody>
                  <a:tcPr/>
                </a:tc>
                <a:extLst>
                  <a:ext uri="{0D108BD9-81ED-4DB2-BD59-A6C34878D82A}">
                    <a16:rowId xmlns:a16="http://schemas.microsoft.com/office/drawing/2014/main" val="2716681738"/>
                  </a:ext>
                </a:extLst>
              </a:tr>
            </a:tbl>
          </a:graphicData>
        </a:graphic>
      </p:graphicFrame>
      <p:sp>
        <p:nvSpPr>
          <p:cNvPr id="10" name="Content Placeholder 2">
            <a:extLst>
              <a:ext uri="{FF2B5EF4-FFF2-40B4-BE49-F238E27FC236}">
                <a16:creationId xmlns:a16="http://schemas.microsoft.com/office/drawing/2014/main" id="{3CBC56AE-9C9D-FF4A-8F73-4858CB501979}"/>
              </a:ext>
            </a:extLst>
          </p:cNvPr>
          <p:cNvSpPr txBox="1">
            <a:spLocks/>
          </p:cNvSpPr>
          <p:nvPr/>
        </p:nvSpPr>
        <p:spPr>
          <a:xfrm>
            <a:off x="7033067" y="4836532"/>
            <a:ext cx="3187700" cy="640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C00000"/>
                </a:solidFill>
              </a:rPr>
              <a:t>LDA     Inventory</a:t>
            </a:r>
          </a:p>
          <a:p>
            <a:pPr marL="0" indent="0">
              <a:buFont typeface="Arial" panose="020B0604020202020204" pitchFamily="34" charset="0"/>
              <a:buNone/>
            </a:pPr>
            <a:endParaRPr lang="en-US" dirty="0"/>
          </a:p>
        </p:txBody>
      </p:sp>
      <p:sp>
        <p:nvSpPr>
          <p:cNvPr id="11" name="TextBox 10">
            <a:extLst>
              <a:ext uri="{FF2B5EF4-FFF2-40B4-BE49-F238E27FC236}">
                <a16:creationId xmlns:a16="http://schemas.microsoft.com/office/drawing/2014/main" id="{821AD37D-B0C5-AF43-AB95-9BD7110430DF}"/>
              </a:ext>
            </a:extLst>
          </p:cNvPr>
          <p:cNvSpPr txBox="1"/>
          <p:nvPr/>
        </p:nvSpPr>
        <p:spPr>
          <a:xfrm>
            <a:off x="7065811" y="5750185"/>
            <a:ext cx="1742785" cy="400110"/>
          </a:xfrm>
          <a:prstGeom prst="rect">
            <a:avLst/>
          </a:prstGeom>
          <a:noFill/>
          <a:ln w="38100">
            <a:solidFill>
              <a:schemeClr val="tx1"/>
            </a:solidFill>
          </a:ln>
        </p:spPr>
        <p:txBody>
          <a:bodyPr wrap="none" rtlCol="0">
            <a:spAutoFit/>
          </a:bodyPr>
          <a:lstStyle/>
          <a:p>
            <a:r>
              <a:rPr lang="en-US" sz="2000" b="1" dirty="0"/>
              <a:t>011001000000</a:t>
            </a:r>
          </a:p>
        </p:txBody>
      </p:sp>
      <p:sp>
        <p:nvSpPr>
          <p:cNvPr id="12" name="TextBox 11">
            <a:extLst>
              <a:ext uri="{FF2B5EF4-FFF2-40B4-BE49-F238E27FC236}">
                <a16:creationId xmlns:a16="http://schemas.microsoft.com/office/drawing/2014/main" id="{CEC43ABA-C395-7945-9587-410EE905C802}"/>
              </a:ext>
            </a:extLst>
          </p:cNvPr>
          <p:cNvSpPr txBox="1"/>
          <p:nvPr/>
        </p:nvSpPr>
        <p:spPr>
          <a:xfrm>
            <a:off x="8802754" y="5750185"/>
            <a:ext cx="1742785" cy="400110"/>
          </a:xfrm>
          <a:prstGeom prst="rect">
            <a:avLst/>
          </a:prstGeom>
          <a:noFill/>
          <a:ln w="38100">
            <a:solidFill>
              <a:schemeClr val="tx1"/>
            </a:solidFill>
          </a:ln>
        </p:spPr>
        <p:txBody>
          <a:bodyPr wrap="none" rtlCol="0">
            <a:spAutoFit/>
          </a:bodyPr>
          <a:lstStyle/>
          <a:p>
            <a:r>
              <a:rPr lang="en-US" sz="2000" b="1" dirty="0"/>
              <a:t>001111111001</a:t>
            </a:r>
          </a:p>
        </p:txBody>
      </p:sp>
      <p:sp>
        <p:nvSpPr>
          <p:cNvPr id="13" name="TextBox 12">
            <a:extLst>
              <a:ext uri="{FF2B5EF4-FFF2-40B4-BE49-F238E27FC236}">
                <a16:creationId xmlns:a16="http://schemas.microsoft.com/office/drawing/2014/main" id="{4B8D6D04-01A0-5849-B572-0BF18E9D57E8}"/>
              </a:ext>
            </a:extLst>
          </p:cNvPr>
          <p:cNvSpPr txBox="1"/>
          <p:nvPr/>
        </p:nvSpPr>
        <p:spPr>
          <a:xfrm>
            <a:off x="7065811" y="6207758"/>
            <a:ext cx="972061" cy="400110"/>
          </a:xfrm>
          <a:prstGeom prst="rect">
            <a:avLst/>
          </a:prstGeom>
          <a:noFill/>
          <a:ln w="38100">
            <a:solidFill>
              <a:schemeClr val="bg1"/>
            </a:solidFill>
          </a:ln>
        </p:spPr>
        <p:txBody>
          <a:bodyPr wrap="none" rtlCol="0">
            <a:spAutoFit/>
          </a:bodyPr>
          <a:lstStyle/>
          <a:p>
            <a:r>
              <a:rPr lang="en-US" sz="2000" dirty="0"/>
              <a:t>opcode</a:t>
            </a:r>
          </a:p>
        </p:txBody>
      </p:sp>
      <p:sp>
        <p:nvSpPr>
          <p:cNvPr id="14" name="TextBox 13">
            <a:extLst>
              <a:ext uri="{FF2B5EF4-FFF2-40B4-BE49-F238E27FC236}">
                <a16:creationId xmlns:a16="http://schemas.microsoft.com/office/drawing/2014/main" id="{474B4058-8F76-C34F-B623-D712A3CF63F8}"/>
              </a:ext>
            </a:extLst>
          </p:cNvPr>
          <p:cNvSpPr txBox="1"/>
          <p:nvPr/>
        </p:nvSpPr>
        <p:spPr>
          <a:xfrm>
            <a:off x="8802754" y="6223289"/>
            <a:ext cx="1472198" cy="400110"/>
          </a:xfrm>
          <a:prstGeom prst="rect">
            <a:avLst/>
          </a:prstGeom>
          <a:noFill/>
          <a:ln w="38100">
            <a:solidFill>
              <a:schemeClr val="bg1"/>
            </a:solidFill>
          </a:ln>
        </p:spPr>
        <p:txBody>
          <a:bodyPr wrap="none" rtlCol="0">
            <a:spAutoFit/>
          </a:bodyPr>
          <a:lstStyle/>
          <a:p>
            <a:r>
              <a:rPr lang="en-US" sz="2000" dirty="0"/>
              <a:t>address</a:t>
            </a:r>
            <a:r>
              <a:rPr lang="en-US" sz="2000" b="1" dirty="0"/>
              <a:t>        </a:t>
            </a:r>
          </a:p>
        </p:txBody>
      </p:sp>
      <p:cxnSp>
        <p:nvCxnSpPr>
          <p:cNvPr id="15" name="Straight Arrow Connector 14">
            <a:extLst>
              <a:ext uri="{FF2B5EF4-FFF2-40B4-BE49-F238E27FC236}">
                <a16:creationId xmlns:a16="http://schemas.microsoft.com/office/drawing/2014/main" id="{EFA3FDFB-21D9-D04B-815C-2A770428034C}"/>
              </a:ext>
            </a:extLst>
          </p:cNvPr>
          <p:cNvCxnSpPr>
            <a:cxnSpLocks/>
          </p:cNvCxnSpPr>
          <p:nvPr/>
        </p:nvCxnSpPr>
        <p:spPr>
          <a:xfrm>
            <a:off x="7443572" y="5254978"/>
            <a:ext cx="0" cy="3439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6F75457-936B-4A46-8E20-C2CC924C6E9D}"/>
              </a:ext>
            </a:extLst>
          </p:cNvPr>
          <p:cNvCxnSpPr>
            <a:cxnSpLocks/>
          </p:cNvCxnSpPr>
          <p:nvPr/>
        </p:nvCxnSpPr>
        <p:spPr>
          <a:xfrm>
            <a:off x="8704580" y="5254978"/>
            <a:ext cx="196349" cy="3383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D0D728F-AFAD-9A4A-AE96-DA65B83EE891}"/>
              </a:ext>
            </a:extLst>
          </p:cNvPr>
          <p:cNvSpPr txBox="1"/>
          <p:nvPr/>
        </p:nvSpPr>
        <p:spPr>
          <a:xfrm>
            <a:off x="6731134" y="4828382"/>
            <a:ext cx="4143240" cy="1884943"/>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2938342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440B-E871-9C4A-9C2D-5AC5D52B93AB}"/>
              </a:ext>
            </a:extLst>
          </p:cNvPr>
          <p:cNvSpPr>
            <a:spLocks noGrp="1"/>
          </p:cNvSpPr>
          <p:nvPr>
            <p:ph type="title"/>
          </p:nvPr>
        </p:nvSpPr>
        <p:spPr/>
        <p:txBody>
          <a:bodyPr/>
          <a:lstStyle/>
          <a:p>
            <a:r>
              <a:rPr lang="en-US" dirty="0"/>
              <a:t>Single Pass Assembler</a:t>
            </a:r>
          </a:p>
        </p:txBody>
      </p:sp>
      <p:sp>
        <p:nvSpPr>
          <p:cNvPr id="3" name="Content Placeholder 2">
            <a:extLst>
              <a:ext uri="{FF2B5EF4-FFF2-40B4-BE49-F238E27FC236}">
                <a16:creationId xmlns:a16="http://schemas.microsoft.com/office/drawing/2014/main" id="{67722867-0AF9-744C-B3AE-ADB7A9975DE0}"/>
              </a:ext>
            </a:extLst>
          </p:cNvPr>
          <p:cNvSpPr>
            <a:spLocks noGrp="1"/>
          </p:cNvSpPr>
          <p:nvPr>
            <p:ph idx="1"/>
          </p:nvPr>
        </p:nvSpPr>
        <p:spPr/>
        <p:txBody>
          <a:bodyPr/>
          <a:lstStyle/>
          <a:p>
            <a:r>
              <a:rPr lang="en-US" dirty="0"/>
              <a:t>Uses two tables:  a Symbol Table and a Reference Table</a:t>
            </a:r>
          </a:p>
          <a:p>
            <a:r>
              <a:rPr lang="en-US" dirty="0"/>
              <a:t>When an undefined symbol is encountered, it’s added to the Reference Table</a:t>
            </a:r>
          </a:p>
          <a:p>
            <a:r>
              <a:rPr lang="en-US" dirty="0"/>
              <a:t>When the symbol is defined, its address is placed in Symbol Table, and all locations that </a:t>
            </a:r>
            <a:r>
              <a:rPr lang="en-US" i="1" dirty="0"/>
              <a:t>reference</a:t>
            </a:r>
            <a:r>
              <a:rPr lang="en-US" dirty="0"/>
              <a:t> the symbol are updated.</a:t>
            </a:r>
          </a:p>
        </p:txBody>
      </p:sp>
      <p:sp>
        <p:nvSpPr>
          <p:cNvPr id="4" name="Date Placeholder 3">
            <a:extLst>
              <a:ext uri="{FF2B5EF4-FFF2-40B4-BE49-F238E27FC236}">
                <a16:creationId xmlns:a16="http://schemas.microsoft.com/office/drawing/2014/main" id="{4CE8669C-A431-604D-85D1-65E6889FFA2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FFBF3979-3973-904D-B308-107423368CE8}"/>
              </a:ext>
            </a:extLst>
          </p:cNvPr>
          <p:cNvSpPr>
            <a:spLocks noGrp="1"/>
          </p:cNvSpPr>
          <p:nvPr>
            <p:ph type="sldNum" sz="quarter" idx="12"/>
          </p:nvPr>
        </p:nvSpPr>
        <p:spPr/>
        <p:txBody>
          <a:bodyPr/>
          <a:lstStyle/>
          <a:p>
            <a:fld id="{FCFF2910-D1F1-314D-A8F2-476646A55ABA}" type="slidenum">
              <a:rPr lang="en-US" smtClean="0"/>
              <a:pPr/>
              <a:t>23</a:t>
            </a:fld>
            <a:endParaRPr lang="en-US" dirty="0"/>
          </a:p>
        </p:txBody>
      </p:sp>
    </p:spTree>
    <p:extLst>
      <p:ext uri="{BB962C8B-B14F-4D97-AF65-F5344CB8AC3E}">
        <p14:creationId xmlns:p14="http://schemas.microsoft.com/office/powerpoint/2010/main" val="3527970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8D0D-F863-0447-8E58-FB663F0B540F}"/>
              </a:ext>
            </a:extLst>
          </p:cNvPr>
          <p:cNvSpPr>
            <a:spLocks noGrp="1"/>
          </p:cNvSpPr>
          <p:nvPr>
            <p:ph type="title"/>
          </p:nvPr>
        </p:nvSpPr>
        <p:spPr/>
        <p:txBody>
          <a:bodyPr/>
          <a:lstStyle/>
          <a:p>
            <a:r>
              <a:rPr lang="en-US" dirty="0"/>
              <a:t>Single Pass Example</a:t>
            </a:r>
          </a:p>
        </p:txBody>
      </p:sp>
      <p:graphicFrame>
        <p:nvGraphicFramePr>
          <p:cNvPr id="6" name="Content Placeholder 5">
            <a:extLst>
              <a:ext uri="{FF2B5EF4-FFF2-40B4-BE49-F238E27FC236}">
                <a16:creationId xmlns:a16="http://schemas.microsoft.com/office/drawing/2014/main" id="{3DCA33EB-09CB-6C42-9AD6-463E4BEA2808}"/>
              </a:ext>
            </a:extLst>
          </p:cNvPr>
          <p:cNvGraphicFramePr>
            <a:graphicFrameLocks noGrp="1"/>
          </p:cNvGraphicFramePr>
          <p:nvPr>
            <p:ph idx="1"/>
            <p:extLst>
              <p:ext uri="{D42A27DB-BD31-4B8C-83A1-F6EECF244321}">
                <p14:modId xmlns:p14="http://schemas.microsoft.com/office/powerpoint/2010/main" val="1104079670"/>
              </p:ext>
            </p:extLst>
          </p:nvPr>
        </p:nvGraphicFramePr>
        <p:xfrm>
          <a:off x="838200" y="1238250"/>
          <a:ext cx="10515598" cy="3332480"/>
        </p:xfrm>
        <a:graphic>
          <a:graphicData uri="http://schemas.openxmlformats.org/drawingml/2006/table">
            <a:tbl>
              <a:tblPr firstRow="1" bandRow="1">
                <a:tableStyleId>{F5AB1C69-6EDB-4FF4-983F-18BD219EF322}</a:tableStyleId>
              </a:tblPr>
              <a:tblGrid>
                <a:gridCol w="899868">
                  <a:extLst>
                    <a:ext uri="{9D8B030D-6E8A-4147-A177-3AD203B41FA5}">
                      <a16:colId xmlns:a16="http://schemas.microsoft.com/office/drawing/2014/main" val="3322644506"/>
                    </a:ext>
                  </a:extLst>
                </a:gridCol>
                <a:gridCol w="2605331">
                  <a:extLst>
                    <a:ext uri="{9D8B030D-6E8A-4147-A177-3AD203B41FA5}">
                      <a16:colId xmlns:a16="http://schemas.microsoft.com/office/drawing/2014/main" val="244698688"/>
                    </a:ext>
                  </a:extLst>
                </a:gridCol>
                <a:gridCol w="1752600">
                  <a:extLst>
                    <a:ext uri="{9D8B030D-6E8A-4147-A177-3AD203B41FA5}">
                      <a16:colId xmlns:a16="http://schemas.microsoft.com/office/drawing/2014/main" val="223615657"/>
                    </a:ext>
                  </a:extLst>
                </a:gridCol>
                <a:gridCol w="1752600">
                  <a:extLst>
                    <a:ext uri="{9D8B030D-6E8A-4147-A177-3AD203B41FA5}">
                      <a16:colId xmlns:a16="http://schemas.microsoft.com/office/drawing/2014/main" val="743298365"/>
                    </a:ext>
                  </a:extLst>
                </a:gridCol>
                <a:gridCol w="1498601">
                  <a:extLst>
                    <a:ext uri="{9D8B030D-6E8A-4147-A177-3AD203B41FA5}">
                      <a16:colId xmlns:a16="http://schemas.microsoft.com/office/drawing/2014/main" val="3410026833"/>
                    </a:ext>
                  </a:extLst>
                </a:gridCol>
                <a:gridCol w="2006598">
                  <a:extLst>
                    <a:ext uri="{9D8B030D-6E8A-4147-A177-3AD203B41FA5}">
                      <a16:colId xmlns:a16="http://schemas.microsoft.com/office/drawing/2014/main" val="790523362"/>
                    </a:ext>
                  </a:extLst>
                </a:gridCol>
              </a:tblGrid>
              <a:tr h="156210">
                <a:tc>
                  <a:txBody>
                    <a:bodyPr/>
                    <a:lstStyle/>
                    <a:p>
                      <a:pPr algn="ctr"/>
                      <a:r>
                        <a:rPr lang="en-US" i="1" dirty="0"/>
                        <a:t>Line #</a:t>
                      </a:r>
                    </a:p>
                  </a:txBody>
                  <a:tcPr/>
                </a:tc>
                <a:tc>
                  <a:txBody>
                    <a:bodyPr/>
                    <a:lstStyle/>
                    <a:p>
                      <a:r>
                        <a:rPr lang="en-US" dirty="0"/>
                        <a:t>Label</a:t>
                      </a:r>
                    </a:p>
                  </a:txBody>
                  <a:tcPr/>
                </a:tc>
                <a:tc>
                  <a:txBody>
                    <a:bodyPr/>
                    <a:lstStyle/>
                    <a:p>
                      <a:r>
                        <a:rPr lang="en-US" dirty="0"/>
                        <a:t>Instruction</a:t>
                      </a:r>
                    </a:p>
                  </a:txBody>
                  <a:tcPr/>
                </a:tc>
                <a:tc>
                  <a:txBody>
                    <a:bodyPr/>
                    <a:lstStyle/>
                    <a:p>
                      <a:r>
                        <a:rPr lang="en-US" dirty="0"/>
                        <a:t>Argument</a:t>
                      </a:r>
                    </a:p>
                  </a:txBody>
                  <a:tcPr/>
                </a:tc>
                <a:tc>
                  <a:txBody>
                    <a:bodyPr/>
                    <a:lstStyle/>
                    <a:p>
                      <a:pPr algn="ctr"/>
                      <a:r>
                        <a:rPr lang="en-US" i="1" dirty="0"/>
                        <a:t>Address</a:t>
                      </a:r>
                    </a:p>
                  </a:txBody>
                  <a:tcPr/>
                </a:tc>
                <a:tc>
                  <a:txBody>
                    <a:bodyPr/>
                    <a:lstStyle/>
                    <a:p>
                      <a:pPr algn="ctr"/>
                      <a:r>
                        <a:rPr lang="en-US" i="1" dirty="0"/>
                        <a:t>Instruction Size</a:t>
                      </a:r>
                    </a:p>
                  </a:txBody>
                  <a:tcPr/>
                </a:tc>
                <a:extLst>
                  <a:ext uri="{0D108BD9-81ED-4DB2-BD59-A6C34878D82A}">
                    <a16:rowId xmlns:a16="http://schemas.microsoft.com/office/drawing/2014/main" val="3683171932"/>
                  </a:ext>
                </a:extLst>
              </a:tr>
              <a:tr h="370840">
                <a:tc>
                  <a:txBody>
                    <a:bodyPr/>
                    <a:lstStyle/>
                    <a:p>
                      <a:pPr algn="ctr"/>
                      <a:r>
                        <a:rPr lang="en-US" i="1" dirty="0"/>
                        <a:t>1</a:t>
                      </a:r>
                    </a:p>
                  </a:txBody>
                  <a:tcPr/>
                </a:tc>
                <a:tc>
                  <a:txBody>
                    <a:bodyPr/>
                    <a:lstStyle/>
                    <a:p>
                      <a:r>
                        <a:rPr lang="en-US" dirty="0"/>
                        <a:t>Program</a:t>
                      </a:r>
                    </a:p>
                  </a:txBody>
                  <a:tcPr/>
                </a:tc>
                <a:tc>
                  <a:txBody>
                    <a:bodyPr/>
                    <a:lstStyle/>
                    <a:p>
                      <a:r>
                        <a:rPr lang="en-US" dirty="0"/>
                        <a:t>START</a:t>
                      </a:r>
                    </a:p>
                  </a:txBody>
                  <a:tcPr/>
                </a:tc>
                <a:tc>
                  <a:txBody>
                    <a:bodyPr/>
                    <a:lstStyle/>
                    <a:p>
                      <a:r>
                        <a:rPr lang="en-US" dirty="0"/>
                        <a:t>1000</a:t>
                      </a:r>
                    </a:p>
                  </a:txBody>
                  <a:tcPr/>
                </a:tc>
                <a:tc>
                  <a:txBody>
                    <a:bodyPr/>
                    <a:lstStyle/>
                    <a:p>
                      <a:pPr algn="ctr"/>
                      <a:r>
                        <a:rPr lang="en-US" i="1" dirty="0"/>
                        <a:t>1000</a:t>
                      </a:r>
                    </a:p>
                  </a:txBody>
                  <a:tcPr/>
                </a:tc>
                <a:tc>
                  <a:txBody>
                    <a:bodyPr/>
                    <a:lstStyle/>
                    <a:p>
                      <a:pPr algn="ctr"/>
                      <a:r>
                        <a:rPr lang="en-US" i="1" dirty="0"/>
                        <a:t>0</a:t>
                      </a:r>
                    </a:p>
                  </a:txBody>
                  <a:tcPr/>
                </a:tc>
                <a:extLst>
                  <a:ext uri="{0D108BD9-81ED-4DB2-BD59-A6C34878D82A}">
                    <a16:rowId xmlns:a16="http://schemas.microsoft.com/office/drawing/2014/main" val="3272619911"/>
                  </a:ext>
                </a:extLst>
              </a:tr>
              <a:tr h="370840">
                <a:tc>
                  <a:txBody>
                    <a:bodyPr/>
                    <a:lstStyle/>
                    <a:p>
                      <a:pPr algn="ctr"/>
                      <a:r>
                        <a:rPr lang="en-US" i="1" dirty="0"/>
                        <a:t>2</a:t>
                      </a:r>
                    </a:p>
                  </a:txBody>
                  <a:tcPr/>
                </a:tc>
                <a:tc>
                  <a:txBody>
                    <a:bodyPr/>
                    <a:lstStyle/>
                    <a:p>
                      <a:endParaRPr lang="en-US" dirty="0"/>
                    </a:p>
                  </a:txBody>
                  <a:tcPr/>
                </a:tc>
                <a:tc>
                  <a:txBody>
                    <a:bodyPr/>
                    <a:lstStyle/>
                    <a:p>
                      <a:r>
                        <a:rPr lang="en-US" dirty="0"/>
                        <a:t>LDA</a:t>
                      </a:r>
                    </a:p>
                  </a:txBody>
                  <a:tcPr/>
                </a:tc>
                <a:tc>
                  <a:txBody>
                    <a:bodyPr/>
                    <a:lstStyle/>
                    <a:p>
                      <a:r>
                        <a:rPr lang="en-US" dirty="0"/>
                        <a:t>Inventory</a:t>
                      </a:r>
                    </a:p>
                  </a:txBody>
                  <a:tcPr/>
                </a:tc>
                <a:tc>
                  <a:txBody>
                    <a:bodyPr/>
                    <a:lstStyle/>
                    <a:p>
                      <a:pPr algn="ctr"/>
                      <a:r>
                        <a:rPr lang="en-US" i="1" dirty="0"/>
                        <a:t>1000</a:t>
                      </a:r>
                    </a:p>
                  </a:txBody>
                  <a:tcPr/>
                </a:tc>
                <a:tc>
                  <a:txBody>
                    <a:bodyPr/>
                    <a:lstStyle/>
                    <a:p>
                      <a:pPr algn="ctr"/>
                      <a:r>
                        <a:rPr lang="en-US" i="1" dirty="0"/>
                        <a:t>3</a:t>
                      </a:r>
                    </a:p>
                  </a:txBody>
                  <a:tcPr/>
                </a:tc>
                <a:extLst>
                  <a:ext uri="{0D108BD9-81ED-4DB2-BD59-A6C34878D82A}">
                    <a16:rowId xmlns:a16="http://schemas.microsoft.com/office/drawing/2014/main" val="1655204333"/>
                  </a:ext>
                </a:extLst>
              </a:tr>
              <a:tr h="370840">
                <a:tc>
                  <a:txBody>
                    <a:bodyPr/>
                    <a:lstStyle/>
                    <a:p>
                      <a:pPr algn="ctr"/>
                      <a:r>
                        <a:rPr lang="en-US" i="1" dirty="0"/>
                        <a:t>3</a:t>
                      </a:r>
                    </a:p>
                  </a:txBody>
                  <a:tcPr/>
                </a:tc>
                <a:tc>
                  <a:txBody>
                    <a:bodyPr/>
                    <a:lstStyle/>
                    <a:p>
                      <a:endParaRPr lang="en-US" dirty="0"/>
                    </a:p>
                  </a:txBody>
                  <a:tcPr/>
                </a:tc>
                <a:tc>
                  <a:txBody>
                    <a:bodyPr/>
                    <a:lstStyle/>
                    <a:p>
                      <a:r>
                        <a:rPr lang="en-US" dirty="0"/>
                        <a:t>LDT</a:t>
                      </a:r>
                    </a:p>
                  </a:txBody>
                  <a:tcPr/>
                </a:tc>
                <a:tc>
                  <a:txBody>
                    <a:bodyPr/>
                    <a:lstStyle/>
                    <a:p>
                      <a:r>
                        <a:rPr lang="en-US" dirty="0"/>
                        <a:t>Sales</a:t>
                      </a:r>
                    </a:p>
                  </a:txBody>
                  <a:tcPr/>
                </a:tc>
                <a:tc>
                  <a:txBody>
                    <a:bodyPr/>
                    <a:lstStyle/>
                    <a:p>
                      <a:pPr algn="ctr"/>
                      <a:r>
                        <a:rPr lang="en-US" i="1" dirty="0"/>
                        <a:t>1003</a:t>
                      </a:r>
                    </a:p>
                  </a:txBody>
                  <a:tcPr/>
                </a:tc>
                <a:tc>
                  <a:txBody>
                    <a:bodyPr/>
                    <a:lstStyle/>
                    <a:p>
                      <a:pPr algn="ctr"/>
                      <a:r>
                        <a:rPr lang="en-US" i="1" dirty="0"/>
                        <a:t>3</a:t>
                      </a:r>
                    </a:p>
                  </a:txBody>
                  <a:tcPr/>
                </a:tc>
                <a:extLst>
                  <a:ext uri="{0D108BD9-81ED-4DB2-BD59-A6C34878D82A}">
                    <a16:rowId xmlns:a16="http://schemas.microsoft.com/office/drawing/2014/main" val="1402426577"/>
                  </a:ext>
                </a:extLst>
              </a:tr>
              <a:tr h="370840">
                <a:tc>
                  <a:txBody>
                    <a:bodyPr/>
                    <a:lstStyle/>
                    <a:p>
                      <a:pPr algn="ctr"/>
                      <a:r>
                        <a:rPr lang="en-US" i="1" dirty="0"/>
                        <a:t>4</a:t>
                      </a:r>
                    </a:p>
                  </a:txBody>
                  <a:tcPr/>
                </a:tc>
                <a:tc>
                  <a:txBody>
                    <a:bodyPr/>
                    <a:lstStyle/>
                    <a:p>
                      <a:endParaRPr lang="en-US"/>
                    </a:p>
                  </a:txBody>
                  <a:tcPr/>
                </a:tc>
                <a:tc>
                  <a:txBody>
                    <a:bodyPr/>
                    <a:lstStyle/>
                    <a:p>
                      <a:r>
                        <a:rPr lang="en-US" dirty="0"/>
                        <a:t>SUBR</a:t>
                      </a:r>
                    </a:p>
                  </a:txBody>
                  <a:tcPr/>
                </a:tc>
                <a:tc>
                  <a:txBody>
                    <a:bodyPr/>
                    <a:lstStyle/>
                    <a:p>
                      <a:r>
                        <a:rPr lang="en-US" dirty="0"/>
                        <a:t>T, A</a:t>
                      </a:r>
                    </a:p>
                  </a:txBody>
                  <a:tcPr/>
                </a:tc>
                <a:tc>
                  <a:txBody>
                    <a:bodyPr/>
                    <a:lstStyle/>
                    <a:p>
                      <a:pPr algn="ctr"/>
                      <a:r>
                        <a:rPr lang="en-US" i="1" dirty="0"/>
                        <a:t>1006</a:t>
                      </a:r>
                    </a:p>
                  </a:txBody>
                  <a:tcPr/>
                </a:tc>
                <a:tc>
                  <a:txBody>
                    <a:bodyPr/>
                    <a:lstStyle/>
                    <a:p>
                      <a:pPr algn="ctr"/>
                      <a:r>
                        <a:rPr lang="en-US" i="1" dirty="0"/>
                        <a:t>2</a:t>
                      </a:r>
                    </a:p>
                  </a:txBody>
                  <a:tcPr/>
                </a:tc>
                <a:extLst>
                  <a:ext uri="{0D108BD9-81ED-4DB2-BD59-A6C34878D82A}">
                    <a16:rowId xmlns:a16="http://schemas.microsoft.com/office/drawing/2014/main" val="2330378035"/>
                  </a:ext>
                </a:extLst>
              </a:tr>
              <a:tr h="370840">
                <a:tc>
                  <a:txBody>
                    <a:bodyPr/>
                    <a:lstStyle/>
                    <a:p>
                      <a:pPr algn="ctr"/>
                      <a:r>
                        <a:rPr lang="en-US" i="1" dirty="0"/>
                        <a:t>5</a:t>
                      </a:r>
                    </a:p>
                  </a:txBody>
                  <a:tcPr/>
                </a:tc>
                <a:tc>
                  <a:txBody>
                    <a:bodyPr/>
                    <a:lstStyle/>
                    <a:p>
                      <a:endParaRPr lang="en-US" dirty="0"/>
                    </a:p>
                  </a:txBody>
                  <a:tcPr/>
                </a:tc>
                <a:tc>
                  <a:txBody>
                    <a:bodyPr/>
                    <a:lstStyle/>
                    <a:p>
                      <a:r>
                        <a:rPr lang="en-US" dirty="0"/>
                        <a:t>J</a:t>
                      </a:r>
                    </a:p>
                  </a:txBody>
                  <a:tcPr/>
                </a:tc>
                <a:tc>
                  <a:txBody>
                    <a:bodyPr/>
                    <a:lstStyle/>
                    <a:p>
                      <a:r>
                        <a:rPr lang="en-US" dirty="0" err="1"/>
                        <a:t>Somewhereelse</a:t>
                      </a:r>
                      <a:endParaRPr lang="en-US" dirty="0"/>
                    </a:p>
                  </a:txBody>
                  <a:tcPr/>
                </a:tc>
                <a:tc>
                  <a:txBody>
                    <a:bodyPr/>
                    <a:lstStyle/>
                    <a:p>
                      <a:pPr algn="ctr"/>
                      <a:r>
                        <a:rPr lang="en-US" i="1" dirty="0"/>
                        <a:t>1008</a:t>
                      </a:r>
                    </a:p>
                  </a:txBody>
                  <a:tcPr/>
                </a:tc>
                <a:tc>
                  <a:txBody>
                    <a:bodyPr/>
                    <a:lstStyle/>
                    <a:p>
                      <a:pPr algn="ctr"/>
                      <a:r>
                        <a:rPr lang="en-US" i="1" dirty="0"/>
                        <a:t>3</a:t>
                      </a:r>
                    </a:p>
                  </a:txBody>
                  <a:tcPr/>
                </a:tc>
                <a:extLst>
                  <a:ext uri="{0D108BD9-81ED-4DB2-BD59-A6C34878D82A}">
                    <a16:rowId xmlns:a16="http://schemas.microsoft.com/office/drawing/2014/main" val="4105401944"/>
                  </a:ext>
                </a:extLst>
              </a:tr>
              <a:tr h="370840">
                <a:tc>
                  <a:txBody>
                    <a:bodyPr/>
                    <a:lstStyle/>
                    <a:p>
                      <a:pPr algn="ctr"/>
                      <a:r>
                        <a:rPr lang="en-US" i="1" dirty="0"/>
                        <a:t>6</a:t>
                      </a:r>
                    </a:p>
                  </a:txBody>
                  <a:tcPr/>
                </a:tc>
                <a:tc>
                  <a:txBody>
                    <a:bodyPr/>
                    <a:lstStyle/>
                    <a:p>
                      <a:r>
                        <a:rPr lang="en-US" dirty="0" err="1"/>
                        <a:t>Partnumber</a:t>
                      </a:r>
                      <a:endParaRPr lang="en-US" dirty="0"/>
                    </a:p>
                  </a:txBody>
                  <a:tcPr/>
                </a:tc>
                <a:tc>
                  <a:txBody>
                    <a:bodyPr/>
                    <a:lstStyle/>
                    <a:p>
                      <a:r>
                        <a:rPr lang="en-US" dirty="0"/>
                        <a:t>BYTE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C’005740’</a:t>
                      </a:r>
                    </a:p>
                  </a:txBody>
                  <a:tcPr/>
                </a:tc>
                <a:tc>
                  <a:txBody>
                    <a:bodyPr/>
                    <a:lstStyle/>
                    <a:p>
                      <a:pPr algn="ctr"/>
                      <a:r>
                        <a:rPr lang="en-US" i="1" dirty="0"/>
                        <a:t>1011</a:t>
                      </a:r>
                    </a:p>
                  </a:txBody>
                  <a:tcPr/>
                </a:tc>
                <a:tc>
                  <a:txBody>
                    <a:bodyPr/>
                    <a:lstStyle/>
                    <a:p>
                      <a:pPr algn="ctr"/>
                      <a:r>
                        <a:rPr lang="en-US" i="1" dirty="0"/>
                        <a:t>6</a:t>
                      </a:r>
                    </a:p>
                  </a:txBody>
                  <a:tcPr/>
                </a:tc>
                <a:extLst>
                  <a:ext uri="{0D108BD9-81ED-4DB2-BD59-A6C34878D82A}">
                    <a16:rowId xmlns:a16="http://schemas.microsoft.com/office/drawing/2014/main" val="2824707379"/>
                  </a:ext>
                </a:extLst>
              </a:tr>
              <a:tr h="370840">
                <a:tc>
                  <a:txBody>
                    <a:bodyPr/>
                    <a:lstStyle/>
                    <a:p>
                      <a:pPr algn="ctr"/>
                      <a:r>
                        <a:rPr lang="en-US" i="1" dirty="0"/>
                        <a:t>7</a:t>
                      </a:r>
                    </a:p>
                  </a:txBody>
                  <a:tcPr/>
                </a:tc>
                <a:tc>
                  <a:txBody>
                    <a:bodyPr/>
                    <a:lstStyle/>
                    <a:p>
                      <a:r>
                        <a:rPr lang="en-US" dirty="0"/>
                        <a:t>Inventory</a:t>
                      </a:r>
                    </a:p>
                  </a:txBody>
                  <a:tcPr/>
                </a:tc>
                <a:tc>
                  <a:txBody>
                    <a:bodyPr/>
                    <a:lstStyle/>
                    <a:p>
                      <a:r>
                        <a:rPr lang="en-US" dirty="0"/>
                        <a:t>WORD</a:t>
                      </a:r>
                    </a:p>
                  </a:txBody>
                  <a:tcPr/>
                </a:tc>
                <a:tc>
                  <a:txBody>
                    <a:bodyPr/>
                    <a:lstStyle/>
                    <a:p>
                      <a:r>
                        <a:rPr lang="en-US" dirty="0"/>
                        <a:t>500</a:t>
                      </a:r>
                    </a:p>
                  </a:txBody>
                  <a:tcPr/>
                </a:tc>
                <a:tc>
                  <a:txBody>
                    <a:bodyPr/>
                    <a:lstStyle/>
                    <a:p>
                      <a:pPr algn="ctr"/>
                      <a:r>
                        <a:rPr lang="en-US" i="1" dirty="0"/>
                        <a:t>1017</a:t>
                      </a:r>
                    </a:p>
                  </a:txBody>
                  <a:tcPr/>
                </a:tc>
                <a:tc>
                  <a:txBody>
                    <a:bodyPr/>
                    <a:lstStyle/>
                    <a:p>
                      <a:pPr algn="ctr"/>
                      <a:r>
                        <a:rPr lang="en-US" i="1" dirty="0"/>
                        <a:t>3</a:t>
                      </a:r>
                    </a:p>
                  </a:txBody>
                  <a:tcPr/>
                </a:tc>
                <a:extLst>
                  <a:ext uri="{0D108BD9-81ED-4DB2-BD59-A6C34878D82A}">
                    <a16:rowId xmlns:a16="http://schemas.microsoft.com/office/drawing/2014/main" val="2233348641"/>
                  </a:ext>
                </a:extLst>
              </a:tr>
              <a:tr h="370840">
                <a:tc>
                  <a:txBody>
                    <a:bodyPr/>
                    <a:lstStyle/>
                    <a:p>
                      <a:pPr algn="ctr"/>
                      <a:r>
                        <a:rPr lang="en-US" i="1" dirty="0"/>
                        <a:t>8</a:t>
                      </a:r>
                    </a:p>
                  </a:txBody>
                  <a:tcPr/>
                </a:tc>
                <a:tc>
                  <a:txBody>
                    <a:bodyPr/>
                    <a:lstStyle/>
                    <a:p>
                      <a:r>
                        <a:rPr lang="en-US" dirty="0"/>
                        <a:t>Sales</a:t>
                      </a:r>
                    </a:p>
                  </a:txBody>
                  <a:tcPr/>
                </a:tc>
                <a:tc>
                  <a:txBody>
                    <a:bodyPr/>
                    <a:lstStyle/>
                    <a:p>
                      <a:r>
                        <a:rPr lang="en-US" dirty="0"/>
                        <a:t>WORD</a:t>
                      </a:r>
                    </a:p>
                  </a:txBody>
                  <a:tcPr/>
                </a:tc>
                <a:tc>
                  <a:txBody>
                    <a:bodyPr/>
                    <a:lstStyle/>
                    <a:p>
                      <a:r>
                        <a:rPr lang="en-US" dirty="0"/>
                        <a:t>27</a:t>
                      </a:r>
                    </a:p>
                  </a:txBody>
                  <a:tcPr/>
                </a:tc>
                <a:tc>
                  <a:txBody>
                    <a:bodyPr/>
                    <a:lstStyle/>
                    <a:p>
                      <a:pPr algn="ctr"/>
                      <a:r>
                        <a:rPr lang="en-US" i="1" dirty="0"/>
                        <a:t>1020</a:t>
                      </a:r>
                    </a:p>
                  </a:txBody>
                  <a:tcPr/>
                </a:tc>
                <a:tc>
                  <a:txBody>
                    <a:bodyPr/>
                    <a:lstStyle/>
                    <a:p>
                      <a:pPr algn="ctr"/>
                      <a:r>
                        <a:rPr lang="en-US" i="1" dirty="0"/>
                        <a:t>3</a:t>
                      </a:r>
                    </a:p>
                  </a:txBody>
                  <a:tcPr/>
                </a:tc>
                <a:extLst>
                  <a:ext uri="{0D108BD9-81ED-4DB2-BD59-A6C34878D82A}">
                    <a16:rowId xmlns:a16="http://schemas.microsoft.com/office/drawing/2014/main" val="969433211"/>
                  </a:ext>
                </a:extLst>
              </a:tr>
            </a:tbl>
          </a:graphicData>
        </a:graphic>
      </p:graphicFrame>
      <p:sp>
        <p:nvSpPr>
          <p:cNvPr id="4" name="Date Placeholder 3">
            <a:extLst>
              <a:ext uri="{FF2B5EF4-FFF2-40B4-BE49-F238E27FC236}">
                <a16:creationId xmlns:a16="http://schemas.microsoft.com/office/drawing/2014/main" id="{8BD2433C-A253-DA4F-833C-D84DD94EC72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F196BEB-430F-A444-A2EF-E3221C0792D0}"/>
              </a:ext>
            </a:extLst>
          </p:cNvPr>
          <p:cNvSpPr>
            <a:spLocks noGrp="1"/>
          </p:cNvSpPr>
          <p:nvPr>
            <p:ph type="sldNum" sz="quarter" idx="12"/>
          </p:nvPr>
        </p:nvSpPr>
        <p:spPr/>
        <p:txBody>
          <a:bodyPr/>
          <a:lstStyle/>
          <a:p>
            <a:fld id="{FCFF2910-D1F1-314D-A8F2-476646A55ABA}" type="slidenum">
              <a:rPr lang="en-US" smtClean="0"/>
              <a:pPr/>
              <a:t>24</a:t>
            </a:fld>
            <a:endParaRPr lang="en-US" dirty="0"/>
          </a:p>
        </p:txBody>
      </p:sp>
      <p:graphicFrame>
        <p:nvGraphicFramePr>
          <p:cNvPr id="3" name="Table 2">
            <a:extLst>
              <a:ext uri="{FF2B5EF4-FFF2-40B4-BE49-F238E27FC236}">
                <a16:creationId xmlns:a16="http://schemas.microsoft.com/office/drawing/2014/main" id="{E75ED982-3FE9-404F-98A9-C51961E1D4E7}"/>
              </a:ext>
            </a:extLst>
          </p:cNvPr>
          <p:cNvGraphicFramePr>
            <a:graphicFrameLocks noGrp="1"/>
          </p:cNvGraphicFramePr>
          <p:nvPr>
            <p:extLst>
              <p:ext uri="{D42A27DB-BD31-4B8C-83A1-F6EECF244321}">
                <p14:modId xmlns:p14="http://schemas.microsoft.com/office/powerpoint/2010/main" val="170758967"/>
              </p:ext>
            </p:extLst>
          </p:nvPr>
        </p:nvGraphicFramePr>
        <p:xfrm>
          <a:off x="6731000" y="4794567"/>
          <a:ext cx="4622800" cy="1343025"/>
        </p:xfrm>
        <a:graphic>
          <a:graphicData uri="http://schemas.openxmlformats.org/drawingml/2006/table">
            <a:tbl>
              <a:tblPr firstRow="1" bandRow="1">
                <a:tableStyleId>{F5AB1C69-6EDB-4FF4-983F-18BD219EF322}</a:tableStyleId>
              </a:tblPr>
              <a:tblGrid>
                <a:gridCol w="2203450">
                  <a:extLst>
                    <a:ext uri="{9D8B030D-6E8A-4147-A177-3AD203B41FA5}">
                      <a16:colId xmlns:a16="http://schemas.microsoft.com/office/drawing/2014/main" val="469530890"/>
                    </a:ext>
                  </a:extLst>
                </a:gridCol>
                <a:gridCol w="2419350">
                  <a:extLst>
                    <a:ext uri="{9D8B030D-6E8A-4147-A177-3AD203B41FA5}">
                      <a16:colId xmlns:a16="http://schemas.microsoft.com/office/drawing/2014/main" val="3640047466"/>
                    </a:ext>
                  </a:extLst>
                </a:gridCol>
              </a:tblGrid>
              <a:tr h="268605">
                <a:tc>
                  <a:txBody>
                    <a:bodyPr/>
                    <a:lstStyle/>
                    <a:p>
                      <a:r>
                        <a:rPr lang="en-US" sz="1100" dirty="0"/>
                        <a:t>Symbol</a:t>
                      </a:r>
                    </a:p>
                  </a:txBody>
                  <a:tcPr/>
                </a:tc>
                <a:tc>
                  <a:txBody>
                    <a:bodyPr/>
                    <a:lstStyle/>
                    <a:p>
                      <a:r>
                        <a:rPr lang="en-US" sz="1100" dirty="0"/>
                        <a:t>Address</a:t>
                      </a:r>
                    </a:p>
                  </a:txBody>
                  <a:tcPr/>
                </a:tc>
                <a:extLst>
                  <a:ext uri="{0D108BD9-81ED-4DB2-BD59-A6C34878D82A}">
                    <a16:rowId xmlns:a16="http://schemas.microsoft.com/office/drawing/2014/main" val="150203749"/>
                  </a:ext>
                </a:extLst>
              </a:tr>
              <a:tr h="268605">
                <a:tc>
                  <a:txBody>
                    <a:bodyPr/>
                    <a:lstStyle/>
                    <a:p>
                      <a:r>
                        <a:rPr lang="en-US" sz="1100" dirty="0"/>
                        <a:t>Program</a:t>
                      </a:r>
                    </a:p>
                  </a:txBody>
                  <a:tcPr/>
                </a:tc>
                <a:tc>
                  <a:txBody>
                    <a:bodyPr/>
                    <a:lstStyle/>
                    <a:p>
                      <a:r>
                        <a:rPr lang="en-US" sz="1100" dirty="0"/>
                        <a:t>1000</a:t>
                      </a:r>
                    </a:p>
                  </a:txBody>
                  <a:tcPr/>
                </a:tc>
                <a:extLst>
                  <a:ext uri="{0D108BD9-81ED-4DB2-BD59-A6C34878D82A}">
                    <a16:rowId xmlns:a16="http://schemas.microsoft.com/office/drawing/2014/main" val="475190169"/>
                  </a:ext>
                </a:extLst>
              </a:tr>
              <a:tr h="268605">
                <a:tc>
                  <a:txBody>
                    <a:bodyPr/>
                    <a:lstStyle/>
                    <a:p>
                      <a:r>
                        <a:rPr lang="en-US" sz="1100" dirty="0" err="1"/>
                        <a:t>Partnumber</a:t>
                      </a:r>
                      <a:endParaRPr lang="en-US" sz="1100" dirty="0"/>
                    </a:p>
                  </a:txBody>
                  <a:tcPr/>
                </a:tc>
                <a:tc>
                  <a:txBody>
                    <a:bodyPr/>
                    <a:lstStyle/>
                    <a:p>
                      <a:r>
                        <a:rPr lang="en-US" sz="1100" dirty="0"/>
                        <a:t>1011</a:t>
                      </a:r>
                    </a:p>
                  </a:txBody>
                  <a:tcPr/>
                </a:tc>
                <a:extLst>
                  <a:ext uri="{0D108BD9-81ED-4DB2-BD59-A6C34878D82A}">
                    <a16:rowId xmlns:a16="http://schemas.microsoft.com/office/drawing/2014/main" val="1477379749"/>
                  </a:ext>
                </a:extLst>
              </a:tr>
              <a:tr h="268605">
                <a:tc>
                  <a:txBody>
                    <a:bodyPr/>
                    <a:lstStyle/>
                    <a:p>
                      <a:r>
                        <a:rPr lang="en-US" sz="1100" dirty="0"/>
                        <a:t>Inventory</a:t>
                      </a:r>
                    </a:p>
                  </a:txBody>
                  <a:tcPr/>
                </a:tc>
                <a:tc>
                  <a:txBody>
                    <a:bodyPr/>
                    <a:lstStyle/>
                    <a:p>
                      <a:r>
                        <a:rPr lang="en-US" sz="1100" dirty="0"/>
                        <a:t>1017</a:t>
                      </a:r>
                    </a:p>
                  </a:txBody>
                  <a:tcPr/>
                </a:tc>
                <a:extLst>
                  <a:ext uri="{0D108BD9-81ED-4DB2-BD59-A6C34878D82A}">
                    <a16:rowId xmlns:a16="http://schemas.microsoft.com/office/drawing/2014/main" val="3060369484"/>
                  </a:ext>
                </a:extLst>
              </a:tr>
              <a:tr h="268605">
                <a:tc>
                  <a:txBody>
                    <a:bodyPr/>
                    <a:lstStyle/>
                    <a:p>
                      <a:r>
                        <a:rPr lang="en-US" sz="1100" dirty="0"/>
                        <a:t>Sales</a:t>
                      </a:r>
                    </a:p>
                  </a:txBody>
                  <a:tcPr/>
                </a:tc>
                <a:tc>
                  <a:txBody>
                    <a:bodyPr/>
                    <a:lstStyle/>
                    <a:p>
                      <a:r>
                        <a:rPr lang="en-US" sz="1100" dirty="0"/>
                        <a:t>1020</a:t>
                      </a:r>
                    </a:p>
                  </a:txBody>
                  <a:tcPr/>
                </a:tc>
                <a:extLst>
                  <a:ext uri="{0D108BD9-81ED-4DB2-BD59-A6C34878D82A}">
                    <a16:rowId xmlns:a16="http://schemas.microsoft.com/office/drawing/2014/main" val="3395999676"/>
                  </a:ext>
                </a:extLst>
              </a:tr>
            </a:tbl>
          </a:graphicData>
        </a:graphic>
      </p:graphicFrame>
      <p:graphicFrame>
        <p:nvGraphicFramePr>
          <p:cNvPr id="8" name="Table 7">
            <a:extLst>
              <a:ext uri="{FF2B5EF4-FFF2-40B4-BE49-F238E27FC236}">
                <a16:creationId xmlns:a16="http://schemas.microsoft.com/office/drawing/2014/main" id="{2B9E5549-D512-C945-956C-92C705DAC1C6}"/>
              </a:ext>
            </a:extLst>
          </p:cNvPr>
          <p:cNvGraphicFramePr>
            <a:graphicFrameLocks noGrp="1"/>
          </p:cNvGraphicFramePr>
          <p:nvPr>
            <p:extLst>
              <p:ext uri="{D42A27DB-BD31-4B8C-83A1-F6EECF244321}">
                <p14:modId xmlns:p14="http://schemas.microsoft.com/office/powerpoint/2010/main" val="1257822471"/>
              </p:ext>
            </p:extLst>
          </p:nvPr>
        </p:nvGraphicFramePr>
        <p:xfrm>
          <a:off x="965200" y="4794567"/>
          <a:ext cx="4406900" cy="1343025"/>
        </p:xfrm>
        <a:graphic>
          <a:graphicData uri="http://schemas.openxmlformats.org/drawingml/2006/table">
            <a:tbl>
              <a:tblPr firstRow="1" bandRow="1">
                <a:tableStyleId>{F5AB1C69-6EDB-4FF4-983F-18BD219EF322}</a:tableStyleId>
              </a:tblPr>
              <a:tblGrid>
                <a:gridCol w="2203450">
                  <a:extLst>
                    <a:ext uri="{9D8B030D-6E8A-4147-A177-3AD203B41FA5}">
                      <a16:colId xmlns:a16="http://schemas.microsoft.com/office/drawing/2014/main" val="469530890"/>
                    </a:ext>
                  </a:extLst>
                </a:gridCol>
                <a:gridCol w="2203450">
                  <a:extLst>
                    <a:ext uri="{9D8B030D-6E8A-4147-A177-3AD203B41FA5}">
                      <a16:colId xmlns:a16="http://schemas.microsoft.com/office/drawing/2014/main" val="3640047466"/>
                    </a:ext>
                  </a:extLst>
                </a:gridCol>
              </a:tblGrid>
              <a:tr h="268605">
                <a:tc>
                  <a:txBody>
                    <a:bodyPr/>
                    <a:lstStyle/>
                    <a:p>
                      <a:r>
                        <a:rPr lang="en-US" sz="1100" dirty="0"/>
                        <a:t>Symbol</a:t>
                      </a:r>
                    </a:p>
                  </a:txBody>
                  <a:tcPr/>
                </a:tc>
                <a:tc>
                  <a:txBody>
                    <a:bodyPr/>
                    <a:lstStyle/>
                    <a:p>
                      <a:r>
                        <a:rPr lang="en-US" sz="1100" dirty="0"/>
                        <a:t>Reference</a:t>
                      </a:r>
                    </a:p>
                  </a:txBody>
                  <a:tcPr/>
                </a:tc>
                <a:extLst>
                  <a:ext uri="{0D108BD9-81ED-4DB2-BD59-A6C34878D82A}">
                    <a16:rowId xmlns:a16="http://schemas.microsoft.com/office/drawing/2014/main" val="150203749"/>
                  </a:ext>
                </a:extLst>
              </a:tr>
              <a:tr h="268605">
                <a:tc>
                  <a:txBody>
                    <a:bodyPr/>
                    <a:lstStyle/>
                    <a:p>
                      <a:r>
                        <a:rPr lang="en-US" sz="1100" dirty="0"/>
                        <a:t>Inventory</a:t>
                      </a:r>
                    </a:p>
                  </a:txBody>
                  <a:tcPr/>
                </a:tc>
                <a:tc>
                  <a:txBody>
                    <a:bodyPr/>
                    <a:lstStyle/>
                    <a:p>
                      <a:r>
                        <a:rPr lang="en-US" sz="1100" dirty="0"/>
                        <a:t>1000</a:t>
                      </a:r>
                    </a:p>
                  </a:txBody>
                  <a:tcPr/>
                </a:tc>
                <a:extLst>
                  <a:ext uri="{0D108BD9-81ED-4DB2-BD59-A6C34878D82A}">
                    <a16:rowId xmlns:a16="http://schemas.microsoft.com/office/drawing/2014/main" val="475190169"/>
                  </a:ext>
                </a:extLst>
              </a:tr>
              <a:tr h="268605">
                <a:tc>
                  <a:txBody>
                    <a:bodyPr/>
                    <a:lstStyle/>
                    <a:p>
                      <a:r>
                        <a:rPr lang="en-US" sz="1100" dirty="0"/>
                        <a:t>Sales</a:t>
                      </a:r>
                    </a:p>
                  </a:txBody>
                  <a:tcPr/>
                </a:tc>
                <a:tc>
                  <a:txBody>
                    <a:bodyPr/>
                    <a:lstStyle/>
                    <a:p>
                      <a:r>
                        <a:rPr lang="en-US" sz="1100" dirty="0"/>
                        <a:t>1003</a:t>
                      </a:r>
                    </a:p>
                  </a:txBody>
                  <a:tcPr/>
                </a:tc>
                <a:extLst>
                  <a:ext uri="{0D108BD9-81ED-4DB2-BD59-A6C34878D82A}">
                    <a16:rowId xmlns:a16="http://schemas.microsoft.com/office/drawing/2014/main" val="1477379749"/>
                  </a:ext>
                </a:extLst>
              </a:tr>
              <a:tr h="268605">
                <a:tc>
                  <a:txBody>
                    <a:bodyPr/>
                    <a:lstStyle/>
                    <a:p>
                      <a:r>
                        <a:rPr lang="en-US" sz="1100" dirty="0" err="1"/>
                        <a:t>Somewhereelse</a:t>
                      </a:r>
                      <a:endParaRPr lang="en-US" sz="1100" dirty="0"/>
                    </a:p>
                  </a:txBody>
                  <a:tcPr/>
                </a:tc>
                <a:tc>
                  <a:txBody>
                    <a:bodyPr/>
                    <a:lstStyle/>
                    <a:p>
                      <a:r>
                        <a:rPr lang="en-US" sz="1100" dirty="0"/>
                        <a:t>1008</a:t>
                      </a:r>
                    </a:p>
                  </a:txBody>
                  <a:tcPr/>
                </a:tc>
                <a:extLst>
                  <a:ext uri="{0D108BD9-81ED-4DB2-BD59-A6C34878D82A}">
                    <a16:rowId xmlns:a16="http://schemas.microsoft.com/office/drawing/2014/main" val="3060369484"/>
                  </a:ext>
                </a:extLst>
              </a:tr>
              <a:tr h="268605">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95999676"/>
                  </a:ext>
                </a:extLst>
              </a:tr>
            </a:tbl>
          </a:graphicData>
        </a:graphic>
      </p:graphicFrame>
    </p:spTree>
    <p:extLst>
      <p:ext uri="{BB962C8B-B14F-4D97-AF65-F5344CB8AC3E}">
        <p14:creationId xmlns:p14="http://schemas.microsoft.com/office/powerpoint/2010/main" val="1745167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BAC1-EF92-794C-8FF7-892A724C6050}"/>
              </a:ext>
            </a:extLst>
          </p:cNvPr>
          <p:cNvSpPr>
            <a:spLocks noGrp="1"/>
          </p:cNvSpPr>
          <p:nvPr>
            <p:ph type="title"/>
          </p:nvPr>
        </p:nvSpPr>
        <p:spPr/>
        <p:txBody>
          <a:bodyPr/>
          <a:lstStyle/>
          <a:p>
            <a:r>
              <a:rPr lang="en-US" dirty="0"/>
              <a:t>SIC/XE – Special Hardware Cases</a:t>
            </a:r>
          </a:p>
        </p:txBody>
      </p:sp>
      <p:sp>
        <p:nvSpPr>
          <p:cNvPr id="3" name="Content Placeholder 2">
            <a:extLst>
              <a:ext uri="{FF2B5EF4-FFF2-40B4-BE49-F238E27FC236}">
                <a16:creationId xmlns:a16="http://schemas.microsoft.com/office/drawing/2014/main" id="{E6E570FE-C81B-0C47-9136-1C94134C54EF}"/>
              </a:ext>
            </a:extLst>
          </p:cNvPr>
          <p:cNvSpPr>
            <a:spLocks noGrp="1"/>
          </p:cNvSpPr>
          <p:nvPr>
            <p:ph idx="1"/>
          </p:nvPr>
        </p:nvSpPr>
        <p:spPr>
          <a:xfrm>
            <a:off x="838200" y="1237787"/>
            <a:ext cx="10515600" cy="4212919"/>
          </a:xfrm>
        </p:spPr>
        <p:txBody>
          <a:bodyPr>
            <a:normAutofit lnSpcReduction="10000"/>
          </a:bodyPr>
          <a:lstStyle/>
          <a:p>
            <a:r>
              <a:rPr lang="en-US" dirty="0"/>
              <a:t>Some Instructions (e.g. LDA) may be </a:t>
            </a:r>
            <a:r>
              <a:rPr lang="en-US" i="1" dirty="0"/>
              <a:t>3-byte</a:t>
            </a:r>
            <a:r>
              <a:rPr lang="en-US" dirty="0"/>
              <a:t> or </a:t>
            </a:r>
            <a:r>
              <a:rPr lang="en-US" i="1" dirty="0"/>
              <a:t>4-byte</a:t>
            </a:r>
          </a:p>
          <a:p>
            <a:endParaRPr lang="en-US" dirty="0"/>
          </a:p>
          <a:p>
            <a:endParaRPr lang="en-US" dirty="0"/>
          </a:p>
          <a:p>
            <a:r>
              <a:rPr lang="en-US" dirty="0"/>
              <a:t>24-bit</a:t>
            </a:r>
          </a:p>
          <a:p>
            <a:r>
              <a:rPr lang="en-US" b="1" dirty="0" err="1"/>
              <a:t>disp</a:t>
            </a:r>
            <a:r>
              <a:rPr lang="en-US" b="1" dirty="0"/>
              <a:t>:</a:t>
            </a:r>
            <a:r>
              <a:rPr lang="en-US" dirty="0"/>
              <a:t>  12-bit address displacement</a:t>
            </a:r>
          </a:p>
          <a:p>
            <a:endParaRPr lang="en-US" b="1" dirty="0"/>
          </a:p>
          <a:p>
            <a:endParaRPr lang="en-US" b="1" dirty="0"/>
          </a:p>
          <a:p>
            <a:r>
              <a:rPr lang="en-US" dirty="0"/>
              <a:t>32-bit</a:t>
            </a:r>
          </a:p>
          <a:p>
            <a:r>
              <a:rPr lang="en-US" b="1" dirty="0"/>
              <a:t>address:</a:t>
            </a:r>
            <a:r>
              <a:rPr lang="en-US" dirty="0"/>
              <a:t>  20-bit address</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E4CF9E69-14A8-A545-A2CE-375510680FDC}"/>
              </a:ext>
            </a:extLst>
          </p:cNvPr>
          <p:cNvSpPr>
            <a:spLocks noGrp="1"/>
          </p:cNvSpPr>
          <p:nvPr>
            <p:ph type="dt" sz="half" idx="10"/>
          </p:nvPr>
        </p:nvSpPr>
        <p:spPr/>
        <p:txBody>
          <a:bodyPr/>
          <a:lstStyle/>
          <a:p>
            <a:r>
              <a:rPr lang="en-US"/>
              <a:t>CMPE 220</a:t>
            </a:r>
          </a:p>
        </p:txBody>
      </p:sp>
      <p:sp>
        <p:nvSpPr>
          <p:cNvPr id="5" name="Slide Number Placeholder 4">
            <a:extLst>
              <a:ext uri="{FF2B5EF4-FFF2-40B4-BE49-F238E27FC236}">
                <a16:creationId xmlns:a16="http://schemas.microsoft.com/office/drawing/2014/main" id="{0ADC4D39-43B1-1A46-99BB-F07AE43F8ABB}"/>
              </a:ext>
            </a:extLst>
          </p:cNvPr>
          <p:cNvSpPr>
            <a:spLocks noGrp="1"/>
          </p:cNvSpPr>
          <p:nvPr>
            <p:ph type="sldNum" sz="quarter" idx="12"/>
          </p:nvPr>
        </p:nvSpPr>
        <p:spPr/>
        <p:txBody>
          <a:bodyPr/>
          <a:lstStyle/>
          <a:p>
            <a:fld id="{FCFF2910-D1F1-314D-A8F2-476646A55ABA}" type="slidenum">
              <a:rPr lang="en-US" smtClean="0"/>
              <a:pPr/>
              <a:t>25</a:t>
            </a:fld>
            <a:endParaRPr lang="en-US"/>
          </a:p>
        </p:txBody>
      </p:sp>
      <p:sp>
        <p:nvSpPr>
          <p:cNvPr id="6" name="TextBox 5">
            <a:extLst>
              <a:ext uri="{FF2B5EF4-FFF2-40B4-BE49-F238E27FC236}">
                <a16:creationId xmlns:a16="http://schemas.microsoft.com/office/drawing/2014/main" id="{B3FDAC7C-3F07-E942-92CA-14CC15420CBB}"/>
              </a:ext>
            </a:extLst>
          </p:cNvPr>
          <p:cNvSpPr txBox="1"/>
          <p:nvPr/>
        </p:nvSpPr>
        <p:spPr>
          <a:xfrm>
            <a:off x="957261" y="1983183"/>
            <a:ext cx="1138239" cy="461665"/>
          </a:xfrm>
          <a:prstGeom prst="rect">
            <a:avLst/>
          </a:prstGeom>
          <a:noFill/>
          <a:ln w="57150">
            <a:solidFill>
              <a:srgbClr val="C00000"/>
            </a:solidFill>
          </a:ln>
        </p:spPr>
        <p:txBody>
          <a:bodyPr wrap="square" rtlCol="0">
            <a:spAutoFit/>
          </a:bodyPr>
          <a:lstStyle/>
          <a:p>
            <a:r>
              <a:rPr lang="en-US" sz="2400"/>
              <a:t>opcode</a:t>
            </a:r>
          </a:p>
        </p:txBody>
      </p:sp>
      <p:sp>
        <p:nvSpPr>
          <p:cNvPr id="9" name="TextBox 8">
            <a:extLst>
              <a:ext uri="{FF2B5EF4-FFF2-40B4-BE49-F238E27FC236}">
                <a16:creationId xmlns:a16="http://schemas.microsoft.com/office/drawing/2014/main" id="{5674B793-4952-7648-AE24-C93AECFBAC56}"/>
              </a:ext>
            </a:extLst>
          </p:cNvPr>
          <p:cNvSpPr txBox="1"/>
          <p:nvPr/>
        </p:nvSpPr>
        <p:spPr>
          <a:xfrm>
            <a:off x="957261" y="3817097"/>
            <a:ext cx="1385887" cy="461665"/>
          </a:xfrm>
          <a:prstGeom prst="rect">
            <a:avLst/>
          </a:prstGeom>
          <a:noFill/>
          <a:ln w="57150">
            <a:solidFill>
              <a:srgbClr val="C00000"/>
            </a:solidFill>
          </a:ln>
        </p:spPr>
        <p:txBody>
          <a:bodyPr wrap="square" rtlCol="0">
            <a:spAutoFit/>
          </a:bodyPr>
          <a:lstStyle/>
          <a:p>
            <a:r>
              <a:rPr lang="en-US" sz="2400"/>
              <a:t>opcode</a:t>
            </a:r>
          </a:p>
        </p:txBody>
      </p:sp>
      <p:sp>
        <p:nvSpPr>
          <p:cNvPr id="10" name="TextBox 9">
            <a:extLst>
              <a:ext uri="{FF2B5EF4-FFF2-40B4-BE49-F238E27FC236}">
                <a16:creationId xmlns:a16="http://schemas.microsoft.com/office/drawing/2014/main" id="{5FAE9114-1899-F440-A1D8-4B02848CB9CB}"/>
              </a:ext>
            </a:extLst>
          </p:cNvPr>
          <p:cNvSpPr txBox="1"/>
          <p:nvPr/>
        </p:nvSpPr>
        <p:spPr>
          <a:xfrm>
            <a:off x="2343148" y="3816491"/>
            <a:ext cx="890596" cy="461665"/>
          </a:xfrm>
          <a:prstGeom prst="rect">
            <a:avLst/>
          </a:prstGeom>
          <a:noFill/>
          <a:ln w="57150">
            <a:solidFill>
              <a:srgbClr val="C00000"/>
            </a:solidFill>
          </a:ln>
        </p:spPr>
        <p:txBody>
          <a:bodyPr wrap="square" rtlCol="0">
            <a:spAutoFit/>
          </a:bodyPr>
          <a:lstStyle/>
          <a:p>
            <a:r>
              <a:rPr lang="en-US" sz="2400"/>
              <a:t>flags</a:t>
            </a:r>
          </a:p>
        </p:txBody>
      </p:sp>
      <p:sp>
        <p:nvSpPr>
          <p:cNvPr id="11" name="TextBox 10">
            <a:extLst>
              <a:ext uri="{FF2B5EF4-FFF2-40B4-BE49-F238E27FC236}">
                <a16:creationId xmlns:a16="http://schemas.microsoft.com/office/drawing/2014/main" id="{2D327422-3D11-2644-A31A-6288A5F0453E}"/>
              </a:ext>
            </a:extLst>
          </p:cNvPr>
          <p:cNvSpPr txBox="1"/>
          <p:nvPr/>
        </p:nvSpPr>
        <p:spPr>
          <a:xfrm>
            <a:off x="3233744" y="3815843"/>
            <a:ext cx="2989261" cy="461665"/>
          </a:xfrm>
          <a:prstGeom prst="rect">
            <a:avLst/>
          </a:prstGeom>
          <a:noFill/>
          <a:ln w="57150">
            <a:solidFill>
              <a:srgbClr val="C00000"/>
            </a:solidFill>
          </a:ln>
        </p:spPr>
        <p:txBody>
          <a:bodyPr wrap="square" rtlCol="0">
            <a:spAutoFit/>
          </a:bodyPr>
          <a:lstStyle/>
          <a:p>
            <a:r>
              <a:rPr lang="en-US" sz="2400" dirty="0"/>
              <a:t>address</a:t>
            </a:r>
          </a:p>
        </p:txBody>
      </p:sp>
      <p:sp>
        <p:nvSpPr>
          <p:cNvPr id="13" name="TextBox 12">
            <a:extLst>
              <a:ext uri="{FF2B5EF4-FFF2-40B4-BE49-F238E27FC236}">
                <a16:creationId xmlns:a16="http://schemas.microsoft.com/office/drawing/2014/main" id="{CFE67120-E3D3-BB42-AF95-82BD1CDEA4CC}"/>
              </a:ext>
            </a:extLst>
          </p:cNvPr>
          <p:cNvSpPr txBox="1"/>
          <p:nvPr/>
        </p:nvSpPr>
        <p:spPr>
          <a:xfrm>
            <a:off x="2095500" y="1982578"/>
            <a:ext cx="1138239" cy="461665"/>
          </a:xfrm>
          <a:prstGeom prst="rect">
            <a:avLst/>
          </a:prstGeom>
          <a:noFill/>
          <a:ln w="57150">
            <a:solidFill>
              <a:srgbClr val="C00000"/>
            </a:solidFill>
          </a:ln>
        </p:spPr>
        <p:txBody>
          <a:bodyPr wrap="square" rtlCol="0">
            <a:spAutoFit/>
          </a:bodyPr>
          <a:lstStyle/>
          <a:p>
            <a:r>
              <a:rPr lang="en-US" sz="2400"/>
              <a:t>flags</a:t>
            </a:r>
          </a:p>
        </p:txBody>
      </p:sp>
      <p:sp>
        <p:nvSpPr>
          <p:cNvPr id="14" name="TextBox 13">
            <a:extLst>
              <a:ext uri="{FF2B5EF4-FFF2-40B4-BE49-F238E27FC236}">
                <a16:creationId xmlns:a16="http://schemas.microsoft.com/office/drawing/2014/main" id="{A05242FD-6F45-3A44-8FA6-ECBB7D9641CC}"/>
              </a:ext>
            </a:extLst>
          </p:cNvPr>
          <p:cNvSpPr txBox="1"/>
          <p:nvPr/>
        </p:nvSpPr>
        <p:spPr>
          <a:xfrm>
            <a:off x="3233739" y="1981973"/>
            <a:ext cx="2443161" cy="461665"/>
          </a:xfrm>
          <a:prstGeom prst="rect">
            <a:avLst/>
          </a:prstGeom>
          <a:noFill/>
          <a:ln w="57150">
            <a:solidFill>
              <a:srgbClr val="C00000"/>
            </a:solidFill>
          </a:ln>
        </p:spPr>
        <p:txBody>
          <a:bodyPr wrap="square" rtlCol="0">
            <a:spAutoFit/>
          </a:bodyPr>
          <a:lstStyle/>
          <a:p>
            <a:r>
              <a:rPr lang="en-US" sz="2400" dirty="0" err="1"/>
              <a:t>disp</a:t>
            </a:r>
            <a:endParaRPr lang="en-US" sz="2400" dirty="0"/>
          </a:p>
        </p:txBody>
      </p:sp>
    </p:spTree>
    <p:extLst>
      <p:ext uri="{BB962C8B-B14F-4D97-AF65-F5344CB8AC3E}">
        <p14:creationId xmlns:p14="http://schemas.microsoft.com/office/powerpoint/2010/main" val="1626953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8D0D-F863-0447-8E58-FB663F0B540F}"/>
              </a:ext>
            </a:extLst>
          </p:cNvPr>
          <p:cNvSpPr>
            <a:spLocks noGrp="1"/>
          </p:cNvSpPr>
          <p:nvPr>
            <p:ph type="title"/>
          </p:nvPr>
        </p:nvSpPr>
        <p:spPr/>
        <p:txBody>
          <a:bodyPr>
            <a:normAutofit/>
          </a:bodyPr>
          <a:lstStyle/>
          <a:p>
            <a:r>
              <a:rPr lang="en-US" dirty="0"/>
              <a:t>2</a:t>
            </a:r>
            <a:r>
              <a:rPr lang="en-US" baseline="30000" dirty="0"/>
              <a:t>nd</a:t>
            </a:r>
            <a:r>
              <a:rPr lang="en-US" dirty="0"/>
              <a:t> Pass Must </a:t>
            </a:r>
            <a:r>
              <a:rPr lang="en-US" i="1" dirty="0"/>
              <a:t>Update</a:t>
            </a:r>
            <a:r>
              <a:rPr lang="en-US" dirty="0"/>
              <a:t> Instructions &amp; Tables</a:t>
            </a:r>
          </a:p>
        </p:txBody>
      </p:sp>
      <p:graphicFrame>
        <p:nvGraphicFramePr>
          <p:cNvPr id="6" name="Content Placeholder 5">
            <a:extLst>
              <a:ext uri="{FF2B5EF4-FFF2-40B4-BE49-F238E27FC236}">
                <a16:creationId xmlns:a16="http://schemas.microsoft.com/office/drawing/2014/main" id="{3DCA33EB-09CB-6C42-9AD6-463E4BEA2808}"/>
              </a:ext>
            </a:extLst>
          </p:cNvPr>
          <p:cNvGraphicFramePr>
            <a:graphicFrameLocks noGrp="1"/>
          </p:cNvGraphicFramePr>
          <p:nvPr>
            <p:ph idx="1"/>
            <p:extLst>
              <p:ext uri="{D42A27DB-BD31-4B8C-83A1-F6EECF244321}">
                <p14:modId xmlns:p14="http://schemas.microsoft.com/office/powerpoint/2010/main" val="2082082602"/>
              </p:ext>
            </p:extLst>
          </p:nvPr>
        </p:nvGraphicFramePr>
        <p:xfrm>
          <a:off x="838200" y="1238250"/>
          <a:ext cx="10515598" cy="3337560"/>
        </p:xfrm>
        <a:graphic>
          <a:graphicData uri="http://schemas.openxmlformats.org/drawingml/2006/table">
            <a:tbl>
              <a:tblPr firstRow="1" bandRow="1">
                <a:tableStyleId>{F5AB1C69-6EDB-4FF4-983F-18BD219EF322}</a:tableStyleId>
              </a:tblPr>
              <a:tblGrid>
                <a:gridCol w="899868">
                  <a:extLst>
                    <a:ext uri="{9D8B030D-6E8A-4147-A177-3AD203B41FA5}">
                      <a16:colId xmlns:a16="http://schemas.microsoft.com/office/drawing/2014/main" val="3322644506"/>
                    </a:ext>
                  </a:extLst>
                </a:gridCol>
                <a:gridCol w="2605331">
                  <a:extLst>
                    <a:ext uri="{9D8B030D-6E8A-4147-A177-3AD203B41FA5}">
                      <a16:colId xmlns:a16="http://schemas.microsoft.com/office/drawing/2014/main" val="244698688"/>
                    </a:ext>
                  </a:extLst>
                </a:gridCol>
                <a:gridCol w="1752600">
                  <a:extLst>
                    <a:ext uri="{9D8B030D-6E8A-4147-A177-3AD203B41FA5}">
                      <a16:colId xmlns:a16="http://schemas.microsoft.com/office/drawing/2014/main" val="223615657"/>
                    </a:ext>
                  </a:extLst>
                </a:gridCol>
                <a:gridCol w="1752600">
                  <a:extLst>
                    <a:ext uri="{9D8B030D-6E8A-4147-A177-3AD203B41FA5}">
                      <a16:colId xmlns:a16="http://schemas.microsoft.com/office/drawing/2014/main" val="743298365"/>
                    </a:ext>
                  </a:extLst>
                </a:gridCol>
                <a:gridCol w="1587501">
                  <a:extLst>
                    <a:ext uri="{9D8B030D-6E8A-4147-A177-3AD203B41FA5}">
                      <a16:colId xmlns:a16="http://schemas.microsoft.com/office/drawing/2014/main" val="3410026833"/>
                    </a:ext>
                  </a:extLst>
                </a:gridCol>
                <a:gridCol w="1917698">
                  <a:extLst>
                    <a:ext uri="{9D8B030D-6E8A-4147-A177-3AD203B41FA5}">
                      <a16:colId xmlns:a16="http://schemas.microsoft.com/office/drawing/2014/main" val="790523362"/>
                    </a:ext>
                  </a:extLst>
                </a:gridCol>
              </a:tblGrid>
              <a:tr h="370840">
                <a:tc>
                  <a:txBody>
                    <a:bodyPr/>
                    <a:lstStyle/>
                    <a:p>
                      <a:pPr algn="ctr"/>
                      <a:r>
                        <a:rPr lang="en-US" i="1" dirty="0"/>
                        <a:t>Line #</a:t>
                      </a:r>
                    </a:p>
                  </a:txBody>
                  <a:tcPr/>
                </a:tc>
                <a:tc>
                  <a:txBody>
                    <a:bodyPr/>
                    <a:lstStyle/>
                    <a:p>
                      <a:r>
                        <a:rPr lang="en-US" dirty="0"/>
                        <a:t>Label</a:t>
                      </a:r>
                    </a:p>
                  </a:txBody>
                  <a:tcPr/>
                </a:tc>
                <a:tc>
                  <a:txBody>
                    <a:bodyPr/>
                    <a:lstStyle/>
                    <a:p>
                      <a:r>
                        <a:rPr lang="en-US" dirty="0"/>
                        <a:t>Instruction</a:t>
                      </a:r>
                    </a:p>
                  </a:txBody>
                  <a:tcPr/>
                </a:tc>
                <a:tc>
                  <a:txBody>
                    <a:bodyPr/>
                    <a:lstStyle/>
                    <a:p>
                      <a:r>
                        <a:rPr lang="en-US" dirty="0"/>
                        <a:t>Argument</a:t>
                      </a:r>
                    </a:p>
                  </a:txBody>
                  <a:tcPr/>
                </a:tc>
                <a:tc>
                  <a:txBody>
                    <a:bodyPr/>
                    <a:lstStyle/>
                    <a:p>
                      <a:pPr algn="ctr"/>
                      <a:r>
                        <a:rPr lang="en-US" i="1" dirty="0"/>
                        <a:t>Address</a:t>
                      </a:r>
                    </a:p>
                  </a:txBody>
                  <a:tcPr/>
                </a:tc>
                <a:tc>
                  <a:txBody>
                    <a:bodyPr/>
                    <a:lstStyle/>
                    <a:p>
                      <a:pPr algn="ctr"/>
                      <a:r>
                        <a:rPr lang="en-US" i="1" dirty="0"/>
                        <a:t>Instruction Size</a:t>
                      </a:r>
                    </a:p>
                  </a:txBody>
                  <a:tcPr/>
                </a:tc>
                <a:extLst>
                  <a:ext uri="{0D108BD9-81ED-4DB2-BD59-A6C34878D82A}">
                    <a16:rowId xmlns:a16="http://schemas.microsoft.com/office/drawing/2014/main" val="3683171932"/>
                  </a:ext>
                </a:extLst>
              </a:tr>
              <a:tr h="370840">
                <a:tc>
                  <a:txBody>
                    <a:bodyPr/>
                    <a:lstStyle/>
                    <a:p>
                      <a:pPr algn="ctr"/>
                      <a:r>
                        <a:rPr lang="en-US" i="1" dirty="0"/>
                        <a:t>1</a:t>
                      </a:r>
                    </a:p>
                  </a:txBody>
                  <a:tcPr/>
                </a:tc>
                <a:tc>
                  <a:txBody>
                    <a:bodyPr/>
                    <a:lstStyle/>
                    <a:p>
                      <a:r>
                        <a:rPr lang="en-US" dirty="0"/>
                        <a:t>Program</a:t>
                      </a:r>
                    </a:p>
                  </a:txBody>
                  <a:tcPr/>
                </a:tc>
                <a:tc>
                  <a:txBody>
                    <a:bodyPr/>
                    <a:lstStyle/>
                    <a:p>
                      <a:r>
                        <a:rPr lang="en-US" dirty="0"/>
                        <a:t>START</a:t>
                      </a:r>
                    </a:p>
                  </a:txBody>
                  <a:tcPr/>
                </a:tc>
                <a:tc>
                  <a:txBody>
                    <a:bodyPr/>
                    <a:lstStyle/>
                    <a:p>
                      <a:r>
                        <a:rPr lang="en-US" dirty="0"/>
                        <a:t>1000</a:t>
                      </a:r>
                    </a:p>
                  </a:txBody>
                  <a:tcPr/>
                </a:tc>
                <a:tc>
                  <a:txBody>
                    <a:bodyPr/>
                    <a:lstStyle/>
                    <a:p>
                      <a:pPr algn="ctr"/>
                      <a:r>
                        <a:rPr lang="en-US" i="1" dirty="0"/>
                        <a:t>1000</a:t>
                      </a:r>
                    </a:p>
                  </a:txBody>
                  <a:tcPr/>
                </a:tc>
                <a:tc>
                  <a:txBody>
                    <a:bodyPr/>
                    <a:lstStyle/>
                    <a:p>
                      <a:pPr algn="ctr"/>
                      <a:r>
                        <a:rPr lang="en-US" i="1" dirty="0"/>
                        <a:t>0</a:t>
                      </a:r>
                    </a:p>
                  </a:txBody>
                  <a:tcPr/>
                </a:tc>
                <a:extLst>
                  <a:ext uri="{0D108BD9-81ED-4DB2-BD59-A6C34878D82A}">
                    <a16:rowId xmlns:a16="http://schemas.microsoft.com/office/drawing/2014/main" val="3272619911"/>
                  </a:ext>
                </a:extLst>
              </a:tr>
              <a:tr h="370840">
                <a:tc>
                  <a:txBody>
                    <a:bodyPr/>
                    <a:lstStyle/>
                    <a:p>
                      <a:pPr algn="ctr"/>
                      <a:r>
                        <a:rPr lang="en-US" i="1" dirty="0"/>
                        <a:t>2</a:t>
                      </a:r>
                    </a:p>
                  </a:txBody>
                  <a:tcPr/>
                </a:tc>
                <a:tc>
                  <a:txBody>
                    <a:bodyPr/>
                    <a:lstStyle/>
                    <a:p>
                      <a:endParaRPr lang="en-US" dirty="0"/>
                    </a:p>
                  </a:txBody>
                  <a:tcPr/>
                </a:tc>
                <a:tc>
                  <a:txBody>
                    <a:bodyPr/>
                    <a:lstStyle/>
                    <a:p>
                      <a:r>
                        <a:rPr lang="en-US" dirty="0"/>
                        <a:t>LDA</a:t>
                      </a:r>
                    </a:p>
                  </a:txBody>
                  <a:tcPr/>
                </a:tc>
                <a:tc>
                  <a:txBody>
                    <a:bodyPr/>
                    <a:lstStyle/>
                    <a:p>
                      <a:r>
                        <a:rPr lang="en-US" dirty="0"/>
                        <a:t>Inventory</a:t>
                      </a:r>
                    </a:p>
                  </a:txBody>
                  <a:tcPr/>
                </a:tc>
                <a:tc>
                  <a:txBody>
                    <a:bodyPr/>
                    <a:lstStyle/>
                    <a:p>
                      <a:pPr algn="ctr"/>
                      <a:r>
                        <a:rPr lang="en-US" i="1" dirty="0"/>
                        <a:t>1000</a:t>
                      </a:r>
                    </a:p>
                  </a:txBody>
                  <a:tcPr/>
                </a:tc>
                <a:tc>
                  <a:txBody>
                    <a:bodyPr/>
                    <a:lstStyle/>
                    <a:p>
                      <a:pPr algn="ctr"/>
                      <a:r>
                        <a:rPr lang="en-US" i="1" dirty="0"/>
                        <a:t>3</a:t>
                      </a:r>
                    </a:p>
                  </a:txBody>
                  <a:tcPr/>
                </a:tc>
                <a:extLst>
                  <a:ext uri="{0D108BD9-81ED-4DB2-BD59-A6C34878D82A}">
                    <a16:rowId xmlns:a16="http://schemas.microsoft.com/office/drawing/2014/main" val="1655204333"/>
                  </a:ext>
                </a:extLst>
              </a:tr>
              <a:tr h="370840">
                <a:tc>
                  <a:txBody>
                    <a:bodyPr/>
                    <a:lstStyle/>
                    <a:p>
                      <a:pPr algn="ctr"/>
                      <a:r>
                        <a:rPr lang="en-US" i="1" dirty="0"/>
                        <a:t>3</a:t>
                      </a:r>
                    </a:p>
                  </a:txBody>
                  <a:tcPr/>
                </a:tc>
                <a:tc>
                  <a:txBody>
                    <a:bodyPr/>
                    <a:lstStyle/>
                    <a:p>
                      <a:endParaRPr lang="en-US"/>
                    </a:p>
                  </a:txBody>
                  <a:tcPr/>
                </a:tc>
                <a:tc>
                  <a:txBody>
                    <a:bodyPr/>
                    <a:lstStyle/>
                    <a:p>
                      <a:r>
                        <a:rPr lang="en-US" dirty="0"/>
                        <a:t>LDT</a:t>
                      </a:r>
                    </a:p>
                  </a:txBody>
                  <a:tcPr/>
                </a:tc>
                <a:tc>
                  <a:txBody>
                    <a:bodyPr/>
                    <a:lstStyle/>
                    <a:p>
                      <a:r>
                        <a:rPr lang="en-US" dirty="0"/>
                        <a:t>Sales</a:t>
                      </a:r>
                    </a:p>
                  </a:txBody>
                  <a:tcPr/>
                </a:tc>
                <a:tc>
                  <a:txBody>
                    <a:bodyPr/>
                    <a:lstStyle/>
                    <a:p>
                      <a:pPr algn="ctr"/>
                      <a:r>
                        <a:rPr lang="en-US" i="1" dirty="0"/>
                        <a:t>1003</a:t>
                      </a:r>
                    </a:p>
                  </a:txBody>
                  <a:tcPr/>
                </a:tc>
                <a:tc>
                  <a:txBody>
                    <a:bodyPr/>
                    <a:lstStyle/>
                    <a:p>
                      <a:pPr algn="ctr"/>
                      <a:r>
                        <a:rPr lang="en-US" i="1" dirty="0"/>
                        <a:t>3</a:t>
                      </a:r>
                    </a:p>
                  </a:txBody>
                  <a:tcPr/>
                </a:tc>
                <a:extLst>
                  <a:ext uri="{0D108BD9-81ED-4DB2-BD59-A6C34878D82A}">
                    <a16:rowId xmlns:a16="http://schemas.microsoft.com/office/drawing/2014/main" val="1402426577"/>
                  </a:ext>
                </a:extLst>
              </a:tr>
              <a:tr h="370840">
                <a:tc>
                  <a:txBody>
                    <a:bodyPr/>
                    <a:lstStyle/>
                    <a:p>
                      <a:pPr algn="ctr"/>
                      <a:r>
                        <a:rPr lang="en-US" i="1" dirty="0"/>
                        <a:t>4</a:t>
                      </a:r>
                    </a:p>
                  </a:txBody>
                  <a:tcPr/>
                </a:tc>
                <a:tc>
                  <a:txBody>
                    <a:bodyPr/>
                    <a:lstStyle/>
                    <a:p>
                      <a:endParaRPr lang="en-US"/>
                    </a:p>
                  </a:txBody>
                  <a:tcPr/>
                </a:tc>
                <a:tc>
                  <a:txBody>
                    <a:bodyPr/>
                    <a:lstStyle/>
                    <a:p>
                      <a:r>
                        <a:rPr lang="en-US" dirty="0"/>
                        <a:t>SUBR</a:t>
                      </a:r>
                    </a:p>
                  </a:txBody>
                  <a:tcPr/>
                </a:tc>
                <a:tc>
                  <a:txBody>
                    <a:bodyPr/>
                    <a:lstStyle/>
                    <a:p>
                      <a:r>
                        <a:rPr lang="en-US" dirty="0"/>
                        <a:t>T, A</a:t>
                      </a:r>
                    </a:p>
                  </a:txBody>
                  <a:tcPr/>
                </a:tc>
                <a:tc>
                  <a:txBody>
                    <a:bodyPr/>
                    <a:lstStyle/>
                    <a:p>
                      <a:pPr algn="ctr"/>
                      <a:r>
                        <a:rPr lang="en-US" i="1" dirty="0"/>
                        <a:t>1006</a:t>
                      </a:r>
                    </a:p>
                  </a:txBody>
                  <a:tcPr/>
                </a:tc>
                <a:tc>
                  <a:txBody>
                    <a:bodyPr/>
                    <a:lstStyle/>
                    <a:p>
                      <a:pPr algn="ctr"/>
                      <a:r>
                        <a:rPr lang="en-US" i="1" dirty="0"/>
                        <a:t>2</a:t>
                      </a:r>
                    </a:p>
                  </a:txBody>
                  <a:tcPr/>
                </a:tc>
                <a:extLst>
                  <a:ext uri="{0D108BD9-81ED-4DB2-BD59-A6C34878D82A}">
                    <a16:rowId xmlns:a16="http://schemas.microsoft.com/office/drawing/2014/main" val="2330378035"/>
                  </a:ext>
                </a:extLst>
              </a:tr>
              <a:tr h="370840">
                <a:tc>
                  <a:txBody>
                    <a:bodyPr/>
                    <a:lstStyle/>
                    <a:p>
                      <a:pPr algn="ctr"/>
                      <a:r>
                        <a:rPr lang="en-US" i="1" dirty="0"/>
                        <a:t>• • •</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 • •</a:t>
                      </a:r>
                    </a:p>
                  </a:txBody>
                  <a:tcPr/>
                </a:tc>
                <a:tc>
                  <a:txBody>
                    <a:bodyPr/>
                    <a:lstStyle/>
                    <a:p>
                      <a:endParaRPr lang="en-US" dirty="0"/>
                    </a:p>
                  </a:txBody>
                  <a:tcPr/>
                </a:tc>
                <a:tc>
                  <a:txBody>
                    <a:bodyPr/>
                    <a:lstStyle/>
                    <a:p>
                      <a:pPr algn="ctr"/>
                      <a:endParaRPr lang="en-US" i="1" dirty="0"/>
                    </a:p>
                  </a:txBody>
                  <a:tcPr/>
                </a:tc>
                <a:tc>
                  <a:txBody>
                    <a:bodyPr/>
                    <a:lstStyle/>
                    <a:p>
                      <a:pPr algn="ctr"/>
                      <a:endParaRPr lang="en-US" i="1" dirty="0"/>
                    </a:p>
                  </a:txBody>
                  <a:tcPr/>
                </a:tc>
                <a:extLst>
                  <a:ext uri="{0D108BD9-81ED-4DB2-BD59-A6C34878D82A}">
                    <a16:rowId xmlns:a16="http://schemas.microsoft.com/office/drawing/2014/main" val="4105401944"/>
                  </a:ext>
                </a:extLst>
              </a:tr>
              <a:tr h="370840">
                <a:tc>
                  <a:txBody>
                    <a:bodyPr/>
                    <a:lstStyle/>
                    <a:p>
                      <a:pPr algn="ctr"/>
                      <a:r>
                        <a:rPr lang="en-US" i="1" dirty="0"/>
                        <a:t>6</a:t>
                      </a:r>
                    </a:p>
                  </a:txBody>
                  <a:tcPr/>
                </a:tc>
                <a:tc>
                  <a:txBody>
                    <a:bodyPr/>
                    <a:lstStyle/>
                    <a:p>
                      <a:r>
                        <a:rPr lang="en-US" dirty="0" err="1"/>
                        <a:t>Partnumber</a:t>
                      </a:r>
                      <a:endParaRPr lang="en-US" dirty="0"/>
                    </a:p>
                  </a:txBody>
                  <a:tcPr/>
                </a:tc>
                <a:tc>
                  <a:txBody>
                    <a:bodyPr/>
                    <a:lstStyle/>
                    <a:p>
                      <a:r>
                        <a:rPr lang="en-US" dirty="0"/>
                        <a:t>BYTE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C’005740’</a:t>
                      </a:r>
                    </a:p>
                  </a:txBody>
                  <a:tcPr/>
                </a:tc>
                <a:tc>
                  <a:txBody>
                    <a:bodyPr/>
                    <a:lstStyle/>
                    <a:p>
                      <a:pPr algn="ctr"/>
                      <a:r>
                        <a:rPr lang="en-US" i="1" dirty="0"/>
                        <a:t>27011</a:t>
                      </a:r>
                    </a:p>
                  </a:txBody>
                  <a:tcPr/>
                </a:tc>
                <a:tc>
                  <a:txBody>
                    <a:bodyPr/>
                    <a:lstStyle/>
                    <a:p>
                      <a:pPr algn="ctr"/>
                      <a:r>
                        <a:rPr lang="en-US" i="1" dirty="0"/>
                        <a:t>6</a:t>
                      </a:r>
                    </a:p>
                  </a:txBody>
                  <a:tcPr/>
                </a:tc>
                <a:extLst>
                  <a:ext uri="{0D108BD9-81ED-4DB2-BD59-A6C34878D82A}">
                    <a16:rowId xmlns:a16="http://schemas.microsoft.com/office/drawing/2014/main" val="2824707379"/>
                  </a:ext>
                </a:extLst>
              </a:tr>
              <a:tr h="370840">
                <a:tc>
                  <a:txBody>
                    <a:bodyPr/>
                    <a:lstStyle/>
                    <a:p>
                      <a:pPr algn="ctr"/>
                      <a:r>
                        <a:rPr lang="en-US" i="1" dirty="0"/>
                        <a:t>7</a:t>
                      </a:r>
                    </a:p>
                  </a:txBody>
                  <a:tcPr/>
                </a:tc>
                <a:tc>
                  <a:txBody>
                    <a:bodyPr/>
                    <a:lstStyle/>
                    <a:p>
                      <a:r>
                        <a:rPr lang="en-US" dirty="0"/>
                        <a:t>Inventory</a:t>
                      </a:r>
                    </a:p>
                  </a:txBody>
                  <a:tcPr/>
                </a:tc>
                <a:tc>
                  <a:txBody>
                    <a:bodyPr/>
                    <a:lstStyle/>
                    <a:p>
                      <a:r>
                        <a:rPr lang="en-US" dirty="0"/>
                        <a:t>WORD</a:t>
                      </a:r>
                    </a:p>
                  </a:txBody>
                  <a:tcPr/>
                </a:tc>
                <a:tc>
                  <a:txBody>
                    <a:bodyPr/>
                    <a:lstStyle/>
                    <a:p>
                      <a:r>
                        <a:rPr lang="en-US" dirty="0"/>
                        <a:t>500</a:t>
                      </a:r>
                    </a:p>
                  </a:txBody>
                  <a:tcPr/>
                </a:tc>
                <a:tc>
                  <a:txBody>
                    <a:bodyPr/>
                    <a:lstStyle/>
                    <a:p>
                      <a:pPr algn="ctr"/>
                      <a:r>
                        <a:rPr lang="en-US" i="1" dirty="0"/>
                        <a:t>27017</a:t>
                      </a:r>
                    </a:p>
                  </a:txBody>
                  <a:tcPr/>
                </a:tc>
                <a:tc>
                  <a:txBody>
                    <a:bodyPr/>
                    <a:lstStyle/>
                    <a:p>
                      <a:pPr algn="ctr"/>
                      <a:r>
                        <a:rPr lang="en-US" i="1" dirty="0"/>
                        <a:t>3</a:t>
                      </a:r>
                    </a:p>
                  </a:txBody>
                  <a:tcPr/>
                </a:tc>
                <a:extLst>
                  <a:ext uri="{0D108BD9-81ED-4DB2-BD59-A6C34878D82A}">
                    <a16:rowId xmlns:a16="http://schemas.microsoft.com/office/drawing/2014/main" val="2233348641"/>
                  </a:ext>
                </a:extLst>
              </a:tr>
              <a:tr h="370840">
                <a:tc>
                  <a:txBody>
                    <a:bodyPr/>
                    <a:lstStyle/>
                    <a:p>
                      <a:pPr algn="ctr"/>
                      <a:r>
                        <a:rPr lang="en-US" i="1" dirty="0"/>
                        <a:t>8</a:t>
                      </a:r>
                    </a:p>
                  </a:txBody>
                  <a:tcPr/>
                </a:tc>
                <a:tc>
                  <a:txBody>
                    <a:bodyPr/>
                    <a:lstStyle/>
                    <a:p>
                      <a:r>
                        <a:rPr lang="en-US" dirty="0"/>
                        <a:t>Sales</a:t>
                      </a:r>
                    </a:p>
                  </a:txBody>
                  <a:tcPr/>
                </a:tc>
                <a:tc>
                  <a:txBody>
                    <a:bodyPr/>
                    <a:lstStyle/>
                    <a:p>
                      <a:r>
                        <a:rPr lang="en-US" dirty="0"/>
                        <a:t>WORD</a:t>
                      </a:r>
                    </a:p>
                  </a:txBody>
                  <a:tcPr/>
                </a:tc>
                <a:tc>
                  <a:txBody>
                    <a:bodyPr/>
                    <a:lstStyle/>
                    <a:p>
                      <a:r>
                        <a:rPr lang="en-US" dirty="0"/>
                        <a:t>27</a:t>
                      </a:r>
                    </a:p>
                  </a:txBody>
                  <a:tcPr/>
                </a:tc>
                <a:tc>
                  <a:txBody>
                    <a:bodyPr/>
                    <a:lstStyle/>
                    <a:p>
                      <a:pPr algn="ctr"/>
                      <a:r>
                        <a:rPr lang="en-US" i="1" dirty="0"/>
                        <a:t>27020</a:t>
                      </a:r>
                    </a:p>
                  </a:txBody>
                  <a:tcPr/>
                </a:tc>
                <a:tc>
                  <a:txBody>
                    <a:bodyPr/>
                    <a:lstStyle/>
                    <a:p>
                      <a:pPr algn="ctr"/>
                      <a:r>
                        <a:rPr lang="en-US" i="1" dirty="0"/>
                        <a:t>3</a:t>
                      </a:r>
                    </a:p>
                  </a:txBody>
                  <a:tcPr/>
                </a:tc>
                <a:extLst>
                  <a:ext uri="{0D108BD9-81ED-4DB2-BD59-A6C34878D82A}">
                    <a16:rowId xmlns:a16="http://schemas.microsoft.com/office/drawing/2014/main" val="969433211"/>
                  </a:ext>
                </a:extLst>
              </a:tr>
            </a:tbl>
          </a:graphicData>
        </a:graphic>
      </p:graphicFrame>
      <p:sp>
        <p:nvSpPr>
          <p:cNvPr id="4" name="Date Placeholder 3">
            <a:extLst>
              <a:ext uri="{FF2B5EF4-FFF2-40B4-BE49-F238E27FC236}">
                <a16:creationId xmlns:a16="http://schemas.microsoft.com/office/drawing/2014/main" id="{8BD2433C-A253-DA4F-833C-D84DD94EC72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F196BEB-430F-A444-A2EF-E3221C0792D0}"/>
              </a:ext>
            </a:extLst>
          </p:cNvPr>
          <p:cNvSpPr>
            <a:spLocks noGrp="1"/>
          </p:cNvSpPr>
          <p:nvPr>
            <p:ph type="sldNum" sz="quarter" idx="12"/>
          </p:nvPr>
        </p:nvSpPr>
        <p:spPr/>
        <p:txBody>
          <a:bodyPr/>
          <a:lstStyle/>
          <a:p>
            <a:fld id="{FCFF2910-D1F1-314D-A8F2-476646A55ABA}" type="slidenum">
              <a:rPr lang="en-US" smtClean="0"/>
              <a:pPr/>
              <a:t>26</a:t>
            </a:fld>
            <a:endParaRPr lang="en-US" dirty="0"/>
          </a:p>
        </p:txBody>
      </p:sp>
      <p:graphicFrame>
        <p:nvGraphicFramePr>
          <p:cNvPr id="3" name="Table 2">
            <a:extLst>
              <a:ext uri="{FF2B5EF4-FFF2-40B4-BE49-F238E27FC236}">
                <a16:creationId xmlns:a16="http://schemas.microsoft.com/office/drawing/2014/main" id="{E75ED982-3FE9-404F-98A9-C51961E1D4E7}"/>
              </a:ext>
            </a:extLst>
          </p:cNvPr>
          <p:cNvGraphicFramePr>
            <a:graphicFrameLocks noGrp="1"/>
          </p:cNvGraphicFramePr>
          <p:nvPr>
            <p:extLst>
              <p:ext uri="{D42A27DB-BD31-4B8C-83A1-F6EECF244321}">
                <p14:modId xmlns:p14="http://schemas.microsoft.com/office/powerpoint/2010/main" val="3752971427"/>
              </p:ext>
            </p:extLst>
          </p:nvPr>
        </p:nvGraphicFramePr>
        <p:xfrm>
          <a:off x="6731000" y="4794567"/>
          <a:ext cx="4622800" cy="1343025"/>
        </p:xfrm>
        <a:graphic>
          <a:graphicData uri="http://schemas.openxmlformats.org/drawingml/2006/table">
            <a:tbl>
              <a:tblPr firstRow="1" bandRow="1">
                <a:tableStyleId>{F5AB1C69-6EDB-4FF4-983F-18BD219EF322}</a:tableStyleId>
              </a:tblPr>
              <a:tblGrid>
                <a:gridCol w="2203450">
                  <a:extLst>
                    <a:ext uri="{9D8B030D-6E8A-4147-A177-3AD203B41FA5}">
                      <a16:colId xmlns:a16="http://schemas.microsoft.com/office/drawing/2014/main" val="469530890"/>
                    </a:ext>
                  </a:extLst>
                </a:gridCol>
                <a:gridCol w="2419350">
                  <a:extLst>
                    <a:ext uri="{9D8B030D-6E8A-4147-A177-3AD203B41FA5}">
                      <a16:colId xmlns:a16="http://schemas.microsoft.com/office/drawing/2014/main" val="3640047466"/>
                    </a:ext>
                  </a:extLst>
                </a:gridCol>
              </a:tblGrid>
              <a:tr h="268605">
                <a:tc>
                  <a:txBody>
                    <a:bodyPr/>
                    <a:lstStyle/>
                    <a:p>
                      <a:r>
                        <a:rPr lang="en-US" sz="1100" dirty="0"/>
                        <a:t>Symbol</a:t>
                      </a:r>
                    </a:p>
                  </a:txBody>
                  <a:tcPr/>
                </a:tc>
                <a:tc>
                  <a:txBody>
                    <a:bodyPr/>
                    <a:lstStyle/>
                    <a:p>
                      <a:r>
                        <a:rPr lang="en-US" sz="1100" dirty="0"/>
                        <a:t>Address</a:t>
                      </a:r>
                    </a:p>
                  </a:txBody>
                  <a:tcPr/>
                </a:tc>
                <a:extLst>
                  <a:ext uri="{0D108BD9-81ED-4DB2-BD59-A6C34878D82A}">
                    <a16:rowId xmlns:a16="http://schemas.microsoft.com/office/drawing/2014/main" val="150203749"/>
                  </a:ext>
                </a:extLst>
              </a:tr>
              <a:tr h="268605">
                <a:tc>
                  <a:txBody>
                    <a:bodyPr/>
                    <a:lstStyle/>
                    <a:p>
                      <a:r>
                        <a:rPr lang="en-US" sz="1100" dirty="0"/>
                        <a:t>Program</a:t>
                      </a:r>
                    </a:p>
                  </a:txBody>
                  <a:tcPr/>
                </a:tc>
                <a:tc>
                  <a:txBody>
                    <a:bodyPr/>
                    <a:lstStyle/>
                    <a:p>
                      <a:r>
                        <a:rPr lang="en-US" sz="1100" dirty="0"/>
                        <a:t>1000</a:t>
                      </a:r>
                    </a:p>
                  </a:txBody>
                  <a:tcPr/>
                </a:tc>
                <a:extLst>
                  <a:ext uri="{0D108BD9-81ED-4DB2-BD59-A6C34878D82A}">
                    <a16:rowId xmlns:a16="http://schemas.microsoft.com/office/drawing/2014/main" val="475190169"/>
                  </a:ext>
                </a:extLst>
              </a:tr>
              <a:tr h="268605">
                <a:tc>
                  <a:txBody>
                    <a:bodyPr/>
                    <a:lstStyle/>
                    <a:p>
                      <a:r>
                        <a:rPr lang="en-US" sz="1100" dirty="0" err="1"/>
                        <a:t>Partnumber</a:t>
                      </a:r>
                      <a:endParaRPr lang="en-US" sz="1100" dirty="0"/>
                    </a:p>
                  </a:txBody>
                  <a:tcPr/>
                </a:tc>
                <a:tc>
                  <a:txBody>
                    <a:bodyPr/>
                    <a:lstStyle/>
                    <a:p>
                      <a:r>
                        <a:rPr lang="en-US" sz="1100" dirty="0"/>
                        <a:t>27011</a:t>
                      </a:r>
                    </a:p>
                  </a:txBody>
                  <a:tcPr/>
                </a:tc>
                <a:extLst>
                  <a:ext uri="{0D108BD9-81ED-4DB2-BD59-A6C34878D82A}">
                    <a16:rowId xmlns:a16="http://schemas.microsoft.com/office/drawing/2014/main" val="1477379749"/>
                  </a:ext>
                </a:extLst>
              </a:tr>
              <a:tr h="268605">
                <a:tc>
                  <a:txBody>
                    <a:bodyPr/>
                    <a:lstStyle/>
                    <a:p>
                      <a:r>
                        <a:rPr lang="en-US" sz="1100" dirty="0">
                          <a:solidFill>
                            <a:schemeClr val="tx1"/>
                          </a:solidFill>
                        </a:rPr>
                        <a:t>Inventory</a:t>
                      </a:r>
                    </a:p>
                  </a:txBody>
                  <a:tcPr/>
                </a:tc>
                <a:tc>
                  <a:txBody>
                    <a:bodyPr/>
                    <a:lstStyle/>
                    <a:p>
                      <a:r>
                        <a:rPr lang="en-US" sz="1100" dirty="0">
                          <a:solidFill>
                            <a:schemeClr val="tx1"/>
                          </a:solidFill>
                        </a:rPr>
                        <a:t>27017</a:t>
                      </a:r>
                    </a:p>
                  </a:txBody>
                  <a:tcPr/>
                </a:tc>
                <a:extLst>
                  <a:ext uri="{0D108BD9-81ED-4DB2-BD59-A6C34878D82A}">
                    <a16:rowId xmlns:a16="http://schemas.microsoft.com/office/drawing/2014/main" val="3060369484"/>
                  </a:ext>
                </a:extLst>
              </a:tr>
              <a:tr h="268605">
                <a:tc>
                  <a:txBody>
                    <a:bodyPr/>
                    <a:lstStyle/>
                    <a:p>
                      <a:r>
                        <a:rPr lang="en-US" sz="1100" dirty="0"/>
                        <a:t>Sales</a:t>
                      </a:r>
                    </a:p>
                  </a:txBody>
                  <a:tcPr/>
                </a:tc>
                <a:tc>
                  <a:txBody>
                    <a:bodyPr/>
                    <a:lstStyle/>
                    <a:p>
                      <a:r>
                        <a:rPr lang="en-US" sz="1100" dirty="0"/>
                        <a:t>27020</a:t>
                      </a:r>
                    </a:p>
                  </a:txBody>
                  <a:tcPr/>
                </a:tc>
                <a:extLst>
                  <a:ext uri="{0D108BD9-81ED-4DB2-BD59-A6C34878D82A}">
                    <a16:rowId xmlns:a16="http://schemas.microsoft.com/office/drawing/2014/main" val="3395999676"/>
                  </a:ext>
                </a:extLst>
              </a:tr>
            </a:tbl>
          </a:graphicData>
        </a:graphic>
      </p:graphicFrame>
      <p:graphicFrame>
        <p:nvGraphicFramePr>
          <p:cNvPr id="8" name="Table 7">
            <a:extLst>
              <a:ext uri="{FF2B5EF4-FFF2-40B4-BE49-F238E27FC236}">
                <a16:creationId xmlns:a16="http://schemas.microsoft.com/office/drawing/2014/main" id="{2B9E5549-D512-C945-956C-92C705DAC1C6}"/>
              </a:ext>
            </a:extLst>
          </p:cNvPr>
          <p:cNvGraphicFramePr>
            <a:graphicFrameLocks noGrp="1"/>
          </p:cNvGraphicFramePr>
          <p:nvPr/>
        </p:nvGraphicFramePr>
        <p:xfrm>
          <a:off x="965200" y="4794567"/>
          <a:ext cx="4406900" cy="1343025"/>
        </p:xfrm>
        <a:graphic>
          <a:graphicData uri="http://schemas.openxmlformats.org/drawingml/2006/table">
            <a:tbl>
              <a:tblPr firstRow="1" bandRow="1">
                <a:tableStyleId>{F5AB1C69-6EDB-4FF4-983F-18BD219EF322}</a:tableStyleId>
              </a:tblPr>
              <a:tblGrid>
                <a:gridCol w="2203450">
                  <a:extLst>
                    <a:ext uri="{9D8B030D-6E8A-4147-A177-3AD203B41FA5}">
                      <a16:colId xmlns:a16="http://schemas.microsoft.com/office/drawing/2014/main" val="469530890"/>
                    </a:ext>
                  </a:extLst>
                </a:gridCol>
                <a:gridCol w="2203450">
                  <a:extLst>
                    <a:ext uri="{9D8B030D-6E8A-4147-A177-3AD203B41FA5}">
                      <a16:colId xmlns:a16="http://schemas.microsoft.com/office/drawing/2014/main" val="3640047466"/>
                    </a:ext>
                  </a:extLst>
                </a:gridCol>
              </a:tblGrid>
              <a:tr h="268605">
                <a:tc>
                  <a:txBody>
                    <a:bodyPr/>
                    <a:lstStyle/>
                    <a:p>
                      <a:r>
                        <a:rPr lang="en-US" sz="1100" dirty="0"/>
                        <a:t>Symbol</a:t>
                      </a:r>
                    </a:p>
                  </a:txBody>
                  <a:tcPr/>
                </a:tc>
                <a:tc>
                  <a:txBody>
                    <a:bodyPr/>
                    <a:lstStyle/>
                    <a:p>
                      <a:r>
                        <a:rPr lang="en-US" sz="1100" dirty="0"/>
                        <a:t>Reference</a:t>
                      </a:r>
                    </a:p>
                  </a:txBody>
                  <a:tcPr/>
                </a:tc>
                <a:extLst>
                  <a:ext uri="{0D108BD9-81ED-4DB2-BD59-A6C34878D82A}">
                    <a16:rowId xmlns:a16="http://schemas.microsoft.com/office/drawing/2014/main" val="150203749"/>
                  </a:ext>
                </a:extLst>
              </a:tr>
              <a:tr h="268605">
                <a:tc>
                  <a:txBody>
                    <a:bodyPr/>
                    <a:lstStyle/>
                    <a:p>
                      <a:r>
                        <a:rPr lang="en-US" sz="1100" dirty="0"/>
                        <a:t>Inventory</a:t>
                      </a:r>
                    </a:p>
                  </a:txBody>
                  <a:tcPr/>
                </a:tc>
                <a:tc>
                  <a:txBody>
                    <a:bodyPr/>
                    <a:lstStyle/>
                    <a:p>
                      <a:r>
                        <a:rPr lang="en-US" sz="1100" dirty="0"/>
                        <a:t>1000</a:t>
                      </a:r>
                    </a:p>
                  </a:txBody>
                  <a:tcPr/>
                </a:tc>
                <a:extLst>
                  <a:ext uri="{0D108BD9-81ED-4DB2-BD59-A6C34878D82A}">
                    <a16:rowId xmlns:a16="http://schemas.microsoft.com/office/drawing/2014/main" val="475190169"/>
                  </a:ext>
                </a:extLst>
              </a:tr>
              <a:tr h="268605">
                <a:tc>
                  <a:txBody>
                    <a:bodyPr/>
                    <a:lstStyle/>
                    <a:p>
                      <a:r>
                        <a:rPr lang="en-US" sz="1100" dirty="0"/>
                        <a:t>Sales</a:t>
                      </a:r>
                    </a:p>
                  </a:txBody>
                  <a:tcPr/>
                </a:tc>
                <a:tc>
                  <a:txBody>
                    <a:bodyPr/>
                    <a:lstStyle/>
                    <a:p>
                      <a:r>
                        <a:rPr lang="en-US" sz="1100" dirty="0"/>
                        <a:t>1003</a:t>
                      </a:r>
                    </a:p>
                  </a:txBody>
                  <a:tcPr/>
                </a:tc>
                <a:extLst>
                  <a:ext uri="{0D108BD9-81ED-4DB2-BD59-A6C34878D82A}">
                    <a16:rowId xmlns:a16="http://schemas.microsoft.com/office/drawing/2014/main" val="1477379749"/>
                  </a:ext>
                </a:extLst>
              </a:tr>
              <a:tr h="268605">
                <a:tc>
                  <a:txBody>
                    <a:bodyPr/>
                    <a:lstStyle/>
                    <a:p>
                      <a:r>
                        <a:rPr lang="en-US" sz="1100" dirty="0" err="1"/>
                        <a:t>Somewhereelse</a:t>
                      </a:r>
                      <a:endParaRPr lang="en-US" sz="1100" dirty="0"/>
                    </a:p>
                  </a:txBody>
                  <a:tcPr/>
                </a:tc>
                <a:tc>
                  <a:txBody>
                    <a:bodyPr/>
                    <a:lstStyle/>
                    <a:p>
                      <a:r>
                        <a:rPr lang="en-US" sz="1100" dirty="0"/>
                        <a:t>1008</a:t>
                      </a:r>
                    </a:p>
                  </a:txBody>
                  <a:tcPr/>
                </a:tc>
                <a:extLst>
                  <a:ext uri="{0D108BD9-81ED-4DB2-BD59-A6C34878D82A}">
                    <a16:rowId xmlns:a16="http://schemas.microsoft.com/office/drawing/2014/main" val="3060369484"/>
                  </a:ext>
                </a:extLst>
              </a:tr>
              <a:tr h="268605">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95999676"/>
                  </a:ext>
                </a:extLst>
              </a:tr>
            </a:tbl>
          </a:graphicData>
        </a:graphic>
      </p:graphicFrame>
    </p:spTree>
    <p:extLst>
      <p:ext uri="{BB962C8B-B14F-4D97-AF65-F5344CB8AC3E}">
        <p14:creationId xmlns:p14="http://schemas.microsoft.com/office/powerpoint/2010/main" val="3556354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8D0D-F863-0447-8E58-FB663F0B540F}"/>
              </a:ext>
            </a:extLst>
          </p:cNvPr>
          <p:cNvSpPr>
            <a:spLocks noGrp="1"/>
          </p:cNvSpPr>
          <p:nvPr>
            <p:ph type="title"/>
          </p:nvPr>
        </p:nvSpPr>
        <p:spPr/>
        <p:txBody>
          <a:bodyPr/>
          <a:lstStyle/>
          <a:p>
            <a:r>
              <a:rPr lang="en-US" dirty="0"/>
              <a:t>2</a:t>
            </a:r>
            <a:r>
              <a:rPr lang="en-US" baseline="30000" dirty="0"/>
              <a:t>nd</a:t>
            </a:r>
            <a:r>
              <a:rPr lang="en-US" dirty="0"/>
              <a:t> Pass Must </a:t>
            </a:r>
            <a:r>
              <a:rPr lang="en-US" i="1" dirty="0"/>
              <a:t>Update</a:t>
            </a:r>
            <a:r>
              <a:rPr lang="en-US" dirty="0"/>
              <a:t> Instructions &amp; Tables</a:t>
            </a:r>
          </a:p>
        </p:txBody>
      </p:sp>
      <p:graphicFrame>
        <p:nvGraphicFramePr>
          <p:cNvPr id="6" name="Content Placeholder 5">
            <a:extLst>
              <a:ext uri="{FF2B5EF4-FFF2-40B4-BE49-F238E27FC236}">
                <a16:creationId xmlns:a16="http://schemas.microsoft.com/office/drawing/2014/main" id="{3DCA33EB-09CB-6C42-9AD6-463E4BEA2808}"/>
              </a:ext>
            </a:extLst>
          </p:cNvPr>
          <p:cNvGraphicFramePr>
            <a:graphicFrameLocks noGrp="1"/>
          </p:cNvGraphicFramePr>
          <p:nvPr>
            <p:ph idx="1"/>
            <p:extLst>
              <p:ext uri="{D42A27DB-BD31-4B8C-83A1-F6EECF244321}">
                <p14:modId xmlns:p14="http://schemas.microsoft.com/office/powerpoint/2010/main" val="2388136732"/>
              </p:ext>
            </p:extLst>
          </p:nvPr>
        </p:nvGraphicFramePr>
        <p:xfrm>
          <a:off x="838200" y="1238250"/>
          <a:ext cx="10515598" cy="3337560"/>
        </p:xfrm>
        <a:graphic>
          <a:graphicData uri="http://schemas.openxmlformats.org/drawingml/2006/table">
            <a:tbl>
              <a:tblPr firstRow="1" bandRow="1">
                <a:tableStyleId>{F5AB1C69-6EDB-4FF4-983F-18BD219EF322}</a:tableStyleId>
              </a:tblPr>
              <a:tblGrid>
                <a:gridCol w="899868">
                  <a:extLst>
                    <a:ext uri="{9D8B030D-6E8A-4147-A177-3AD203B41FA5}">
                      <a16:colId xmlns:a16="http://schemas.microsoft.com/office/drawing/2014/main" val="3322644506"/>
                    </a:ext>
                  </a:extLst>
                </a:gridCol>
                <a:gridCol w="2605331">
                  <a:extLst>
                    <a:ext uri="{9D8B030D-6E8A-4147-A177-3AD203B41FA5}">
                      <a16:colId xmlns:a16="http://schemas.microsoft.com/office/drawing/2014/main" val="244698688"/>
                    </a:ext>
                  </a:extLst>
                </a:gridCol>
                <a:gridCol w="1752600">
                  <a:extLst>
                    <a:ext uri="{9D8B030D-6E8A-4147-A177-3AD203B41FA5}">
                      <a16:colId xmlns:a16="http://schemas.microsoft.com/office/drawing/2014/main" val="223615657"/>
                    </a:ext>
                  </a:extLst>
                </a:gridCol>
                <a:gridCol w="1752600">
                  <a:extLst>
                    <a:ext uri="{9D8B030D-6E8A-4147-A177-3AD203B41FA5}">
                      <a16:colId xmlns:a16="http://schemas.microsoft.com/office/drawing/2014/main" val="743298365"/>
                    </a:ext>
                  </a:extLst>
                </a:gridCol>
                <a:gridCol w="1587501">
                  <a:extLst>
                    <a:ext uri="{9D8B030D-6E8A-4147-A177-3AD203B41FA5}">
                      <a16:colId xmlns:a16="http://schemas.microsoft.com/office/drawing/2014/main" val="3410026833"/>
                    </a:ext>
                  </a:extLst>
                </a:gridCol>
                <a:gridCol w="1917698">
                  <a:extLst>
                    <a:ext uri="{9D8B030D-6E8A-4147-A177-3AD203B41FA5}">
                      <a16:colId xmlns:a16="http://schemas.microsoft.com/office/drawing/2014/main" val="790523362"/>
                    </a:ext>
                  </a:extLst>
                </a:gridCol>
              </a:tblGrid>
              <a:tr h="370840">
                <a:tc>
                  <a:txBody>
                    <a:bodyPr/>
                    <a:lstStyle/>
                    <a:p>
                      <a:pPr algn="ctr"/>
                      <a:r>
                        <a:rPr lang="en-US" i="1" dirty="0"/>
                        <a:t>Line #</a:t>
                      </a:r>
                    </a:p>
                  </a:txBody>
                  <a:tcPr/>
                </a:tc>
                <a:tc>
                  <a:txBody>
                    <a:bodyPr/>
                    <a:lstStyle/>
                    <a:p>
                      <a:r>
                        <a:rPr lang="en-US" dirty="0"/>
                        <a:t>Label</a:t>
                      </a:r>
                    </a:p>
                  </a:txBody>
                  <a:tcPr/>
                </a:tc>
                <a:tc>
                  <a:txBody>
                    <a:bodyPr/>
                    <a:lstStyle/>
                    <a:p>
                      <a:r>
                        <a:rPr lang="en-US" dirty="0"/>
                        <a:t>Instruction</a:t>
                      </a:r>
                    </a:p>
                  </a:txBody>
                  <a:tcPr/>
                </a:tc>
                <a:tc>
                  <a:txBody>
                    <a:bodyPr/>
                    <a:lstStyle/>
                    <a:p>
                      <a:r>
                        <a:rPr lang="en-US" dirty="0"/>
                        <a:t>Argument</a:t>
                      </a:r>
                    </a:p>
                  </a:txBody>
                  <a:tcPr/>
                </a:tc>
                <a:tc>
                  <a:txBody>
                    <a:bodyPr/>
                    <a:lstStyle/>
                    <a:p>
                      <a:pPr algn="ctr"/>
                      <a:r>
                        <a:rPr lang="en-US" i="1" dirty="0"/>
                        <a:t>Address</a:t>
                      </a:r>
                    </a:p>
                  </a:txBody>
                  <a:tcPr/>
                </a:tc>
                <a:tc>
                  <a:txBody>
                    <a:bodyPr/>
                    <a:lstStyle/>
                    <a:p>
                      <a:pPr algn="ctr"/>
                      <a:r>
                        <a:rPr lang="en-US" i="1" dirty="0"/>
                        <a:t>Instruction Size</a:t>
                      </a:r>
                    </a:p>
                  </a:txBody>
                  <a:tcPr/>
                </a:tc>
                <a:extLst>
                  <a:ext uri="{0D108BD9-81ED-4DB2-BD59-A6C34878D82A}">
                    <a16:rowId xmlns:a16="http://schemas.microsoft.com/office/drawing/2014/main" val="3683171932"/>
                  </a:ext>
                </a:extLst>
              </a:tr>
              <a:tr h="370840">
                <a:tc>
                  <a:txBody>
                    <a:bodyPr/>
                    <a:lstStyle/>
                    <a:p>
                      <a:pPr algn="ctr"/>
                      <a:r>
                        <a:rPr lang="en-US" i="1" dirty="0"/>
                        <a:t>1</a:t>
                      </a:r>
                    </a:p>
                  </a:txBody>
                  <a:tcPr/>
                </a:tc>
                <a:tc>
                  <a:txBody>
                    <a:bodyPr/>
                    <a:lstStyle/>
                    <a:p>
                      <a:r>
                        <a:rPr lang="en-US" dirty="0"/>
                        <a:t>Program</a:t>
                      </a:r>
                    </a:p>
                  </a:txBody>
                  <a:tcPr/>
                </a:tc>
                <a:tc>
                  <a:txBody>
                    <a:bodyPr/>
                    <a:lstStyle/>
                    <a:p>
                      <a:r>
                        <a:rPr lang="en-US" dirty="0"/>
                        <a:t>START</a:t>
                      </a:r>
                    </a:p>
                  </a:txBody>
                  <a:tcPr/>
                </a:tc>
                <a:tc>
                  <a:txBody>
                    <a:bodyPr/>
                    <a:lstStyle/>
                    <a:p>
                      <a:r>
                        <a:rPr lang="en-US" dirty="0"/>
                        <a:t>1000</a:t>
                      </a:r>
                    </a:p>
                  </a:txBody>
                  <a:tcPr/>
                </a:tc>
                <a:tc>
                  <a:txBody>
                    <a:bodyPr/>
                    <a:lstStyle/>
                    <a:p>
                      <a:pPr algn="ctr"/>
                      <a:r>
                        <a:rPr lang="en-US" i="1" dirty="0"/>
                        <a:t>1000</a:t>
                      </a:r>
                    </a:p>
                  </a:txBody>
                  <a:tcPr/>
                </a:tc>
                <a:tc>
                  <a:txBody>
                    <a:bodyPr/>
                    <a:lstStyle/>
                    <a:p>
                      <a:pPr algn="ctr"/>
                      <a:r>
                        <a:rPr lang="en-US" i="1" dirty="0"/>
                        <a:t>0</a:t>
                      </a:r>
                    </a:p>
                  </a:txBody>
                  <a:tcPr/>
                </a:tc>
                <a:extLst>
                  <a:ext uri="{0D108BD9-81ED-4DB2-BD59-A6C34878D82A}">
                    <a16:rowId xmlns:a16="http://schemas.microsoft.com/office/drawing/2014/main" val="3272619911"/>
                  </a:ext>
                </a:extLst>
              </a:tr>
              <a:tr h="370840">
                <a:tc>
                  <a:txBody>
                    <a:bodyPr/>
                    <a:lstStyle/>
                    <a:p>
                      <a:pPr algn="ctr"/>
                      <a:r>
                        <a:rPr lang="en-US" i="1" dirty="0"/>
                        <a:t>2</a:t>
                      </a:r>
                    </a:p>
                  </a:txBody>
                  <a:tcPr/>
                </a:tc>
                <a:tc>
                  <a:txBody>
                    <a:bodyPr/>
                    <a:lstStyle/>
                    <a:p>
                      <a:endParaRPr lang="en-US" dirty="0"/>
                    </a:p>
                  </a:txBody>
                  <a:tcPr/>
                </a:tc>
                <a:tc>
                  <a:txBody>
                    <a:bodyPr/>
                    <a:lstStyle/>
                    <a:p>
                      <a:r>
                        <a:rPr lang="en-US" dirty="0"/>
                        <a:t>LDA</a:t>
                      </a:r>
                    </a:p>
                  </a:txBody>
                  <a:tcPr/>
                </a:tc>
                <a:tc>
                  <a:txBody>
                    <a:bodyPr/>
                    <a:lstStyle/>
                    <a:p>
                      <a:r>
                        <a:rPr lang="en-US" dirty="0"/>
                        <a:t>Inventory</a:t>
                      </a:r>
                    </a:p>
                  </a:txBody>
                  <a:tcPr/>
                </a:tc>
                <a:tc>
                  <a:txBody>
                    <a:bodyPr/>
                    <a:lstStyle/>
                    <a:p>
                      <a:pPr algn="ctr"/>
                      <a:r>
                        <a:rPr lang="en-US" i="1" dirty="0"/>
                        <a:t>1000</a:t>
                      </a:r>
                    </a:p>
                  </a:txBody>
                  <a:tcPr/>
                </a:tc>
                <a:tc>
                  <a:txBody>
                    <a:bodyPr/>
                    <a:lstStyle/>
                    <a:p>
                      <a:pPr algn="ctr"/>
                      <a:r>
                        <a:rPr lang="en-US" i="1" dirty="0">
                          <a:solidFill>
                            <a:srgbClr val="FF0000"/>
                          </a:solidFill>
                        </a:rPr>
                        <a:t>4</a:t>
                      </a:r>
                    </a:p>
                  </a:txBody>
                  <a:tcPr/>
                </a:tc>
                <a:extLst>
                  <a:ext uri="{0D108BD9-81ED-4DB2-BD59-A6C34878D82A}">
                    <a16:rowId xmlns:a16="http://schemas.microsoft.com/office/drawing/2014/main" val="1655204333"/>
                  </a:ext>
                </a:extLst>
              </a:tr>
              <a:tr h="370840">
                <a:tc>
                  <a:txBody>
                    <a:bodyPr/>
                    <a:lstStyle/>
                    <a:p>
                      <a:pPr algn="ctr"/>
                      <a:r>
                        <a:rPr lang="en-US" i="1" dirty="0"/>
                        <a:t>3</a:t>
                      </a:r>
                    </a:p>
                  </a:txBody>
                  <a:tcPr/>
                </a:tc>
                <a:tc>
                  <a:txBody>
                    <a:bodyPr/>
                    <a:lstStyle/>
                    <a:p>
                      <a:endParaRPr lang="en-US"/>
                    </a:p>
                  </a:txBody>
                  <a:tcPr/>
                </a:tc>
                <a:tc>
                  <a:txBody>
                    <a:bodyPr/>
                    <a:lstStyle/>
                    <a:p>
                      <a:r>
                        <a:rPr lang="en-US" dirty="0"/>
                        <a:t>LDT</a:t>
                      </a:r>
                    </a:p>
                  </a:txBody>
                  <a:tcPr/>
                </a:tc>
                <a:tc>
                  <a:txBody>
                    <a:bodyPr/>
                    <a:lstStyle/>
                    <a:p>
                      <a:r>
                        <a:rPr lang="en-US" dirty="0"/>
                        <a:t>Sales</a:t>
                      </a:r>
                    </a:p>
                  </a:txBody>
                  <a:tcPr/>
                </a:tc>
                <a:tc>
                  <a:txBody>
                    <a:bodyPr/>
                    <a:lstStyle/>
                    <a:p>
                      <a:pPr algn="ctr"/>
                      <a:r>
                        <a:rPr lang="en-US" i="1" dirty="0">
                          <a:solidFill>
                            <a:srgbClr val="FF0000"/>
                          </a:solidFill>
                        </a:rPr>
                        <a:t>1004</a:t>
                      </a:r>
                    </a:p>
                  </a:txBody>
                  <a:tcPr/>
                </a:tc>
                <a:tc>
                  <a:txBody>
                    <a:bodyPr/>
                    <a:lstStyle/>
                    <a:p>
                      <a:pPr algn="ctr"/>
                      <a:r>
                        <a:rPr lang="en-US" i="1" dirty="0"/>
                        <a:t>3</a:t>
                      </a:r>
                    </a:p>
                  </a:txBody>
                  <a:tcPr/>
                </a:tc>
                <a:extLst>
                  <a:ext uri="{0D108BD9-81ED-4DB2-BD59-A6C34878D82A}">
                    <a16:rowId xmlns:a16="http://schemas.microsoft.com/office/drawing/2014/main" val="1402426577"/>
                  </a:ext>
                </a:extLst>
              </a:tr>
              <a:tr h="370840">
                <a:tc>
                  <a:txBody>
                    <a:bodyPr/>
                    <a:lstStyle/>
                    <a:p>
                      <a:pPr algn="ctr"/>
                      <a:r>
                        <a:rPr lang="en-US" i="1" dirty="0"/>
                        <a:t>4</a:t>
                      </a:r>
                    </a:p>
                  </a:txBody>
                  <a:tcPr/>
                </a:tc>
                <a:tc>
                  <a:txBody>
                    <a:bodyPr/>
                    <a:lstStyle/>
                    <a:p>
                      <a:endParaRPr lang="en-US"/>
                    </a:p>
                  </a:txBody>
                  <a:tcPr/>
                </a:tc>
                <a:tc>
                  <a:txBody>
                    <a:bodyPr/>
                    <a:lstStyle/>
                    <a:p>
                      <a:r>
                        <a:rPr lang="en-US" dirty="0"/>
                        <a:t>SUBR</a:t>
                      </a:r>
                    </a:p>
                  </a:txBody>
                  <a:tcPr/>
                </a:tc>
                <a:tc>
                  <a:txBody>
                    <a:bodyPr/>
                    <a:lstStyle/>
                    <a:p>
                      <a:r>
                        <a:rPr lang="en-US" dirty="0"/>
                        <a:t>T, A</a:t>
                      </a:r>
                    </a:p>
                  </a:txBody>
                  <a:tcPr/>
                </a:tc>
                <a:tc>
                  <a:txBody>
                    <a:bodyPr/>
                    <a:lstStyle/>
                    <a:p>
                      <a:pPr algn="ctr"/>
                      <a:r>
                        <a:rPr lang="en-US" i="1" dirty="0">
                          <a:solidFill>
                            <a:srgbClr val="FF0000"/>
                          </a:solidFill>
                        </a:rPr>
                        <a:t>1007</a:t>
                      </a:r>
                    </a:p>
                  </a:txBody>
                  <a:tcPr/>
                </a:tc>
                <a:tc>
                  <a:txBody>
                    <a:bodyPr/>
                    <a:lstStyle/>
                    <a:p>
                      <a:pPr algn="ctr"/>
                      <a:r>
                        <a:rPr lang="en-US" i="1" dirty="0"/>
                        <a:t>2</a:t>
                      </a:r>
                    </a:p>
                  </a:txBody>
                  <a:tcPr/>
                </a:tc>
                <a:extLst>
                  <a:ext uri="{0D108BD9-81ED-4DB2-BD59-A6C34878D82A}">
                    <a16:rowId xmlns:a16="http://schemas.microsoft.com/office/drawing/2014/main" val="2330378035"/>
                  </a:ext>
                </a:extLst>
              </a:tr>
              <a:tr h="370840">
                <a:tc>
                  <a:txBody>
                    <a:bodyPr/>
                    <a:lstStyle/>
                    <a:p>
                      <a:pPr algn="ctr"/>
                      <a:r>
                        <a:rPr lang="en-US" i="1" dirty="0"/>
                        <a:t>• • •</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 • •</a:t>
                      </a:r>
                    </a:p>
                  </a:txBody>
                  <a:tcPr/>
                </a:tc>
                <a:tc>
                  <a:txBody>
                    <a:bodyPr/>
                    <a:lstStyle/>
                    <a:p>
                      <a:endParaRPr lang="en-US" dirty="0"/>
                    </a:p>
                  </a:txBody>
                  <a:tcPr/>
                </a:tc>
                <a:tc>
                  <a:txBody>
                    <a:bodyPr/>
                    <a:lstStyle/>
                    <a:p>
                      <a:pPr algn="ctr"/>
                      <a:endParaRPr lang="en-US" i="1" dirty="0"/>
                    </a:p>
                  </a:txBody>
                  <a:tcPr/>
                </a:tc>
                <a:tc>
                  <a:txBody>
                    <a:bodyPr/>
                    <a:lstStyle/>
                    <a:p>
                      <a:pPr algn="ctr"/>
                      <a:endParaRPr lang="en-US" i="1" dirty="0"/>
                    </a:p>
                  </a:txBody>
                  <a:tcPr/>
                </a:tc>
                <a:extLst>
                  <a:ext uri="{0D108BD9-81ED-4DB2-BD59-A6C34878D82A}">
                    <a16:rowId xmlns:a16="http://schemas.microsoft.com/office/drawing/2014/main" val="4105401944"/>
                  </a:ext>
                </a:extLst>
              </a:tr>
              <a:tr h="370840">
                <a:tc>
                  <a:txBody>
                    <a:bodyPr/>
                    <a:lstStyle/>
                    <a:p>
                      <a:pPr algn="ctr"/>
                      <a:r>
                        <a:rPr lang="en-US" i="1" dirty="0"/>
                        <a:t>6</a:t>
                      </a:r>
                    </a:p>
                  </a:txBody>
                  <a:tcPr/>
                </a:tc>
                <a:tc>
                  <a:txBody>
                    <a:bodyPr/>
                    <a:lstStyle/>
                    <a:p>
                      <a:r>
                        <a:rPr lang="en-US" dirty="0" err="1"/>
                        <a:t>Partnumber</a:t>
                      </a:r>
                      <a:endParaRPr lang="en-US" dirty="0"/>
                    </a:p>
                  </a:txBody>
                  <a:tcPr/>
                </a:tc>
                <a:tc>
                  <a:txBody>
                    <a:bodyPr/>
                    <a:lstStyle/>
                    <a:p>
                      <a:r>
                        <a:rPr lang="en-US" dirty="0"/>
                        <a:t>BYTE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C’005740’</a:t>
                      </a:r>
                    </a:p>
                  </a:txBody>
                  <a:tcPr/>
                </a:tc>
                <a:tc>
                  <a:txBody>
                    <a:bodyPr/>
                    <a:lstStyle/>
                    <a:p>
                      <a:pPr algn="ctr"/>
                      <a:r>
                        <a:rPr lang="en-US" i="1" dirty="0">
                          <a:solidFill>
                            <a:srgbClr val="FF0000"/>
                          </a:solidFill>
                        </a:rPr>
                        <a:t>27012</a:t>
                      </a:r>
                    </a:p>
                  </a:txBody>
                  <a:tcPr/>
                </a:tc>
                <a:tc>
                  <a:txBody>
                    <a:bodyPr/>
                    <a:lstStyle/>
                    <a:p>
                      <a:pPr algn="ctr"/>
                      <a:r>
                        <a:rPr lang="en-US" i="1" dirty="0"/>
                        <a:t>6</a:t>
                      </a:r>
                    </a:p>
                  </a:txBody>
                  <a:tcPr/>
                </a:tc>
                <a:extLst>
                  <a:ext uri="{0D108BD9-81ED-4DB2-BD59-A6C34878D82A}">
                    <a16:rowId xmlns:a16="http://schemas.microsoft.com/office/drawing/2014/main" val="2824707379"/>
                  </a:ext>
                </a:extLst>
              </a:tr>
              <a:tr h="370840">
                <a:tc>
                  <a:txBody>
                    <a:bodyPr/>
                    <a:lstStyle/>
                    <a:p>
                      <a:pPr algn="ctr"/>
                      <a:r>
                        <a:rPr lang="en-US" i="1" dirty="0"/>
                        <a:t>7</a:t>
                      </a:r>
                    </a:p>
                  </a:txBody>
                  <a:tcPr/>
                </a:tc>
                <a:tc>
                  <a:txBody>
                    <a:bodyPr/>
                    <a:lstStyle/>
                    <a:p>
                      <a:r>
                        <a:rPr lang="en-US" dirty="0"/>
                        <a:t>Inventory</a:t>
                      </a:r>
                    </a:p>
                  </a:txBody>
                  <a:tcPr/>
                </a:tc>
                <a:tc>
                  <a:txBody>
                    <a:bodyPr/>
                    <a:lstStyle/>
                    <a:p>
                      <a:r>
                        <a:rPr lang="en-US" dirty="0"/>
                        <a:t>WORD</a:t>
                      </a:r>
                    </a:p>
                  </a:txBody>
                  <a:tcPr/>
                </a:tc>
                <a:tc>
                  <a:txBody>
                    <a:bodyPr/>
                    <a:lstStyle/>
                    <a:p>
                      <a:r>
                        <a:rPr lang="en-US" dirty="0"/>
                        <a:t>500</a:t>
                      </a:r>
                    </a:p>
                  </a:txBody>
                  <a:tcPr/>
                </a:tc>
                <a:tc>
                  <a:txBody>
                    <a:bodyPr/>
                    <a:lstStyle/>
                    <a:p>
                      <a:pPr algn="ctr"/>
                      <a:r>
                        <a:rPr lang="en-US" i="1" dirty="0">
                          <a:solidFill>
                            <a:srgbClr val="FF0000"/>
                          </a:solidFill>
                        </a:rPr>
                        <a:t>27018</a:t>
                      </a:r>
                    </a:p>
                  </a:txBody>
                  <a:tcPr/>
                </a:tc>
                <a:tc>
                  <a:txBody>
                    <a:bodyPr/>
                    <a:lstStyle/>
                    <a:p>
                      <a:pPr algn="ctr"/>
                      <a:r>
                        <a:rPr lang="en-US" i="1" dirty="0"/>
                        <a:t>3</a:t>
                      </a:r>
                    </a:p>
                  </a:txBody>
                  <a:tcPr/>
                </a:tc>
                <a:extLst>
                  <a:ext uri="{0D108BD9-81ED-4DB2-BD59-A6C34878D82A}">
                    <a16:rowId xmlns:a16="http://schemas.microsoft.com/office/drawing/2014/main" val="2233348641"/>
                  </a:ext>
                </a:extLst>
              </a:tr>
              <a:tr h="370840">
                <a:tc>
                  <a:txBody>
                    <a:bodyPr/>
                    <a:lstStyle/>
                    <a:p>
                      <a:pPr algn="ctr"/>
                      <a:r>
                        <a:rPr lang="en-US" i="1" dirty="0"/>
                        <a:t>8</a:t>
                      </a:r>
                    </a:p>
                  </a:txBody>
                  <a:tcPr/>
                </a:tc>
                <a:tc>
                  <a:txBody>
                    <a:bodyPr/>
                    <a:lstStyle/>
                    <a:p>
                      <a:r>
                        <a:rPr lang="en-US" dirty="0"/>
                        <a:t>Sales</a:t>
                      </a:r>
                    </a:p>
                  </a:txBody>
                  <a:tcPr/>
                </a:tc>
                <a:tc>
                  <a:txBody>
                    <a:bodyPr/>
                    <a:lstStyle/>
                    <a:p>
                      <a:r>
                        <a:rPr lang="en-US" dirty="0"/>
                        <a:t>WORD</a:t>
                      </a:r>
                    </a:p>
                  </a:txBody>
                  <a:tcPr/>
                </a:tc>
                <a:tc>
                  <a:txBody>
                    <a:bodyPr/>
                    <a:lstStyle/>
                    <a:p>
                      <a:r>
                        <a:rPr lang="en-US" dirty="0"/>
                        <a:t>27</a:t>
                      </a:r>
                    </a:p>
                  </a:txBody>
                  <a:tcPr/>
                </a:tc>
                <a:tc>
                  <a:txBody>
                    <a:bodyPr/>
                    <a:lstStyle/>
                    <a:p>
                      <a:pPr algn="ctr"/>
                      <a:r>
                        <a:rPr lang="en-US" i="1" dirty="0">
                          <a:solidFill>
                            <a:srgbClr val="FF0000"/>
                          </a:solidFill>
                        </a:rPr>
                        <a:t>27021</a:t>
                      </a:r>
                    </a:p>
                  </a:txBody>
                  <a:tcPr/>
                </a:tc>
                <a:tc>
                  <a:txBody>
                    <a:bodyPr/>
                    <a:lstStyle/>
                    <a:p>
                      <a:pPr algn="ctr"/>
                      <a:r>
                        <a:rPr lang="en-US" i="1" dirty="0"/>
                        <a:t>3</a:t>
                      </a:r>
                    </a:p>
                  </a:txBody>
                  <a:tcPr/>
                </a:tc>
                <a:extLst>
                  <a:ext uri="{0D108BD9-81ED-4DB2-BD59-A6C34878D82A}">
                    <a16:rowId xmlns:a16="http://schemas.microsoft.com/office/drawing/2014/main" val="969433211"/>
                  </a:ext>
                </a:extLst>
              </a:tr>
            </a:tbl>
          </a:graphicData>
        </a:graphic>
      </p:graphicFrame>
      <p:sp>
        <p:nvSpPr>
          <p:cNvPr id="4" name="Date Placeholder 3">
            <a:extLst>
              <a:ext uri="{FF2B5EF4-FFF2-40B4-BE49-F238E27FC236}">
                <a16:creationId xmlns:a16="http://schemas.microsoft.com/office/drawing/2014/main" id="{8BD2433C-A253-DA4F-833C-D84DD94EC72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F196BEB-430F-A444-A2EF-E3221C0792D0}"/>
              </a:ext>
            </a:extLst>
          </p:cNvPr>
          <p:cNvSpPr>
            <a:spLocks noGrp="1"/>
          </p:cNvSpPr>
          <p:nvPr>
            <p:ph type="sldNum" sz="quarter" idx="12"/>
          </p:nvPr>
        </p:nvSpPr>
        <p:spPr/>
        <p:txBody>
          <a:bodyPr/>
          <a:lstStyle/>
          <a:p>
            <a:fld id="{FCFF2910-D1F1-314D-A8F2-476646A55ABA}" type="slidenum">
              <a:rPr lang="en-US" smtClean="0"/>
              <a:pPr/>
              <a:t>27</a:t>
            </a:fld>
            <a:endParaRPr lang="en-US" dirty="0"/>
          </a:p>
        </p:txBody>
      </p:sp>
      <p:graphicFrame>
        <p:nvGraphicFramePr>
          <p:cNvPr id="3" name="Table 2">
            <a:extLst>
              <a:ext uri="{FF2B5EF4-FFF2-40B4-BE49-F238E27FC236}">
                <a16:creationId xmlns:a16="http://schemas.microsoft.com/office/drawing/2014/main" id="{E75ED982-3FE9-404F-98A9-C51961E1D4E7}"/>
              </a:ext>
            </a:extLst>
          </p:cNvPr>
          <p:cNvGraphicFramePr>
            <a:graphicFrameLocks noGrp="1"/>
          </p:cNvGraphicFramePr>
          <p:nvPr>
            <p:extLst>
              <p:ext uri="{D42A27DB-BD31-4B8C-83A1-F6EECF244321}">
                <p14:modId xmlns:p14="http://schemas.microsoft.com/office/powerpoint/2010/main" val="1721205517"/>
              </p:ext>
            </p:extLst>
          </p:nvPr>
        </p:nvGraphicFramePr>
        <p:xfrm>
          <a:off x="6731000" y="4794567"/>
          <a:ext cx="4622800" cy="1343025"/>
        </p:xfrm>
        <a:graphic>
          <a:graphicData uri="http://schemas.openxmlformats.org/drawingml/2006/table">
            <a:tbl>
              <a:tblPr firstRow="1" bandRow="1">
                <a:tableStyleId>{F5AB1C69-6EDB-4FF4-983F-18BD219EF322}</a:tableStyleId>
              </a:tblPr>
              <a:tblGrid>
                <a:gridCol w="2203450">
                  <a:extLst>
                    <a:ext uri="{9D8B030D-6E8A-4147-A177-3AD203B41FA5}">
                      <a16:colId xmlns:a16="http://schemas.microsoft.com/office/drawing/2014/main" val="469530890"/>
                    </a:ext>
                  </a:extLst>
                </a:gridCol>
                <a:gridCol w="2419350">
                  <a:extLst>
                    <a:ext uri="{9D8B030D-6E8A-4147-A177-3AD203B41FA5}">
                      <a16:colId xmlns:a16="http://schemas.microsoft.com/office/drawing/2014/main" val="3640047466"/>
                    </a:ext>
                  </a:extLst>
                </a:gridCol>
              </a:tblGrid>
              <a:tr h="268605">
                <a:tc>
                  <a:txBody>
                    <a:bodyPr/>
                    <a:lstStyle/>
                    <a:p>
                      <a:r>
                        <a:rPr lang="en-US" sz="1100" dirty="0"/>
                        <a:t>Symbol</a:t>
                      </a:r>
                    </a:p>
                  </a:txBody>
                  <a:tcPr/>
                </a:tc>
                <a:tc>
                  <a:txBody>
                    <a:bodyPr/>
                    <a:lstStyle/>
                    <a:p>
                      <a:r>
                        <a:rPr lang="en-US" sz="1100" dirty="0"/>
                        <a:t>Address</a:t>
                      </a:r>
                    </a:p>
                  </a:txBody>
                  <a:tcPr/>
                </a:tc>
                <a:extLst>
                  <a:ext uri="{0D108BD9-81ED-4DB2-BD59-A6C34878D82A}">
                    <a16:rowId xmlns:a16="http://schemas.microsoft.com/office/drawing/2014/main" val="150203749"/>
                  </a:ext>
                </a:extLst>
              </a:tr>
              <a:tr h="268605">
                <a:tc>
                  <a:txBody>
                    <a:bodyPr/>
                    <a:lstStyle/>
                    <a:p>
                      <a:r>
                        <a:rPr lang="en-US" sz="1100" dirty="0"/>
                        <a:t>Program</a:t>
                      </a:r>
                    </a:p>
                  </a:txBody>
                  <a:tcPr/>
                </a:tc>
                <a:tc>
                  <a:txBody>
                    <a:bodyPr/>
                    <a:lstStyle/>
                    <a:p>
                      <a:r>
                        <a:rPr lang="en-US" sz="1100" dirty="0">
                          <a:solidFill>
                            <a:schemeClr val="tx1"/>
                          </a:solidFill>
                        </a:rPr>
                        <a:t>1000</a:t>
                      </a:r>
                    </a:p>
                  </a:txBody>
                  <a:tcPr/>
                </a:tc>
                <a:extLst>
                  <a:ext uri="{0D108BD9-81ED-4DB2-BD59-A6C34878D82A}">
                    <a16:rowId xmlns:a16="http://schemas.microsoft.com/office/drawing/2014/main" val="475190169"/>
                  </a:ext>
                </a:extLst>
              </a:tr>
              <a:tr h="268605">
                <a:tc>
                  <a:txBody>
                    <a:bodyPr/>
                    <a:lstStyle/>
                    <a:p>
                      <a:r>
                        <a:rPr lang="en-US" sz="1100" dirty="0" err="1"/>
                        <a:t>Partnumber</a:t>
                      </a:r>
                      <a:endParaRPr lang="en-US" sz="1100" dirty="0"/>
                    </a:p>
                  </a:txBody>
                  <a:tcPr/>
                </a:tc>
                <a:tc>
                  <a:txBody>
                    <a:bodyPr/>
                    <a:lstStyle/>
                    <a:p>
                      <a:r>
                        <a:rPr lang="en-US" sz="1100" dirty="0">
                          <a:solidFill>
                            <a:srgbClr val="FF0000"/>
                          </a:solidFill>
                        </a:rPr>
                        <a:t>27012</a:t>
                      </a:r>
                    </a:p>
                  </a:txBody>
                  <a:tcPr/>
                </a:tc>
                <a:extLst>
                  <a:ext uri="{0D108BD9-81ED-4DB2-BD59-A6C34878D82A}">
                    <a16:rowId xmlns:a16="http://schemas.microsoft.com/office/drawing/2014/main" val="1477379749"/>
                  </a:ext>
                </a:extLst>
              </a:tr>
              <a:tr h="268605">
                <a:tc>
                  <a:txBody>
                    <a:bodyPr/>
                    <a:lstStyle/>
                    <a:p>
                      <a:r>
                        <a:rPr lang="en-US" sz="1100" dirty="0">
                          <a:solidFill>
                            <a:schemeClr val="tx1"/>
                          </a:solidFill>
                        </a:rPr>
                        <a:t>Inventory</a:t>
                      </a:r>
                    </a:p>
                  </a:txBody>
                  <a:tcPr/>
                </a:tc>
                <a:tc>
                  <a:txBody>
                    <a:bodyPr/>
                    <a:lstStyle/>
                    <a:p>
                      <a:r>
                        <a:rPr lang="en-US" sz="1100" dirty="0">
                          <a:solidFill>
                            <a:srgbClr val="FF0000"/>
                          </a:solidFill>
                        </a:rPr>
                        <a:t>27018</a:t>
                      </a:r>
                    </a:p>
                  </a:txBody>
                  <a:tcPr/>
                </a:tc>
                <a:extLst>
                  <a:ext uri="{0D108BD9-81ED-4DB2-BD59-A6C34878D82A}">
                    <a16:rowId xmlns:a16="http://schemas.microsoft.com/office/drawing/2014/main" val="3060369484"/>
                  </a:ext>
                </a:extLst>
              </a:tr>
              <a:tr h="268605">
                <a:tc>
                  <a:txBody>
                    <a:bodyPr/>
                    <a:lstStyle/>
                    <a:p>
                      <a:r>
                        <a:rPr lang="en-US" sz="1100" dirty="0"/>
                        <a:t>Sales</a:t>
                      </a:r>
                    </a:p>
                  </a:txBody>
                  <a:tcPr/>
                </a:tc>
                <a:tc>
                  <a:txBody>
                    <a:bodyPr/>
                    <a:lstStyle/>
                    <a:p>
                      <a:r>
                        <a:rPr lang="en-US" sz="1100" dirty="0">
                          <a:solidFill>
                            <a:srgbClr val="FF0000"/>
                          </a:solidFill>
                        </a:rPr>
                        <a:t>27021</a:t>
                      </a:r>
                    </a:p>
                  </a:txBody>
                  <a:tcPr/>
                </a:tc>
                <a:extLst>
                  <a:ext uri="{0D108BD9-81ED-4DB2-BD59-A6C34878D82A}">
                    <a16:rowId xmlns:a16="http://schemas.microsoft.com/office/drawing/2014/main" val="3395999676"/>
                  </a:ext>
                </a:extLst>
              </a:tr>
            </a:tbl>
          </a:graphicData>
        </a:graphic>
      </p:graphicFrame>
      <p:graphicFrame>
        <p:nvGraphicFramePr>
          <p:cNvPr id="8" name="Table 7">
            <a:extLst>
              <a:ext uri="{FF2B5EF4-FFF2-40B4-BE49-F238E27FC236}">
                <a16:creationId xmlns:a16="http://schemas.microsoft.com/office/drawing/2014/main" id="{2B9E5549-D512-C945-956C-92C705DAC1C6}"/>
              </a:ext>
            </a:extLst>
          </p:cNvPr>
          <p:cNvGraphicFramePr>
            <a:graphicFrameLocks noGrp="1"/>
          </p:cNvGraphicFramePr>
          <p:nvPr>
            <p:extLst>
              <p:ext uri="{D42A27DB-BD31-4B8C-83A1-F6EECF244321}">
                <p14:modId xmlns:p14="http://schemas.microsoft.com/office/powerpoint/2010/main" val="1186956583"/>
              </p:ext>
            </p:extLst>
          </p:nvPr>
        </p:nvGraphicFramePr>
        <p:xfrm>
          <a:off x="965200" y="4794567"/>
          <a:ext cx="4406900" cy="1343025"/>
        </p:xfrm>
        <a:graphic>
          <a:graphicData uri="http://schemas.openxmlformats.org/drawingml/2006/table">
            <a:tbl>
              <a:tblPr firstRow="1" bandRow="1">
                <a:tableStyleId>{F5AB1C69-6EDB-4FF4-983F-18BD219EF322}</a:tableStyleId>
              </a:tblPr>
              <a:tblGrid>
                <a:gridCol w="2203450">
                  <a:extLst>
                    <a:ext uri="{9D8B030D-6E8A-4147-A177-3AD203B41FA5}">
                      <a16:colId xmlns:a16="http://schemas.microsoft.com/office/drawing/2014/main" val="469530890"/>
                    </a:ext>
                  </a:extLst>
                </a:gridCol>
                <a:gridCol w="2203450">
                  <a:extLst>
                    <a:ext uri="{9D8B030D-6E8A-4147-A177-3AD203B41FA5}">
                      <a16:colId xmlns:a16="http://schemas.microsoft.com/office/drawing/2014/main" val="3640047466"/>
                    </a:ext>
                  </a:extLst>
                </a:gridCol>
              </a:tblGrid>
              <a:tr h="268605">
                <a:tc>
                  <a:txBody>
                    <a:bodyPr/>
                    <a:lstStyle/>
                    <a:p>
                      <a:r>
                        <a:rPr lang="en-US" sz="1100" dirty="0"/>
                        <a:t>Symbol</a:t>
                      </a:r>
                    </a:p>
                  </a:txBody>
                  <a:tcPr/>
                </a:tc>
                <a:tc>
                  <a:txBody>
                    <a:bodyPr/>
                    <a:lstStyle/>
                    <a:p>
                      <a:r>
                        <a:rPr lang="en-US" sz="1100" dirty="0"/>
                        <a:t>Reference</a:t>
                      </a:r>
                    </a:p>
                  </a:txBody>
                  <a:tcPr/>
                </a:tc>
                <a:extLst>
                  <a:ext uri="{0D108BD9-81ED-4DB2-BD59-A6C34878D82A}">
                    <a16:rowId xmlns:a16="http://schemas.microsoft.com/office/drawing/2014/main" val="150203749"/>
                  </a:ext>
                </a:extLst>
              </a:tr>
              <a:tr h="268605">
                <a:tc>
                  <a:txBody>
                    <a:bodyPr/>
                    <a:lstStyle/>
                    <a:p>
                      <a:r>
                        <a:rPr lang="en-US" sz="1100" dirty="0"/>
                        <a:t>Inventory</a:t>
                      </a:r>
                    </a:p>
                  </a:txBody>
                  <a:tcPr/>
                </a:tc>
                <a:tc>
                  <a:txBody>
                    <a:bodyPr/>
                    <a:lstStyle/>
                    <a:p>
                      <a:r>
                        <a:rPr lang="en-US" sz="1100" dirty="0"/>
                        <a:t>1000</a:t>
                      </a:r>
                    </a:p>
                  </a:txBody>
                  <a:tcPr/>
                </a:tc>
                <a:extLst>
                  <a:ext uri="{0D108BD9-81ED-4DB2-BD59-A6C34878D82A}">
                    <a16:rowId xmlns:a16="http://schemas.microsoft.com/office/drawing/2014/main" val="475190169"/>
                  </a:ext>
                </a:extLst>
              </a:tr>
              <a:tr h="268605">
                <a:tc>
                  <a:txBody>
                    <a:bodyPr/>
                    <a:lstStyle/>
                    <a:p>
                      <a:r>
                        <a:rPr lang="en-US" sz="1100" dirty="0"/>
                        <a:t>Sales</a:t>
                      </a:r>
                    </a:p>
                  </a:txBody>
                  <a:tcPr/>
                </a:tc>
                <a:tc>
                  <a:txBody>
                    <a:bodyPr/>
                    <a:lstStyle/>
                    <a:p>
                      <a:r>
                        <a:rPr lang="en-US" sz="1100" dirty="0">
                          <a:solidFill>
                            <a:srgbClr val="FF0000"/>
                          </a:solidFill>
                        </a:rPr>
                        <a:t>1004</a:t>
                      </a:r>
                    </a:p>
                  </a:txBody>
                  <a:tcPr/>
                </a:tc>
                <a:extLst>
                  <a:ext uri="{0D108BD9-81ED-4DB2-BD59-A6C34878D82A}">
                    <a16:rowId xmlns:a16="http://schemas.microsoft.com/office/drawing/2014/main" val="1477379749"/>
                  </a:ext>
                </a:extLst>
              </a:tr>
              <a:tr h="268605">
                <a:tc>
                  <a:txBody>
                    <a:bodyPr/>
                    <a:lstStyle/>
                    <a:p>
                      <a:r>
                        <a:rPr lang="en-US" sz="1100" dirty="0" err="1"/>
                        <a:t>Somewhereelse</a:t>
                      </a:r>
                      <a:endParaRPr lang="en-US" sz="1100" dirty="0"/>
                    </a:p>
                  </a:txBody>
                  <a:tcPr/>
                </a:tc>
                <a:tc>
                  <a:txBody>
                    <a:bodyPr/>
                    <a:lstStyle/>
                    <a:p>
                      <a:r>
                        <a:rPr lang="en-US" sz="1100" dirty="0">
                          <a:solidFill>
                            <a:srgbClr val="FF0000"/>
                          </a:solidFill>
                        </a:rPr>
                        <a:t>1009</a:t>
                      </a:r>
                    </a:p>
                  </a:txBody>
                  <a:tcPr/>
                </a:tc>
                <a:extLst>
                  <a:ext uri="{0D108BD9-81ED-4DB2-BD59-A6C34878D82A}">
                    <a16:rowId xmlns:a16="http://schemas.microsoft.com/office/drawing/2014/main" val="3060369484"/>
                  </a:ext>
                </a:extLst>
              </a:tr>
              <a:tr h="268605">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95999676"/>
                  </a:ext>
                </a:extLst>
              </a:tr>
            </a:tbl>
          </a:graphicData>
        </a:graphic>
      </p:graphicFrame>
    </p:spTree>
    <p:extLst>
      <p:ext uri="{BB962C8B-B14F-4D97-AF65-F5344CB8AC3E}">
        <p14:creationId xmlns:p14="http://schemas.microsoft.com/office/powerpoint/2010/main" val="997992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8D0D-F863-0447-8E58-FB663F0B540F}"/>
              </a:ext>
            </a:extLst>
          </p:cNvPr>
          <p:cNvSpPr>
            <a:spLocks noGrp="1"/>
          </p:cNvSpPr>
          <p:nvPr>
            <p:ph type="title"/>
          </p:nvPr>
        </p:nvSpPr>
        <p:spPr/>
        <p:txBody>
          <a:bodyPr/>
          <a:lstStyle/>
          <a:p>
            <a:r>
              <a:rPr lang="en-US" dirty="0"/>
              <a:t>2</a:t>
            </a:r>
            <a:r>
              <a:rPr lang="en-US" baseline="30000" dirty="0"/>
              <a:t>nd</a:t>
            </a:r>
            <a:r>
              <a:rPr lang="en-US" dirty="0"/>
              <a:t> Pass Must </a:t>
            </a:r>
            <a:r>
              <a:rPr lang="en-US" i="1" dirty="0"/>
              <a:t>Update</a:t>
            </a:r>
            <a:r>
              <a:rPr lang="en-US" dirty="0"/>
              <a:t> Instructions &amp; Tables</a:t>
            </a:r>
          </a:p>
        </p:txBody>
      </p:sp>
      <p:graphicFrame>
        <p:nvGraphicFramePr>
          <p:cNvPr id="6" name="Content Placeholder 5">
            <a:extLst>
              <a:ext uri="{FF2B5EF4-FFF2-40B4-BE49-F238E27FC236}">
                <a16:creationId xmlns:a16="http://schemas.microsoft.com/office/drawing/2014/main" id="{3DCA33EB-09CB-6C42-9AD6-463E4BEA2808}"/>
              </a:ext>
            </a:extLst>
          </p:cNvPr>
          <p:cNvGraphicFramePr>
            <a:graphicFrameLocks noGrp="1"/>
          </p:cNvGraphicFramePr>
          <p:nvPr>
            <p:ph idx="1"/>
            <p:extLst>
              <p:ext uri="{D42A27DB-BD31-4B8C-83A1-F6EECF244321}">
                <p14:modId xmlns:p14="http://schemas.microsoft.com/office/powerpoint/2010/main" val="2151516323"/>
              </p:ext>
            </p:extLst>
          </p:nvPr>
        </p:nvGraphicFramePr>
        <p:xfrm>
          <a:off x="838200" y="1238250"/>
          <a:ext cx="10515598" cy="3337560"/>
        </p:xfrm>
        <a:graphic>
          <a:graphicData uri="http://schemas.openxmlformats.org/drawingml/2006/table">
            <a:tbl>
              <a:tblPr firstRow="1" bandRow="1">
                <a:tableStyleId>{F5AB1C69-6EDB-4FF4-983F-18BD219EF322}</a:tableStyleId>
              </a:tblPr>
              <a:tblGrid>
                <a:gridCol w="899868">
                  <a:extLst>
                    <a:ext uri="{9D8B030D-6E8A-4147-A177-3AD203B41FA5}">
                      <a16:colId xmlns:a16="http://schemas.microsoft.com/office/drawing/2014/main" val="3322644506"/>
                    </a:ext>
                  </a:extLst>
                </a:gridCol>
                <a:gridCol w="2605331">
                  <a:extLst>
                    <a:ext uri="{9D8B030D-6E8A-4147-A177-3AD203B41FA5}">
                      <a16:colId xmlns:a16="http://schemas.microsoft.com/office/drawing/2014/main" val="244698688"/>
                    </a:ext>
                  </a:extLst>
                </a:gridCol>
                <a:gridCol w="1752600">
                  <a:extLst>
                    <a:ext uri="{9D8B030D-6E8A-4147-A177-3AD203B41FA5}">
                      <a16:colId xmlns:a16="http://schemas.microsoft.com/office/drawing/2014/main" val="223615657"/>
                    </a:ext>
                  </a:extLst>
                </a:gridCol>
                <a:gridCol w="1752600">
                  <a:extLst>
                    <a:ext uri="{9D8B030D-6E8A-4147-A177-3AD203B41FA5}">
                      <a16:colId xmlns:a16="http://schemas.microsoft.com/office/drawing/2014/main" val="743298365"/>
                    </a:ext>
                  </a:extLst>
                </a:gridCol>
                <a:gridCol w="1587501">
                  <a:extLst>
                    <a:ext uri="{9D8B030D-6E8A-4147-A177-3AD203B41FA5}">
                      <a16:colId xmlns:a16="http://schemas.microsoft.com/office/drawing/2014/main" val="3410026833"/>
                    </a:ext>
                  </a:extLst>
                </a:gridCol>
                <a:gridCol w="1917698">
                  <a:extLst>
                    <a:ext uri="{9D8B030D-6E8A-4147-A177-3AD203B41FA5}">
                      <a16:colId xmlns:a16="http://schemas.microsoft.com/office/drawing/2014/main" val="790523362"/>
                    </a:ext>
                  </a:extLst>
                </a:gridCol>
              </a:tblGrid>
              <a:tr h="370840">
                <a:tc>
                  <a:txBody>
                    <a:bodyPr/>
                    <a:lstStyle/>
                    <a:p>
                      <a:pPr algn="ctr"/>
                      <a:r>
                        <a:rPr lang="en-US" i="1" dirty="0"/>
                        <a:t>Line #</a:t>
                      </a:r>
                    </a:p>
                  </a:txBody>
                  <a:tcPr/>
                </a:tc>
                <a:tc>
                  <a:txBody>
                    <a:bodyPr/>
                    <a:lstStyle/>
                    <a:p>
                      <a:r>
                        <a:rPr lang="en-US" dirty="0"/>
                        <a:t>Label</a:t>
                      </a:r>
                    </a:p>
                  </a:txBody>
                  <a:tcPr/>
                </a:tc>
                <a:tc>
                  <a:txBody>
                    <a:bodyPr/>
                    <a:lstStyle/>
                    <a:p>
                      <a:r>
                        <a:rPr lang="en-US" dirty="0"/>
                        <a:t>Instruction</a:t>
                      </a:r>
                    </a:p>
                  </a:txBody>
                  <a:tcPr/>
                </a:tc>
                <a:tc>
                  <a:txBody>
                    <a:bodyPr/>
                    <a:lstStyle/>
                    <a:p>
                      <a:r>
                        <a:rPr lang="en-US" dirty="0"/>
                        <a:t>Argument</a:t>
                      </a:r>
                    </a:p>
                  </a:txBody>
                  <a:tcPr/>
                </a:tc>
                <a:tc>
                  <a:txBody>
                    <a:bodyPr/>
                    <a:lstStyle/>
                    <a:p>
                      <a:pPr algn="ctr"/>
                      <a:r>
                        <a:rPr lang="en-US" i="1" dirty="0"/>
                        <a:t>Address</a:t>
                      </a:r>
                    </a:p>
                  </a:txBody>
                  <a:tcPr/>
                </a:tc>
                <a:tc>
                  <a:txBody>
                    <a:bodyPr/>
                    <a:lstStyle/>
                    <a:p>
                      <a:pPr algn="ctr"/>
                      <a:r>
                        <a:rPr lang="en-US" i="1" dirty="0"/>
                        <a:t>Instruction Size</a:t>
                      </a:r>
                    </a:p>
                  </a:txBody>
                  <a:tcPr/>
                </a:tc>
                <a:extLst>
                  <a:ext uri="{0D108BD9-81ED-4DB2-BD59-A6C34878D82A}">
                    <a16:rowId xmlns:a16="http://schemas.microsoft.com/office/drawing/2014/main" val="3683171932"/>
                  </a:ext>
                </a:extLst>
              </a:tr>
              <a:tr h="370840">
                <a:tc>
                  <a:txBody>
                    <a:bodyPr/>
                    <a:lstStyle/>
                    <a:p>
                      <a:pPr algn="ctr"/>
                      <a:r>
                        <a:rPr lang="en-US" i="1" dirty="0"/>
                        <a:t>1</a:t>
                      </a:r>
                    </a:p>
                  </a:txBody>
                  <a:tcPr/>
                </a:tc>
                <a:tc>
                  <a:txBody>
                    <a:bodyPr/>
                    <a:lstStyle/>
                    <a:p>
                      <a:r>
                        <a:rPr lang="en-US" dirty="0"/>
                        <a:t>Program</a:t>
                      </a:r>
                    </a:p>
                  </a:txBody>
                  <a:tcPr/>
                </a:tc>
                <a:tc>
                  <a:txBody>
                    <a:bodyPr/>
                    <a:lstStyle/>
                    <a:p>
                      <a:r>
                        <a:rPr lang="en-US" dirty="0"/>
                        <a:t>START</a:t>
                      </a:r>
                    </a:p>
                  </a:txBody>
                  <a:tcPr/>
                </a:tc>
                <a:tc>
                  <a:txBody>
                    <a:bodyPr/>
                    <a:lstStyle/>
                    <a:p>
                      <a:r>
                        <a:rPr lang="en-US" dirty="0"/>
                        <a:t>1000</a:t>
                      </a:r>
                    </a:p>
                  </a:txBody>
                  <a:tcPr/>
                </a:tc>
                <a:tc>
                  <a:txBody>
                    <a:bodyPr/>
                    <a:lstStyle/>
                    <a:p>
                      <a:pPr algn="ctr"/>
                      <a:r>
                        <a:rPr lang="en-US" i="1" dirty="0"/>
                        <a:t>1000</a:t>
                      </a:r>
                    </a:p>
                  </a:txBody>
                  <a:tcPr/>
                </a:tc>
                <a:tc>
                  <a:txBody>
                    <a:bodyPr/>
                    <a:lstStyle/>
                    <a:p>
                      <a:pPr algn="ctr"/>
                      <a:r>
                        <a:rPr lang="en-US" i="1" dirty="0"/>
                        <a:t>0</a:t>
                      </a:r>
                    </a:p>
                  </a:txBody>
                  <a:tcPr/>
                </a:tc>
                <a:extLst>
                  <a:ext uri="{0D108BD9-81ED-4DB2-BD59-A6C34878D82A}">
                    <a16:rowId xmlns:a16="http://schemas.microsoft.com/office/drawing/2014/main" val="3272619911"/>
                  </a:ext>
                </a:extLst>
              </a:tr>
              <a:tr h="370840">
                <a:tc>
                  <a:txBody>
                    <a:bodyPr/>
                    <a:lstStyle/>
                    <a:p>
                      <a:pPr algn="ctr"/>
                      <a:r>
                        <a:rPr lang="en-US" i="1" dirty="0"/>
                        <a:t>2</a:t>
                      </a:r>
                    </a:p>
                  </a:txBody>
                  <a:tcPr/>
                </a:tc>
                <a:tc>
                  <a:txBody>
                    <a:bodyPr/>
                    <a:lstStyle/>
                    <a:p>
                      <a:endParaRPr lang="en-US" dirty="0"/>
                    </a:p>
                  </a:txBody>
                  <a:tcPr/>
                </a:tc>
                <a:tc>
                  <a:txBody>
                    <a:bodyPr/>
                    <a:lstStyle/>
                    <a:p>
                      <a:r>
                        <a:rPr lang="en-US" dirty="0"/>
                        <a:t>LDA</a:t>
                      </a:r>
                    </a:p>
                  </a:txBody>
                  <a:tcPr/>
                </a:tc>
                <a:tc>
                  <a:txBody>
                    <a:bodyPr/>
                    <a:lstStyle/>
                    <a:p>
                      <a:r>
                        <a:rPr lang="en-US" dirty="0"/>
                        <a:t>Inventory</a:t>
                      </a:r>
                    </a:p>
                  </a:txBody>
                  <a:tcPr/>
                </a:tc>
                <a:tc>
                  <a:txBody>
                    <a:bodyPr/>
                    <a:lstStyle/>
                    <a:p>
                      <a:pPr algn="ctr"/>
                      <a:r>
                        <a:rPr lang="en-US" i="1" dirty="0"/>
                        <a:t>1000</a:t>
                      </a:r>
                    </a:p>
                  </a:txBody>
                  <a:tcPr/>
                </a:tc>
                <a:tc>
                  <a:txBody>
                    <a:bodyPr/>
                    <a:lstStyle/>
                    <a:p>
                      <a:pPr algn="ctr"/>
                      <a:r>
                        <a:rPr lang="en-US" i="1" dirty="0">
                          <a:solidFill>
                            <a:schemeClr val="tx1"/>
                          </a:solidFill>
                        </a:rPr>
                        <a:t>4</a:t>
                      </a:r>
                    </a:p>
                  </a:txBody>
                  <a:tcPr/>
                </a:tc>
                <a:extLst>
                  <a:ext uri="{0D108BD9-81ED-4DB2-BD59-A6C34878D82A}">
                    <a16:rowId xmlns:a16="http://schemas.microsoft.com/office/drawing/2014/main" val="1655204333"/>
                  </a:ext>
                </a:extLst>
              </a:tr>
              <a:tr h="370840">
                <a:tc>
                  <a:txBody>
                    <a:bodyPr/>
                    <a:lstStyle/>
                    <a:p>
                      <a:pPr algn="ctr"/>
                      <a:r>
                        <a:rPr lang="en-US" i="1" dirty="0"/>
                        <a:t>3</a:t>
                      </a:r>
                    </a:p>
                  </a:txBody>
                  <a:tcPr/>
                </a:tc>
                <a:tc>
                  <a:txBody>
                    <a:bodyPr/>
                    <a:lstStyle/>
                    <a:p>
                      <a:endParaRPr lang="en-US" dirty="0"/>
                    </a:p>
                  </a:txBody>
                  <a:tcPr/>
                </a:tc>
                <a:tc>
                  <a:txBody>
                    <a:bodyPr/>
                    <a:lstStyle/>
                    <a:p>
                      <a:r>
                        <a:rPr lang="en-US" dirty="0"/>
                        <a:t>LDT</a:t>
                      </a:r>
                    </a:p>
                  </a:txBody>
                  <a:tcPr/>
                </a:tc>
                <a:tc>
                  <a:txBody>
                    <a:bodyPr/>
                    <a:lstStyle/>
                    <a:p>
                      <a:r>
                        <a:rPr lang="en-US" dirty="0"/>
                        <a:t>Sales</a:t>
                      </a:r>
                    </a:p>
                  </a:txBody>
                  <a:tcPr/>
                </a:tc>
                <a:tc>
                  <a:txBody>
                    <a:bodyPr/>
                    <a:lstStyle/>
                    <a:p>
                      <a:pPr algn="ctr"/>
                      <a:r>
                        <a:rPr lang="en-US" i="1" dirty="0">
                          <a:solidFill>
                            <a:schemeClr val="tx1"/>
                          </a:solidFill>
                        </a:rPr>
                        <a:t>1004</a:t>
                      </a:r>
                    </a:p>
                  </a:txBody>
                  <a:tcPr/>
                </a:tc>
                <a:tc>
                  <a:txBody>
                    <a:bodyPr/>
                    <a:lstStyle/>
                    <a:p>
                      <a:pPr algn="ctr"/>
                      <a:r>
                        <a:rPr lang="en-US" i="1" dirty="0">
                          <a:solidFill>
                            <a:srgbClr val="FF0000"/>
                          </a:solidFill>
                        </a:rPr>
                        <a:t>4</a:t>
                      </a:r>
                    </a:p>
                  </a:txBody>
                  <a:tcPr/>
                </a:tc>
                <a:extLst>
                  <a:ext uri="{0D108BD9-81ED-4DB2-BD59-A6C34878D82A}">
                    <a16:rowId xmlns:a16="http://schemas.microsoft.com/office/drawing/2014/main" val="1402426577"/>
                  </a:ext>
                </a:extLst>
              </a:tr>
              <a:tr h="370840">
                <a:tc>
                  <a:txBody>
                    <a:bodyPr/>
                    <a:lstStyle/>
                    <a:p>
                      <a:pPr algn="ctr"/>
                      <a:r>
                        <a:rPr lang="en-US" i="1" dirty="0"/>
                        <a:t>4</a:t>
                      </a:r>
                    </a:p>
                  </a:txBody>
                  <a:tcPr/>
                </a:tc>
                <a:tc>
                  <a:txBody>
                    <a:bodyPr/>
                    <a:lstStyle/>
                    <a:p>
                      <a:endParaRPr lang="en-US" dirty="0"/>
                    </a:p>
                  </a:txBody>
                  <a:tcPr/>
                </a:tc>
                <a:tc>
                  <a:txBody>
                    <a:bodyPr/>
                    <a:lstStyle/>
                    <a:p>
                      <a:r>
                        <a:rPr lang="en-US" dirty="0"/>
                        <a:t>SUBR</a:t>
                      </a:r>
                    </a:p>
                  </a:txBody>
                  <a:tcPr/>
                </a:tc>
                <a:tc>
                  <a:txBody>
                    <a:bodyPr/>
                    <a:lstStyle/>
                    <a:p>
                      <a:r>
                        <a:rPr lang="en-US" dirty="0"/>
                        <a:t>T, A</a:t>
                      </a:r>
                    </a:p>
                  </a:txBody>
                  <a:tcPr/>
                </a:tc>
                <a:tc>
                  <a:txBody>
                    <a:bodyPr/>
                    <a:lstStyle/>
                    <a:p>
                      <a:pPr algn="ctr"/>
                      <a:r>
                        <a:rPr lang="en-US" i="1" dirty="0">
                          <a:solidFill>
                            <a:srgbClr val="FF0000"/>
                          </a:solidFill>
                        </a:rPr>
                        <a:t>1008</a:t>
                      </a:r>
                    </a:p>
                  </a:txBody>
                  <a:tcPr/>
                </a:tc>
                <a:tc>
                  <a:txBody>
                    <a:bodyPr/>
                    <a:lstStyle/>
                    <a:p>
                      <a:pPr algn="ctr"/>
                      <a:r>
                        <a:rPr lang="en-US" i="1" dirty="0"/>
                        <a:t>2</a:t>
                      </a:r>
                    </a:p>
                  </a:txBody>
                  <a:tcPr/>
                </a:tc>
                <a:extLst>
                  <a:ext uri="{0D108BD9-81ED-4DB2-BD59-A6C34878D82A}">
                    <a16:rowId xmlns:a16="http://schemas.microsoft.com/office/drawing/2014/main" val="2330378035"/>
                  </a:ext>
                </a:extLst>
              </a:tr>
              <a:tr h="370840">
                <a:tc>
                  <a:txBody>
                    <a:bodyPr/>
                    <a:lstStyle/>
                    <a:p>
                      <a:pPr algn="ctr"/>
                      <a:r>
                        <a:rPr lang="en-US" i="1" dirty="0"/>
                        <a:t>• • •</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 • •</a:t>
                      </a:r>
                    </a:p>
                  </a:txBody>
                  <a:tcPr/>
                </a:tc>
                <a:tc>
                  <a:txBody>
                    <a:bodyPr/>
                    <a:lstStyle/>
                    <a:p>
                      <a:endParaRPr lang="en-US" dirty="0"/>
                    </a:p>
                  </a:txBody>
                  <a:tcPr/>
                </a:tc>
                <a:tc>
                  <a:txBody>
                    <a:bodyPr/>
                    <a:lstStyle/>
                    <a:p>
                      <a:pPr algn="ctr"/>
                      <a:endParaRPr lang="en-US" i="1" dirty="0"/>
                    </a:p>
                  </a:txBody>
                  <a:tcPr/>
                </a:tc>
                <a:tc>
                  <a:txBody>
                    <a:bodyPr/>
                    <a:lstStyle/>
                    <a:p>
                      <a:pPr algn="ctr"/>
                      <a:endParaRPr lang="en-US" i="1" dirty="0"/>
                    </a:p>
                  </a:txBody>
                  <a:tcPr/>
                </a:tc>
                <a:extLst>
                  <a:ext uri="{0D108BD9-81ED-4DB2-BD59-A6C34878D82A}">
                    <a16:rowId xmlns:a16="http://schemas.microsoft.com/office/drawing/2014/main" val="4105401944"/>
                  </a:ext>
                </a:extLst>
              </a:tr>
              <a:tr h="370840">
                <a:tc>
                  <a:txBody>
                    <a:bodyPr/>
                    <a:lstStyle/>
                    <a:p>
                      <a:pPr algn="ctr"/>
                      <a:r>
                        <a:rPr lang="en-US" i="1" dirty="0"/>
                        <a:t>6</a:t>
                      </a:r>
                    </a:p>
                  </a:txBody>
                  <a:tcPr/>
                </a:tc>
                <a:tc>
                  <a:txBody>
                    <a:bodyPr/>
                    <a:lstStyle/>
                    <a:p>
                      <a:r>
                        <a:rPr lang="en-US" dirty="0" err="1"/>
                        <a:t>Partnumber</a:t>
                      </a:r>
                      <a:endParaRPr lang="en-US" dirty="0"/>
                    </a:p>
                  </a:txBody>
                  <a:tcPr/>
                </a:tc>
                <a:tc>
                  <a:txBody>
                    <a:bodyPr/>
                    <a:lstStyle/>
                    <a:p>
                      <a:r>
                        <a:rPr lang="en-US" dirty="0"/>
                        <a:t>BYTE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C’005740’</a:t>
                      </a:r>
                    </a:p>
                  </a:txBody>
                  <a:tcPr/>
                </a:tc>
                <a:tc>
                  <a:txBody>
                    <a:bodyPr/>
                    <a:lstStyle/>
                    <a:p>
                      <a:pPr algn="ctr"/>
                      <a:r>
                        <a:rPr lang="en-US" i="1" dirty="0">
                          <a:solidFill>
                            <a:srgbClr val="FF0000"/>
                          </a:solidFill>
                        </a:rPr>
                        <a:t>27013</a:t>
                      </a:r>
                    </a:p>
                  </a:txBody>
                  <a:tcPr/>
                </a:tc>
                <a:tc>
                  <a:txBody>
                    <a:bodyPr/>
                    <a:lstStyle/>
                    <a:p>
                      <a:pPr algn="ctr"/>
                      <a:r>
                        <a:rPr lang="en-US" i="1" dirty="0"/>
                        <a:t>6</a:t>
                      </a:r>
                    </a:p>
                  </a:txBody>
                  <a:tcPr/>
                </a:tc>
                <a:extLst>
                  <a:ext uri="{0D108BD9-81ED-4DB2-BD59-A6C34878D82A}">
                    <a16:rowId xmlns:a16="http://schemas.microsoft.com/office/drawing/2014/main" val="2824707379"/>
                  </a:ext>
                </a:extLst>
              </a:tr>
              <a:tr h="370840">
                <a:tc>
                  <a:txBody>
                    <a:bodyPr/>
                    <a:lstStyle/>
                    <a:p>
                      <a:pPr algn="ctr"/>
                      <a:r>
                        <a:rPr lang="en-US" i="1" dirty="0"/>
                        <a:t>7</a:t>
                      </a:r>
                    </a:p>
                  </a:txBody>
                  <a:tcPr/>
                </a:tc>
                <a:tc>
                  <a:txBody>
                    <a:bodyPr/>
                    <a:lstStyle/>
                    <a:p>
                      <a:r>
                        <a:rPr lang="en-US" dirty="0"/>
                        <a:t>Inventory</a:t>
                      </a:r>
                    </a:p>
                  </a:txBody>
                  <a:tcPr/>
                </a:tc>
                <a:tc>
                  <a:txBody>
                    <a:bodyPr/>
                    <a:lstStyle/>
                    <a:p>
                      <a:r>
                        <a:rPr lang="en-US" dirty="0"/>
                        <a:t>WORD</a:t>
                      </a:r>
                    </a:p>
                  </a:txBody>
                  <a:tcPr/>
                </a:tc>
                <a:tc>
                  <a:txBody>
                    <a:bodyPr/>
                    <a:lstStyle/>
                    <a:p>
                      <a:r>
                        <a:rPr lang="en-US" dirty="0"/>
                        <a:t>500</a:t>
                      </a:r>
                    </a:p>
                  </a:txBody>
                  <a:tcPr/>
                </a:tc>
                <a:tc>
                  <a:txBody>
                    <a:bodyPr/>
                    <a:lstStyle/>
                    <a:p>
                      <a:pPr algn="ctr"/>
                      <a:r>
                        <a:rPr lang="en-US" i="1" dirty="0">
                          <a:solidFill>
                            <a:srgbClr val="FF0000"/>
                          </a:solidFill>
                        </a:rPr>
                        <a:t>27019</a:t>
                      </a:r>
                    </a:p>
                  </a:txBody>
                  <a:tcPr/>
                </a:tc>
                <a:tc>
                  <a:txBody>
                    <a:bodyPr/>
                    <a:lstStyle/>
                    <a:p>
                      <a:pPr algn="ctr"/>
                      <a:r>
                        <a:rPr lang="en-US" i="1" dirty="0"/>
                        <a:t>3</a:t>
                      </a:r>
                    </a:p>
                  </a:txBody>
                  <a:tcPr/>
                </a:tc>
                <a:extLst>
                  <a:ext uri="{0D108BD9-81ED-4DB2-BD59-A6C34878D82A}">
                    <a16:rowId xmlns:a16="http://schemas.microsoft.com/office/drawing/2014/main" val="2233348641"/>
                  </a:ext>
                </a:extLst>
              </a:tr>
              <a:tr h="370840">
                <a:tc>
                  <a:txBody>
                    <a:bodyPr/>
                    <a:lstStyle/>
                    <a:p>
                      <a:pPr algn="ctr"/>
                      <a:r>
                        <a:rPr lang="en-US" i="1" dirty="0"/>
                        <a:t>8</a:t>
                      </a:r>
                    </a:p>
                  </a:txBody>
                  <a:tcPr/>
                </a:tc>
                <a:tc>
                  <a:txBody>
                    <a:bodyPr/>
                    <a:lstStyle/>
                    <a:p>
                      <a:r>
                        <a:rPr lang="en-US" dirty="0"/>
                        <a:t>Sales</a:t>
                      </a:r>
                    </a:p>
                  </a:txBody>
                  <a:tcPr/>
                </a:tc>
                <a:tc>
                  <a:txBody>
                    <a:bodyPr/>
                    <a:lstStyle/>
                    <a:p>
                      <a:r>
                        <a:rPr lang="en-US" dirty="0"/>
                        <a:t>WORD</a:t>
                      </a:r>
                    </a:p>
                  </a:txBody>
                  <a:tcPr/>
                </a:tc>
                <a:tc>
                  <a:txBody>
                    <a:bodyPr/>
                    <a:lstStyle/>
                    <a:p>
                      <a:r>
                        <a:rPr lang="en-US" dirty="0"/>
                        <a:t>27</a:t>
                      </a:r>
                    </a:p>
                  </a:txBody>
                  <a:tcPr/>
                </a:tc>
                <a:tc>
                  <a:txBody>
                    <a:bodyPr/>
                    <a:lstStyle/>
                    <a:p>
                      <a:pPr algn="ctr"/>
                      <a:r>
                        <a:rPr lang="en-US" i="1" dirty="0">
                          <a:solidFill>
                            <a:srgbClr val="FF0000"/>
                          </a:solidFill>
                        </a:rPr>
                        <a:t>27022</a:t>
                      </a:r>
                    </a:p>
                  </a:txBody>
                  <a:tcPr/>
                </a:tc>
                <a:tc>
                  <a:txBody>
                    <a:bodyPr/>
                    <a:lstStyle/>
                    <a:p>
                      <a:pPr algn="ctr"/>
                      <a:r>
                        <a:rPr lang="en-US" i="1" dirty="0"/>
                        <a:t>3</a:t>
                      </a:r>
                    </a:p>
                  </a:txBody>
                  <a:tcPr/>
                </a:tc>
                <a:extLst>
                  <a:ext uri="{0D108BD9-81ED-4DB2-BD59-A6C34878D82A}">
                    <a16:rowId xmlns:a16="http://schemas.microsoft.com/office/drawing/2014/main" val="969433211"/>
                  </a:ext>
                </a:extLst>
              </a:tr>
            </a:tbl>
          </a:graphicData>
        </a:graphic>
      </p:graphicFrame>
      <p:sp>
        <p:nvSpPr>
          <p:cNvPr id="4" name="Date Placeholder 3">
            <a:extLst>
              <a:ext uri="{FF2B5EF4-FFF2-40B4-BE49-F238E27FC236}">
                <a16:creationId xmlns:a16="http://schemas.microsoft.com/office/drawing/2014/main" id="{8BD2433C-A253-DA4F-833C-D84DD94EC72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F196BEB-430F-A444-A2EF-E3221C0792D0}"/>
              </a:ext>
            </a:extLst>
          </p:cNvPr>
          <p:cNvSpPr>
            <a:spLocks noGrp="1"/>
          </p:cNvSpPr>
          <p:nvPr>
            <p:ph type="sldNum" sz="quarter" idx="12"/>
          </p:nvPr>
        </p:nvSpPr>
        <p:spPr/>
        <p:txBody>
          <a:bodyPr/>
          <a:lstStyle/>
          <a:p>
            <a:fld id="{FCFF2910-D1F1-314D-A8F2-476646A55ABA}" type="slidenum">
              <a:rPr lang="en-US" smtClean="0"/>
              <a:pPr/>
              <a:t>28</a:t>
            </a:fld>
            <a:endParaRPr lang="en-US" dirty="0"/>
          </a:p>
        </p:txBody>
      </p:sp>
      <p:graphicFrame>
        <p:nvGraphicFramePr>
          <p:cNvPr id="3" name="Table 2">
            <a:extLst>
              <a:ext uri="{FF2B5EF4-FFF2-40B4-BE49-F238E27FC236}">
                <a16:creationId xmlns:a16="http://schemas.microsoft.com/office/drawing/2014/main" id="{E75ED982-3FE9-404F-98A9-C51961E1D4E7}"/>
              </a:ext>
            </a:extLst>
          </p:cNvPr>
          <p:cNvGraphicFramePr>
            <a:graphicFrameLocks noGrp="1"/>
          </p:cNvGraphicFramePr>
          <p:nvPr>
            <p:extLst>
              <p:ext uri="{D42A27DB-BD31-4B8C-83A1-F6EECF244321}">
                <p14:modId xmlns:p14="http://schemas.microsoft.com/office/powerpoint/2010/main" val="4174581764"/>
              </p:ext>
            </p:extLst>
          </p:nvPr>
        </p:nvGraphicFramePr>
        <p:xfrm>
          <a:off x="6731000" y="4794567"/>
          <a:ext cx="4622800" cy="1343025"/>
        </p:xfrm>
        <a:graphic>
          <a:graphicData uri="http://schemas.openxmlformats.org/drawingml/2006/table">
            <a:tbl>
              <a:tblPr firstRow="1" bandRow="1">
                <a:tableStyleId>{F5AB1C69-6EDB-4FF4-983F-18BD219EF322}</a:tableStyleId>
              </a:tblPr>
              <a:tblGrid>
                <a:gridCol w="2203450">
                  <a:extLst>
                    <a:ext uri="{9D8B030D-6E8A-4147-A177-3AD203B41FA5}">
                      <a16:colId xmlns:a16="http://schemas.microsoft.com/office/drawing/2014/main" val="469530890"/>
                    </a:ext>
                  </a:extLst>
                </a:gridCol>
                <a:gridCol w="2419350">
                  <a:extLst>
                    <a:ext uri="{9D8B030D-6E8A-4147-A177-3AD203B41FA5}">
                      <a16:colId xmlns:a16="http://schemas.microsoft.com/office/drawing/2014/main" val="3640047466"/>
                    </a:ext>
                  </a:extLst>
                </a:gridCol>
              </a:tblGrid>
              <a:tr h="268605">
                <a:tc>
                  <a:txBody>
                    <a:bodyPr/>
                    <a:lstStyle/>
                    <a:p>
                      <a:r>
                        <a:rPr lang="en-US" sz="1100" dirty="0"/>
                        <a:t>Symbol</a:t>
                      </a:r>
                    </a:p>
                  </a:txBody>
                  <a:tcPr/>
                </a:tc>
                <a:tc>
                  <a:txBody>
                    <a:bodyPr/>
                    <a:lstStyle/>
                    <a:p>
                      <a:r>
                        <a:rPr lang="en-US" sz="1100" dirty="0"/>
                        <a:t>Address</a:t>
                      </a:r>
                    </a:p>
                  </a:txBody>
                  <a:tcPr/>
                </a:tc>
                <a:extLst>
                  <a:ext uri="{0D108BD9-81ED-4DB2-BD59-A6C34878D82A}">
                    <a16:rowId xmlns:a16="http://schemas.microsoft.com/office/drawing/2014/main" val="150203749"/>
                  </a:ext>
                </a:extLst>
              </a:tr>
              <a:tr h="268605">
                <a:tc>
                  <a:txBody>
                    <a:bodyPr/>
                    <a:lstStyle/>
                    <a:p>
                      <a:r>
                        <a:rPr lang="en-US" sz="1100" dirty="0"/>
                        <a:t>Program</a:t>
                      </a:r>
                    </a:p>
                  </a:txBody>
                  <a:tcPr/>
                </a:tc>
                <a:tc>
                  <a:txBody>
                    <a:bodyPr/>
                    <a:lstStyle/>
                    <a:p>
                      <a:r>
                        <a:rPr lang="en-US" sz="1100" dirty="0">
                          <a:solidFill>
                            <a:schemeClr val="tx1"/>
                          </a:solidFill>
                        </a:rPr>
                        <a:t>1000</a:t>
                      </a:r>
                    </a:p>
                  </a:txBody>
                  <a:tcPr/>
                </a:tc>
                <a:extLst>
                  <a:ext uri="{0D108BD9-81ED-4DB2-BD59-A6C34878D82A}">
                    <a16:rowId xmlns:a16="http://schemas.microsoft.com/office/drawing/2014/main" val="475190169"/>
                  </a:ext>
                </a:extLst>
              </a:tr>
              <a:tr h="268605">
                <a:tc>
                  <a:txBody>
                    <a:bodyPr/>
                    <a:lstStyle/>
                    <a:p>
                      <a:r>
                        <a:rPr lang="en-US" sz="1100" dirty="0" err="1"/>
                        <a:t>Partnumber</a:t>
                      </a:r>
                      <a:endParaRPr lang="en-US" sz="1100" dirty="0"/>
                    </a:p>
                  </a:txBody>
                  <a:tcPr/>
                </a:tc>
                <a:tc>
                  <a:txBody>
                    <a:bodyPr/>
                    <a:lstStyle/>
                    <a:p>
                      <a:r>
                        <a:rPr lang="en-US" sz="1100" dirty="0">
                          <a:solidFill>
                            <a:srgbClr val="FF0000"/>
                          </a:solidFill>
                        </a:rPr>
                        <a:t>27013</a:t>
                      </a:r>
                    </a:p>
                  </a:txBody>
                  <a:tcPr/>
                </a:tc>
                <a:extLst>
                  <a:ext uri="{0D108BD9-81ED-4DB2-BD59-A6C34878D82A}">
                    <a16:rowId xmlns:a16="http://schemas.microsoft.com/office/drawing/2014/main" val="1477379749"/>
                  </a:ext>
                </a:extLst>
              </a:tr>
              <a:tr h="268605">
                <a:tc>
                  <a:txBody>
                    <a:bodyPr/>
                    <a:lstStyle/>
                    <a:p>
                      <a:r>
                        <a:rPr lang="en-US" sz="1100" dirty="0">
                          <a:solidFill>
                            <a:schemeClr val="tx1"/>
                          </a:solidFill>
                        </a:rPr>
                        <a:t>Inventory</a:t>
                      </a:r>
                    </a:p>
                  </a:txBody>
                  <a:tcPr/>
                </a:tc>
                <a:tc>
                  <a:txBody>
                    <a:bodyPr/>
                    <a:lstStyle/>
                    <a:p>
                      <a:r>
                        <a:rPr lang="en-US" sz="1100" dirty="0">
                          <a:solidFill>
                            <a:srgbClr val="FF0000"/>
                          </a:solidFill>
                        </a:rPr>
                        <a:t>27019</a:t>
                      </a:r>
                    </a:p>
                  </a:txBody>
                  <a:tcPr/>
                </a:tc>
                <a:extLst>
                  <a:ext uri="{0D108BD9-81ED-4DB2-BD59-A6C34878D82A}">
                    <a16:rowId xmlns:a16="http://schemas.microsoft.com/office/drawing/2014/main" val="3060369484"/>
                  </a:ext>
                </a:extLst>
              </a:tr>
              <a:tr h="268605">
                <a:tc>
                  <a:txBody>
                    <a:bodyPr/>
                    <a:lstStyle/>
                    <a:p>
                      <a:r>
                        <a:rPr lang="en-US" sz="1100" dirty="0"/>
                        <a:t>Sales</a:t>
                      </a:r>
                    </a:p>
                  </a:txBody>
                  <a:tcPr/>
                </a:tc>
                <a:tc>
                  <a:txBody>
                    <a:bodyPr/>
                    <a:lstStyle/>
                    <a:p>
                      <a:r>
                        <a:rPr lang="en-US" sz="1100" dirty="0">
                          <a:solidFill>
                            <a:srgbClr val="FF0000"/>
                          </a:solidFill>
                        </a:rPr>
                        <a:t>27022</a:t>
                      </a:r>
                    </a:p>
                  </a:txBody>
                  <a:tcPr/>
                </a:tc>
                <a:extLst>
                  <a:ext uri="{0D108BD9-81ED-4DB2-BD59-A6C34878D82A}">
                    <a16:rowId xmlns:a16="http://schemas.microsoft.com/office/drawing/2014/main" val="3395999676"/>
                  </a:ext>
                </a:extLst>
              </a:tr>
            </a:tbl>
          </a:graphicData>
        </a:graphic>
      </p:graphicFrame>
      <p:graphicFrame>
        <p:nvGraphicFramePr>
          <p:cNvPr id="8" name="Table 7">
            <a:extLst>
              <a:ext uri="{FF2B5EF4-FFF2-40B4-BE49-F238E27FC236}">
                <a16:creationId xmlns:a16="http://schemas.microsoft.com/office/drawing/2014/main" id="{2B9E5549-D512-C945-956C-92C705DAC1C6}"/>
              </a:ext>
            </a:extLst>
          </p:cNvPr>
          <p:cNvGraphicFramePr>
            <a:graphicFrameLocks noGrp="1"/>
          </p:cNvGraphicFramePr>
          <p:nvPr>
            <p:extLst>
              <p:ext uri="{D42A27DB-BD31-4B8C-83A1-F6EECF244321}">
                <p14:modId xmlns:p14="http://schemas.microsoft.com/office/powerpoint/2010/main" val="3671357516"/>
              </p:ext>
            </p:extLst>
          </p:nvPr>
        </p:nvGraphicFramePr>
        <p:xfrm>
          <a:off x="965200" y="4794567"/>
          <a:ext cx="4406900" cy="1343025"/>
        </p:xfrm>
        <a:graphic>
          <a:graphicData uri="http://schemas.openxmlformats.org/drawingml/2006/table">
            <a:tbl>
              <a:tblPr firstRow="1" bandRow="1">
                <a:tableStyleId>{F5AB1C69-6EDB-4FF4-983F-18BD219EF322}</a:tableStyleId>
              </a:tblPr>
              <a:tblGrid>
                <a:gridCol w="2203450">
                  <a:extLst>
                    <a:ext uri="{9D8B030D-6E8A-4147-A177-3AD203B41FA5}">
                      <a16:colId xmlns:a16="http://schemas.microsoft.com/office/drawing/2014/main" val="469530890"/>
                    </a:ext>
                  </a:extLst>
                </a:gridCol>
                <a:gridCol w="2203450">
                  <a:extLst>
                    <a:ext uri="{9D8B030D-6E8A-4147-A177-3AD203B41FA5}">
                      <a16:colId xmlns:a16="http://schemas.microsoft.com/office/drawing/2014/main" val="3640047466"/>
                    </a:ext>
                  </a:extLst>
                </a:gridCol>
              </a:tblGrid>
              <a:tr h="268605">
                <a:tc>
                  <a:txBody>
                    <a:bodyPr/>
                    <a:lstStyle/>
                    <a:p>
                      <a:r>
                        <a:rPr lang="en-US" sz="1100" dirty="0"/>
                        <a:t>Symbol</a:t>
                      </a:r>
                    </a:p>
                  </a:txBody>
                  <a:tcPr/>
                </a:tc>
                <a:tc>
                  <a:txBody>
                    <a:bodyPr/>
                    <a:lstStyle/>
                    <a:p>
                      <a:r>
                        <a:rPr lang="en-US" sz="1100" dirty="0"/>
                        <a:t>Reference</a:t>
                      </a:r>
                    </a:p>
                  </a:txBody>
                  <a:tcPr/>
                </a:tc>
                <a:extLst>
                  <a:ext uri="{0D108BD9-81ED-4DB2-BD59-A6C34878D82A}">
                    <a16:rowId xmlns:a16="http://schemas.microsoft.com/office/drawing/2014/main" val="150203749"/>
                  </a:ext>
                </a:extLst>
              </a:tr>
              <a:tr h="268605">
                <a:tc>
                  <a:txBody>
                    <a:bodyPr/>
                    <a:lstStyle/>
                    <a:p>
                      <a:r>
                        <a:rPr lang="en-US" sz="1100" dirty="0"/>
                        <a:t>Inventory</a:t>
                      </a:r>
                    </a:p>
                  </a:txBody>
                  <a:tcPr/>
                </a:tc>
                <a:tc>
                  <a:txBody>
                    <a:bodyPr/>
                    <a:lstStyle/>
                    <a:p>
                      <a:r>
                        <a:rPr lang="en-US" sz="1100" dirty="0"/>
                        <a:t>1000</a:t>
                      </a:r>
                    </a:p>
                  </a:txBody>
                  <a:tcPr/>
                </a:tc>
                <a:extLst>
                  <a:ext uri="{0D108BD9-81ED-4DB2-BD59-A6C34878D82A}">
                    <a16:rowId xmlns:a16="http://schemas.microsoft.com/office/drawing/2014/main" val="475190169"/>
                  </a:ext>
                </a:extLst>
              </a:tr>
              <a:tr h="268605">
                <a:tc>
                  <a:txBody>
                    <a:bodyPr/>
                    <a:lstStyle/>
                    <a:p>
                      <a:r>
                        <a:rPr lang="en-US" sz="1100" dirty="0"/>
                        <a:t>Sales</a:t>
                      </a:r>
                    </a:p>
                  </a:txBody>
                  <a:tcPr/>
                </a:tc>
                <a:tc>
                  <a:txBody>
                    <a:bodyPr/>
                    <a:lstStyle/>
                    <a:p>
                      <a:r>
                        <a:rPr lang="en-US" sz="1100" dirty="0">
                          <a:solidFill>
                            <a:schemeClr val="tx1"/>
                          </a:solidFill>
                        </a:rPr>
                        <a:t>1004</a:t>
                      </a:r>
                    </a:p>
                  </a:txBody>
                  <a:tcPr/>
                </a:tc>
                <a:extLst>
                  <a:ext uri="{0D108BD9-81ED-4DB2-BD59-A6C34878D82A}">
                    <a16:rowId xmlns:a16="http://schemas.microsoft.com/office/drawing/2014/main" val="1477379749"/>
                  </a:ext>
                </a:extLst>
              </a:tr>
              <a:tr h="268605">
                <a:tc>
                  <a:txBody>
                    <a:bodyPr/>
                    <a:lstStyle/>
                    <a:p>
                      <a:r>
                        <a:rPr lang="en-US" sz="1100" dirty="0" err="1"/>
                        <a:t>Somewhereelse</a:t>
                      </a:r>
                      <a:endParaRPr lang="en-US" sz="1100" dirty="0"/>
                    </a:p>
                  </a:txBody>
                  <a:tcPr/>
                </a:tc>
                <a:tc>
                  <a:txBody>
                    <a:bodyPr/>
                    <a:lstStyle/>
                    <a:p>
                      <a:r>
                        <a:rPr lang="en-US" sz="1100" dirty="0">
                          <a:solidFill>
                            <a:srgbClr val="FF0000"/>
                          </a:solidFill>
                        </a:rPr>
                        <a:t>1010</a:t>
                      </a:r>
                    </a:p>
                  </a:txBody>
                  <a:tcPr/>
                </a:tc>
                <a:extLst>
                  <a:ext uri="{0D108BD9-81ED-4DB2-BD59-A6C34878D82A}">
                    <a16:rowId xmlns:a16="http://schemas.microsoft.com/office/drawing/2014/main" val="3060369484"/>
                  </a:ext>
                </a:extLst>
              </a:tr>
              <a:tr h="268605">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95999676"/>
                  </a:ext>
                </a:extLst>
              </a:tr>
            </a:tbl>
          </a:graphicData>
        </a:graphic>
      </p:graphicFrame>
    </p:spTree>
    <p:extLst>
      <p:ext uri="{BB962C8B-B14F-4D97-AF65-F5344CB8AC3E}">
        <p14:creationId xmlns:p14="http://schemas.microsoft.com/office/powerpoint/2010/main" val="2866870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F089-2C28-C049-B472-76C91D6953AE}"/>
              </a:ext>
            </a:extLst>
          </p:cNvPr>
          <p:cNvSpPr>
            <a:spLocks noGrp="1"/>
          </p:cNvSpPr>
          <p:nvPr>
            <p:ph type="title"/>
          </p:nvPr>
        </p:nvSpPr>
        <p:spPr/>
        <p:txBody>
          <a:bodyPr/>
          <a:lstStyle/>
          <a:p>
            <a:r>
              <a:rPr lang="en-US" dirty="0"/>
              <a:t>Programming an Assembler</a:t>
            </a:r>
          </a:p>
        </p:txBody>
      </p:sp>
      <p:sp>
        <p:nvSpPr>
          <p:cNvPr id="3" name="Content Placeholder 2">
            <a:extLst>
              <a:ext uri="{FF2B5EF4-FFF2-40B4-BE49-F238E27FC236}">
                <a16:creationId xmlns:a16="http://schemas.microsoft.com/office/drawing/2014/main" id="{8B0AD130-5B57-6F42-89E2-DB2CC66D0BDF}"/>
              </a:ext>
            </a:extLst>
          </p:cNvPr>
          <p:cNvSpPr>
            <a:spLocks noGrp="1"/>
          </p:cNvSpPr>
          <p:nvPr>
            <p:ph idx="1"/>
          </p:nvPr>
        </p:nvSpPr>
        <p:spPr/>
        <p:txBody>
          <a:bodyPr>
            <a:normAutofit fontScale="92500"/>
          </a:bodyPr>
          <a:lstStyle/>
          <a:p>
            <a:r>
              <a:rPr lang="en-US" b="1" dirty="0"/>
              <a:t>Symbol Table:</a:t>
            </a:r>
            <a:r>
              <a:rPr lang="en-US" dirty="0"/>
              <a:t> built by 1</a:t>
            </a:r>
            <a:r>
              <a:rPr lang="en-US" baseline="30000" dirty="0"/>
              <a:t>st</a:t>
            </a:r>
            <a:r>
              <a:rPr lang="en-US" dirty="0"/>
              <a:t> Pass; matches symbols to addresses</a:t>
            </a:r>
          </a:p>
          <a:p>
            <a:r>
              <a:rPr lang="en-US" b="1" dirty="0"/>
              <a:t>Reference Table: </a:t>
            </a:r>
            <a:r>
              <a:rPr lang="en-US" dirty="0"/>
              <a:t>built be 1</a:t>
            </a:r>
            <a:r>
              <a:rPr lang="en-US" baseline="30000" dirty="0"/>
              <a:t>st</a:t>
            </a:r>
            <a:r>
              <a:rPr lang="en-US" dirty="0"/>
              <a:t> pass; tracks references to symbols</a:t>
            </a:r>
          </a:p>
          <a:p>
            <a:r>
              <a:rPr lang="en-US" b="1" dirty="0"/>
              <a:t>Scanner / Tokenizer: </a:t>
            </a:r>
            <a:r>
              <a:rPr lang="en-US" dirty="0"/>
              <a:t>scans each line looking for tokens delimited by space characters:</a:t>
            </a:r>
            <a:br>
              <a:rPr lang="en-US" dirty="0"/>
            </a:br>
            <a:r>
              <a:rPr lang="en-US" i="1" dirty="0">
                <a:solidFill>
                  <a:srgbClr val="C00000"/>
                </a:solidFill>
              </a:rPr>
              <a:t>label (optional) – instruction – address or register (optional) – comment?</a:t>
            </a:r>
          </a:p>
          <a:p>
            <a:r>
              <a:rPr lang="en-US" b="1" dirty="0"/>
              <a:t>Instruction lookup:  </a:t>
            </a:r>
            <a:r>
              <a:rPr lang="en-US" dirty="0"/>
              <a:t>searches a pre-defined table for the matching instruction string.  The table contains:</a:t>
            </a:r>
          </a:p>
          <a:p>
            <a:pPr lvl="1"/>
            <a:r>
              <a:rPr lang="en-US" dirty="0"/>
              <a:t>Opcode</a:t>
            </a:r>
          </a:p>
          <a:p>
            <a:pPr lvl="1"/>
            <a:r>
              <a:rPr lang="en-US" dirty="0"/>
              <a:t>Instruction length</a:t>
            </a:r>
          </a:p>
          <a:p>
            <a:pPr lvl="1"/>
            <a:r>
              <a:rPr lang="en-US" dirty="0"/>
              <a:t>Instruction type</a:t>
            </a:r>
          </a:p>
          <a:p>
            <a:r>
              <a:rPr lang="en-US" b="1" dirty="0"/>
              <a:t>Assembly routines:  </a:t>
            </a:r>
            <a:r>
              <a:rPr lang="en-US" dirty="0"/>
              <a:t>a subroutine to assemble each instruction format.</a:t>
            </a:r>
          </a:p>
          <a:p>
            <a:endParaRPr lang="en-US" dirty="0"/>
          </a:p>
        </p:txBody>
      </p:sp>
      <p:sp>
        <p:nvSpPr>
          <p:cNvPr id="4" name="Date Placeholder 3">
            <a:extLst>
              <a:ext uri="{FF2B5EF4-FFF2-40B4-BE49-F238E27FC236}">
                <a16:creationId xmlns:a16="http://schemas.microsoft.com/office/drawing/2014/main" id="{CC2A4881-2FFC-FD45-BF83-443FEABED37C}"/>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35F76009-4403-C549-8F45-5706265A7CEA}"/>
              </a:ext>
            </a:extLst>
          </p:cNvPr>
          <p:cNvSpPr>
            <a:spLocks noGrp="1"/>
          </p:cNvSpPr>
          <p:nvPr>
            <p:ph type="sldNum" sz="quarter" idx="12"/>
          </p:nvPr>
        </p:nvSpPr>
        <p:spPr/>
        <p:txBody>
          <a:bodyPr/>
          <a:lstStyle/>
          <a:p>
            <a:fld id="{FCFF2910-D1F1-314D-A8F2-476646A55ABA}" type="slidenum">
              <a:rPr lang="en-US" smtClean="0"/>
              <a:pPr/>
              <a:t>29</a:t>
            </a:fld>
            <a:endParaRPr lang="en-US" dirty="0"/>
          </a:p>
        </p:txBody>
      </p:sp>
    </p:spTree>
    <p:extLst>
      <p:ext uri="{BB962C8B-B14F-4D97-AF65-F5344CB8AC3E}">
        <p14:creationId xmlns:p14="http://schemas.microsoft.com/office/powerpoint/2010/main" val="3710298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0D1A-379F-714F-A692-EE14F371D6E3}"/>
              </a:ext>
            </a:extLst>
          </p:cNvPr>
          <p:cNvSpPr>
            <a:spLocks noGrp="1"/>
          </p:cNvSpPr>
          <p:nvPr>
            <p:ph type="title"/>
          </p:nvPr>
        </p:nvSpPr>
        <p:spPr/>
        <p:txBody>
          <a:bodyPr/>
          <a:lstStyle/>
          <a:p>
            <a:r>
              <a:rPr lang="en-US" dirty="0"/>
              <a:t>CISC Computers are Often Microprogrammed</a:t>
            </a:r>
          </a:p>
        </p:txBody>
      </p:sp>
      <p:sp>
        <p:nvSpPr>
          <p:cNvPr id="3" name="Content Placeholder 2">
            <a:extLst>
              <a:ext uri="{FF2B5EF4-FFF2-40B4-BE49-F238E27FC236}">
                <a16:creationId xmlns:a16="http://schemas.microsoft.com/office/drawing/2014/main" id="{4BEFA3FF-75D9-914B-824C-E30BCAE84622}"/>
              </a:ext>
            </a:extLst>
          </p:cNvPr>
          <p:cNvSpPr>
            <a:spLocks noGrp="1"/>
          </p:cNvSpPr>
          <p:nvPr>
            <p:ph idx="1"/>
          </p:nvPr>
        </p:nvSpPr>
        <p:spPr/>
        <p:txBody>
          <a:bodyPr/>
          <a:lstStyle/>
          <a:p>
            <a:r>
              <a:rPr lang="en-US" dirty="0"/>
              <a:t>Machine instruction set:  CISC</a:t>
            </a:r>
          </a:p>
          <a:p>
            <a:r>
              <a:rPr lang="en-US" dirty="0"/>
              <a:t>Micro-machine instruction set:  RISC</a:t>
            </a:r>
          </a:p>
          <a:p>
            <a:r>
              <a:rPr lang="en-US" dirty="0"/>
              <a:t>From the standpoint of a compiler, and assembler, or a programmer, I would call the a CISC machine</a:t>
            </a:r>
          </a:p>
        </p:txBody>
      </p:sp>
      <p:sp>
        <p:nvSpPr>
          <p:cNvPr id="4" name="Date Placeholder 3">
            <a:extLst>
              <a:ext uri="{FF2B5EF4-FFF2-40B4-BE49-F238E27FC236}">
                <a16:creationId xmlns:a16="http://schemas.microsoft.com/office/drawing/2014/main" id="{A72909C8-2D9F-DA4A-B554-BC4416F2CD4A}"/>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EDAA5F55-300C-9A4C-8F91-B1381F55894D}"/>
              </a:ext>
            </a:extLst>
          </p:cNvPr>
          <p:cNvSpPr>
            <a:spLocks noGrp="1"/>
          </p:cNvSpPr>
          <p:nvPr>
            <p:ph type="sldNum" sz="quarter" idx="12"/>
          </p:nvPr>
        </p:nvSpPr>
        <p:spPr/>
        <p:txBody>
          <a:bodyPr/>
          <a:lstStyle/>
          <a:p>
            <a:fld id="{FCFF2910-D1F1-314D-A8F2-476646A55ABA}" type="slidenum">
              <a:rPr lang="en-US" smtClean="0"/>
              <a:pPr/>
              <a:t>3</a:t>
            </a:fld>
            <a:endParaRPr lang="en-US" dirty="0"/>
          </a:p>
        </p:txBody>
      </p:sp>
    </p:spTree>
    <p:extLst>
      <p:ext uri="{BB962C8B-B14F-4D97-AF65-F5344CB8AC3E}">
        <p14:creationId xmlns:p14="http://schemas.microsoft.com/office/powerpoint/2010/main" val="2094764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CC3F-C308-E34D-AADA-0BFEA3722F6B}"/>
              </a:ext>
            </a:extLst>
          </p:cNvPr>
          <p:cNvSpPr>
            <a:spLocks noGrp="1"/>
          </p:cNvSpPr>
          <p:nvPr>
            <p:ph type="title"/>
          </p:nvPr>
        </p:nvSpPr>
        <p:spPr/>
        <p:txBody>
          <a:bodyPr/>
          <a:lstStyle/>
          <a:p>
            <a:r>
              <a:rPr lang="en-US" dirty="0"/>
              <a:t>A Bit More History: The First Assemblers</a:t>
            </a:r>
          </a:p>
        </p:txBody>
      </p:sp>
      <p:sp>
        <p:nvSpPr>
          <p:cNvPr id="3" name="Content Placeholder 2">
            <a:extLst>
              <a:ext uri="{FF2B5EF4-FFF2-40B4-BE49-F238E27FC236}">
                <a16:creationId xmlns:a16="http://schemas.microsoft.com/office/drawing/2014/main" id="{C8C4C29E-FFBE-8540-B17B-CA109456930E}"/>
              </a:ext>
            </a:extLst>
          </p:cNvPr>
          <p:cNvSpPr>
            <a:spLocks noGrp="1"/>
          </p:cNvSpPr>
          <p:nvPr>
            <p:ph idx="1"/>
          </p:nvPr>
        </p:nvSpPr>
        <p:spPr/>
        <p:txBody>
          <a:bodyPr/>
          <a:lstStyle/>
          <a:p>
            <a:r>
              <a:rPr lang="en-US" dirty="0"/>
              <a:t>In the 40s and 50s, memory was </a:t>
            </a:r>
            <a:r>
              <a:rPr lang="en-US" i="1" dirty="0"/>
              <a:t>very</a:t>
            </a:r>
            <a:r>
              <a:rPr lang="en-US" dirty="0"/>
              <a:t> limited.  It wasn’t possible to store a </a:t>
            </a:r>
            <a:r>
              <a:rPr lang="en-US" i="1" dirty="0"/>
              <a:t>two-pass assembler</a:t>
            </a:r>
            <a:r>
              <a:rPr lang="en-US" dirty="0"/>
              <a:t>, the source code of the program being “assembled”, and the various data structures in memory.</a:t>
            </a:r>
            <a:br>
              <a:rPr lang="en-US" dirty="0"/>
            </a:br>
            <a:br>
              <a:rPr lang="en-US" dirty="0"/>
            </a:br>
            <a:r>
              <a:rPr lang="en-US" dirty="0"/>
              <a:t>Consequently, computer operators would:</a:t>
            </a:r>
          </a:p>
          <a:p>
            <a:pPr lvl="1"/>
            <a:r>
              <a:rPr lang="en-US" dirty="0"/>
              <a:t>Load the binary object code for the assembler 1</a:t>
            </a:r>
            <a:r>
              <a:rPr lang="en-US" baseline="30000" dirty="0"/>
              <a:t>st</a:t>
            </a:r>
            <a:r>
              <a:rPr lang="en-US" dirty="0"/>
              <a:t> pass from a card reader.</a:t>
            </a:r>
          </a:p>
          <a:p>
            <a:pPr lvl="1"/>
            <a:r>
              <a:rPr lang="en-US" dirty="0"/>
              <a:t>Load the source code of the program being assembled from a card reader.</a:t>
            </a:r>
          </a:p>
          <a:p>
            <a:pPr lvl="1"/>
            <a:r>
              <a:rPr lang="en-US" dirty="0"/>
              <a:t>Load the binary object code for the assembler 2nd pass from a card reader.</a:t>
            </a:r>
          </a:p>
          <a:p>
            <a:pPr lvl="1"/>
            <a:r>
              <a:rPr lang="en-US" dirty="0"/>
              <a:t>Load the source code of the program being assembled from a card reader.</a:t>
            </a:r>
          </a:p>
          <a:p>
            <a:pPr lvl="1"/>
            <a:endParaRPr lang="en-US" dirty="0"/>
          </a:p>
          <a:p>
            <a:endParaRPr lang="en-US" dirty="0"/>
          </a:p>
        </p:txBody>
      </p:sp>
      <p:sp>
        <p:nvSpPr>
          <p:cNvPr id="4" name="Date Placeholder 3">
            <a:extLst>
              <a:ext uri="{FF2B5EF4-FFF2-40B4-BE49-F238E27FC236}">
                <a16:creationId xmlns:a16="http://schemas.microsoft.com/office/drawing/2014/main" id="{62146D2E-C094-D24D-8252-57F74CB2965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295E548A-8827-3E43-A83C-D13B25C66E6D}"/>
              </a:ext>
            </a:extLst>
          </p:cNvPr>
          <p:cNvSpPr>
            <a:spLocks noGrp="1"/>
          </p:cNvSpPr>
          <p:nvPr>
            <p:ph type="sldNum" sz="quarter" idx="12"/>
          </p:nvPr>
        </p:nvSpPr>
        <p:spPr/>
        <p:txBody>
          <a:bodyPr/>
          <a:lstStyle/>
          <a:p>
            <a:fld id="{FCFF2910-D1F1-314D-A8F2-476646A55ABA}" type="slidenum">
              <a:rPr lang="en-US" smtClean="0"/>
              <a:pPr/>
              <a:t>30</a:t>
            </a:fld>
            <a:endParaRPr lang="en-US" dirty="0"/>
          </a:p>
        </p:txBody>
      </p:sp>
    </p:spTree>
    <p:extLst>
      <p:ext uri="{BB962C8B-B14F-4D97-AF65-F5344CB8AC3E}">
        <p14:creationId xmlns:p14="http://schemas.microsoft.com/office/powerpoint/2010/main" val="603383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6C41-B3FA-924F-813E-A65B067E8E8A}"/>
              </a:ext>
            </a:extLst>
          </p:cNvPr>
          <p:cNvSpPr>
            <a:spLocks noGrp="1"/>
          </p:cNvSpPr>
          <p:nvPr>
            <p:ph type="title"/>
          </p:nvPr>
        </p:nvSpPr>
        <p:spPr/>
        <p:txBody>
          <a:bodyPr/>
          <a:lstStyle/>
          <a:p>
            <a:r>
              <a:rPr lang="en-US" dirty="0"/>
              <a:t>History (continued)</a:t>
            </a:r>
          </a:p>
        </p:txBody>
      </p:sp>
      <p:sp>
        <p:nvSpPr>
          <p:cNvPr id="3" name="Content Placeholder 2">
            <a:extLst>
              <a:ext uri="{FF2B5EF4-FFF2-40B4-BE49-F238E27FC236}">
                <a16:creationId xmlns:a16="http://schemas.microsoft.com/office/drawing/2014/main" id="{AB0B200F-3D0F-6E45-B998-DA3331E4915D}"/>
              </a:ext>
            </a:extLst>
          </p:cNvPr>
          <p:cNvSpPr>
            <a:spLocks noGrp="1"/>
          </p:cNvSpPr>
          <p:nvPr>
            <p:ph idx="1"/>
          </p:nvPr>
        </p:nvSpPr>
        <p:spPr/>
        <p:txBody>
          <a:bodyPr/>
          <a:lstStyle/>
          <a:p>
            <a:r>
              <a:rPr lang="en-US" dirty="0"/>
              <a:t>With the advent of magnetic disks in the late 50s, operators didn’t need to load multiple card decks…  the two “passes” of the assembler were stored on disk, along with the source code of the program being assembled.</a:t>
            </a:r>
          </a:p>
          <a:p>
            <a:r>
              <a:rPr lang="en-US" dirty="0"/>
              <a:t>Memory was still very limited, and the same sequence of “overlay” steps was still performed…  although much faster!</a:t>
            </a:r>
          </a:p>
        </p:txBody>
      </p:sp>
      <p:sp>
        <p:nvSpPr>
          <p:cNvPr id="4" name="Date Placeholder 3">
            <a:extLst>
              <a:ext uri="{FF2B5EF4-FFF2-40B4-BE49-F238E27FC236}">
                <a16:creationId xmlns:a16="http://schemas.microsoft.com/office/drawing/2014/main" id="{7C07D54B-9CA4-DA45-8BC5-C5089AEAF849}"/>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2363418A-A2CC-8543-809A-6096BDE82157}"/>
              </a:ext>
            </a:extLst>
          </p:cNvPr>
          <p:cNvSpPr>
            <a:spLocks noGrp="1"/>
          </p:cNvSpPr>
          <p:nvPr>
            <p:ph type="sldNum" sz="quarter" idx="12"/>
          </p:nvPr>
        </p:nvSpPr>
        <p:spPr/>
        <p:txBody>
          <a:bodyPr/>
          <a:lstStyle/>
          <a:p>
            <a:fld id="{FCFF2910-D1F1-314D-A8F2-476646A55ABA}" type="slidenum">
              <a:rPr lang="en-US" smtClean="0"/>
              <a:pPr/>
              <a:t>31</a:t>
            </a:fld>
            <a:endParaRPr lang="en-US" dirty="0"/>
          </a:p>
        </p:txBody>
      </p:sp>
    </p:spTree>
    <p:extLst>
      <p:ext uri="{BB962C8B-B14F-4D97-AF65-F5344CB8AC3E}">
        <p14:creationId xmlns:p14="http://schemas.microsoft.com/office/powerpoint/2010/main" val="3424671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3BBA-8095-B049-BE74-690006840B7B}"/>
              </a:ext>
            </a:extLst>
          </p:cNvPr>
          <p:cNvSpPr>
            <a:spLocks noGrp="1"/>
          </p:cNvSpPr>
          <p:nvPr>
            <p:ph type="title"/>
          </p:nvPr>
        </p:nvSpPr>
        <p:spPr/>
        <p:txBody>
          <a:bodyPr/>
          <a:lstStyle/>
          <a:p>
            <a:r>
              <a:rPr lang="en-US" dirty="0"/>
              <a:t>Assembler Output:  the Object File</a:t>
            </a:r>
          </a:p>
        </p:txBody>
      </p:sp>
      <p:sp>
        <p:nvSpPr>
          <p:cNvPr id="3" name="Content Placeholder 2">
            <a:extLst>
              <a:ext uri="{FF2B5EF4-FFF2-40B4-BE49-F238E27FC236}">
                <a16:creationId xmlns:a16="http://schemas.microsoft.com/office/drawing/2014/main" id="{0EFE2BE9-3D8A-034B-BC8A-6A40295E73B6}"/>
              </a:ext>
            </a:extLst>
          </p:cNvPr>
          <p:cNvSpPr>
            <a:spLocks noGrp="1"/>
          </p:cNvSpPr>
          <p:nvPr>
            <p:ph idx="1"/>
          </p:nvPr>
        </p:nvSpPr>
        <p:spPr/>
        <p:txBody>
          <a:bodyPr/>
          <a:lstStyle/>
          <a:p>
            <a:r>
              <a:rPr lang="en-US" dirty="0"/>
              <a:t>Not just a </a:t>
            </a:r>
            <a:r>
              <a:rPr lang="en-US"/>
              <a:t>binary executable </a:t>
            </a:r>
            <a:r>
              <a:rPr lang="en-US" dirty="0"/>
              <a:t>file!</a:t>
            </a:r>
          </a:p>
          <a:p>
            <a:r>
              <a:rPr lang="en-US" dirty="0"/>
              <a:t>Specifics vary from system to system.</a:t>
            </a:r>
          </a:p>
          <a:p>
            <a:r>
              <a:rPr lang="en-US" dirty="0"/>
              <a:t>Common elements:</a:t>
            </a:r>
          </a:p>
          <a:p>
            <a:pPr lvl="1"/>
            <a:r>
              <a:rPr lang="en-US" dirty="0"/>
              <a:t>Header record:</a:t>
            </a:r>
          </a:p>
          <a:p>
            <a:pPr lvl="2"/>
            <a:r>
              <a:rPr lang="en-US" dirty="0"/>
              <a:t>Start address</a:t>
            </a:r>
          </a:p>
          <a:p>
            <a:pPr lvl="2"/>
            <a:r>
              <a:rPr lang="en-US" dirty="0"/>
              <a:t>Length</a:t>
            </a:r>
          </a:p>
          <a:p>
            <a:pPr lvl="1"/>
            <a:r>
              <a:rPr lang="en-US" dirty="0"/>
              <a:t>Reference Table (for linking object files)</a:t>
            </a:r>
          </a:p>
          <a:p>
            <a:pPr lvl="1"/>
            <a:r>
              <a:rPr lang="en-US" dirty="0"/>
              <a:t>Symbol Table (for linking object files)</a:t>
            </a:r>
          </a:p>
        </p:txBody>
      </p:sp>
      <p:sp>
        <p:nvSpPr>
          <p:cNvPr id="4" name="Date Placeholder 3">
            <a:extLst>
              <a:ext uri="{FF2B5EF4-FFF2-40B4-BE49-F238E27FC236}">
                <a16:creationId xmlns:a16="http://schemas.microsoft.com/office/drawing/2014/main" id="{E73797A8-4F9F-E641-9AD5-4373B5AFA2A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68291A6E-E104-3743-B79B-57F55B451539}"/>
              </a:ext>
            </a:extLst>
          </p:cNvPr>
          <p:cNvSpPr>
            <a:spLocks noGrp="1"/>
          </p:cNvSpPr>
          <p:nvPr>
            <p:ph type="sldNum" sz="quarter" idx="12"/>
          </p:nvPr>
        </p:nvSpPr>
        <p:spPr/>
        <p:txBody>
          <a:bodyPr/>
          <a:lstStyle/>
          <a:p>
            <a:fld id="{FCFF2910-D1F1-314D-A8F2-476646A55ABA}" type="slidenum">
              <a:rPr lang="en-US" smtClean="0"/>
              <a:pPr/>
              <a:t>32</a:t>
            </a:fld>
            <a:endParaRPr lang="en-US" dirty="0"/>
          </a:p>
        </p:txBody>
      </p:sp>
    </p:spTree>
    <p:extLst>
      <p:ext uri="{BB962C8B-B14F-4D97-AF65-F5344CB8AC3E}">
        <p14:creationId xmlns:p14="http://schemas.microsoft.com/office/powerpoint/2010/main" val="2938417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43FE-EED5-5144-8788-5165EBFF2B5A}"/>
              </a:ext>
            </a:extLst>
          </p:cNvPr>
          <p:cNvSpPr>
            <a:spLocks noGrp="1"/>
          </p:cNvSpPr>
          <p:nvPr>
            <p:ph type="title"/>
          </p:nvPr>
        </p:nvSpPr>
        <p:spPr/>
        <p:txBody>
          <a:bodyPr/>
          <a:lstStyle/>
          <a:p>
            <a:r>
              <a:rPr lang="en-US" dirty="0"/>
              <a:t>Assembler Output:  the Listing</a:t>
            </a:r>
          </a:p>
        </p:txBody>
      </p:sp>
      <p:sp>
        <p:nvSpPr>
          <p:cNvPr id="3" name="Content Placeholder 2">
            <a:extLst>
              <a:ext uri="{FF2B5EF4-FFF2-40B4-BE49-F238E27FC236}">
                <a16:creationId xmlns:a16="http://schemas.microsoft.com/office/drawing/2014/main" id="{433DC383-34C4-5E42-895A-9B6E58457974}"/>
              </a:ext>
            </a:extLst>
          </p:cNvPr>
          <p:cNvSpPr>
            <a:spLocks noGrp="1"/>
          </p:cNvSpPr>
          <p:nvPr>
            <p:ph idx="1"/>
          </p:nvPr>
        </p:nvSpPr>
        <p:spPr/>
        <p:txBody>
          <a:bodyPr/>
          <a:lstStyle/>
          <a:p>
            <a:r>
              <a:rPr lang="en-US" dirty="0"/>
              <a:t>Line numbers and source code (including comments)</a:t>
            </a:r>
          </a:p>
          <a:p>
            <a:r>
              <a:rPr lang="en-US" dirty="0"/>
              <a:t>Binary (octal, hex) instruct codes</a:t>
            </a:r>
          </a:p>
          <a:p>
            <a:r>
              <a:rPr lang="en-US" dirty="0"/>
              <a:t>Symbol Table</a:t>
            </a:r>
          </a:p>
          <a:p>
            <a:r>
              <a:rPr lang="en-US" dirty="0"/>
              <a:t>Error messages!</a:t>
            </a:r>
          </a:p>
          <a:p>
            <a:endParaRPr lang="en-US" dirty="0"/>
          </a:p>
        </p:txBody>
      </p:sp>
      <p:sp>
        <p:nvSpPr>
          <p:cNvPr id="4" name="Date Placeholder 3">
            <a:extLst>
              <a:ext uri="{FF2B5EF4-FFF2-40B4-BE49-F238E27FC236}">
                <a16:creationId xmlns:a16="http://schemas.microsoft.com/office/drawing/2014/main" id="{504236FA-01DA-0040-9406-D51C3514D16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6D5866A4-7F14-8048-B576-152486CC483D}"/>
              </a:ext>
            </a:extLst>
          </p:cNvPr>
          <p:cNvSpPr>
            <a:spLocks noGrp="1"/>
          </p:cNvSpPr>
          <p:nvPr>
            <p:ph type="sldNum" sz="quarter" idx="12"/>
          </p:nvPr>
        </p:nvSpPr>
        <p:spPr/>
        <p:txBody>
          <a:bodyPr/>
          <a:lstStyle/>
          <a:p>
            <a:fld id="{FCFF2910-D1F1-314D-A8F2-476646A55ABA}" type="slidenum">
              <a:rPr lang="en-US" smtClean="0"/>
              <a:pPr/>
              <a:t>33</a:t>
            </a:fld>
            <a:endParaRPr lang="en-US" dirty="0"/>
          </a:p>
        </p:txBody>
      </p:sp>
    </p:spTree>
    <p:extLst>
      <p:ext uri="{BB962C8B-B14F-4D97-AF65-F5344CB8AC3E}">
        <p14:creationId xmlns:p14="http://schemas.microsoft.com/office/powerpoint/2010/main" val="23141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BD73-1A95-5A45-A5D2-5E6F66C8CDB2}"/>
              </a:ext>
            </a:extLst>
          </p:cNvPr>
          <p:cNvSpPr>
            <a:spLocks noGrp="1"/>
          </p:cNvSpPr>
          <p:nvPr>
            <p:ph type="title"/>
          </p:nvPr>
        </p:nvSpPr>
        <p:spPr/>
        <p:txBody>
          <a:bodyPr/>
          <a:lstStyle/>
          <a:p>
            <a:r>
              <a:rPr lang="en-US" dirty="0"/>
              <a:t>Assembler Output:  Sample Listing</a:t>
            </a:r>
          </a:p>
        </p:txBody>
      </p:sp>
      <p:pic>
        <p:nvPicPr>
          <p:cNvPr id="7" name="Content Placeholder 6">
            <a:extLst>
              <a:ext uri="{FF2B5EF4-FFF2-40B4-BE49-F238E27FC236}">
                <a16:creationId xmlns:a16="http://schemas.microsoft.com/office/drawing/2014/main" id="{CF1C607A-605A-6A4D-884B-F090105B900B}"/>
              </a:ext>
            </a:extLst>
          </p:cNvPr>
          <p:cNvPicPr>
            <a:picLocks noGrp="1" noChangeAspect="1"/>
          </p:cNvPicPr>
          <p:nvPr>
            <p:ph idx="1"/>
          </p:nvPr>
        </p:nvPicPr>
        <p:blipFill>
          <a:blip r:embed="rId2"/>
          <a:stretch>
            <a:fillRect/>
          </a:stretch>
        </p:blipFill>
        <p:spPr>
          <a:xfrm>
            <a:off x="838200" y="1078103"/>
            <a:ext cx="10515600" cy="5152644"/>
          </a:xfrm>
        </p:spPr>
      </p:pic>
      <p:sp>
        <p:nvSpPr>
          <p:cNvPr id="4" name="Date Placeholder 3">
            <a:extLst>
              <a:ext uri="{FF2B5EF4-FFF2-40B4-BE49-F238E27FC236}">
                <a16:creationId xmlns:a16="http://schemas.microsoft.com/office/drawing/2014/main" id="{30CE4090-D1BE-0A4E-AA24-BC63CD62B0A7}"/>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C8F3B37-FB04-3741-9E8C-58A5DB3D3B1C}"/>
              </a:ext>
            </a:extLst>
          </p:cNvPr>
          <p:cNvSpPr>
            <a:spLocks noGrp="1"/>
          </p:cNvSpPr>
          <p:nvPr>
            <p:ph type="sldNum" sz="quarter" idx="12"/>
          </p:nvPr>
        </p:nvSpPr>
        <p:spPr/>
        <p:txBody>
          <a:bodyPr/>
          <a:lstStyle/>
          <a:p>
            <a:fld id="{FCFF2910-D1F1-314D-A8F2-476646A55ABA}" type="slidenum">
              <a:rPr lang="en-US" smtClean="0"/>
              <a:pPr/>
              <a:t>34</a:t>
            </a:fld>
            <a:endParaRPr lang="en-US" dirty="0"/>
          </a:p>
        </p:txBody>
      </p:sp>
    </p:spTree>
    <p:extLst>
      <p:ext uri="{BB962C8B-B14F-4D97-AF65-F5344CB8AC3E}">
        <p14:creationId xmlns:p14="http://schemas.microsoft.com/office/powerpoint/2010/main" val="2040664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1703-543C-2645-A87A-F873F0A648A1}"/>
              </a:ext>
            </a:extLst>
          </p:cNvPr>
          <p:cNvSpPr>
            <a:spLocks noGrp="1"/>
          </p:cNvSpPr>
          <p:nvPr>
            <p:ph type="title"/>
          </p:nvPr>
        </p:nvSpPr>
        <p:spPr/>
        <p:txBody>
          <a:bodyPr/>
          <a:lstStyle/>
          <a:p>
            <a:r>
              <a:rPr lang="en-US" dirty="0"/>
              <a:t>Assembler Error Conditions</a:t>
            </a:r>
          </a:p>
        </p:txBody>
      </p:sp>
      <p:sp>
        <p:nvSpPr>
          <p:cNvPr id="3" name="Content Placeholder 2">
            <a:extLst>
              <a:ext uri="{FF2B5EF4-FFF2-40B4-BE49-F238E27FC236}">
                <a16:creationId xmlns:a16="http://schemas.microsoft.com/office/drawing/2014/main" id="{7C325DEF-A030-2E4F-9CA6-53FE11C6D817}"/>
              </a:ext>
            </a:extLst>
          </p:cNvPr>
          <p:cNvSpPr>
            <a:spLocks noGrp="1"/>
          </p:cNvSpPr>
          <p:nvPr>
            <p:ph idx="1"/>
          </p:nvPr>
        </p:nvSpPr>
        <p:spPr/>
        <p:txBody>
          <a:bodyPr/>
          <a:lstStyle/>
          <a:p>
            <a:r>
              <a:rPr lang="en-US" dirty="0"/>
              <a:t>Unrecognized Opcode:</a:t>
            </a:r>
            <a:br>
              <a:rPr lang="en-US" dirty="0"/>
            </a:br>
            <a:r>
              <a:rPr lang="en-US" i="1" dirty="0">
                <a:solidFill>
                  <a:srgbClr val="C00000"/>
                </a:solidFill>
              </a:rPr>
              <a:t>LDQ</a:t>
            </a:r>
          </a:p>
          <a:p>
            <a:r>
              <a:rPr lang="en-US" dirty="0"/>
              <a:t>Missing address:</a:t>
            </a:r>
            <a:br>
              <a:rPr lang="en-US" dirty="0"/>
            </a:br>
            <a:r>
              <a:rPr lang="en-US" i="1" dirty="0">
                <a:solidFill>
                  <a:srgbClr val="C00000"/>
                </a:solidFill>
              </a:rPr>
              <a:t>LDA</a:t>
            </a:r>
          </a:p>
          <a:p>
            <a:r>
              <a:rPr lang="en-US" dirty="0"/>
              <a:t>Missing register(s):</a:t>
            </a:r>
            <a:br>
              <a:rPr lang="en-US" dirty="0"/>
            </a:br>
            <a:r>
              <a:rPr lang="en-US" i="1" dirty="0">
                <a:solidFill>
                  <a:srgbClr val="C00000"/>
                </a:solidFill>
              </a:rPr>
              <a:t>ADDR</a:t>
            </a:r>
            <a:br>
              <a:rPr lang="en-US" i="1" dirty="0">
                <a:solidFill>
                  <a:srgbClr val="C00000"/>
                </a:solidFill>
              </a:rPr>
            </a:br>
            <a:r>
              <a:rPr lang="en-US" i="1" dirty="0">
                <a:solidFill>
                  <a:srgbClr val="C00000"/>
                </a:solidFill>
              </a:rPr>
              <a:t>ADDR   S</a:t>
            </a:r>
          </a:p>
          <a:p>
            <a:r>
              <a:rPr lang="en-US" dirty="0"/>
              <a:t>Invalid register(s):</a:t>
            </a:r>
            <a:br>
              <a:rPr lang="en-US" i="1" dirty="0">
                <a:solidFill>
                  <a:srgbClr val="C00000"/>
                </a:solidFill>
              </a:rPr>
            </a:br>
            <a:r>
              <a:rPr lang="en-US" i="1" dirty="0">
                <a:solidFill>
                  <a:srgbClr val="C00000"/>
                </a:solidFill>
              </a:rPr>
              <a:t>ADDR S, G</a:t>
            </a:r>
          </a:p>
          <a:p>
            <a:endParaRPr lang="en-US" dirty="0"/>
          </a:p>
        </p:txBody>
      </p:sp>
      <p:sp>
        <p:nvSpPr>
          <p:cNvPr id="4" name="Date Placeholder 3">
            <a:extLst>
              <a:ext uri="{FF2B5EF4-FFF2-40B4-BE49-F238E27FC236}">
                <a16:creationId xmlns:a16="http://schemas.microsoft.com/office/drawing/2014/main" id="{CC8E18BA-EDDF-424D-A335-6B90722E92A3}"/>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3439F6BD-CCC6-7E4A-B811-F23AA9819BEF}"/>
              </a:ext>
            </a:extLst>
          </p:cNvPr>
          <p:cNvSpPr>
            <a:spLocks noGrp="1"/>
          </p:cNvSpPr>
          <p:nvPr>
            <p:ph type="sldNum" sz="quarter" idx="12"/>
          </p:nvPr>
        </p:nvSpPr>
        <p:spPr/>
        <p:txBody>
          <a:bodyPr/>
          <a:lstStyle/>
          <a:p>
            <a:fld id="{FCFF2910-D1F1-314D-A8F2-476646A55ABA}" type="slidenum">
              <a:rPr lang="en-US" smtClean="0"/>
              <a:pPr/>
              <a:t>35</a:t>
            </a:fld>
            <a:endParaRPr lang="en-US" dirty="0"/>
          </a:p>
        </p:txBody>
      </p:sp>
    </p:spTree>
    <p:extLst>
      <p:ext uri="{BB962C8B-B14F-4D97-AF65-F5344CB8AC3E}">
        <p14:creationId xmlns:p14="http://schemas.microsoft.com/office/powerpoint/2010/main" val="15371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32A8-79C0-B54D-BAFF-A0A60D5A24A7}"/>
              </a:ext>
            </a:extLst>
          </p:cNvPr>
          <p:cNvSpPr>
            <a:spLocks noGrp="1"/>
          </p:cNvSpPr>
          <p:nvPr>
            <p:ph type="title"/>
          </p:nvPr>
        </p:nvSpPr>
        <p:spPr/>
        <p:txBody>
          <a:bodyPr/>
          <a:lstStyle/>
          <a:p>
            <a:r>
              <a:rPr lang="en-US" dirty="0"/>
              <a:t>Assembler Error Conditions (continued)</a:t>
            </a:r>
          </a:p>
        </p:txBody>
      </p:sp>
      <p:sp>
        <p:nvSpPr>
          <p:cNvPr id="3" name="Content Placeholder 2">
            <a:extLst>
              <a:ext uri="{FF2B5EF4-FFF2-40B4-BE49-F238E27FC236}">
                <a16:creationId xmlns:a16="http://schemas.microsoft.com/office/drawing/2014/main" id="{5AAF93F0-2894-0F47-956B-F70BF0247DAC}"/>
              </a:ext>
            </a:extLst>
          </p:cNvPr>
          <p:cNvSpPr>
            <a:spLocks noGrp="1"/>
          </p:cNvSpPr>
          <p:nvPr>
            <p:ph idx="1"/>
          </p:nvPr>
        </p:nvSpPr>
        <p:spPr/>
        <p:txBody>
          <a:bodyPr/>
          <a:lstStyle/>
          <a:p>
            <a:r>
              <a:rPr lang="en-US" dirty="0"/>
              <a:t>Unknown Address: location referenced but not defined:</a:t>
            </a:r>
            <a:br>
              <a:rPr lang="en-US" dirty="0"/>
            </a:br>
            <a:r>
              <a:rPr lang="en-US" i="1" dirty="0">
                <a:solidFill>
                  <a:srgbClr val="C00000"/>
                </a:solidFill>
              </a:rPr>
              <a:t>LDA   </a:t>
            </a:r>
            <a:r>
              <a:rPr lang="en-US" i="1" dirty="0" err="1">
                <a:solidFill>
                  <a:srgbClr val="C00000"/>
                </a:solidFill>
              </a:rPr>
              <a:t>inventroy</a:t>
            </a:r>
            <a:endParaRPr lang="en-US" i="1" dirty="0">
              <a:solidFill>
                <a:srgbClr val="C00000"/>
              </a:solidFill>
            </a:endParaRPr>
          </a:p>
          <a:p>
            <a:r>
              <a:rPr lang="en-US" dirty="0"/>
              <a:t>Duplicate label definition:</a:t>
            </a:r>
            <a:br>
              <a:rPr lang="en-US" i="1" dirty="0">
                <a:solidFill>
                  <a:srgbClr val="C00000"/>
                </a:solidFill>
              </a:rPr>
            </a:br>
            <a:r>
              <a:rPr lang="en-US" i="1" dirty="0">
                <a:solidFill>
                  <a:srgbClr val="C00000"/>
                </a:solidFill>
              </a:rPr>
              <a:t>inventory   WORD   500</a:t>
            </a:r>
            <a:br>
              <a:rPr lang="en-US" i="1" dirty="0">
                <a:solidFill>
                  <a:srgbClr val="C00000"/>
                </a:solidFill>
              </a:rPr>
            </a:br>
            <a:r>
              <a:rPr lang="en-US" i="1" dirty="0">
                <a:solidFill>
                  <a:srgbClr val="C00000"/>
                </a:solidFill>
              </a:rPr>
              <a:t>      •</a:t>
            </a:r>
            <a:br>
              <a:rPr lang="en-US" i="1" dirty="0">
                <a:solidFill>
                  <a:srgbClr val="C00000"/>
                </a:solidFill>
              </a:rPr>
            </a:br>
            <a:r>
              <a:rPr lang="en-US" i="1" dirty="0">
                <a:solidFill>
                  <a:srgbClr val="C00000"/>
                </a:solidFill>
              </a:rPr>
              <a:t>      •</a:t>
            </a:r>
            <a:br>
              <a:rPr lang="en-US" i="1" dirty="0">
                <a:solidFill>
                  <a:srgbClr val="C00000"/>
                </a:solidFill>
              </a:rPr>
            </a:br>
            <a:r>
              <a:rPr lang="en-US" i="1" dirty="0">
                <a:solidFill>
                  <a:srgbClr val="C00000"/>
                </a:solidFill>
              </a:rPr>
              <a:t>      •</a:t>
            </a:r>
            <a:br>
              <a:rPr lang="en-US" i="1" dirty="0">
                <a:solidFill>
                  <a:srgbClr val="C00000"/>
                </a:solidFill>
              </a:rPr>
            </a:br>
            <a:r>
              <a:rPr lang="en-US" i="1" dirty="0">
                <a:solidFill>
                  <a:srgbClr val="C00000"/>
                </a:solidFill>
              </a:rPr>
              <a:t>inventory   WORD   500</a:t>
            </a:r>
          </a:p>
          <a:p>
            <a:r>
              <a:rPr lang="en-US" dirty="0"/>
              <a:t>Location defined but never referenced (warning):</a:t>
            </a:r>
            <a:br>
              <a:rPr lang="en-US" dirty="0"/>
            </a:br>
            <a:r>
              <a:rPr lang="en-US" i="1" dirty="0" err="1">
                <a:solidFill>
                  <a:srgbClr val="C00000"/>
                </a:solidFill>
              </a:rPr>
              <a:t>inventofy</a:t>
            </a:r>
            <a:r>
              <a:rPr lang="en-US" i="1" dirty="0">
                <a:solidFill>
                  <a:srgbClr val="C00000"/>
                </a:solidFill>
              </a:rPr>
              <a:t>   WORD   500</a:t>
            </a:r>
          </a:p>
          <a:p>
            <a:endParaRPr lang="en-US" dirty="0"/>
          </a:p>
        </p:txBody>
      </p:sp>
      <p:sp>
        <p:nvSpPr>
          <p:cNvPr id="4" name="Date Placeholder 3">
            <a:extLst>
              <a:ext uri="{FF2B5EF4-FFF2-40B4-BE49-F238E27FC236}">
                <a16:creationId xmlns:a16="http://schemas.microsoft.com/office/drawing/2014/main" id="{1FEB9FAA-459A-414A-9199-3B0C9F300E5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DE6C3F0C-E234-D443-8BF9-2C99D22F72D5}"/>
              </a:ext>
            </a:extLst>
          </p:cNvPr>
          <p:cNvSpPr>
            <a:spLocks noGrp="1"/>
          </p:cNvSpPr>
          <p:nvPr>
            <p:ph type="sldNum" sz="quarter" idx="12"/>
          </p:nvPr>
        </p:nvSpPr>
        <p:spPr/>
        <p:txBody>
          <a:bodyPr/>
          <a:lstStyle/>
          <a:p>
            <a:fld id="{FCFF2910-D1F1-314D-A8F2-476646A55ABA}" type="slidenum">
              <a:rPr lang="en-US" smtClean="0"/>
              <a:pPr/>
              <a:t>36</a:t>
            </a:fld>
            <a:endParaRPr lang="en-US" dirty="0"/>
          </a:p>
        </p:txBody>
      </p:sp>
    </p:spTree>
    <p:extLst>
      <p:ext uri="{BB962C8B-B14F-4D97-AF65-F5344CB8AC3E}">
        <p14:creationId xmlns:p14="http://schemas.microsoft.com/office/powerpoint/2010/main" val="1087530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9166-6DDC-184F-9208-4F01049E0C22}"/>
              </a:ext>
            </a:extLst>
          </p:cNvPr>
          <p:cNvSpPr>
            <a:spLocks noGrp="1"/>
          </p:cNvSpPr>
          <p:nvPr>
            <p:ph type="title"/>
          </p:nvPr>
        </p:nvSpPr>
        <p:spPr/>
        <p:txBody>
          <a:bodyPr/>
          <a:lstStyle/>
          <a:p>
            <a:r>
              <a:rPr lang="en-US" dirty="0"/>
              <a:t>What is Pseudocode?</a:t>
            </a:r>
          </a:p>
        </p:txBody>
      </p:sp>
      <p:sp>
        <p:nvSpPr>
          <p:cNvPr id="3" name="Content Placeholder 2">
            <a:extLst>
              <a:ext uri="{FF2B5EF4-FFF2-40B4-BE49-F238E27FC236}">
                <a16:creationId xmlns:a16="http://schemas.microsoft.com/office/drawing/2014/main" id="{E48BF223-19AD-4349-B860-E79F3653A8B5}"/>
              </a:ext>
            </a:extLst>
          </p:cNvPr>
          <p:cNvSpPr>
            <a:spLocks noGrp="1"/>
          </p:cNvSpPr>
          <p:nvPr>
            <p:ph idx="1"/>
          </p:nvPr>
        </p:nvSpPr>
        <p:spPr/>
        <p:txBody>
          <a:bodyPr/>
          <a:lstStyle/>
          <a:p>
            <a:r>
              <a:rPr lang="en-US" dirty="0"/>
              <a:t>An informal high-level description of an algorithm</a:t>
            </a:r>
          </a:p>
          <a:p>
            <a:r>
              <a:rPr lang="en-US" dirty="0"/>
              <a:t>Typically includes programming language constructs such as IF/THEN/ELSE, DO/WHILE, FOR, etc.</a:t>
            </a:r>
          </a:p>
          <a:p>
            <a:r>
              <a:rPr lang="en-US" dirty="0"/>
              <a:t>Typically includes use of variables</a:t>
            </a:r>
          </a:p>
          <a:p>
            <a:r>
              <a:rPr lang="en-US" dirty="0"/>
              <a:t>Augmented by natural language (Descriptions)</a:t>
            </a:r>
          </a:p>
          <a:p>
            <a:r>
              <a:rPr lang="en-US" dirty="0"/>
              <a:t>May be more or less “formal”</a:t>
            </a:r>
          </a:p>
          <a:p>
            <a:r>
              <a:rPr lang="en-US" dirty="0"/>
              <a:t>May resemble a particular programming language</a:t>
            </a:r>
          </a:p>
        </p:txBody>
      </p:sp>
      <p:sp>
        <p:nvSpPr>
          <p:cNvPr id="4" name="Date Placeholder 3">
            <a:extLst>
              <a:ext uri="{FF2B5EF4-FFF2-40B4-BE49-F238E27FC236}">
                <a16:creationId xmlns:a16="http://schemas.microsoft.com/office/drawing/2014/main" id="{A31D9695-25F1-6045-A9D3-00FC70DFC737}"/>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51C8F497-F1EB-B442-B162-013CCBE96BB5}"/>
              </a:ext>
            </a:extLst>
          </p:cNvPr>
          <p:cNvSpPr>
            <a:spLocks noGrp="1"/>
          </p:cNvSpPr>
          <p:nvPr>
            <p:ph type="sldNum" sz="quarter" idx="12"/>
          </p:nvPr>
        </p:nvSpPr>
        <p:spPr/>
        <p:txBody>
          <a:bodyPr/>
          <a:lstStyle/>
          <a:p>
            <a:fld id="{FCFF2910-D1F1-314D-A8F2-476646A55ABA}" type="slidenum">
              <a:rPr lang="en-US" smtClean="0"/>
              <a:pPr/>
              <a:t>37</a:t>
            </a:fld>
            <a:endParaRPr lang="en-US" dirty="0"/>
          </a:p>
        </p:txBody>
      </p:sp>
    </p:spTree>
    <p:extLst>
      <p:ext uri="{BB962C8B-B14F-4D97-AF65-F5344CB8AC3E}">
        <p14:creationId xmlns:p14="http://schemas.microsoft.com/office/powerpoint/2010/main" val="1156891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3E02-0AC7-1142-B44D-D4B5EE61BB99}"/>
              </a:ext>
            </a:extLst>
          </p:cNvPr>
          <p:cNvSpPr>
            <a:spLocks noGrp="1"/>
          </p:cNvSpPr>
          <p:nvPr>
            <p:ph type="title"/>
          </p:nvPr>
        </p:nvSpPr>
        <p:spPr/>
        <p:txBody>
          <a:bodyPr/>
          <a:lstStyle/>
          <a:p>
            <a:r>
              <a:rPr lang="en-US" dirty="0"/>
              <a:t>Pseudocode: Scan a Line</a:t>
            </a:r>
          </a:p>
        </p:txBody>
      </p:sp>
      <p:sp>
        <p:nvSpPr>
          <p:cNvPr id="3" name="Content Placeholder 2">
            <a:extLst>
              <a:ext uri="{FF2B5EF4-FFF2-40B4-BE49-F238E27FC236}">
                <a16:creationId xmlns:a16="http://schemas.microsoft.com/office/drawing/2014/main" id="{73B03BD5-961A-344E-8F1E-81B889536E3C}"/>
              </a:ext>
            </a:extLst>
          </p:cNvPr>
          <p:cNvSpPr>
            <a:spLocks noGrp="1"/>
          </p:cNvSpPr>
          <p:nvPr>
            <p:ph idx="1"/>
          </p:nvPr>
        </p:nvSpPr>
        <p:spPr>
          <a:xfrm>
            <a:off x="6146800" y="1872351"/>
            <a:ext cx="5308600" cy="4131574"/>
          </a:xfrm>
        </p:spPr>
        <p:txBody>
          <a:bodyPr>
            <a:normAutofit/>
          </a:bodyPr>
          <a:lstStyle/>
          <a:p>
            <a:r>
              <a:rPr lang="en-US" dirty="0"/>
              <a:t>Skip blanks</a:t>
            </a:r>
          </a:p>
          <a:p>
            <a:r>
              <a:rPr lang="en-US" dirty="0"/>
              <a:t>IF (($current-char != end-of-line) and ($current-char != ‘;’)) THEN</a:t>
            </a:r>
          </a:p>
          <a:p>
            <a:pPr lvl="1"/>
            <a:r>
              <a:rPr lang="en-US" dirty="0"/>
              <a:t>Copy characters until blank or end-of-line into $argument</a:t>
            </a:r>
          </a:p>
          <a:p>
            <a:pPr lvl="1"/>
            <a:r>
              <a:rPr lang="en-US" dirty="0"/>
              <a:t>Skip blanks</a:t>
            </a:r>
          </a:p>
          <a:p>
            <a:r>
              <a:rPr lang="en-US" dirty="0"/>
              <a:t>IF ($current-char != end-of-line) THEN</a:t>
            </a:r>
          </a:p>
          <a:p>
            <a:pPr lvl="1"/>
            <a:r>
              <a:rPr lang="en-US" dirty="0"/>
              <a:t>Copy characters until end-of-line into $comment</a:t>
            </a:r>
          </a:p>
          <a:p>
            <a:endParaRPr lang="en-US" dirty="0"/>
          </a:p>
        </p:txBody>
      </p:sp>
      <p:sp>
        <p:nvSpPr>
          <p:cNvPr id="4" name="Date Placeholder 3">
            <a:extLst>
              <a:ext uri="{FF2B5EF4-FFF2-40B4-BE49-F238E27FC236}">
                <a16:creationId xmlns:a16="http://schemas.microsoft.com/office/drawing/2014/main" id="{411E92D6-02AC-9145-845D-79FBF94E803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E2E8317-E3FA-2149-BACA-E7426E03150D}"/>
              </a:ext>
            </a:extLst>
          </p:cNvPr>
          <p:cNvSpPr>
            <a:spLocks noGrp="1"/>
          </p:cNvSpPr>
          <p:nvPr>
            <p:ph type="sldNum" sz="quarter" idx="12"/>
          </p:nvPr>
        </p:nvSpPr>
        <p:spPr/>
        <p:txBody>
          <a:bodyPr/>
          <a:lstStyle/>
          <a:p>
            <a:fld id="{FCFF2910-D1F1-314D-A8F2-476646A55ABA}" type="slidenum">
              <a:rPr lang="en-US" smtClean="0"/>
              <a:pPr/>
              <a:t>38</a:t>
            </a:fld>
            <a:endParaRPr lang="en-US" dirty="0"/>
          </a:p>
        </p:txBody>
      </p:sp>
      <p:sp>
        <p:nvSpPr>
          <p:cNvPr id="6" name="Content Placeholder 2">
            <a:extLst>
              <a:ext uri="{FF2B5EF4-FFF2-40B4-BE49-F238E27FC236}">
                <a16:creationId xmlns:a16="http://schemas.microsoft.com/office/drawing/2014/main" id="{0578EB9A-A855-D941-B5DD-DBD887C5EF5B}"/>
              </a:ext>
            </a:extLst>
          </p:cNvPr>
          <p:cNvSpPr txBox="1">
            <a:spLocks/>
          </p:cNvSpPr>
          <p:nvPr/>
        </p:nvSpPr>
        <p:spPr>
          <a:xfrm>
            <a:off x="838200" y="1920875"/>
            <a:ext cx="5308600" cy="40830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Get next line from input file</a:t>
            </a:r>
          </a:p>
          <a:p>
            <a:r>
              <a:rPr lang="en-US" dirty="0"/>
              <a:t>$current-char = first character</a:t>
            </a:r>
          </a:p>
          <a:p>
            <a:r>
              <a:rPr lang="en-US" dirty="0"/>
              <a:t>IF ($current-char is not a space) THEN</a:t>
            </a:r>
          </a:p>
          <a:p>
            <a:pPr lvl="1"/>
            <a:r>
              <a:rPr lang="en-US" dirty="0"/>
              <a:t>Copy characters until blank or end-of-line into $label;</a:t>
            </a:r>
          </a:p>
          <a:p>
            <a:r>
              <a:rPr lang="en-US" dirty="0"/>
              <a:t>Skip blanks</a:t>
            </a:r>
          </a:p>
          <a:p>
            <a:r>
              <a:rPr lang="en-US" dirty="0"/>
              <a:t>IF ($current-char == end-of-line) THEN</a:t>
            </a:r>
          </a:p>
          <a:p>
            <a:pPr lvl="1"/>
            <a:r>
              <a:rPr lang="en-US" dirty="0"/>
              <a:t>GOTO error</a:t>
            </a:r>
          </a:p>
          <a:p>
            <a:r>
              <a:rPr lang="en-US" dirty="0"/>
              <a:t>Copy characters until blank or end-of-line into $opcode</a:t>
            </a:r>
          </a:p>
        </p:txBody>
      </p:sp>
      <p:sp>
        <p:nvSpPr>
          <p:cNvPr id="7" name="Content Placeholder 2">
            <a:extLst>
              <a:ext uri="{FF2B5EF4-FFF2-40B4-BE49-F238E27FC236}">
                <a16:creationId xmlns:a16="http://schemas.microsoft.com/office/drawing/2014/main" id="{A2D7ED91-1021-EC4E-B5E7-FE68409990AC}"/>
              </a:ext>
            </a:extLst>
          </p:cNvPr>
          <p:cNvSpPr txBox="1">
            <a:spLocks/>
          </p:cNvSpPr>
          <p:nvPr/>
        </p:nvSpPr>
        <p:spPr>
          <a:xfrm>
            <a:off x="838200" y="1159927"/>
            <a:ext cx="10312400" cy="567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solidFill>
                  <a:srgbClr val="C00000"/>
                </a:solidFill>
              </a:rPr>
              <a:t>label    opcode    argument    ;comment</a:t>
            </a:r>
          </a:p>
        </p:txBody>
      </p:sp>
    </p:spTree>
    <p:extLst>
      <p:ext uri="{BB962C8B-B14F-4D97-AF65-F5344CB8AC3E}">
        <p14:creationId xmlns:p14="http://schemas.microsoft.com/office/powerpoint/2010/main" val="264896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3E02-0AC7-1142-B44D-D4B5EE61BB99}"/>
              </a:ext>
            </a:extLst>
          </p:cNvPr>
          <p:cNvSpPr>
            <a:spLocks noGrp="1"/>
          </p:cNvSpPr>
          <p:nvPr>
            <p:ph type="title"/>
          </p:nvPr>
        </p:nvSpPr>
        <p:spPr/>
        <p:txBody>
          <a:bodyPr/>
          <a:lstStyle/>
          <a:p>
            <a:r>
              <a:rPr lang="en-US" dirty="0"/>
              <a:t>Pseudocode: Scan a Line (</a:t>
            </a:r>
            <a:r>
              <a:rPr lang="en-US" dirty="0" err="1"/>
              <a:t>cont</a:t>
            </a:r>
            <a:r>
              <a:rPr lang="en-US" dirty="0"/>
              <a:t>)</a:t>
            </a:r>
          </a:p>
        </p:txBody>
      </p:sp>
      <p:sp>
        <p:nvSpPr>
          <p:cNvPr id="3" name="Content Placeholder 2">
            <a:extLst>
              <a:ext uri="{FF2B5EF4-FFF2-40B4-BE49-F238E27FC236}">
                <a16:creationId xmlns:a16="http://schemas.microsoft.com/office/drawing/2014/main" id="{73B03BD5-961A-344E-8F1E-81B889536E3C}"/>
              </a:ext>
            </a:extLst>
          </p:cNvPr>
          <p:cNvSpPr>
            <a:spLocks noGrp="1"/>
          </p:cNvSpPr>
          <p:nvPr>
            <p:ph idx="1"/>
          </p:nvPr>
        </p:nvSpPr>
        <p:spPr/>
        <p:txBody>
          <a:bodyPr>
            <a:normAutofit/>
          </a:bodyPr>
          <a:lstStyle/>
          <a:p>
            <a:r>
              <a:rPr lang="en-US" dirty="0"/>
              <a:t>Get next line from input file</a:t>
            </a:r>
          </a:p>
          <a:p>
            <a:r>
              <a:rPr lang="en-US" dirty="0"/>
              <a:t>IF (first character is not a space) THEN</a:t>
            </a:r>
          </a:p>
          <a:p>
            <a:pPr lvl="1"/>
            <a:r>
              <a:rPr lang="en-US" dirty="0"/>
              <a:t>Copy characters until blank into $label;</a:t>
            </a:r>
          </a:p>
          <a:p>
            <a:r>
              <a:rPr lang="en-US" dirty="0"/>
              <a:t>Skip blanks</a:t>
            </a:r>
          </a:p>
          <a:p>
            <a:r>
              <a:rPr lang="en-US" dirty="0"/>
              <a:t>IF (end-of-line) THEN</a:t>
            </a:r>
          </a:p>
          <a:p>
            <a:pPr lvl="1"/>
            <a:r>
              <a:rPr lang="en-US" dirty="0"/>
              <a:t>GOTO error</a:t>
            </a:r>
          </a:p>
          <a:p>
            <a:r>
              <a:rPr lang="en-US" dirty="0"/>
              <a:t>Copy characters until blank into $opcode</a:t>
            </a:r>
          </a:p>
          <a:p>
            <a:r>
              <a:rPr lang="en-US" dirty="0"/>
              <a:t>Skip blanks</a:t>
            </a:r>
          </a:p>
          <a:p>
            <a:r>
              <a:rPr lang="en-US" dirty="0"/>
              <a:t>IF (not end-of-line) THEN</a:t>
            </a:r>
          </a:p>
          <a:p>
            <a:pPr lvl="1"/>
            <a:r>
              <a:rPr lang="en-US" dirty="0"/>
              <a:t>Copy characters until blank into $argument</a:t>
            </a:r>
          </a:p>
          <a:p>
            <a:endParaRPr lang="en-US" dirty="0"/>
          </a:p>
        </p:txBody>
      </p:sp>
      <p:sp>
        <p:nvSpPr>
          <p:cNvPr id="4" name="Date Placeholder 3">
            <a:extLst>
              <a:ext uri="{FF2B5EF4-FFF2-40B4-BE49-F238E27FC236}">
                <a16:creationId xmlns:a16="http://schemas.microsoft.com/office/drawing/2014/main" id="{411E92D6-02AC-9145-845D-79FBF94E803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E2E8317-E3FA-2149-BACA-E7426E03150D}"/>
              </a:ext>
            </a:extLst>
          </p:cNvPr>
          <p:cNvSpPr>
            <a:spLocks noGrp="1"/>
          </p:cNvSpPr>
          <p:nvPr>
            <p:ph type="sldNum" sz="quarter" idx="12"/>
          </p:nvPr>
        </p:nvSpPr>
        <p:spPr/>
        <p:txBody>
          <a:bodyPr/>
          <a:lstStyle/>
          <a:p>
            <a:fld id="{FCFF2910-D1F1-314D-A8F2-476646A55ABA}" type="slidenum">
              <a:rPr lang="en-US" smtClean="0"/>
              <a:pPr/>
              <a:t>39</a:t>
            </a:fld>
            <a:endParaRPr lang="en-US" dirty="0"/>
          </a:p>
        </p:txBody>
      </p:sp>
    </p:spTree>
    <p:extLst>
      <p:ext uri="{BB962C8B-B14F-4D97-AF65-F5344CB8AC3E}">
        <p14:creationId xmlns:p14="http://schemas.microsoft.com/office/powerpoint/2010/main" val="279047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Week 3: What </a:t>
            </a:r>
            <a:r>
              <a:rPr lang="en-US" dirty="0"/>
              <a:t>is an Assembler?</a:t>
            </a:r>
          </a:p>
        </p:txBody>
      </p:sp>
      <p:sp>
        <p:nvSpPr>
          <p:cNvPr id="3" name="Content Placeholder 2"/>
          <p:cNvSpPr>
            <a:spLocks noGrp="1"/>
          </p:cNvSpPr>
          <p:nvPr>
            <p:ph idx="1"/>
          </p:nvPr>
        </p:nvSpPr>
        <p:spPr>
          <a:xfrm>
            <a:off x="838200" y="1238996"/>
            <a:ext cx="10515599" cy="4920504"/>
          </a:xfrm>
        </p:spPr>
        <p:txBody>
          <a:bodyPr>
            <a:normAutofit/>
          </a:bodyPr>
          <a:lstStyle/>
          <a:p>
            <a:r>
              <a:rPr lang="en-US" dirty="0"/>
              <a:t>An </a:t>
            </a:r>
            <a:r>
              <a:rPr lang="en-US" i="1" dirty="0"/>
              <a:t>assembler</a:t>
            </a:r>
            <a:r>
              <a:rPr lang="en-US" dirty="0"/>
              <a:t> is a program that converts “assembly language” source code into binary instructions (aka </a:t>
            </a:r>
            <a:r>
              <a:rPr lang="en-US" i="1" dirty="0"/>
              <a:t>machine code </a:t>
            </a:r>
            <a:r>
              <a:rPr lang="en-US" dirty="0"/>
              <a:t>or</a:t>
            </a:r>
            <a:r>
              <a:rPr lang="en-US" i="1" dirty="0"/>
              <a:t> machine instructions</a:t>
            </a:r>
            <a:r>
              <a:rPr lang="en-US" dirty="0"/>
              <a:t>)</a:t>
            </a:r>
          </a:p>
        </p:txBody>
      </p:sp>
      <p:sp>
        <p:nvSpPr>
          <p:cNvPr id="4" name="Date Placeholder 3"/>
          <p:cNvSpPr>
            <a:spLocks noGrp="1"/>
          </p:cNvSpPr>
          <p:nvPr>
            <p:ph type="dt" sz="half" idx="10"/>
          </p:nvPr>
        </p:nvSpPr>
        <p:spPr/>
        <p:txBody>
          <a:bodyPr/>
          <a:lstStyle/>
          <a:p>
            <a:r>
              <a:rPr lang="en-US" dirty="0"/>
              <a:t>CMPE 220</a:t>
            </a:r>
          </a:p>
        </p:txBody>
      </p:sp>
      <p:sp>
        <p:nvSpPr>
          <p:cNvPr id="5" name="Slide Number Placeholder 4"/>
          <p:cNvSpPr>
            <a:spLocks noGrp="1"/>
          </p:cNvSpPr>
          <p:nvPr>
            <p:ph type="sldNum" sz="quarter" idx="12"/>
          </p:nvPr>
        </p:nvSpPr>
        <p:spPr/>
        <p:txBody>
          <a:bodyPr/>
          <a:lstStyle/>
          <a:p>
            <a:fld id="{FCFF2910-D1F1-314D-A8F2-476646A55AB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533D-C02D-344B-AD3D-E2BED27B99E1}"/>
              </a:ext>
            </a:extLst>
          </p:cNvPr>
          <p:cNvSpPr>
            <a:spLocks noGrp="1"/>
          </p:cNvSpPr>
          <p:nvPr>
            <p:ph type="title"/>
          </p:nvPr>
        </p:nvSpPr>
        <p:spPr/>
        <p:txBody>
          <a:bodyPr/>
          <a:lstStyle/>
          <a:p>
            <a:r>
              <a:rPr lang="en-US" dirty="0"/>
              <a:t>Machine Code – Common in 1940s</a:t>
            </a:r>
          </a:p>
        </p:txBody>
      </p:sp>
      <p:sp>
        <p:nvSpPr>
          <p:cNvPr id="3" name="Date Placeholder 2">
            <a:extLst>
              <a:ext uri="{FF2B5EF4-FFF2-40B4-BE49-F238E27FC236}">
                <a16:creationId xmlns:a16="http://schemas.microsoft.com/office/drawing/2014/main" id="{5BAA74B9-EB38-F543-A22E-AC8548D82BE8}"/>
              </a:ext>
            </a:extLst>
          </p:cNvPr>
          <p:cNvSpPr>
            <a:spLocks noGrp="1"/>
          </p:cNvSpPr>
          <p:nvPr>
            <p:ph type="dt" sz="half" idx="10"/>
          </p:nvPr>
        </p:nvSpPr>
        <p:spPr/>
        <p:txBody>
          <a:bodyPr/>
          <a:lstStyle/>
          <a:p>
            <a:r>
              <a:rPr lang="en-US"/>
              <a:t>CMPE 220</a:t>
            </a:r>
            <a:endParaRPr lang="en-US" dirty="0"/>
          </a:p>
        </p:txBody>
      </p:sp>
      <p:sp>
        <p:nvSpPr>
          <p:cNvPr id="4" name="Slide Number Placeholder 3">
            <a:extLst>
              <a:ext uri="{FF2B5EF4-FFF2-40B4-BE49-F238E27FC236}">
                <a16:creationId xmlns:a16="http://schemas.microsoft.com/office/drawing/2014/main" id="{F445CFF0-E055-1345-94D7-407FCE6EA6C4}"/>
              </a:ext>
            </a:extLst>
          </p:cNvPr>
          <p:cNvSpPr>
            <a:spLocks noGrp="1"/>
          </p:cNvSpPr>
          <p:nvPr>
            <p:ph type="sldNum" sz="quarter" idx="12"/>
          </p:nvPr>
        </p:nvSpPr>
        <p:spPr/>
        <p:txBody>
          <a:bodyPr/>
          <a:lstStyle/>
          <a:p>
            <a:fld id="{FCFF2910-D1F1-314D-A8F2-476646A55ABA}" type="slidenum">
              <a:rPr lang="en-US" smtClean="0"/>
              <a:t>5</a:t>
            </a:fld>
            <a:endParaRPr lang="en-US"/>
          </a:p>
        </p:txBody>
      </p:sp>
      <p:graphicFrame>
        <p:nvGraphicFramePr>
          <p:cNvPr id="5" name="Table 4">
            <a:extLst>
              <a:ext uri="{FF2B5EF4-FFF2-40B4-BE49-F238E27FC236}">
                <a16:creationId xmlns:a16="http://schemas.microsoft.com/office/drawing/2014/main" id="{15F33A4E-532B-7445-AE36-0FEC1E7E9467}"/>
              </a:ext>
            </a:extLst>
          </p:cNvPr>
          <p:cNvGraphicFramePr>
            <a:graphicFrameLocks noGrp="1"/>
          </p:cNvGraphicFramePr>
          <p:nvPr/>
        </p:nvGraphicFramePr>
        <p:xfrm>
          <a:off x="838200" y="1238997"/>
          <a:ext cx="10515600" cy="5065505"/>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3728095283"/>
                    </a:ext>
                  </a:extLst>
                </a:gridCol>
                <a:gridCol w="5257800">
                  <a:extLst>
                    <a:ext uri="{9D8B030D-6E8A-4147-A177-3AD203B41FA5}">
                      <a16:colId xmlns:a16="http://schemas.microsoft.com/office/drawing/2014/main" val="491610152"/>
                    </a:ext>
                  </a:extLst>
                </a:gridCol>
              </a:tblGrid>
              <a:tr h="373021">
                <a:tc>
                  <a:txBody>
                    <a:bodyPr/>
                    <a:lstStyle/>
                    <a:p>
                      <a:r>
                        <a:rPr lang="en-US" dirty="0"/>
                        <a:t>Instruction</a:t>
                      </a:r>
                    </a:p>
                  </a:txBody>
                  <a:tcPr/>
                </a:tc>
                <a:tc>
                  <a:txBody>
                    <a:bodyPr/>
                    <a:lstStyle/>
                    <a:p>
                      <a:r>
                        <a:rPr lang="en-US" dirty="0"/>
                        <a:t>Action</a:t>
                      </a:r>
                    </a:p>
                  </a:txBody>
                  <a:tcPr/>
                </a:tc>
                <a:extLst>
                  <a:ext uri="{0D108BD9-81ED-4DB2-BD59-A6C34878D82A}">
                    <a16:rowId xmlns:a16="http://schemas.microsoft.com/office/drawing/2014/main" val="2502500757"/>
                  </a:ext>
                </a:extLst>
              </a:tr>
              <a:tr h="632899">
                <a:tc>
                  <a:txBody>
                    <a:bodyPr/>
                    <a:lstStyle/>
                    <a:p>
                      <a:r>
                        <a:rPr lang="en-US" dirty="0"/>
                        <a:t>0101 1111 1111 0001</a:t>
                      </a:r>
                    </a:p>
                  </a:txBody>
                  <a:tcPr/>
                </a:tc>
                <a:tc>
                  <a:txBody>
                    <a:bodyPr/>
                    <a:lstStyle/>
                    <a:p>
                      <a:r>
                        <a:rPr lang="en-US" dirty="0"/>
                        <a:t>Load the value from the following address into the A register; advance the program counter by 2</a:t>
                      </a:r>
                    </a:p>
                  </a:txBody>
                  <a:tcPr/>
                </a:tc>
                <a:extLst>
                  <a:ext uri="{0D108BD9-81ED-4DB2-BD59-A6C34878D82A}">
                    <a16:rowId xmlns:a16="http://schemas.microsoft.com/office/drawing/2014/main" val="2029453758"/>
                  </a:ext>
                </a:extLst>
              </a:tr>
              <a:tr h="373021">
                <a:tc>
                  <a:txBody>
                    <a:bodyPr/>
                    <a:lstStyle/>
                    <a:p>
                      <a:r>
                        <a:rPr lang="en-US" dirty="0"/>
                        <a:t>0011 1110 1000 0101</a:t>
                      </a:r>
                    </a:p>
                  </a:txBody>
                  <a:tcPr/>
                </a:tc>
                <a:tc>
                  <a:txBody>
                    <a:bodyPr/>
                    <a:lstStyle/>
                    <a:p>
                      <a:r>
                        <a:rPr lang="en-US" dirty="0"/>
                        <a:t>(data address)</a:t>
                      </a:r>
                    </a:p>
                  </a:txBody>
                  <a:tcPr/>
                </a:tc>
                <a:extLst>
                  <a:ext uri="{0D108BD9-81ED-4DB2-BD59-A6C34878D82A}">
                    <a16:rowId xmlns:a16="http://schemas.microsoft.com/office/drawing/2014/main" val="1962310575"/>
                  </a:ext>
                </a:extLst>
              </a:tr>
              <a:tr h="632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0111 1111 1111 0001</a:t>
                      </a:r>
                    </a:p>
                    <a:p>
                      <a:endParaRPr lang="en-US" dirty="0"/>
                    </a:p>
                  </a:txBody>
                  <a:tcPr/>
                </a:tc>
                <a:tc>
                  <a:txBody>
                    <a:bodyPr/>
                    <a:lstStyle/>
                    <a:p>
                      <a:r>
                        <a:rPr lang="en-US" dirty="0"/>
                        <a:t>Subtract the following value from the A register; advance the program counter by 2</a:t>
                      </a:r>
                    </a:p>
                  </a:txBody>
                  <a:tcPr/>
                </a:tc>
                <a:extLst>
                  <a:ext uri="{0D108BD9-81ED-4DB2-BD59-A6C34878D82A}">
                    <a16:rowId xmlns:a16="http://schemas.microsoft.com/office/drawing/2014/main" val="2044678361"/>
                  </a:ext>
                </a:extLst>
              </a:tr>
              <a:tr h="373021">
                <a:tc>
                  <a:txBody>
                    <a:bodyPr/>
                    <a:lstStyle/>
                    <a:p>
                      <a:r>
                        <a:rPr lang="en-US" dirty="0"/>
                        <a:t>0000 0000 0000 1100</a:t>
                      </a:r>
                    </a:p>
                  </a:txBody>
                  <a:tcPr/>
                </a:tc>
                <a:tc>
                  <a:txBody>
                    <a:bodyPr/>
                    <a:lstStyle/>
                    <a:p>
                      <a:r>
                        <a:rPr lang="en-US" dirty="0"/>
                        <a:t>(value = 12)</a:t>
                      </a:r>
                    </a:p>
                  </a:txBody>
                  <a:tcPr/>
                </a:tc>
                <a:extLst>
                  <a:ext uri="{0D108BD9-81ED-4DB2-BD59-A6C34878D82A}">
                    <a16:rowId xmlns:a16="http://schemas.microsoft.com/office/drawing/2014/main" val="3331291370"/>
                  </a:ext>
                </a:extLst>
              </a:tr>
              <a:tr h="632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0110 1111 1111 0001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 the value from the A register into the following address; advance the program counter by 2</a:t>
                      </a:r>
                    </a:p>
                  </a:txBody>
                  <a:tcPr/>
                </a:tc>
                <a:extLst>
                  <a:ext uri="{0D108BD9-81ED-4DB2-BD59-A6C34878D82A}">
                    <a16:rowId xmlns:a16="http://schemas.microsoft.com/office/drawing/2014/main" val="1962999221"/>
                  </a:ext>
                </a:extLst>
              </a:tr>
              <a:tr h="632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0011 1110 1000 0101</a:t>
                      </a:r>
                    </a:p>
                    <a:p>
                      <a:endParaRPr lang="en-US" dirty="0"/>
                    </a:p>
                  </a:txBody>
                  <a:tcPr/>
                </a:tc>
                <a:tc>
                  <a:txBody>
                    <a:bodyPr/>
                    <a:lstStyle/>
                    <a:p>
                      <a:r>
                        <a:rPr lang="en-US" dirty="0"/>
                        <a:t>(data address)</a:t>
                      </a:r>
                    </a:p>
                  </a:txBody>
                  <a:tcPr/>
                </a:tc>
                <a:extLst>
                  <a:ext uri="{0D108BD9-81ED-4DB2-BD59-A6C34878D82A}">
                    <a16:rowId xmlns:a16="http://schemas.microsoft.com/office/drawing/2014/main" val="3943662504"/>
                  </a:ext>
                </a:extLst>
              </a:tr>
              <a:tr h="632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0110 1010 1111 0001</a:t>
                      </a:r>
                    </a:p>
                    <a:p>
                      <a:endParaRPr lang="en-US" dirty="0"/>
                    </a:p>
                  </a:txBody>
                  <a:tcPr/>
                </a:tc>
                <a:tc>
                  <a:txBody>
                    <a:bodyPr/>
                    <a:lstStyle/>
                    <a:p>
                      <a:r>
                        <a:rPr lang="en-US" dirty="0"/>
                        <a:t>Compare the following value to the A register; if A is less than or equal to the value, jump to address</a:t>
                      </a:r>
                    </a:p>
                  </a:txBody>
                  <a:tcPr/>
                </a:tc>
                <a:extLst>
                  <a:ext uri="{0D108BD9-81ED-4DB2-BD59-A6C34878D82A}">
                    <a16:rowId xmlns:a16="http://schemas.microsoft.com/office/drawing/2014/main" val="3058566045"/>
                  </a:ext>
                </a:extLst>
              </a:tr>
              <a:tr h="373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0000 0000 0001 0100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 = 20)</a:t>
                      </a:r>
                    </a:p>
                  </a:txBody>
                  <a:tcPr/>
                </a:tc>
                <a:extLst>
                  <a:ext uri="{0D108BD9-81ED-4DB2-BD59-A6C34878D82A}">
                    <a16:rowId xmlns:a16="http://schemas.microsoft.com/office/drawing/2014/main" val="2048373489"/>
                  </a:ext>
                </a:extLst>
              </a:tr>
              <a:tr h="373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0100 1000 1000 0110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 address)</a:t>
                      </a:r>
                    </a:p>
                  </a:txBody>
                  <a:tcPr/>
                </a:tc>
                <a:extLst>
                  <a:ext uri="{0D108BD9-81ED-4DB2-BD59-A6C34878D82A}">
                    <a16:rowId xmlns:a16="http://schemas.microsoft.com/office/drawing/2014/main" val="2159592547"/>
                  </a:ext>
                </a:extLst>
              </a:tr>
            </a:tbl>
          </a:graphicData>
        </a:graphic>
      </p:graphicFrame>
    </p:spTree>
    <p:extLst>
      <p:ext uri="{BB962C8B-B14F-4D97-AF65-F5344CB8AC3E}">
        <p14:creationId xmlns:p14="http://schemas.microsoft.com/office/powerpoint/2010/main" val="70504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533D-C02D-344B-AD3D-E2BED27B99E1}"/>
              </a:ext>
            </a:extLst>
          </p:cNvPr>
          <p:cNvSpPr>
            <a:spLocks noGrp="1"/>
          </p:cNvSpPr>
          <p:nvPr>
            <p:ph type="title"/>
          </p:nvPr>
        </p:nvSpPr>
        <p:spPr/>
        <p:txBody>
          <a:bodyPr/>
          <a:lstStyle/>
          <a:p>
            <a:r>
              <a:rPr lang="en-US" dirty="0"/>
              <a:t>Assembly Language</a:t>
            </a:r>
          </a:p>
        </p:txBody>
      </p:sp>
      <p:sp>
        <p:nvSpPr>
          <p:cNvPr id="3" name="Date Placeholder 2">
            <a:extLst>
              <a:ext uri="{FF2B5EF4-FFF2-40B4-BE49-F238E27FC236}">
                <a16:creationId xmlns:a16="http://schemas.microsoft.com/office/drawing/2014/main" id="{5BAA74B9-EB38-F543-A22E-AC8548D82BE8}"/>
              </a:ext>
            </a:extLst>
          </p:cNvPr>
          <p:cNvSpPr>
            <a:spLocks noGrp="1"/>
          </p:cNvSpPr>
          <p:nvPr>
            <p:ph type="dt" sz="half" idx="10"/>
          </p:nvPr>
        </p:nvSpPr>
        <p:spPr/>
        <p:txBody>
          <a:bodyPr/>
          <a:lstStyle/>
          <a:p>
            <a:r>
              <a:rPr lang="en-US"/>
              <a:t>CMPE 220</a:t>
            </a:r>
            <a:endParaRPr lang="en-US" dirty="0"/>
          </a:p>
        </p:txBody>
      </p:sp>
      <p:sp>
        <p:nvSpPr>
          <p:cNvPr id="4" name="Slide Number Placeholder 3">
            <a:extLst>
              <a:ext uri="{FF2B5EF4-FFF2-40B4-BE49-F238E27FC236}">
                <a16:creationId xmlns:a16="http://schemas.microsoft.com/office/drawing/2014/main" id="{F445CFF0-E055-1345-94D7-407FCE6EA6C4}"/>
              </a:ext>
            </a:extLst>
          </p:cNvPr>
          <p:cNvSpPr>
            <a:spLocks noGrp="1"/>
          </p:cNvSpPr>
          <p:nvPr>
            <p:ph type="sldNum" sz="quarter" idx="12"/>
          </p:nvPr>
        </p:nvSpPr>
        <p:spPr/>
        <p:txBody>
          <a:bodyPr/>
          <a:lstStyle/>
          <a:p>
            <a:fld id="{FCFF2910-D1F1-314D-A8F2-476646A55ABA}" type="slidenum">
              <a:rPr lang="en-US" smtClean="0"/>
              <a:t>6</a:t>
            </a:fld>
            <a:endParaRPr lang="en-US"/>
          </a:p>
        </p:txBody>
      </p:sp>
      <p:graphicFrame>
        <p:nvGraphicFramePr>
          <p:cNvPr id="5" name="Table 4">
            <a:extLst>
              <a:ext uri="{FF2B5EF4-FFF2-40B4-BE49-F238E27FC236}">
                <a16:creationId xmlns:a16="http://schemas.microsoft.com/office/drawing/2014/main" id="{15F33A4E-532B-7445-AE36-0FEC1E7E9467}"/>
              </a:ext>
            </a:extLst>
          </p:cNvPr>
          <p:cNvGraphicFramePr>
            <a:graphicFrameLocks noGrp="1"/>
          </p:cNvGraphicFramePr>
          <p:nvPr/>
        </p:nvGraphicFramePr>
        <p:xfrm>
          <a:off x="838200" y="1238997"/>
          <a:ext cx="10515600" cy="4692021"/>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3728095283"/>
                    </a:ext>
                  </a:extLst>
                </a:gridCol>
                <a:gridCol w="5257800">
                  <a:extLst>
                    <a:ext uri="{9D8B030D-6E8A-4147-A177-3AD203B41FA5}">
                      <a16:colId xmlns:a16="http://schemas.microsoft.com/office/drawing/2014/main" val="491610152"/>
                    </a:ext>
                  </a:extLst>
                </a:gridCol>
              </a:tblGrid>
              <a:tr h="614102">
                <a:tc>
                  <a:txBody>
                    <a:bodyPr/>
                    <a:lstStyle/>
                    <a:p>
                      <a:r>
                        <a:rPr lang="en-US" dirty="0"/>
                        <a:t>Instruction</a:t>
                      </a:r>
                    </a:p>
                  </a:txBody>
                  <a:tcPr/>
                </a:tc>
                <a:tc>
                  <a:txBody>
                    <a:bodyPr/>
                    <a:lstStyle/>
                    <a:p>
                      <a:r>
                        <a:rPr lang="en-US" dirty="0"/>
                        <a:t>Action</a:t>
                      </a:r>
                    </a:p>
                  </a:txBody>
                  <a:tcPr/>
                </a:tc>
                <a:extLst>
                  <a:ext uri="{0D108BD9-81ED-4DB2-BD59-A6C34878D82A}">
                    <a16:rowId xmlns:a16="http://schemas.microsoft.com/office/drawing/2014/main" val="2502500757"/>
                  </a:ext>
                </a:extLst>
              </a:tr>
              <a:tr h="644477">
                <a:tc>
                  <a:txBody>
                    <a:bodyPr/>
                    <a:lstStyle/>
                    <a:p>
                      <a:r>
                        <a:rPr lang="en-US" dirty="0"/>
                        <a:t>LDA inventory</a:t>
                      </a:r>
                    </a:p>
                  </a:txBody>
                  <a:tcPr/>
                </a:tc>
                <a:tc>
                  <a:txBody>
                    <a:bodyPr/>
                    <a:lstStyle/>
                    <a:p>
                      <a:r>
                        <a:rPr lang="en-US" dirty="0"/>
                        <a:t>Load the value from the specified location into the A register</a:t>
                      </a:r>
                    </a:p>
                  </a:txBody>
                  <a:tcPr/>
                </a:tc>
                <a:extLst>
                  <a:ext uri="{0D108BD9-81ED-4DB2-BD59-A6C34878D82A}">
                    <a16:rowId xmlns:a16="http://schemas.microsoft.com/office/drawing/2014/main" val="2029453758"/>
                  </a:ext>
                </a:extLst>
              </a:tr>
              <a:tr h="614102">
                <a:tc>
                  <a:txBody>
                    <a:bodyPr/>
                    <a:lstStyle/>
                    <a:p>
                      <a:r>
                        <a:rPr lang="en-US" dirty="0"/>
                        <a:t>SBA 12</a:t>
                      </a:r>
                    </a:p>
                  </a:txBody>
                  <a:tcPr/>
                </a:tc>
                <a:tc>
                  <a:txBody>
                    <a:bodyPr/>
                    <a:lstStyle/>
                    <a:p>
                      <a:r>
                        <a:rPr lang="en-US" dirty="0"/>
                        <a:t>Subtract a value (12) from the A register</a:t>
                      </a:r>
                    </a:p>
                  </a:txBody>
                  <a:tcPr/>
                </a:tc>
                <a:extLst>
                  <a:ext uri="{0D108BD9-81ED-4DB2-BD59-A6C34878D82A}">
                    <a16:rowId xmlns:a16="http://schemas.microsoft.com/office/drawing/2014/main" val="1962310575"/>
                  </a:ext>
                </a:extLst>
              </a:tr>
              <a:tr h="644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 inventory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 the value from the A register into the specified location</a:t>
                      </a:r>
                    </a:p>
                  </a:txBody>
                  <a:tcPr/>
                </a:tc>
                <a:extLst>
                  <a:ext uri="{0D108BD9-81ED-4DB2-BD59-A6C34878D82A}">
                    <a16:rowId xmlns:a16="http://schemas.microsoft.com/office/drawing/2014/main" val="2044678361"/>
                  </a:ext>
                </a:extLst>
              </a:tr>
              <a:tr h="614102">
                <a:tc>
                  <a:txBody>
                    <a:bodyPr/>
                    <a:lstStyle/>
                    <a:p>
                      <a:r>
                        <a:rPr lang="en-US" dirty="0"/>
                        <a:t>CMPA 20, </a:t>
                      </a:r>
                      <a:r>
                        <a:rPr lang="en-US" dirty="0" err="1"/>
                        <a:t>low_inventory</a:t>
                      </a:r>
                      <a:endParaRPr lang="en-US" dirty="0"/>
                    </a:p>
                  </a:txBody>
                  <a:tcPr/>
                </a:tc>
                <a:tc>
                  <a:txBody>
                    <a:bodyPr/>
                    <a:lstStyle/>
                    <a:p>
                      <a:r>
                        <a:rPr lang="en-US" dirty="0"/>
                        <a:t>Compare the A register to a value (20); if A &lt;= 20, go to the address “</a:t>
                      </a:r>
                      <a:r>
                        <a:rPr lang="en-US" dirty="0" err="1"/>
                        <a:t>low_inventory</a:t>
                      </a:r>
                      <a:r>
                        <a:rPr lang="en-US" dirty="0"/>
                        <a:t>”</a:t>
                      </a:r>
                    </a:p>
                  </a:txBody>
                  <a:tcPr/>
                </a:tc>
                <a:extLst>
                  <a:ext uri="{0D108BD9-81ED-4DB2-BD59-A6C34878D82A}">
                    <a16:rowId xmlns:a16="http://schemas.microsoft.com/office/drawing/2014/main" val="3331291370"/>
                  </a:ext>
                </a:extLst>
              </a:tr>
              <a:tr h="920681">
                <a:tc>
                  <a:txBody>
                    <a:bodyPr/>
                    <a:lstStyle/>
                    <a:p>
                      <a:r>
                        <a:rPr lang="en-US" dirty="0"/>
                        <a:t>      •</a:t>
                      </a:r>
                    </a:p>
                    <a:p>
                      <a:r>
                        <a:rPr lang="en-US" dirty="0"/>
                        <a:t>      •</a:t>
                      </a:r>
                    </a:p>
                    <a:p>
                      <a:r>
                        <a:rPr lang="en-US" dirty="0"/>
                        <a:t>      •</a:t>
                      </a:r>
                    </a:p>
                  </a:txBody>
                  <a:tcPr/>
                </a:tc>
                <a:tc>
                  <a:txBody>
                    <a:bodyPr/>
                    <a:lstStyle/>
                    <a:p>
                      <a:endParaRPr lang="en-US" dirty="0"/>
                    </a:p>
                  </a:txBody>
                  <a:tcPr/>
                </a:tc>
                <a:extLst>
                  <a:ext uri="{0D108BD9-81ED-4DB2-BD59-A6C34878D82A}">
                    <a16:rowId xmlns:a16="http://schemas.microsoft.com/office/drawing/2014/main" val="1962999221"/>
                  </a:ext>
                </a:extLst>
              </a:tr>
              <a:tr h="614102">
                <a:tc>
                  <a:txBody>
                    <a:bodyPr/>
                    <a:lstStyle/>
                    <a:p>
                      <a:r>
                        <a:rPr lang="en-US" dirty="0" err="1"/>
                        <a:t>low_inventory</a:t>
                      </a:r>
                      <a:r>
                        <a:rPr lang="en-US" dirty="0"/>
                        <a:t>:</a:t>
                      </a:r>
                    </a:p>
                  </a:txBody>
                  <a:tcPr/>
                </a:tc>
                <a:tc>
                  <a:txBody>
                    <a:bodyPr/>
                    <a:lstStyle/>
                    <a:p>
                      <a:endParaRPr lang="en-US" dirty="0"/>
                    </a:p>
                  </a:txBody>
                  <a:tcPr/>
                </a:tc>
                <a:extLst>
                  <a:ext uri="{0D108BD9-81ED-4DB2-BD59-A6C34878D82A}">
                    <a16:rowId xmlns:a16="http://schemas.microsoft.com/office/drawing/2014/main" val="3943662504"/>
                  </a:ext>
                </a:extLst>
              </a:tr>
            </a:tbl>
          </a:graphicData>
        </a:graphic>
      </p:graphicFrame>
    </p:spTree>
    <p:extLst>
      <p:ext uri="{BB962C8B-B14F-4D97-AF65-F5344CB8AC3E}">
        <p14:creationId xmlns:p14="http://schemas.microsoft.com/office/powerpoint/2010/main" val="404620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3E0B-D865-0048-B7DC-DE2076D9F6BB}"/>
              </a:ext>
            </a:extLst>
          </p:cNvPr>
          <p:cNvSpPr>
            <a:spLocks noGrp="1"/>
          </p:cNvSpPr>
          <p:nvPr>
            <p:ph type="title"/>
          </p:nvPr>
        </p:nvSpPr>
        <p:spPr/>
        <p:txBody>
          <a:bodyPr/>
          <a:lstStyle/>
          <a:p>
            <a:r>
              <a:rPr lang="en-US" dirty="0"/>
              <a:t>Assembly Language Coding Sheet</a:t>
            </a:r>
          </a:p>
        </p:txBody>
      </p:sp>
      <p:pic>
        <p:nvPicPr>
          <p:cNvPr id="7" name="Content Placeholder 6">
            <a:extLst>
              <a:ext uri="{FF2B5EF4-FFF2-40B4-BE49-F238E27FC236}">
                <a16:creationId xmlns:a16="http://schemas.microsoft.com/office/drawing/2014/main" id="{A8E6EF83-8A5C-5A47-83E9-F5BBE517CCB0}"/>
              </a:ext>
            </a:extLst>
          </p:cNvPr>
          <p:cNvPicPr>
            <a:picLocks noGrp="1" noChangeAspect="1"/>
          </p:cNvPicPr>
          <p:nvPr>
            <p:ph idx="1"/>
          </p:nvPr>
        </p:nvPicPr>
        <p:blipFill>
          <a:blip r:embed="rId2"/>
          <a:stretch>
            <a:fillRect/>
          </a:stretch>
        </p:blipFill>
        <p:spPr>
          <a:xfrm>
            <a:off x="2117600" y="1238250"/>
            <a:ext cx="7956800" cy="4832350"/>
          </a:xfrm>
        </p:spPr>
      </p:pic>
      <p:sp>
        <p:nvSpPr>
          <p:cNvPr id="4" name="Date Placeholder 3">
            <a:extLst>
              <a:ext uri="{FF2B5EF4-FFF2-40B4-BE49-F238E27FC236}">
                <a16:creationId xmlns:a16="http://schemas.microsoft.com/office/drawing/2014/main" id="{2E508F24-3365-1F40-81B1-B87184A4C099}"/>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4491DFA-CDFA-9B4B-BFBA-9A43DA2EFA05}"/>
              </a:ext>
            </a:extLst>
          </p:cNvPr>
          <p:cNvSpPr>
            <a:spLocks noGrp="1"/>
          </p:cNvSpPr>
          <p:nvPr>
            <p:ph type="sldNum" sz="quarter" idx="12"/>
          </p:nvPr>
        </p:nvSpPr>
        <p:spPr/>
        <p:txBody>
          <a:bodyPr/>
          <a:lstStyle/>
          <a:p>
            <a:fld id="{FCFF2910-D1F1-314D-A8F2-476646A55ABA}" type="slidenum">
              <a:rPr lang="en-US" smtClean="0"/>
              <a:t>7</a:t>
            </a:fld>
            <a:endParaRPr lang="en-US"/>
          </a:p>
        </p:txBody>
      </p:sp>
    </p:spTree>
    <p:extLst>
      <p:ext uri="{BB962C8B-B14F-4D97-AF65-F5344CB8AC3E}">
        <p14:creationId xmlns:p14="http://schemas.microsoft.com/office/powerpoint/2010/main" val="297629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A180-3A78-004E-812B-4A13E015177D}"/>
              </a:ext>
            </a:extLst>
          </p:cNvPr>
          <p:cNvSpPr>
            <a:spLocks noGrp="1"/>
          </p:cNvSpPr>
          <p:nvPr>
            <p:ph type="title"/>
          </p:nvPr>
        </p:nvSpPr>
        <p:spPr/>
        <p:txBody>
          <a:bodyPr/>
          <a:lstStyle/>
          <a:p>
            <a:r>
              <a:rPr lang="en-US" dirty="0"/>
              <a:t>Why is it Called an “Assembler?”</a:t>
            </a:r>
          </a:p>
        </p:txBody>
      </p:sp>
      <p:sp>
        <p:nvSpPr>
          <p:cNvPr id="3" name="Content Placeholder 2">
            <a:extLst>
              <a:ext uri="{FF2B5EF4-FFF2-40B4-BE49-F238E27FC236}">
                <a16:creationId xmlns:a16="http://schemas.microsoft.com/office/drawing/2014/main" id="{3300BF34-0229-2241-AA14-2FCEEA5C0DC0}"/>
              </a:ext>
            </a:extLst>
          </p:cNvPr>
          <p:cNvSpPr>
            <a:spLocks noGrp="1"/>
          </p:cNvSpPr>
          <p:nvPr>
            <p:ph idx="1"/>
          </p:nvPr>
        </p:nvSpPr>
        <p:spPr>
          <a:xfrm>
            <a:off x="838200" y="1238996"/>
            <a:ext cx="10515600" cy="640604"/>
          </a:xfrm>
        </p:spPr>
        <p:txBody>
          <a:bodyPr/>
          <a:lstStyle/>
          <a:p>
            <a:r>
              <a:rPr lang="en-US" dirty="0"/>
              <a:t>Because it “assembles” machine code instructions!</a:t>
            </a:r>
          </a:p>
          <a:p>
            <a:pPr marL="0" indent="0">
              <a:buNone/>
            </a:pPr>
            <a:endParaRPr lang="en-US" dirty="0"/>
          </a:p>
        </p:txBody>
      </p:sp>
      <p:sp>
        <p:nvSpPr>
          <p:cNvPr id="4" name="Date Placeholder 3">
            <a:extLst>
              <a:ext uri="{FF2B5EF4-FFF2-40B4-BE49-F238E27FC236}">
                <a16:creationId xmlns:a16="http://schemas.microsoft.com/office/drawing/2014/main" id="{91E063A2-F957-5D4C-B91A-DAC886DA41C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8451EB5-32BE-2E40-ADB0-5E90D1B1C4FB}"/>
              </a:ext>
            </a:extLst>
          </p:cNvPr>
          <p:cNvSpPr>
            <a:spLocks noGrp="1"/>
          </p:cNvSpPr>
          <p:nvPr>
            <p:ph type="sldNum" sz="quarter" idx="12"/>
          </p:nvPr>
        </p:nvSpPr>
        <p:spPr/>
        <p:txBody>
          <a:bodyPr/>
          <a:lstStyle/>
          <a:p>
            <a:fld id="{FCFF2910-D1F1-314D-A8F2-476646A55ABA}" type="slidenum">
              <a:rPr lang="en-US" smtClean="0"/>
              <a:pPr/>
              <a:t>8</a:t>
            </a:fld>
            <a:endParaRPr lang="en-US" dirty="0"/>
          </a:p>
        </p:txBody>
      </p:sp>
      <p:sp>
        <p:nvSpPr>
          <p:cNvPr id="13" name="Content Placeholder 2">
            <a:extLst>
              <a:ext uri="{FF2B5EF4-FFF2-40B4-BE49-F238E27FC236}">
                <a16:creationId xmlns:a16="http://schemas.microsoft.com/office/drawing/2014/main" id="{18907588-6372-4B46-82C5-AAACEC2C6BAB}"/>
              </a:ext>
            </a:extLst>
          </p:cNvPr>
          <p:cNvSpPr txBox="1">
            <a:spLocks/>
          </p:cNvSpPr>
          <p:nvPr/>
        </p:nvSpPr>
        <p:spPr>
          <a:xfrm>
            <a:off x="1092200" y="1879600"/>
            <a:ext cx="3187700" cy="640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C00000"/>
                </a:solidFill>
              </a:rPr>
              <a:t>LDA     inventory</a:t>
            </a:r>
          </a:p>
          <a:p>
            <a:pPr marL="0" indent="0">
              <a:buFont typeface="Arial" panose="020B0604020202020204" pitchFamily="34" charset="0"/>
              <a:buNone/>
            </a:pPr>
            <a:endParaRPr lang="en-US" dirty="0"/>
          </a:p>
        </p:txBody>
      </p:sp>
      <p:sp>
        <p:nvSpPr>
          <p:cNvPr id="16" name="TextBox 15">
            <a:extLst>
              <a:ext uri="{FF2B5EF4-FFF2-40B4-BE49-F238E27FC236}">
                <a16:creationId xmlns:a16="http://schemas.microsoft.com/office/drawing/2014/main" id="{4AC293B9-6FF4-E84E-9370-85D1590F9D72}"/>
              </a:ext>
            </a:extLst>
          </p:cNvPr>
          <p:cNvSpPr txBox="1"/>
          <p:nvPr/>
        </p:nvSpPr>
        <p:spPr>
          <a:xfrm>
            <a:off x="1246075" y="3077262"/>
            <a:ext cx="963725" cy="400110"/>
          </a:xfrm>
          <a:prstGeom prst="rect">
            <a:avLst/>
          </a:prstGeom>
          <a:noFill/>
          <a:ln w="38100">
            <a:solidFill>
              <a:schemeClr val="tx1"/>
            </a:solidFill>
          </a:ln>
        </p:spPr>
        <p:txBody>
          <a:bodyPr wrap="none" rtlCol="0">
            <a:spAutoFit/>
          </a:bodyPr>
          <a:lstStyle/>
          <a:p>
            <a:r>
              <a:rPr lang="en-US" sz="2000" b="1" dirty="0"/>
              <a:t>011001</a:t>
            </a:r>
          </a:p>
        </p:txBody>
      </p:sp>
      <p:sp>
        <p:nvSpPr>
          <p:cNvPr id="17" name="TextBox 16">
            <a:extLst>
              <a:ext uri="{FF2B5EF4-FFF2-40B4-BE49-F238E27FC236}">
                <a16:creationId xmlns:a16="http://schemas.microsoft.com/office/drawing/2014/main" id="{7CB18084-CD19-A542-ABDC-0130DD304E41}"/>
              </a:ext>
            </a:extLst>
          </p:cNvPr>
          <p:cNvSpPr txBox="1"/>
          <p:nvPr/>
        </p:nvSpPr>
        <p:spPr>
          <a:xfrm>
            <a:off x="2209800" y="3077262"/>
            <a:ext cx="1483098" cy="400110"/>
          </a:xfrm>
          <a:prstGeom prst="rect">
            <a:avLst/>
          </a:prstGeom>
          <a:noFill/>
          <a:ln w="38100">
            <a:solidFill>
              <a:schemeClr val="tx1"/>
            </a:solidFill>
          </a:ln>
        </p:spPr>
        <p:txBody>
          <a:bodyPr wrap="none" rtlCol="0">
            <a:spAutoFit/>
          </a:bodyPr>
          <a:lstStyle/>
          <a:p>
            <a:r>
              <a:rPr lang="en-US" sz="2000" b="1" dirty="0"/>
              <a:t>0101110011</a:t>
            </a:r>
          </a:p>
        </p:txBody>
      </p:sp>
      <p:sp>
        <p:nvSpPr>
          <p:cNvPr id="18" name="TextBox 17">
            <a:extLst>
              <a:ext uri="{FF2B5EF4-FFF2-40B4-BE49-F238E27FC236}">
                <a16:creationId xmlns:a16="http://schemas.microsoft.com/office/drawing/2014/main" id="{78B5372A-ED05-574D-A0A5-5F8F88E64351}"/>
              </a:ext>
            </a:extLst>
          </p:cNvPr>
          <p:cNvSpPr txBox="1"/>
          <p:nvPr/>
        </p:nvSpPr>
        <p:spPr>
          <a:xfrm>
            <a:off x="1246075" y="3534835"/>
            <a:ext cx="972061" cy="400110"/>
          </a:xfrm>
          <a:prstGeom prst="rect">
            <a:avLst/>
          </a:prstGeom>
          <a:noFill/>
          <a:ln w="38100">
            <a:solidFill>
              <a:schemeClr val="bg1"/>
            </a:solidFill>
          </a:ln>
        </p:spPr>
        <p:txBody>
          <a:bodyPr wrap="none" rtlCol="0">
            <a:spAutoFit/>
          </a:bodyPr>
          <a:lstStyle/>
          <a:p>
            <a:r>
              <a:rPr lang="en-US" sz="2000" dirty="0"/>
              <a:t>opcode</a:t>
            </a:r>
          </a:p>
        </p:txBody>
      </p:sp>
      <p:sp>
        <p:nvSpPr>
          <p:cNvPr id="19" name="TextBox 18">
            <a:extLst>
              <a:ext uri="{FF2B5EF4-FFF2-40B4-BE49-F238E27FC236}">
                <a16:creationId xmlns:a16="http://schemas.microsoft.com/office/drawing/2014/main" id="{6E822D69-E0FA-D14B-AD0B-ACE949CD9F86}"/>
              </a:ext>
            </a:extLst>
          </p:cNvPr>
          <p:cNvSpPr txBox="1"/>
          <p:nvPr/>
        </p:nvSpPr>
        <p:spPr>
          <a:xfrm>
            <a:off x="2209800" y="3534835"/>
            <a:ext cx="1472198" cy="400110"/>
          </a:xfrm>
          <a:prstGeom prst="rect">
            <a:avLst/>
          </a:prstGeom>
          <a:noFill/>
          <a:ln w="38100">
            <a:solidFill>
              <a:schemeClr val="bg1"/>
            </a:solidFill>
          </a:ln>
        </p:spPr>
        <p:txBody>
          <a:bodyPr wrap="none" rtlCol="0">
            <a:spAutoFit/>
          </a:bodyPr>
          <a:lstStyle/>
          <a:p>
            <a:r>
              <a:rPr lang="en-US" sz="2000" dirty="0"/>
              <a:t>address</a:t>
            </a:r>
            <a:r>
              <a:rPr lang="en-US" sz="2000" b="1" dirty="0"/>
              <a:t>        </a:t>
            </a:r>
          </a:p>
        </p:txBody>
      </p:sp>
      <p:cxnSp>
        <p:nvCxnSpPr>
          <p:cNvPr id="20" name="Straight Arrow Connector 19">
            <a:extLst>
              <a:ext uri="{FF2B5EF4-FFF2-40B4-BE49-F238E27FC236}">
                <a16:creationId xmlns:a16="http://schemas.microsoft.com/office/drawing/2014/main" id="{A2F899C0-9950-E547-BAB9-A026F204EF4E}"/>
              </a:ext>
            </a:extLst>
          </p:cNvPr>
          <p:cNvCxnSpPr/>
          <p:nvPr/>
        </p:nvCxnSpPr>
        <p:spPr>
          <a:xfrm>
            <a:off x="1485900" y="2374900"/>
            <a:ext cx="266700" cy="5588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72AE7F-E4D4-7343-9C20-AA1CBBE797D5}"/>
              </a:ext>
            </a:extLst>
          </p:cNvPr>
          <p:cNvCxnSpPr/>
          <p:nvPr/>
        </p:nvCxnSpPr>
        <p:spPr>
          <a:xfrm>
            <a:off x="2749550" y="2374900"/>
            <a:ext cx="266700" cy="5588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65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9DDF6A1C-806E-FE45-976E-4F03930834F9}"/>
              </a:ext>
            </a:extLst>
          </p:cNvPr>
          <p:cNvSpPr txBox="1"/>
          <p:nvPr/>
        </p:nvSpPr>
        <p:spPr>
          <a:xfrm>
            <a:off x="9725555" y="1530971"/>
            <a:ext cx="1727200" cy="1200329"/>
          </a:xfrm>
          <a:prstGeom prst="rect">
            <a:avLst/>
          </a:prstGeom>
          <a:solidFill>
            <a:schemeClr val="bg2"/>
          </a:solidFill>
          <a:ln w="19050">
            <a:solidFill>
              <a:schemeClr val="tx1"/>
            </a:solidFill>
          </a:ln>
        </p:spPr>
        <p:txBody>
          <a:bodyPr wrap="square" rtlCol="0">
            <a:spAutoFit/>
          </a:bodyPr>
          <a:lstStyle/>
          <a:p>
            <a:pPr algn="ctr"/>
            <a:endParaRPr lang="en-US" dirty="0"/>
          </a:p>
          <a:p>
            <a:pPr algn="ctr"/>
            <a:endParaRPr lang="en-US" dirty="0"/>
          </a:p>
          <a:p>
            <a:pPr algn="ctr"/>
            <a:endParaRPr lang="en-US" dirty="0"/>
          </a:p>
          <a:p>
            <a:pPr algn="ctr"/>
            <a:endParaRPr lang="en-US" dirty="0"/>
          </a:p>
        </p:txBody>
      </p:sp>
      <p:sp>
        <p:nvSpPr>
          <p:cNvPr id="42" name="TextBox 41">
            <a:extLst>
              <a:ext uri="{FF2B5EF4-FFF2-40B4-BE49-F238E27FC236}">
                <a16:creationId xmlns:a16="http://schemas.microsoft.com/office/drawing/2014/main" id="{A448B42E-5C20-BA49-AE7B-0044089E49C2}"/>
              </a:ext>
            </a:extLst>
          </p:cNvPr>
          <p:cNvSpPr txBox="1"/>
          <p:nvPr/>
        </p:nvSpPr>
        <p:spPr>
          <a:xfrm>
            <a:off x="5369456" y="1527885"/>
            <a:ext cx="1727200" cy="1200329"/>
          </a:xfrm>
          <a:prstGeom prst="rect">
            <a:avLst/>
          </a:prstGeom>
          <a:solidFill>
            <a:schemeClr val="bg2"/>
          </a:solidFill>
          <a:ln w="19050">
            <a:solidFill>
              <a:schemeClr val="tx1"/>
            </a:solidFill>
          </a:ln>
        </p:spPr>
        <p:txBody>
          <a:bodyPr wrap="square" rtlCol="0">
            <a:spAutoFit/>
          </a:bodyPr>
          <a:lstStyle/>
          <a:p>
            <a:pPr algn="ctr"/>
            <a:endParaRPr lang="en-US" dirty="0"/>
          </a:p>
          <a:p>
            <a:pPr algn="ctr"/>
            <a:endParaRPr lang="en-US" dirty="0"/>
          </a:p>
          <a:p>
            <a:pPr algn="ctr"/>
            <a:endParaRPr lang="en-US" dirty="0"/>
          </a:p>
          <a:p>
            <a:pPr algn="ctr"/>
            <a:endParaRPr lang="en-US" dirty="0"/>
          </a:p>
        </p:txBody>
      </p:sp>
      <p:sp>
        <p:nvSpPr>
          <p:cNvPr id="41" name="TextBox 40">
            <a:extLst>
              <a:ext uri="{FF2B5EF4-FFF2-40B4-BE49-F238E27FC236}">
                <a16:creationId xmlns:a16="http://schemas.microsoft.com/office/drawing/2014/main" id="{D57FE22C-DC92-AB45-90BE-D59DF23B5C9E}"/>
              </a:ext>
            </a:extLst>
          </p:cNvPr>
          <p:cNvSpPr txBox="1"/>
          <p:nvPr/>
        </p:nvSpPr>
        <p:spPr>
          <a:xfrm>
            <a:off x="927100" y="1515185"/>
            <a:ext cx="1727200" cy="1200329"/>
          </a:xfrm>
          <a:prstGeom prst="rect">
            <a:avLst/>
          </a:prstGeom>
          <a:solidFill>
            <a:schemeClr val="bg2"/>
          </a:solidFill>
          <a:ln w="19050">
            <a:solidFill>
              <a:schemeClr val="tx1"/>
            </a:solidFill>
          </a:ln>
        </p:spPr>
        <p:txBody>
          <a:bodyPr wrap="square" rtlCol="0">
            <a:spAutoFit/>
          </a:bodyPr>
          <a:lstStyle/>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65FF5798-3299-DE48-8871-CA6A3824A640}"/>
              </a:ext>
            </a:extLst>
          </p:cNvPr>
          <p:cNvSpPr>
            <a:spLocks noGrp="1"/>
          </p:cNvSpPr>
          <p:nvPr>
            <p:ph type="title"/>
          </p:nvPr>
        </p:nvSpPr>
        <p:spPr/>
        <p:txBody>
          <a:bodyPr/>
          <a:lstStyle/>
          <a:p>
            <a:r>
              <a:rPr lang="en-US" dirty="0"/>
              <a:t>Building Software</a:t>
            </a:r>
          </a:p>
        </p:txBody>
      </p:sp>
      <p:sp>
        <p:nvSpPr>
          <p:cNvPr id="4" name="Date Placeholder 3">
            <a:extLst>
              <a:ext uri="{FF2B5EF4-FFF2-40B4-BE49-F238E27FC236}">
                <a16:creationId xmlns:a16="http://schemas.microsoft.com/office/drawing/2014/main" id="{E52FDC89-F25B-5E45-A413-97664DD639A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3129054F-0CFE-434D-A390-61CC4927D60A}"/>
              </a:ext>
            </a:extLst>
          </p:cNvPr>
          <p:cNvSpPr>
            <a:spLocks noGrp="1"/>
          </p:cNvSpPr>
          <p:nvPr>
            <p:ph type="sldNum" sz="quarter" idx="12"/>
          </p:nvPr>
        </p:nvSpPr>
        <p:spPr/>
        <p:txBody>
          <a:bodyPr/>
          <a:lstStyle/>
          <a:p>
            <a:fld id="{FCFF2910-D1F1-314D-A8F2-476646A55ABA}" type="slidenum">
              <a:rPr lang="en-US" smtClean="0"/>
              <a:pPr/>
              <a:t>9</a:t>
            </a:fld>
            <a:endParaRPr lang="en-US" dirty="0"/>
          </a:p>
        </p:txBody>
      </p:sp>
      <p:sp>
        <p:nvSpPr>
          <p:cNvPr id="6" name="TextBox 5">
            <a:extLst>
              <a:ext uri="{FF2B5EF4-FFF2-40B4-BE49-F238E27FC236}">
                <a16:creationId xmlns:a16="http://schemas.microsoft.com/office/drawing/2014/main" id="{C38677A4-3283-3A4C-9804-B6BAEEB40A99}"/>
              </a:ext>
            </a:extLst>
          </p:cNvPr>
          <p:cNvSpPr txBox="1"/>
          <p:nvPr/>
        </p:nvSpPr>
        <p:spPr>
          <a:xfrm>
            <a:off x="838200" y="1412246"/>
            <a:ext cx="1727200" cy="1200329"/>
          </a:xfrm>
          <a:prstGeom prst="rect">
            <a:avLst/>
          </a:prstGeom>
          <a:solidFill>
            <a:schemeClr val="bg2"/>
          </a:solidFill>
          <a:ln w="19050">
            <a:solidFill>
              <a:schemeClr val="tx1"/>
            </a:solidFill>
          </a:ln>
        </p:spPr>
        <p:txBody>
          <a:bodyPr wrap="square" rtlCol="0">
            <a:spAutoFit/>
          </a:bodyPr>
          <a:lstStyle/>
          <a:p>
            <a:pPr algn="ctr"/>
            <a:r>
              <a:rPr lang="en-US" dirty="0"/>
              <a:t>High Level Language Source Code </a:t>
            </a:r>
            <a:br>
              <a:rPr lang="en-US" dirty="0"/>
            </a:br>
            <a:r>
              <a:rPr lang="en-US" dirty="0"/>
              <a:t>(e.g. C++)</a:t>
            </a:r>
          </a:p>
        </p:txBody>
      </p:sp>
      <p:cxnSp>
        <p:nvCxnSpPr>
          <p:cNvPr id="8" name="Straight Arrow Connector 7">
            <a:extLst>
              <a:ext uri="{FF2B5EF4-FFF2-40B4-BE49-F238E27FC236}">
                <a16:creationId xmlns:a16="http://schemas.microsoft.com/office/drawing/2014/main" id="{6EBD30B4-E48B-6543-9240-446EEFB8FE58}"/>
              </a:ext>
            </a:extLst>
          </p:cNvPr>
          <p:cNvCxnSpPr/>
          <p:nvPr/>
        </p:nvCxnSpPr>
        <p:spPr>
          <a:xfrm>
            <a:off x="2743200" y="2012410"/>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9983DA-337D-3C48-8EAD-CB2C8D285D70}"/>
              </a:ext>
            </a:extLst>
          </p:cNvPr>
          <p:cNvSpPr/>
          <p:nvPr/>
        </p:nvSpPr>
        <p:spPr>
          <a:xfrm>
            <a:off x="3289300" y="1412246"/>
            <a:ext cx="1155700" cy="1148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2958C2-B695-6344-8124-EADE949D856E}"/>
              </a:ext>
            </a:extLst>
          </p:cNvPr>
          <p:cNvSpPr txBox="1"/>
          <p:nvPr/>
        </p:nvSpPr>
        <p:spPr>
          <a:xfrm>
            <a:off x="3342068" y="1827745"/>
            <a:ext cx="1050288" cy="369332"/>
          </a:xfrm>
          <a:prstGeom prst="rect">
            <a:avLst/>
          </a:prstGeom>
          <a:noFill/>
        </p:spPr>
        <p:txBody>
          <a:bodyPr wrap="none" rtlCol="0">
            <a:spAutoFit/>
          </a:bodyPr>
          <a:lstStyle/>
          <a:p>
            <a:r>
              <a:rPr lang="en-US" b="1" dirty="0"/>
              <a:t>Compiler</a:t>
            </a:r>
          </a:p>
        </p:txBody>
      </p:sp>
      <p:cxnSp>
        <p:nvCxnSpPr>
          <p:cNvPr id="11" name="Straight Arrow Connector 10">
            <a:extLst>
              <a:ext uri="{FF2B5EF4-FFF2-40B4-BE49-F238E27FC236}">
                <a16:creationId xmlns:a16="http://schemas.microsoft.com/office/drawing/2014/main" id="{B1C97541-31D6-DD44-AC0E-E62737A01EC0}"/>
              </a:ext>
            </a:extLst>
          </p:cNvPr>
          <p:cNvCxnSpPr/>
          <p:nvPr/>
        </p:nvCxnSpPr>
        <p:spPr>
          <a:xfrm>
            <a:off x="4686300" y="2012410"/>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00009C-ED8F-2843-9B44-B547365DBC4E}"/>
              </a:ext>
            </a:extLst>
          </p:cNvPr>
          <p:cNvSpPr txBox="1"/>
          <p:nvPr/>
        </p:nvSpPr>
        <p:spPr>
          <a:xfrm>
            <a:off x="5257800" y="1412246"/>
            <a:ext cx="1727200" cy="1200329"/>
          </a:xfrm>
          <a:prstGeom prst="rect">
            <a:avLst/>
          </a:prstGeom>
          <a:solidFill>
            <a:schemeClr val="bg2"/>
          </a:solidFill>
          <a:ln w="19050">
            <a:solidFill>
              <a:schemeClr val="tx1"/>
            </a:solidFill>
          </a:ln>
        </p:spPr>
        <p:txBody>
          <a:bodyPr wrap="square" rtlCol="0">
            <a:spAutoFit/>
          </a:bodyPr>
          <a:lstStyle/>
          <a:p>
            <a:pPr algn="ctr"/>
            <a:r>
              <a:rPr lang="en-US" dirty="0"/>
              <a:t>Assembly Language Source Code </a:t>
            </a:r>
            <a:br>
              <a:rPr lang="en-US" dirty="0"/>
            </a:br>
            <a:endParaRPr lang="en-US" dirty="0"/>
          </a:p>
        </p:txBody>
      </p:sp>
      <p:cxnSp>
        <p:nvCxnSpPr>
          <p:cNvPr id="13" name="Straight Arrow Connector 12">
            <a:extLst>
              <a:ext uri="{FF2B5EF4-FFF2-40B4-BE49-F238E27FC236}">
                <a16:creationId xmlns:a16="http://schemas.microsoft.com/office/drawing/2014/main" id="{F8612356-C72F-DB4D-A7AA-1AEB7FDB21C7}"/>
              </a:ext>
            </a:extLst>
          </p:cNvPr>
          <p:cNvCxnSpPr/>
          <p:nvPr/>
        </p:nvCxnSpPr>
        <p:spPr>
          <a:xfrm>
            <a:off x="7188200" y="2012410"/>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ADA97B3-116A-1841-927F-44398298D086}"/>
              </a:ext>
            </a:extLst>
          </p:cNvPr>
          <p:cNvSpPr/>
          <p:nvPr/>
        </p:nvSpPr>
        <p:spPr>
          <a:xfrm>
            <a:off x="7747000" y="1412246"/>
            <a:ext cx="1155700" cy="114860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2DCDBE7-1B8B-D448-BAF4-77D88FBE51F9}"/>
              </a:ext>
            </a:extLst>
          </p:cNvPr>
          <p:cNvSpPr txBox="1"/>
          <p:nvPr/>
        </p:nvSpPr>
        <p:spPr>
          <a:xfrm>
            <a:off x="7736268" y="1827745"/>
            <a:ext cx="1186543" cy="369332"/>
          </a:xfrm>
          <a:prstGeom prst="rect">
            <a:avLst/>
          </a:prstGeom>
          <a:noFill/>
          <a:ln>
            <a:noFill/>
          </a:ln>
        </p:spPr>
        <p:txBody>
          <a:bodyPr wrap="none" rtlCol="0">
            <a:spAutoFit/>
          </a:bodyPr>
          <a:lstStyle/>
          <a:p>
            <a:r>
              <a:rPr lang="en-US" b="1" dirty="0">
                <a:solidFill>
                  <a:srgbClr val="C00000"/>
                </a:solidFill>
              </a:rPr>
              <a:t>Assembler</a:t>
            </a:r>
          </a:p>
        </p:txBody>
      </p:sp>
      <p:sp>
        <p:nvSpPr>
          <p:cNvPr id="16" name="TextBox 15">
            <a:extLst>
              <a:ext uri="{FF2B5EF4-FFF2-40B4-BE49-F238E27FC236}">
                <a16:creationId xmlns:a16="http://schemas.microsoft.com/office/drawing/2014/main" id="{10B1C414-DCE3-0145-A732-71C282D0F939}"/>
              </a:ext>
            </a:extLst>
          </p:cNvPr>
          <p:cNvSpPr txBox="1"/>
          <p:nvPr/>
        </p:nvSpPr>
        <p:spPr>
          <a:xfrm>
            <a:off x="9626600" y="1412246"/>
            <a:ext cx="1727200" cy="1200329"/>
          </a:xfrm>
          <a:prstGeom prst="rect">
            <a:avLst/>
          </a:prstGeom>
          <a:solidFill>
            <a:schemeClr val="bg2"/>
          </a:solidFill>
          <a:ln w="19050">
            <a:solidFill>
              <a:schemeClr val="tx1"/>
            </a:solidFill>
          </a:ln>
        </p:spPr>
        <p:txBody>
          <a:bodyPr wrap="square" rtlCol="0">
            <a:spAutoFit/>
          </a:bodyPr>
          <a:lstStyle/>
          <a:p>
            <a:pPr algn="ctr"/>
            <a:r>
              <a:rPr lang="en-US" dirty="0"/>
              <a:t>Binary Machine Code </a:t>
            </a:r>
          </a:p>
          <a:p>
            <a:pPr algn="ctr"/>
            <a:br>
              <a:rPr lang="en-US" dirty="0"/>
            </a:br>
            <a:endParaRPr lang="en-US" dirty="0"/>
          </a:p>
        </p:txBody>
      </p:sp>
      <p:cxnSp>
        <p:nvCxnSpPr>
          <p:cNvPr id="17" name="Straight Arrow Connector 16">
            <a:extLst>
              <a:ext uri="{FF2B5EF4-FFF2-40B4-BE49-F238E27FC236}">
                <a16:creationId xmlns:a16="http://schemas.microsoft.com/office/drawing/2014/main" id="{27960908-710D-C146-9179-2ACD648E42EC}"/>
              </a:ext>
            </a:extLst>
          </p:cNvPr>
          <p:cNvCxnSpPr/>
          <p:nvPr/>
        </p:nvCxnSpPr>
        <p:spPr>
          <a:xfrm>
            <a:off x="9029700" y="2012410"/>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2C98C5D-539A-274A-B670-3685F00EA25A}"/>
              </a:ext>
            </a:extLst>
          </p:cNvPr>
          <p:cNvSpPr txBox="1">
            <a:spLocks/>
          </p:cNvSpPr>
          <p:nvPr/>
        </p:nvSpPr>
        <p:spPr>
          <a:xfrm>
            <a:off x="-1373444" y="3654646"/>
            <a:ext cx="10515600" cy="4831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9" name="Oval 18">
            <a:extLst>
              <a:ext uri="{FF2B5EF4-FFF2-40B4-BE49-F238E27FC236}">
                <a16:creationId xmlns:a16="http://schemas.microsoft.com/office/drawing/2014/main" id="{AD8238DE-A796-7C41-BE2D-D7F145DCD410}"/>
              </a:ext>
            </a:extLst>
          </p:cNvPr>
          <p:cNvSpPr/>
          <p:nvPr/>
        </p:nvSpPr>
        <p:spPr>
          <a:xfrm>
            <a:off x="1103056" y="4506292"/>
            <a:ext cx="1155700" cy="1148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70A151B-FB7C-6A4A-8520-D001BADD14C0}"/>
              </a:ext>
            </a:extLst>
          </p:cNvPr>
          <p:cNvSpPr txBox="1"/>
          <p:nvPr/>
        </p:nvSpPr>
        <p:spPr>
          <a:xfrm>
            <a:off x="1168524" y="4921791"/>
            <a:ext cx="990476" cy="369332"/>
          </a:xfrm>
          <a:prstGeom prst="rect">
            <a:avLst/>
          </a:prstGeom>
          <a:noFill/>
        </p:spPr>
        <p:txBody>
          <a:bodyPr wrap="square" rtlCol="0">
            <a:spAutoFit/>
          </a:bodyPr>
          <a:lstStyle/>
          <a:p>
            <a:pPr algn="ctr"/>
            <a:r>
              <a:rPr lang="en-US" b="1" dirty="0"/>
              <a:t>Linker</a:t>
            </a:r>
          </a:p>
        </p:txBody>
      </p:sp>
      <p:sp>
        <p:nvSpPr>
          <p:cNvPr id="21" name="TextBox 20">
            <a:extLst>
              <a:ext uri="{FF2B5EF4-FFF2-40B4-BE49-F238E27FC236}">
                <a16:creationId xmlns:a16="http://schemas.microsoft.com/office/drawing/2014/main" id="{119D3F41-0AEF-E741-95DD-3A966575CDD4}"/>
              </a:ext>
            </a:extLst>
          </p:cNvPr>
          <p:cNvSpPr txBox="1"/>
          <p:nvPr/>
        </p:nvSpPr>
        <p:spPr>
          <a:xfrm>
            <a:off x="3028950" y="4506292"/>
            <a:ext cx="1727200" cy="1200329"/>
          </a:xfrm>
          <a:prstGeom prst="rect">
            <a:avLst/>
          </a:prstGeom>
          <a:solidFill>
            <a:schemeClr val="bg2"/>
          </a:solidFill>
          <a:ln w="19050">
            <a:solidFill>
              <a:schemeClr val="tx1"/>
            </a:solidFill>
          </a:ln>
        </p:spPr>
        <p:txBody>
          <a:bodyPr wrap="square" rtlCol="0">
            <a:spAutoFit/>
          </a:bodyPr>
          <a:lstStyle/>
          <a:p>
            <a:pPr algn="ctr"/>
            <a:r>
              <a:rPr lang="en-US" dirty="0"/>
              <a:t>Executable </a:t>
            </a:r>
          </a:p>
          <a:p>
            <a:pPr algn="ctr"/>
            <a:r>
              <a:rPr lang="en-US" dirty="0"/>
              <a:t>Code</a:t>
            </a:r>
          </a:p>
          <a:p>
            <a:pPr algn="ctr"/>
            <a:endParaRPr lang="en-US" dirty="0"/>
          </a:p>
          <a:p>
            <a:pPr algn="ctr"/>
            <a:endParaRPr lang="en-US" dirty="0"/>
          </a:p>
        </p:txBody>
      </p:sp>
      <p:sp>
        <p:nvSpPr>
          <p:cNvPr id="22" name="Oval 21">
            <a:extLst>
              <a:ext uri="{FF2B5EF4-FFF2-40B4-BE49-F238E27FC236}">
                <a16:creationId xmlns:a16="http://schemas.microsoft.com/office/drawing/2014/main" id="{77EB01C1-4757-704E-B95D-C91EAD310522}"/>
              </a:ext>
            </a:extLst>
          </p:cNvPr>
          <p:cNvSpPr/>
          <p:nvPr/>
        </p:nvSpPr>
        <p:spPr>
          <a:xfrm>
            <a:off x="5526344" y="4506292"/>
            <a:ext cx="1155700" cy="1148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06CBB3B-B052-9445-A38C-B9D52195BF22}"/>
              </a:ext>
            </a:extLst>
          </p:cNvPr>
          <p:cNvSpPr txBox="1"/>
          <p:nvPr/>
        </p:nvSpPr>
        <p:spPr>
          <a:xfrm>
            <a:off x="5591812" y="4921791"/>
            <a:ext cx="990476" cy="369332"/>
          </a:xfrm>
          <a:prstGeom prst="rect">
            <a:avLst/>
          </a:prstGeom>
          <a:noFill/>
        </p:spPr>
        <p:txBody>
          <a:bodyPr wrap="square" rtlCol="0">
            <a:spAutoFit/>
          </a:bodyPr>
          <a:lstStyle/>
          <a:p>
            <a:pPr algn="ctr"/>
            <a:r>
              <a:rPr lang="en-US" b="1" dirty="0"/>
              <a:t>Loader</a:t>
            </a:r>
          </a:p>
        </p:txBody>
      </p:sp>
      <p:sp>
        <p:nvSpPr>
          <p:cNvPr id="24" name="TextBox 23">
            <a:extLst>
              <a:ext uri="{FF2B5EF4-FFF2-40B4-BE49-F238E27FC236}">
                <a16:creationId xmlns:a16="http://schemas.microsoft.com/office/drawing/2014/main" id="{F421AE2F-A308-B842-871E-BDB650581C4F}"/>
              </a:ext>
            </a:extLst>
          </p:cNvPr>
          <p:cNvSpPr txBox="1"/>
          <p:nvPr/>
        </p:nvSpPr>
        <p:spPr>
          <a:xfrm>
            <a:off x="7505824" y="4516651"/>
            <a:ext cx="1727200" cy="1200329"/>
          </a:xfrm>
          <a:prstGeom prst="rect">
            <a:avLst/>
          </a:prstGeom>
          <a:solidFill>
            <a:schemeClr val="bg2"/>
          </a:solidFill>
          <a:ln w="19050">
            <a:solidFill>
              <a:schemeClr val="tx1"/>
            </a:solidFill>
            <a:prstDash val="dash"/>
          </a:ln>
        </p:spPr>
        <p:txBody>
          <a:bodyPr wrap="square" rtlCol="0">
            <a:spAutoFit/>
          </a:bodyPr>
          <a:lstStyle/>
          <a:p>
            <a:pPr algn="ctr"/>
            <a:r>
              <a:rPr lang="en-US" dirty="0"/>
              <a:t>In-Memory</a:t>
            </a:r>
          </a:p>
          <a:p>
            <a:pPr algn="ctr"/>
            <a:r>
              <a:rPr lang="en-US" dirty="0"/>
              <a:t>Code</a:t>
            </a:r>
          </a:p>
          <a:p>
            <a:pPr algn="ctr"/>
            <a:br>
              <a:rPr lang="en-US" dirty="0"/>
            </a:br>
            <a:endParaRPr lang="en-US" dirty="0"/>
          </a:p>
        </p:txBody>
      </p:sp>
      <p:sp>
        <p:nvSpPr>
          <p:cNvPr id="29" name="Oval 28">
            <a:extLst>
              <a:ext uri="{FF2B5EF4-FFF2-40B4-BE49-F238E27FC236}">
                <a16:creationId xmlns:a16="http://schemas.microsoft.com/office/drawing/2014/main" id="{2580C7F7-842E-844E-979D-08A02B3B5597}"/>
              </a:ext>
            </a:extLst>
          </p:cNvPr>
          <p:cNvSpPr/>
          <p:nvPr/>
        </p:nvSpPr>
        <p:spPr>
          <a:xfrm>
            <a:off x="9914194" y="4532153"/>
            <a:ext cx="1155700" cy="1148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E1508B3-0318-A449-8570-4BBBA286431E}"/>
              </a:ext>
            </a:extLst>
          </p:cNvPr>
          <p:cNvSpPr txBox="1"/>
          <p:nvPr/>
        </p:nvSpPr>
        <p:spPr>
          <a:xfrm>
            <a:off x="9914194" y="4807952"/>
            <a:ext cx="1155700" cy="646331"/>
          </a:xfrm>
          <a:prstGeom prst="rect">
            <a:avLst/>
          </a:prstGeom>
          <a:noFill/>
        </p:spPr>
        <p:txBody>
          <a:bodyPr wrap="square" rtlCol="0">
            <a:spAutoFit/>
          </a:bodyPr>
          <a:lstStyle/>
          <a:p>
            <a:pPr algn="ctr"/>
            <a:r>
              <a:rPr lang="en-US" b="1" dirty="0"/>
              <a:t>Hardware</a:t>
            </a:r>
            <a:br>
              <a:rPr lang="en-US" b="1" dirty="0"/>
            </a:br>
            <a:r>
              <a:rPr lang="en-US" b="1" dirty="0"/>
              <a:t>Execution</a:t>
            </a:r>
          </a:p>
        </p:txBody>
      </p:sp>
      <p:cxnSp>
        <p:nvCxnSpPr>
          <p:cNvPr id="31" name="Straight Arrow Connector 30">
            <a:extLst>
              <a:ext uri="{FF2B5EF4-FFF2-40B4-BE49-F238E27FC236}">
                <a16:creationId xmlns:a16="http://schemas.microsoft.com/office/drawing/2014/main" id="{6081A6FE-E786-234A-8394-4B030FB8950E}"/>
              </a:ext>
            </a:extLst>
          </p:cNvPr>
          <p:cNvCxnSpPr/>
          <p:nvPr/>
        </p:nvCxnSpPr>
        <p:spPr>
          <a:xfrm>
            <a:off x="2400300" y="5103806"/>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B391C4-0FA7-5C49-826D-B538D6872432}"/>
              </a:ext>
            </a:extLst>
          </p:cNvPr>
          <p:cNvCxnSpPr/>
          <p:nvPr/>
        </p:nvCxnSpPr>
        <p:spPr>
          <a:xfrm>
            <a:off x="4895850" y="5103806"/>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DB02F4-A7E4-D94F-ABEC-C7ABBFD22A8B}"/>
              </a:ext>
            </a:extLst>
          </p:cNvPr>
          <p:cNvCxnSpPr/>
          <p:nvPr/>
        </p:nvCxnSpPr>
        <p:spPr>
          <a:xfrm>
            <a:off x="6858000" y="5103806"/>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E8BE4DD-ECAC-914C-B754-30C86A97024C}"/>
              </a:ext>
            </a:extLst>
          </p:cNvPr>
          <p:cNvCxnSpPr/>
          <p:nvPr/>
        </p:nvCxnSpPr>
        <p:spPr>
          <a:xfrm>
            <a:off x="9366250" y="5088765"/>
            <a:ext cx="4445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6E84EDF-E91A-7C40-9D7F-5943CB2FB3B4}"/>
              </a:ext>
            </a:extLst>
          </p:cNvPr>
          <p:cNvCxnSpPr/>
          <p:nvPr/>
        </p:nvCxnSpPr>
        <p:spPr>
          <a:xfrm>
            <a:off x="1676400" y="3614951"/>
            <a:ext cx="8839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99A8B0-E89E-034D-B178-0F06617AFD0E}"/>
              </a:ext>
            </a:extLst>
          </p:cNvPr>
          <p:cNvCxnSpPr>
            <a:cxnSpLocks/>
          </p:cNvCxnSpPr>
          <p:nvPr/>
        </p:nvCxnSpPr>
        <p:spPr>
          <a:xfrm flipH="1">
            <a:off x="10502900" y="2852951"/>
            <a:ext cx="12700" cy="76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13A19B1-C4DE-EF44-ACD8-9BB5C99020CC}"/>
              </a:ext>
            </a:extLst>
          </p:cNvPr>
          <p:cNvCxnSpPr>
            <a:cxnSpLocks/>
          </p:cNvCxnSpPr>
          <p:nvPr/>
        </p:nvCxnSpPr>
        <p:spPr>
          <a:xfrm>
            <a:off x="1676400" y="3614951"/>
            <a:ext cx="0" cy="6828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3745426-5CF6-7947-AFE1-5F748D2C1646}"/>
              </a:ext>
            </a:extLst>
          </p:cNvPr>
          <p:cNvSpPr/>
          <p:nvPr/>
        </p:nvSpPr>
        <p:spPr>
          <a:xfrm>
            <a:off x="723900" y="1238997"/>
            <a:ext cx="3886200" cy="1691401"/>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642B9F7-5FEA-684B-88A4-76F484E8B486}"/>
              </a:ext>
            </a:extLst>
          </p:cNvPr>
          <p:cNvSpPr txBox="1"/>
          <p:nvPr/>
        </p:nvSpPr>
        <p:spPr>
          <a:xfrm>
            <a:off x="2083248" y="2972556"/>
            <a:ext cx="964303" cy="369332"/>
          </a:xfrm>
          <a:prstGeom prst="rect">
            <a:avLst/>
          </a:prstGeom>
          <a:noFill/>
        </p:spPr>
        <p:txBody>
          <a:bodyPr wrap="none" rtlCol="0">
            <a:spAutoFit/>
          </a:bodyPr>
          <a:lstStyle/>
          <a:p>
            <a:r>
              <a:rPr lang="en-US" i="1" dirty="0"/>
              <a:t>optional</a:t>
            </a:r>
          </a:p>
        </p:txBody>
      </p:sp>
    </p:spTree>
    <p:extLst>
      <p:ext uri="{BB962C8B-B14F-4D97-AF65-F5344CB8AC3E}">
        <p14:creationId xmlns:p14="http://schemas.microsoft.com/office/powerpoint/2010/main" val="1703053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7172</TotalTime>
  <Words>2661</Words>
  <Application>Microsoft Macintosh PowerPoint</Application>
  <PresentationFormat>Widescreen</PresentationFormat>
  <Paragraphs>769</Paragraphs>
  <Slides>39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CMPE 220 </vt:lpstr>
      <vt:lpstr>RISC versus CISC</vt:lpstr>
      <vt:lpstr>CISC Computers are Often Microprogrammed</vt:lpstr>
      <vt:lpstr>Week 3: What is an Assembler?</vt:lpstr>
      <vt:lpstr>Machine Code – Common in 1940s</vt:lpstr>
      <vt:lpstr>Assembly Language</vt:lpstr>
      <vt:lpstr>Assembly Language Coding Sheet</vt:lpstr>
      <vt:lpstr>Why is it Called an “Assembler?”</vt:lpstr>
      <vt:lpstr>Building Software</vt:lpstr>
      <vt:lpstr>Wait a Minute!</vt:lpstr>
      <vt:lpstr>Types of Assemblers (nomenclature)</vt:lpstr>
      <vt:lpstr>A (small) Bit of History</vt:lpstr>
      <vt:lpstr>Requirements for the first Assemblers</vt:lpstr>
      <vt:lpstr>Requirements for an Assembler (continued)</vt:lpstr>
      <vt:lpstr>Assembly Language Instruction Formats</vt:lpstr>
      <vt:lpstr>Non-Instruction Statements (SIC)</vt:lpstr>
      <vt:lpstr>Other Housekeeping Statements</vt:lpstr>
      <vt:lpstr>What an Assembler Does</vt:lpstr>
      <vt:lpstr>Two-Pass Assembler</vt:lpstr>
      <vt:lpstr>Assembly Example:  SIC/XE</vt:lpstr>
      <vt:lpstr>1st Pass:  Build Symbol Table</vt:lpstr>
      <vt:lpstr>2nd Pass:  Assemble Machine Instructions</vt:lpstr>
      <vt:lpstr>Single Pass Assembler</vt:lpstr>
      <vt:lpstr>Single Pass Example</vt:lpstr>
      <vt:lpstr>SIC/XE – Special Hardware Cases</vt:lpstr>
      <vt:lpstr>2nd Pass Must Update Instructions &amp; Tables</vt:lpstr>
      <vt:lpstr>2nd Pass Must Update Instructions &amp; Tables</vt:lpstr>
      <vt:lpstr>2nd Pass Must Update Instructions &amp; Tables</vt:lpstr>
      <vt:lpstr>Programming an Assembler</vt:lpstr>
      <vt:lpstr>A Bit More History: The First Assemblers</vt:lpstr>
      <vt:lpstr>History (continued)</vt:lpstr>
      <vt:lpstr>Assembler Output:  the Object File</vt:lpstr>
      <vt:lpstr>Assembler Output:  the Listing</vt:lpstr>
      <vt:lpstr>Assembler Output:  Sample Listing</vt:lpstr>
      <vt:lpstr>Assembler Error Conditions</vt:lpstr>
      <vt:lpstr>Assembler Error Conditions (continued)</vt:lpstr>
      <vt:lpstr>What is Pseudocode?</vt:lpstr>
      <vt:lpstr>Pseudocode: Scan a Line</vt:lpstr>
      <vt:lpstr>Pseudocode: Scan a Line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220 </dc:title>
  <dc:creator>Robert Nicholson</dc:creator>
  <cp:lastModifiedBy>Robert Nicholson</cp:lastModifiedBy>
  <cp:revision>324</cp:revision>
  <dcterms:created xsi:type="dcterms:W3CDTF">2020-01-10T19:33:29Z</dcterms:created>
  <dcterms:modified xsi:type="dcterms:W3CDTF">2023-02-06T17:54:28Z</dcterms:modified>
</cp:coreProperties>
</file>