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38" r:id="rId3"/>
    <p:sldId id="439" r:id="rId4"/>
    <p:sldId id="440" r:id="rId5"/>
    <p:sldId id="257" r:id="rId6"/>
    <p:sldId id="528" r:id="rId7"/>
    <p:sldId id="437" r:id="rId8"/>
    <p:sldId id="532" r:id="rId9"/>
    <p:sldId id="529" r:id="rId10"/>
    <p:sldId id="530" r:id="rId11"/>
    <p:sldId id="531" r:id="rId12"/>
    <p:sldId id="533" r:id="rId13"/>
    <p:sldId id="536" r:id="rId14"/>
    <p:sldId id="537" r:id="rId15"/>
    <p:sldId id="538" r:id="rId16"/>
    <p:sldId id="534" r:id="rId17"/>
    <p:sldId id="535" r:id="rId18"/>
    <p:sldId id="5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7"/>
    <p:restoredTop sz="97583"/>
  </p:normalViewPr>
  <p:slideViewPr>
    <p:cSldViewPr snapToGrid="0" snapToObjects="1">
      <p:cViewPr varScale="1">
        <p:scale>
          <a:sx n="112" d="100"/>
          <a:sy n="112" d="100"/>
        </p:scale>
        <p:origin x="20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Class 5 – </a:t>
            </a:r>
            <a:r>
              <a:rPr lang="en-US" sz="3600" dirty="0"/>
              <a:t>Assembly Language &amp; Assemblers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0FF-CE25-0271-6F84-741AEC9F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13773-63CC-567A-720B-252F739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97EF0B-F6C2-73B1-62A3-1A73EC1865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5563" y="1325904"/>
          <a:ext cx="7223681" cy="45597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3397">
                  <a:extLst>
                    <a:ext uri="{9D8B030D-6E8A-4147-A177-3AD203B41FA5}">
                      <a16:colId xmlns:a16="http://schemas.microsoft.com/office/drawing/2014/main" val="1513865535"/>
                    </a:ext>
                  </a:extLst>
                </a:gridCol>
                <a:gridCol w="986594">
                  <a:extLst>
                    <a:ext uri="{9D8B030D-6E8A-4147-A177-3AD203B41FA5}">
                      <a16:colId xmlns:a16="http://schemas.microsoft.com/office/drawing/2014/main" val="3237916730"/>
                    </a:ext>
                  </a:extLst>
                </a:gridCol>
                <a:gridCol w="5023690">
                  <a:extLst>
                    <a:ext uri="{9D8B030D-6E8A-4147-A177-3AD203B41FA5}">
                      <a16:colId xmlns:a16="http://schemas.microsoft.com/office/drawing/2014/main" val="142863741"/>
                    </a:ext>
                  </a:extLst>
                </a:gridCol>
              </a:tblGrid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JSUB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*+3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Get address into L register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0961363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STA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 the A register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6085559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STX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 the X Register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790796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SINDEX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 Get the stack index in 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67746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COMP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SMAX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 See if we’re at the end of stack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1952529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JEQ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ERROR</a:t>
                      </a:r>
                      <a:endParaRPr lang="en-US" sz="13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 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146382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RMO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L, 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Move return address into A register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361777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ADD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35 </a:t>
                      </a:r>
                      <a:r>
                        <a:rPr lang="en-US" sz="13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(?)</a:t>
                      </a:r>
                      <a:endParaRPr lang="en-US" sz="13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Increment address to point past this code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9097872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 Get the stack index in 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198540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STL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SSTACK,X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Use indexed addressing to store return address on stack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993222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Increment stack index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3326717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X,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6343320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STX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SINDEX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50" u="none" strike="noStrike" dirty="0">
                          <a:effectLst/>
                        </a:rPr>
                        <a:t> 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20251489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LDA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SAVEA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Restore the A register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513971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LDX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SAVEX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Restore the X register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3049629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J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SUB</a:t>
                      </a:r>
                      <a:endParaRPr lang="en-US" sz="13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Jump to the subroutine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31926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• 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• • 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where we will return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30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94B-7B15-945F-E9EC-7E02779A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Return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6A554F-1171-5212-4B60-7A542BF7A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5562" y="1508781"/>
          <a:ext cx="7589437" cy="2095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4835">
                  <a:extLst>
                    <a:ext uri="{9D8B030D-6E8A-4147-A177-3AD203B41FA5}">
                      <a16:colId xmlns:a16="http://schemas.microsoft.com/office/drawing/2014/main" val="2634542775"/>
                    </a:ext>
                  </a:extLst>
                </a:gridCol>
                <a:gridCol w="1036548">
                  <a:extLst>
                    <a:ext uri="{9D8B030D-6E8A-4147-A177-3AD203B41FA5}">
                      <a16:colId xmlns:a16="http://schemas.microsoft.com/office/drawing/2014/main" val="1687178656"/>
                    </a:ext>
                  </a:extLst>
                </a:gridCol>
                <a:gridCol w="5278054">
                  <a:extLst>
                    <a:ext uri="{9D8B030D-6E8A-4147-A177-3AD203B41FA5}">
                      <a16:colId xmlns:a16="http://schemas.microsoft.com/office/drawing/2014/main" val="4134437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Decrement stack 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1156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SUB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#3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50" u="none" strike="noStrike">
                          <a:effectLst/>
                        </a:rPr>
                        <a:t> 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657122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STA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50" u="none" strike="noStrike">
                          <a:effectLst/>
                        </a:rPr>
                        <a:t> 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662982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92148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LDL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SPTR,X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Indexed load to get the return address into L register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53787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LDA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Restore the A register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68267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u="none" strike="noStrike">
                          <a:effectLst/>
                        </a:rPr>
                        <a:t>LDX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u="none" strike="noStrike">
                          <a:effectLst/>
                        </a:rPr>
                        <a:t>SAVEX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u="none" strike="noStrike">
                          <a:effectLst/>
                        </a:rPr>
                        <a:t>Restore the X register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04793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RSUB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4946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E310-3FDA-3FE8-D19B-897E1383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B26-F09A-163D-EAF5-E5BEE0A2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Runtime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98B3-8475-ADD6-FAE8-6EF8B068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compiled languages use a runtime stack</a:t>
            </a:r>
          </a:p>
          <a:p>
            <a:r>
              <a:rPr lang="en-US" dirty="0"/>
              <a:t>A “frame” is pushed onto the stack each time a subroutine is called</a:t>
            </a:r>
          </a:p>
          <a:p>
            <a:r>
              <a:rPr lang="en-US" dirty="0"/>
              <a:t>The frame contains the subroutine parameters, and the local variables</a:t>
            </a:r>
          </a:p>
          <a:p>
            <a:r>
              <a:rPr lang="en-US" dirty="0"/>
              <a:t>Calling sequence:</a:t>
            </a:r>
          </a:p>
          <a:p>
            <a:pPr lvl="1"/>
            <a:r>
              <a:rPr lang="en-US" dirty="0"/>
              <a:t>Load A with the number of bytes required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jsb</a:t>
            </a:r>
            <a:r>
              <a:rPr lang="en-US" dirty="0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stkpush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Returns the address of the stack frame in A</a:t>
            </a:r>
          </a:p>
          <a:p>
            <a:pPr lvl="1"/>
            <a:r>
              <a:rPr lang="en-US" dirty="0"/>
              <a:t>If the stack is full, returns 0 in A</a:t>
            </a:r>
          </a:p>
          <a:p>
            <a:endParaRPr lang="en-US" dirty="0"/>
          </a:p>
          <a:p>
            <a:r>
              <a:rPr lang="en-US" dirty="0"/>
              <a:t>To “Pop” the frame off the stack</a:t>
            </a:r>
          </a:p>
          <a:p>
            <a:pPr marL="800100" lvl="1" indent="-3429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jsb</a:t>
            </a:r>
            <a:r>
              <a:rPr lang="en-US" dirty="0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stkpop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7717-41F2-25FD-B388-E7D55F78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3498A-E954-0B12-806A-3F26D818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E47-310B-AEB7-2BE1-5B7CA3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CBB67F-A8AA-FED5-1410-2AF04AB3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01976"/>
              </p:ext>
            </p:extLst>
          </p:nvPr>
        </p:nvGraphicFramePr>
        <p:xfrm>
          <a:off x="838200" y="1238997"/>
          <a:ext cx="5475051" cy="20910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1145">
                  <a:extLst>
                    <a:ext uri="{9D8B030D-6E8A-4147-A177-3AD203B41FA5}">
                      <a16:colId xmlns:a16="http://schemas.microsoft.com/office/drawing/2014/main" val="3938671915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4203705235"/>
                    </a:ext>
                  </a:extLst>
                </a:gridCol>
                <a:gridCol w="729574">
                  <a:extLst>
                    <a:ext uri="{9D8B030D-6E8A-4147-A177-3AD203B41FA5}">
                      <a16:colId xmlns:a16="http://schemas.microsoft.com/office/drawing/2014/main" val="264258728"/>
                    </a:ext>
                  </a:extLst>
                </a:gridCol>
                <a:gridCol w="2840477">
                  <a:extLst>
                    <a:ext uri="{9D8B030D-6E8A-4147-A177-3AD203B41FA5}">
                      <a16:colId xmlns:a16="http://schemas.microsoft.com/office/drawing/2014/main" val="659741651"/>
                    </a:ext>
                  </a:extLst>
                </a:gridCol>
              </a:tblGrid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RESW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space for stack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815988"/>
                  </a:ext>
                </a:extLst>
              </a:tr>
              <a:tr h="40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endstack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end of stack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13542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#stack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next unused word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78867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stack address pointer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71075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place to save A register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88055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place to save X register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1580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A18-8E3C-5057-AB82-6EE7DFB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C960-05CF-41CD-94BA-B9A4E7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2806F1-1B7E-D789-AF06-3C7233BF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01478"/>
              </p:ext>
            </p:extLst>
          </p:nvPr>
        </p:nvGraphicFramePr>
        <p:xfrm>
          <a:off x="8610600" y="1787914"/>
          <a:ext cx="2743200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3735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•••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1 pointer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1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•••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4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2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2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6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•••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4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frame 3 pointer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yet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1069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4ACEC4-FE47-A924-451F-0429C5E6FC51}"/>
              </a:ext>
            </a:extLst>
          </p:cNvPr>
          <p:cNvSpPr txBox="1"/>
          <p:nvPr/>
        </p:nvSpPr>
        <p:spPr>
          <a:xfrm>
            <a:off x="9319260" y="1232124"/>
            <a:ext cx="1147864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C0CA5-63BF-3BA4-58C8-D2A054F4A129}"/>
              </a:ext>
            </a:extLst>
          </p:cNvPr>
          <p:cNvSpPr txBox="1"/>
          <p:nvPr/>
        </p:nvSpPr>
        <p:spPr>
          <a:xfrm>
            <a:off x="6887993" y="4043147"/>
            <a:ext cx="1147864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stackptr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2F2236-6D6A-7E5F-BF17-A2FB04D9F52E}"/>
              </a:ext>
            </a:extLst>
          </p:cNvPr>
          <p:cNvCxnSpPr>
            <a:stCxn id="11" idx="3"/>
          </p:cNvCxnSpPr>
          <p:nvPr/>
        </p:nvCxnSpPr>
        <p:spPr>
          <a:xfrm>
            <a:off x="8035857" y="4227813"/>
            <a:ext cx="57474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0C7C21-A0CF-3E9A-8274-BAD89A725FFE}"/>
              </a:ext>
            </a:extLst>
          </p:cNvPr>
          <p:cNvSpPr txBox="1"/>
          <p:nvPr/>
        </p:nvSpPr>
        <p:spPr>
          <a:xfrm>
            <a:off x="6887993" y="5117426"/>
            <a:ext cx="1147864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stacktop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2A93D-2F8B-68DF-DF06-0FF16ED80964}"/>
              </a:ext>
            </a:extLst>
          </p:cNvPr>
          <p:cNvCxnSpPr>
            <a:stCxn id="13" idx="3"/>
          </p:cNvCxnSpPr>
          <p:nvPr/>
        </p:nvCxnSpPr>
        <p:spPr>
          <a:xfrm>
            <a:off x="8035857" y="5302092"/>
            <a:ext cx="57474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4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E47-310B-AEB7-2BE1-5B7CA3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CBB67F-A8AA-FED5-1410-2AF04AB3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683351"/>
              </p:ext>
            </p:extLst>
          </p:nvPr>
        </p:nvGraphicFramePr>
        <p:xfrm>
          <a:off x="838200" y="1015261"/>
          <a:ext cx="10611255" cy="5410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2456">
                  <a:extLst>
                    <a:ext uri="{9D8B030D-6E8A-4147-A177-3AD203B41FA5}">
                      <a16:colId xmlns:a16="http://schemas.microsoft.com/office/drawing/2014/main" val="3938671915"/>
                    </a:ext>
                  </a:extLst>
                </a:gridCol>
                <a:gridCol w="1532456">
                  <a:extLst>
                    <a:ext uri="{9D8B030D-6E8A-4147-A177-3AD203B41FA5}">
                      <a16:colId xmlns:a16="http://schemas.microsoft.com/office/drawing/2014/main" val="4203705235"/>
                    </a:ext>
                  </a:extLst>
                </a:gridCol>
                <a:gridCol w="1875244">
                  <a:extLst>
                    <a:ext uri="{9D8B030D-6E8A-4147-A177-3AD203B41FA5}">
                      <a16:colId xmlns:a16="http://schemas.microsoft.com/office/drawing/2014/main" val="264258728"/>
                    </a:ext>
                  </a:extLst>
                </a:gridCol>
                <a:gridCol w="5671099">
                  <a:extLst>
                    <a:ext uri="{9D8B030D-6E8A-4147-A177-3AD203B41FA5}">
                      <a16:colId xmlns:a16="http://schemas.microsoft.com/office/drawing/2014/main" val="659741651"/>
                    </a:ext>
                  </a:extLst>
                </a:gridCol>
              </a:tblGrid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stkpush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savex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save the X register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815988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get the current top of stack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13542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save it as next stack pointer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78867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add space needed to stack pointer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71075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add space for previous stack pointer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789945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r>
                        <a:rPr lang="en-US" sz="1600" u="none" strike="noStrike" dirty="0" err="1">
                          <a:effectLst/>
                        </a:rPr>
                        <a:t>endstack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check for stack overflow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03129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stkOK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15041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return error condition if stack is full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44305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75032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stkOK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update top of stack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63651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get address to store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stack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34135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X,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03733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get stack pointer and put in current stack frame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447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25879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restore 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401673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return to caller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52698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A18-8E3C-5057-AB82-6EE7DFB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C960-05CF-41CD-94BA-B9A4E7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E47-310B-AEB7-2BE1-5B7CA3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CBB67F-A8AA-FED5-1410-2AF04AB3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96867"/>
              </p:ext>
            </p:extLst>
          </p:nvPr>
        </p:nvGraphicFramePr>
        <p:xfrm>
          <a:off x="838200" y="1238997"/>
          <a:ext cx="10611255" cy="3296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2456">
                  <a:extLst>
                    <a:ext uri="{9D8B030D-6E8A-4147-A177-3AD203B41FA5}">
                      <a16:colId xmlns:a16="http://schemas.microsoft.com/office/drawing/2014/main" val="3938671915"/>
                    </a:ext>
                  </a:extLst>
                </a:gridCol>
                <a:gridCol w="1532456">
                  <a:extLst>
                    <a:ext uri="{9D8B030D-6E8A-4147-A177-3AD203B41FA5}">
                      <a16:colId xmlns:a16="http://schemas.microsoft.com/office/drawing/2014/main" val="4203705235"/>
                    </a:ext>
                  </a:extLst>
                </a:gridCol>
                <a:gridCol w="1875244">
                  <a:extLst>
                    <a:ext uri="{9D8B030D-6E8A-4147-A177-3AD203B41FA5}">
                      <a16:colId xmlns:a16="http://schemas.microsoft.com/office/drawing/2014/main" val="264258728"/>
                    </a:ext>
                  </a:extLst>
                </a:gridCol>
                <a:gridCol w="5671099">
                  <a:extLst>
                    <a:ext uri="{9D8B030D-6E8A-4147-A177-3AD203B41FA5}">
                      <a16:colId xmlns:a16="http://schemas.microsoft.com/office/drawing/2014/main" val="659741651"/>
                    </a:ext>
                  </a:extLst>
                </a:gridCol>
              </a:tblGrid>
              <a:tr h="176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stkpop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savea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save the A register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815988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save the X register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13542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Get the address of the bottom of the previous stack frame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78867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71075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X,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move it into 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789945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0,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get the address of the previous stack frame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03129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make it the new top of stack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15041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restore 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44305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restore 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75032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return to caller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52698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A18-8E3C-5057-AB82-6EE7DFB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C960-05CF-41CD-94BA-B9A4E7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6F87-D8BA-E3C4-F680-69EECD1B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BCEC-0F92-EF27-69CC-0BEC86D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emits code to print; this is usually a call to a library routine</a:t>
            </a:r>
          </a:p>
          <a:p>
            <a:r>
              <a:rPr lang="en-US" dirty="0"/>
              <a:t>As an example, here is a very simple function to print a string</a:t>
            </a:r>
          </a:p>
          <a:p>
            <a:r>
              <a:rPr lang="en-US" dirty="0"/>
              <a:t>Calling sequence:</a:t>
            </a:r>
          </a:p>
          <a:p>
            <a:pPr marL="800100" lvl="1" indent="-3429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the I/O device number in </a:t>
            </a: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outdev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X with the address of a null-terminates string to print</a:t>
            </a:r>
          </a:p>
          <a:p>
            <a:pPr marL="800100" lvl="1" indent="-3429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jsb</a:t>
            </a:r>
            <a:r>
              <a:rPr lang="en-US" dirty="0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pstr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3049-1A23-B966-598C-B213A1F3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268E-39D2-31D2-5DED-766E10E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0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E47-310B-AEB7-2BE1-5B7CA3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CBB67F-A8AA-FED5-1410-2AF04AB3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95379"/>
              </p:ext>
            </p:extLst>
          </p:nvPr>
        </p:nvGraphicFramePr>
        <p:xfrm>
          <a:off x="838200" y="1238997"/>
          <a:ext cx="10611255" cy="4733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2456">
                  <a:extLst>
                    <a:ext uri="{9D8B030D-6E8A-4147-A177-3AD203B41FA5}">
                      <a16:colId xmlns:a16="http://schemas.microsoft.com/office/drawing/2014/main" val="3938671915"/>
                    </a:ext>
                  </a:extLst>
                </a:gridCol>
                <a:gridCol w="1532456">
                  <a:extLst>
                    <a:ext uri="{9D8B030D-6E8A-4147-A177-3AD203B41FA5}">
                      <a16:colId xmlns:a16="http://schemas.microsoft.com/office/drawing/2014/main" val="4203705235"/>
                    </a:ext>
                  </a:extLst>
                </a:gridCol>
                <a:gridCol w="1875244">
                  <a:extLst>
                    <a:ext uri="{9D8B030D-6E8A-4147-A177-3AD203B41FA5}">
                      <a16:colId xmlns:a16="http://schemas.microsoft.com/office/drawing/2014/main" val="264258728"/>
                    </a:ext>
                  </a:extLst>
                </a:gridCol>
                <a:gridCol w="5671099">
                  <a:extLst>
                    <a:ext uri="{9D8B030D-6E8A-4147-A177-3AD203B41FA5}">
                      <a16:colId xmlns:a16="http://schemas.microsoft.com/office/drawing/2014/main" val="659741651"/>
                    </a:ext>
                  </a:extLst>
                </a:gridCol>
              </a:tblGrid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outdev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BYTE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Output device 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815988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savea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RESW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; Space to save the A register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13542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78867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pstr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savea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Save 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710757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LDCH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0, 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A = character to output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835483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#0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Check for null character (string terminator)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403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JGT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pstr1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If not null, go print the character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89300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savea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If null, all done printing:  return A.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00443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RSUB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Return to caller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954298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pstr1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outdev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Test to see if output device is ready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65509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JEQ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pstr1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Device not ready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9395056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outdev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Output A register to output device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871475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#0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; Increment X to point to next character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66522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pstr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; loop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8606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A18-8E3C-5057-AB82-6EE7DFB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C960-05CF-41CD-94BA-B9A4E7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CB22-2FD4-DEC2-BEE9-3FB35189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B0E0-074D-5E2F-B086-812BCDD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assignment in Canvas – due next Wednesday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SIC/XE Assembly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EDE0-58D0-5711-5CBF-C3C1B51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46DD7-B618-3D0C-34E0-817497DD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FF11-0D54-F44F-DE9A-46B6C5C8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9E52-DE62-3254-2E0E-106BA27B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Fibonacci Sequence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Each number in the sequence is the sum of the previous two:</a:t>
            </a:r>
          </a:p>
          <a:p>
            <a:pPr lvl="1"/>
            <a:r>
              <a:rPr lang="en-US" dirty="0"/>
              <a:t>0, 1, 1, 2, 3, 5, 8, 13, 21, 34…</a:t>
            </a:r>
          </a:p>
          <a:p>
            <a:endParaRPr lang="en-US" dirty="0"/>
          </a:p>
          <a:p>
            <a:r>
              <a:rPr lang="en-US" dirty="0"/>
              <a:t>Write a short program to print a sequence of Fibonacci numbers</a:t>
            </a:r>
          </a:p>
          <a:p>
            <a:pPr lvl="1"/>
            <a:r>
              <a:rPr lang="en-US" dirty="0"/>
              <a:t>Also, indicate numbers that are evenly divisible by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F31BD-AC41-C5C4-C099-7E5A9603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7330-C87F-D8EC-F706-3619D8BF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A0F0-303D-C931-1226-903B54F8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31590"/>
            <a:ext cx="4088130" cy="506346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b="1" dirty="0"/>
              <a:t>Fibonacci Sequence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 0: 0 Divisible by 5!</a:t>
            </a:r>
          </a:p>
          <a:p>
            <a:pPr marL="0" indent="0">
              <a:buNone/>
            </a:pPr>
            <a:r>
              <a:rPr lang="en-US" sz="4300" dirty="0"/>
              <a:t> 1: 1</a:t>
            </a:r>
          </a:p>
          <a:p>
            <a:pPr marL="0" indent="0">
              <a:buNone/>
            </a:pPr>
            <a:r>
              <a:rPr lang="en-US" sz="4300" dirty="0"/>
              <a:t> 2: 1</a:t>
            </a:r>
          </a:p>
          <a:p>
            <a:pPr marL="0" indent="0">
              <a:buNone/>
            </a:pPr>
            <a:r>
              <a:rPr lang="en-US" sz="4300" dirty="0"/>
              <a:t> 3: 2</a:t>
            </a:r>
          </a:p>
          <a:p>
            <a:pPr marL="0" indent="0">
              <a:buNone/>
            </a:pPr>
            <a:r>
              <a:rPr lang="en-US" sz="4300" dirty="0"/>
              <a:t> 4: 3</a:t>
            </a:r>
          </a:p>
          <a:p>
            <a:pPr marL="0" indent="0">
              <a:buNone/>
            </a:pPr>
            <a:r>
              <a:rPr lang="en-US" sz="4300" dirty="0"/>
              <a:t> 5: 5 Divisible by 5!</a:t>
            </a:r>
          </a:p>
          <a:p>
            <a:pPr marL="0" indent="0">
              <a:buNone/>
            </a:pPr>
            <a:r>
              <a:rPr lang="en-US" sz="4300" dirty="0"/>
              <a:t> 6: 8</a:t>
            </a:r>
          </a:p>
          <a:p>
            <a:pPr marL="0" indent="0">
              <a:buNone/>
            </a:pPr>
            <a:r>
              <a:rPr lang="en-US" sz="4300" dirty="0"/>
              <a:t> 7: 13</a:t>
            </a:r>
          </a:p>
          <a:p>
            <a:pPr marL="0" indent="0">
              <a:buNone/>
            </a:pPr>
            <a:r>
              <a:rPr lang="en-US" sz="4300" dirty="0"/>
              <a:t> 8: 21</a:t>
            </a:r>
          </a:p>
          <a:p>
            <a:pPr marL="0" indent="0">
              <a:buNone/>
            </a:pPr>
            <a:r>
              <a:rPr lang="en-US" sz="4300" dirty="0"/>
              <a:t> 9: 34</a:t>
            </a:r>
          </a:p>
          <a:p>
            <a:pPr marL="0" indent="0">
              <a:buNone/>
            </a:pPr>
            <a:r>
              <a:rPr lang="en-US" sz="4300" dirty="0"/>
              <a:t> 10: 55 Divisible by 5!</a:t>
            </a:r>
          </a:p>
          <a:p>
            <a:pPr marL="0" indent="0">
              <a:buNone/>
            </a:pPr>
            <a:r>
              <a:rPr lang="en-US" sz="4300" dirty="0"/>
              <a:t> 11: 89</a:t>
            </a:r>
          </a:p>
          <a:p>
            <a:pPr marL="0" indent="0">
              <a:buNone/>
            </a:pPr>
            <a:r>
              <a:rPr lang="en-US" sz="4300" dirty="0"/>
              <a:t> 12: 144</a:t>
            </a:r>
          </a:p>
          <a:p>
            <a:pPr marL="0" indent="0">
              <a:buNone/>
            </a:pPr>
            <a:r>
              <a:rPr lang="en-US" sz="4300" dirty="0"/>
              <a:t> 13: 233</a:t>
            </a:r>
          </a:p>
          <a:p>
            <a:pPr marL="0" indent="0">
              <a:buNone/>
            </a:pPr>
            <a:r>
              <a:rPr lang="en-US" sz="4300" dirty="0"/>
              <a:t> 14: 377</a:t>
            </a:r>
          </a:p>
          <a:p>
            <a:pPr marL="0" indent="0">
              <a:buNone/>
            </a:pPr>
            <a:r>
              <a:rPr lang="en-US" sz="4300" dirty="0"/>
              <a:t> 15: 610 Divisible by 5!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7D05F-1C01-84AC-C728-F6A1B5FF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90F341-27CC-9C64-625A-60566D7F6812}"/>
              </a:ext>
            </a:extLst>
          </p:cNvPr>
          <p:cNvSpPr txBox="1">
            <a:spLocks/>
          </p:cNvSpPr>
          <p:nvPr/>
        </p:nvSpPr>
        <p:spPr>
          <a:xfrm>
            <a:off x="5478778" y="1772341"/>
            <a:ext cx="3760472" cy="3889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16: 987</a:t>
            </a:r>
          </a:p>
          <a:p>
            <a:pPr marL="0" indent="0">
              <a:buNone/>
            </a:pPr>
            <a:r>
              <a:rPr lang="en-US" dirty="0"/>
              <a:t> 17: 1597</a:t>
            </a:r>
          </a:p>
          <a:p>
            <a:pPr marL="0" indent="0">
              <a:buNone/>
            </a:pPr>
            <a:r>
              <a:rPr lang="en-US" dirty="0"/>
              <a:t> 18: 2584</a:t>
            </a:r>
          </a:p>
          <a:p>
            <a:pPr marL="0" indent="0">
              <a:buNone/>
            </a:pPr>
            <a:r>
              <a:rPr lang="en-US" dirty="0"/>
              <a:t> 19: 4181</a:t>
            </a:r>
          </a:p>
          <a:p>
            <a:pPr marL="0" indent="0">
              <a:buNone/>
            </a:pPr>
            <a:r>
              <a:rPr lang="en-US" dirty="0"/>
              <a:t> 20: 6765 Divisible by 5!</a:t>
            </a:r>
          </a:p>
          <a:p>
            <a:pPr marL="0" indent="0">
              <a:buNone/>
            </a:pPr>
            <a:r>
              <a:rPr lang="en-US" dirty="0"/>
              <a:t> 21: 10946</a:t>
            </a:r>
          </a:p>
          <a:p>
            <a:pPr marL="0" indent="0">
              <a:buNone/>
            </a:pPr>
            <a:r>
              <a:rPr lang="en-US" dirty="0"/>
              <a:t> 22: 17711</a:t>
            </a:r>
          </a:p>
          <a:p>
            <a:pPr marL="0" indent="0">
              <a:buNone/>
            </a:pPr>
            <a:r>
              <a:rPr lang="en-US" dirty="0"/>
              <a:t> 23: 28657</a:t>
            </a:r>
          </a:p>
          <a:p>
            <a:pPr marL="0" indent="0">
              <a:buNone/>
            </a:pPr>
            <a:r>
              <a:rPr lang="en-US" dirty="0"/>
              <a:t> 24: 46368</a:t>
            </a:r>
          </a:p>
          <a:p>
            <a:pPr marL="0" indent="0">
              <a:buNone/>
            </a:pPr>
            <a:r>
              <a:rPr lang="en-US" dirty="0"/>
              <a:t> 25: 75025 Divisible by 5!</a:t>
            </a:r>
          </a:p>
          <a:p>
            <a:pPr marL="0" indent="0">
              <a:buNone/>
            </a:pPr>
            <a:r>
              <a:rPr lang="en-US" dirty="0"/>
              <a:t> 26: 121393</a:t>
            </a:r>
          </a:p>
          <a:p>
            <a:pPr marL="0" indent="0">
              <a:buNone/>
            </a:pPr>
            <a:r>
              <a:rPr lang="en-US" dirty="0"/>
              <a:t> 27: 196418</a:t>
            </a:r>
          </a:p>
          <a:p>
            <a:pPr marL="0" indent="0">
              <a:buNone/>
            </a:pPr>
            <a:r>
              <a:rPr lang="en-US" dirty="0"/>
              <a:t> 28: 317811</a:t>
            </a:r>
          </a:p>
          <a:p>
            <a:pPr marL="0" indent="0">
              <a:buNone/>
            </a:pPr>
            <a:r>
              <a:rPr lang="en-US" dirty="0"/>
              <a:t> 29: 514229</a:t>
            </a:r>
          </a:p>
          <a:p>
            <a:pPr marL="0" indent="0">
              <a:buNone/>
            </a:pPr>
            <a:r>
              <a:rPr lang="en-US" dirty="0"/>
              <a:t> 30: 832040 Divisible by 5!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DCF0-68CD-C033-1AE2-7C2DDB2A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ECAC-05C3-AB8F-AE3F-064F24E2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PRINT "Fibonacci Sequence”</a:t>
            </a:r>
          </a:p>
          <a:p>
            <a:pPr marL="0" indent="0">
              <a:buNone/>
            </a:pPr>
            <a:r>
              <a:rPr lang="en-US" dirty="0" err="1"/>
              <a:t>linenumber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prev_prev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 err="1"/>
              <a:t>prev</a:t>
            </a:r>
            <a:r>
              <a:rPr lang="en-US" dirty="0"/>
              <a:t>      = 1;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linenumber</a:t>
            </a:r>
            <a:r>
              <a:rPr lang="en-US" dirty="0"/>
              <a:t> &lt;= 30)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fib = </a:t>
            </a:r>
            <a:r>
              <a:rPr lang="en-US" dirty="0" err="1"/>
              <a:t>prev_prev</a:t>
            </a:r>
            <a:r>
              <a:rPr lang="en-US" dirty="0"/>
              <a:t> + </a:t>
            </a:r>
            <a:r>
              <a:rPr lang="en-US" dirty="0" err="1"/>
              <a:t>prev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err="1"/>
              <a:t>linenumber</a:t>
            </a:r>
            <a:r>
              <a:rPr lang="en-US" dirty="0"/>
              <a:t> and fib</a:t>
            </a:r>
          </a:p>
          <a:p>
            <a:pPr marL="0" indent="0">
              <a:buNone/>
            </a:pPr>
            <a:r>
              <a:rPr lang="en-US" dirty="0"/>
              <a:t>    IF (fib mod 5 is 0) PRINT “divisible by 5”</a:t>
            </a:r>
          </a:p>
          <a:p>
            <a:pPr marL="0" indent="0">
              <a:buNone/>
            </a:pPr>
            <a:r>
              <a:rPr lang="en-US" dirty="0"/>
              <a:t>    PRINT new line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prev_prev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 = fib;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365A-79EB-15E1-4722-063016F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BA53-DA02-6412-D9F3-A4EA567D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Emit Assembly Language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0C55-ADB9-8EAE-0D4F-1F115715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length and complex instruction sequences are req	</a:t>
            </a:r>
            <a:r>
              <a:rPr lang="en-US" dirty="0" err="1"/>
              <a:t>uired</a:t>
            </a:r>
            <a:r>
              <a:rPr lang="en-US" dirty="0"/>
              <a:t> to do things that are not built into the machine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AF5E-CF9E-1CF9-9904-B9D2CFD2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D297-0698-F06E-1C96-3176D4BE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5C1-23BF-B24E-96A7-6707DB1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Nesting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DD3E-3626-7F43-A445-DE2D0D65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86497"/>
            <a:ext cx="7886700" cy="12072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SIC instruction set has a subroutine call – JSUB</a:t>
            </a:r>
          </a:p>
          <a:p>
            <a:r>
              <a:rPr lang="en-US" dirty="0"/>
              <a:t>Because there is only one return address register (L), subroutines cannot be nested: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CB0-DEF2-FA47-86C1-60052A2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C55-5110-D148-8D50-9A5D903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65ACEC-CB67-A748-97CB-C44561D7CECD}"/>
              </a:ext>
            </a:extLst>
          </p:cNvPr>
          <p:cNvGraphicFramePr>
            <a:graphicFrameLocks noGrp="1"/>
          </p:cNvGraphicFramePr>
          <p:nvPr/>
        </p:nvGraphicFramePr>
        <p:xfrm>
          <a:off x="2366598" y="3122295"/>
          <a:ext cx="1953357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51119">
                  <a:extLst>
                    <a:ext uri="{9D8B030D-6E8A-4147-A177-3AD203B41FA5}">
                      <a16:colId xmlns:a16="http://schemas.microsoft.com/office/drawing/2014/main" val="4054629153"/>
                    </a:ext>
                  </a:extLst>
                </a:gridCol>
                <a:gridCol w="651119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651119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2058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FIRST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2713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8A45E1-0A7F-1A4D-9778-7B0465C33E49}"/>
              </a:ext>
            </a:extLst>
          </p:cNvPr>
          <p:cNvGraphicFramePr>
            <a:graphicFrameLocks noGrp="1"/>
          </p:cNvGraphicFramePr>
          <p:nvPr/>
        </p:nvGraphicFramePr>
        <p:xfrm>
          <a:off x="5013448" y="3410463"/>
          <a:ext cx="1926981" cy="13906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20211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FIRST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SECOND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03095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94925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RSUB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60315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0D60BF-65EC-584D-AEA4-9FD6C1F6DD47}"/>
              </a:ext>
            </a:extLst>
          </p:cNvPr>
          <p:cNvGraphicFramePr>
            <a:graphicFrameLocks noGrp="1"/>
          </p:cNvGraphicFramePr>
          <p:nvPr/>
        </p:nvGraphicFramePr>
        <p:xfrm>
          <a:off x="7585197" y="3694262"/>
          <a:ext cx="2199542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749294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601425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848823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SECOND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2545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BE4BC-B90D-A844-BC93-B33BAD8BA33D}"/>
              </a:ext>
            </a:extLst>
          </p:cNvPr>
          <p:cNvCxnSpPr>
            <a:cxnSpLocks/>
          </p:cNvCxnSpPr>
          <p:nvPr/>
        </p:nvCxnSpPr>
        <p:spPr>
          <a:xfrm flipV="1">
            <a:off x="4415938" y="3545717"/>
            <a:ext cx="500429" cy="6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C8C2B-B060-D54F-B95E-94F3F003770A}"/>
              </a:ext>
            </a:extLst>
          </p:cNvPr>
          <p:cNvCxnSpPr>
            <a:cxnSpLocks/>
          </p:cNvCxnSpPr>
          <p:nvPr/>
        </p:nvCxnSpPr>
        <p:spPr>
          <a:xfrm>
            <a:off x="7036412" y="3818282"/>
            <a:ext cx="475151" cy="5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102697-192D-6E41-916D-01F44408CD70}"/>
              </a:ext>
            </a:extLst>
          </p:cNvPr>
          <p:cNvCxnSpPr>
            <a:cxnSpLocks/>
          </p:cNvCxnSpPr>
          <p:nvPr/>
        </p:nvCxnSpPr>
        <p:spPr>
          <a:xfrm flipH="1" flipV="1">
            <a:off x="7038242" y="4111458"/>
            <a:ext cx="473321" cy="2881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82F6FE-ECB4-4B42-8D51-5B9D7572211E}"/>
              </a:ext>
            </a:extLst>
          </p:cNvPr>
          <p:cNvSpPr/>
          <p:nvPr/>
        </p:nvSpPr>
        <p:spPr>
          <a:xfrm>
            <a:off x="7108947" y="4399627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BF7F90-4223-FB47-B56B-6966C42E0826}"/>
              </a:ext>
            </a:extLst>
          </p:cNvPr>
          <p:cNvSpPr/>
          <p:nvPr/>
        </p:nvSpPr>
        <p:spPr>
          <a:xfrm>
            <a:off x="7108947" y="3367982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B6209D-E09B-5545-B0F0-6D4888961A67}"/>
              </a:ext>
            </a:extLst>
          </p:cNvPr>
          <p:cNvSpPr/>
          <p:nvPr/>
        </p:nvSpPr>
        <p:spPr>
          <a:xfrm>
            <a:off x="4488474" y="3131814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BA105-3734-5B41-AF39-335C0B4A87D9}"/>
              </a:ext>
            </a:extLst>
          </p:cNvPr>
          <p:cNvCxnSpPr>
            <a:cxnSpLocks/>
          </p:cNvCxnSpPr>
          <p:nvPr/>
        </p:nvCxnSpPr>
        <p:spPr>
          <a:xfrm>
            <a:off x="4437370" y="4098217"/>
            <a:ext cx="49181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65E29EC-7D80-9647-B8D8-E2302DA85FB9}"/>
              </a:ext>
            </a:extLst>
          </p:cNvPr>
          <p:cNvSpPr/>
          <p:nvPr/>
        </p:nvSpPr>
        <p:spPr>
          <a:xfrm>
            <a:off x="4023216" y="4220922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C29286-AFB6-2042-B8DF-97F0C2E454B5}"/>
              </a:ext>
            </a:extLst>
          </p:cNvPr>
          <p:cNvCxnSpPr>
            <a:cxnSpLocks/>
          </p:cNvCxnSpPr>
          <p:nvPr/>
        </p:nvCxnSpPr>
        <p:spPr>
          <a:xfrm>
            <a:off x="4437370" y="4644392"/>
            <a:ext cx="4789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05387E-519E-924E-B973-D3DE5D5A238C}"/>
              </a:ext>
            </a:extLst>
          </p:cNvPr>
          <p:cNvCxnSpPr>
            <a:cxnSpLocks/>
          </p:cNvCxnSpPr>
          <p:nvPr/>
        </p:nvCxnSpPr>
        <p:spPr>
          <a:xfrm>
            <a:off x="4437368" y="4110864"/>
            <a:ext cx="0" cy="5456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787-0B17-8E08-CCC0-B3CA49F3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Subroutine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9467-3940-2195-1FF1-CB0140BB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SIC/XE has JSUB and RSUB instructions, but only one L register</a:t>
            </a:r>
          </a:p>
          <a:p>
            <a:r>
              <a:rPr lang="en-US" sz="2400" dirty="0"/>
              <a:t>Nested subroutine calls don’t work!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BBDAF-026B-336C-EF45-3CACD920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5C1-23BF-B24E-96A7-6707DB1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Nesting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DD3E-3626-7F43-A445-DE2D0D65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86497"/>
            <a:ext cx="7886700" cy="12072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SIC instruction set has a subroutine call – JSUB</a:t>
            </a:r>
          </a:p>
          <a:p>
            <a:r>
              <a:rPr lang="en-US" dirty="0"/>
              <a:t>Because there is only one return address register (L), subroutines cannot be nested: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CB0-DEF2-FA47-86C1-60052A2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C55-5110-D148-8D50-9A5D903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65ACEC-CB67-A748-97CB-C44561D7CECD}"/>
              </a:ext>
            </a:extLst>
          </p:cNvPr>
          <p:cNvGraphicFramePr>
            <a:graphicFrameLocks noGrp="1"/>
          </p:cNvGraphicFramePr>
          <p:nvPr/>
        </p:nvGraphicFramePr>
        <p:xfrm>
          <a:off x="2366598" y="3122295"/>
          <a:ext cx="1953357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51119">
                  <a:extLst>
                    <a:ext uri="{9D8B030D-6E8A-4147-A177-3AD203B41FA5}">
                      <a16:colId xmlns:a16="http://schemas.microsoft.com/office/drawing/2014/main" val="4054629153"/>
                    </a:ext>
                  </a:extLst>
                </a:gridCol>
                <a:gridCol w="651119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651119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2058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FIRST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2713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8A45E1-0A7F-1A4D-9778-7B0465C33E49}"/>
              </a:ext>
            </a:extLst>
          </p:cNvPr>
          <p:cNvGraphicFramePr>
            <a:graphicFrameLocks noGrp="1"/>
          </p:cNvGraphicFramePr>
          <p:nvPr/>
        </p:nvGraphicFramePr>
        <p:xfrm>
          <a:off x="5013448" y="3410463"/>
          <a:ext cx="1926981" cy="13906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20211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FIRST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SECOND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03095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94925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RSUB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60315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0D60BF-65EC-584D-AEA4-9FD6C1F6DD47}"/>
              </a:ext>
            </a:extLst>
          </p:cNvPr>
          <p:cNvGraphicFramePr>
            <a:graphicFrameLocks noGrp="1"/>
          </p:cNvGraphicFramePr>
          <p:nvPr/>
        </p:nvGraphicFramePr>
        <p:xfrm>
          <a:off x="7585197" y="3694262"/>
          <a:ext cx="2199542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749294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601425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848823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SECOND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. .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2545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BE4BC-B90D-A844-BC93-B33BAD8BA33D}"/>
              </a:ext>
            </a:extLst>
          </p:cNvPr>
          <p:cNvCxnSpPr>
            <a:cxnSpLocks/>
          </p:cNvCxnSpPr>
          <p:nvPr/>
        </p:nvCxnSpPr>
        <p:spPr>
          <a:xfrm flipV="1">
            <a:off x="4415938" y="3545717"/>
            <a:ext cx="500429" cy="6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C8C2B-B060-D54F-B95E-94F3F003770A}"/>
              </a:ext>
            </a:extLst>
          </p:cNvPr>
          <p:cNvCxnSpPr>
            <a:cxnSpLocks/>
          </p:cNvCxnSpPr>
          <p:nvPr/>
        </p:nvCxnSpPr>
        <p:spPr>
          <a:xfrm>
            <a:off x="7036412" y="3818282"/>
            <a:ext cx="475151" cy="5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102697-192D-6E41-916D-01F44408CD70}"/>
              </a:ext>
            </a:extLst>
          </p:cNvPr>
          <p:cNvCxnSpPr>
            <a:cxnSpLocks/>
          </p:cNvCxnSpPr>
          <p:nvPr/>
        </p:nvCxnSpPr>
        <p:spPr>
          <a:xfrm flipH="1" flipV="1">
            <a:off x="7038242" y="4111458"/>
            <a:ext cx="473321" cy="2881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82F6FE-ECB4-4B42-8D51-5B9D7572211E}"/>
              </a:ext>
            </a:extLst>
          </p:cNvPr>
          <p:cNvSpPr/>
          <p:nvPr/>
        </p:nvSpPr>
        <p:spPr>
          <a:xfrm>
            <a:off x="7108947" y="4399627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BF7F90-4223-FB47-B56B-6966C42E0826}"/>
              </a:ext>
            </a:extLst>
          </p:cNvPr>
          <p:cNvSpPr/>
          <p:nvPr/>
        </p:nvSpPr>
        <p:spPr>
          <a:xfrm>
            <a:off x="7108947" y="3367982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B6209D-E09B-5545-B0F0-6D4888961A67}"/>
              </a:ext>
            </a:extLst>
          </p:cNvPr>
          <p:cNvSpPr/>
          <p:nvPr/>
        </p:nvSpPr>
        <p:spPr>
          <a:xfrm>
            <a:off x="4488474" y="3131814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BA105-3734-5B41-AF39-335C0B4A87D9}"/>
              </a:ext>
            </a:extLst>
          </p:cNvPr>
          <p:cNvCxnSpPr>
            <a:cxnSpLocks/>
          </p:cNvCxnSpPr>
          <p:nvPr/>
        </p:nvCxnSpPr>
        <p:spPr>
          <a:xfrm>
            <a:off x="4437370" y="4098217"/>
            <a:ext cx="49181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65E29EC-7D80-9647-B8D8-E2302DA85FB9}"/>
              </a:ext>
            </a:extLst>
          </p:cNvPr>
          <p:cNvSpPr/>
          <p:nvPr/>
        </p:nvSpPr>
        <p:spPr>
          <a:xfrm>
            <a:off x="4023216" y="4220922"/>
            <a:ext cx="307731" cy="3077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C29286-AFB6-2042-B8DF-97F0C2E454B5}"/>
              </a:ext>
            </a:extLst>
          </p:cNvPr>
          <p:cNvCxnSpPr>
            <a:cxnSpLocks/>
          </p:cNvCxnSpPr>
          <p:nvPr/>
        </p:nvCxnSpPr>
        <p:spPr>
          <a:xfrm>
            <a:off x="4437370" y="4644392"/>
            <a:ext cx="4789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05387E-519E-924E-B973-D3DE5D5A238C}"/>
              </a:ext>
            </a:extLst>
          </p:cNvPr>
          <p:cNvCxnSpPr>
            <a:cxnSpLocks/>
          </p:cNvCxnSpPr>
          <p:nvPr/>
        </p:nvCxnSpPr>
        <p:spPr>
          <a:xfrm>
            <a:off x="4437368" y="4110864"/>
            <a:ext cx="0" cy="5456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2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8457FF-1F7A-3719-AE98-1C5BE6DCD9E0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1698625"/>
          <a:ext cx="7099300" cy="132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005">
                  <a:extLst>
                    <a:ext uri="{9D8B030D-6E8A-4147-A177-3AD203B41FA5}">
                      <a16:colId xmlns:a16="http://schemas.microsoft.com/office/drawing/2014/main" val="4276446469"/>
                    </a:ext>
                  </a:extLst>
                </a:gridCol>
                <a:gridCol w="1017809">
                  <a:extLst>
                    <a:ext uri="{9D8B030D-6E8A-4147-A177-3AD203B41FA5}">
                      <a16:colId xmlns:a16="http://schemas.microsoft.com/office/drawing/2014/main" val="550057546"/>
                    </a:ext>
                  </a:extLst>
                </a:gridCol>
                <a:gridCol w="827565">
                  <a:extLst>
                    <a:ext uri="{9D8B030D-6E8A-4147-A177-3AD203B41FA5}">
                      <a16:colId xmlns:a16="http://schemas.microsoft.com/office/drawing/2014/main" val="1968362016"/>
                    </a:ext>
                  </a:extLst>
                </a:gridCol>
                <a:gridCol w="4213921">
                  <a:extLst>
                    <a:ext uri="{9D8B030D-6E8A-4147-A177-3AD203B41FA5}">
                      <a16:colId xmlns:a16="http://schemas.microsoft.com/office/drawing/2014/main" val="19599063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SSTACK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RESW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Allow 10 nested subroutine calls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263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SINDEX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WORD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Index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0818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SMAX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WORD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30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Stack Maximum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4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SAVEA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RESW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Space to save A register (we’ll see why)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0803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SAVEX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RESW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50" u="none" strike="noStrike" dirty="0">
                          <a:effectLst/>
                        </a:rPr>
                        <a:t>Space to save X register (we’ll see why)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52219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1970BB-3735-04E4-01BC-A7185524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152A-15D1-AAF1-CD34-6B0EB30B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1326</Words>
  <Application>Microsoft Macintosh PowerPoint</Application>
  <PresentationFormat>Widescreen</PresentationFormat>
  <Paragraphs>425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Symbol</vt:lpstr>
      <vt:lpstr>Office Theme</vt:lpstr>
      <vt:lpstr>CMPE 220 </vt:lpstr>
      <vt:lpstr>Using Pseudocode</vt:lpstr>
      <vt:lpstr>Output</vt:lpstr>
      <vt:lpstr>Pseudocode</vt:lpstr>
      <vt:lpstr>Compilers Emit Assembly Language Code</vt:lpstr>
      <vt:lpstr>EXAMPLE:  Nesting Subroutines</vt:lpstr>
      <vt:lpstr>A Subroutine Call Stack</vt:lpstr>
      <vt:lpstr>EXAMPLE:  Nesting Subroutines</vt:lpstr>
      <vt:lpstr>Storage Declarations</vt:lpstr>
      <vt:lpstr>Subroutine Call</vt:lpstr>
      <vt:lpstr>Subroutine Return</vt:lpstr>
      <vt:lpstr>Managing a Runtime Stack</vt:lpstr>
      <vt:lpstr>Memory Management</vt:lpstr>
      <vt:lpstr>Memory Management</vt:lpstr>
      <vt:lpstr>Memory Management</vt:lpstr>
      <vt:lpstr>Printing</vt:lpstr>
      <vt:lpstr>Printing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328</cp:revision>
  <dcterms:created xsi:type="dcterms:W3CDTF">2020-01-10T19:33:29Z</dcterms:created>
  <dcterms:modified xsi:type="dcterms:W3CDTF">2023-02-08T19:24:12Z</dcterms:modified>
</cp:coreProperties>
</file>