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466" r:id="rId3"/>
    <p:sldId id="394" r:id="rId4"/>
    <p:sldId id="480" r:id="rId5"/>
    <p:sldId id="494" r:id="rId6"/>
    <p:sldId id="476" r:id="rId7"/>
    <p:sldId id="477" r:id="rId8"/>
    <p:sldId id="478" r:id="rId9"/>
    <p:sldId id="481" r:id="rId10"/>
    <p:sldId id="482" r:id="rId11"/>
    <p:sldId id="483" r:id="rId12"/>
    <p:sldId id="484" r:id="rId13"/>
    <p:sldId id="492" r:id="rId14"/>
    <p:sldId id="470" r:id="rId15"/>
    <p:sldId id="471" r:id="rId16"/>
    <p:sldId id="468" r:id="rId17"/>
    <p:sldId id="472" r:id="rId18"/>
    <p:sldId id="473" r:id="rId19"/>
    <p:sldId id="469" r:id="rId20"/>
    <p:sldId id="474" r:id="rId21"/>
    <p:sldId id="493" r:id="rId22"/>
    <p:sldId id="479" r:id="rId23"/>
    <p:sldId id="485" r:id="rId24"/>
    <p:sldId id="486" r:id="rId25"/>
    <p:sldId id="487" r:id="rId26"/>
    <p:sldId id="511" r:id="rId27"/>
    <p:sldId id="512" r:id="rId28"/>
    <p:sldId id="488" r:id="rId29"/>
    <p:sldId id="490" r:id="rId30"/>
    <p:sldId id="489" r:id="rId31"/>
    <p:sldId id="508" r:id="rId32"/>
    <p:sldId id="513" r:id="rId33"/>
    <p:sldId id="517" r:id="rId34"/>
    <p:sldId id="515" r:id="rId35"/>
    <p:sldId id="510" r:id="rId36"/>
    <p:sldId id="491" r:id="rId37"/>
    <p:sldId id="507" r:id="rId38"/>
    <p:sldId id="505" r:id="rId39"/>
    <p:sldId id="495" r:id="rId40"/>
    <p:sldId id="496" r:id="rId41"/>
    <p:sldId id="497" r:id="rId42"/>
    <p:sldId id="498" r:id="rId43"/>
    <p:sldId id="501" r:id="rId44"/>
    <p:sldId id="502" r:id="rId45"/>
    <p:sldId id="503" r:id="rId46"/>
    <p:sldId id="504" r:id="rId47"/>
    <p:sldId id="499" r:id="rId48"/>
    <p:sldId id="518" r:id="rId49"/>
    <p:sldId id="519" r:id="rId50"/>
    <p:sldId id="500" r:id="rId51"/>
    <p:sldId id="31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88"/>
    <p:restoredTop sz="86085"/>
  </p:normalViewPr>
  <p:slideViewPr>
    <p:cSldViewPr snapToGrid="0" snapToObjects="1">
      <p:cViewPr varScale="1">
        <p:scale>
          <a:sx n="111" d="100"/>
          <a:sy n="111" d="100"/>
        </p:scale>
        <p:origin x="240" y="216"/>
      </p:cViewPr>
      <p:guideLst>
        <p:guide orient="horz" pos="2136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5D4BB-C412-2E4B-9EDF-7192BB55DF9F}" type="datetimeFigureOut">
              <a:rPr lang="en-US" smtClean="0"/>
              <a:pPr/>
              <a:t>2/15/23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7E26E-6141-854C-8D8C-D812CC839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7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history.</a:t>
            </a:r>
          </a:p>
          <a:p>
            <a:endParaRPr lang="en-US" dirty="0"/>
          </a:p>
          <a:p>
            <a:r>
              <a:rPr lang="en-US" dirty="0"/>
              <a:t>California State Railroad Museum – 1976 - docents worked on original steam engines.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1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5B05-68FD-2C4F-8750-9E0690CEC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470AE-65A4-4A4D-92E9-5FB173DD2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3D25-CA32-3546-B211-0FA45E1D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148A-1A48-FE47-8363-BFFEB9E0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CEAE1-AE4C-3B40-9164-97AF1491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2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645D-EDE6-3946-BB11-5F377D75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58F36-3695-4E48-9423-C4CCFA49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238996"/>
            <a:ext cx="10515600" cy="48312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3CF7-19B4-8D48-9DFC-DDD295F0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3B15-81A0-5848-B881-AFDA7468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8402-E746-6A40-B7EF-E9F70F61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6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D173B-DD3B-A346-BDF7-87ACD3F76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C63DF-B61D-A348-B9FC-7573F9AAA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A704-911F-9B48-B58F-851E08B7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5B21E-8CCE-7E42-9108-7C687A9C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A4832-59C5-0343-913A-CBBA5114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138-0814-5C46-A170-43283814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3E5A-5DF7-A04B-92D8-E0857DCF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8312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3E14-94CD-3D43-8961-C3013610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03C0A-8889-8D4E-B816-C7A7EEE2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D6DB-BD57-1E4E-B959-EB19E12B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4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C13F-A412-3340-A369-2D43DCDC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C3288-9671-C34A-8C3A-A58D178E7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BED2-E97A-C241-B796-8765D215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4F1D-94E4-3F45-B231-547D43E5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D8013-2C40-A14A-A71A-42AAE5D3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4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90E-F403-D148-B911-B2C8447A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6"/>
            <a:ext cx="10515600" cy="125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51F0-173B-9F49-8FF6-A03DEBBAD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047"/>
            <a:ext cx="5177010" cy="4886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44801-EA02-4947-8BB4-BA296297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2047"/>
            <a:ext cx="5181600" cy="4886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53BB-97C2-4640-896F-37F7605F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D13FE-8C46-8343-ABE7-CB1F264C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1B09-F2DB-C041-BDC9-EA974F53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5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7BD5C-06DF-5B46-A0AB-120B8F48C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6039"/>
            <a:ext cx="5157787" cy="512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74CC9-6C91-074D-969B-E96A7EA6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0836"/>
            <a:ext cx="5157787" cy="4159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95CA6-EBA4-BA43-9E0D-8F01D6C42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6038"/>
            <a:ext cx="5183188" cy="512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EEB3D-B112-924C-823E-8D5BF87EA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50834"/>
            <a:ext cx="5183188" cy="4159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CAAB9C9-8075-3241-8B08-00930288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0A6981E-194C-D54B-BE12-41BEBF75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E9BC8EF-0B65-2E49-A34C-6C885BC5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A148-1E78-5C4A-A511-6A35F5824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9FF794C-22F1-454B-89A6-6B4545AD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061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7ED8-D9C2-E340-A92A-71BACA55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32D2F-E5EE-DB46-B811-4E15E975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8D39F-3BAE-C148-BF2C-5A2DE1CF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73D07-4E79-0E43-AE11-E89C6D24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3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EA5B9-CACD-654E-B4D2-91A1ED39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847C9-C68C-CD43-AAB9-543BCA22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314D0-7E87-1240-8DAC-70E4075F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B85A-4F21-0C44-85D3-412DB23E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6A6B-EBBD-F748-A5C0-D7C58493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C003C-63F5-FD4C-BA02-132FD51E9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3E925-9A93-BF49-AC7D-1B29CD9F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0B580-602A-DB49-91DD-BE7F8FEB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7E5CB-2CE8-6148-B98E-55F2656E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9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4A23-C616-A143-A5AD-FC3A53F9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DC069-14F8-BF45-8B30-17F729AA0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A2E4B-DA96-5741-8271-30E30C6E8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27B2E-786F-2B4F-9062-53F7F7C4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0DC6A-5864-A843-9858-FF584807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F9263-CE05-614D-AB32-493E089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7B67D-DDF3-5D44-B48B-14789A0C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5CF4-7422-8442-9B08-8A6E47132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5E9624A-52AF-0A4F-B052-04AFBDA07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A2F16-F291-3F4B-B5B6-C0E32E5FA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A148-1E78-5C4A-A511-6A35F5824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DF9066-E00C-6044-A626-415119B1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8997"/>
            <a:ext cx="10515600" cy="493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580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BA5-C2E5-4A4A-A34B-877E980C0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CMPE 220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0224-2061-9749-8AA9-98B136FEE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Week 6 – Linkers, Loaders, and IDEs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35AA-3678-3049-8C72-F7FCE7D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8456-47C2-8C47-9E12-61B8C61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5961-4248-B44A-BF12-90EE1521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Linking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16B2-600F-BD4C-8207-8C32E4B3A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Reduces the memory footprint of the executable</a:t>
            </a:r>
          </a:p>
          <a:p>
            <a:pPr lvl="1"/>
            <a:r>
              <a:rPr lang="en-US" dirty="0"/>
              <a:t>Loads only routines that are actually used</a:t>
            </a:r>
          </a:p>
          <a:p>
            <a:r>
              <a:rPr lang="en-US" dirty="0"/>
              <a:t>Allows run-time binding, so different versions of shared library routines may be used</a:t>
            </a:r>
          </a:p>
          <a:p>
            <a:pPr lvl="1"/>
            <a:r>
              <a:rPr lang="en-US" dirty="0"/>
              <a:t>E.g. a version with debugging or tracing code</a:t>
            </a:r>
          </a:p>
          <a:p>
            <a:r>
              <a:rPr lang="en-US" dirty="0"/>
              <a:t>A single copy of a dynamic library may be </a:t>
            </a:r>
            <a:r>
              <a:rPr lang="en-US" i="1" dirty="0"/>
              <a:t>shared</a:t>
            </a:r>
            <a:r>
              <a:rPr lang="en-US" dirty="0"/>
              <a:t> among processes via MMU mapping.</a:t>
            </a:r>
          </a:p>
          <a:p>
            <a:pPr lvl="1"/>
            <a:r>
              <a:rPr lang="en-US" dirty="0"/>
              <a:t>An MMU, or Memory Mapping Unit, is a hardware device that maps addresses in a process address space to actual locations in physical memory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32F00-8B63-8241-B8B8-73156644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AEC7A-2BFD-B145-8423-043A37FE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0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47C3-C600-5E44-9BB5-7F970B61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Dynamic Libraries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B4605-47F5-F84A-BA7C-EA130ABE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B2AF9-2600-EA4A-A332-A6FEB89B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24BF6-A3BA-CB4F-80DE-4552E19CEE38}"/>
              </a:ext>
            </a:extLst>
          </p:cNvPr>
          <p:cNvSpPr/>
          <p:nvPr/>
        </p:nvSpPr>
        <p:spPr>
          <a:xfrm>
            <a:off x="4721085" y="1729348"/>
            <a:ext cx="2749830" cy="434094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57728-BA24-7847-8547-477554E5EA5B}"/>
              </a:ext>
            </a:extLst>
          </p:cNvPr>
          <p:cNvSpPr txBox="1"/>
          <p:nvPr/>
        </p:nvSpPr>
        <p:spPr>
          <a:xfrm>
            <a:off x="4956980" y="1197359"/>
            <a:ext cx="22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803416-570F-8D42-A517-3484FFCB8617}"/>
              </a:ext>
            </a:extLst>
          </p:cNvPr>
          <p:cNvSpPr/>
          <p:nvPr/>
        </p:nvSpPr>
        <p:spPr>
          <a:xfrm>
            <a:off x="838200" y="1729348"/>
            <a:ext cx="2749830" cy="434094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4FF6B7-AB55-7442-B247-71155F8984DF}"/>
              </a:ext>
            </a:extLst>
          </p:cNvPr>
          <p:cNvSpPr/>
          <p:nvPr/>
        </p:nvSpPr>
        <p:spPr>
          <a:xfrm>
            <a:off x="8610600" y="1739078"/>
            <a:ext cx="2749830" cy="434094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74FB9D-E46D-1D4D-8411-69F08CED55B4}"/>
              </a:ext>
            </a:extLst>
          </p:cNvPr>
          <p:cNvSpPr txBox="1"/>
          <p:nvPr/>
        </p:nvSpPr>
        <p:spPr>
          <a:xfrm>
            <a:off x="838199" y="1197359"/>
            <a:ext cx="273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 1 Address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32889-27A0-F040-A763-869456B47AFF}"/>
              </a:ext>
            </a:extLst>
          </p:cNvPr>
          <p:cNvSpPr txBox="1"/>
          <p:nvPr/>
        </p:nvSpPr>
        <p:spPr>
          <a:xfrm>
            <a:off x="-3280582" y="1197359"/>
            <a:ext cx="273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 1 Address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A8752-9E46-CE4F-9881-9E184C7216FC}"/>
              </a:ext>
            </a:extLst>
          </p:cNvPr>
          <p:cNvSpPr txBox="1"/>
          <p:nvPr/>
        </p:nvSpPr>
        <p:spPr>
          <a:xfrm>
            <a:off x="8610600" y="1192494"/>
            <a:ext cx="273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 2 Address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91DAC-4AC4-5040-BC1E-57D3ED33685C}"/>
              </a:ext>
            </a:extLst>
          </p:cNvPr>
          <p:cNvSpPr txBox="1"/>
          <p:nvPr/>
        </p:nvSpPr>
        <p:spPr>
          <a:xfrm>
            <a:off x="835847" y="1750877"/>
            <a:ext cx="2739298" cy="14972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1 Executable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CB38D-3058-494C-903C-52AFF68720CB}"/>
              </a:ext>
            </a:extLst>
          </p:cNvPr>
          <p:cNvSpPr txBox="1"/>
          <p:nvPr/>
        </p:nvSpPr>
        <p:spPr>
          <a:xfrm>
            <a:off x="4723507" y="1750877"/>
            <a:ext cx="2739298" cy="14972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1 Executable Code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10465C-460F-EF44-9F82-8B15A1E6103B}"/>
              </a:ext>
            </a:extLst>
          </p:cNvPr>
          <p:cNvSpPr txBox="1"/>
          <p:nvPr/>
        </p:nvSpPr>
        <p:spPr>
          <a:xfrm>
            <a:off x="8621132" y="1750877"/>
            <a:ext cx="2739298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2 Executable Code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33C06-9D0E-6042-8DA7-D54B2AA7D6FE}"/>
              </a:ext>
            </a:extLst>
          </p:cNvPr>
          <p:cNvSpPr txBox="1"/>
          <p:nvPr/>
        </p:nvSpPr>
        <p:spPr>
          <a:xfrm>
            <a:off x="4723507" y="3248166"/>
            <a:ext cx="2739298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2 Executable Code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BD779D-4FA4-7E4C-BE07-F56A97D04B5A}"/>
              </a:ext>
            </a:extLst>
          </p:cNvPr>
          <p:cNvSpPr txBox="1"/>
          <p:nvPr/>
        </p:nvSpPr>
        <p:spPr>
          <a:xfrm>
            <a:off x="4717969" y="4461025"/>
            <a:ext cx="273929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Dynamic Library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19805-9A1E-374F-9146-C245118A35E4}"/>
              </a:ext>
            </a:extLst>
          </p:cNvPr>
          <p:cNvSpPr txBox="1"/>
          <p:nvPr/>
        </p:nvSpPr>
        <p:spPr>
          <a:xfrm>
            <a:off x="828641" y="3248165"/>
            <a:ext cx="274650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Dynamic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DBD17-BC0A-1248-96ED-36C18B790A03}"/>
              </a:ext>
            </a:extLst>
          </p:cNvPr>
          <p:cNvSpPr txBox="1"/>
          <p:nvPr/>
        </p:nvSpPr>
        <p:spPr>
          <a:xfrm>
            <a:off x="8617806" y="2961887"/>
            <a:ext cx="273929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Dynamic Library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BE4470-D761-E949-A8EC-2928C6C7B5EA}"/>
              </a:ext>
            </a:extLst>
          </p:cNvPr>
          <p:cNvCxnSpPr/>
          <p:nvPr/>
        </p:nvCxnSpPr>
        <p:spPr>
          <a:xfrm>
            <a:off x="3597589" y="2470245"/>
            <a:ext cx="111061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029015-9A7E-754D-ACE7-73CFDADB4DE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607359" y="3837296"/>
            <a:ext cx="1110610" cy="12238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D779F8-93E1-A943-B4E0-483090B00F6F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7457267" y="3562052"/>
            <a:ext cx="1160539" cy="149913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A257B6-2D04-684F-8D47-939C3EA0051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7462805" y="2372757"/>
            <a:ext cx="1134910" cy="147557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8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47C3-C600-5E44-9BB5-7F970B61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Dynamic Libraries (Data Separation)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B4605-47F5-F84A-BA7C-EA130ABE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B2AF9-2600-EA4A-A332-A6FEB89B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24BF6-A3BA-CB4F-80DE-4552E19CEE38}"/>
              </a:ext>
            </a:extLst>
          </p:cNvPr>
          <p:cNvSpPr/>
          <p:nvPr/>
        </p:nvSpPr>
        <p:spPr>
          <a:xfrm>
            <a:off x="4721085" y="1729348"/>
            <a:ext cx="2749830" cy="434094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57728-BA24-7847-8547-477554E5EA5B}"/>
              </a:ext>
            </a:extLst>
          </p:cNvPr>
          <p:cNvSpPr txBox="1"/>
          <p:nvPr/>
        </p:nvSpPr>
        <p:spPr>
          <a:xfrm>
            <a:off x="4956980" y="1197359"/>
            <a:ext cx="22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803416-570F-8D42-A517-3484FFCB8617}"/>
              </a:ext>
            </a:extLst>
          </p:cNvPr>
          <p:cNvSpPr/>
          <p:nvPr/>
        </p:nvSpPr>
        <p:spPr>
          <a:xfrm>
            <a:off x="838200" y="1729348"/>
            <a:ext cx="2749830" cy="434094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4FF6B7-AB55-7442-B247-71155F8984DF}"/>
              </a:ext>
            </a:extLst>
          </p:cNvPr>
          <p:cNvSpPr/>
          <p:nvPr/>
        </p:nvSpPr>
        <p:spPr>
          <a:xfrm>
            <a:off x="8610600" y="1739078"/>
            <a:ext cx="2749830" cy="434094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74FB9D-E46D-1D4D-8411-69F08CED55B4}"/>
              </a:ext>
            </a:extLst>
          </p:cNvPr>
          <p:cNvSpPr txBox="1"/>
          <p:nvPr/>
        </p:nvSpPr>
        <p:spPr>
          <a:xfrm>
            <a:off x="838199" y="1197359"/>
            <a:ext cx="273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 1 Address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32889-27A0-F040-A763-869456B47AFF}"/>
              </a:ext>
            </a:extLst>
          </p:cNvPr>
          <p:cNvSpPr txBox="1"/>
          <p:nvPr/>
        </p:nvSpPr>
        <p:spPr>
          <a:xfrm>
            <a:off x="-3280582" y="1197359"/>
            <a:ext cx="273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 1 Address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A8752-9E46-CE4F-9881-9E184C7216FC}"/>
              </a:ext>
            </a:extLst>
          </p:cNvPr>
          <p:cNvSpPr txBox="1"/>
          <p:nvPr/>
        </p:nvSpPr>
        <p:spPr>
          <a:xfrm>
            <a:off x="8610600" y="1192494"/>
            <a:ext cx="273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 2 Address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91DAC-4AC4-5040-BC1E-57D3ED33685C}"/>
              </a:ext>
            </a:extLst>
          </p:cNvPr>
          <p:cNvSpPr txBox="1"/>
          <p:nvPr/>
        </p:nvSpPr>
        <p:spPr>
          <a:xfrm>
            <a:off x="835847" y="1750877"/>
            <a:ext cx="2739298" cy="14972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1 Executable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CB38D-3058-494C-903C-52AFF68720CB}"/>
              </a:ext>
            </a:extLst>
          </p:cNvPr>
          <p:cNvSpPr txBox="1"/>
          <p:nvPr/>
        </p:nvSpPr>
        <p:spPr>
          <a:xfrm>
            <a:off x="4723507" y="1750877"/>
            <a:ext cx="2739298" cy="14972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1 Executable Code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10465C-460F-EF44-9F82-8B15A1E6103B}"/>
              </a:ext>
            </a:extLst>
          </p:cNvPr>
          <p:cNvSpPr txBox="1"/>
          <p:nvPr/>
        </p:nvSpPr>
        <p:spPr>
          <a:xfrm>
            <a:off x="8621132" y="1750877"/>
            <a:ext cx="2739298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2 Executable Code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33C06-9D0E-6042-8DA7-D54B2AA7D6FE}"/>
              </a:ext>
            </a:extLst>
          </p:cNvPr>
          <p:cNvSpPr txBox="1"/>
          <p:nvPr/>
        </p:nvSpPr>
        <p:spPr>
          <a:xfrm>
            <a:off x="4723507" y="3248166"/>
            <a:ext cx="2739298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2 Executable Code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BD779D-4FA4-7E4C-BE07-F56A97D04B5A}"/>
              </a:ext>
            </a:extLst>
          </p:cNvPr>
          <p:cNvSpPr txBox="1"/>
          <p:nvPr/>
        </p:nvSpPr>
        <p:spPr>
          <a:xfrm>
            <a:off x="4717969" y="4174445"/>
            <a:ext cx="273929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Dynamic Library</a:t>
            </a:r>
          </a:p>
          <a:p>
            <a:pPr algn="ctr"/>
            <a:r>
              <a:rPr lang="en-US" dirty="0"/>
              <a:t>(code)</a:t>
            </a:r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19805-9A1E-374F-9146-C245118A35E4}"/>
              </a:ext>
            </a:extLst>
          </p:cNvPr>
          <p:cNvSpPr txBox="1"/>
          <p:nvPr/>
        </p:nvSpPr>
        <p:spPr>
          <a:xfrm>
            <a:off x="828641" y="3248165"/>
            <a:ext cx="274650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Dynamic Library</a:t>
            </a:r>
          </a:p>
          <a:p>
            <a:pPr algn="ctr"/>
            <a:r>
              <a:rPr lang="en-US" dirty="0"/>
              <a:t>(code)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DBD17-BC0A-1248-96ED-36C18B790A03}"/>
              </a:ext>
            </a:extLst>
          </p:cNvPr>
          <p:cNvSpPr txBox="1"/>
          <p:nvPr/>
        </p:nvSpPr>
        <p:spPr>
          <a:xfrm>
            <a:off x="8631664" y="2674207"/>
            <a:ext cx="273929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Dynamic Library</a:t>
            </a:r>
          </a:p>
          <a:p>
            <a:pPr algn="ctr"/>
            <a:r>
              <a:rPr lang="en-US" dirty="0"/>
              <a:t>(code)</a:t>
            </a:r>
          </a:p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BE4470-D761-E949-A8EC-2928C6C7B5EA}"/>
              </a:ext>
            </a:extLst>
          </p:cNvPr>
          <p:cNvCxnSpPr/>
          <p:nvPr/>
        </p:nvCxnSpPr>
        <p:spPr>
          <a:xfrm>
            <a:off x="3597589" y="2470245"/>
            <a:ext cx="111061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029015-9A7E-754D-ACE7-73CFDADB4DE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607359" y="3550716"/>
            <a:ext cx="1110610" cy="10853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D779F8-93E1-A943-B4E0-483090B00F6F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7457267" y="3135872"/>
            <a:ext cx="1174397" cy="150023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A257B6-2D04-684F-8D47-939C3EA0051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7462805" y="2372757"/>
            <a:ext cx="1134910" cy="133707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DFD4DA2-C45F-4A4C-9BAB-D66D38299032}"/>
              </a:ext>
            </a:extLst>
          </p:cNvPr>
          <p:cNvSpPr txBox="1"/>
          <p:nvPr/>
        </p:nvSpPr>
        <p:spPr>
          <a:xfrm>
            <a:off x="836549" y="4096231"/>
            <a:ext cx="274650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(Process 1 Data)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24A784-42A3-E141-A6F0-78529F9E9039}"/>
              </a:ext>
            </a:extLst>
          </p:cNvPr>
          <p:cNvSpPr txBox="1"/>
          <p:nvPr/>
        </p:nvSpPr>
        <p:spPr>
          <a:xfrm>
            <a:off x="4719904" y="5005442"/>
            <a:ext cx="274650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(Process 1 Data)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C922C6-399A-3D4B-A926-ACB243C85F37}"/>
              </a:ext>
            </a:extLst>
          </p:cNvPr>
          <p:cNvSpPr txBox="1"/>
          <p:nvPr/>
        </p:nvSpPr>
        <p:spPr>
          <a:xfrm>
            <a:off x="8631664" y="3505204"/>
            <a:ext cx="270534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(Process 2 Data)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444606-5A46-BD49-80E7-56345F6332E5}"/>
              </a:ext>
            </a:extLst>
          </p:cNvPr>
          <p:cNvSpPr txBox="1"/>
          <p:nvPr/>
        </p:nvSpPr>
        <p:spPr>
          <a:xfrm>
            <a:off x="4727715" y="5374774"/>
            <a:ext cx="27295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(Process 2 Data)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56DA3D-8499-7B40-885A-7EFAF88CD7D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610662" y="4303396"/>
            <a:ext cx="1109242" cy="88671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877B57-31A9-114B-A6E3-41315FF7B50E}"/>
              </a:ext>
            </a:extLst>
          </p:cNvPr>
          <p:cNvCxnSpPr>
            <a:cxnSpLocks/>
          </p:cNvCxnSpPr>
          <p:nvPr/>
        </p:nvCxnSpPr>
        <p:spPr>
          <a:xfrm flipH="1">
            <a:off x="7502511" y="3701494"/>
            <a:ext cx="1108090" cy="185794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92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04A8-5C6F-C64E-BB57-85DE0F50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Load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06EF-B8C4-2043-9881-68A457F3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Loads an executable file into memory</a:t>
            </a:r>
          </a:p>
          <a:p>
            <a:r>
              <a:rPr lang="en-US" i="1" dirty="0"/>
              <a:t>May</a:t>
            </a:r>
            <a:r>
              <a:rPr lang="en-US" dirty="0"/>
              <a:t> relocate the file</a:t>
            </a:r>
          </a:p>
          <a:p>
            <a:r>
              <a:rPr lang="en-US" dirty="0"/>
              <a:t>Performs any required system initialization </a:t>
            </a:r>
          </a:p>
          <a:p>
            <a:r>
              <a:rPr lang="en-US" dirty="0"/>
              <a:t>Launches the program (starts execution)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A7DAA-E7CB-0C44-8F12-4F7FAE71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83B9A-1E49-764E-A75A-9CD38DA6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0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D0BD-E371-DC42-BCC0-621785FB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Addressing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1180E-5C8F-054F-B29A-3C4FCC436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0341"/>
            <a:ext cx="5181600" cy="4348087"/>
          </a:xfrm>
        </p:spPr>
        <p:txBody>
          <a:bodyPr/>
          <a:lstStyle/>
          <a:p>
            <a:r>
              <a:rPr lang="en-US" dirty="0"/>
              <a:t>Very early systems</a:t>
            </a:r>
          </a:p>
          <a:p>
            <a:r>
              <a:rPr lang="en-US" dirty="0"/>
              <a:t>Embedded systems</a:t>
            </a:r>
          </a:p>
          <a:p>
            <a:r>
              <a:rPr lang="en-US" dirty="0"/>
              <a:t>Routines can be located at pre-designated addresses</a:t>
            </a:r>
          </a:p>
          <a:p>
            <a:r>
              <a:rPr lang="en-US" i="1" dirty="0"/>
              <a:t>Separate assembly files</a:t>
            </a:r>
          </a:p>
          <a:p>
            <a:r>
              <a:rPr lang="en-US" dirty="0"/>
              <a:t>No linker required</a:t>
            </a:r>
          </a:p>
          <a:p>
            <a:r>
              <a:rPr lang="en-US" i="1" dirty="0"/>
              <a:t>Absolute Loader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E4FDD-665F-7648-8037-7E1F5D26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7762-6E0D-004D-8A44-7CB02763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BE9B0A-6F55-DB4E-8F9D-06B51D8A3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047"/>
            <a:ext cx="7159388" cy="4886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Predefined Addresses</a:t>
            </a:r>
          </a:p>
          <a:p>
            <a:pPr marL="0" indent="0">
              <a:buNone/>
            </a:pPr>
            <a:r>
              <a:rPr lang="en-US" dirty="0"/>
              <a:t>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6E209-60B1-C145-9F86-A5D17C7C8EFF}"/>
              </a:ext>
            </a:extLst>
          </p:cNvPr>
          <p:cNvSpPr/>
          <p:nvPr/>
        </p:nvSpPr>
        <p:spPr>
          <a:xfrm>
            <a:off x="2023947" y="1801403"/>
            <a:ext cx="3334215" cy="435702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1CF00-CFAD-3F4A-9406-A83CA5DCC301}"/>
              </a:ext>
            </a:extLst>
          </p:cNvPr>
          <p:cNvSpPr txBox="1"/>
          <p:nvPr/>
        </p:nvSpPr>
        <p:spPr>
          <a:xfrm>
            <a:off x="2026180" y="1801403"/>
            <a:ext cx="158058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Main Module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6DBDA-E7A2-824A-8423-59AC68908C5D}"/>
              </a:ext>
            </a:extLst>
          </p:cNvPr>
          <p:cNvSpPr txBox="1"/>
          <p:nvPr/>
        </p:nvSpPr>
        <p:spPr>
          <a:xfrm>
            <a:off x="2026180" y="3355650"/>
            <a:ext cx="1580583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 1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35279-01F5-574F-BC7C-37C1D334FD34}"/>
              </a:ext>
            </a:extLst>
          </p:cNvPr>
          <p:cNvSpPr txBox="1"/>
          <p:nvPr/>
        </p:nvSpPr>
        <p:spPr>
          <a:xfrm>
            <a:off x="2026180" y="4848427"/>
            <a:ext cx="1580583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 2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9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D0BD-E371-DC42-BCC0-621785FB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Addressing Problem:  code growth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1180E-5C8F-054F-B29A-3C4FCC436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0341"/>
            <a:ext cx="5181600" cy="4348087"/>
          </a:xfrm>
        </p:spPr>
        <p:txBody>
          <a:bodyPr>
            <a:normAutofit/>
          </a:bodyPr>
          <a:lstStyle/>
          <a:p>
            <a:r>
              <a:rPr lang="en-US" dirty="0"/>
              <a:t>Very early systems</a:t>
            </a:r>
          </a:p>
          <a:p>
            <a:r>
              <a:rPr lang="en-US" dirty="0"/>
              <a:t>Embedded systems</a:t>
            </a:r>
          </a:p>
          <a:p>
            <a:r>
              <a:rPr lang="en-US" dirty="0"/>
              <a:t>Routines can be located at pre-designated addresses</a:t>
            </a:r>
          </a:p>
          <a:p>
            <a:r>
              <a:rPr lang="en-US" dirty="0"/>
              <a:t>Separate assembly files</a:t>
            </a:r>
          </a:p>
          <a:p>
            <a:r>
              <a:rPr lang="en-US" i="1" dirty="0"/>
              <a:t>Absolute Loader</a:t>
            </a:r>
          </a:p>
          <a:p>
            <a:r>
              <a:rPr lang="en-US" dirty="0">
                <a:solidFill>
                  <a:srgbClr val="C00000"/>
                </a:solidFill>
              </a:rPr>
              <a:t>Memory management is the responsibility of the programmer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E4FDD-665F-7648-8037-7E1F5D26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7762-6E0D-004D-8A44-7CB02763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BE9B0A-6F55-DB4E-8F9D-06B51D8A3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047"/>
            <a:ext cx="6477000" cy="4886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Predefined Addresses</a:t>
            </a:r>
          </a:p>
          <a:p>
            <a:pPr marL="0" indent="0">
              <a:buNone/>
            </a:pPr>
            <a:r>
              <a:rPr lang="en-US" dirty="0"/>
              <a:t>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6E209-60B1-C145-9F86-A5D17C7C8EFF}"/>
              </a:ext>
            </a:extLst>
          </p:cNvPr>
          <p:cNvSpPr/>
          <p:nvPr/>
        </p:nvSpPr>
        <p:spPr>
          <a:xfrm>
            <a:off x="2023947" y="1801403"/>
            <a:ext cx="3334215" cy="435702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1CF00-CFAD-3F4A-9406-A83CA5DCC301}"/>
              </a:ext>
            </a:extLst>
          </p:cNvPr>
          <p:cNvSpPr txBox="1"/>
          <p:nvPr/>
        </p:nvSpPr>
        <p:spPr>
          <a:xfrm>
            <a:off x="2026180" y="1801403"/>
            <a:ext cx="1580583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Main Module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6DBDA-E7A2-824A-8423-59AC68908C5D}"/>
              </a:ext>
            </a:extLst>
          </p:cNvPr>
          <p:cNvSpPr txBox="1"/>
          <p:nvPr/>
        </p:nvSpPr>
        <p:spPr>
          <a:xfrm>
            <a:off x="2026180" y="3355650"/>
            <a:ext cx="1580583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 1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35279-01F5-574F-BC7C-37C1D334FD34}"/>
              </a:ext>
            </a:extLst>
          </p:cNvPr>
          <p:cNvSpPr txBox="1"/>
          <p:nvPr/>
        </p:nvSpPr>
        <p:spPr>
          <a:xfrm>
            <a:off x="2026180" y="4848427"/>
            <a:ext cx="1580583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 2 Module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EFAE6-3152-0A47-938A-EAF65BE13605}"/>
              </a:ext>
            </a:extLst>
          </p:cNvPr>
          <p:cNvSpPr txBox="1"/>
          <p:nvPr/>
        </p:nvSpPr>
        <p:spPr>
          <a:xfrm>
            <a:off x="2012532" y="4103135"/>
            <a:ext cx="1580583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Main (extra code)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28CE0D-BA56-3D40-A88B-76739CBD7D8B}"/>
              </a:ext>
            </a:extLst>
          </p:cNvPr>
          <p:cNvCxnSpPr/>
          <p:nvPr/>
        </p:nvCxnSpPr>
        <p:spPr>
          <a:xfrm>
            <a:off x="3606763" y="3041749"/>
            <a:ext cx="50496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8477BB-8E30-814D-8373-23829EBEB601}"/>
              </a:ext>
            </a:extLst>
          </p:cNvPr>
          <p:cNvCxnSpPr>
            <a:cxnSpLocks/>
          </p:cNvCxnSpPr>
          <p:nvPr/>
        </p:nvCxnSpPr>
        <p:spPr>
          <a:xfrm flipH="1">
            <a:off x="3606763" y="3246468"/>
            <a:ext cx="89699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3CCBA7-B259-6A41-BBA0-DF57C971DAEA}"/>
              </a:ext>
            </a:extLst>
          </p:cNvPr>
          <p:cNvCxnSpPr>
            <a:cxnSpLocks/>
          </p:cNvCxnSpPr>
          <p:nvPr/>
        </p:nvCxnSpPr>
        <p:spPr>
          <a:xfrm>
            <a:off x="4503762" y="3246468"/>
            <a:ext cx="0" cy="14757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FF413E-124D-1D43-85B1-C7C236C367DC}"/>
              </a:ext>
            </a:extLst>
          </p:cNvPr>
          <p:cNvCxnSpPr>
            <a:cxnSpLocks/>
          </p:cNvCxnSpPr>
          <p:nvPr/>
        </p:nvCxnSpPr>
        <p:spPr>
          <a:xfrm>
            <a:off x="3606763" y="4722170"/>
            <a:ext cx="89699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253ECC-DE10-9C46-8286-187E13F19167}"/>
              </a:ext>
            </a:extLst>
          </p:cNvPr>
          <p:cNvCxnSpPr>
            <a:cxnSpLocks/>
          </p:cNvCxnSpPr>
          <p:nvPr/>
        </p:nvCxnSpPr>
        <p:spPr>
          <a:xfrm>
            <a:off x="4123145" y="3041749"/>
            <a:ext cx="0" cy="11023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094169-27D0-6A4D-903D-77F3842482B4}"/>
              </a:ext>
            </a:extLst>
          </p:cNvPr>
          <p:cNvCxnSpPr>
            <a:cxnSpLocks/>
          </p:cNvCxnSpPr>
          <p:nvPr/>
        </p:nvCxnSpPr>
        <p:spPr>
          <a:xfrm flipH="1">
            <a:off x="3606763" y="4144079"/>
            <a:ext cx="504967" cy="22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05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D0BD-E371-DC42-BCC0-621785FB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Addressing – contiguous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1180E-5C8F-054F-B29A-3C4FCC436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0341"/>
            <a:ext cx="5181600" cy="4348087"/>
          </a:xfrm>
        </p:spPr>
        <p:txBody>
          <a:bodyPr>
            <a:normAutofit/>
          </a:bodyPr>
          <a:lstStyle/>
          <a:p>
            <a:r>
              <a:rPr lang="en-US" dirty="0"/>
              <a:t>Very early systems</a:t>
            </a:r>
          </a:p>
          <a:p>
            <a:r>
              <a:rPr lang="en-US" dirty="0"/>
              <a:t>Embedded systems</a:t>
            </a:r>
          </a:p>
          <a:p>
            <a:r>
              <a:rPr lang="en-US" dirty="0"/>
              <a:t>Routines can be located at pre-designated addresses</a:t>
            </a:r>
          </a:p>
          <a:p>
            <a:r>
              <a:rPr lang="en-US" dirty="0"/>
              <a:t>Ways to generate:</a:t>
            </a:r>
          </a:p>
          <a:p>
            <a:r>
              <a:rPr lang="en-US" dirty="0"/>
              <a:t>Single assembly file (no linker)</a:t>
            </a:r>
          </a:p>
          <a:p>
            <a:r>
              <a:rPr lang="en-US" dirty="0"/>
              <a:t>Multiple files (linker required)</a:t>
            </a:r>
          </a:p>
          <a:p>
            <a:r>
              <a:rPr lang="en-US" i="1" dirty="0"/>
              <a:t>Absolute Loader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E4FDD-665F-7648-8037-7E1F5D26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7762-6E0D-004D-8A44-7CB02763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BE9B0A-6F55-DB4E-8F9D-06B51D8A3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047"/>
            <a:ext cx="7159388" cy="4886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Predefined </a:t>
            </a:r>
            <a:r>
              <a:rPr lang="en-US" b="1" i="1" dirty="0"/>
              <a:t>Starting</a:t>
            </a:r>
            <a:r>
              <a:rPr lang="en-US" b="1" dirty="0"/>
              <a:t> Address – Contiguous Code</a:t>
            </a:r>
          </a:p>
          <a:p>
            <a:pPr marL="0" indent="0">
              <a:buNone/>
            </a:pPr>
            <a:r>
              <a:rPr lang="en-US" dirty="0"/>
              <a:t>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6E209-60B1-C145-9F86-A5D17C7C8EFF}"/>
              </a:ext>
            </a:extLst>
          </p:cNvPr>
          <p:cNvSpPr/>
          <p:nvPr/>
        </p:nvSpPr>
        <p:spPr>
          <a:xfrm>
            <a:off x="2023947" y="1801403"/>
            <a:ext cx="3334215" cy="435702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1CF00-CFAD-3F4A-9406-A83CA5DCC301}"/>
              </a:ext>
            </a:extLst>
          </p:cNvPr>
          <p:cNvSpPr txBox="1"/>
          <p:nvPr/>
        </p:nvSpPr>
        <p:spPr>
          <a:xfrm>
            <a:off x="2026180" y="1801403"/>
            <a:ext cx="158058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Main Module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6DBDA-E7A2-824A-8423-59AC68908C5D}"/>
              </a:ext>
            </a:extLst>
          </p:cNvPr>
          <p:cNvSpPr txBox="1"/>
          <p:nvPr/>
        </p:nvSpPr>
        <p:spPr>
          <a:xfrm>
            <a:off x="2026180" y="3001732"/>
            <a:ext cx="1580583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 1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35279-01F5-574F-BC7C-37C1D334FD34}"/>
              </a:ext>
            </a:extLst>
          </p:cNvPr>
          <p:cNvSpPr txBox="1"/>
          <p:nvPr/>
        </p:nvSpPr>
        <p:spPr>
          <a:xfrm>
            <a:off x="2026180" y="3648063"/>
            <a:ext cx="1580583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 2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92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A332-45D3-7747-A9F2-3A8C56B5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9612-F48D-DB42-A624-573C4FA77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Loads an executable file, with a </a:t>
            </a:r>
            <a:r>
              <a:rPr lang="en-US" i="1" dirty="0"/>
              <a:t>defined start address </a:t>
            </a:r>
            <a:r>
              <a:rPr lang="en-US" dirty="0"/>
              <a:t>and size, into memory</a:t>
            </a:r>
          </a:p>
          <a:p>
            <a:pPr lvl="1"/>
            <a:r>
              <a:rPr lang="en-US" dirty="0"/>
              <a:t>“Code” format in the executable file may be binary, or character-encoded (e.g. hex character codes)</a:t>
            </a:r>
          </a:p>
          <a:p>
            <a:r>
              <a:rPr lang="en-US" dirty="0"/>
              <a:t>No relocation is needed at load time</a:t>
            </a:r>
          </a:p>
          <a:p>
            <a:r>
              <a:rPr lang="en-US" dirty="0"/>
              <a:t>Executable file may be generated from a single assembly source file, or may be linked.  </a:t>
            </a:r>
          </a:p>
          <a:p>
            <a:pPr lvl="1"/>
            <a:r>
              <a:rPr lang="en-US" i="1" dirty="0"/>
              <a:t>Linker</a:t>
            </a:r>
            <a:r>
              <a:rPr lang="en-US" dirty="0"/>
              <a:t> relocates modules in order to combine them into a single address space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E5E0-E0C7-7D49-8F48-4937D687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2EEF8-2B7B-5749-9507-4FF00B0B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0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40A6-74F0-084C-85F1-EF86D68A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Loader -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71E3-1C83-274D-8C21-1A428D566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“Primitive” machine – fixed address layout</a:t>
            </a:r>
          </a:p>
          <a:p>
            <a:pPr lvl="1"/>
            <a:r>
              <a:rPr lang="en-US" dirty="0"/>
              <a:t>Many embedded system</a:t>
            </a:r>
          </a:p>
          <a:p>
            <a:r>
              <a:rPr lang="en-US" dirty="0"/>
              <a:t>Bootstrap loader</a:t>
            </a:r>
          </a:p>
          <a:p>
            <a:pPr lvl="1"/>
            <a:r>
              <a:rPr lang="en-US" dirty="0"/>
              <a:t>Load the initial software (typically the OS) when a computer is started</a:t>
            </a:r>
          </a:p>
          <a:p>
            <a:r>
              <a:rPr lang="en-US" dirty="0"/>
              <a:t>A system that uses a hardware MMU – software doesn’t need to be relocated.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48715-81CD-1C4A-BF3B-822D1220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B2293-5DA4-5E4A-8CBD-3EBC1688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31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032C-9B58-BE45-9373-581E472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Loader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9B899-0943-7740-A3C1-CE3DD4761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01403"/>
            <a:ext cx="5181600" cy="4132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With START Instruction</a:t>
            </a:r>
          </a:p>
          <a:p>
            <a:r>
              <a:rPr lang="en-US" b="1" dirty="0"/>
              <a:t>Assembler:  </a:t>
            </a:r>
            <a:r>
              <a:rPr lang="en-US" dirty="0"/>
              <a:t>set addresses based on START</a:t>
            </a:r>
          </a:p>
          <a:p>
            <a:r>
              <a:rPr lang="en-US" b="1" dirty="0"/>
              <a:t>Linker or Loader:  </a:t>
            </a:r>
            <a:r>
              <a:rPr lang="en-US" dirty="0"/>
              <a:t>update addresses</a:t>
            </a:r>
          </a:p>
          <a:p>
            <a:pPr lvl="1"/>
            <a:r>
              <a:rPr lang="en-US" dirty="0"/>
              <a:t>new address = old address – START + new module base address</a:t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0C507-235B-064C-ACE4-0821982F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49F0-CF51-3248-9E8A-DCDDE90A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BDDAB9F-8ACC-5D48-BC4F-8BD562C3F9AA}"/>
              </a:ext>
            </a:extLst>
          </p:cNvPr>
          <p:cNvSpPr txBox="1">
            <a:spLocks/>
          </p:cNvSpPr>
          <p:nvPr/>
        </p:nvSpPr>
        <p:spPr>
          <a:xfrm>
            <a:off x="838199" y="1272047"/>
            <a:ext cx="5740021" cy="4886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Linking / Loading with Relocation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03F98F-F23C-584B-9AF7-5ABA3303163A}"/>
              </a:ext>
            </a:extLst>
          </p:cNvPr>
          <p:cNvSpPr/>
          <p:nvPr/>
        </p:nvSpPr>
        <p:spPr>
          <a:xfrm>
            <a:off x="2061117" y="1801403"/>
            <a:ext cx="3334215" cy="435702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1EFD2-5C31-5641-B2FC-338E6C62B5B7}"/>
              </a:ext>
            </a:extLst>
          </p:cNvPr>
          <p:cNvSpPr txBox="1"/>
          <p:nvPr/>
        </p:nvSpPr>
        <p:spPr>
          <a:xfrm>
            <a:off x="2068119" y="1816388"/>
            <a:ext cx="158058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Main Module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F15A6-3D88-7848-8F9F-36D655458424}"/>
              </a:ext>
            </a:extLst>
          </p:cNvPr>
          <p:cNvSpPr txBox="1"/>
          <p:nvPr/>
        </p:nvSpPr>
        <p:spPr>
          <a:xfrm>
            <a:off x="2068118" y="3033776"/>
            <a:ext cx="1580583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 1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5E1C4-E0FB-6743-BB54-D2E01ABE49AB}"/>
              </a:ext>
            </a:extLst>
          </p:cNvPr>
          <p:cNvSpPr txBox="1"/>
          <p:nvPr/>
        </p:nvSpPr>
        <p:spPr>
          <a:xfrm>
            <a:off x="2068118" y="3686015"/>
            <a:ext cx="1580583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 2 Module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DFBC2-4BCF-8C47-8A4B-3BC7BFF7E7F8}"/>
              </a:ext>
            </a:extLst>
          </p:cNvPr>
          <p:cNvSpPr txBox="1"/>
          <p:nvPr/>
        </p:nvSpPr>
        <p:spPr>
          <a:xfrm>
            <a:off x="3662349" y="3031702"/>
            <a:ext cx="154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Starts at 1720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DD0E5-3D54-4F48-B291-4C904874799E}"/>
              </a:ext>
            </a:extLst>
          </p:cNvPr>
          <p:cNvSpPr txBox="1"/>
          <p:nvPr/>
        </p:nvSpPr>
        <p:spPr>
          <a:xfrm>
            <a:off x="3655946" y="3709438"/>
            <a:ext cx="154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Starts at 2176</a:t>
            </a:r>
          </a:p>
        </p:txBody>
      </p:sp>
    </p:spTree>
    <p:extLst>
      <p:ext uri="{BB962C8B-B14F-4D97-AF65-F5344CB8AC3E}">
        <p14:creationId xmlns:p14="http://schemas.microsoft.com/office/powerpoint/2010/main" val="143124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9DDF6A1C-806E-FE45-976E-4F03930834F9}"/>
              </a:ext>
            </a:extLst>
          </p:cNvPr>
          <p:cNvSpPr txBox="1"/>
          <p:nvPr/>
        </p:nvSpPr>
        <p:spPr>
          <a:xfrm>
            <a:off x="9725555" y="1530971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48B42E-5C20-BA49-AE7B-0044089E49C2}"/>
              </a:ext>
            </a:extLst>
          </p:cNvPr>
          <p:cNvSpPr txBox="1"/>
          <p:nvPr/>
        </p:nvSpPr>
        <p:spPr>
          <a:xfrm>
            <a:off x="5369456" y="1527885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7FE22C-DC92-AB45-90BE-D59DF23B5C9E}"/>
              </a:ext>
            </a:extLst>
          </p:cNvPr>
          <p:cNvSpPr txBox="1"/>
          <p:nvPr/>
        </p:nvSpPr>
        <p:spPr>
          <a:xfrm>
            <a:off x="927100" y="1515185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F5798-3299-DE48-8871-CA6A3824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Software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DC89-F25B-5E45-A413-97664DD6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9054F-0CFE-434D-A390-61CC4927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677A4-3283-3A4C-9804-B6BAEEB40A99}"/>
              </a:ext>
            </a:extLst>
          </p:cNvPr>
          <p:cNvSpPr txBox="1"/>
          <p:nvPr/>
        </p:nvSpPr>
        <p:spPr>
          <a:xfrm>
            <a:off x="8382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Level Language Source Code </a:t>
            </a:r>
            <a:br>
              <a:rPr lang="en-US" dirty="0"/>
            </a:br>
            <a:r>
              <a:rPr lang="en-US" dirty="0"/>
              <a:t>(e.g. C++)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BD30B4-E48B-6543-9240-446EEFB8FE58}"/>
              </a:ext>
            </a:extLst>
          </p:cNvPr>
          <p:cNvCxnSpPr/>
          <p:nvPr/>
        </p:nvCxnSpPr>
        <p:spPr>
          <a:xfrm>
            <a:off x="2743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9983DA-337D-3C48-8EAD-CB2C8D285D70}"/>
              </a:ext>
            </a:extLst>
          </p:cNvPr>
          <p:cNvSpPr/>
          <p:nvPr/>
        </p:nvSpPr>
        <p:spPr>
          <a:xfrm>
            <a:off x="3289300" y="1412246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58C2-B695-6344-8124-EADE949D856E}"/>
              </a:ext>
            </a:extLst>
          </p:cNvPr>
          <p:cNvSpPr txBox="1"/>
          <p:nvPr/>
        </p:nvSpPr>
        <p:spPr>
          <a:xfrm>
            <a:off x="3342068" y="182774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Compiler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C97541-31D6-DD44-AC0E-E62737A01EC0}"/>
              </a:ext>
            </a:extLst>
          </p:cNvPr>
          <p:cNvCxnSpPr/>
          <p:nvPr/>
        </p:nvCxnSpPr>
        <p:spPr>
          <a:xfrm>
            <a:off x="46863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00009C-ED8F-2843-9B44-B547365DBC4E}"/>
              </a:ext>
            </a:extLst>
          </p:cNvPr>
          <p:cNvSpPr txBox="1"/>
          <p:nvPr/>
        </p:nvSpPr>
        <p:spPr>
          <a:xfrm>
            <a:off x="52578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 Language Source Code </a:t>
            </a:r>
            <a:br>
              <a:rPr lang="en-US" dirty="0"/>
            </a:b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612356-C72F-DB4D-A7AA-1AEB7FDB21C7}"/>
              </a:ext>
            </a:extLst>
          </p:cNvPr>
          <p:cNvCxnSpPr/>
          <p:nvPr/>
        </p:nvCxnSpPr>
        <p:spPr>
          <a:xfrm>
            <a:off x="7188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ADA97B3-116A-1841-927F-44398298D086}"/>
              </a:ext>
            </a:extLst>
          </p:cNvPr>
          <p:cNvSpPr/>
          <p:nvPr/>
        </p:nvSpPr>
        <p:spPr>
          <a:xfrm>
            <a:off x="7747000" y="1412246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CDBE7-1B8B-D448-BAF4-77D88FBE51F9}"/>
              </a:ext>
            </a:extLst>
          </p:cNvPr>
          <p:cNvSpPr txBox="1"/>
          <p:nvPr/>
        </p:nvSpPr>
        <p:spPr>
          <a:xfrm>
            <a:off x="7736268" y="1827745"/>
            <a:ext cx="11865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Assembler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1C414-DCE3-0145-A732-71C282D0F939}"/>
              </a:ext>
            </a:extLst>
          </p:cNvPr>
          <p:cNvSpPr txBox="1"/>
          <p:nvPr/>
        </p:nvSpPr>
        <p:spPr>
          <a:xfrm>
            <a:off x="96266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file</a:t>
            </a:r>
            <a:br>
              <a:rPr lang="en-US" dirty="0"/>
            </a:br>
            <a:r>
              <a:rPr lang="en-US" dirty="0"/>
              <a:t>(binary machine code and tables) </a:t>
            </a:r>
          </a:p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60908-710D-C146-9179-2ACD648E42EC}"/>
              </a:ext>
            </a:extLst>
          </p:cNvPr>
          <p:cNvCxnSpPr/>
          <p:nvPr/>
        </p:nvCxnSpPr>
        <p:spPr>
          <a:xfrm>
            <a:off x="90297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2C98C5D-539A-274A-B670-3685F00EA25A}"/>
              </a:ext>
            </a:extLst>
          </p:cNvPr>
          <p:cNvSpPr txBox="1">
            <a:spLocks/>
          </p:cNvSpPr>
          <p:nvPr/>
        </p:nvSpPr>
        <p:spPr>
          <a:xfrm>
            <a:off x="-1373444" y="3654646"/>
            <a:ext cx="10515600" cy="48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8238DE-A796-7C41-BE2D-D7F145DCD410}"/>
              </a:ext>
            </a:extLst>
          </p:cNvPr>
          <p:cNvSpPr/>
          <p:nvPr/>
        </p:nvSpPr>
        <p:spPr>
          <a:xfrm>
            <a:off x="1103056" y="4506292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151B-FB7C-6A4A-8520-D001BADD14C0}"/>
              </a:ext>
            </a:extLst>
          </p:cNvPr>
          <p:cNvSpPr txBox="1"/>
          <p:nvPr/>
        </p:nvSpPr>
        <p:spPr>
          <a:xfrm>
            <a:off x="1168524" y="4921791"/>
            <a:ext cx="9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Linker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9D3F41-0AEF-E741-95DD-3A966575CDD4}"/>
              </a:ext>
            </a:extLst>
          </p:cNvPr>
          <p:cNvSpPr txBox="1"/>
          <p:nvPr/>
        </p:nvSpPr>
        <p:spPr>
          <a:xfrm>
            <a:off x="3028950" y="4506292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Executable </a:t>
            </a:r>
          </a:p>
          <a:p>
            <a:pPr algn="ctr"/>
            <a:r>
              <a:rPr lang="en-US" dirty="0"/>
              <a:t>file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EB01C1-4757-704E-B95D-C91EAD310522}"/>
              </a:ext>
            </a:extLst>
          </p:cNvPr>
          <p:cNvSpPr/>
          <p:nvPr/>
        </p:nvSpPr>
        <p:spPr>
          <a:xfrm>
            <a:off x="5526344" y="4506292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CBB3B-B052-9445-A38C-B9D52195BF22}"/>
              </a:ext>
            </a:extLst>
          </p:cNvPr>
          <p:cNvSpPr txBox="1"/>
          <p:nvPr/>
        </p:nvSpPr>
        <p:spPr>
          <a:xfrm>
            <a:off x="5591812" y="4921791"/>
            <a:ext cx="9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1AE2F-A308-B842-871E-BDB650581C4F}"/>
              </a:ext>
            </a:extLst>
          </p:cNvPr>
          <p:cNvSpPr txBox="1"/>
          <p:nvPr/>
        </p:nvSpPr>
        <p:spPr>
          <a:xfrm>
            <a:off x="7505824" y="4516651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In-Memory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80C7F7-842E-844E-979D-08A02B3B5597}"/>
              </a:ext>
            </a:extLst>
          </p:cNvPr>
          <p:cNvSpPr/>
          <p:nvPr/>
        </p:nvSpPr>
        <p:spPr>
          <a:xfrm>
            <a:off x="9914194" y="4532153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1508B3-0318-A449-8570-4BBBA286431E}"/>
              </a:ext>
            </a:extLst>
          </p:cNvPr>
          <p:cNvSpPr txBox="1"/>
          <p:nvPr/>
        </p:nvSpPr>
        <p:spPr>
          <a:xfrm>
            <a:off x="9914194" y="4807952"/>
            <a:ext cx="115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Hardware</a:t>
            </a:r>
            <a:br>
              <a:rPr lang="en-US" b="1" dirty="0"/>
            </a:br>
            <a:r>
              <a:rPr lang="en-US" b="1" dirty="0"/>
              <a:t>Execution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81A6FE-E786-234A-8394-4B030FB8950E}"/>
              </a:ext>
            </a:extLst>
          </p:cNvPr>
          <p:cNvCxnSpPr/>
          <p:nvPr/>
        </p:nvCxnSpPr>
        <p:spPr>
          <a:xfrm>
            <a:off x="2400300" y="5103806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B391C4-0FA7-5C49-826D-B538D6872432}"/>
              </a:ext>
            </a:extLst>
          </p:cNvPr>
          <p:cNvCxnSpPr/>
          <p:nvPr/>
        </p:nvCxnSpPr>
        <p:spPr>
          <a:xfrm>
            <a:off x="4895850" y="5103806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B02F4-A7E4-D94F-ABEC-C7ABBFD22A8B}"/>
              </a:ext>
            </a:extLst>
          </p:cNvPr>
          <p:cNvCxnSpPr/>
          <p:nvPr/>
        </p:nvCxnSpPr>
        <p:spPr>
          <a:xfrm>
            <a:off x="6858000" y="5103806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8BE4DD-ECAC-914C-B754-30C86A97024C}"/>
              </a:ext>
            </a:extLst>
          </p:cNvPr>
          <p:cNvCxnSpPr/>
          <p:nvPr/>
        </p:nvCxnSpPr>
        <p:spPr>
          <a:xfrm>
            <a:off x="9366250" y="5088765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E84EDF-E91A-7C40-9D7F-5943CB2FB3B4}"/>
              </a:ext>
            </a:extLst>
          </p:cNvPr>
          <p:cNvCxnSpPr/>
          <p:nvPr/>
        </p:nvCxnSpPr>
        <p:spPr>
          <a:xfrm>
            <a:off x="1676400" y="3614951"/>
            <a:ext cx="8839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99A8B0-E89E-034D-B178-0F06617AFD0E}"/>
              </a:ext>
            </a:extLst>
          </p:cNvPr>
          <p:cNvCxnSpPr>
            <a:cxnSpLocks/>
          </p:cNvCxnSpPr>
          <p:nvPr/>
        </p:nvCxnSpPr>
        <p:spPr>
          <a:xfrm flipH="1">
            <a:off x="10502900" y="2852951"/>
            <a:ext cx="12700" cy="762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A19B1-C4DE-EF44-ACD8-9BB5C99020CC}"/>
              </a:ext>
            </a:extLst>
          </p:cNvPr>
          <p:cNvCxnSpPr>
            <a:cxnSpLocks/>
          </p:cNvCxnSpPr>
          <p:nvPr/>
        </p:nvCxnSpPr>
        <p:spPr>
          <a:xfrm>
            <a:off x="1676400" y="3614951"/>
            <a:ext cx="0" cy="682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3745426-5CF6-7947-AFE1-5F748D2C1646}"/>
              </a:ext>
            </a:extLst>
          </p:cNvPr>
          <p:cNvSpPr/>
          <p:nvPr/>
        </p:nvSpPr>
        <p:spPr>
          <a:xfrm>
            <a:off x="723900" y="1238997"/>
            <a:ext cx="3886200" cy="169140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42B9F7-5FEA-684B-88A4-76F484E8B486}"/>
              </a:ext>
            </a:extLst>
          </p:cNvPr>
          <p:cNvSpPr txBox="1"/>
          <p:nvPr/>
        </p:nvSpPr>
        <p:spPr>
          <a:xfrm>
            <a:off x="2083248" y="2972556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905927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032C-9B58-BE45-9373-581E472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Loader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9B899-0943-7740-A3C1-CE3DD4761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01403"/>
            <a:ext cx="5181600" cy="4132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Without START Instruction</a:t>
            </a:r>
            <a:endParaRPr lang="en-US" dirty="0"/>
          </a:p>
          <a:p>
            <a:r>
              <a:rPr lang="en-US" b="1" dirty="0"/>
              <a:t>Assembler:  </a:t>
            </a:r>
            <a:r>
              <a:rPr lang="en-US" dirty="0"/>
              <a:t>ignore START; set addresses based on 0</a:t>
            </a:r>
          </a:p>
          <a:p>
            <a:r>
              <a:rPr lang="en-US" b="1" dirty="0"/>
              <a:t>Linker or Loader:  </a:t>
            </a:r>
            <a:r>
              <a:rPr lang="en-US" dirty="0"/>
              <a:t>update addresses</a:t>
            </a:r>
          </a:p>
          <a:p>
            <a:pPr lvl="1"/>
            <a:r>
              <a:rPr lang="en-US" dirty="0"/>
              <a:t>new address = old address + new module base address</a:t>
            </a:r>
          </a:p>
          <a:p>
            <a:r>
              <a:rPr lang="en-US" dirty="0"/>
              <a:t>START instruction in assembly language is superfluous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0C507-235B-064C-ACE4-0821982F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49F0-CF51-3248-9E8A-DCDDE90A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BDDAB9F-8ACC-5D48-BC4F-8BD562C3F9AA}"/>
              </a:ext>
            </a:extLst>
          </p:cNvPr>
          <p:cNvSpPr txBox="1">
            <a:spLocks/>
          </p:cNvSpPr>
          <p:nvPr/>
        </p:nvSpPr>
        <p:spPr>
          <a:xfrm>
            <a:off x="838199" y="1272047"/>
            <a:ext cx="5740021" cy="4886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Linking / Loading with Relocation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03F98F-F23C-584B-9AF7-5ABA3303163A}"/>
              </a:ext>
            </a:extLst>
          </p:cNvPr>
          <p:cNvSpPr/>
          <p:nvPr/>
        </p:nvSpPr>
        <p:spPr>
          <a:xfrm>
            <a:off x="2061117" y="1801403"/>
            <a:ext cx="3334215" cy="435702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1EFD2-5C31-5641-B2FC-338E6C62B5B7}"/>
              </a:ext>
            </a:extLst>
          </p:cNvPr>
          <p:cNvSpPr txBox="1"/>
          <p:nvPr/>
        </p:nvSpPr>
        <p:spPr>
          <a:xfrm>
            <a:off x="2068119" y="1816388"/>
            <a:ext cx="158058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Main Module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F15A6-3D88-7848-8F9F-36D655458424}"/>
              </a:ext>
            </a:extLst>
          </p:cNvPr>
          <p:cNvSpPr txBox="1"/>
          <p:nvPr/>
        </p:nvSpPr>
        <p:spPr>
          <a:xfrm>
            <a:off x="2068118" y="3033776"/>
            <a:ext cx="1580583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 1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5E1C4-E0FB-6743-BB54-D2E01ABE49AB}"/>
              </a:ext>
            </a:extLst>
          </p:cNvPr>
          <p:cNvSpPr txBox="1"/>
          <p:nvPr/>
        </p:nvSpPr>
        <p:spPr>
          <a:xfrm>
            <a:off x="2068118" y="3686015"/>
            <a:ext cx="1580583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 2 Module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DFBC2-4BCF-8C47-8A4B-3BC7BFF7E7F8}"/>
              </a:ext>
            </a:extLst>
          </p:cNvPr>
          <p:cNvSpPr txBox="1"/>
          <p:nvPr/>
        </p:nvSpPr>
        <p:spPr>
          <a:xfrm>
            <a:off x="3662349" y="3031702"/>
            <a:ext cx="154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Starts at 720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DD0E5-3D54-4F48-B291-4C904874799E}"/>
              </a:ext>
            </a:extLst>
          </p:cNvPr>
          <p:cNvSpPr txBox="1"/>
          <p:nvPr/>
        </p:nvSpPr>
        <p:spPr>
          <a:xfrm>
            <a:off x="3655946" y="3709438"/>
            <a:ext cx="154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Starts at 1176</a:t>
            </a:r>
          </a:p>
        </p:txBody>
      </p:sp>
    </p:spTree>
    <p:extLst>
      <p:ext uri="{BB962C8B-B14F-4D97-AF65-F5344CB8AC3E}">
        <p14:creationId xmlns:p14="http://schemas.microsoft.com/office/powerpoint/2010/main" val="2630021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78F3-074D-3C4B-86AC-76355D12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Relocation: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4380-5616-2E4B-A6BD-4F4ADB055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72046"/>
            <a:ext cx="10639567" cy="4910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Modification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relocating loader, just like a linker, may use a modification table to determine locations that must be adjusted.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B36C6-BF8F-D743-AD15-661F70BF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7D0A-BA8B-2B49-860C-A593A4E0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701470-265B-414F-AE68-D1607DBC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26990"/>
              </p:ext>
            </p:extLst>
          </p:nvPr>
        </p:nvGraphicFramePr>
        <p:xfrm>
          <a:off x="838198" y="1853404"/>
          <a:ext cx="4909782" cy="26367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09782">
                  <a:extLst>
                    <a:ext uri="{9D8B030D-6E8A-4147-A177-3AD203B41FA5}">
                      <a16:colId xmlns:a16="http://schemas.microsoft.com/office/drawing/2014/main" val="2146062385"/>
                    </a:ext>
                  </a:extLst>
                </a:gridCol>
              </a:tblGrid>
              <a:tr h="376673"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03455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r>
                        <a:rPr lang="en-US" dirty="0"/>
                        <a:t>1021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39404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r>
                        <a:rPr lang="en-US" dirty="0"/>
                        <a:t>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66064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r>
                        <a:rPr lang="en-US" dirty="0"/>
                        <a:t>1030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26080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r>
                        <a:rPr lang="en-US" dirty="0"/>
                        <a:t>1048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99482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r>
                        <a:rPr lang="en-US" dirty="0"/>
                        <a:t>1070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52049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r>
                        <a:rPr lang="en-US" dirty="0"/>
                        <a:t>1076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850054"/>
                  </a:ext>
                </a:extLst>
              </a:tr>
            </a:tbl>
          </a:graphicData>
        </a:graphic>
      </p:graphicFrame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F2B7F4E-78CF-1A4B-869A-87476156F9E0}"/>
              </a:ext>
            </a:extLst>
          </p:cNvPr>
          <p:cNvSpPr txBox="1">
            <a:spLocks/>
          </p:cNvSpPr>
          <p:nvPr/>
        </p:nvSpPr>
        <p:spPr>
          <a:xfrm>
            <a:off x="6172201" y="1276768"/>
            <a:ext cx="5181600" cy="74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Modification Table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196689C-71F4-6E47-A424-B2FCFC8163A5}"/>
              </a:ext>
            </a:extLst>
          </p:cNvPr>
          <p:cNvGraphicFramePr>
            <a:graphicFrameLocks noGrp="1"/>
          </p:cNvGraphicFramePr>
          <p:nvPr/>
        </p:nvGraphicFramePr>
        <p:xfrm>
          <a:off x="6298061" y="1878472"/>
          <a:ext cx="2312537" cy="258434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89768">
                  <a:extLst>
                    <a:ext uri="{9D8B030D-6E8A-4147-A177-3AD203B41FA5}">
                      <a16:colId xmlns:a16="http://schemas.microsoft.com/office/drawing/2014/main" val="429858891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1856202949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3334951793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2912213854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3061432822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805182216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2207207480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4130621982"/>
                    </a:ext>
                  </a:extLst>
                </a:gridCol>
              </a:tblGrid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554948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02070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61501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0924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732898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73409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12232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A30795-EB49-A24F-968C-5B942565C9F3}"/>
              </a:ext>
            </a:extLst>
          </p:cNvPr>
          <p:cNvGraphicFramePr>
            <a:graphicFrameLocks noGrp="1"/>
          </p:cNvGraphicFramePr>
          <p:nvPr/>
        </p:nvGraphicFramePr>
        <p:xfrm>
          <a:off x="8763001" y="1883193"/>
          <a:ext cx="2312537" cy="258434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89768">
                  <a:extLst>
                    <a:ext uri="{9D8B030D-6E8A-4147-A177-3AD203B41FA5}">
                      <a16:colId xmlns:a16="http://schemas.microsoft.com/office/drawing/2014/main" val="429858891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1856202949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3334951793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2912213854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3061432822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805182216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2207207480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4130621982"/>
                    </a:ext>
                  </a:extLst>
                </a:gridCol>
              </a:tblGrid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554948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02070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61501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0924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732898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73409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12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29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2563-0581-284F-9BC2-782CFFB6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8254-A7A7-554A-8B49-2BA8122C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Linker: </a:t>
            </a:r>
            <a:r>
              <a:rPr lang="en-US" dirty="0"/>
              <a:t>Links multiple object (*.o)  files into a single executable file</a:t>
            </a:r>
            <a:endParaRPr lang="en-US" b="1" dirty="0"/>
          </a:p>
          <a:p>
            <a:r>
              <a:rPr lang="en-US" b="1" dirty="0"/>
              <a:t>Linkage Editor:  </a:t>
            </a:r>
            <a:r>
              <a:rPr lang="en-US" dirty="0"/>
              <a:t>an old-fashioned term for </a:t>
            </a:r>
            <a:r>
              <a:rPr lang="en-US" i="1" dirty="0"/>
              <a:t>linker</a:t>
            </a:r>
            <a:r>
              <a:rPr lang="en-US" dirty="0"/>
              <a:t>.  </a:t>
            </a:r>
          </a:p>
          <a:p>
            <a:r>
              <a:rPr lang="en-US" b="1" dirty="0"/>
              <a:t>Dynamic Linker:  </a:t>
            </a:r>
            <a:r>
              <a:rPr lang="en-US" dirty="0"/>
              <a:t>allows links to be made to </a:t>
            </a:r>
            <a:r>
              <a:rPr lang="en-US"/>
              <a:t>shared library </a:t>
            </a:r>
            <a:r>
              <a:rPr lang="en-US" dirty="0"/>
              <a:t>routines at run time (</a:t>
            </a:r>
            <a:r>
              <a:rPr lang="en-US"/>
              <a:t>on demand)</a:t>
            </a:r>
            <a:endParaRPr lang="en-US" dirty="0"/>
          </a:p>
          <a:p>
            <a:r>
              <a:rPr lang="en-US" b="1" dirty="0"/>
              <a:t>Linker/Loader, or Linking Loader: </a:t>
            </a:r>
            <a:r>
              <a:rPr lang="en-US" dirty="0"/>
              <a:t>links multiple object (*.o) files into a single executable file, which it then loads and runs</a:t>
            </a:r>
          </a:p>
          <a:p>
            <a:r>
              <a:rPr lang="en-US" b="1" dirty="0"/>
              <a:t>Loader:</a:t>
            </a:r>
            <a:r>
              <a:rPr lang="en-US" dirty="0"/>
              <a:t> loads and runs an executable file</a:t>
            </a:r>
          </a:p>
          <a:p>
            <a:r>
              <a:rPr lang="en-US" b="1" dirty="0"/>
              <a:t>Absolute Loader:  </a:t>
            </a:r>
            <a:r>
              <a:rPr lang="en-US" dirty="0"/>
              <a:t>loads an executable file at its specified address in memory</a:t>
            </a:r>
          </a:p>
          <a:p>
            <a:r>
              <a:rPr lang="en-US" b="1" dirty="0"/>
              <a:t>Relocating Loader:  </a:t>
            </a:r>
            <a:r>
              <a:rPr lang="en-US" dirty="0"/>
              <a:t>relocates an executable file, allowing it be loaded at any address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70821-D5E4-A04D-9557-68C66854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2D05F-41A6-A44E-914A-55D70F65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52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9DDF6A1C-806E-FE45-976E-4F03930834F9}"/>
              </a:ext>
            </a:extLst>
          </p:cNvPr>
          <p:cNvSpPr txBox="1"/>
          <p:nvPr/>
        </p:nvSpPr>
        <p:spPr>
          <a:xfrm>
            <a:off x="9725555" y="1530971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48B42E-5C20-BA49-AE7B-0044089E49C2}"/>
              </a:ext>
            </a:extLst>
          </p:cNvPr>
          <p:cNvSpPr txBox="1"/>
          <p:nvPr/>
        </p:nvSpPr>
        <p:spPr>
          <a:xfrm>
            <a:off x="5369456" y="1527885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7FE22C-DC92-AB45-90BE-D59DF23B5C9E}"/>
              </a:ext>
            </a:extLst>
          </p:cNvPr>
          <p:cNvSpPr txBox="1"/>
          <p:nvPr/>
        </p:nvSpPr>
        <p:spPr>
          <a:xfrm>
            <a:off x="927100" y="1515185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F5798-3299-DE48-8871-CA6A3824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 Development Environments (IDEs)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DC89-F25B-5E45-A413-97664DD6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9054F-0CFE-434D-A390-61CC4927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677A4-3283-3A4C-9804-B6BAEEB40A99}"/>
              </a:ext>
            </a:extLst>
          </p:cNvPr>
          <p:cNvSpPr txBox="1"/>
          <p:nvPr/>
        </p:nvSpPr>
        <p:spPr>
          <a:xfrm>
            <a:off x="8382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Level Language Source Code </a:t>
            </a:r>
            <a:br>
              <a:rPr lang="en-US" dirty="0"/>
            </a:br>
            <a:r>
              <a:rPr lang="en-US" dirty="0"/>
              <a:t>(e.g. C++)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BD30B4-E48B-6543-9240-446EEFB8FE58}"/>
              </a:ext>
            </a:extLst>
          </p:cNvPr>
          <p:cNvCxnSpPr/>
          <p:nvPr/>
        </p:nvCxnSpPr>
        <p:spPr>
          <a:xfrm>
            <a:off x="2743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9983DA-337D-3C48-8EAD-CB2C8D285D70}"/>
              </a:ext>
            </a:extLst>
          </p:cNvPr>
          <p:cNvSpPr/>
          <p:nvPr/>
        </p:nvSpPr>
        <p:spPr>
          <a:xfrm>
            <a:off x="3289300" y="1412246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58C2-B695-6344-8124-EADE949D856E}"/>
              </a:ext>
            </a:extLst>
          </p:cNvPr>
          <p:cNvSpPr txBox="1"/>
          <p:nvPr/>
        </p:nvSpPr>
        <p:spPr>
          <a:xfrm>
            <a:off x="3342068" y="182774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Compiler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C97541-31D6-DD44-AC0E-E62737A01EC0}"/>
              </a:ext>
            </a:extLst>
          </p:cNvPr>
          <p:cNvCxnSpPr/>
          <p:nvPr/>
        </p:nvCxnSpPr>
        <p:spPr>
          <a:xfrm>
            <a:off x="46863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00009C-ED8F-2843-9B44-B547365DBC4E}"/>
              </a:ext>
            </a:extLst>
          </p:cNvPr>
          <p:cNvSpPr txBox="1"/>
          <p:nvPr/>
        </p:nvSpPr>
        <p:spPr>
          <a:xfrm>
            <a:off x="52578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 Language Source Code </a:t>
            </a:r>
            <a:br>
              <a:rPr lang="en-US" dirty="0"/>
            </a:b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612356-C72F-DB4D-A7AA-1AEB7FDB21C7}"/>
              </a:ext>
            </a:extLst>
          </p:cNvPr>
          <p:cNvCxnSpPr/>
          <p:nvPr/>
        </p:nvCxnSpPr>
        <p:spPr>
          <a:xfrm>
            <a:off x="7188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ADA97B3-116A-1841-927F-44398298D086}"/>
              </a:ext>
            </a:extLst>
          </p:cNvPr>
          <p:cNvSpPr/>
          <p:nvPr/>
        </p:nvSpPr>
        <p:spPr>
          <a:xfrm>
            <a:off x="7747000" y="1412246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CDBE7-1B8B-D448-BAF4-77D88FBE51F9}"/>
              </a:ext>
            </a:extLst>
          </p:cNvPr>
          <p:cNvSpPr txBox="1"/>
          <p:nvPr/>
        </p:nvSpPr>
        <p:spPr>
          <a:xfrm>
            <a:off x="7736268" y="1827745"/>
            <a:ext cx="11865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Assembler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1C414-DCE3-0145-A732-71C282D0F939}"/>
              </a:ext>
            </a:extLst>
          </p:cNvPr>
          <p:cNvSpPr txBox="1"/>
          <p:nvPr/>
        </p:nvSpPr>
        <p:spPr>
          <a:xfrm>
            <a:off x="96266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file</a:t>
            </a:r>
            <a:br>
              <a:rPr lang="en-US" dirty="0"/>
            </a:br>
            <a:r>
              <a:rPr lang="en-US" dirty="0"/>
              <a:t>(binary machine code and tables) </a:t>
            </a:r>
          </a:p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60908-710D-C146-9179-2ACD648E42EC}"/>
              </a:ext>
            </a:extLst>
          </p:cNvPr>
          <p:cNvCxnSpPr/>
          <p:nvPr/>
        </p:nvCxnSpPr>
        <p:spPr>
          <a:xfrm>
            <a:off x="90297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2C98C5D-539A-274A-B670-3685F00EA25A}"/>
              </a:ext>
            </a:extLst>
          </p:cNvPr>
          <p:cNvSpPr txBox="1">
            <a:spLocks/>
          </p:cNvSpPr>
          <p:nvPr/>
        </p:nvSpPr>
        <p:spPr>
          <a:xfrm>
            <a:off x="-1373444" y="3654646"/>
            <a:ext cx="10515600" cy="48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8238DE-A796-7C41-BE2D-D7F145DCD410}"/>
              </a:ext>
            </a:extLst>
          </p:cNvPr>
          <p:cNvSpPr/>
          <p:nvPr/>
        </p:nvSpPr>
        <p:spPr>
          <a:xfrm>
            <a:off x="1103056" y="4506292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151B-FB7C-6A4A-8520-D001BADD14C0}"/>
              </a:ext>
            </a:extLst>
          </p:cNvPr>
          <p:cNvSpPr txBox="1"/>
          <p:nvPr/>
        </p:nvSpPr>
        <p:spPr>
          <a:xfrm>
            <a:off x="1168524" y="4921791"/>
            <a:ext cx="9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Linker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9D3F41-0AEF-E741-95DD-3A966575CDD4}"/>
              </a:ext>
            </a:extLst>
          </p:cNvPr>
          <p:cNvSpPr txBox="1"/>
          <p:nvPr/>
        </p:nvSpPr>
        <p:spPr>
          <a:xfrm>
            <a:off x="3028950" y="4506292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Executable </a:t>
            </a:r>
          </a:p>
          <a:p>
            <a:pPr algn="ctr"/>
            <a:r>
              <a:rPr lang="en-US" dirty="0"/>
              <a:t>file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1AE2F-A308-B842-871E-BDB650581C4F}"/>
              </a:ext>
            </a:extLst>
          </p:cNvPr>
          <p:cNvSpPr txBox="1"/>
          <p:nvPr/>
        </p:nvSpPr>
        <p:spPr>
          <a:xfrm>
            <a:off x="7505824" y="4516651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In-Memory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80C7F7-842E-844E-979D-08A02B3B5597}"/>
              </a:ext>
            </a:extLst>
          </p:cNvPr>
          <p:cNvSpPr/>
          <p:nvPr/>
        </p:nvSpPr>
        <p:spPr>
          <a:xfrm>
            <a:off x="5526344" y="4568375"/>
            <a:ext cx="1155700" cy="114860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1508B3-0318-A449-8570-4BBBA286431E}"/>
              </a:ext>
            </a:extLst>
          </p:cNvPr>
          <p:cNvSpPr txBox="1"/>
          <p:nvPr/>
        </p:nvSpPr>
        <p:spPr>
          <a:xfrm>
            <a:off x="5537200" y="4785921"/>
            <a:ext cx="115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IDE / Debugger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81A6FE-E786-234A-8394-4B030FB8950E}"/>
              </a:ext>
            </a:extLst>
          </p:cNvPr>
          <p:cNvCxnSpPr/>
          <p:nvPr/>
        </p:nvCxnSpPr>
        <p:spPr>
          <a:xfrm>
            <a:off x="2400300" y="5103806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B391C4-0FA7-5C49-826D-B538D6872432}"/>
              </a:ext>
            </a:extLst>
          </p:cNvPr>
          <p:cNvCxnSpPr/>
          <p:nvPr/>
        </p:nvCxnSpPr>
        <p:spPr>
          <a:xfrm>
            <a:off x="4895850" y="5103806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E84EDF-E91A-7C40-9D7F-5943CB2FB3B4}"/>
              </a:ext>
            </a:extLst>
          </p:cNvPr>
          <p:cNvCxnSpPr/>
          <p:nvPr/>
        </p:nvCxnSpPr>
        <p:spPr>
          <a:xfrm>
            <a:off x="1676400" y="3614951"/>
            <a:ext cx="8839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99A8B0-E89E-034D-B178-0F06617AFD0E}"/>
              </a:ext>
            </a:extLst>
          </p:cNvPr>
          <p:cNvCxnSpPr>
            <a:cxnSpLocks/>
          </p:cNvCxnSpPr>
          <p:nvPr/>
        </p:nvCxnSpPr>
        <p:spPr>
          <a:xfrm flipH="1">
            <a:off x="10502900" y="2852951"/>
            <a:ext cx="12700" cy="762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A19B1-C4DE-EF44-ACD8-9BB5C99020CC}"/>
              </a:ext>
            </a:extLst>
          </p:cNvPr>
          <p:cNvCxnSpPr>
            <a:cxnSpLocks/>
          </p:cNvCxnSpPr>
          <p:nvPr/>
        </p:nvCxnSpPr>
        <p:spPr>
          <a:xfrm>
            <a:off x="1676400" y="3614951"/>
            <a:ext cx="0" cy="682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3745426-5CF6-7947-AFE1-5F748D2C1646}"/>
              </a:ext>
            </a:extLst>
          </p:cNvPr>
          <p:cNvSpPr/>
          <p:nvPr/>
        </p:nvSpPr>
        <p:spPr>
          <a:xfrm>
            <a:off x="723900" y="1238997"/>
            <a:ext cx="3886200" cy="169140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42B9F7-5FEA-684B-88A4-76F484E8B486}"/>
              </a:ext>
            </a:extLst>
          </p:cNvPr>
          <p:cNvSpPr txBox="1"/>
          <p:nvPr/>
        </p:nvSpPr>
        <p:spPr>
          <a:xfrm>
            <a:off x="2083248" y="2972556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optional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740660-7CD7-5A45-AC52-DDB320040D0D}"/>
              </a:ext>
            </a:extLst>
          </p:cNvPr>
          <p:cNvCxnSpPr>
            <a:cxnSpLocks/>
          </p:cNvCxnSpPr>
          <p:nvPr/>
        </p:nvCxnSpPr>
        <p:spPr>
          <a:xfrm>
            <a:off x="6778752" y="5116972"/>
            <a:ext cx="579698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C6AEFC4-4142-724A-B805-AFCF32CEB109}"/>
              </a:ext>
            </a:extLst>
          </p:cNvPr>
          <p:cNvSpPr/>
          <p:nvPr/>
        </p:nvSpPr>
        <p:spPr>
          <a:xfrm>
            <a:off x="9914194" y="4532153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2DAC42-2F57-B541-B47A-ED6F5D4F91D0}"/>
              </a:ext>
            </a:extLst>
          </p:cNvPr>
          <p:cNvSpPr txBox="1"/>
          <p:nvPr/>
        </p:nvSpPr>
        <p:spPr>
          <a:xfrm>
            <a:off x="9914194" y="4807952"/>
            <a:ext cx="115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Hardware</a:t>
            </a:r>
            <a:br>
              <a:rPr lang="en-US" b="1" dirty="0"/>
            </a:br>
            <a:r>
              <a:rPr lang="en-US" b="1" dirty="0"/>
              <a:t>Execution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D554A1-6F40-784A-87F6-5CE6E7207C24}"/>
              </a:ext>
            </a:extLst>
          </p:cNvPr>
          <p:cNvCxnSpPr/>
          <p:nvPr/>
        </p:nvCxnSpPr>
        <p:spPr>
          <a:xfrm>
            <a:off x="9366250" y="5088765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4315FA-93CE-F340-88D4-94C57525E481}"/>
              </a:ext>
            </a:extLst>
          </p:cNvPr>
          <p:cNvCxnSpPr/>
          <p:nvPr/>
        </p:nvCxnSpPr>
        <p:spPr>
          <a:xfrm flipH="1" flipV="1">
            <a:off x="2743200" y="2728214"/>
            <a:ext cx="2794000" cy="1961017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8BEA0E-2150-B446-9C1A-64EFCA05BC85}"/>
              </a:ext>
            </a:extLst>
          </p:cNvPr>
          <p:cNvCxnSpPr>
            <a:cxnSpLocks/>
          </p:cNvCxnSpPr>
          <p:nvPr/>
        </p:nvCxnSpPr>
        <p:spPr>
          <a:xfrm flipV="1">
            <a:off x="6603999" y="2728215"/>
            <a:ext cx="3060701" cy="1961016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19EF72-01CE-1B42-9B09-28D3BD68271A}"/>
              </a:ext>
            </a:extLst>
          </p:cNvPr>
          <p:cNvCxnSpPr>
            <a:cxnSpLocks/>
          </p:cNvCxnSpPr>
          <p:nvPr/>
        </p:nvCxnSpPr>
        <p:spPr>
          <a:xfrm flipV="1">
            <a:off x="6121400" y="2852951"/>
            <a:ext cx="0" cy="1630352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48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6D51-304F-DC44-82DC-70F971C8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IDEs: a Development Framework and Toolset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AD81-3D50-7441-8135-0431FEA3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 the first lecture, we talked about:</a:t>
            </a:r>
          </a:p>
          <a:p>
            <a:pPr lvl="1"/>
            <a:r>
              <a:rPr lang="en-US" sz="2800" b="1" dirty="0"/>
              <a:t>Shells: </a:t>
            </a:r>
            <a:r>
              <a:rPr lang="en-US" sz="2800" dirty="0"/>
              <a:t>used for a wide range of ad hoc and automated tasks (chiefly on POSIX systems)</a:t>
            </a:r>
          </a:p>
          <a:p>
            <a:pPr lvl="1"/>
            <a:r>
              <a:rPr lang="en-US" sz="2800" b="1" dirty="0"/>
              <a:t>Make:  </a:t>
            </a:r>
            <a:r>
              <a:rPr lang="en-US" sz="2800" dirty="0"/>
              <a:t>automates the program build process</a:t>
            </a:r>
          </a:p>
          <a:p>
            <a:endParaRPr lang="en-US" sz="3200" dirty="0"/>
          </a:p>
          <a:p>
            <a:r>
              <a:rPr lang="en-US" sz="3200" dirty="0"/>
              <a:t>IDEs are used during the development phase</a:t>
            </a:r>
          </a:p>
          <a:p>
            <a:r>
              <a:rPr lang="en-US" sz="3200" dirty="0"/>
              <a:t>IDEs:</a:t>
            </a:r>
          </a:p>
          <a:p>
            <a:pPr lvl="1"/>
            <a:r>
              <a:rPr lang="en-US" sz="2800" dirty="0"/>
              <a:t>contain system dependent components</a:t>
            </a:r>
          </a:p>
          <a:p>
            <a:pPr lvl="1"/>
            <a:r>
              <a:rPr lang="en-US" sz="2800" dirty="0"/>
              <a:t>impact the file formats of object files and executable files</a:t>
            </a:r>
          </a:p>
          <a:p>
            <a:pPr lvl="1"/>
            <a:r>
              <a:rPr lang="en-US" sz="2800" dirty="0"/>
              <a:t>add complexity to assemblers, linkers, and loaders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EC6D-3F63-EF4C-BE9C-20D813C0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061ED-1722-BB40-A246-D80D631A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406120-B5B7-984E-85AF-766312BE375C}"/>
              </a:ext>
            </a:extLst>
          </p:cNvPr>
          <p:cNvCxnSpPr>
            <a:cxnSpLocks/>
          </p:cNvCxnSpPr>
          <p:nvPr/>
        </p:nvCxnSpPr>
        <p:spPr>
          <a:xfrm>
            <a:off x="934871" y="3390900"/>
            <a:ext cx="10398457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9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6D51-304F-DC44-82DC-70F971C8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Development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AD81-3D50-7441-8135-0431FEA3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Interactive (typically GUI based)</a:t>
            </a:r>
          </a:p>
          <a:p>
            <a:r>
              <a:rPr lang="en-US" sz="3200" dirty="0"/>
              <a:t>Complete Development Environment:</a:t>
            </a:r>
          </a:p>
          <a:p>
            <a:pPr lvl="1"/>
            <a:r>
              <a:rPr lang="en-US" sz="2800" dirty="0"/>
              <a:t>“Smart” source code editor</a:t>
            </a:r>
          </a:p>
          <a:p>
            <a:pPr lvl="1"/>
            <a:r>
              <a:rPr lang="en-US" sz="2800" dirty="0"/>
              <a:t>Integration with program build systems (e.g. make)</a:t>
            </a:r>
          </a:p>
          <a:p>
            <a:pPr lvl="1"/>
            <a:r>
              <a:rPr lang="en-US" sz="2800" dirty="0"/>
              <a:t>Program debugger</a:t>
            </a:r>
          </a:p>
          <a:p>
            <a:r>
              <a:rPr lang="en-US" sz="3200" dirty="0"/>
              <a:t>Additional Tools:</a:t>
            </a:r>
          </a:p>
          <a:p>
            <a:pPr lvl="1"/>
            <a:r>
              <a:rPr lang="en-US" sz="2800" dirty="0"/>
              <a:t>Integration with version control systems</a:t>
            </a:r>
          </a:p>
          <a:p>
            <a:pPr lvl="1"/>
            <a:r>
              <a:rPr lang="en-US" sz="2800" dirty="0"/>
              <a:t>Visual layout editor</a:t>
            </a:r>
          </a:p>
          <a:p>
            <a:pPr lvl="1"/>
            <a:r>
              <a:rPr lang="en-US" sz="2800" dirty="0"/>
              <a:t>Code refactoring</a:t>
            </a:r>
          </a:p>
          <a:p>
            <a:pPr lvl="1"/>
            <a:r>
              <a:rPr lang="en-US" sz="2800" dirty="0"/>
              <a:t>Performance profiling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EC6D-3F63-EF4C-BE9C-20D813C0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061ED-1722-BB40-A246-D80D631A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69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E891-D914-D540-9957-2DEE7869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937B-C6CD-F640-AD92-4C52F2EC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i="1" dirty="0"/>
              <a:t>structured programming</a:t>
            </a:r>
            <a:r>
              <a:rPr lang="en-US" dirty="0"/>
              <a:t>, IDEs do not represent a paradigm shift… they simply allow programmers to do common tasks more quickly and efficiently.</a:t>
            </a:r>
          </a:p>
          <a:p>
            <a:r>
              <a:rPr lang="en-US" b="1" dirty="0"/>
              <a:t>Smart Editor:  </a:t>
            </a:r>
            <a:r>
              <a:rPr lang="en-US" dirty="0"/>
              <a:t>because programmers spend more time editing than any other activity.</a:t>
            </a:r>
          </a:p>
          <a:p>
            <a:r>
              <a:rPr lang="en-US" b="1" dirty="0"/>
              <a:t>Debugger: </a:t>
            </a:r>
            <a:r>
              <a:rPr lang="en-US" dirty="0"/>
              <a:t>because ongoing support is the greatest cost in the software lifecycle.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BC2E5-A5F6-1041-8582-F9095390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CFA78-D604-D34B-B54F-AD7DBADB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78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A09B-45E9-BB4C-94AB-31BEB58F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AD24-D2C4-A745-B9FD-C51C7CC5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5295900" cy="4831298"/>
          </a:xfrm>
        </p:spPr>
        <p:txBody>
          <a:bodyPr/>
          <a:lstStyle/>
          <a:p>
            <a:r>
              <a:rPr lang="en-US" dirty="0"/>
              <a:t>The first modern, GUI-based IDE was a commercial product, </a:t>
            </a:r>
            <a:r>
              <a:rPr lang="en-US" b="1" dirty="0"/>
              <a:t>Maestro I</a:t>
            </a:r>
            <a:r>
              <a:rPr lang="en-US" dirty="0"/>
              <a:t>, released by </a:t>
            </a:r>
            <a:r>
              <a:rPr lang="en-US" dirty="0" err="1"/>
              <a:t>Softlab</a:t>
            </a:r>
            <a:r>
              <a:rPr lang="en-US" dirty="0"/>
              <a:t> Munich in 1975</a:t>
            </a:r>
          </a:p>
          <a:p>
            <a:pPr lvl="1"/>
            <a:r>
              <a:rPr lang="en-US" dirty="0"/>
              <a:t>It was a leased hardware/software system, which included a custom keyboard and display</a:t>
            </a:r>
          </a:p>
          <a:p>
            <a:r>
              <a:rPr lang="en-US" dirty="0"/>
              <a:t>Turbo PASCAL – 1983</a:t>
            </a:r>
          </a:p>
          <a:p>
            <a:r>
              <a:rPr lang="en-US" dirty="0"/>
              <a:t>Visual Basic – 1991</a:t>
            </a:r>
          </a:p>
          <a:p>
            <a:r>
              <a:rPr lang="en-US" dirty="0"/>
              <a:t>Delphi - 1995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85D2-F161-F943-A74D-2F2D0735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C4A77-9FC8-EC49-9DE2-2563B531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C9258-FF14-EC4A-9F32-850D10CAD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1250591"/>
            <a:ext cx="5286187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89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B1DD-9C01-7B40-A3A3-9397E781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– a Popular Open Source 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364C6-1718-5245-ADD8-445787C4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6008D-A8B9-A240-BF9B-A5699CE2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E7DEA90-2ED8-F348-8E67-1FA94FCA9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475" y="1238997"/>
            <a:ext cx="8647249" cy="4728964"/>
          </a:xfrm>
        </p:spPr>
      </p:pic>
    </p:spTree>
    <p:extLst>
      <p:ext uri="{BB962C8B-B14F-4D97-AF65-F5344CB8AC3E}">
        <p14:creationId xmlns:p14="http://schemas.microsoft.com/office/powerpoint/2010/main" val="3624460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9808-8D14-E44A-9817-7308BEC9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80C1DCB-B8B4-6D41-BE0A-339A7E734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929080"/>
              </p:ext>
            </p:extLst>
          </p:nvPr>
        </p:nvGraphicFramePr>
        <p:xfrm>
          <a:off x="838200" y="1238250"/>
          <a:ext cx="105156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177652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32066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4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Visual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7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Eclipse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31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8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Android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(based on IntelliJ)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1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NetBeans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 / Open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29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IntelliJ IDEA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Proprietary - JetBrains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3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PyCharm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Proprietary - JetBrains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1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Komodo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Proprietary - Komodo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9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Xojo</a:t>
                      </a:r>
                      <a:r>
                        <a:rPr lang="en-US" dirty="0"/>
                        <a:t> (formerly </a:t>
                      </a:r>
                      <a:r>
                        <a:rPr lang="en-US" dirty="0" err="1"/>
                        <a:t>RealBasic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Proprietary - </a:t>
                      </a:r>
                      <a:r>
                        <a:rPr lang="en-US" dirty="0" err="1"/>
                        <a:t>Xojo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0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</a:rPr>
                        <a:t>Bash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</a:rPr>
                        <a:t>Open Source / POSIX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68197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0BB8-D234-4C48-8A0A-56AE04EF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E6725-2929-4A49-A8FF-37C669B9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2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5798-3299-DE48-8871-CA6A3824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Dependent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DC89-F25B-5E45-A413-97664DD6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9054F-0CFE-434D-A390-61CC4927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2C98C5D-539A-274A-B670-3685F00EA25A}"/>
              </a:ext>
            </a:extLst>
          </p:cNvPr>
          <p:cNvSpPr txBox="1">
            <a:spLocks/>
          </p:cNvSpPr>
          <p:nvPr/>
        </p:nvSpPr>
        <p:spPr>
          <a:xfrm>
            <a:off x="-1373444" y="3654646"/>
            <a:ext cx="10515600" cy="48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0F6CEA-B8B5-5B4A-9A76-C202DB4C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59365"/>
              </p:ext>
            </p:extLst>
          </p:nvPr>
        </p:nvGraphicFramePr>
        <p:xfrm>
          <a:off x="838200" y="1191274"/>
          <a:ext cx="10636404" cy="23927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45468">
                  <a:extLst>
                    <a:ext uri="{9D8B030D-6E8A-4147-A177-3AD203B41FA5}">
                      <a16:colId xmlns:a16="http://schemas.microsoft.com/office/drawing/2014/main" val="3605714934"/>
                    </a:ext>
                  </a:extLst>
                </a:gridCol>
                <a:gridCol w="3545468">
                  <a:extLst>
                    <a:ext uri="{9D8B030D-6E8A-4147-A177-3AD203B41FA5}">
                      <a16:colId xmlns:a16="http://schemas.microsoft.com/office/drawing/2014/main" val="1886001682"/>
                    </a:ext>
                  </a:extLst>
                </a:gridCol>
                <a:gridCol w="3545468">
                  <a:extLst>
                    <a:ext uri="{9D8B030D-6E8A-4147-A177-3AD203B41FA5}">
                      <a16:colId xmlns:a16="http://schemas.microsoft.com/office/drawing/2014/main" val="2952579659"/>
                    </a:ext>
                  </a:extLst>
                </a:gridCol>
              </a:tblGrid>
              <a:tr h="3810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Assembler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09003"/>
                  </a:ext>
                </a:extLst>
              </a:tr>
              <a:tr h="11606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Parses assembly language source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Assigns addresses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Assembles instructions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Generates </a:t>
                      </a:r>
                      <a:r>
                        <a:rPr lang="en-US" i="1" dirty="0"/>
                        <a:t>object (*.o) files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Generates listings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Reports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Links </a:t>
                      </a:r>
                      <a:r>
                        <a:rPr lang="en-US" i="1" dirty="0"/>
                        <a:t>object files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Relocates modules and adjusts addresses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Generates </a:t>
                      </a:r>
                      <a:r>
                        <a:rPr lang="en-US" i="1" dirty="0"/>
                        <a:t>executable file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Reports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Relocates executable 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Loads executable 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Inserts startup / terminate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Launches </a:t>
                      </a:r>
                      <a:r>
                        <a:rPr lang="en-US" i="1" dirty="0"/>
                        <a:t>executable file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Reports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081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0FABBF-9C5E-D641-B13E-5E1682958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09460"/>
              </p:ext>
            </p:extLst>
          </p:nvPr>
        </p:nvGraphicFramePr>
        <p:xfrm>
          <a:off x="838200" y="3697973"/>
          <a:ext cx="10636404" cy="10444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36404">
                  <a:extLst>
                    <a:ext uri="{9D8B030D-6E8A-4147-A177-3AD203B41FA5}">
                      <a16:colId xmlns:a16="http://schemas.microsoft.com/office/drawing/2014/main" val="912522607"/>
                    </a:ext>
                  </a:extLst>
                </a:gridCol>
              </a:tblGrid>
              <a:tr h="4043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44941"/>
                  </a:ext>
                </a:extLst>
              </a:tr>
              <a:tr h="52000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Process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45661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96DA963-CACF-3447-8943-F5C31119D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379443"/>
              </p:ext>
            </p:extLst>
          </p:nvPr>
        </p:nvGraphicFramePr>
        <p:xfrm>
          <a:off x="838200" y="4889114"/>
          <a:ext cx="10636404" cy="13187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36404">
                  <a:extLst>
                    <a:ext uri="{9D8B030D-6E8A-4147-A177-3AD203B41FA5}">
                      <a16:colId xmlns:a16="http://schemas.microsoft.com/office/drawing/2014/main" val="912522607"/>
                    </a:ext>
                  </a:extLst>
                </a:gridCol>
              </a:tblGrid>
              <a:tr h="4043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44941"/>
                  </a:ext>
                </a:extLst>
              </a:tr>
              <a:tr h="52000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Instruction 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Addressing modes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 address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456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28DDAE-3E55-014A-9A18-A1B43D43396E}"/>
              </a:ext>
            </a:extLst>
          </p:cNvPr>
          <p:cNvSpPr txBox="1"/>
          <p:nvPr/>
        </p:nvSpPr>
        <p:spPr>
          <a:xfrm>
            <a:off x="9330939" y="211840"/>
            <a:ext cx="2022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(Compilers not</a:t>
            </a:r>
            <a:br>
              <a:rPr lang="en-US" sz="2400" dirty="0"/>
            </a:br>
            <a:r>
              <a:rPr lang="en-US" sz="2400" dirty="0"/>
              <a:t> yet discussed)</a:t>
            </a:r>
          </a:p>
        </p:txBody>
      </p:sp>
    </p:spTree>
    <p:extLst>
      <p:ext uri="{BB962C8B-B14F-4D97-AF65-F5344CB8AC3E}">
        <p14:creationId xmlns:p14="http://schemas.microsoft.com/office/powerpoint/2010/main" val="3350686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D940-ECE4-0044-9E04-EEB878DD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Portability Versus Hardware Dependency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C64916B-E0E7-F546-A352-F784D200A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723239"/>
              </p:ext>
            </p:extLst>
          </p:nvPr>
        </p:nvGraphicFramePr>
        <p:xfrm>
          <a:off x="838200" y="1238250"/>
          <a:ext cx="10515600" cy="4693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05048">
                  <a:extLst>
                    <a:ext uri="{9D8B030D-6E8A-4147-A177-3AD203B41FA5}">
                      <a16:colId xmlns:a16="http://schemas.microsoft.com/office/drawing/2014/main" val="422307064"/>
                    </a:ext>
                  </a:extLst>
                </a:gridCol>
                <a:gridCol w="3110552">
                  <a:extLst>
                    <a:ext uri="{9D8B030D-6E8A-4147-A177-3AD203B41FA5}">
                      <a16:colId xmlns:a16="http://schemas.microsoft.com/office/drawing/2014/main" val="1959305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Machine Dependent?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31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Smart Editor / Code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accent6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Program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accent6"/>
                          </a:solidFill>
                        </a:rPr>
                        <a:t>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4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accent6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File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accent6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4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High Level Language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accent6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Code 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accent6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7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Assembly Language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Visual Layout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0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Performance Profiling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8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437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E29BD-C324-2446-8A77-225D2D0D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BD89E-567B-3346-A9AE-47E088FA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14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D3AF-9D31-504C-92EA-E3AFB46A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/ Code Editing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FFEB-FCBA-754D-B7C8-A4AFBF4B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1" y="1238996"/>
            <a:ext cx="3482009" cy="44726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Multiple Languages</a:t>
            </a:r>
          </a:p>
          <a:p>
            <a:r>
              <a:rPr lang="en-US" dirty="0"/>
              <a:t>Syntax checking</a:t>
            </a:r>
          </a:p>
          <a:p>
            <a:r>
              <a:rPr lang="en-US" dirty="0"/>
              <a:t>Auto-complete</a:t>
            </a:r>
          </a:p>
          <a:p>
            <a:r>
              <a:rPr lang="en-US" dirty="0"/>
              <a:t>Indentation and code cleanup</a:t>
            </a:r>
          </a:p>
          <a:p>
            <a:r>
              <a:rPr lang="en-US" dirty="0"/>
              <a:t>Color coding (configurable)</a:t>
            </a:r>
          </a:p>
          <a:p>
            <a:r>
              <a:rPr lang="en-US" dirty="0"/>
              <a:t>Block checking / bracket matching / </a:t>
            </a:r>
            <a:r>
              <a:rPr lang="en-US" dirty="0" err="1"/>
              <a:t>paren</a:t>
            </a:r>
            <a:r>
              <a:rPr lang="en-US" dirty="0"/>
              <a:t> matching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47187-C7A2-D64A-A487-944F9835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397B5-678E-1A4E-B335-9662C1EC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919422-F484-CA48-B56A-5A70BFD3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8995"/>
            <a:ext cx="6880337" cy="44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01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78C2-1922-ED45-AAB0-ADC1E086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Control /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93CE-B396-EE48-A585-AC7129D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multiple people to collaborate on a project</a:t>
            </a:r>
          </a:p>
          <a:p>
            <a:r>
              <a:rPr lang="en-US" dirty="0"/>
              <a:t>Files are “checked in” to the version control system, and “checked out” for editing</a:t>
            </a:r>
          </a:p>
          <a:p>
            <a:r>
              <a:rPr lang="en-US" dirty="0"/>
              <a:t>Checking in files typically requires a list of changes (comments), allowing a kind of audit trail</a:t>
            </a:r>
          </a:p>
          <a:p>
            <a:r>
              <a:rPr lang="en-US" dirty="0"/>
              <a:t>The version control system stores all versions of a file, allowing users to </a:t>
            </a:r>
            <a:r>
              <a:rPr lang="en-US" i="1" dirty="0"/>
              <a:t>revert</a:t>
            </a:r>
            <a:r>
              <a:rPr lang="en-US" dirty="0"/>
              <a:t> to a previous version</a:t>
            </a:r>
          </a:p>
          <a:p>
            <a:r>
              <a:rPr lang="en-US" dirty="0"/>
              <a:t>Some version control systems allow the project team to manage “forks” and to intelligently merge forked versions.</a:t>
            </a:r>
          </a:p>
          <a:p>
            <a:pPr lvl="1"/>
            <a:r>
              <a:rPr lang="en-US" dirty="0"/>
              <a:t>New version versus bug fixes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AE285-779B-DD4B-8A9F-A559AE39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A44D4-FE65-8D41-AC80-F1DD4381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35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CC7E-15A6-6345-8804-DDAC7DF6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Control: Checkpoints and Forks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09448-90A5-FB46-8300-D5E0086D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4706815" cy="4831298"/>
          </a:xfrm>
        </p:spPr>
        <p:txBody>
          <a:bodyPr/>
          <a:lstStyle/>
          <a:p>
            <a:r>
              <a:rPr lang="en-US" dirty="0"/>
              <a:t>When a project is “released” all files are </a:t>
            </a:r>
            <a:r>
              <a:rPr lang="en-US" i="1" dirty="0"/>
              <a:t>checkpointed</a:t>
            </a:r>
            <a:r>
              <a:rPr lang="en-US" dirty="0"/>
              <a:t> – given a Release number</a:t>
            </a:r>
          </a:p>
          <a:p>
            <a:r>
              <a:rPr lang="en-US" dirty="0"/>
              <a:t>Developers may later </a:t>
            </a:r>
            <a:r>
              <a:rPr lang="en-US" i="1" dirty="0"/>
              <a:t>fork</a:t>
            </a:r>
            <a:r>
              <a:rPr lang="en-US" dirty="0"/>
              <a:t> files to work on different versions independently</a:t>
            </a:r>
          </a:p>
          <a:p>
            <a:r>
              <a:rPr lang="en-US" dirty="0"/>
              <a:t>The Source Code Control System provides assistance for merging forked versions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8FFB-FF70-C448-AB2A-85332A72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BAE97-DA77-2449-A6A9-C1C77864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50015-F2E2-EA43-9B7E-A17760BB96A5}"/>
              </a:ext>
            </a:extLst>
          </p:cNvPr>
          <p:cNvSpPr txBox="1"/>
          <p:nvPr/>
        </p:nvSpPr>
        <p:spPr>
          <a:xfrm>
            <a:off x="7012670" y="1359877"/>
            <a:ext cx="124982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Mylibrary.c</a:t>
            </a:r>
            <a:endParaRPr lang="en-US" dirty="0"/>
          </a:p>
          <a:p>
            <a:pPr algn="ctr"/>
            <a:r>
              <a:rPr lang="en-US" dirty="0"/>
              <a:t>Release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99D5B-CC89-C14B-AA25-209C047D5272}"/>
              </a:ext>
            </a:extLst>
          </p:cNvPr>
          <p:cNvSpPr txBox="1"/>
          <p:nvPr/>
        </p:nvSpPr>
        <p:spPr>
          <a:xfrm>
            <a:off x="7024850" y="2897108"/>
            <a:ext cx="122546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Mylibrary.c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C2E2F-1293-9848-99F2-534CD2D9A710}"/>
              </a:ext>
            </a:extLst>
          </p:cNvPr>
          <p:cNvSpPr txBox="1"/>
          <p:nvPr/>
        </p:nvSpPr>
        <p:spPr>
          <a:xfrm>
            <a:off x="9731017" y="2897108"/>
            <a:ext cx="122546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Mylibrary.c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9F2ED4-9BA3-1943-BADC-AF4A03499411}"/>
              </a:ext>
            </a:extLst>
          </p:cNvPr>
          <p:cNvSpPr txBox="1"/>
          <p:nvPr/>
        </p:nvSpPr>
        <p:spPr>
          <a:xfrm>
            <a:off x="7012668" y="4186647"/>
            <a:ext cx="124982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Mylibrary.c</a:t>
            </a:r>
            <a:endParaRPr lang="en-US" dirty="0"/>
          </a:p>
          <a:p>
            <a:pPr algn="ctr"/>
            <a:r>
              <a:rPr lang="en-US" dirty="0"/>
              <a:t>Release 1.1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CF8C1-CA70-4F47-8A8E-F25A82ED2BB9}"/>
              </a:ext>
            </a:extLst>
          </p:cNvPr>
          <p:cNvSpPr txBox="1"/>
          <p:nvPr/>
        </p:nvSpPr>
        <p:spPr>
          <a:xfrm>
            <a:off x="9718834" y="5456508"/>
            <a:ext cx="124982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Mylibrary.c</a:t>
            </a:r>
            <a:endParaRPr lang="en-US" dirty="0"/>
          </a:p>
          <a:p>
            <a:pPr algn="ctr"/>
            <a:r>
              <a:rPr lang="en-US" dirty="0"/>
              <a:t>Release 2.0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376D7A-A93F-3B40-93CA-966B4D7C87D0}"/>
              </a:ext>
            </a:extLst>
          </p:cNvPr>
          <p:cNvCxnSpPr>
            <a:cxnSpLocks/>
          </p:cNvCxnSpPr>
          <p:nvPr/>
        </p:nvCxnSpPr>
        <p:spPr>
          <a:xfrm flipH="1">
            <a:off x="7637581" y="2109964"/>
            <a:ext cx="3" cy="5308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76E37F-E4D5-5248-AF5F-739BBBC6AE81}"/>
              </a:ext>
            </a:extLst>
          </p:cNvPr>
          <p:cNvCxnSpPr>
            <a:cxnSpLocks/>
          </p:cNvCxnSpPr>
          <p:nvPr/>
        </p:nvCxnSpPr>
        <p:spPr>
          <a:xfrm flipH="1">
            <a:off x="7637581" y="3438784"/>
            <a:ext cx="3" cy="5308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2A3E5F-B7D8-DA47-BFC7-E6A2ADDBE431}"/>
              </a:ext>
            </a:extLst>
          </p:cNvPr>
          <p:cNvCxnSpPr>
            <a:cxnSpLocks/>
          </p:cNvCxnSpPr>
          <p:nvPr/>
        </p:nvCxnSpPr>
        <p:spPr>
          <a:xfrm flipH="1">
            <a:off x="10355067" y="3441059"/>
            <a:ext cx="1" cy="1893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07166-43A3-464E-9F78-63EF2ACE5899}"/>
              </a:ext>
            </a:extLst>
          </p:cNvPr>
          <p:cNvCxnSpPr>
            <a:cxnSpLocks/>
          </p:cNvCxnSpPr>
          <p:nvPr/>
        </p:nvCxnSpPr>
        <p:spPr>
          <a:xfrm flipH="1">
            <a:off x="13072547" y="3303122"/>
            <a:ext cx="3" cy="5308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C7B0FB-F85D-CA4E-8460-B3EB33C0E141}"/>
              </a:ext>
            </a:extLst>
          </p:cNvPr>
          <p:cNvCxnSpPr>
            <a:cxnSpLocks/>
          </p:cNvCxnSpPr>
          <p:nvPr/>
        </p:nvCxnSpPr>
        <p:spPr>
          <a:xfrm>
            <a:off x="7758130" y="2134269"/>
            <a:ext cx="2585619" cy="5065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93CF02-C2E4-1C47-9DB5-05E94CD7F6B5}"/>
              </a:ext>
            </a:extLst>
          </p:cNvPr>
          <p:cNvCxnSpPr>
            <a:cxnSpLocks/>
          </p:cNvCxnSpPr>
          <p:nvPr/>
        </p:nvCxnSpPr>
        <p:spPr>
          <a:xfrm>
            <a:off x="7637581" y="4966506"/>
            <a:ext cx="1951896" cy="813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1FF520-29C4-D34C-BC82-C989E24C894F}"/>
              </a:ext>
            </a:extLst>
          </p:cNvPr>
          <p:cNvSpPr txBox="1"/>
          <p:nvPr/>
        </p:nvSpPr>
        <p:spPr>
          <a:xfrm>
            <a:off x="7758130" y="2281645"/>
            <a:ext cx="57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A4E3BF-7825-E845-BC8A-E8651E0DB8F6}"/>
              </a:ext>
            </a:extLst>
          </p:cNvPr>
          <p:cNvSpPr txBox="1"/>
          <p:nvPr/>
        </p:nvSpPr>
        <p:spPr>
          <a:xfrm>
            <a:off x="9028087" y="4683421"/>
            <a:ext cx="942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assisted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834849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9808-8D14-E44A-9817-7308BEC9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Version Control Systems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80C1DCB-B8B4-6D41-BE0A-339A7E734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514705"/>
              </p:ext>
            </p:extLst>
          </p:nvPr>
        </p:nvGraphicFramePr>
        <p:xfrm>
          <a:off x="838200" y="1238250"/>
          <a:ext cx="10515600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8262">
                  <a:extLst>
                    <a:ext uri="{9D8B030D-6E8A-4147-A177-3AD203B41FA5}">
                      <a16:colId xmlns:a16="http://schemas.microsoft.com/office/drawing/2014/main" val="3317765254"/>
                    </a:ext>
                  </a:extLst>
                </a:gridCol>
                <a:gridCol w="3042138">
                  <a:extLst>
                    <a:ext uri="{9D8B030D-6E8A-4147-A177-3AD203B41FA5}">
                      <a16:colId xmlns:a16="http://schemas.microsoft.com/office/drawing/2014/main" val="22950116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32066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 Control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4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Revision Control System (RCS)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7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 Code Control System (SCCS)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31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Linus Torvalds / Open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8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Concurrent Versions System (CVS)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/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1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Subversion (SVN)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Client /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29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CodeCommit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(based on Git)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3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Foundation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Client /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Micrsoft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1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Rational ClearCase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9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Mercurial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0347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0BB8-D234-4C48-8A0A-56AE04EF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E6725-2929-4A49-A8FF-37C669B9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B4A68-4A79-B844-BB4C-5E9B4FB84C3B}"/>
              </a:ext>
            </a:extLst>
          </p:cNvPr>
          <p:cNvSpPr txBox="1"/>
          <p:nvPr/>
        </p:nvSpPr>
        <p:spPr>
          <a:xfrm>
            <a:off x="756138" y="5134707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Many IDEs allow integration with multiple Version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2111766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D3AF-9D31-504C-92EA-E3AFB46A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FFEB-FCBA-754D-B7C8-A4AFBF4B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1" y="1238996"/>
            <a:ext cx="3482009" cy="4472608"/>
          </a:xfrm>
        </p:spPr>
        <p:txBody>
          <a:bodyPr/>
          <a:lstStyle/>
          <a:p>
            <a:r>
              <a:rPr lang="en-US" dirty="0"/>
              <a:t>Drag-and-Drop components</a:t>
            </a:r>
          </a:p>
          <a:p>
            <a:r>
              <a:rPr lang="en-US" dirty="0"/>
              <a:t>Attach code to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47187-C7A2-D64A-A487-944F9835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397B5-678E-1A4E-B335-9662C1EC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82500775-5232-3440-BA9B-C9014AA6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95" y="1192425"/>
            <a:ext cx="6622083" cy="480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18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915160-CF77-454B-AA01-7319B3D1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144284"/>
              </p:ext>
            </p:extLst>
          </p:nvPr>
        </p:nvGraphicFramePr>
        <p:xfrm>
          <a:off x="836214" y="1238994"/>
          <a:ext cx="5734048" cy="483129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41721">
                  <a:extLst>
                    <a:ext uri="{9D8B030D-6E8A-4147-A177-3AD203B41FA5}">
                      <a16:colId xmlns:a16="http://schemas.microsoft.com/office/drawing/2014/main" val="1181424552"/>
                    </a:ext>
                  </a:extLst>
                </a:gridCol>
                <a:gridCol w="840048">
                  <a:extLst>
                    <a:ext uri="{9D8B030D-6E8A-4147-A177-3AD203B41FA5}">
                      <a16:colId xmlns:a16="http://schemas.microsoft.com/office/drawing/2014/main" val="1815728462"/>
                    </a:ext>
                  </a:extLst>
                </a:gridCol>
                <a:gridCol w="725217">
                  <a:extLst>
                    <a:ext uri="{9D8B030D-6E8A-4147-A177-3AD203B41FA5}">
                      <a16:colId xmlns:a16="http://schemas.microsoft.com/office/drawing/2014/main" val="3436035060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3277863748"/>
                    </a:ext>
                  </a:extLst>
                </a:gridCol>
                <a:gridCol w="2415654">
                  <a:extLst>
                    <a:ext uri="{9D8B030D-6E8A-4147-A177-3AD203B41FA5}">
                      <a16:colId xmlns:a16="http://schemas.microsoft.com/office/drawing/2014/main" val="494189085"/>
                    </a:ext>
                  </a:extLst>
                </a:gridCol>
                <a:gridCol w="442417">
                  <a:extLst>
                    <a:ext uri="{9D8B030D-6E8A-4147-A177-3AD203B41FA5}">
                      <a16:colId xmlns:a16="http://schemas.microsoft.com/office/drawing/2014/main" val="3998755175"/>
                    </a:ext>
                  </a:extLst>
                </a:gridCol>
              </a:tblGrid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52857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29546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79082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Load the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98216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arraya</a:t>
                      </a:r>
                      <a:r>
                        <a:rPr lang="en-US" sz="1400" dirty="0"/>
                        <a:t>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data from array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34387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arrayb</a:t>
                      </a:r>
                      <a:r>
                        <a:rPr lang="en-US" sz="1400" dirty="0"/>
                        <a:t>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Compare to element in array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17764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they match, go </a:t>
                      </a:r>
                      <a:r>
                        <a:rPr lang="en-US" sz="1400" dirty="0" err="1"/>
                        <a:t>incr</a:t>
                      </a:r>
                      <a:r>
                        <a:rPr lang="en-US" sz="1400" dirty="0"/>
                        <a:t>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64681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Increment index by 3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48137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436590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01151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“end” contains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91535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index &lt; limit, continue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2047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1FFB49-38C8-514A-80F4-D1E4CA66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(Sample GUI)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1DA8-DFC3-8E4C-A445-F746BE32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247CF-4930-6F43-AF71-AF03A48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B3D56D-1EF5-8D41-AAF1-59932482B24F}"/>
              </a:ext>
            </a:extLst>
          </p:cNvPr>
          <p:cNvSpPr/>
          <p:nvPr/>
        </p:nvSpPr>
        <p:spPr>
          <a:xfrm>
            <a:off x="838197" y="1064524"/>
            <a:ext cx="5753672" cy="50057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6EC960-F247-554B-A2B2-B2C3E3449172}"/>
              </a:ext>
            </a:extLst>
          </p:cNvPr>
          <p:cNvSpPr/>
          <p:nvPr/>
        </p:nvSpPr>
        <p:spPr>
          <a:xfrm>
            <a:off x="6591869" y="1064524"/>
            <a:ext cx="4761931" cy="50057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C4976-7704-ED49-BD26-DAA77B5DE827}"/>
              </a:ext>
            </a:extLst>
          </p:cNvPr>
          <p:cNvSpPr/>
          <p:nvPr/>
        </p:nvSpPr>
        <p:spPr>
          <a:xfrm>
            <a:off x="6591868" y="4981433"/>
            <a:ext cx="4761931" cy="10888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BDDB159-8DA5-5A4E-B632-0FE0A050EFAE}"/>
              </a:ext>
            </a:extLst>
          </p:cNvPr>
          <p:cNvSpPr/>
          <p:nvPr/>
        </p:nvSpPr>
        <p:spPr>
          <a:xfrm>
            <a:off x="6727775" y="5280449"/>
            <a:ext cx="1514902" cy="549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Insert Break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C498E9-F2FA-394A-976E-E72BB5B60CC5}"/>
              </a:ext>
            </a:extLst>
          </p:cNvPr>
          <p:cNvSpPr/>
          <p:nvPr/>
        </p:nvSpPr>
        <p:spPr>
          <a:xfrm>
            <a:off x="8358114" y="5280449"/>
            <a:ext cx="1514902" cy="549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Delete Break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11FD42E-4D67-4D49-8129-D23E0DAB0829}"/>
              </a:ext>
            </a:extLst>
          </p:cNvPr>
          <p:cNvSpPr/>
          <p:nvPr/>
        </p:nvSpPr>
        <p:spPr>
          <a:xfrm>
            <a:off x="9982199" y="5280449"/>
            <a:ext cx="1228299" cy="549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C5BDB0-D49B-0342-9E0E-5711C9A44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779373"/>
              </p:ext>
            </p:extLst>
          </p:nvPr>
        </p:nvGraphicFramePr>
        <p:xfrm>
          <a:off x="6727774" y="1238992"/>
          <a:ext cx="4231380" cy="3333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845">
                  <a:extLst>
                    <a:ext uri="{9D8B030D-6E8A-4147-A177-3AD203B41FA5}">
                      <a16:colId xmlns:a16="http://schemas.microsoft.com/office/drawing/2014/main" val="3249194764"/>
                    </a:ext>
                  </a:extLst>
                </a:gridCol>
                <a:gridCol w="1057845">
                  <a:extLst>
                    <a:ext uri="{9D8B030D-6E8A-4147-A177-3AD203B41FA5}">
                      <a16:colId xmlns:a16="http://schemas.microsoft.com/office/drawing/2014/main" val="1982749"/>
                    </a:ext>
                  </a:extLst>
                </a:gridCol>
                <a:gridCol w="1057845">
                  <a:extLst>
                    <a:ext uri="{9D8B030D-6E8A-4147-A177-3AD203B41FA5}">
                      <a16:colId xmlns:a16="http://schemas.microsoft.com/office/drawing/2014/main" val="2390781293"/>
                    </a:ext>
                  </a:extLst>
                </a:gridCol>
                <a:gridCol w="1057845">
                  <a:extLst>
                    <a:ext uri="{9D8B030D-6E8A-4147-A177-3AD203B41FA5}">
                      <a16:colId xmlns:a16="http://schemas.microsoft.com/office/drawing/2014/main" val="2088495700"/>
                    </a:ext>
                  </a:extLst>
                </a:gridCol>
              </a:tblGrid>
              <a:tr h="835566">
                <a:tc>
                  <a:txBody>
                    <a:bodyPr/>
                    <a:lstStyle/>
                    <a:p>
                      <a:r>
                        <a:rPr lang="en-US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Addr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Byte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Word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579445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5330938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10486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CONT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7410384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91613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939452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 err="1"/>
                        <a:t>arraya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03980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 err="1"/>
                        <a:t>arrayb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0832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07E2526-65D0-0D41-BDE7-81AF470D02CF}"/>
              </a:ext>
            </a:extLst>
          </p:cNvPr>
          <p:cNvSpPr/>
          <p:nvPr/>
        </p:nvSpPr>
        <p:spPr>
          <a:xfrm>
            <a:off x="6727775" y="2060812"/>
            <a:ext cx="4482723" cy="25794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21D17F-4874-8E40-B3C3-BFC84134EB85}"/>
              </a:ext>
            </a:extLst>
          </p:cNvPr>
          <p:cNvSpPr/>
          <p:nvPr/>
        </p:nvSpPr>
        <p:spPr>
          <a:xfrm>
            <a:off x="10959154" y="2067218"/>
            <a:ext cx="249360" cy="25794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8E2857-7148-AF46-832F-B049CCDBCE78}"/>
              </a:ext>
            </a:extLst>
          </p:cNvPr>
          <p:cNvSpPr/>
          <p:nvPr/>
        </p:nvSpPr>
        <p:spPr>
          <a:xfrm>
            <a:off x="10970818" y="2094513"/>
            <a:ext cx="216089" cy="5749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DA8C2EA-0ED1-C24C-9969-83C5305316E3}"/>
              </a:ext>
            </a:extLst>
          </p:cNvPr>
          <p:cNvSpPr/>
          <p:nvPr/>
        </p:nvSpPr>
        <p:spPr>
          <a:xfrm>
            <a:off x="928048" y="1207540"/>
            <a:ext cx="259307" cy="317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31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DC0D-96B1-AC45-A665-14340D91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584A-39A5-6F42-86F0-CFDA40C79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100" y="1238996"/>
            <a:ext cx="5219700" cy="4831298"/>
          </a:xfrm>
        </p:spPr>
        <p:txBody>
          <a:bodyPr/>
          <a:lstStyle/>
          <a:p>
            <a:r>
              <a:rPr lang="en-US" dirty="0"/>
              <a:t>Allows the user to view the address and content of memory locations by label</a:t>
            </a:r>
          </a:p>
          <a:p>
            <a:r>
              <a:rPr lang="en-US" dirty="0"/>
              <a:t>May allow different display formats (decimal, binary, hex, character, </a:t>
            </a:r>
            <a:r>
              <a:rPr lang="en-US" dirty="0" err="1"/>
              <a:t>etc</a:t>
            </a:r>
            <a:r>
              <a:rPr lang="en-US"/>
              <a:t>)</a:t>
            </a:r>
            <a:endParaRPr lang="en-US" dirty="0"/>
          </a:p>
          <a:p>
            <a:r>
              <a:rPr lang="en-US" dirty="0"/>
              <a:t>Allows the user to alter the content of memory locations</a:t>
            </a:r>
          </a:p>
          <a:p>
            <a:r>
              <a:rPr lang="en-US" dirty="0"/>
              <a:t>Allows users to view and alter register contents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810C-3A40-C148-8BD2-70AE66ED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</p:spPr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3EC86-8AAE-3146-8E16-1746C92F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5CA81F-DCD5-F540-A6CB-0916D982AE08}"/>
              </a:ext>
            </a:extLst>
          </p:cNvPr>
          <p:cNvSpPr/>
          <p:nvPr/>
        </p:nvSpPr>
        <p:spPr>
          <a:xfrm>
            <a:off x="971357" y="1238997"/>
            <a:ext cx="4761931" cy="30038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75587D-8FDC-2747-B28F-D41C256EE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394276"/>
              </p:ext>
            </p:extLst>
          </p:nvPr>
        </p:nvGraphicFramePr>
        <p:xfrm>
          <a:off x="1105185" y="1285053"/>
          <a:ext cx="4231380" cy="2833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845">
                  <a:extLst>
                    <a:ext uri="{9D8B030D-6E8A-4147-A177-3AD203B41FA5}">
                      <a16:colId xmlns:a16="http://schemas.microsoft.com/office/drawing/2014/main" val="3249194764"/>
                    </a:ext>
                  </a:extLst>
                </a:gridCol>
                <a:gridCol w="1057845">
                  <a:extLst>
                    <a:ext uri="{9D8B030D-6E8A-4147-A177-3AD203B41FA5}">
                      <a16:colId xmlns:a16="http://schemas.microsoft.com/office/drawing/2014/main" val="1982749"/>
                    </a:ext>
                  </a:extLst>
                </a:gridCol>
                <a:gridCol w="1057845">
                  <a:extLst>
                    <a:ext uri="{9D8B030D-6E8A-4147-A177-3AD203B41FA5}">
                      <a16:colId xmlns:a16="http://schemas.microsoft.com/office/drawing/2014/main" val="2390781293"/>
                    </a:ext>
                  </a:extLst>
                </a:gridCol>
                <a:gridCol w="1057845">
                  <a:extLst>
                    <a:ext uri="{9D8B030D-6E8A-4147-A177-3AD203B41FA5}">
                      <a16:colId xmlns:a16="http://schemas.microsoft.com/office/drawing/2014/main" val="2088495700"/>
                    </a:ext>
                  </a:extLst>
                </a:gridCol>
              </a:tblGrid>
              <a:tr h="835566">
                <a:tc>
                  <a:txBody>
                    <a:bodyPr/>
                    <a:lstStyle/>
                    <a:p>
                      <a:r>
                        <a:rPr lang="en-US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Addr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Byte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Word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579445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5330938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10486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CONT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7410384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91613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939452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 err="1"/>
                        <a:t>arraya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0398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E034C10-57F9-D249-B0EB-51AE5A95D94C}"/>
              </a:ext>
            </a:extLst>
          </p:cNvPr>
          <p:cNvSpPr/>
          <p:nvPr/>
        </p:nvSpPr>
        <p:spPr>
          <a:xfrm>
            <a:off x="1105185" y="1929230"/>
            <a:ext cx="4482723" cy="21893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4A9A85-B74F-054B-9132-4E46EC32AA35}"/>
              </a:ext>
            </a:extLst>
          </p:cNvPr>
          <p:cNvSpPr/>
          <p:nvPr/>
        </p:nvSpPr>
        <p:spPr>
          <a:xfrm>
            <a:off x="5326623" y="1922823"/>
            <a:ext cx="259301" cy="21957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0C740C-89B1-4245-A366-A5A7E3812C23}"/>
              </a:ext>
            </a:extLst>
          </p:cNvPr>
          <p:cNvSpPr/>
          <p:nvPr/>
        </p:nvSpPr>
        <p:spPr>
          <a:xfrm>
            <a:off x="5348228" y="1962931"/>
            <a:ext cx="216089" cy="5749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1FF338-2697-984E-8B76-B24DC8996A4E}"/>
              </a:ext>
            </a:extLst>
          </p:cNvPr>
          <p:cNvSpPr/>
          <p:nvPr/>
        </p:nvSpPr>
        <p:spPr>
          <a:xfrm>
            <a:off x="1105185" y="4650447"/>
            <a:ext cx="4482723" cy="13857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95DF12-5BF3-8F43-891E-29E983D84DC1}"/>
              </a:ext>
            </a:extLst>
          </p:cNvPr>
          <p:cNvSpPr/>
          <p:nvPr/>
        </p:nvSpPr>
        <p:spPr>
          <a:xfrm>
            <a:off x="969280" y="4249223"/>
            <a:ext cx="4761931" cy="18955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48D4605-9938-5C41-964C-B798AC592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73560"/>
              </p:ext>
            </p:extLst>
          </p:nvPr>
        </p:nvGraphicFramePr>
        <p:xfrm>
          <a:off x="1105185" y="4255346"/>
          <a:ext cx="4221438" cy="1889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146">
                  <a:extLst>
                    <a:ext uri="{9D8B030D-6E8A-4147-A177-3AD203B41FA5}">
                      <a16:colId xmlns:a16="http://schemas.microsoft.com/office/drawing/2014/main" val="3249194764"/>
                    </a:ext>
                  </a:extLst>
                </a:gridCol>
                <a:gridCol w="1407146">
                  <a:extLst>
                    <a:ext uri="{9D8B030D-6E8A-4147-A177-3AD203B41FA5}">
                      <a16:colId xmlns:a16="http://schemas.microsoft.com/office/drawing/2014/main" val="2390781293"/>
                    </a:ext>
                  </a:extLst>
                </a:gridCol>
                <a:gridCol w="1407146">
                  <a:extLst>
                    <a:ext uri="{9D8B030D-6E8A-4147-A177-3AD203B41FA5}">
                      <a16:colId xmlns:a16="http://schemas.microsoft.com/office/drawing/2014/main" val="2088495700"/>
                    </a:ext>
                  </a:extLst>
                </a:gridCol>
              </a:tblGrid>
              <a:tr h="390952">
                <a:tc>
                  <a:txBody>
                    <a:bodyPr/>
                    <a:lstStyle/>
                    <a:p>
                      <a:r>
                        <a:rPr lang="en-US" b="1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Byte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Word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579445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7810374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10486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2349534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91613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939452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81D817A5-4859-F847-85C4-BCD26CE8EAE1}"/>
              </a:ext>
            </a:extLst>
          </p:cNvPr>
          <p:cNvSpPr/>
          <p:nvPr/>
        </p:nvSpPr>
        <p:spPr>
          <a:xfrm>
            <a:off x="5336564" y="4656853"/>
            <a:ext cx="249360" cy="13857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8D921B-0783-544C-948A-A9A33809D272}"/>
              </a:ext>
            </a:extLst>
          </p:cNvPr>
          <p:cNvSpPr/>
          <p:nvPr/>
        </p:nvSpPr>
        <p:spPr>
          <a:xfrm>
            <a:off x="5348228" y="4684147"/>
            <a:ext cx="216089" cy="30887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2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93A82CD-7394-6948-899D-2AD31A1E157F}"/>
              </a:ext>
            </a:extLst>
          </p:cNvPr>
          <p:cNvSpPr/>
          <p:nvPr/>
        </p:nvSpPr>
        <p:spPr>
          <a:xfrm>
            <a:off x="838197" y="3643951"/>
            <a:ext cx="5753671" cy="341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FFB49-38C8-514A-80F4-D1E4CA66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(Breakpoints)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1DA8-DFC3-8E4C-A445-F746BE32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247CF-4930-6F43-AF71-AF03A48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915160-CF77-454B-AA01-7319B3D15A3A}"/>
              </a:ext>
            </a:extLst>
          </p:cNvPr>
          <p:cNvGraphicFramePr>
            <a:graphicFrameLocks noGrp="1"/>
          </p:cNvGraphicFramePr>
          <p:nvPr/>
        </p:nvGraphicFramePr>
        <p:xfrm>
          <a:off x="836214" y="1238994"/>
          <a:ext cx="5734048" cy="483129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41721">
                  <a:extLst>
                    <a:ext uri="{9D8B030D-6E8A-4147-A177-3AD203B41FA5}">
                      <a16:colId xmlns:a16="http://schemas.microsoft.com/office/drawing/2014/main" val="1181424552"/>
                    </a:ext>
                  </a:extLst>
                </a:gridCol>
                <a:gridCol w="840048">
                  <a:extLst>
                    <a:ext uri="{9D8B030D-6E8A-4147-A177-3AD203B41FA5}">
                      <a16:colId xmlns:a16="http://schemas.microsoft.com/office/drawing/2014/main" val="1815728462"/>
                    </a:ext>
                  </a:extLst>
                </a:gridCol>
                <a:gridCol w="725217">
                  <a:extLst>
                    <a:ext uri="{9D8B030D-6E8A-4147-A177-3AD203B41FA5}">
                      <a16:colId xmlns:a16="http://schemas.microsoft.com/office/drawing/2014/main" val="3436035060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3277863748"/>
                    </a:ext>
                  </a:extLst>
                </a:gridCol>
                <a:gridCol w="2415654">
                  <a:extLst>
                    <a:ext uri="{9D8B030D-6E8A-4147-A177-3AD203B41FA5}">
                      <a16:colId xmlns:a16="http://schemas.microsoft.com/office/drawing/2014/main" val="494189085"/>
                    </a:ext>
                  </a:extLst>
                </a:gridCol>
                <a:gridCol w="442417">
                  <a:extLst>
                    <a:ext uri="{9D8B030D-6E8A-4147-A177-3AD203B41FA5}">
                      <a16:colId xmlns:a16="http://schemas.microsoft.com/office/drawing/2014/main" val="3998755175"/>
                    </a:ext>
                  </a:extLst>
                </a:gridCol>
              </a:tblGrid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52857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29546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79082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Load the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98216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arraya</a:t>
                      </a:r>
                      <a:r>
                        <a:rPr lang="en-US" sz="1400" dirty="0"/>
                        <a:t>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data from array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34387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arrayb</a:t>
                      </a:r>
                      <a:r>
                        <a:rPr lang="en-US" sz="1400" dirty="0"/>
                        <a:t>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Compare to element in array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17764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they match, go </a:t>
                      </a:r>
                      <a:r>
                        <a:rPr lang="en-US" sz="1400" dirty="0" err="1"/>
                        <a:t>incr</a:t>
                      </a:r>
                      <a:r>
                        <a:rPr lang="en-US" sz="1400" dirty="0"/>
                        <a:t>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64681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Increment index by 3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48137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436590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01151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“end” contains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91535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index &lt; limit, continue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2047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2B3D56D-1EF5-8D41-AAF1-59932482B24F}"/>
              </a:ext>
            </a:extLst>
          </p:cNvPr>
          <p:cNvSpPr/>
          <p:nvPr/>
        </p:nvSpPr>
        <p:spPr>
          <a:xfrm>
            <a:off x="838197" y="1064524"/>
            <a:ext cx="5753672" cy="50057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6EC960-F247-554B-A2B2-B2C3E3449172}"/>
              </a:ext>
            </a:extLst>
          </p:cNvPr>
          <p:cNvSpPr/>
          <p:nvPr/>
        </p:nvSpPr>
        <p:spPr>
          <a:xfrm>
            <a:off x="6591869" y="1064524"/>
            <a:ext cx="4761931" cy="50057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C4976-7704-ED49-BD26-DAA77B5DE827}"/>
              </a:ext>
            </a:extLst>
          </p:cNvPr>
          <p:cNvSpPr/>
          <p:nvPr/>
        </p:nvSpPr>
        <p:spPr>
          <a:xfrm>
            <a:off x="6591868" y="4981433"/>
            <a:ext cx="4761931" cy="10888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BDDB159-8DA5-5A4E-B632-0FE0A050EFAE}"/>
              </a:ext>
            </a:extLst>
          </p:cNvPr>
          <p:cNvSpPr/>
          <p:nvPr/>
        </p:nvSpPr>
        <p:spPr>
          <a:xfrm>
            <a:off x="6727775" y="5280449"/>
            <a:ext cx="1514902" cy="549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Insert Break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C498E9-F2FA-394A-976E-E72BB5B60CC5}"/>
              </a:ext>
            </a:extLst>
          </p:cNvPr>
          <p:cNvSpPr/>
          <p:nvPr/>
        </p:nvSpPr>
        <p:spPr>
          <a:xfrm>
            <a:off x="8358114" y="5280449"/>
            <a:ext cx="1514902" cy="549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Delete Break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11FD42E-4D67-4D49-8129-D23E0DAB0829}"/>
              </a:ext>
            </a:extLst>
          </p:cNvPr>
          <p:cNvSpPr/>
          <p:nvPr/>
        </p:nvSpPr>
        <p:spPr>
          <a:xfrm>
            <a:off x="9982199" y="5280449"/>
            <a:ext cx="1228299" cy="549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C5BDB0-D49B-0342-9E0E-5711C9A443FA}"/>
              </a:ext>
            </a:extLst>
          </p:cNvPr>
          <p:cNvGraphicFramePr>
            <a:graphicFrameLocks noGrp="1"/>
          </p:cNvGraphicFramePr>
          <p:nvPr/>
        </p:nvGraphicFramePr>
        <p:xfrm>
          <a:off x="6727774" y="1238992"/>
          <a:ext cx="4231380" cy="3333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845">
                  <a:extLst>
                    <a:ext uri="{9D8B030D-6E8A-4147-A177-3AD203B41FA5}">
                      <a16:colId xmlns:a16="http://schemas.microsoft.com/office/drawing/2014/main" val="3249194764"/>
                    </a:ext>
                  </a:extLst>
                </a:gridCol>
                <a:gridCol w="1057845">
                  <a:extLst>
                    <a:ext uri="{9D8B030D-6E8A-4147-A177-3AD203B41FA5}">
                      <a16:colId xmlns:a16="http://schemas.microsoft.com/office/drawing/2014/main" val="1982749"/>
                    </a:ext>
                  </a:extLst>
                </a:gridCol>
                <a:gridCol w="1057845">
                  <a:extLst>
                    <a:ext uri="{9D8B030D-6E8A-4147-A177-3AD203B41FA5}">
                      <a16:colId xmlns:a16="http://schemas.microsoft.com/office/drawing/2014/main" val="2390781293"/>
                    </a:ext>
                  </a:extLst>
                </a:gridCol>
                <a:gridCol w="1057845">
                  <a:extLst>
                    <a:ext uri="{9D8B030D-6E8A-4147-A177-3AD203B41FA5}">
                      <a16:colId xmlns:a16="http://schemas.microsoft.com/office/drawing/2014/main" val="2088495700"/>
                    </a:ext>
                  </a:extLst>
                </a:gridCol>
              </a:tblGrid>
              <a:tr h="835566">
                <a:tc>
                  <a:txBody>
                    <a:bodyPr/>
                    <a:lstStyle/>
                    <a:p>
                      <a:r>
                        <a:rPr lang="en-US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Addr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Byte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Word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579445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5330938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10486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CONT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7410384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91613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939452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 err="1"/>
                        <a:t>arraya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03980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 err="1"/>
                        <a:t>arrayb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0832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07E2526-65D0-0D41-BDE7-81AF470D02CF}"/>
              </a:ext>
            </a:extLst>
          </p:cNvPr>
          <p:cNvSpPr/>
          <p:nvPr/>
        </p:nvSpPr>
        <p:spPr>
          <a:xfrm>
            <a:off x="6727775" y="2060812"/>
            <a:ext cx="4482723" cy="25794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21D17F-4874-8E40-B3C3-BFC84134EB85}"/>
              </a:ext>
            </a:extLst>
          </p:cNvPr>
          <p:cNvSpPr/>
          <p:nvPr/>
        </p:nvSpPr>
        <p:spPr>
          <a:xfrm>
            <a:off x="10959154" y="2067218"/>
            <a:ext cx="249360" cy="25794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8E2857-7148-AF46-832F-B049CCDBCE78}"/>
              </a:ext>
            </a:extLst>
          </p:cNvPr>
          <p:cNvSpPr/>
          <p:nvPr/>
        </p:nvSpPr>
        <p:spPr>
          <a:xfrm>
            <a:off x="10970818" y="2094513"/>
            <a:ext cx="216089" cy="5749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ctagon 19">
            <a:extLst>
              <a:ext uri="{FF2B5EF4-FFF2-40B4-BE49-F238E27FC236}">
                <a16:creationId xmlns:a16="http://schemas.microsoft.com/office/drawing/2014/main" id="{094128D7-7FFE-254F-8ADE-5917A23431D7}"/>
              </a:ext>
            </a:extLst>
          </p:cNvPr>
          <p:cNvSpPr/>
          <p:nvPr/>
        </p:nvSpPr>
        <p:spPr>
          <a:xfrm>
            <a:off x="6197223" y="3698543"/>
            <a:ext cx="239403" cy="239403"/>
          </a:xfrm>
          <a:prstGeom prst="oct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DA8C2EA-0ED1-C24C-9969-83C5305316E3}"/>
              </a:ext>
            </a:extLst>
          </p:cNvPr>
          <p:cNvSpPr/>
          <p:nvPr/>
        </p:nvSpPr>
        <p:spPr>
          <a:xfrm>
            <a:off x="928048" y="1207540"/>
            <a:ext cx="259307" cy="317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5DC99B-1A04-1D49-A5DD-CF1461548AD5}"/>
              </a:ext>
            </a:extLst>
          </p:cNvPr>
          <p:cNvSpPr txBox="1"/>
          <p:nvPr/>
        </p:nvSpPr>
        <p:spPr>
          <a:xfrm>
            <a:off x="9644497" y="358379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(ANIMATE)</a:t>
            </a:r>
          </a:p>
        </p:txBody>
      </p:sp>
    </p:spTree>
    <p:extLst>
      <p:ext uri="{BB962C8B-B14F-4D97-AF65-F5344CB8AC3E}">
        <p14:creationId xmlns:p14="http://schemas.microsoft.com/office/powerpoint/2010/main" val="153328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915160-CF77-454B-AA01-7319B3D1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848153"/>
              </p:ext>
            </p:extLst>
          </p:nvPr>
        </p:nvGraphicFramePr>
        <p:xfrm>
          <a:off x="836214" y="1238994"/>
          <a:ext cx="5734048" cy="483129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41721">
                  <a:extLst>
                    <a:ext uri="{9D8B030D-6E8A-4147-A177-3AD203B41FA5}">
                      <a16:colId xmlns:a16="http://schemas.microsoft.com/office/drawing/2014/main" val="1181424552"/>
                    </a:ext>
                  </a:extLst>
                </a:gridCol>
                <a:gridCol w="840048">
                  <a:extLst>
                    <a:ext uri="{9D8B030D-6E8A-4147-A177-3AD203B41FA5}">
                      <a16:colId xmlns:a16="http://schemas.microsoft.com/office/drawing/2014/main" val="1815728462"/>
                    </a:ext>
                  </a:extLst>
                </a:gridCol>
                <a:gridCol w="725217">
                  <a:extLst>
                    <a:ext uri="{9D8B030D-6E8A-4147-A177-3AD203B41FA5}">
                      <a16:colId xmlns:a16="http://schemas.microsoft.com/office/drawing/2014/main" val="3436035060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3277863748"/>
                    </a:ext>
                  </a:extLst>
                </a:gridCol>
                <a:gridCol w="2415654">
                  <a:extLst>
                    <a:ext uri="{9D8B030D-6E8A-4147-A177-3AD203B41FA5}">
                      <a16:colId xmlns:a16="http://schemas.microsoft.com/office/drawing/2014/main" val="494189085"/>
                    </a:ext>
                  </a:extLst>
                </a:gridCol>
                <a:gridCol w="442417">
                  <a:extLst>
                    <a:ext uri="{9D8B030D-6E8A-4147-A177-3AD203B41FA5}">
                      <a16:colId xmlns:a16="http://schemas.microsoft.com/office/drawing/2014/main" val="3998755175"/>
                    </a:ext>
                  </a:extLst>
                </a:gridCol>
              </a:tblGrid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52857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29546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79082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Load the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98216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arraya</a:t>
                      </a:r>
                      <a:r>
                        <a:rPr lang="en-US" sz="1400" dirty="0"/>
                        <a:t>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data from array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34387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arrayb</a:t>
                      </a:r>
                      <a:r>
                        <a:rPr lang="en-US" sz="1400" dirty="0"/>
                        <a:t>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Compare to element in array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17764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they match, go </a:t>
                      </a:r>
                      <a:r>
                        <a:rPr lang="en-US" sz="1400" dirty="0" err="1"/>
                        <a:t>incr</a:t>
                      </a:r>
                      <a:r>
                        <a:rPr lang="en-US" sz="1400" dirty="0"/>
                        <a:t>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64681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Increment index by 3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48137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436590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01151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“end” contains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91535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index &lt; limit, continue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2047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1FFB49-38C8-514A-80F4-D1E4CA66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(Breakpoints)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1DA8-DFC3-8E4C-A445-F746BE32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247CF-4930-6F43-AF71-AF03A48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B3D56D-1EF5-8D41-AAF1-59932482B24F}"/>
              </a:ext>
            </a:extLst>
          </p:cNvPr>
          <p:cNvSpPr/>
          <p:nvPr/>
        </p:nvSpPr>
        <p:spPr>
          <a:xfrm>
            <a:off x="838197" y="1064524"/>
            <a:ext cx="5753672" cy="50057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6EC960-F247-554B-A2B2-B2C3E3449172}"/>
              </a:ext>
            </a:extLst>
          </p:cNvPr>
          <p:cNvSpPr/>
          <p:nvPr/>
        </p:nvSpPr>
        <p:spPr>
          <a:xfrm>
            <a:off x="6591869" y="1064524"/>
            <a:ext cx="4761931" cy="50057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C4976-7704-ED49-BD26-DAA77B5DE827}"/>
              </a:ext>
            </a:extLst>
          </p:cNvPr>
          <p:cNvSpPr/>
          <p:nvPr/>
        </p:nvSpPr>
        <p:spPr>
          <a:xfrm>
            <a:off x="6591868" y="4981433"/>
            <a:ext cx="4761931" cy="10888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BDDB159-8DA5-5A4E-B632-0FE0A050EFAE}"/>
              </a:ext>
            </a:extLst>
          </p:cNvPr>
          <p:cNvSpPr/>
          <p:nvPr/>
        </p:nvSpPr>
        <p:spPr>
          <a:xfrm>
            <a:off x="6727775" y="5280449"/>
            <a:ext cx="1514902" cy="549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Insert Break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C498E9-F2FA-394A-976E-E72BB5B60CC5}"/>
              </a:ext>
            </a:extLst>
          </p:cNvPr>
          <p:cNvSpPr/>
          <p:nvPr/>
        </p:nvSpPr>
        <p:spPr>
          <a:xfrm>
            <a:off x="8358114" y="5280449"/>
            <a:ext cx="1514902" cy="549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Delete Break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11FD42E-4D67-4D49-8129-D23E0DAB0829}"/>
              </a:ext>
            </a:extLst>
          </p:cNvPr>
          <p:cNvSpPr/>
          <p:nvPr/>
        </p:nvSpPr>
        <p:spPr>
          <a:xfrm>
            <a:off x="9982199" y="5280449"/>
            <a:ext cx="1228299" cy="549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C5BDB0-D49B-0342-9E0E-5711C9A44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468827"/>
              </p:ext>
            </p:extLst>
          </p:nvPr>
        </p:nvGraphicFramePr>
        <p:xfrm>
          <a:off x="6727774" y="1238992"/>
          <a:ext cx="4231380" cy="3333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845">
                  <a:extLst>
                    <a:ext uri="{9D8B030D-6E8A-4147-A177-3AD203B41FA5}">
                      <a16:colId xmlns:a16="http://schemas.microsoft.com/office/drawing/2014/main" val="3249194764"/>
                    </a:ext>
                  </a:extLst>
                </a:gridCol>
                <a:gridCol w="1057845">
                  <a:extLst>
                    <a:ext uri="{9D8B030D-6E8A-4147-A177-3AD203B41FA5}">
                      <a16:colId xmlns:a16="http://schemas.microsoft.com/office/drawing/2014/main" val="1982749"/>
                    </a:ext>
                  </a:extLst>
                </a:gridCol>
                <a:gridCol w="1057845">
                  <a:extLst>
                    <a:ext uri="{9D8B030D-6E8A-4147-A177-3AD203B41FA5}">
                      <a16:colId xmlns:a16="http://schemas.microsoft.com/office/drawing/2014/main" val="2390781293"/>
                    </a:ext>
                  </a:extLst>
                </a:gridCol>
                <a:gridCol w="1057845">
                  <a:extLst>
                    <a:ext uri="{9D8B030D-6E8A-4147-A177-3AD203B41FA5}">
                      <a16:colId xmlns:a16="http://schemas.microsoft.com/office/drawing/2014/main" val="2088495700"/>
                    </a:ext>
                  </a:extLst>
                </a:gridCol>
              </a:tblGrid>
              <a:tr h="835566">
                <a:tc>
                  <a:txBody>
                    <a:bodyPr/>
                    <a:lstStyle/>
                    <a:p>
                      <a:r>
                        <a:rPr lang="en-US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Addr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Byte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Word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579445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5330938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10486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CONT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7410384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91613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939452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 err="1"/>
                        <a:t>arraya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03980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 err="1"/>
                        <a:t>arrayb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134219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0832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07E2526-65D0-0D41-BDE7-81AF470D02CF}"/>
              </a:ext>
            </a:extLst>
          </p:cNvPr>
          <p:cNvSpPr/>
          <p:nvPr/>
        </p:nvSpPr>
        <p:spPr>
          <a:xfrm>
            <a:off x="6727775" y="2060812"/>
            <a:ext cx="4482723" cy="25794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21D17F-4874-8E40-B3C3-BFC84134EB85}"/>
              </a:ext>
            </a:extLst>
          </p:cNvPr>
          <p:cNvSpPr/>
          <p:nvPr/>
        </p:nvSpPr>
        <p:spPr>
          <a:xfrm>
            <a:off x="10959154" y="2067218"/>
            <a:ext cx="249360" cy="25794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8E2857-7148-AF46-832F-B049CCDBCE78}"/>
              </a:ext>
            </a:extLst>
          </p:cNvPr>
          <p:cNvSpPr/>
          <p:nvPr/>
        </p:nvSpPr>
        <p:spPr>
          <a:xfrm>
            <a:off x="10970818" y="2094513"/>
            <a:ext cx="216089" cy="5749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ctagon 19">
            <a:extLst>
              <a:ext uri="{FF2B5EF4-FFF2-40B4-BE49-F238E27FC236}">
                <a16:creationId xmlns:a16="http://schemas.microsoft.com/office/drawing/2014/main" id="{094128D7-7FFE-254F-8ADE-5917A23431D7}"/>
              </a:ext>
            </a:extLst>
          </p:cNvPr>
          <p:cNvSpPr/>
          <p:nvPr/>
        </p:nvSpPr>
        <p:spPr>
          <a:xfrm>
            <a:off x="6197223" y="3698543"/>
            <a:ext cx="239403" cy="239403"/>
          </a:xfrm>
          <a:prstGeom prst="oct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DA8C2EA-0ED1-C24C-9969-83C5305316E3}"/>
              </a:ext>
            </a:extLst>
          </p:cNvPr>
          <p:cNvSpPr/>
          <p:nvPr/>
        </p:nvSpPr>
        <p:spPr>
          <a:xfrm>
            <a:off x="928048" y="3654642"/>
            <a:ext cx="259307" cy="317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9614-34C0-E44D-B611-40965ED0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8DA5-45AA-0B43-9D33-9F91F68C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Linkers combine multiple object (*.o) files into a single executable file</a:t>
            </a:r>
          </a:p>
          <a:p>
            <a:r>
              <a:rPr lang="en-US" dirty="0"/>
              <a:t>Linkers connect symbols defined in one code module (EXTDEFS) with symbol references in another module (EXTREFS)</a:t>
            </a:r>
          </a:p>
          <a:p>
            <a:r>
              <a:rPr lang="en-US" dirty="0"/>
              <a:t>The linker may automatically search system libraries for external routines (</a:t>
            </a:r>
            <a:r>
              <a:rPr lang="en-US" i="1" dirty="0"/>
              <a:t>automatic linking</a:t>
            </a:r>
            <a:r>
              <a:rPr lang="en-US" dirty="0"/>
              <a:t>)</a:t>
            </a:r>
          </a:p>
          <a:p>
            <a:r>
              <a:rPr lang="en-US" dirty="0"/>
              <a:t>Most systems require a </a:t>
            </a:r>
            <a:r>
              <a:rPr lang="en-US" i="1" dirty="0"/>
              <a:t>link</a:t>
            </a:r>
            <a:r>
              <a:rPr lang="en-US" dirty="0"/>
              <a:t> step, even for a single object file</a:t>
            </a:r>
          </a:p>
          <a:p>
            <a:r>
              <a:rPr lang="en-US" dirty="0"/>
              <a:t>The linker creates a properly formatted executable file</a:t>
            </a:r>
          </a:p>
          <a:p>
            <a:pPr lvl="1"/>
            <a:r>
              <a:rPr lang="en-US" dirty="0"/>
              <a:t>Object file (*.o) format differs from executable file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D79D-E414-EC4F-B31D-557CCF83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0A68D-2367-F54E-B250-95198FC7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52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53E3F82-7909-704F-9E3D-197AE1E2B258}"/>
              </a:ext>
            </a:extLst>
          </p:cNvPr>
          <p:cNvSpPr/>
          <p:nvPr/>
        </p:nvSpPr>
        <p:spPr>
          <a:xfrm>
            <a:off x="6459372" y="1499555"/>
            <a:ext cx="5026925" cy="136762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AAF57-3E8D-E34B-8B7F-F917EBAC8541}"/>
              </a:ext>
            </a:extLst>
          </p:cNvPr>
          <p:cNvSpPr/>
          <p:nvPr/>
        </p:nvSpPr>
        <p:spPr>
          <a:xfrm>
            <a:off x="838197" y="1064524"/>
            <a:ext cx="5295903" cy="50057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915160-CF77-454B-AA01-7319B3D1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09336"/>
              </p:ext>
            </p:extLst>
          </p:nvPr>
        </p:nvGraphicFramePr>
        <p:xfrm>
          <a:off x="836214" y="1238994"/>
          <a:ext cx="5734048" cy="483129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41721">
                  <a:extLst>
                    <a:ext uri="{9D8B030D-6E8A-4147-A177-3AD203B41FA5}">
                      <a16:colId xmlns:a16="http://schemas.microsoft.com/office/drawing/2014/main" val="1181424552"/>
                    </a:ext>
                  </a:extLst>
                </a:gridCol>
                <a:gridCol w="840048">
                  <a:extLst>
                    <a:ext uri="{9D8B030D-6E8A-4147-A177-3AD203B41FA5}">
                      <a16:colId xmlns:a16="http://schemas.microsoft.com/office/drawing/2014/main" val="1815728462"/>
                    </a:ext>
                  </a:extLst>
                </a:gridCol>
                <a:gridCol w="725217">
                  <a:extLst>
                    <a:ext uri="{9D8B030D-6E8A-4147-A177-3AD203B41FA5}">
                      <a16:colId xmlns:a16="http://schemas.microsoft.com/office/drawing/2014/main" val="3436035060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3277863748"/>
                    </a:ext>
                  </a:extLst>
                </a:gridCol>
                <a:gridCol w="2415654">
                  <a:extLst>
                    <a:ext uri="{9D8B030D-6E8A-4147-A177-3AD203B41FA5}">
                      <a16:colId xmlns:a16="http://schemas.microsoft.com/office/drawing/2014/main" val="494189085"/>
                    </a:ext>
                  </a:extLst>
                </a:gridCol>
                <a:gridCol w="442417">
                  <a:extLst>
                    <a:ext uri="{9D8B030D-6E8A-4147-A177-3AD203B41FA5}">
                      <a16:colId xmlns:a16="http://schemas.microsoft.com/office/drawing/2014/main" val="3998755175"/>
                    </a:ext>
                  </a:extLst>
                </a:gridCol>
              </a:tblGrid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52857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29546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79082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Load the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98216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arraya</a:t>
                      </a:r>
                      <a:r>
                        <a:rPr lang="en-US" sz="1400" dirty="0"/>
                        <a:t>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data from array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34387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arrayb</a:t>
                      </a:r>
                      <a:r>
                        <a:rPr lang="en-US" sz="1400" dirty="0"/>
                        <a:t>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Compare to element in array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17764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they match, go </a:t>
                      </a:r>
                      <a:r>
                        <a:rPr lang="en-US" sz="1400" dirty="0" err="1"/>
                        <a:t>incr</a:t>
                      </a:r>
                      <a:r>
                        <a:rPr lang="en-US" sz="1400" dirty="0"/>
                        <a:t>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64681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Increment index by 3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48137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436590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01151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“end” contains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91535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index &lt; limit, continue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2047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1FFB49-38C8-514A-80F4-D1E4CA66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a Breakpoint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1DA8-DFC3-8E4C-A445-F746BE32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247CF-4930-6F43-AF71-AF03A48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4A123F0-489D-3746-B995-A3647DA40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024616"/>
              </p:ext>
            </p:extLst>
          </p:nvPr>
        </p:nvGraphicFramePr>
        <p:xfrm>
          <a:off x="6536387" y="1591690"/>
          <a:ext cx="4949910" cy="40260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40048">
                  <a:extLst>
                    <a:ext uri="{9D8B030D-6E8A-4147-A177-3AD203B41FA5}">
                      <a16:colId xmlns:a16="http://schemas.microsoft.com/office/drawing/2014/main" val="1815728462"/>
                    </a:ext>
                  </a:extLst>
                </a:gridCol>
                <a:gridCol w="725217">
                  <a:extLst>
                    <a:ext uri="{9D8B030D-6E8A-4147-A177-3AD203B41FA5}">
                      <a16:colId xmlns:a16="http://schemas.microsoft.com/office/drawing/2014/main" val="3436035060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3277863748"/>
                    </a:ext>
                  </a:extLst>
                </a:gridCol>
                <a:gridCol w="2415654">
                  <a:extLst>
                    <a:ext uri="{9D8B030D-6E8A-4147-A177-3AD203B41FA5}">
                      <a16:colId xmlns:a16="http://schemas.microsoft.com/office/drawing/2014/main" val="494189085"/>
                    </a:ext>
                  </a:extLst>
                </a:gridCol>
              </a:tblGrid>
              <a:tr h="402608">
                <a:tc>
                  <a:txBody>
                    <a:bodyPr/>
                    <a:lstStyle/>
                    <a:p>
                      <a:r>
                        <a:rPr lang="en-US" sz="1400" dirty="0"/>
                        <a:t>1054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528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1DB0727-FE84-A24B-B40A-8DFCE8168719}"/>
              </a:ext>
            </a:extLst>
          </p:cNvPr>
          <p:cNvSpPr txBox="1"/>
          <p:nvPr/>
        </p:nvSpPr>
        <p:spPr>
          <a:xfrm>
            <a:off x="6437765" y="976335"/>
            <a:ext cx="3365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Instruction Save Table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F36DDB1-D81A-A943-A8A1-0E4E87E79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80806"/>
              </p:ext>
            </p:extLst>
          </p:nvPr>
        </p:nvGraphicFramePr>
        <p:xfrm>
          <a:off x="1173691" y="3654642"/>
          <a:ext cx="4949910" cy="40260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40048">
                  <a:extLst>
                    <a:ext uri="{9D8B030D-6E8A-4147-A177-3AD203B41FA5}">
                      <a16:colId xmlns:a16="http://schemas.microsoft.com/office/drawing/2014/main" val="1815728462"/>
                    </a:ext>
                  </a:extLst>
                </a:gridCol>
                <a:gridCol w="725217">
                  <a:extLst>
                    <a:ext uri="{9D8B030D-6E8A-4147-A177-3AD203B41FA5}">
                      <a16:colId xmlns:a16="http://schemas.microsoft.com/office/drawing/2014/main" val="3436035060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3277863748"/>
                    </a:ext>
                  </a:extLst>
                </a:gridCol>
                <a:gridCol w="2415654">
                  <a:extLst>
                    <a:ext uri="{9D8B030D-6E8A-4147-A177-3AD203B41FA5}">
                      <a16:colId xmlns:a16="http://schemas.microsoft.com/office/drawing/2014/main" val="494189085"/>
                    </a:ext>
                  </a:extLst>
                </a:gridCol>
              </a:tblGrid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JSUB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BREAK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GIVE CONTROL TO IDE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45285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462F397-FF43-964E-B8AF-76E02CE77538}"/>
              </a:ext>
            </a:extLst>
          </p:cNvPr>
          <p:cNvSpPr txBox="1"/>
          <p:nvPr/>
        </p:nvSpPr>
        <p:spPr>
          <a:xfrm>
            <a:off x="9644497" y="358379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(ANIMATE)</a:t>
            </a:r>
          </a:p>
        </p:txBody>
      </p:sp>
    </p:spTree>
    <p:extLst>
      <p:ext uri="{BB962C8B-B14F-4D97-AF65-F5344CB8AC3E}">
        <p14:creationId xmlns:p14="http://schemas.microsoft.com/office/powerpoint/2010/main" val="1765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C1B9-FE34-BE4B-94A6-9542ED37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Hitting a 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0E8E-E72C-3F41-85D3-03B9027A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83129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Pseudocode</a:t>
            </a:r>
          </a:p>
          <a:p>
            <a:pPr marL="0" indent="0">
              <a:buNone/>
            </a:pPr>
            <a:r>
              <a:rPr lang="en-US" dirty="0"/>
              <a:t>BREAK:</a:t>
            </a:r>
          </a:p>
          <a:p>
            <a:pPr marL="457200" lvl="1" indent="0">
              <a:buNone/>
            </a:pPr>
            <a:r>
              <a:rPr lang="en-US" dirty="0"/>
              <a:t>Save L Register (JSUB return address)</a:t>
            </a:r>
          </a:p>
          <a:p>
            <a:pPr marL="457200" lvl="1" indent="0">
              <a:buNone/>
            </a:pPr>
            <a:r>
              <a:rPr lang="en-US" dirty="0"/>
              <a:t>Save all Registers</a:t>
            </a:r>
          </a:p>
          <a:p>
            <a:pPr marL="457200" lvl="1" indent="0">
              <a:buNone/>
            </a:pPr>
            <a:r>
              <a:rPr lang="en-US" dirty="0"/>
              <a:t>Save CC (condition code)</a:t>
            </a:r>
          </a:p>
          <a:p>
            <a:pPr marL="457200" lvl="1" indent="0">
              <a:buNone/>
            </a:pPr>
            <a:r>
              <a:rPr lang="en-US" dirty="0"/>
              <a:t>Update Program Display (show position in code)</a:t>
            </a:r>
          </a:p>
          <a:p>
            <a:pPr marL="457200" lvl="1" indent="0">
              <a:buNone/>
            </a:pPr>
            <a:r>
              <a:rPr lang="en-US" dirty="0"/>
              <a:t>Update Memory Display (show values of memory locations)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30ED9-09FB-9148-92AC-0092D0BF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8D44B-C251-2F46-9008-857B4E22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19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D980-032F-C54B-825C-08FD49C2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After a 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5B41-7A2B-4E41-9BE8-1A9E4E1A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When the User Clicks RUN</a:t>
            </a:r>
          </a:p>
          <a:p>
            <a:pPr marL="457200" lvl="1" indent="0">
              <a:buNone/>
            </a:pPr>
            <a:r>
              <a:rPr lang="en-US" dirty="0"/>
              <a:t>Restore saved registers</a:t>
            </a:r>
          </a:p>
          <a:p>
            <a:pPr marL="457200" lvl="1" indent="0">
              <a:buNone/>
            </a:pPr>
            <a:r>
              <a:rPr lang="en-US" dirty="0"/>
              <a:t>Restore CC (condition code)</a:t>
            </a:r>
          </a:p>
          <a:p>
            <a:pPr marL="457200" lvl="1" indent="0">
              <a:buNone/>
            </a:pPr>
            <a:r>
              <a:rPr lang="en-US" dirty="0"/>
              <a:t>Execute Saved Instruction</a:t>
            </a:r>
          </a:p>
          <a:p>
            <a:pPr marL="457200" lvl="1" indent="0">
              <a:buNone/>
            </a:pPr>
            <a:r>
              <a:rPr lang="en-US" dirty="0"/>
              <a:t>Jump to return address (L register)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2A39A-1A13-2049-B76D-EA536CA7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3D585-04F0-7E40-9B19-D94C353B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24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A7DE8E-DA27-4540-AE0F-D502E1243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047"/>
            <a:ext cx="4866564" cy="48863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Memory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FD0BD-E371-DC42-BCC0-621785FB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Memory and Addressing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1180E-5C8F-054F-B29A-3C4FCC436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810341"/>
            <a:ext cx="6553200" cy="4348087"/>
          </a:xfrm>
        </p:spPr>
        <p:txBody>
          <a:bodyPr>
            <a:normAutofit/>
          </a:bodyPr>
          <a:lstStyle/>
          <a:p>
            <a:r>
              <a:rPr lang="en-US" dirty="0"/>
              <a:t>Debugger and program are a single </a:t>
            </a:r>
            <a:r>
              <a:rPr lang="en-US" i="1" dirty="0"/>
              <a:t>process</a:t>
            </a:r>
          </a:p>
          <a:p>
            <a:r>
              <a:rPr lang="en-US" dirty="0"/>
              <a:t>Debugger and program reside in the same address space</a:t>
            </a:r>
          </a:p>
          <a:p>
            <a:r>
              <a:rPr lang="en-US" dirty="0"/>
              <a:t>Debugger needs to </a:t>
            </a:r>
            <a:r>
              <a:rPr lang="en-US" i="1" dirty="0"/>
              <a:t>relocate</a:t>
            </a:r>
            <a:r>
              <a:rPr lang="en-US" dirty="0"/>
              <a:t> program when loading it</a:t>
            </a:r>
          </a:p>
          <a:p>
            <a:r>
              <a:rPr lang="en-US" dirty="0"/>
              <a:t>Debugger is able to read and write program memory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E4FDD-665F-7648-8037-7E1F5D26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7762-6E0D-004D-8A44-7CB02763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6E209-60B1-C145-9F86-A5D17C7C8EFF}"/>
              </a:ext>
            </a:extLst>
          </p:cNvPr>
          <p:cNvSpPr/>
          <p:nvPr/>
        </p:nvSpPr>
        <p:spPr>
          <a:xfrm>
            <a:off x="937160" y="1810341"/>
            <a:ext cx="3334215" cy="435702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1CF00-CFAD-3F4A-9406-A83CA5DCC301}"/>
              </a:ext>
            </a:extLst>
          </p:cNvPr>
          <p:cNvSpPr txBox="1"/>
          <p:nvPr/>
        </p:nvSpPr>
        <p:spPr>
          <a:xfrm>
            <a:off x="939393" y="1810341"/>
            <a:ext cx="2158649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 and</a:t>
            </a:r>
            <a:br>
              <a:rPr lang="en-US" dirty="0"/>
            </a:br>
            <a:r>
              <a:rPr lang="en-US" dirty="0"/>
              <a:t>Debugger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6DBDA-E7A2-824A-8423-59AC68908C5D}"/>
              </a:ext>
            </a:extLst>
          </p:cNvPr>
          <p:cNvSpPr txBox="1"/>
          <p:nvPr/>
        </p:nvSpPr>
        <p:spPr>
          <a:xfrm>
            <a:off x="939393" y="3010669"/>
            <a:ext cx="2158649" cy="23256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being</a:t>
            </a:r>
          </a:p>
          <a:p>
            <a:pPr algn="ctr"/>
            <a:r>
              <a:rPr lang="en-US" dirty="0"/>
              <a:t>debugged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19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161C-CAA2-2E41-8113-459DAE33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 Using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0074-BC17-D04E-A31E-C54ECFB8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interrupt is a hardware mechanism for interrupting the normal flow of program execution. </a:t>
            </a:r>
          </a:p>
          <a:p>
            <a:pPr lvl="1"/>
            <a:r>
              <a:rPr lang="en-US" dirty="0"/>
              <a:t>Causes an ‘immediate’ branch to an </a:t>
            </a:r>
            <a:r>
              <a:rPr lang="en-US" i="1" dirty="0"/>
              <a:t>interrupt handler</a:t>
            </a:r>
            <a:r>
              <a:rPr lang="en-US" dirty="0"/>
              <a:t> routine</a:t>
            </a:r>
          </a:p>
          <a:p>
            <a:r>
              <a:rPr lang="en-US" dirty="0"/>
              <a:t>Interrupts may be triggered by</a:t>
            </a:r>
          </a:p>
          <a:p>
            <a:pPr lvl="1"/>
            <a:r>
              <a:rPr lang="en-US" dirty="0"/>
              <a:t>A timer</a:t>
            </a:r>
          </a:p>
          <a:p>
            <a:pPr lvl="1"/>
            <a:r>
              <a:rPr lang="en-US" dirty="0"/>
              <a:t>An I/O operation</a:t>
            </a:r>
          </a:p>
          <a:p>
            <a:pPr lvl="1"/>
            <a:r>
              <a:rPr lang="en-US" dirty="0"/>
              <a:t>An instruction that triggers an interrupt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EF535-A14D-204C-B627-3D9AF232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74C2D-5CE6-464A-985B-1CD5CB24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32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53E3F82-7909-704F-9E3D-197AE1E2B258}"/>
              </a:ext>
            </a:extLst>
          </p:cNvPr>
          <p:cNvSpPr/>
          <p:nvPr/>
        </p:nvSpPr>
        <p:spPr>
          <a:xfrm>
            <a:off x="6459372" y="1499555"/>
            <a:ext cx="5026925" cy="136762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AAF57-3E8D-E34B-8B7F-F917EBAC8541}"/>
              </a:ext>
            </a:extLst>
          </p:cNvPr>
          <p:cNvSpPr/>
          <p:nvPr/>
        </p:nvSpPr>
        <p:spPr>
          <a:xfrm>
            <a:off x="838197" y="1064524"/>
            <a:ext cx="5295903" cy="50057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915160-CF77-454B-AA01-7319B3D15A3A}"/>
              </a:ext>
            </a:extLst>
          </p:cNvPr>
          <p:cNvGraphicFramePr>
            <a:graphicFrameLocks noGrp="1"/>
          </p:cNvGraphicFramePr>
          <p:nvPr/>
        </p:nvGraphicFramePr>
        <p:xfrm>
          <a:off x="836214" y="1238994"/>
          <a:ext cx="5734048" cy="483129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41721">
                  <a:extLst>
                    <a:ext uri="{9D8B030D-6E8A-4147-A177-3AD203B41FA5}">
                      <a16:colId xmlns:a16="http://schemas.microsoft.com/office/drawing/2014/main" val="1181424552"/>
                    </a:ext>
                  </a:extLst>
                </a:gridCol>
                <a:gridCol w="840048">
                  <a:extLst>
                    <a:ext uri="{9D8B030D-6E8A-4147-A177-3AD203B41FA5}">
                      <a16:colId xmlns:a16="http://schemas.microsoft.com/office/drawing/2014/main" val="1815728462"/>
                    </a:ext>
                  </a:extLst>
                </a:gridCol>
                <a:gridCol w="725217">
                  <a:extLst>
                    <a:ext uri="{9D8B030D-6E8A-4147-A177-3AD203B41FA5}">
                      <a16:colId xmlns:a16="http://schemas.microsoft.com/office/drawing/2014/main" val="3436035060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3277863748"/>
                    </a:ext>
                  </a:extLst>
                </a:gridCol>
                <a:gridCol w="2415654">
                  <a:extLst>
                    <a:ext uri="{9D8B030D-6E8A-4147-A177-3AD203B41FA5}">
                      <a16:colId xmlns:a16="http://schemas.microsoft.com/office/drawing/2014/main" val="494189085"/>
                    </a:ext>
                  </a:extLst>
                </a:gridCol>
                <a:gridCol w="442417">
                  <a:extLst>
                    <a:ext uri="{9D8B030D-6E8A-4147-A177-3AD203B41FA5}">
                      <a16:colId xmlns:a16="http://schemas.microsoft.com/office/drawing/2014/main" val="3998755175"/>
                    </a:ext>
                  </a:extLst>
                </a:gridCol>
              </a:tblGrid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52857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29546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79082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Load the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98216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arraya</a:t>
                      </a:r>
                      <a:r>
                        <a:rPr lang="en-US" sz="1400" dirty="0"/>
                        <a:t>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data from array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34387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arrayb</a:t>
                      </a:r>
                      <a:r>
                        <a:rPr lang="en-US" sz="1400" dirty="0"/>
                        <a:t>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Compare to element in array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17764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they match, go </a:t>
                      </a:r>
                      <a:r>
                        <a:rPr lang="en-US" sz="1400" dirty="0" err="1"/>
                        <a:t>incr</a:t>
                      </a:r>
                      <a:r>
                        <a:rPr lang="en-US" sz="1400" dirty="0"/>
                        <a:t>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64681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Increment index by 3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48137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436590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01151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“end” contains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91535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index &lt; limit, continue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2047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1FFB49-38C8-514A-80F4-D1E4CA66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a Breakpoint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1DA8-DFC3-8E4C-A445-F746BE32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247CF-4930-6F43-AF71-AF03A48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4A123F0-489D-3746-B995-A3647DA402F0}"/>
              </a:ext>
            </a:extLst>
          </p:cNvPr>
          <p:cNvGraphicFramePr>
            <a:graphicFrameLocks noGrp="1"/>
          </p:cNvGraphicFramePr>
          <p:nvPr/>
        </p:nvGraphicFramePr>
        <p:xfrm>
          <a:off x="6536387" y="1591690"/>
          <a:ext cx="4949910" cy="40260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40048">
                  <a:extLst>
                    <a:ext uri="{9D8B030D-6E8A-4147-A177-3AD203B41FA5}">
                      <a16:colId xmlns:a16="http://schemas.microsoft.com/office/drawing/2014/main" val="1815728462"/>
                    </a:ext>
                  </a:extLst>
                </a:gridCol>
                <a:gridCol w="725217">
                  <a:extLst>
                    <a:ext uri="{9D8B030D-6E8A-4147-A177-3AD203B41FA5}">
                      <a16:colId xmlns:a16="http://schemas.microsoft.com/office/drawing/2014/main" val="3436035060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3277863748"/>
                    </a:ext>
                  </a:extLst>
                </a:gridCol>
                <a:gridCol w="2415654">
                  <a:extLst>
                    <a:ext uri="{9D8B030D-6E8A-4147-A177-3AD203B41FA5}">
                      <a16:colId xmlns:a16="http://schemas.microsoft.com/office/drawing/2014/main" val="494189085"/>
                    </a:ext>
                  </a:extLst>
                </a:gridCol>
              </a:tblGrid>
              <a:tr h="402608">
                <a:tc>
                  <a:txBody>
                    <a:bodyPr/>
                    <a:lstStyle/>
                    <a:p>
                      <a:r>
                        <a:rPr lang="en-US" sz="1400" dirty="0"/>
                        <a:t>1054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528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1DB0727-FE84-A24B-B40A-8DFCE8168719}"/>
              </a:ext>
            </a:extLst>
          </p:cNvPr>
          <p:cNvSpPr txBox="1"/>
          <p:nvPr/>
        </p:nvSpPr>
        <p:spPr>
          <a:xfrm>
            <a:off x="6437765" y="976335"/>
            <a:ext cx="3365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Instruction Save Table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F36DDB1-D81A-A943-A8A1-0E4E87E79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6743"/>
              </p:ext>
            </p:extLst>
          </p:nvPr>
        </p:nvGraphicFramePr>
        <p:xfrm>
          <a:off x="1173691" y="3654642"/>
          <a:ext cx="4949910" cy="40260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40048">
                  <a:extLst>
                    <a:ext uri="{9D8B030D-6E8A-4147-A177-3AD203B41FA5}">
                      <a16:colId xmlns:a16="http://schemas.microsoft.com/office/drawing/2014/main" val="1815728462"/>
                    </a:ext>
                  </a:extLst>
                </a:gridCol>
                <a:gridCol w="725217">
                  <a:extLst>
                    <a:ext uri="{9D8B030D-6E8A-4147-A177-3AD203B41FA5}">
                      <a16:colId xmlns:a16="http://schemas.microsoft.com/office/drawing/2014/main" val="3436035060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3277863748"/>
                    </a:ext>
                  </a:extLst>
                </a:gridCol>
                <a:gridCol w="2415654">
                  <a:extLst>
                    <a:ext uri="{9D8B030D-6E8A-4147-A177-3AD203B41FA5}">
                      <a16:colId xmlns:a16="http://schemas.microsoft.com/office/drawing/2014/main" val="494189085"/>
                    </a:ext>
                  </a:extLst>
                </a:gridCol>
              </a:tblGrid>
              <a:tr h="4026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INT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GIVE CONTROL TO IDE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45285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462F397-FF43-964E-B8AF-76E02CE77538}"/>
              </a:ext>
            </a:extLst>
          </p:cNvPr>
          <p:cNvSpPr txBox="1"/>
          <p:nvPr/>
        </p:nvSpPr>
        <p:spPr>
          <a:xfrm>
            <a:off x="9644497" y="358379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(ANIMATE)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20034C-91B3-214E-BB06-5189FEF05785}"/>
              </a:ext>
            </a:extLst>
          </p:cNvPr>
          <p:cNvSpPr txBox="1"/>
          <p:nvPr/>
        </p:nvSpPr>
        <p:spPr>
          <a:xfrm>
            <a:off x="6422189" y="3262754"/>
            <a:ext cx="50641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C00000"/>
                </a:solidFill>
              </a:rPr>
              <a:t>For example only…  the SIC instruction set does not have an INT (interrupt) instruction.</a:t>
            </a:r>
          </a:p>
        </p:txBody>
      </p:sp>
    </p:spTree>
    <p:extLst>
      <p:ext uri="{BB962C8B-B14F-4D97-AF65-F5344CB8AC3E}">
        <p14:creationId xmlns:p14="http://schemas.microsoft.com/office/powerpoint/2010/main" val="311616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D0BD-E371-DC42-BCC0-621785FB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Memory and Addressing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1180E-5C8F-054F-B29A-3C4FCC436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7160" y="4383487"/>
            <a:ext cx="10416640" cy="17922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Debugger and program are separate </a:t>
            </a:r>
            <a:r>
              <a:rPr lang="en-US" i="1" dirty="0"/>
              <a:t>processes</a:t>
            </a:r>
          </a:p>
          <a:p>
            <a:r>
              <a:rPr lang="en-US" dirty="0"/>
              <a:t>Debugger and program each reside in their own address space</a:t>
            </a:r>
          </a:p>
          <a:p>
            <a:r>
              <a:rPr lang="en-US" dirty="0"/>
              <a:t>Debugger does not need to </a:t>
            </a:r>
            <a:r>
              <a:rPr lang="en-US" i="1" dirty="0"/>
              <a:t>relocate</a:t>
            </a:r>
            <a:r>
              <a:rPr lang="en-US" dirty="0"/>
              <a:t> program when loading it</a:t>
            </a:r>
          </a:p>
          <a:p>
            <a:r>
              <a:rPr lang="en-US" dirty="0"/>
              <a:t>Debugger must be able to read and write across address spaces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E4FDD-665F-7648-8037-7E1F5D26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7762-6E0D-004D-8A44-7CB02763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6E209-60B1-C145-9F86-A5D17C7C8EFF}"/>
              </a:ext>
            </a:extLst>
          </p:cNvPr>
          <p:cNvSpPr/>
          <p:nvPr/>
        </p:nvSpPr>
        <p:spPr>
          <a:xfrm>
            <a:off x="937160" y="1699002"/>
            <a:ext cx="3610456" cy="243247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1CF00-CFAD-3F4A-9406-A83CA5DCC301}"/>
              </a:ext>
            </a:extLst>
          </p:cNvPr>
          <p:cNvSpPr txBox="1"/>
          <p:nvPr/>
        </p:nvSpPr>
        <p:spPr>
          <a:xfrm>
            <a:off x="939393" y="1699002"/>
            <a:ext cx="2158649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 and</a:t>
            </a:r>
            <a:br>
              <a:rPr lang="en-US" dirty="0"/>
            </a:br>
            <a:r>
              <a:rPr lang="en-US" dirty="0"/>
              <a:t>Debugger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17F05C-8182-644B-9ABB-08F0BFCD17C5}"/>
              </a:ext>
            </a:extLst>
          </p:cNvPr>
          <p:cNvSpPr/>
          <p:nvPr/>
        </p:nvSpPr>
        <p:spPr>
          <a:xfrm>
            <a:off x="6233060" y="1694534"/>
            <a:ext cx="3593692" cy="243694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E6A08-CA07-CE4B-A2CC-D69E27AF0B78}"/>
              </a:ext>
            </a:extLst>
          </p:cNvPr>
          <p:cNvSpPr txBox="1"/>
          <p:nvPr/>
        </p:nvSpPr>
        <p:spPr>
          <a:xfrm>
            <a:off x="6233060" y="1694534"/>
            <a:ext cx="2158649" cy="23256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being</a:t>
            </a:r>
          </a:p>
          <a:p>
            <a:pPr algn="ctr"/>
            <a:r>
              <a:rPr lang="en-US" dirty="0"/>
              <a:t>debugged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61D63CEE-3FC5-7A44-BE17-1BF489E17F55}"/>
              </a:ext>
            </a:extLst>
          </p:cNvPr>
          <p:cNvSpPr txBox="1">
            <a:spLocks/>
          </p:cNvSpPr>
          <p:nvPr/>
        </p:nvSpPr>
        <p:spPr>
          <a:xfrm>
            <a:off x="6096000" y="1160709"/>
            <a:ext cx="4389120" cy="2970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Process 2 Address Space</a:t>
            </a:r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0F598A57-A957-3743-B621-EA0BA87AE963}"/>
              </a:ext>
            </a:extLst>
          </p:cNvPr>
          <p:cNvSpPr txBox="1">
            <a:spLocks/>
          </p:cNvSpPr>
          <p:nvPr/>
        </p:nvSpPr>
        <p:spPr>
          <a:xfrm>
            <a:off x="838200" y="1160708"/>
            <a:ext cx="4219294" cy="2970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Process 1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337862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30C8-EBB8-3743-9162-DCB7C65C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for Assembler, Linker &amp;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598B-075A-704A-B868-84460173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630747"/>
          </a:xfrm>
        </p:spPr>
        <p:txBody>
          <a:bodyPr/>
          <a:lstStyle/>
          <a:p>
            <a:r>
              <a:rPr lang="en-US" dirty="0"/>
              <a:t>Write additional information to object (*.o) files and executable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1AE7-B4D5-F64E-995D-D9993F93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2E922-5775-7040-BE8D-B2FD01EA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8A3A5A-4A29-5746-940B-7C72CC458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97514"/>
              </p:ext>
            </p:extLst>
          </p:nvPr>
        </p:nvGraphicFramePr>
        <p:xfrm>
          <a:off x="939993" y="2178079"/>
          <a:ext cx="4983135" cy="4058736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492094">
                  <a:extLst>
                    <a:ext uri="{9D8B030D-6E8A-4147-A177-3AD203B41FA5}">
                      <a16:colId xmlns:a16="http://schemas.microsoft.com/office/drawing/2014/main" val="1181424552"/>
                    </a:ext>
                  </a:extLst>
                </a:gridCol>
                <a:gridCol w="620778">
                  <a:extLst>
                    <a:ext uri="{9D8B030D-6E8A-4147-A177-3AD203B41FA5}">
                      <a16:colId xmlns:a16="http://schemas.microsoft.com/office/drawing/2014/main" val="1815728462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3436035060"/>
                    </a:ext>
                  </a:extLst>
                </a:gridCol>
                <a:gridCol w="912501">
                  <a:extLst>
                    <a:ext uri="{9D8B030D-6E8A-4147-A177-3AD203B41FA5}">
                      <a16:colId xmlns:a16="http://schemas.microsoft.com/office/drawing/2014/main" val="3277863748"/>
                    </a:ext>
                  </a:extLst>
                </a:gridCol>
                <a:gridCol w="2274825">
                  <a:extLst>
                    <a:ext uri="{9D8B030D-6E8A-4147-A177-3AD203B41FA5}">
                      <a16:colId xmlns:a16="http://schemas.microsoft.com/office/drawing/2014/main" val="494189085"/>
                    </a:ext>
                  </a:extLst>
                </a:gridCol>
              </a:tblGrid>
              <a:tr h="338228">
                <a:tc>
                  <a:txBody>
                    <a:bodyPr/>
                    <a:lstStyle/>
                    <a:p>
                      <a:r>
                        <a:rPr lang="en-US" sz="1100" dirty="0"/>
                        <a:t>1017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52857"/>
                  </a:ext>
                </a:extLst>
              </a:tr>
              <a:tr h="338228">
                <a:tc>
                  <a:txBody>
                    <a:bodyPr/>
                    <a:lstStyle/>
                    <a:p>
                      <a:r>
                        <a:rPr lang="en-US" sz="1100" dirty="0"/>
                        <a:t>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matches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29546"/>
                  </a:ext>
                </a:extLst>
              </a:tr>
              <a:tr h="338228">
                <a:tc>
                  <a:txBody>
                    <a:bodyPr/>
                    <a:lstStyle/>
                    <a:p>
                      <a:r>
                        <a:rPr lang="en-US" sz="1100" dirty="0"/>
                        <a:t>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Index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79082"/>
                  </a:ext>
                </a:extLst>
              </a:tr>
              <a:tr h="338228">
                <a:tc>
                  <a:txBody>
                    <a:bodyPr/>
                    <a:lstStyle/>
                    <a:p>
                      <a:r>
                        <a:rPr lang="en-US" sz="1100" dirty="0"/>
                        <a:t>1026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Load the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98216"/>
                  </a:ext>
                </a:extLst>
              </a:tr>
              <a:tr h="338228">
                <a:tc>
                  <a:txBody>
                    <a:bodyPr/>
                    <a:lstStyle/>
                    <a:p>
                      <a:r>
                        <a:rPr lang="en-US" sz="1100" dirty="0"/>
                        <a:t>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arraya</a:t>
                      </a:r>
                      <a:r>
                        <a:rPr lang="en-US" sz="1100" dirty="0"/>
                        <a:t>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data from array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34387"/>
                  </a:ext>
                </a:extLst>
              </a:tr>
              <a:tr h="338228">
                <a:tc>
                  <a:txBody>
                    <a:bodyPr/>
                    <a:lstStyle/>
                    <a:p>
                      <a:r>
                        <a:rPr lang="en-US" sz="1100" dirty="0"/>
                        <a:t>1032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arrayb</a:t>
                      </a:r>
                      <a:r>
                        <a:rPr lang="en-US" sz="1100" dirty="0"/>
                        <a:t>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Compare to element in array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17764"/>
                  </a:ext>
                </a:extLst>
              </a:tr>
              <a:tr h="338228">
                <a:tc>
                  <a:txBody>
                    <a:bodyPr/>
                    <a:lstStyle/>
                    <a:p>
                      <a:r>
                        <a:rPr lang="en-US" sz="1100" dirty="0"/>
                        <a:t>1035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If they match, go </a:t>
                      </a:r>
                      <a:r>
                        <a:rPr lang="en-US" sz="1100" dirty="0" err="1"/>
                        <a:t>incr</a:t>
                      </a:r>
                      <a:r>
                        <a:rPr lang="en-US" sz="1100" dirty="0"/>
                        <a:t>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64681"/>
                  </a:ext>
                </a:extLst>
              </a:tr>
              <a:tr h="338228">
                <a:tc>
                  <a:txBody>
                    <a:bodyPr/>
                    <a:lstStyle/>
                    <a:p>
                      <a:r>
                        <a:rPr lang="en-US" sz="1100" dirty="0"/>
                        <a:t>1038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Increment index by 3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48137"/>
                  </a:ext>
                </a:extLst>
              </a:tr>
              <a:tr h="338228">
                <a:tc>
                  <a:txBody>
                    <a:bodyPr/>
                    <a:lstStyle/>
                    <a:p>
                      <a:r>
                        <a:rPr lang="en-US" sz="1100" dirty="0"/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436590"/>
                  </a:ext>
                </a:extLst>
              </a:tr>
              <a:tr h="338228">
                <a:tc>
                  <a:txBody>
                    <a:bodyPr/>
                    <a:lstStyle/>
                    <a:p>
                      <a:r>
                        <a:rPr lang="en-US" sz="1100" dirty="0"/>
                        <a:t>1044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01151"/>
                  </a:ext>
                </a:extLst>
              </a:tr>
              <a:tr h="338228">
                <a:tc>
                  <a:txBody>
                    <a:bodyPr/>
                    <a:lstStyle/>
                    <a:p>
                      <a:r>
                        <a:rPr lang="en-US" sz="1100" dirty="0"/>
                        <a:t>1047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“end” contains 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91535"/>
                  </a:ext>
                </a:extLst>
              </a:tr>
              <a:tr h="338228">
                <a:tc>
                  <a:txBody>
                    <a:bodyPr/>
                    <a:lstStyle/>
                    <a:p>
                      <a:r>
                        <a:rPr lang="en-US" sz="1100" dirty="0"/>
                        <a:t>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 index &lt; limit, continue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204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B69A5E-E7C7-E447-89C7-9012CBD58F8F}"/>
              </a:ext>
            </a:extLst>
          </p:cNvPr>
          <p:cNvSpPr txBox="1"/>
          <p:nvPr/>
        </p:nvSpPr>
        <p:spPr>
          <a:xfrm>
            <a:off x="838200" y="1685076"/>
            <a:ext cx="1580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Code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6F10CB-E1C1-3842-B4BE-D54F51C94D6D}"/>
              </a:ext>
            </a:extLst>
          </p:cNvPr>
          <p:cNvSpPr txBox="1"/>
          <p:nvPr/>
        </p:nvSpPr>
        <p:spPr>
          <a:xfrm>
            <a:off x="6227928" y="1681034"/>
            <a:ext cx="1873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Symbol Table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BEDDEEB-DD2A-1140-8D64-26FA08D78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99377"/>
              </p:ext>
            </p:extLst>
          </p:nvPr>
        </p:nvGraphicFramePr>
        <p:xfrm>
          <a:off x="6268872" y="2178079"/>
          <a:ext cx="5277135" cy="399590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59045">
                  <a:extLst>
                    <a:ext uri="{9D8B030D-6E8A-4147-A177-3AD203B41FA5}">
                      <a16:colId xmlns:a16="http://schemas.microsoft.com/office/drawing/2014/main" val="4068991266"/>
                    </a:ext>
                  </a:extLst>
                </a:gridCol>
                <a:gridCol w="1759045">
                  <a:extLst>
                    <a:ext uri="{9D8B030D-6E8A-4147-A177-3AD203B41FA5}">
                      <a16:colId xmlns:a16="http://schemas.microsoft.com/office/drawing/2014/main" val="657802522"/>
                    </a:ext>
                  </a:extLst>
                </a:gridCol>
                <a:gridCol w="1759045">
                  <a:extLst>
                    <a:ext uri="{9D8B030D-6E8A-4147-A177-3AD203B41FA5}">
                      <a16:colId xmlns:a16="http://schemas.microsoft.com/office/drawing/2014/main" val="729528444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/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40317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508628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CONT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561595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732343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 err="1"/>
                        <a:t>arraya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75486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 err="1"/>
                        <a:t>arrayb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19155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338075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7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3401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54956D-A80E-6440-9A22-69DCDEB43483}"/>
              </a:ext>
            </a:extLst>
          </p:cNvPr>
          <p:cNvSpPr txBox="1"/>
          <p:nvPr/>
        </p:nvSpPr>
        <p:spPr>
          <a:xfrm>
            <a:off x="1216041" y="1172434"/>
            <a:ext cx="73813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= </a:t>
            </a:r>
            <a:r>
              <a:rPr lang="en-US" dirty="0" err="1"/>
              <a:t>cgi_get</a:t>
            </a:r>
            <a:r>
              <a:rPr lang="en-US" dirty="0"/>
              <a:t>(&amp;common, </a:t>
            </a:r>
            <a:r>
              <a:rPr lang="en-US" dirty="0" err="1"/>
              <a:t>field_buffer</a:t>
            </a:r>
            <a:r>
              <a:rPr lang="en-US" dirty="0"/>
              <a:t>, 1000);</a:t>
            </a:r>
          </a:p>
          <a:p>
            <a:endParaRPr lang="en-US" dirty="0"/>
          </a:p>
          <a:p>
            <a:r>
              <a:rPr lang="en-US" dirty="0" err="1"/>
              <a:t>field_count</a:t>
            </a:r>
            <a:r>
              <a:rPr lang="en-US" dirty="0"/>
              <a:t> = </a:t>
            </a:r>
            <a:r>
              <a:rPr lang="en-US" dirty="0" err="1"/>
              <a:t>cgi_vars</a:t>
            </a:r>
            <a:r>
              <a:rPr lang="en-US" dirty="0"/>
              <a:t>(&amp;common, </a:t>
            </a:r>
            <a:r>
              <a:rPr lang="en-US" dirty="0" err="1"/>
              <a:t>field_buffer</a:t>
            </a:r>
            <a:r>
              <a:rPr lang="en-US" dirty="0"/>
              <a:t>, names, values, 30);</a:t>
            </a:r>
          </a:p>
          <a:p>
            <a:endParaRPr lang="en-US" dirty="0"/>
          </a:p>
          <a:p>
            <a:r>
              <a:rPr lang="en-US" dirty="0"/>
              <a:t>code[0] = '\0’;</a:t>
            </a:r>
          </a:p>
          <a:p>
            <a:endParaRPr lang="en-US" dirty="0"/>
          </a:p>
          <a:p>
            <a:r>
              <a:rPr lang="en-US" dirty="0"/>
              <a:t>if ((</a:t>
            </a:r>
            <a:r>
              <a:rPr lang="en-US" dirty="0" err="1"/>
              <a:t>cgi_find</a:t>
            </a:r>
            <a:r>
              <a:rPr lang="en-US" dirty="0"/>
              <a:t>(&amp;common, "code", &amp;code, names, values, </a:t>
            </a:r>
            <a:r>
              <a:rPr lang="en-US" dirty="0" err="1"/>
              <a:t>field_count</a:t>
            </a:r>
            <a:r>
              <a:rPr lang="en-US" dirty="0"/>
              <a:t>) &lt; 0) ||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common.message</a:t>
            </a:r>
            <a:r>
              <a:rPr lang="en-US" dirty="0"/>
              <a:t>, "You must select an event type to edit.");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common.errorType</a:t>
            </a:r>
            <a:r>
              <a:rPr lang="en-US" dirty="0"/>
              <a:t> = ER_USER;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status = </a:t>
            </a:r>
            <a:r>
              <a:rPr lang="en-US" dirty="0" err="1"/>
              <a:t>er_showerror</a:t>
            </a:r>
            <a:r>
              <a:rPr lang="en-US" dirty="0"/>
              <a:t>(&amp;common);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exit (0);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FFB49-38C8-514A-80F4-D1E4CA66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8996"/>
          </a:xfrm>
        </p:spPr>
        <p:txBody>
          <a:bodyPr/>
          <a:lstStyle/>
          <a:p>
            <a:r>
              <a:rPr lang="en-US" dirty="0"/>
              <a:t>Debugging (High Level Languages)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1DA8-DFC3-8E4C-A445-F746BE32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247CF-4930-6F43-AF71-AF03A48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B3D56D-1EF5-8D41-AAF1-59932482B24F}"/>
              </a:ext>
            </a:extLst>
          </p:cNvPr>
          <p:cNvSpPr/>
          <p:nvPr/>
        </p:nvSpPr>
        <p:spPr>
          <a:xfrm>
            <a:off x="838197" y="1064524"/>
            <a:ext cx="5753672" cy="50057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6EC960-F247-554B-A2B2-B2C3E3449172}"/>
              </a:ext>
            </a:extLst>
          </p:cNvPr>
          <p:cNvSpPr/>
          <p:nvPr/>
        </p:nvSpPr>
        <p:spPr>
          <a:xfrm>
            <a:off x="6591869" y="1064524"/>
            <a:ext cx="4761931" cy="500576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C4976-7704-ED49-BD26-DAA77B5DE827}"/>
              </a:ext>
            </a:extLst>
          </p:cNvPr>
          <p:cNvSpPr/>
          <p:nvPr/>
        </p:nvSpPr>
        <p:spPr>
          <a:xfrm>
            <a:off x="6591868" y="4981433"/>
            <a:ext cx="4761931" cy="10888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BDDB159-8DA5-5A4E-B632-0FE0A050EFAE}"/>
              </a:ext>
            </a:extLst>
          </p:cNvPr>
          <p:cNvSpPr/>
          <p:nvPr/>
        </p:nvSpPr>
        <p:spPr>
          <a:xfrm>
            <a:off x="6727775" y="5280449"/>
            <a:ext cx="1514902" cy="549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Insert Break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C498E9-F2FA-394A-976E-E72BB5B60CC5}"/>
              </a:ext>
            </a:extLst>
          </p:cNvPr>
          <p:cNvSpPr/>
          <p:nvPr/>
        </p:nvSpPr>
        <p:spPr>
          <a:xfrm>
            <a:off x="8358114" y="5280449"/>
            <a:ext cx="1514902" cy="549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Delete Break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11FD42E-4D67-4D49-8129-D23E0DAB0829}"/>
              </a:ext>
            </a:extLst>
          </p:cNvPr>
          <p:cNvSpPr/>
          <p:nvPr/>
        </p:nvSpPr>
        <p:spPr>
          <a:xfrm>
            <a:off x="9982199" y="5280449"/>
            <a:ext cx="1228299" cy="549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C5BDB0-D49B-0342-9E0E-5711C9A44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05423"/>
              </p:ext>
            </p:extLst>
          </p:nvPr>
        </p:nvGraphicFramePr>
        <p:xfrm>
          <a:off x="6727774" y="1238992"/>
          <a:ext cx="4099743" cy="3333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581">
                  <a:extLst>
                    <a:ext uri="{9D8B030D-6E8A-4147-A177-3AD203B41FA5}">
                      <a16:colId xmlns:a16="http://schemas.microsoft.com/office/drawing/2014/main" val="3249194764"/>
                    </a:ext>
                  </a:extLst>
                </a:gridCol>
                <a:gridCol w="1366581">
                  <a:extLst>
                    <a:ext uri="{9D8B030D-6E8A-4147-A177-3AD203B41FA5}">
                      <a16:colId xmlns:a16="http://schemas.microsoft.com/office/drawing/2014/main" val="1982749"/>
                    </a:ext>
                  </a:extLst>
                </a:gridCol>
                <a:gridCol w="1366581">
                  <a:extLst>
                    <a:ext uri="{9D8B030D-6E8A-4147-A177-3AD203B41FA5}">
                      <a16:colId xmlns:a16="http://schemas.microsoft.com/office/drawing/2014/main" val="2088495700"/>
                    </a:ext>
                  </a:extLst>
                </a:gridCol>
              </a:tblGrid>
              <a:tr h="835566">
                <a:tc>
                  <a:txBody>
                    <a:bodyPr/>
                    <a:lstStyle/>
                    <a:p>
                      <a:r>
                        <a:rPr lang="en-US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Addr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579445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10486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 err="1"/>
                        <a:t>field_count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91613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common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939452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03980"/>
                  </a:ext>
                </a:extLst>
              </a:tr>
              <a:tr h="499488">
                <a:tc>
                  <a:txBody>
                    <a:bodyPr/>
                    <a:lstStyle/>
                    <a:p>
                      <a:r>
                        <a:rPr lang="en-US" dirty="0" err="1"/>
                        <a:t>field_buffer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0832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07E2526-65D0-0D41-BDE7-81AF470D02CF}"/>
              </a:ext>
            </a:extLst>
          </p:cNvPr>
          <p:cNvSpPr/>
          <p:nvPr/>
        </p:nvSpPr>
        <p:spPr>
          <a:xfrm>
            <a:off x="6727775" y="2060812"/>
            <a:ext cx="4482723" cy="25794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21D17F-4874-8E40-B3C3-BFC84134EB85}"/>
              </a:ext>
            </a:extLst>
          </p:cNvPr>
          <p:cNvSpPr/>
          <p:nvPr/>
        </p:nvSpPr>
        <p:spPr>
          <a:xfrm>
            <a:off x="10959154" y="2067218"/>
            <a:ext cx="249360" cy="25794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8E2857-7148-AF46-832F-B049CCDBCE78}"/>
              </a:ext>
            </a:extLst>
          </p:cNvPr>
          <p:cNvSpPr/>
          <p:nvPr/>
        </p:nvSpPr>
        <p:spPr>
          <a:xfrm>
            <a:off x="10970818" y="2094513"/>
            <a:ext cx="216089" cy="5749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DA8C2EA-0ED1-C24C-9969-83C5305316E3}"/>
              </a:ext>
            </a:extLst>
          </p:cNvPr>
          <p:cNvSpPr/>
          <p:nvPr/>
        </p:nvSpPr>
        <p:spPr>
          <a:xfrm>
            <a:off x="928048" y="1207540"/>
            <a:ext cx="259307" cy="317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12B238-EA6C-7B4F-86A6-64184D4F58F5}"/>
              </a:ext>
            </a:extLst>
          </p:cNvPr>
          <p:cNvSpPr/>
          <p:nvPr/>
        </p:nvSpPr>
        <p:spPr>
          <a:xfrm>
            <a:off x="6344793" y="1064450"/>
            <a:ext cx="243982" cy="47652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973142-CC7C-CE44-A879-C3B3E10FDB56}"/>
              </a:ext>
            </a:extLst>
          </p:cNvPr>
          <p:cNvSpPr/>
          <p:nvPr/>
        </p:nvSpPr>
        <p:spPr>
          <a:xfrm>
            <a:off x="6354560" y="1792121"/>
            <a:ext cx="212390" cy="111337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274987-5A56-354E-A5D5-8CC992AB3AED}"/>
              </a:ext>
            </a:extLst>
          </p:cNvPr>
          <p:cNvSpPr/>
          <p:nvPr/>
        </p:nvSpPr>
        <p:spPr>
          <a:xfrm>
            <a:off x="838197" y="5829723"/>
            <a:ext cx="5483301" cy="2405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C03253-012D-B64A-A8F3-8BC4405B5CEC}"/>
              </a:ext>
            </a:extLst>
          </p:cNvPr>
          <p:cNvSpPr/>
          <p:nvPr/>
        </p:nvSpPr>
        <p:spPr>
          <a:xfrm>
            <a:off x="860350" y="5829722"/>
            <a:ext cx="3122674" cy="23456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734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AD02-CE16-0C46-BA89-BA96B9A4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(High Level Languages)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0223-7BAF-5D4F-81A2-E01BA9EA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debugger must now be able to connect high-level source code statements to machine code addresses, to allow breakpoints</a:t>
            </a:r>
          </a:p>
          <a:p>
            <a:r>
              <a:rPr lang="en-US" dirty="0"/>
              <a:t>The debugger must understand and be able to display variable arrays, different data types, structures,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83DD7-B9F9-994E-8FEE-256426C7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9B6FE-E079-1247-9860-5605B478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2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D92E-74EB-5243-9BDF-9403A727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B7C0-AA47-954F-AAF8-9AC33769D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5576248" cy="4820610"/>
          </a:xfrm>
        </p:spPr>
        <p:txBody>
          <a:bodyPr/>
          <a:lstStyle/>
          <a:p>
            <a:r>
              <a:rPr lang="en-US" dirty="0"/>
              <a:t>As programs grew larger, it became desirable to break the development into several parts…  and even to share parts of programs</a:t>
            </a:r>
          </a:p>
          <a:p>
            <a:r>
              <a:rPr lang="en-US" dirty="0"/>
              <a:t>One of the earliest linkers was developed by Grace Hopper in 1952</a:t>
            </a:r>
          </a:p>
          <a:p>
            <a:r>
              <a:rPr lang="en-US" dirty="0"/>
              <a:t>She called it a “compiler” because it compiled several parts into one program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8D30-E96B-9B4A-BD3E-D97CE24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7663B-8305-E84B-93B5-68F52022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6321DD-7A11-0245-AA7A-E341BACB6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237" y="1252643"/>
            <a:ext cx="4661563" cy="40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191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31D0-D8BE-D942-A00B-B35C9AA1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File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D5E05-2BC6-7C4B-8D7F-104F6833F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required by debuggers adds a great deal of data to the object and executable files</a:t>
            </a:r>
          </a:p>
          <a:p>
            <a:r>
              <a:rPr lang="en-US" dirty="0"/>
              <a:t>Typically an </a:t>
            </a:r>
            <a:r>
              <a:rPr lang="en-US" i="1" dirty="0"/>
              <a:t>option</a:t>
            </a:r>
            <a:r>
              <a:rPr lang="en-US" dirty="0"/>
              <a:t> when compiling, assembling, and linking:</a:t>
            </a:r>
            <a:br>
              <a:rPr lang="en-US" dirty="0"/>
            </a:br>
            <a:r>
              <a:rPr lang="en-US" i="1" dirty="0" err="1">
                <a:solidFill>
                  <a:srgbClr val="C00000"/>
                </a:solidFill>
              </a:rPr>
              <a:t>gcc</a:t>
            </a:r>
            <a:r>
              <a:rPr lang="en-US" i="1" dirty="0">
                <a:solidFill>
                  <a:srgbClr val="C00000"/>
                </a:solidFill>
              </a:rPr>
              <a:t> –g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-g generates debug information to be used by GDB debugger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CD01-2F2A-9F4D-8AF3-845188FD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5CD50-0F5A-E443-92E1-E2533F27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02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5BAB-720A-FC43-9720-2BA1AC17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Thursday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53C9-DEA9-D640-B05F-96D86BCF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to Canvas and complete Assignment 3</a:t>
            </a:r>
          </a:p>
          <a:p>
            <a:r>
              <a:rPr lang="en-US" dirty="0"/>
              <a:t>Read Chapter 4 – Macro Processors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61E32-FD3F-A645-9D18-DD353541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0B654-BACE-444E-9A10-ED4383F6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6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78F3-074D-3C4B-86AC-76355D12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 Relocation: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4380-5616-2E4B-A6BD-4F4ADB055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72046"/>
            <a:ext cx="10639567" cy="4883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Symbol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some symbolic information that was important to the assembler is not needed for module relocation by the linker or the loader.</a:t>
            </a:r>
          </a:p>
          <a:p>
            <a:pPr lvl="1"/>
            <a:r>
              <a:rPr lang="en-US" dirty="0"/>
              <a:t>May still be important for symbolic debuggers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F5516-52E9-314F-9E11-25358A351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2047"/>
            <a:ext cx="5181600" cy="3641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Symbol Reference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B36C6-BF8F-D743-AD15-661F70BF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7D0A-BA8B-2B49-860C-A593A4E0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05BE8E-7E9A-FC4D-AD3A-8E89D4933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56638"/>
              </p:ext>
            </p:extLst>
          </p:nvPr>
        </p:nvGraphicFramePr>
        <p:xfrm>
          <a:off x="838200" y="1812461"/>
          <a:ext cx="465006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0020">
                  <a:extLst>
                    <a:ext uri="{9D8B030D-6E8A-4147-A177-3AD203B41FA5}">
                      <a16:colId xmlns:a16="http://schemas.microsoft.com/office/drawing/2014/main" val="4266881228"/>
                    </a:ext>
                  </a:extLst>
                </a:gridCol>
                <a:gridCol w="1550020">
                  <a:extLst>
                    <a:ext uri="{9D8B030D-6E8A-4147-A177-3AD203B41FA5}">
                      <a16:colId xmlns:a16="http://schemas.microsoft.com/office/drawing/2014/main" val="2353191020"/>
                    </a:ext>
                  </a:extLst>
                </a:gridCol>
                <a:gridCol w="1550020">
                  <a:extLst>
                    <a:ext uri="{9D8B030D-6E8A-4147-A177-3AD203B41FA5}">
                      <a16:colId xmlns:a16="http://schemas.microsoft.com/office/drawing/2014/main" val="1349916829"/>
                    </a:ext>
                  </a:extLst>
                </a:gridCol>
              </a:tblGrid>
              <a:tr h="228655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63077"/>
                  </a:ext>
                </a:extLst>
              </a:tr>
              <a:tr h="228655">
                <a:tc>
                  <a:txBody>
                    <a:bodyPr/>
                    <a:lstStyle/>
                    <a:p>
                      <a:r>
                        <a:rPr lang="en-US" b="0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30825"/>
                  </a:ext>
                </a:extLst>
              </a:tr>
              <a:tr h="22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INCR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04202"/>
                  </a:ext>
                </a:extLst>
              </a:tr>
              <a:tr h="22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03429"/>
                  </a:ext>
                </a:extLst>
              </a:tr>
              <a:tr h="22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32545"/>
                  </a:ext>
                </a:extLst>
              </a:tr>
              <a:tr h="22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MAXINDEX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32861"/>
                  </a:ext>
                </a:extLst>
              </a:tr>
              <a:tr h="22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536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28021A-4399-0F47-A990-A812F0A45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51700"/>
              </p:ext>
            </p:extLst>
          </p:nvPr>
        </p:nvGraphicFramePr>
        <p:xfrm>
          <a:off x="6285570" y="1812460"/>
          <a:ext cx="465006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0020">
                  <a:extLst>
                    <a:ext uri="{9D8B030D-6E8A-4147-A177-3AD203B41FA5}">
                      <a16:colId xmlns:a16="http://schemas.microsoft.com/office/drawing/2014/main" val="4266881228"/>
                    </a:ext>
                  </a:extLst>
                </a:gridCol>
                <a:gridCol w="1550020">
                  <a:extLst>
                    <a:ext uri="{9D8B030D-6E8A-4147-A177-3AD203B41FA5}">
                      <a16:colId xmlns:a16="http://schemas.microsoft.com/office/drawing/2014/main" val="2353191020"/>
                    </a:ext>
                  </a:extLst>
                </a:gridCol>
                <a:gridCol w="1550020">
                  <a:extLst>
                    <a:ext uri="{9D8B030D-6E8A-4147-A177-3AD203B41FA5}">
                      <a16:colId xmlns:a16="http://schemas.microsoft.com/office/drawing/2014/main" val="1349916829"/>
                    </a:ext>
                  </a:extLst>
                </a:gridCol>
              </a:tblGrid>
              <a:tr h="228655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63077"/>
                  </a:ext>
                </a:extLst>
              </a:tr>
              <a:tr h="228655">
                <a:tc>
                  <a:txBody>
                    <a:bodyPr/>
                    <a:lstStyle/>
                    <a:p>
                      <a:r>
                        <a:rPr lang="en-US" dirty="0"/>
                        <a:t>EXPO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30825"/>
                  </a:ext>
                </a:extLst>
              </a:tr>
              <a:tr h="228655">
                <a:tc>
                  <a:txBody>
                    <a:bodyPr/>
                    <a:lstStyle/>
                    <a:p>
                      <a:r>
                        <a:rPr lang="en-US" dirty="0"/>
                        <a:t>INCR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18447"/>
                  </a:ext>
                </a:extLst>
              </a:tr>
              <a:tr h="228655">
                <a:tc>
                  <a:txBody>
                    <a:bodyPr/>
                    <a:lstStyle/>
                    <a:p>
                      <a:r>
                        <a:rPr lang="en-US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03279"/>
                  </a:ext>
                </a:extLst>
              </a:tr>
              <a:tr h="228655">
                <a:tc>
                  <a:txBody>
                    <a:bodyPr/>
                    <a:lstStyle/>
                    <a:p>
                      <a:r>
                        <a:rPr lang="en-US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96898"/>
                  </a:ext>
                </a:extLst>
              </a:tr>
              <a:tr h="228655">
                <a:tc>
                  <a:txBody>
                    <a:bodyPr/>
                    <a:lstStyle/>
                    <a:p>
                      <a:r>
                        <a:rPr lang="en-US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77184"/>
                  </a:ext>
                </a:extLst>
              </a:tr>
              <a:tr h="228655">
                <a:tc>
                  <a:txBody>
                    <a:bodyPr/>
                    <a:lstStyle/>
                    <a:p>
                      <a:r>
                        <a:rPr lang="en-US" dirty="0"/>
                        <a:t>MAXINDEX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73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78F3-074D-3C4B-86AC-76355D12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Relocation: Linker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4380-5616-2E4B-A6BD-4F4ADB055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72046"/>
            <a:ext cx="10639567" cy="4910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External Symbol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Modification Table holds the addresses of every instruction that contains an address (and therefore needs to be relocated).	</a:t>
            </a:r>
          </a:p>
          <a:p>
            <a:pPr lvl="1"/>
            <a:r>
              <a:rPr lang="en-US" dirty="0"/>
              <a:t>new address = old address + new module base address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F5516-52E9-314F-9E11-25358A351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676" y="2877061"/>
            <a:ext cx="5181600" cy="747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External Symbol Reference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B36C6-BF8F-D743-AD15-661F70BF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7D0A-BA8B-2B49-860C-A593A4E0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05BE8E-7E9A-FC4D-AD3A-8E89D4933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35359"/>
              </p:ext>
            </p:extLst>
          </p:nvPr>
        </p:nvGraphicFramePr>
        <p:xfrm>
          <a:off x="838200" y="1812461"/>
          <a:ext cx="465006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0020">
                  <a:extLst>
                    <a:ext uri="{9D8B030D-6E8A-4147-A177-3AD203B41FA5}">
                      <a16:colId xmlns:a16="http://schemas.microsoft.com/office/drawing/2014/main" val="4266881228"/>
                    </a:ext>
                  </a:extLst>
                </a:gridCol>
                <a:gridCol w="1550020">
                  <a:extLst>
                    <a:ext uri="{9D8B030D-6E8A-4147-A177-3AD203B41FA5}">
                      <a16:colId xmlns:a16="http://schemas.microsoft.com/office/drawing/2014/main" val="2353191020"/>
                    </a:ext>
                  </a:extLst>
                </a:gridCol>
                <a:gridCol w="1550020">
                  <a:extLst>
                    <a:ext uri="{9D8B030D-6E8A-4147-A177-3AD203B41FA5}">
                      <a16:colId xmlns:a16="http://schemas.microsoft.com/office/drawing/2014/main" val="1349916829"/>
                    </a:ext>
                  </a:extLst>
                </a:gridCol>
              </a:tblGrid>
              <a:tr h="228655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63077"/>
                  </a:ext>
                </a:extLst>
              </a:tr>
              <a:tr h="22865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308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28021A-4399-0F47-A990-A812F0A45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62127"/>
              </p:ext>
            </p:extLst>
          </p:nvPr>
        </p:nvGraphicFramePr>
        <p:xfrm>
          <a:off x="838200" y="3429000"/>
          <a:ext cx="465006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0020">
                  <a:extLst>
                    <a:ext uri="{9D8B030D-6E8A-4147-A177-3AD203B41FA5}">
                      <a16:colId xmlns:a16="http://schemas.microsoft.com/office/drawing/2014/main" val="4266881228"/>
                    </a:ext>
                  </a:extLst>
                </a:gridCol>
                <a:gridCol w="1550020">
                  <a:extLst>
                    <a:ext uri="{9D8B030D-6E8A-4147-A177-3AD203B41FA5}">
                      <a16:colId xmlns:a16="http://schemas.microsoft.com/office/drawing/2014/main" val="2353191020"/>
                    </a:ext>
                  </a:extLst>
                </a:gridCol>
                <a:gridCol w="1550020">
                  <a:extLst>
                    <a:ext uri="{9D8B030D-6E8A-4147-A177-3AD203B41FA5}">
                      <a16:colId xmlns:a16="http://schemas.microsoft.com/office/drawing/2014/main" val="1349916829"/>
                    </a:ext>
                  </a:extLst>
                </a:gridCol>
              </a:tblGrid>
              <a:tr h="228655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63077"/>
                  </a:ext>
                </a:extLst>
              </a:tr>
              <a:tr h="228655">
                <a:tc>
                  <a:txBody>
                    <a:bodyPr/>
                    <a:lstStyle/>
                    <a:p>
                      <a:r>
                        <a:rPr lang="en-US" dirty="0"/>
                        <a:t>EXPO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30825"/>
                  </a:ext>
                </a:extLst>
              </a:tr>
            </a:tbl>
          </a:graphicData>
        </a:graphic>
      </p:graphicFrame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3D86E97-C05D-6740-8266-5EC33DF4F81A}"/>
              </a:ext>
            </a:extLst>
          </p:cNvPr>
          <p:cNvSpPr txBox="1">
            <a:spLocks/>
          </p:cNvSpPr>
          <p:nvPr/>
        </p:nvSpPr>
        <p:spPr>
          <a:xfrm>
            <a:off x="6172201" y="1276768"/>
            <a:ext cx="5181600" cy="74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Modification 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701470-265B-414F-AE68-D1607DBC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10277"/>
              </p:ext>
            </p:extLst>
          </p:nvPr>
        </p:nvGraphicFramePr>
        <p:xfrm>
          <a:off x="6172200" y="1812460"/>
          <a:ext cx="4909782" cy="26367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09782">
                  <a:extLst>
                    <a:ext uri="{9D8B030D-6E8A-4147-A177-3AD203B41FA5}">
                      <a16:colId xmlns:a16="http://schemas.microsoft.com/office/drawing/2014/main" val="2146062385"/>
                    </a:ext>
                  </a:extLst>
                </a:gridCol>
              </a:tblGrid>
              <a:tr h="376673"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03455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r>
                        <a:rPr lang="en-US" dirty="0"/>
                        <a:t>1021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39404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r>
                        <a:rPr lang="en-US" dirty="0"/>
                        <a:t>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66064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r>
                        <a:rPr lang="en-US" dirty="0"/>
                        <a:t>1030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26080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r>
                        <a:rPr lang="en-US" dirty="0"/>
                        <a:t>1048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99482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r>
                        <a:rPr lang="en-US" dirty="0"/>
                        <a:t>1070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52049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r>
                        <a:rPr lang="en-US" dirty="0"/>
                        <a:t>1076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850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91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78F3-074D-3C4B-86AC-76355D12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Relocation: Linker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4380-5616-2E4B-A6BD-4F4ADB055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72046"/>
            <a:ext cx="10639567" cy="4910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External Symbol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Modification Table holds a bit flag corresponding to every instruction that contains an address (and therefore needs to be relocated).	</a:t>
            </a:r>
          </a:p>
          <a:p>
            <a:pPr lvl="1"/>
            <a:r>
              <a:rPr lang="en-US" dirty="0"/>
              <a:t>new address = old address + new module base address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F5516-52E9-314F-9E11-25358A351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676" y="2877061"/>
            <a:ext cx="5181600" cy="747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External Symbol Reference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B36C6-BF8F-D743-AD15-661F70BF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7D0A-BA8B-2B49-860C-A593A4E0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05BE8E-7E9A-FC4D-AD3A-8E89D493373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12461"/>
          <a:ext cx="465006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0020">
                  <a:extLst>
                    <a:ext uri="{9D8B030D-6E8A-4147-A177-3AD203B41FA5}">
                      <a16:colId xmlns:a16="http://schemas.microsoft.com/office/drawing/2014/main" val="4266881228"/>
                    </a:ext>
                  </a:extLst>
                </a:gridCol>
                <a:gridCol w="1550020">
                  <a:extLst>
                    <a:ext uri="{9D8B030D-6E8A-4147-A177-3AD203B41FA5}">
                      <a16:colId xmlns:a16="http://schemas.microsoft.com/office/drawing/2014/main" val="2353191020"/>
                    </a:ext>
                  </a:extLst>
                </a:gridCol>
                <a:gridCol w="1550020">
                  <a:extLst>
                    <a:ext uri="{9D8B030D-6E8A-4147-A177-3AD203B41FA5}">
                      <a16:colId xmlns:a16="http://schemas.microsoft.com/office/drawing/2014/main" val="1349916829"/>
                    </a:ext>
                  </a:extLst>
                </a:gridCol>
              </a:tblGrid>
              <a:tr h="228655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63077"/>
                  </a:ext>
                </a:extLst>
              </a:tr>
              <a:tr h="22865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308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28021A-4399-0F47-A990-A812F0A4573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429000"/>
          <a:ext cx="465006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0020">
                  <a:extLst>
                    <a:ext uri="{9D8B030D-6E8A-4147-A177-3AD203B41FA5}">
                      <a16:colId xmlns:a16="http://schemas.microsoft.com/office/drawing/2014/main" val="4266881228"/>
                    </a:ext>
                  </a:extLst>
                </a:gridCol>
                <a:gridCol w="1550020">
                  <a:extLst>
                    <a:ext uri="{9D8B030D-6E8A-4147-A177-3AD203B41FA5}">
                      <a16:colId xmlns:a16="http://schemas.microsoft.com/office/drawing/2014/main" val="2353191020"/>
                    </a:ext>
                  </a:extLst>
                </a:gridCol>
                <a:gridCol w="1550020">
                  <a:extLst>
                    <a:ext uri="{9D8B030D-6E8A-4147-A177-3AD203B41FA5}">
                      <a16:colId xmlns:a16="http://schemas.microsoft.com/office/drawing/2014/main" val="1349916829"/>
                    </a:ext>
                  </a:extLst>
                </a:gridCol>
              </a:tblGrid>
              <a:tr h="228655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63077"/>
                  </a:ext>
                </a:extLst>
              </a:tr>
              <a:tr h="228655">
                <a:tc>
                  <a:txBody>
                    <a:bodyPr/>
                    <a:lstStyle/>
                    <a:p>
                      <a:r>
                        <a:rPr lang="en-US" dirty="0"/>
                        <a:t>EXPO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30825"/>
                  </a:ext>
                </a:extLst>
              </a:tr>
            </a:tbl>
          </a:graphicData>
        </a:graphic>
      </p:graphicFrame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3D86E97-C05D-6740-8266-5EC33DF4F81A}"/>
              </a:ext>
            </a:extLst>
          </p:cNvPr>
          <p:cNvSpPr txBox="1">
            <a:spLocks/>
          </p:cNvSpPr>
          <p:nvPr/>
        </p:nvSpPr>
        <p:spPr>
          <a:xfrm>
            <a:off x="6172201" y="1276768"/>
            <a:ext cx="5181600" cy="74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Modification Table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F1E10D8-1FDC-E947-B2AD-33EE11D8F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40994"/>
              </p:ext>
            </p:extLst>
          </p:nvPr>
        </p:nvGraphicFramePr>
        <p:xfrm>
          <a:off x="6298061" y="1878472"/>
          <a:ext cx="2312537" cy="258434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89768">
                  <a:extLst>
                    <a:ext uri="{9D8B030D-6E8A-4147-A177-3AD203B41FA5}">
                      <a16:colId xmlns:a16="http://schemas.microsoft.com/office/drawing/2014/main" val="429858891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1856202949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3334951793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2912213854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3061432822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805182216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2207207480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4130621982"/>
                    </a:ext>
                  </a:extLst>
                </a:gridCol>
              </a:tblGrid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554948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02070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61501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0924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732898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73409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12232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E641D1D-2C16-1F40-8BDB-532CBE06E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993738"/>
              </p:ext>
            </p:extLst>
          </p:nvPr>
        </p:nvGraphicFramePr>
        <p:xfrm>
          <a:off x="8763001" y="1883193"/>
          <a:ext cx="2312537" cy="258434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89768">
                  <a:extLst>
                    <a:ext uri="{9D8B030D-6E8A-4147-A177-3AD203B41FA5}">
                      <a16:colId xmlns:a16="http://schemas.microsoft.com/office/drawing/2014/main" val="429858891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1856202949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3334951793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2912213854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3061432822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805182216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2207207480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4130621982"/>
                    </a:ext>
                  </a:extLst>
                </a:gridCol>
              </a:tblGrid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554948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02070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61501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0924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732898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73409"/>
                  </a:ext>
                </a:extLst>
              </a:tr>
              <a:tr h="36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12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59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5961-4248-B44A-BF12-90EE1521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16B2-600F-BD4C-8207-8C32E4B3A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some systems, shared libraries are </a:t>
            </a:r>
            <a:r>
              <a:rPr lang="en-US" i="1" dirty="0"/>
              <a:t>not</a:t>
            </a:r>
            <a:r>
              <a:rPr lang="en-US" dirty="0"/>
              <a:t> linked into the executable file.  </a:t>
            </a:r>
          </a:p>
          <a:p>
            <a:r>
              <a:rPr lang="en-US" dirty="0"/>
              <a:t>Instead, the linker inserts a call to a special system function for </a:t>
            </a:r>
            <a:r>
              <a:rPr lang="en-US" i="1" dirty="0"/>
              <a:t>dynamic </a:t>
            </a:r>
            <a:r>
              <a:rPr lang="en-US" dirty="0"/>
              <a:t>linking and loading (also called linking on demand).</a:t>
            </a:r>
          </a:p>
          <a:p>
            <a:r>
              <a:rPr lang="en-US" dirty="0"/>
              <a:t>Supported, with variations, on most modern platforms:</a:t>
            </a:r>
          </a:p>
          <a:p>
            <a:pPr lvl="1"/>
            <a:r>
              <a:rPr lang="en-US" dirty="0"/>
              <a:t>Windows: DLL (Dynamic Link Library)  files</a:t>
            </a:r>
          </a:p>
          <a:p>
            <a:pPr lvl="1"/>
            <a:r>
              <a:rPr lang="en-US" dirty="0"/>
              <a:t>POSIX &amp; Solaris:  ELF (Executable and Linkable Format) files</a:t>
            </a:r>
          </a:p>
          <a:p>
            <a:pPr lvl="1"/>
            <a:r>
              <a:rPr lang="en-US" dirty="0"/>
              <a:t>MacOS: .</a:t>
            </a:r>
            <a:r>
              <a:rPr lang="en-US" dirty="0" err="1"/>
              <a:t>dylib</a:t>
            </a:r>
            <a:r>
              <a:rPr lang="en-US" dirty="0"/>
              <a:t> (Dynamic Library) files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32F00-8B63-8241-B8B8-73156644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AEC7A-2BFD-B145-8423-043A37FE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1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10759</TotalTime>
  <Words>3596</Words>
  <Application>Microsoft Macintosh PowerPoint</Application>
  <PresentationFormat>Widescreen</PresentationFormat>
  <Paragraphs>1335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CMPE 220 </vt:lpstr>
      <vt:lpstr>Building Software</vt:lpstr>
      <vt:lpstr>System Dependent Components</vt:lpstr>
      <vt:lpstr>The Link Step</vt:lpstr>
      <vt:lpstr>Historical Aside</vt:lpstr>
      <vt:lpstr>Linker Relocation: (review)</vt:lpstr>
      <vt:lpstr>Module Relocation: Linker</vt:lpstr>
      <vt:lpstr>Module Relocation: Linker</vt:lpstr>
      <vt:lpstr>Dynamic Linking</vt:lpstr>
      <vt:lpstr>Dynamic Linking Advantages</vt:lpstr>
      <vt:lpstr>Shared Dynamic Libraries</vt:lpstr>
      <vt:lpstr>Shared Dynamic Libraries (Data Separation)</vt:lpstr>
      <vt:lpstr>The Load Step</vt:lpstr>
      <vt:lpstr>Absolute Addressing</vt:lpstr>
      <vt:lpstr>Absolute Addressing Problem:  code growth</vt:lpstr>
      <vt:lpstr>Absolute Addressing – contiguous code</vt:lpstr>
      <vt:lpstr>Absolute Loader</vt:lpstr>
      <vt:lpstr>Absolute Loader - Use Cases</vt:lpstr>
      <vt:lpstr>Relocating Loader</vt:lpstr>
      <vt:lpstr>Relocating Loader</vt:lpstr>
      <vt:lpstr>Program Relocation: Loader</vt:lpstr>
      <vt:lpstr>Terminology</vt:lpstr>
      <vt:lpstr>Interactive Development Environments (IDEs)</vt:lpstr>
      <vt:lpstr>IDEs: a Development Framework and Toolset</vt:lpstr>
      <vt:lpstr>Interactive Development Environments</vt:lpstr>
      <vt:lpstr>Why IDEs?</vt:lpstr>
      <vt:lpstr>History</vt:lpstr>
      <vt:lpstr>Eclipse – a Popular Open Source IDE</vt:lpstr>
      <vt:lpstr>Most Popular IDEs</vt:lpstr>
      <vt:lpstr>IDE Portability Versus Hardware Dependency</vt:lpstr>
      <vt:lpstr>Smart / Code Editing</vt:lpstr>
      <vt:lpstr>Source Code Control / Version Control</vt:lpstr>
      <vt:lpstr>Source Code Control: Checkpoints and Forks</vt:lpstr>
      <vt:lpstr>Popular Version Control Systems</vt:lpstr>
      <vt:lpstr>Visual Layout</vt:lpstr>
      <vt:lpstr>Debugging (Sample GUI)</vt:lpstr>
      <vt:lpstr>Debugging</vt:lpstr>
      <vt:lpstr>Debugging (Breakpoints)</vt:lpstr>
      <vt:lpstr>Debugging (Breakpoints)</vt:lpstr>
      <vt:lpstr>Setting a Breakpoint</vt:lpstr>
      <vt:lpstr>Hitting a Breakpoint</vt:lpstr>
      <vt:lpstr>Continuing After a Breakpoint</vt:lpstr>
      <vt:lpstr>Impact on Memory and Addressing</vt:lpstr>
      <vt:lpstr>Breakpoints Using Interrupts</vt:lpstr>
      <vt:lpstr>Setting a Breakpoint</vt:lpstr>
      <vt:lpstr>Impact on Memory and Addressing</vt:lpstr>
      <vt:lpstr>Requirements for Assembler, Linker &amp; Loader</vt:lpstr>
      <vt:lpstr>Debugging (High Level Languages)</vt:lpstr>
      <vt:lpstr>Debugging (High Level Languages)</vt:lpstr>
      <vt:lpstr>Additional File Information</vt:lpstr>
      <vt:lpstr>For Next Thursday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220 </dc:title>
  <dc:creator>Robert Nicholson</dc:creator>
  <cp:lastModifiedBy>Robert Nicholson</cp:lastModifiedBy>
  <cp:revision>534</cp:revision>
  <dcterms:created xsi:type="dcterms:W3CDTF">2020-01-10T19:33:29Z</dcterms:created>
  <dcterms:modified xsi:type="dcterms:W3CDTF">2023-02-15T19:39:50Z</dcterms:modified>
</cp:coreProperties>
</file>