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516" r:id="rId4"/>
    <p:sldId id="520" r:id="rId5"/>
    <p:sldId id="521" r:id="rId6"/>
    <p:sldId id="522" r:id="rId7"/>
    <p:sldId id="557" r:id="rId8"/>
    <p:sldId id="523" r:id="rId9"/>
    <p:sldId id="524" r:id="rId10"/>
    <p:sldId id="525" r:id="rId11"/>
    <p:sldId id="526" r:id="rId12"/>
    <p:sldId id="527" r:id="rId13"/>
    <p:sldId id="532" r:id="rId14"/>
    <p:sldId id="548" r:id="rId15"/>
    <p:sldId id="549" r:id="rId16"/>
    <p:sldId id="528" r:id="rId17"/>
    <p:sldId id="529" r:id="rId18"/>
    <p:sldId id="533" r:id="rId19"/>
    <p:sldId id="534" r:id="rId20"/>
    <p:sldId id="535" r:id="rId21"/>
    <p:sldId id="536" r:id="rId22"/>
    <p:sldId id="544" r:id="rId23"/>
    <p:sldId id="545" r:id="rId24"/>
    <p:sldId id="537" r:id="rId25"/>
    <p:sldId id="538" r:id="rId26"/>
    <p:sldId id="539" r:id="rId27"/>
    <p:sldId id="540" r:id="rId28"/>
    <p:sldId id="541" r:id="rId29"/>
    <p:sldId id="542" r:id="rId30"/>
    <p:sldId id="546" r:id="rId31"/>
    <p:sldId id="547" r:id="rId32"/>
    <p:sldId id="553" r:id="rId33"/>
    <p:sldId id="552" r:id="rId34"/>
    <p:sldId id="551" r:id="rId35"/>
    <p:sldId id="550" r:id="rId36"/>
    <p:sldId id="555" r:id="rId37"/>
    <p:sldId id="530" r:id="rId38"/>
    <p:sldId id="559" r:id="rId39"/>
    <p:sldId id="560" r:id="rId40"/>
    <p:sldId id="31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3"/>
    <p:restoredTop sz="97062"/>
  </p:normalViewPr>
  <p:slideViewPr>
    <p:cSldViewPr snapToGrid="0" snapToObjects="1">
      <p:cViewPr varScale="1">
        <p:scale>
          <a:sx n="131" d="100"/>
          <a:sy n="131" d="100"/>
        </p:scale>
        <p:origin x="696" y="184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5D4BB-C412-2E4B-9EDF-7192BB55DF9F}" type="datetimeFigureOut">
              <a:rPr lang="en-US" smtClean="0"/>
              <a:pPr/>
              <a:t>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E26E-6141-854C-8D8C-D812CC839D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B05-68FD-2C4F-8750-9E0690CEC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470AE-65A4-4A4D-92E9-5FB173DD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3D25-CA32-3546-B211-0FA45E1D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48A-1A48-FE47-8363-BFFEB9E0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CEAE1-AE4C-3B40-9164-97AF149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2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645D-EDE6-3946-BB11-5F377D75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8F36-3695-4E48-9423-C4CCFA491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3CF7-19B4-8D48-9DFC-DDD295F0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3B15-81A0-5848-B881-AFDA7468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402-E746-6A40-B7EF-E9F70F6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6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173B-DD3B-A346-BDF7-87ACD3F76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C63DF-B61D-A348-B9FC-7573F9AAA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6A704-911F-9B48-B58F-851E08B7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B21E-8CCE-7E42-9108-7C687A9C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4832-59C5-0343-913A-CBBA5114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138-0814-5C46-A170-43283814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E5A-5DF7-A04B-92D8-E0857DCF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312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E14-94CD-3D43-8961-C3013610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3C0A-8889-8D4E-B816-C7A7EEE2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D6DB-BD57-1E4E-B959-EB19E12B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4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13F-A412-3340-A369-2D43DCD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3288-9671-C34A-8C3A-A58D178E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BED2-E97A-C241-B796-8765D215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4F1D-94E4-3F45-B231-547D43E5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D8013-2C40-A14A-A71A-42AAE5D3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C90E-F403-D148-B911-B2C8447A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6"/>
            <a:ext cx="10515600" cy="125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51F0-173B-9F49-8FF6-A03DEBBAD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047"/>
            <a:ext cx="517701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44801-EA02-4947-8BB4-BA296297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047"/>
            <a:ext cx="5181600" cy="48863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53BB-97C2-4640-896F-37F7605F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D13FE-8C46-8343-ABE7-CB1F264C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F1B09-F2DB-C041-BDC9-EA974F5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BD5C-06DF-5B46-A0AB-120B8F48C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6039"/>
            <a:ext cx="5157787" cy="512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74CC9-6C91-074D-969B-E96A7EA64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50836"/>
            <a:ext cx="5157787" cy="4159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5CA6-EBA4-BA43-9E0D-8F01D6C42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512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EEB3D-B112-924C-823E-8D5BF87EA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50834"/>
            <a:ext cx="5183188" cy="4159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CAAB9C9-8075-3241-8B08-0093028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0A6981E-194C-D54B-BE12-41BEBF75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E9BC8EF-0B65-2E49-A34C-6C885BC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9FF794C-22F1-454B-89A6-6B4545AD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061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7ED8-D9C2-E340-A92A-71BACA55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32D2F-E5EE-DB46-B811-4E15E975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8D39F-3BAE-C148-BF2C-5A2DE1CF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73D07-4E79-0E43-AE11-E89C6D24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3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EA5B9-CACD-654E-B4D2-91A1ED39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847C9-C68C-CD43-AAB9-543BCA2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314D0-7E87-1240-8DAC-70E4075F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B85A-4F21-0C44-85D3-412DB23E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6A6B-EBBD-F748-A5C0-D7C5849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003C-63F5-FD4C-BA02-132FD51E9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3E925-9A93-BF49-AC7D-1B29CD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0B580-602A-DB49-91DD-BE7F8FEB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5CB-2CE8-6148-B98E-55F2656E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A23-C616-A143-A5AD-FC3A53F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DC069-14F8-BF45-8B30-17F729AA0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A2E4B-DA96-5741-8271-30E30C6E8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7B2E-786F-2B4F-9062-53F7F7C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DC6A-5864-A843-9858-FF584807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9263-CE05-614D-AB32-493E089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FF2910-D1F1-314D-A8F2-476646A55A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3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7B67D-DDF3-5D44-B48B-14789A0C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5CF4-7422-8442-9B08-8A6E471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5E9624A-52AF-0A4F-B052-04AFBDA0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CMPE 220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2F16-F291-3F4B-B5B6-C0E32E5F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A148-1E78-5C4A-A511-6A35F5824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DF9066-E00C-6044-A626-415119B1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8997"/>
            <a:ext cx="10515600" cy="493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80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 7– Macro Processing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B69-1F68-9A4E-B310-AD326236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Definitions from 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2E5E-B845-0A47-B9E3-558418D3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47004"/>
          </a:xfrm>
        </p:spPr>
        <p:txBody>
          <a:bodyPr/>
          <a:lstStyle/>
          <a:p>
            <a:r>
              <a:rPr lang="en-US" dirty="0"/>
              <a:t>Macro definitions can reside in separate files, allowing shared “libraries” of macro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83C2-BAD8-FF4D-B7B8-AD02A33D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2302-B621-404B-B7D5-0694E0EA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4CFED-903E-F74B-BEC9-CDB9DFAA9444}"/>
              </a:ext>
            </a:extLst>
          </p:cNvPr>
          <p:cNvSpPr txBox="1"/>
          <p:nvPr/>
        </p:nvSpPr>
        <p:spPr>
          <a:xfrm>
            <a:off x="7523082" y="4109018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84D41-1DFC-D64C-81C4-14CC7A628BCF}"/>
              </a:ext>
            </a:extLst>
          </p:cNvPr>
          <p:cNvSpPr txBox="1"/>
          <p:nvPr/>
        </p:nvSpPr>
        <p:spPr>
          <a:xfrm>
            <a:off x="3166983" y="410593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CF3F7-663E-384B-A4D6-552C961551ED}"/>
              </a:ext>
            </a:extLst>
          </p:cNvPr>
          <p:cNvSpPr txBox="1"/>
          <p:nvPr/>
        </p:nvSpPr>
        <p:spPr>
          <a:xfrm>
            <a:off x="3055327" y="3990293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files</a:t>
            </a:r>
          </a:p>
          <a:p>
            <a:pPr algn="ctr"/>
            <a:r>
              <a:rPr lang="en-US" dirty="0"/>
              <a:t>(including macro invocations)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859EF8-43C6-DB4D-BE5B-7BEF1D29991E}"/>
              </a:ext>
            </a:extLst>
          </p:cNvPr>
          <p:cNvCxnSpPr/>
          <p:nvPr/>
        </p:nvCxnSpPr>
        <p:spPr>
          <a:xfrm>
            <a:off x="4985727" y="4590457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44517-F96D-9849-912D-473FB24A9F0F}"/>
              </a:ext>
            </a:extLst>
          </p:cNvPr>
          <p:cNvSpPr/>
          <p:nvPr/>
        </p:nvSpPr>
        <p:spPr>
          <a:xfrm>
            <a:off x="5544527" y="399029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9319A-9D85-D44B-9796-FA71F7A01CA5}"/>
              </a:ext>
            </a:extLst>
          </p:cNvPr>
          <p:cNvSpPr txBox="1"/>
          <p:nvPr/>
        </p:nvSpPr>
        <p:spPr>
          <a:xfrm>
            <a:off x="5582807" y="4220399"/>
            <a:ext cx="11099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Macro</a:t>
            </a:r>
            <a:br>
              <a:rPr lang="en-US" b="1" dirty="0"/>
            </a:br>
            <a:r>
              <a:rPr lang="en-US" b="1" dirty="0"/>
              <a:t>Processor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F60DC1-34C6-E047-8097-66772EE02943}"/>
              </a:ext>
            </a:extLst>
          </p:cNvPr>
          <p:cNvSpPr txBox="1"/>
          <p:nvPr/>
        </p:nvSpPr>
        <p:spPr>
          <a:xfrm>
            <a:off x="7424127" y="3990293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Files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2BC622-9700-4D4B-AA1D-D9D5C2C668C1}"/>
              </a:ext>
            </a:extLst>
          </p:cNvPr>
          <p:cNvCxnSpPr/>
          <p:nvPr/>
        </p:nvCxnSpPr>
        <p:spPr>
          <a:xfrm>
            <a:off x="6827227" y="4590457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2E6A1-7E1C-314E-9413-A779FDEC1E9F}"/>
              </a:ext>
            </a:extLst>
          </p:cNvPr>
          <p:cNvSpPr txBox="1"/>
          <p:nvPr/>
        </p:nvSpPr>
        <p:spPr>
          <a:xfrm>
            <a:off x="3055327" y="2401639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</a:t>
            </a:r>
          </a:p>
          <a:p>
            <a:pPr algn="ctr"/>
            <a:r>
              <a:rPr lang="en-US" dirty="0"/>
              <a:t>Definitions</a:t>
            </a:r>
          </a:p>
          <a:p>
            <a:pPr algn="ctr"/>
            <a:r>
              <a:rPr lang="en-US" dirty="0"/>
              <a:t>File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D40DD1-9445-A745-88B3-A4457FA4A5F3}"/>
              </a:ext>
            </a:extLst>
          </p:cNvPr>
          <p:cNvCxnSpPr>
            <a:cxnSpLocks/>
          </p:cNvCxnSpPr>
          <p:nvPr/>
        </p:nvCxnSpPr>
        <p:spPr>
          <a:xfrm>
            <a:off x="4847981" y="3001803"/>
            <a:ext cx="884604" cy="98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7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CA72-1AE4-2B49-A833-E1270B74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Are Not Limited to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5062-41BD-8348-B2BD-858F4309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410419"/>
          </a:xfrm>
        </p:spPr>
        <p:txBody>
          <a:bodyPr/>
          <a:lstStyle/>
          <a:p>
            <a:r>
              <a:rPr lang="en-US" dirty="0"/>
              <a:t>Suppose our company produces documents for using medical equipment. Out attorneys want us to include some legal </a:t>
            </a:r>
            <a:r>
              <a:rPr lang="en-US" i="1" dirty="0"/>
              <a:t>disclaimers</a:t>
            </a:r>
            <a:r>
              <a:rPr lang="en-US" dirty="0"/>
              <a:t>, but the disclaimer language sometimes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EFB6-9A5B-F04E-B933-43E07186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696CB-5AFD-7041-A5BE-FC5CBAC9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B7C4D-ADA0-5244-9D94-3B0BA00B8C62}"/>
              </a:ext>
            </a:extLst>
          </p:cNvPr>
          <p:cNvSpPr txBox="1"/>
          <p:nvPr/>
        </p:nvSpPr>
        <p:spPr>
          <a:xfrm>
            <a:off x="926122" y="2663030"/>
            <a:ext cx="10427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with </a:t>
            </a:r>
            <a:r>
              <a:rPr lang="en-US" b="1" i="1" dirty="0"/>
              <a:t>Macro Invocations</a:t>
            </a:r>
            <a:endParaRPr lang="en-US" b="1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magna.  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aliento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%disclaimer</a:t>
            </a:r>
            <a:endParaRPr lang="en-US" dirty="0"/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4D409-E0DA-894D-89A1-5273C09DDD89}"/>
              </a:ext>
            </a:extLst>
          </p:cNvPr>
          <p:cNvCxnSpPr/>
          <p:nvPr/>
        </p:nvCxnSpPr>
        <p:spPr>
          <a:xfrm>
            <a:off x="838200" y="2560622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7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7A7-2C6E-BA41-A084-8D6650FB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Macros Do Not Extend Instruction Sets!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F17B-B36E-7842-B6FB-381E6BA1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simply translate one text pattern into another.</a:t>
            </a:r>
          </a:p>
          <a:p>
            <a:r>
              <a:rPr lang="en-US" dirty="0"/>
              <a:t>When used with assembly language – whether as a pre-processor, or a macro assembler – they do not add new instructions to the machine.</a:t>
            </a:r>
          </a:p>
          <a:p>
            <a:r>
              <a:rPr lang="en-US" b="1" dirty="0"/>
              <a:t>Caution: </a:t>
            </a:r>
            <a:r>
              <a:rPr lang="en-US" dirty="0"/>
              <a:t>A single macro may expand to many instructions.  If the macro is used frequently, it can cause code size to balloon.</a:t>
            </a:r>
          </a:p>
          <a:p>
            <a:r>
              <a:rPr lang="en-US" b="1" dirty="0"/>
              <a:t>Caution: </a:t>
            </a:r>
            <a:r>
              <a:rPr lang="en-US" dirty="0"/>
              <a:t>Macros may also have hidden side effects, such as changing register values or the Condition Code (CC)</a:t>
            </a:r>
          </a:p>
          <a:p>
            <a:pPr lvl="1"/>
            <a:r>
              <a:rPr lang="en-US" dirty="0"/>
              <a:t>Programmers who use macros need to keep these side effects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3B50-424C-E945-8476-C738BBB2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71718-4D26-564A-A556-FD2E1163D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7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BB85-BEDC-8C46-A1F9-6A1BD9E13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Versus Subroutines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A8A6B6E-D589-2B45-B58A-2D5F6D70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89529"/>
              </p:ext>
            </p:extLst>
          </p:nvPr>
        </p:nvGraphicFramePr>
        <p:xfrm>
          <a:off x="838200" y="1238250"/>
          <a:ext cx="10515600" cy="229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124074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195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5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is duplicated each time the macro is invoked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copy of the subroutine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2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Labels can be a problem; if a label is used within a macro, it will be duplicated each time the macro is invoked, generating a duplicate label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Labels can be freely used within the subroutine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4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Macros may allow sophisticated argument handling, e.g. changing order, default values,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handling is limited by the language.  Most assemblers have no provisions for arguments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18653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8F41-92B7-0140-8B71-E6B79BC5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720F-B846-0243-8752-AE5FF0EE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2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F8DF-642D-8F42-9F2D-7329CE2C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620D-F79F-2943-8025-9E21848F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once assigned to test a math library on a new computer</a:t>
            </a:r>
          </a:p>
          <a:p>
            <a:pPr lvl="1"/>
            <a:r>
              <a:rPr lang="en-US" dirty="0"/>
              <a:t>SIN, COS, TAN, ASIN, ACOS, ATAN, LOG,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For each function, I needed to:</a:t>
            </a:r>
          </a:p>
          <a:p>
            <a:r>
              <a:rPr lang="en-US" dirty="0"/>
              <a:t>Test if the function returned known correct values for a range of arguments</a:t>
            </a:r>
          </a:p>
          <a:p>
            <a:r>
              <a:rPr lang="en-US" dirty="0"/>
              <a:t>Test the “sensitivity” to see if return values changed when input arguments were varied by the smallest machine precision</a:t>
            </a:r>
          </a:p>
          <a:p>
            <a:r>
              <a:rPr lang="en-US" dirty="0"/>
              <a:t>Test error handling to ensure an error status was return for invalid arguments</a:t>
            </a:r>
          </a:p>
          <a:p>
            <a:pPr marL="0" indent="0">
              <a:buNone/>
            </a:pPr>
            <a:r>
              <a:rPr lang="en-US" dirty="0"/>
              <a:t>Writing the test cases was horribly repetitive and tedious!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158A-7D4D-224E-ADB8-50806019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2A175-E094-D84A-A071-353CC7B4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5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86B4-3306-F44F-8F05-F6E9CC5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Reduced the Coding to 1 Line Per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5130-1AE4-3B4B-BABB-89406C32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906327"/>
          </a:xfrm>
        </p:spPr>
        <p:txBody>
          <a:bodyPr/>
          <a:lstStyle/>
          <a:p>
            <a:r>
              <a:rPr lang="en-US" dirty="0"/>
              <a:t>Sample Macro Definition (using pseudocode)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F822-28B7-064C-833C-0C5CD475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064F-AD89-4E44-9946-F7A24DA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E6C0A4-6980-EA4B-940E-E12418B5D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01625"/>
              </p:ext>
            </p:extLst>
          </p:nvPr>
        </p:nvGraphicFramePr>
        <p:xfrm>
          <a:off x="838200" y="1927336"/>
          <a:ext cx="10515600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21677">
                  <a:extLst>
                    <a:ext uri="{9D8B030D-6E8A-4147-A177-3AD203B41FA5}">
                      <a16:colId xmlns:a16="http://schemas.microsoft.com/office/drawing/2014/main" val="3999965926"/>
                    </a:ext>
                  </a:extLst>
                </a:gridCol>
                <a:gridCol w="9993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ERRORTEST (%function, %value) ::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(%function (%value) NE </a:t>
                      </a:r>
                      <a:r>
                        <a:rPr lang="en-US" dirty="0" err="1"/>
                        <a:t>NaN</a:t>
                      </a:r>
                      <a:r>
                        <a:rPr lang="en-US" dirty="0"/>
                        <a:t>) THEN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print ”Function %function failed to return an </a:t>
                      </a:r>
                      <a:r>
                        <a:rPr lang="en-US" dirty="0" err="1"/>
                        <a:t>NaN</a:t>
                      </a:r>
                      <a:r>
                        <a:rPr lang="en-US" dirty="0"/>
                        <a:t> for argument %value)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61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5C1-23BF-B24E-96A7-6707DB1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Better JSUB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DD3E-3626-7F43-A445-DE2D0D65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609712"/>
          </a:xfrm>
        </p:spPr>
        <p:txBody>
          <a:bodyPr/>
          <a:lstStyle/>
          <a:p>
            <a:r>
              <a:rPr lang="en-US" dirty="0"/>
              <a:t>The SIC instruction set has a subroutine call – JSUB</a:t>
            </a:r>
          </a:p>
          <a:p>
            <a:r>
              <a:rPr lang="en-US" dirty="0"/>
              <a:t>Because there is only one return address register (L), subroutines cannot be nested: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CB0-DEF2-FA47-86C1-60052A2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C55-5110-D148-8D50-9A5D903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65ACEC-CB67-A748-97CB-C44561D7C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05255"/>
              </p:ext>
            </p:extLst>
          </p:nvPr>
        </p:nvGraphicFramePr>
        <p:xfrm>
          <a:off x="1123462" y="3020060"/>
          <a:ext cx="2604477" cy="1112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68159">
                  <a:extLst>
                    <a:ext uri="{9D8B030D-6E8A-4147-A177-3AD203B41FA5}">
                      <a16:colId xmlns:a16="http://schemas.microsoft.com/office/drawing/2014/main" val="4054629153"/>
                    </a:ext>
                  </a:extLst>
                </a:gridCol>
                <a:gridCol w="868159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868159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05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13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8A45E1-0A7F-1A4D-9778-7B0465C33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31862"/>
              </p:ext>
            </p:extLst>
          </p:nvPr>
        </p:nvGraphicFramePr>
        <p:xfrm>
          <a:off x="4652596" y="3404284"/>
          <a:ext cx="2569308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750277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1125416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92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315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0D60BF-65EC-584D-AEA4-9FD6C1F6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066"/>
              </p:ext>
            </p:extLst>
          </p:nvPr>
        </p:nvGraphicFramePr>
        <p:xfrm>
          <a:off x="8081595" y="3782683"/>
          <a:ext cx="2932723" cy="11125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999059">
                  <a:extLst>
                    <a:ext uri="{9D8B030D-6E8A-4147-A177-3AD203B41FA5}">
                      <a16:colId xmlns:a16="http://schemas.microsoft.com/office/drawing/2014/main" val="3828299945"/>
                    </a:ext>
                  </a:extLst>
                </a:gridCol>
                <a:gridCol w="801900">
                  <a:extLst>
                    <a:ext uri="{9D8B030D-6E8A-4147-A177-3AD203B41FA5}">
                      <a16:colId xmlns:a16="http://schemas.microsoft.com/office/drawing/2014/main" val="1863887264"/>
                    </a:ext>
                  </a:extLst>
                </a:gridCol>
                <a:gridCol w="1131764">
                  <a:extLst>
                    <a:ext uri="{9D8B030D-6E8A-4147-A177-3AD203B41FA5}">
                      <a16:colId xmlns:a16="http://schemas.microsoft.com/office/drawing/2014/main" val="3278579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31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24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4570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6BE4BC-B90D-A844-BC93-B33BAD8BA33D}"/>
              </a:ext>
            </a:extLst>
          </p:cNvPr>
          <p:cNvCxnSpPr>
            <a:cxnSpLocks/>
          </p:cNvCxnSpPr>
          <p:nvPr/>
        </p:nvCxnSpPr>
        <p:spPr>
          <a:xfrm flipV="1">
            <a:off x="3855915" y="3584623"/>
            <a:ext cx="667239" cy="84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CC8C2B-B060-D54F-B95E-94F3F003770A}"/>
              </a:ext>
            </a:extLst>
          </p:cNvPr>
          <p:cNvCxnSpPr>
            <a:cxnSpLocks/>
          </p:cNvCxnSpPr>
          <p:nvPr/>
        </p:nvCxnSpPr>
        <p:spPr>
          <a:xfrm>
            <a:off x="7349880" y="3948040"/>
            <a:ext cx="633535" cy="66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102697-192D-6E41-916D-01F44408CD70}"/>
              </a:ext>
            </a:extLst>
          </p:cNvPr>
          <p:cNvCxnSpPr>
            <a:cxnSpLocks/>
          </p:cNvCxnSpPr>
          <p:nvPr/>
        </p:nvCxnSpPr>
        <p:spPr>
          <a:xfrm flipH="1" flipV="1">
            <a:off x="7352321" y="4338944"/>
            <a:ext cx="631094" cy="3842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782F6FE-ECB4-4B42-8D51-5B9D7572211E}"/>
              </a:ext>
            </a:extLst>
          </p:cNvPr>
          <p:cNvSpPr/>
          <p:nvPr/>
        </p:nvSpPr>
        <p:spPr>
          <a:xfrm>
            <a:off x="7446595" y="4723168"/>
            <a:ext cx="410308" cy="4103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BF7F90-4223-FB47-B56B-6966C42E0826}"/>
              </a:ext>
            </a:extLst>
          </p:cNvPr>
          <p:cNvSpPr/>
          <p:nvPr/>
        </p:nvSpPr>
        <p:spPr>
          <a:xfrm>
            <a:off x="7446595" y="3347641"/>
            <a:ext cx="410308" cy="4103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B6209D-E09B-5545-B0F0-6D4888961A67}"/>
              </a:ext>
            </a:extLst>
          </p:cNvPr>
          <p:cNvSpPr/>
          <p:nvPr/>
        </p:nvSpPr>
        <p:spPr>
          <a:xfrm>
            <a:off x="3952630" y="3032751"/>
            <a:ext cx="410308" cy="4103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BA105-3734-5B41-AF39-335C0B4A87D9}"/>
              </a:ext>
            </a:extLst>
          </p:cNvPr>
          <p:cNvCxnSpPr>
            <a:cxnSpLocks/>
          </p:cNvCxnSpPr>
          <p:nvPr/>
        </p:nvCxnSpPr>
        <p:spPr>
          <a:xfrm>
            <a:off x="3884491" y="4321288"/>
            <a:ext cx="65575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65E29EC-7D80-9647-B8D8-E2302DA85FB9}"/>
              </a:ext>
            </a:extLst>
          </p:cNvPr>
          <p:cNvSpPr/>
          <p:nvPr/>
        </p:nvSpPr>
        <p:spPr>
          <a:xfrm>
            <a:off x="3332286" y="4484895"/>
            <a:ext cx="410308" cy="41030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C29286-AFB6-2042-B8DF-97F0C2E454B5}"/>
              </a:ext>
            </a:extLst>
          </p:cNvPr>
          <p:cNvCxnSpPr>
            <a:cxnSpLocks/>
          </p:cNvCxnSpPr>
          <p:nvPr/>
        </p:nvCxnSpPr>
        <p:spPr>
          <a:xfrm>
            <a:off x="3884491" y="5049522"/>
            <a:ext cx="6386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05387E-519E-924E-B973-D3DE5D5A238C}"/>
              </a:ext>
            </a:extLst>
          </p:cNvPr>
          <p:cNvCxnSpPr>
            <a:cxnSpLocks/>
          </p:cNvCxnSpPr>
          <p:nvPr/>
        </p:nvCxnSpPr>
        <p:spPr>
          <a:xfrm>
            <a:off x="3884491" y="4338151"/>
            <a:ext cx="0" cy="7274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7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5C1-23BF-B24E-96A7-6707DB1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DD3E-3626-7F43-A445-DE2D0D65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5"/>
            <a:ext cx="10515600" cy="4739773"/>
          </a:xfrm>
        </p:spPr>
        <p:txBody>
          <a:bodyPr>
            <a:normAutofit/>
          </a:bodyPr>
          <a:lstStyle/>
          <a:p>
            <a:r>
              <a:rPr lang="en-US" dirty="0"/>
              <a:t>Our Macro Subroutine Call will use a </a:t>
            </a:r>
            <a:r>
              <a:rPr lang="en-US" i="1" dirty="0"/>
              <a:t>stack</a:t>
            </a:r>
            <a:r>
              <a:rPr lang="en-US" dirty="0"/>
              <a:t> to store the return address, allowing subroutines to be nested </a:t>
            </a:r>
          </a:p>
          <a:p>
            <a:r>
              <a:rPr lang="en-US" dirty="0"/>
              <a:t>We will need three macros:</a:t>
            </a:r>
          </a:p>
          <a:p>
            <a:r>
              <a:rPr lang="en-US" b="1" dirty="0"/>
              <a:t>SINIT:  </a:t>
            </a:r>
            <a:r>
              <a:rPr lang="en-US" dirty="0"/>
              <a:t>Set up and initialize the subroutine return address stack</a:t>
            </a:r>
          </a:p>
          <a:p>
            <a:r>
              <a:rPr lang="en-US" b="1" dirty="0"/>
              <a:t>SJMP: </a:t>
            </a:r>
            <a:r>
              <a:rPr lang="en-US" dirty="0"/>
              <a:t>Subroutine jump</a:t>
            </a:r>
          </a:p>
          <a:p>
            <a:r>
              <a:rPr lang="en-US" b="1" dirty="0"/>
              <a:t>SRET: </a:t>
            </a:r>
            <a:r>
              <a:rPr lang="en-US" dirty="0"/>
              <a:t>Subroutine return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CB0-DEF2-FA47-86C1-60052A2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C55-5110-D148-8D50-9A5D903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681-B1C4-7848-81E8-5F39CCE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SINIT: Initialize Subroutine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C8E0-8D87-114A-BCBD-D6ABC20D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900"/>
            <a:ext cx="10515600" cy="2157045"/>
          </a:xfrm>
        </p:spPr>
        <p:txBody>
          <a:bodyPr/>
          <a:lstStyle/>
          <a:p>
            <a:r>
              <a:rPr lang="en-US" dirty="0"/>
              <a:t>SINIT needs to be invoked in the data area of our program file</a:t>
            </a:r>
          </a:p>
          <a:p>
            <a:r>
              <a:rPr lang="en-US" b="1" dirty="0"/>
              <a:t>Hidden Risk:  </a:t>
            </a:r>
            <a:r>
              <a:rPr lang="en-US" dirty="0"/>
              <a:t>If we nest subroutines more than 10 deep, our stack will “overflow” and SJMP and SRET will behave unpredictably.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787A-5D80-E449-8B09-987A945F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F745-FA86-DA4A-886B-B6F6639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47C435-0C31-7C41-9E38-5348FB363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231770"/>
              </p:ext>
            </p:extLst>
          </p:nvPr>
        </p:nvGraphicFramePr>
        <p:xfrm>
          <a:off x="838200" y="1238250"/>
          <a:ext cx="10515601" cy="1854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38908">
                  <a:extLst>
                    <a:ext uri="{9D8B030D-6E8A-4147-A177-3AD203B41FA5}">
                      <a16:colId xmlns:a16="http://schemas.microsoft.com/office/drawing/2014/main" val="3999965926"/>
                    </a:ext>
                  </a:extLst>
                </a:gridCol>
                <a:gridCol w="1441938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430216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652953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  <a:gridCol w="5351586">
                  <a:extLst>
                    <a:ext uri="{9D8B030D-6E8A-4147-A177-3AD203B41FA5}">
                      <a16:colId xmlns:a16="http://schemas.microsoft.com/office/drawing/2014/main" val="304281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SINIT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10 nested subroutine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#SSTACK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 pointer – contains the address of the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to save A register (we’ll see why)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59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681-B1C4-7848-81E8-5F39CCE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SJMP: Subroutine Jump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787A-5D80-E449-8B09-987A945F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F745-FA86-DA4A-886B-B6F6639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47C435-0C31-7C41-9E38-5348FB363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25452"/>
              </p:ext>
            </p:extLst>
          </p:nvPr>
        </p:nvGraphicFramePr>
        <p:xfrm>
          <a:off x="838200" y="1238250"/>
          <a:ext cx="10515600" cy="4450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  <a:gridCol w="5726723">
                  <a:extLst>
                    <a:ext uri="{9D8B030D-6E8A-4147-A177-3AD203B41FA5}">
                      <a16:colId xmlns:a16="http://schemas.microsoft.com/office/drawing/2014/main" val="304281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SJMP( %ADDR)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address into L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the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address into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address to point </a:t>
                      </a:r>
                      <a:r>
                        <a:rPr lang="en-US" i="1" dirty="0"/>
                        <a:t>past</a:t>
                      </a:r>
                      <a:r>
                        <a:rPr lang="en-US" dirty="0"/>
                        <a:t> our 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indirect addressing to store return address on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stack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the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Jump to the subroutine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9DDF6A1C-806E-FE45-976E-4F03930834F9}"/>
              </a:ext>
            </a:extLst>
          </p:cNvPr>
          <p:cNvSpPr txBox="1"/>
          <p:nvPr/>
        </p:nvSpPr>
        <p:spPr>
          <a:xfrm>
            <a:off x="9725555" y="153097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48B42E-5C20-BA49-AE7B-0044089E49C2}"/>
              </a:ext>
            </a:extLst>
          </p:cNvPr>
          <p:cNvSpPr txBox="1"/>
          <p:nvPr/>
        </p:nvSpPr>
        <p:spPr>
          <a:xfrm>
            <a:off x="5369456" y="15278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7FE22C-DC92-AB45-90BE-D59DF23B5C9E}"/>
              </a:ext>
            </a:extLst>
          </p:cNvPr>
          <p:cNvSpPr txBox="1"/>
          <p:nvPr/>
        </p:nvSpPr>
        <p:spPr>
          <a:xfrm>
            <a:off x="927100" y="151518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F5798-3299-DE48-8871-CA6A3824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Software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DC89-F25B-5E45-A413-97664DD6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9054F-0CFE-434D-A390-61CC492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677A4-3283-3A4C-9804-B6BAEEB40A99}"/>
              </a:ext>
            </a:extLst>
          </p:cNvPr>
          <p:cNvSpPr txBox="1"/>
          <p:nvPr/>
        </p:nvSpPr>
        <p:spPr>
          <a:xfrm>
            <a:off x="8382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Level Language Source Code </a:t>
            </a:r>
            <a:br>
              <a:rPr lang="en-US" dirty="0"/>
            </a:br>
            <a:r>
              <a:rPr lang="en-US" dirty="0"/>
              <a:t>(e.g. C++)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BD30B4-E48B-6543-9240-446EEFB8FE58}"/>
              </a:ext>
            </a:extLst>
          </p:cNvPr>
          <p:cNvCxnSpPr/>
          <p:nvPr/>
        </p:nvCxnSpPr>
        <p:spPr>
          <a:xfrm>
            <a:off x="2743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9983DA-337D-3C48-8EAD-CB2C8D285D70}"/>
              </a:ext>
            </a:extLst>
          </p:cNvPr>
          <p:cNvSpPr/>
          <p:nvPr/>
        </p:nvSpPr>
        <p:spPr>
          <a:xfrm>
            <a:off x="32893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958C2-B695-6344-8124-EADE949D856E}"/>
              </a:ext>
            </a:extLst>
          </p:cNvPr>
          <p:cNvSpPr txBox="1"/>
          <p:nvPr/>
        </p:nvSpPr>
        <p:spPr>
          <a:xfrm>
            <a:off x="3342068" y="18277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C97541-31D6-DD44-AC0E-E62737A01EC0}"/>
              </a:ext>
            </a:extLst>
          </p:cNvPr>
          <p:cNvCxnSpPr/>
          <p:nvPr/>
        </p:nvCxnSpPr>
        <p:spPr>
          <a:xfrm>
            <a:off x="46863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00009C-ED8F-2843-9B44-B547365DBC4E}"/>
              </a:ext>
            </a:extLst>
          </p:cNvPr>
          <p:cNvSpPr txBox="1"/>
          <p:nvPr/>
        </p:nvSpPr>
        <p:spPr>
          <a:xfrm>
            <a:off x="52578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12356-C72F-DB4D-A7AA-1AEB7FDB21C7}"/>
              </a:ext>
            </a:extLst>
          </p:cNvPr>
          <p:cNvCxnSpPr/>
          <p:nvPr/>
        </p:nvCxnSpPr>
        <p:spPr>
          <a:xfrm>
            <a:off x="71882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DA97B3-116A-1841-927F-44398298D086}"/>
              </a:ext>
            </a:extLst>
          </p:cNvPr>
          <p:cNvSpPr/>
          <p:nvPr/>
        </p:nvSpPr>
        <p:spPr>
          <a:xfrm>
            <a:off x="7747000" y="1412246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DCDBE7-1B8B-D448-BAF4-77D88FBE51F9}"/>
              </a:ext>
            </a:extLst>
          </p:cNvPr>
          <p:cNvSpPr txBox="1"/>
          <p:nvPr/>
        </p:nvSpPr>
        <p:spPr>
          <a:xfrm>
            <a:off x="7736268" y="1827745"/>
            <a:ext cx="1186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B1C414-DCE3-0145-A732-71C282D0F939}"/>
              </a:ext>
            </a:extLst>
          </p:cNvPr>
          <p:cNvSpPr txBox="1"/>
          <p:nvPr/>
        </p:nvSpPr>
        <p:spPr>
          <a:xfrm>
            <a:off x="9626600" y="1412246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Binary Machine Code 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60908-710D-C146-9179-2ACD648E42EC}"/>
              </a:ext>
            </a:extLst>
          </p:cNvPr>
          <p:cNvCxnSpPr/>
          <p:nvPr/>
        </p:nvCxnSpPr>
        <p:spPr>
          <a:xfrm>
            <a:off x="9029700" y="2012410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C98C5D-539A-274A-B670-3685F00EA25A}"/>
              </a:ext>
            </a:extLst>
          </p:cNvPr>
          <p:cNvSpPr txBox="1">
            <a:spLocks/>
          </p:cNvSpPr>
          <p:nvPr/>
        </p:nvSpPr>
        <p:spPr>
          <a:xfrm>
            <a:off x="-1373444" y="3654646"/>
            <a:ext cx="10515600" cy="483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8238DE-A796-7C41-BE2D-D7F145DCD410}"/>
              </a:ext>
            </a:extLst>
          </p:cNvPr>
          <p:cNvSpPr/>
          <p:nvPr/>
        </p:nvSpPr>
        <p:spPr>
          <a:xfrm>
            <a:off x="1103056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A151B-FB7C-6A4A-8520-D001BADD14C0}"/>
              </a:ext>
            </a:extLst>
          </p:cNvPr>
          <p:cNvSpPr txBox="1"/>
          <p:nvPr/>
        </p:nvSpPr>
        <p:spPr>
          <a:xfrm>
            <a:off x="1168524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9D3F41-0AEF-E741-95DD-3A966575CDD4}"/>
              </a:ext>
            </a:extLst>
          </p:cNvPr>
          <p:cNvSpPr txBox="1"/>
          <p:nvPr/>
        </p:nvSpPr>
        <p:spPr>
          <a:xfrm>
            <a:off x="3028950" y="4506292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Executable 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B01C1-4757-704E-B95D-C91EAD310522}"/>
              </a:ext>
            </a:extLst>
          </p:cNvPr>
          <p:cNvSpPr/>
          <p:nvPr/>
        </p:nvSpPr>
        <p:spPr>
          <a:xfrm>
            <a:off x="5526344" y="4506292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CBB3B-B052-9445-A38C-B9D52195BF22}"/>
              </a:ext>
            </a:extLst>
          </p:cNvPr>
          <p:cNvSpPr txBox="1"/>
          <p:nvPr/>
        </p:nvSpPr>
        <p:spPr>
          <a:xfrm>
            <a:off x="5591812" y="4921791"/>
            <a:ext cx="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21AE2F-A308-B842-871E-BDB650581C4F}"/>
              </a:ext>
            </a:extLst>
          </p:cNvPr>
          <p:cNvSpPr txBox="1"/>
          <p:nvPr/>
        </p:nvSpPr>
        <p:spPr>
          <a:xfrm>
            <a:off x="7505824" y="4516651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In-Memory</a:t>
            </a:r>
          </a:p>
          <a:p>
            <a:pPr algn="ctr"/>
            <a:r>
              <a:rPr lang="en-US" dirty="0"/>
              <a:t>Code</a:t>
            </a:r>
          </a:p>
          <a:p>
            <a:pPr algn="ctr"/>
            <a:br>
              <a:rPr lang="en-US" dirty="0"/>
            </a:b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80C7F7-842E-844E-979D-08A02B3B5597}"/>
              </a:ext>
            </a:extLst>
          </p:cNvPr>
          <p:cNvSpPr/>
          <p:nvPr/>
        </p:nvSpPr>
        <p:spPr>
          <a:xfrm>
            <a:off x="9914194" y="4532153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508B3-0318-A449-8570-4BBBA286431E}"/>
              </a:ext>
            </a:extLst>
          </p:cNvPr>
          <p:cNvSpPr txBox="1"/>
          <p:nvPr/>
        </p:nvSpPr>
        <p:spPr>
          <a:xfrm>
            <a:off x="9914194" y="4807952"/>
            <a:ext cx="115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Hardware</a:t>
            </a:r>
            <a:br>
              <a:rPr lang="en-US" b="1" dirty="0"/>
            </a:br>
            <a:r>
              <a:rPr lang="en-US" b="1" dirty="0"/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1A6FE-E786-234A-8394-4B030FB8950E}"/>
              </a:ext>
            </a:extLst>
          </p:cNvPr>
          <p:cNvCxnSpPr/>
          <p:nvPr/>
        </p:nvCxnSpPr>
        <p:spPr>
          <a:xfrm>
            <a:off x="24003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B391C4-0FA7-5C49-826D-B538D6872432}"/>
              </a:ext>
            </a:extLst>
          </p:cNvPr>
          <p:cNvCxnSpPr/>
          <p:nvPr/>
        </p:nvCxnSpPr>
        <p:spPr>
          <a:xfrm>
            <a:off x="489585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DB02F4-A7E4-D94F-ABEC-C7ABBFD22A8B}"/>
              </a:ext>
            </a:extLst>
          </p:cNvPr>
          <p:cNvCxnSpPr/>
          <p:nvPr/>
        </p:nvCxnSpPr>
        <p:spPr>
          <a:xfrm>
            <a:off x="6858000" y="5103806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BE4DD-ECAC-914C-B754-30C86A97024C}"/>
              </a:ext>
            </a:extLst>
          </p:cNvPr>
          <p:cNvCxnSpPr/>
          <p:nvPr/>
        </p:nvCxnSpPr>
        <p:spPr>
          <a:xfrm>
            <a:off x="9366250" y="5088765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E84EDF-E91A-7C40-9D7F-5943CB2FB3B4}"/>
              </a:ext>
            </a:extLst>
          </p:cNvPr>
          <p:cNvCxnSpPr/>
          <p:nvPr/>
        </p:nvCxnSpPr>
        <p:spPr>
          <a:xfrm>
            <a:off x="1676400" y="3614951"/>
            <a:ext cx="883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99A8B0-E89E-034D-B178-0F06617AFD0E}"/>
              </a:ext>
            </a:extLst>
          </p:cNvPr>
          <p:cNvCxnSpPr>
            <a:cxnSpLocks/>
          </p:cNvCxnSpPr>
          <p:nvPr/>
        </p:nvCxnSpPr>
        <p:spPr>
          <a:xfrm flipH="1">
            <a:off x="10502900" y="2852951"/>
            <a:ext cx="127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3A19B1-C4DE-EF44-ACD8-9BB5C99020CC}"/>
              </a:ext>
            </a:extLst>
          </p:cNvPr>
          <p:cNvCxnSpPr>
            <a:cxnSpLocks/>
          </p:cNvCxnSpPr>
          <p:nvPr/>
        </p:nvCxnSpPr>
        <p:spPr>
          <a:xfrm>
            <a:off x="1676400" y="3614951"/>
            <a:ext cx="0" cy="68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45426-5CF6-7947-AFE1-5F748D2C1646}"/>
              </a:ext>
            </a:extLst>
          </p:cNvPr>
          <p:cNvSpPr/>
          <p:nvPr/>
        </p:nvSpPr>
        <p:spPr>
          <a:xfrm>
            <a:off x="723900" y="1238997"/>
            <a:ext cx="3886200" cy="16914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2B9F7-5FEA-684B-88A4-76F484E8B486}"/>
              </a:ext>
            </a:extLst>
          </p:cNvPr>
          <p:cNvSpPr txBox="1"/>
          <p:nvPr/>
        </p:nvSpPr>
        <p:spPr>
          <a:xfrm>
            <a:off x="2083248" y="2972556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703053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9681-B1C4-7848-81E8-5F39CCE3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SRET: Subroutine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787A-5D80-E449-8B09-987A945F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5F745-FA86-DA4A-886B-B6F6639E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47C435-0C31-7C41-9E38-5348FB363A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150242"/>
              </p:ext>
            </p:extLst>
          </p:nvPr>
        </p:nvGraphicFramePr>
        <p:xfrm>
          <a:off x="838200" y="1238250"/>
          <a:ext cx="10515600" cy="333756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  <a:gridCol w="5726723">
                  <a:extLst>
                    <a:ext uri="{9D8B030D-6E8A-4147-A177-3AD203B41FA5}">
                      <a16:colId xmlns:a16="http://schemas.microsoft.com/office/drawing/2014/main" val="304281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SRET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the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stack 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Restore the A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 load to get the return address into L 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6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FC5F-E284-4949-B9D6-97ADEC3E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the Macro Subroutine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742B3-D183-F94D-96D5-1081FAB3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a SIC subroutine call costs two instructions</a:t>
            </a:r>
          </a:p>
          <a:p>
            <a:pPr lvl="1"/>
            <a:r>
              <a:rPr lang="en-US" dirty="0"/>
              <a:t>JSUB: 1 instruction for each call</a:t>
            </a:r>
          </a:p>
          <a:p>
            <a:pPr lvl="1"/>
            <a:r>
              <a:rPr lang="en-US" dirty="0"/>
              <a:t>RSUB: 1 instruction for the return from the subroutine</a:t>
            </a:r>
          </a:p>
          <a:p>
            <a:r>
              <a:rPr lang="en-US" dirty="0"/>
              <a:t>Our Macro Subroutine call costs 17 instructions</a:t>
            </a:r>
          </a:p>
          <a:p>
            <a:pPr lvl="1"/>
            <a:r>
              <a:rPr lang="en-US" dirty="0"/>
              <a:t>SJMP: 10 instructions for each call</a:t>
            </a:r>
          </a:p>
          <a:p>
            <a:pPr lvl="1"/>
            <a:r>
              <a:rPr lang="en-US" dirty="0"/>
              <a:t>SRET: 7 instructions for the return from the subroutine</a:t>
            </a:r>
          </a:p>
          <a:p>
            <a:r>
              <a:rPr lang="en-US" dirty="0"/>
              <a:t>There is a hidden risk of a stack overflow</a:t>
            </a:r>
          </a:p>
          <a:p>
            <a:pPr lvl="1"/>
            <a:r>
              <a:rPr lang="en-US" dirty="0"/>
              <a:t>We could eliminate the hidden risk of a stack overflow by adding code in the JSUB macro to check for more than 10 saved addresses, and jump to an error routine – but this would add more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8E98-B4AC-124F-B366-41137801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3E1B-C788-1C47-B668-D7CE7C9B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4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Additional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Because – as we’ve seen – nothing stays simple!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034-576A-A24F-A4CD-E293D6A9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2E02-44D2-EE40-B2A6-65C5796B9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languages usually make use of special characters</a:t>
            </a:r>
          </a:p>
          <a:p>
            <a:pPr lvl="1"/>
            <a:r>
              <a:rPr lang="en-US" dirty="0"/>
              <a:t>Our sample language uses the ‘%’ character</a:t>
            </a:r>
          </a:p>
          <a:p>
            <a:r>
              <a:rPr lang="en-US" dirty="0"/>
              <a:t>If the target language we are generating uses that special character, we have a problem, because the macro processor will be confused when it sees the character in the macro definition</a:t>
            </a:r>
          </a:p>
          <a:p>
            <a:r>
              <a:rPr lang="en-US" dirty="0"/>
              <a:t>We use an escape character – usually ‘\’ – to tell the </a:t>
            </a:r>
            <a:r>
              <a:rPr lang="en-US" dirty="0" err="1"/>
              <a:t>macroprocessor</a:t>
            </a:r>
            <a:r>
              <a:rPr lang="en-US" dirty="0"/>
              <a:t> to simply pass through the next character and not treat it as part of the macro language</a:t>
            </a:r>
          </a:p>
          <a:p>
            <a:pPr lvl="1"/>
            <a:r>
              <a:rPr lang="en-US" dirty="0"/>
              <a:t>\%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12B5-9D06-024D-AE8D-050EDB72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0D9FD-B35A-2044-BFCB-511A1E4A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92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DF36-B210-EA48-8055-414F02AB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Label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156F6-C74B-5A42-B01D-164BE0D6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 can be included within macros without duplication</a:t>
            </a:r>
          </a:p>
          <a:p>
            <a:r>
              <a:rPr lang="en-US" dirty="0"/>
              <a:t>The macro processor assigns a unique label each to the macro is invoked – usually based on a simple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027A-7F00-5A4C-A74A-0D5AA17B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85561-E6E9-C043-879B-22705840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55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BB52-55F1-EA4D-B732-317F67D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Automatic Labels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9BE4-D2CF-2142-A935-822D876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B6EFE-C596-DD44-B3F3-36D02B5C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033FBEA3-EE1E-974F-9688-8E9BE44589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11139"/>
              </p:ext>
            </p:extLst>
          </p:nvPr>
        </p:nvGraphicFramePr>
        <p:xfrm>
          <a:off x="990600" y="1472712"/>
          <a:ext cx="4788877" cy="44500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SJMP( %ADDR)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7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0274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58A1DE0-1A4A-AA49-A022-4F627927E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058620"/>
              </p:ext>
            </p:extLst>
          </p:nvPr>
        </p:nvGraphicFramePr>
        <p:xfrm>
          <a:off x="6711462" y="1472712"/>
          <a:ext cx="4788877" cy="407924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SJMP( %ADDR)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#END%%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774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A6AB0F-D893-C748-B125-E53A760C734A}"/>
              </a:ext>
            </a:extLst>
          </p:cNvPr>
          <p:cNvSpPr txBox="1"/>
          <p:nvPr/>
        </p:nvSpPr>
        <p:spPr>
          <a:xfrm>
            <a:off x="893885" y="994111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SJMP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15D3A-1FB5-8949-8D14-DDD888FDECCE}"/>
              </a:ext>
            </a:extLst>
          </p:cNvPr>
          <p:cNvSpPr txBox="1"/>
          <p:nvPr/>
        </p:nvSpPr>
        <p:spPr>
          <a:xfrm>
            <a:off x="6601332" y="948698"/>
            <a:ext cx="378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SJMP with Automatic Labels</a:t>
            </a:r>
          </a:p>
        </p:txBody>
      </p:sp>
    </p:spTree>
    <p:extLst>
      <p:ext uri="{BB962C8B-B14F-4D97-AF65-F5344CB8AC3E}">
        <p14:creationId xmlns:p14="http://schemas.microsoft.com/office/powerpoint/2010/main" val="367056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BB52-55F1-EA4D-B732-317F67D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Automatic Labels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69BE4-D2CF-2142-A935-822D876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B6EFE-C596-DD44-B3F3-36D02B5C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58A1DE0-1A4A-AA49-A022-4F627927E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022991"/>
              </p:ext>
            </p:extLst>
          </p:nvPr>
        </p:nvGraphicFramePr>
        <p:xfrm>
          <a:off x="6711462" y="1472712"/>
          <a:ext cx="4788877" cy="3708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#END02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A6AB0F-D893-C748-B125-E53A760C734A}"/>
              </a:ext>
            </a:extLst>
          </p:cNvPr>
          <p:cNvSpPr txBox="1"/>
          <p:nvPr/>
        </p:nvSpPr>
        <p:spPr>
          <a:xfrm>
            <a:off x="893885" y="994111"/>
            <a:ext cx="367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First Time Macro is Invoked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15D3A-1FB5-8949-8D14-DDD888FDECCE}"/>
              </a:ext>
            </a:extLst>
          </p:cNvPr>
          <p:cNvSpPr txBox="1"/>
          <p:nvPr/>
        </p:nvSpPr>
        <p:spPr>
          <a:xfrm>
            <a:off x="6601332" y="948698"/>
            <a:ext cx="404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Second Time Macro is Invoked</a:t>
            </a:r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765BD938-8338-C14E-AF62-ED348C0A6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315931"/>
              </p:ext>
            </p:extLst>
          </p:nvPr>
        </p:nvGraphicFramePr>
        <p:xfrm>
          <a:off x="990600" y="1472712"/>
          <a:ext cx="4788877" cy="3708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#END01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63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A640-523E-5440-92F4-1B68EEA0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44A7-25DD-604D-A6FA-A962DDCB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 Processors may add “conditional” statements to generate different code when the macro is invoked.</a:t>
            </a:r>
          </a:p>
          <a:p>
            <a:r>
              <a:rPr lang="en-US" dirty="0"/>
              <a:t>The conditional statements are </a:t>
            </a:r>
            <a:r>
              <a:rPr lang="en-US" i="1" dirty="0"/>
              <a:t>processed</a:t>
            </a:r>
            <a:r>
              <a:rPr lang="en-US" dirty="0"/>
              <a:t> when the macro is invoked…  they are not part of the generated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AFDB-8E20-174C-937E-AA02166A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79AD8-A9AA-5548-ABB0-917B0E7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7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3D88-18A3-0948-8EA4-85753142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Macro 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C4DA-5900-1B4C-AC44-AB9C4423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D5E4E-5141-DA45-A2A1-49F061D6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A619CB-35EB-F544-8412-16F8FC013A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236485"/>
              </p:ext>
            </p:extLst>
          </p:nvPr>
        </p:nvGraphicFramePr>
        <p:xfrm>
          <a:off x="838200" y="1238997"/>
          <a:ext cx="10626969" cy="4572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37622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2673440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5884984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SJMP( %ADDR, %SAVE=YES)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%IF (%SAVE EQ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402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#END%%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%IF (%SAVE EQ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693480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47500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%ADDR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27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320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1D0C-47F1-B84E-9FA1-190AD8BE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Generated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7336-7C71-B647-BA4A-900A18AA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7979-7696-4143-85C5-3EF2E0B6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E7F14E-8A0C-544F-9A7F-2076FE116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85192"/>
              </p:ext>
            </p:extLst>
          </p:nvPr>
        </p:nvGraphicFramePr>
        <p:xfrm>
          <a:off x="931985" y="1536700"/>
          <a:ext cx="4788877" cy="3708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#END01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9851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F12067EC-57B4-9A4C-84AA-2D2DFF34D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187365"/>
              </p:ext>
            </p:extLst>
          </p:nvPr>
        </p:nvGraphicFramePr>
        <p:xfrm>
          <a:off x="6564923" y="1536700"/>
          <a:ext cx="4788877" cy="296672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5684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1992923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184031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#END02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709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81089A-C193-1749-8AE6-6EFBA71A902E}"/>
              </a:ext>
            </a:extLst>
          </p:cNvPr>
          <p:cNvSpPr txBox="1"/>
          <p:nvPr/>
        </p:nvSpPr>
        <p:spPr>
          <a:xfrm>
            <a:off x="893885" y="994111"/>
            <a:ext cx="501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SJMP(%ADDR=MYLABEL, %SAVE=YES)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00207-E07B-F240-887E-40993ABC23B6}"/>
              </a:ext>
            </a:extLst>
          </p:cNvPr>
          <p:cNvSpPr txBox="1"/>
          <p:nvPr/>
        </p:nvSpPr>
        <p:spPr>
          <a:xfrm>
            <a:off x="6518031" y="994110"/>
            <a:ext cx="496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SJMP(%ADDR=MYLABEL, %SAVE=NO)</a:t>
            </a:r>
          </a:p>
        </p:txBody>
      </p:sp>
    </p:spTree>
    <p:extLst>
      <p:ext uri="{BB962C8B-B14F-4D97-AF65-F5344CB8AC3E}">
        <p14:creationId xmlns:p14="http://schemas.microsoft.com/office/powerpoint/2010/main" val="70252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B997-52C9-6A4E-AB6D-E509B4F4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“Macro?”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ACE2-15AB-D64E-996E-83A007E3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8996"/>
            <a:ext cx="10685585" cy="4857004"/>
          </a:xfr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i="1" dirty="0"/>
              <a:t>macro</a:t>
            </a:r>
            <a:r>
              <a:rPr lang="en-US" dirty="0"/>
              <a:t> (which stands for "macroinstruction") is a programmable pattern which translates a certain sequence of input into a preset sequence of output.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macro definition </a:t>
            </a:r>
            <a:r>
              <a:rPr lang="en-US" dirty="0"/>
              <a:t> defines an input sequence, and the corresponding output sequence (</a:t>
            </a:r>
            <a:r>
              <a:rPr lang="en-US" i="1" dirty="0"/>
              <a:t>expansion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Using a macro within an input stream is called an </a:t>
            </a:r>
            <a:r>
              <a:rPr lang="en-US" i="1" dirty="0"/>
              <a:t>invocation</a:t>
            </a:r>
          </a:p>
          <a:p>
            <a:r>
              <a:rPr lang="en-US" dirty="0"/>
              <a:t>Macros can be used to make programming (or other tasks) less repetitive.</a:t>
            </a:r>
          </a:p>
          <a:p>
            <a:r>
              <a:rPr lang="en-US" dirty="0"/>
              <a:t>Macros are another step in the direction of </a:t>
            </a:r>
            <a:r>
              <a:rPr lang="en-US" i="1" dirty="0"/>
              <a:t>convenience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12B1-5BB4-8144-9026-BF2E941E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E26B-B921-4F41-A849-A2E36DE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9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5D75-E566-3544-A91F-1B328E3E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948F-0423-F34A-A52A-D6C1941D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644881"/>
          </a:xfrm>
        </p:spPr>
        <p:txBody>
          <a:bodyPr/>
          <a:lstStyle/>
          <a:p>
            <a:r>
              <a:rPr lang="en-US" dirty="0"/>
              <a:t>Allows us to define and use variables within the macro processor</a:t>
            </a:r>
          </a:p>
          <a:p>
            <a:r>
              <a:rPr lang="en-US" dirty="0"/>
              <a:t>These variables have nothing to do with the target language.  They are visible only to the macro processor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2FF5-5860-644A-90BD-01AB8FB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348-5303-AA44-B1A0-22368F8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2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5D75-E566-3544-A91F-1B328E3E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Variables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948F-0423-F34A-A52A-D6C1941D8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3286112"/>
          </a:xfrm>
        </p:spPr>
        <p:txBody>
          <a:bodyPr>
            <a:normAutofit/>
          </a:bodyPr>
          <a:lstStyle/>
          <a:p>
            <a:r>
              <a:rPr lang="en-US" dirty="0"/>
              <a:t>We can define a variable and set its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then use that variable within macro definitions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2FF5-5860-644A-90BD-01AB8FB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F0348-5303-AA44-B1A0-22368F82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741AF9-0EA8-BD4A-9A09-634CCD7699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511324"/>
              </p:ext>
            </p:extLst>
          </p:nvPr>
        </p:nvGraphicFramePr>
        <p:xfrm>
          <a:off x="838200" y="1849818"/>
          <a:ext cx="10626969" cy="3048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37622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2673440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5884984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DEFINE %DEBUG = YES 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9032D0-A0D9-A947-9584-E5243EF32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91338"/>
              </p:ext>
            </p:extLst>
          </p:nvPr>
        </p:nvGraphicFramePr>
        <p:xfrm>
          <a:off x="820615" y="2856781"/>
          <a:ext cx="10626969" cy="2743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837622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2673440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41706666"/>
                    </a:ext>
                  </a:extLst>
                </a:gridCol>
                <a:gridCol w="5884984">
                  <a:extLst>
                    <a:ext uri="{9D8B030D-6E8A-4147-A177-3AD203B41FA5}">
                      <a16:colId xmlns:a16="http://schemas.microsoft.com/office/drawing/2014/main" val="3280553204"/>
                    </a:ext>
                  </a:extLst>
                </a:gridCol>
              </a:tblGrid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MYMACRO ::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%IF (%DEBUG EQ 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1402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(some special debugging code for our final program)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2323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2187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694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68499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;;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8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482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72EF-765A-D64A-8D3A-7E87A1E1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5CCC-EE93-9346-872E-A603973F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simple, single-pass </a:t>
            </a:r>
            <a:r>
              <a:rPr lang="en-US" dirty="0" err="1"/>
              <a:t>macroprocessor</a:t>
            </a:r>
            <a:r>
              <a:rPr lang="en-US" dirty="0"/>
              <a:t>, a macro definition cannot contain a macro invocation</a:t>
            </a:r>
          </a:p>
          <a:p>
            <a:r>
              <a:rPr lang="en-US" dirty="0"/>
              <a:t>There are two ways to allow a macro definition to contain a macro invocation:</a:t>
            </a:r>
          </a:p>
          <a:p>
            <a:pPr lvl="1"/>
            <a:r>
              <a:rPr lang="en-US" dirty="0"/>
              <a:t>iteration</a:t>
            </a:r>
          </a:p>
          <a:p>
            <a:pPr lvl="1"/>
            <a:r>
              <a:rPr lang="en-US" dirty="0"/>
              <a:t>recursion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9FE7-119E-A74A-8B06-09DCA179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4B89A-A36B-4643-8F60-FD251049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39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EF4E-839B-7D44-B567-827B5951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Pass Macro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6E98-C687-C44A-8206-F9BD22F7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3DE4-C646-7D4F-8024-84C8862E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778654B-D434-7D42-BCEA-B5CC8D8E28B5}"/>
              </a:ext>
            </a:extLst>
          </p:cNvPr>
          <p:cNvGraphicFramePr>
            <a:graphicFrameLocks/>
          </p:cNvGraphicFramePr>
          <p:nvPr/>
        </p:nvGraphicFramePr>
        <p:xfrm>
          <a:off x="914400" y="1637972"/>
          <a:ext cx="10468822" cy="91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3625166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6635376">
                  <a:extLst>
                    <a:ext uri="{9D8B030D-6E8A-4147-A177-3AD203B41FA5}">
                      <a16:colId xmlns:a16="http://schemas.microsoft.com/office/drawing/2014/main" val="4062336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source file into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status = </a:t>
                      </a:r>
                      <a:r>
                        <a:rPr lang="en-US" sz="1400" b="0" dirty="0" err="1"/>
                        <a:t>macroprocessor</a:t>
                      </a:r>
                      <a:r>
                        <a:rPr lang="en-US" sz="1400" b="0" dirty="0"/>
                        <a:t>(input, 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Process the input, searching for macro invocations, and return the output with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output to output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F06520-DF10-674B-B8C3-ED186E6A4DC2}"/>
              </a:ext>
            </a:extLst>
          </p:cNvPr>
          <p:cNvSpPr txBox="1"/>
          <p:nvPr/>
        </p:nvSpPr>
        <p:spPr>
          <a:xfrm>
            <a:off x="838200" y="117630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Pseudocode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015733-B9B8-5A45-BD94-61526CAD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1346"/>
            <a:ext cx="10515600" cy="3118947"/>
          </a:xfrm>
        </p:spPr>
        <p:txBody>
          <a:bodyPr/>
          <a:lstStyle/>
          <a:p>
            <a:r>
              <a:rPr lang="en-US" dirty="0"/>
              <a:t>Does not support nested macros</a:t>
            </a:r>
          </a:p>
        </p:txBody>
      </p:sp>
    </p:spTree>
    <p:extLst>
      <p:ext uri="{BB962C8B-B14F-4D97-AF65-F5344CB8AC3E}">
        <p14:creationId xmlns:p14="http://schemas.microsoft.com/office/powerpoint/2010/main" val="716726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EF4E-839B-7D44-B567-827B5951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Processing With Iteration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6E98-C687-C44A-8206-F9BD22F7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03DE4-C646-7D4F-8024-84C8862E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778654B-D434-7D42-BCEA-B5CC8D8E2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60011"/>
              </p:ext>
            </p:extLst>
          </p:nvPr>
        </p:nvGraphicFramePr>
        <p:xfrm>
          <a:off x="914400" y="1637972"/>
          <a:ext cx="10468822" cy="15240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5078828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  <a:gridCol w="5181714">
                  <a:extLst>
                    <a:ext uri="{9D8B030D-6E8A-4147-A177-3AD203B41FA5}">
                      <a16:colId xmlns:a16="http://schemas.microsoft.com/office/drawing/2014/main" val="4062336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source file into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WHILE (</a:t>
                      </a:r>
                      <a:r>
                        <a:rPr lang="en-US" sz="1400" b="0" dirty="0" err="1"/>
                        <a:t>macroprocessor</a:t>
                      </a:r>
                      <a:r>
                        <a:rPr lang="en-US" sz="1400" b="0" dirty="0"/>
                        <a:t>(input, output) EQ </a:t>
                      </a:r>
                      <a:r>
                        <a:rPr lang="en-US" sz="1400" b="0" dirty="0" err="1"/>
                        <a:t>invocations_found</a:t>
                      </a:r>
                      <a:r>
                        <a:rPr lang="en-US" sz="1400" b="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input =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ENDWHILE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20953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output to output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160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F06520-DF10-674B-B8C3-ED186E6A4DC2}"/>
              </a:ext>
            </a:extLst>
          </p:cNvPr>
          <p:cNvSpPr txBox="1"/>
          <p:nvPr/>
        </p:nvSpPr>
        <p:spPr>
          <a:xfrm>
            <a:off x="838200" y="117630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Pseudocode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081EEF-452D-094C-A824-17BC05B5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0946"/>
            <a:ext cx="10515600" cy="2509347"/>
          </a:xfrm>
        </p:spPr>
        <p:txBody>
          <a:bodyPr>
            <a:normAutofit/>
          </a:bodyPr>
          <a:lstStyle/>
          <a:p>
            <a:r>
              <a:rPr lang="en-US" dirty="0"/>
              <a:t>Additional passes, as long as there are nested macros</a:t>
            </a:r>
          </a:p>
          <a:p>
            <a:r>
              <a:rPr lang="en-US" dirty="0"/>
              <a:t>May require many passes over the code</a:t>
            </a:r>
          </a:p>
          <a:p>
            <a:r>
              <a:rPr lang="en-US" dirty="0"/>
              <a:t>Requires input and output to be held in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31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F4C5-DC9D-C744-95AD-859A4A1D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Processing with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1AA69-B9C7-804E-8DD7-E4FCB204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Recursion?</a:t>
            </a:r>
          </a:p>
          <a:p>
            <a:r>
              <a:rPr lang="en-US" dirty="0"/>
              <a:t>The process in which a function calls itself directly or indirectly is called </a:t>
            </a:r>
            <a:r>
              <a:rPr lang="en-US" i="1" dirty="0"/>
              <a:t>recursion</a:t>
            </a:r>
            <a:r>
              <a:rPr lang="en-US" dirty="0"/>
              <a:t> and the corresponding function is called as </a:t>
            </a:r>
            <a:r>
              <a:rPr lang="en-US" i="1" dirty="0"/>
              <a:t>recursive function</a:t>
            </a:r>
            <a:r>
              <a:rPr lang="en-US" dirty="0"/>
              <a:t>. </a:t>
            </a:r>
          </a:p>
          <a:p>
            <a:r>
              <a:rPr lang="en-US" dirty="0"/>
              <a:t>Recursion depends on a </a:t>
            </a:r>
            <a:r>
              <a:rPr lang="en-US" i="1" dirty="0"/>
              <a:t>stack</a:t>
            </a:r>
            <a:r>
              <a:rPr lang="en-US" dirty="0"/>
              <a:t>, which means that each time a function is called, it has its own copy of local variables, and its own return address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8740-544C-2B40-9C75-4463A252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D0456-AC59-534C-948A-D935F57D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8938-A3FE-E648-A4EF-1960F3B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Processing With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E57E-3CF0-074A-AD9D-3E27E78D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2951347"/>
            <a:ext cx="5200650" cy="2183030"/>
          </a:xfrm>
        </p:spPr>
        <p:txBody>
          <a:bodyPr>
            <a:normAutofit/>
          </a:bodyPr>
          <a:lstStyle/>
          <a:p>
            <a:r>
              <a:rPr lang="en-US" dirty="0"/>
              <a:t>Single pass, but depends on the ability of </a:t>
            </a:r>
            <a:r>
              <a:rPr lang="en-US" dirty="0" err="1"/>
              <a:t>macroprocessor</a:t>
            </a:r>
            <a:r>
              <a:rPr lang="en-US" dirty="0"/>
              <a:t>() to call itself recursively</a:t>
            </a:r>
          </a:p>
          <a:p>
            <a:r>
              <a:rPr lang="en-US" dirty="0"/>
              <a:t>Minimizes the amount of data held in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D0C17-2574-0246-AAD9-F539F064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C16D-E830-114F-B3D3-7684FBA4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18502765-B703-F745-B6CB-31EAEB351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820678"/>
              </p:ext>
            </p:extLst>
          </p:nvPr>
        </p:nvGraphicFramePr>
        <p:xfrm>
          <a:off x="914400" y="1637972"/>
          <a:ext cx="4783015" cy="9144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28766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4454249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source file into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macroprocessor</a:t>
                      </a:r>
                      <a:r>
                        <a:rPr lang="en-US" sz="1400" b="0" dirty="0"/>
                        <a:t>(input)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 output to output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11FACE-92C2-9A41-BF7C-690C088EE8F8}"/>
              </a:ext>
            </a:extLst>
          </p:cNvPr>
          <p:cNvSpPr txBox="1"/>
          <p:nvPr/>
        </p:nvSpPr>
        <p:spPr>
          <a:xfrm>
            <a:off x="838200" y="117630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Pseudocode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7B4C60D-3EEC-1346-A077-B01FBB247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268872"/>
              </p:ext>
            </p:extLst>
          </p:nvPr>
        </p:nvGraphicFramePr>
        <p:xfrm>
          <a:off x="6348046" y="1637972"/>
          <a:ext cx="5005754" cy="33528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77374">
                  <a:extLst>
                    <a:ext uri="{9D8B030D-6E8A-4147-A177-3AD203B41FA5}">
                      <a16:colId xmlns:a16="http://schemas.microsoft.com/office/drawing/2014/main" val="3918180293"/>
                    </a:ext>
                  </a:extLst>
                </a:gridCol>
                <a:gridCol w="4628380">
                  <a:extLst>
                    <a:ext uri="{9D8B030D-6E8A-4147-A177-3AD203B41FA5}">
                      <a16:colId xmlns:a16="http://schemas.microsoft.com/office/drawing/2014/main" val="2282830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 </a:t>
                      </a:r>
                      <a:r>
                        <a:rPr lang="en-US" sz="1400" dirty="0" err="1"/>
                        <a:t>macroprocessor</a:t>
                      </a:r>
                      <a:r>
                        <a:rPr lang="en-US" sz="1400" dirty="0"/>
                        <a:t>(input)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89167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    output = 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1329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WHILE ( token = </a:t>
                      </a:r>
                      <a:r>
                        <a:rPr lang="en-US" sz="1400" dirty="0" err="1"/>
                        <a:t>getnexttoken</a:t>
                      </a:r>
                      <a:r>
                        <a:rPr lang="en-US" sz="1400" dirty="0"/>
                        <a:t>(input)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86766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IF (token is a macro invocation)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95854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    expansion = </a:t>
                      </a:r>
                      <a:r>
                        <a:rPr lang="en-US" sz="1400" dirty="0" err="1"/>
                        <a:t>expandmacro</a:t>
                      </a:r>
                      <a:r>
                        <a:rPr lang="en-US" sz="1400" dirty="0"/>
                        <a:t>(token)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857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    </a:t>
                      </a:r>
                      <a:r>
                        <a:rPr lang="en-US" sz="1400" dirty="0" err="1"/>
                        <a:t>macroprocessor</a:t>
                      </a:r>
                      <a:r>
                        <a:rPr lang="en-US" sz="1400" dirty="0"/>
                        <a:t>(expansion)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863859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ELSE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01757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    write token to output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83672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    ENDIF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17648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  ENDWHILE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85921"/>
                  </a:ext>
                </a:extLst>
              </a:tr>
              <a:tr h="30426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3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971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5C1-23BF-B24E-96A7-6707DB10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Macro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DD3E-3626-7F43-A445-DE2D0D657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4880450"/>
          </a:xfrm>
        </p:spPr>
        <p:txBody>
          <a:bodyPr>
            <a:normAutofit/>
          </a:bodyPr>
          <a:lstStyle/>
          <a:p>
            <a:r>
              <a:rPr lang="en-US" dirty="0"/>
              <a:t>Many assemblers and high-level language compilers feature built-in macro processing features</a:t>
            </a:r>
          </a:p>
          <a:p>
            <a:r>
              <a:rPr lang="en-US" dirty="0"/>
              <a:t>Macro Pre-Processor</a:t>
            </a:r>
          </a:p>
          <a:p>
            <a:pPr lvl="1"/>
            <a:r>
              <a:rPr lang="en-US" dirty="0"/>
              <a:t>Expands macros into a separate file which is then passed to the compiler or assembler</a:t>
            </a:r>
          </a:p>
          <a:p>
            <a:r>
              <a:rPr lang="en-US" dirty="0"/>
              <a:t>Built-In Macro Processor</a:t>
            </a:r>
          </a:p>
          <a:p>
            <a:pPr lvl="1"/>
            <a:r>
              <a:rPr lang="en-US" dirty="0"/>
              <a:t>Typically processes each line of the input, and then passes the expanded lines to the scanner</a:t>
            </a:r>
          </a:p>
          <a:p>
            <a:pPr lvl="1"/>
            <a:r>
              <a:rPr lang="en-US" dirty="0"/>
              <a:t>Best know example is and ANSI C compiler, which includes the ability to define and expand macros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CB0-DEF2-FA47-86C1-60052A2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5C55-5110-D148-8D50-9A5D903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3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7D98-F566-8740-A332-8B74196F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Translating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2605-D816-7C46-96CC-8BD8C03C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assemblers used “brute force” techniques for scanning the input stream.  </a:t>
            </a:r>
          </a:p>
          <a:p>
            <a:pPr lvl="1"/>
            <a:r>
              <a:rPr lang="en-US" dirty="0"/>
              <a:t>That was workable, because the structure of assembly language is very simple: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label    opcode    operands    comment</a:t>
            </a:r>
          </a:p>
          <a:p>
            <a:r>
              <a:rPr lang="en-US" dirty="0"/>
              <a:t>Brute force techniques don’t work for high-level languages</a:t>
            </a:r>
          </a:p>
          <a:p>
            <a:r>
              <a:rPr lang="en-US" dirty="0"/>
              <a:t>Macro Processors fall somewhere in between</a:t>
            </a:r>
          </a:p>
          <a:p>
            <a:r>
              <a:rPr lang="en-US" dirty="0"/>
              <a:t>When we talk about </a:t>
            </a:r>
            <a:r>
              <a:rPr lang="en-US" b="1" dirty="0"/>
              <a:t>compilers</a:t>
            </a:r>
            <a:r>
              <a:rPr lang="en-US" dirty="0"/>
              <a:t>, we’ll break out the software components that are used to break down complex languages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EB52-3A39-1249-84E5-F9EC4867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E2BF1-8F80-E243-B9F9-15C6F16F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1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F3AB-255D-C042-A704-2FAEFA45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Macro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C3C9-1BCE-394F-B6E3-002C1CC6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Components</a:t>
            </a:r>
          </a:p>
          <a:p>
            <a:r>
              <a:rPr lang="en-US" dirty="0"/>
              <a:t>A </a:t>
            </a:r>
            <a:r>
              <a:rPr lang="en-US" i="1" dirty="0"/>
              <a:t>scanner</a:t>
            </a:r>
            <a:r>
              <a:rPr lang="en-US" dirty="0"/>
              <a:t> to search the input for macro definitions and invocations</a:t>
            </a:r>
          </a:p>
          <a:p>
            <a:r>
              <a:rPr lang="en-US" dirty="0"/>
              <a:t>A macro and variable </a:t>
            </a:r>
            <a:r>
              <a:rPr lang="en-US" i="1" dirty="0"/>
              <a:t>lookup</a:t>
            </a:r>
            <a:r>
              <a:rPr lang="en-US" dirty="0"/>
              <a:t> routine</a:t>
            </a:r>
          </a:p>
          <a:p>
            <a:r>
              <a:rPr lang="en-US" dirty="0"/>
              <a:t>A Variable table &amp; lookup routine</a:t>
            </a:r>
          </a:p>
          <a:p>
            <a:r>
              <a:rPr lang="en-US" dirty="0"/>
              <a:t>A routine to </a:t>
            </a:r>
            <a:r>
              <a:rPr lang="en-US" i="1" dirty="0"/>
              <a:t>emit</a:t>
            </a:r>
            <a:r>
              <a:rPr lang="en-US" dirty="0"/>
              <a:t> the macro expansion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26FB-3CDB-6A42-823E-D0E47B28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23C8E-8313-2A42-A531-661C36F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A9F5-A929-7B43-B59F-D19A33C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65E2-E9F8-484D-A02E-8A5E7C1E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00112"/>
          </a:xfrm>
        </p:spPr>
        <p:txBody>
          <a:bodyPr/>
          <a:lstStyle/>
          <a:p>
            <a:r>
              <a:rPr lang="en-US" dirty="0"/>
              <a:t>Macro Definition (syntax will vary depending on macro language):</a:t>
            </a:r>
            <a:br>
              <a:rPr lang="en-US" dirty="0"/>
            </a:br>
            <a:r>
              <a:rPr lang="en-US" i="1" dirty="0" err="1">
                <a:solidFill>
                  <a:srgbClr val="C00000"/>
                </a:solidFill>
              </a:rPr>
              <a:t>aliqua</a:t>
            </a:r>
            <a:r>
              <a:rPr lang="en-US" i="1" dirty="0">
                <a:solidFill>
                  <a:srgbClr val="C00000"/>
                </a:solidFill>
              </a:rPr>
              <a:t> :: bananas are rich in potassium 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BD4F-F47D-5E40-A8A9-6CDB5CF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7C51-55CD-B645-B273-64A75867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34CC-B3CD-7A4A-A44E-23C0FBE91D7E}"/>
              </a:ext>
            </a:extLst>
          </p:cNvPr>
          <p:cNvSpPr txBox="1"/>
          <p:nvPr/>
        </p:nvSpPr>
        <p:spPr>
          <a:xfrm>
            <a:off x="926123" y="2364963"/>
            <a:ext cx="5099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with </a:t>
            </a:r>
            <a:r>
              <a:rPr lang="en-US" b="1" i="1" dirty="0"/>
              <a:t>Macro Invocations</a:t>
            </a:r>
            <a:endParaRPr lang="en-US" b="1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%</a:t>
            </a:r>
            <a:r>
              <a:rPr lang="en-US" dirty="0" err="1">
                <a:solidFill>
                  <a:srgbClr val="C00000"/>
                </a:solidFill>
              </a:rPr>
              <a:t>aliqua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%</a:t>
            </a:r>
            <a:r>
              <a:rPr lang="en-US" dirty="0" err="1">
                <a:solidFill>
                  <a:srgbClr val="C00000"/>
                </a:solidFill>
              </a:rPr>
              <a:t>aliqua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4CC3A-68A2-2F42-9826-64BA3E61F908}"/>
              </a:ext>
            </a:extLst>
          </p:cNvPr>
          <p:cNvSpPr txBox="1"/>
          <p:nvPr/>
        </p:nvSpPr>
        <p:spPr>
          <a:xfrm>
            <a:off x="6096000" y="2364963"/>
            <a:ext cx="5099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with </a:t>
            </a:r>
            <a:r>
              <a:rPr lang="en-US" b="1" i="1" dirty="0"/>
              <a:t>Macro Expansions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bananas are rich in potassium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bananas are rich in potassium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5E7E0-6218-B644-B9F3-011F7683E66E}"/>
              </a:ext>
            </a:extLst>
          </p:cNvPr>
          <p:cNvCxnSpPr/>
          <p:nvPr/>
        </p:nvCxnSpPr>
        <p:spPr>
          <a:xfrm>
            <a:off x="838200" y="2239108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824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5BAB-720A-FC43-9720-2BA1AC17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53C9-DEA9-D640-B05F-96D86BCF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Canvas and complete Assignment 4 – Macros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1E32-FD3F-A645-9D18-DD353541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0B654-BACE-444E-9A10-ED4383F6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6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A9F5-A929-7B43-B59F-D19A33C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65E2-E9F8-484D-A02E-8A5E7C1E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00112"/>
          </a:xfrm>
        </p:spPr>
        <p:txBody>
          <a:bodyPr/>
          <a:lstStyle/>
          <a:p>
            <a:r>
              <a:rPr lang="en-US" dirty="0"/>
              <a:t>Macro Definition (syntax will vary depending on macro language):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fruit() :: %1 are rich in %2 and %3 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BD4F-F47D-5E40-A8A9-6CDB5CF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7C51-55CD-B645-B273-64A75867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34CC-B3CD-7A4A-A44E-23C0FBE91D7E}"/>
              </a:ext>
            </a:extLst>
          </p:cNvPr>
          <p:cNvSpPr txBox="1"/>
          <p:nvPr/>
        </p:nvSpPr>
        <p:spPr>
          <a:xfrm>
            <a:off x="926123" y="2341516"/>
            <a:ext cx="5099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with </a:t>
            </a:r>
            <a:r>
              <a:rPr lang="en-US" b="1" i="1" dirty="0"/>
              <a:t>Macro Invocations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%fruit(bananas, potassium, Vitamin B6)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%fruit(oranges, Vitamin C, Thiamin)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4CC3A-68A2-2F42-9826-64BA3E61F908}"/>
              </a:ext>
            </a:extLst>
          </p:cNvPr>
          <p:cNvSpPr txBox="1"/>
          <p:nvPr/>
        </p:nvSpPr>
        <p:spPr>
          <a:xfrm>
            <a:off x="6342185" y="2341517"/>
            <a:ext cx="5099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with </a:t>
            </a:r>
            <a:r>
              <a:rPr lang="en-US" b="1" i="1" dirty="0"/>
              <a:t>Macro Expansions </a:t>
            </a:r>
            <a:endParaRPr lang="en-US" b="1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bananas are rich in potassium and Vitamin B6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oranges are rich in Vitamin C and Thiamin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5E7E0-6218-B644-B9F3-011F7683E66E}"/>
              </a:ext>
            </a:extLst>
          </p:cNvPr>
          <p:cNvCxnSpPr/>
          <p:nvPr/>
        </p:nvCxnSpPr>
        <p:spPr>
          <a:xfrm>
            <a:off x="838200" y="2239108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4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A9F5-A929-7B43-B59F-D19A33C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Named</a:t>
            </a:r>
            <a:r>
              <a:rPr lang="en-US" dirty="0"/>
              <a:t> Arguments with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65E2-E9F8-484D-A02E-8A5E7C1E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219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Macro Definition (syntax will vary depending on macro language):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fruit(%name, %nutrient1, %nutrient2=sugar) ::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    %name are rich in %nutrient1 and %nutrient2 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BD4F-F47D-5E40-A8A9-6CDB5CF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7C51-55CD-B645-B273-64A75867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34CC-B3CD-7A4A-A44E-23C0FBE91D7E}"/>
              </a:ext>
            </a:extLst>
          </p:cNvPr>
          <p:cNvSpPr txBox="1"/>
          <p:nvPr/>
        </p:nvSpPr>
        <p:spPr>
          <a:xfrm>
            <a:off x="926123" y="2663030"/>
            <a:ext cx="5099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with </a:t>
            </a:r>
            <a:r>
              <a:rPr lang="en-US" b="1" i="1" dirty="0"/>
              <a:t>Macro Invocations</a:t>
            </a:r>
            <a:endParaRPr lang="en-US" b="1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%fruit(name=bananas, nutrient1=potassium, nutrient2=Vitamin B6)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%fruit(name= oranges, nutrient1= Vitamin C)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4CC3A-68A2-2F42-9826-64BA3E61F908}"/>
              </a:ext>
            </a:extLst>
          </p:cNvPr>
          <p:cNvSpPr txBox="1"/>
          <p:nvPr/>
        </p:nvSpPr>
        <p:spPr>
          <a:xfrm>
            <a:off x="6342185" y="2663031"/>
            <a:ext cx="5099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with </a:t>
            </a:r>
            <a:r>
              <a:rPr lang="en-US" b="1" i="1" dirty="0"/>
              <a:t>Macro Expansions </a:t>
            </a:r>
            <a:endParaRPr lang="en-US" b="1" dirty="0"/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>
                <a:solidFill>
                  <a:srgbClr val="C00000"/>
                </a:solidFill>
              </a:rPr>
              <a:t>bananas are rich in potassium and Vitamin B6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oranges are rich in Vitamin C and sugar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5E7E0-6218-B644-B9F3-011F7683E66E}"/>
              </a:ext>
            </a:extLst>
          </p:cNvPr>
          <p:cNvCxnSpPr/>
          <p:nvPr/>
        </p:nvCxnSpPr>
        <p:spPr>
          <a:xfrm>
            <a:off x="838200" y="2560622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A9F5-A929-7B43-B59F-D19A33CC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Named</a:t>
            </a:r>
            <a:r>
              <a:rPr lang="en-US" dirty="0"/>
              <a:t> Arguments with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65E2-E9F8-484D-A02E-8A5E7C1E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219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Macro Definition (syntax will vary depending on macro language):</a:t>
            </a:r>
            <a:br>
              <a:rPr lang="en-US" dirty="0"/>
            </a:br>
            <a:r>
              <a:rPr lang="en-US" i="1" dirty="0">
                <a:solidFill>
                  <a:srgbClr val="C00000"/>
                </a:solidFill>
              </a:rPr>
              <a:t>fruit(%name, %nutrient1, %nutrient2=sugar) ::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    %name are rich in %nutrient1 and %nutrient2 ;;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BD4F-F47D-5E40-A8A9-6CDB5CF2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7C51-55CD-B645-B273-64A75867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34CC-B3CD-7A4A-A44E-23C0FBE91D7E}"/>
              </a:ext>
            </a:extLst>
          </p:cNvPr>
          <p:cNvSpPr txBox="1"/>
          <p:nvPr/>
        </p:nvSpPr>
        <p:spPr>
          <a:xfrm>
            <a:off x="926123" y="2663030"/>
            <a:ext cx="5099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Omitting an argument that has a default is legal; the default value is used.</a:t>
            </a:r>
            <a:br>
              <a:rPr lang="en-US" sz="2400" dirty="0"/>
            </a:br>
            <a:r>
              <a:rPr lang="en-US" sz="2400" i="1" dirty="0">
                <a:solidFill>
                  <a:srgbClr val="C00000"/>
                </a:solidFill>
              </a:rPr>
              <a:t>I’ve heard that 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i="1" dirty="0">
                <a:solidFill>
                  <a:srgbClr val="C00000"/>
                </a:solidFill>
              </a:rPr>
              <a:t>fruit(%name=bananas, %nutrient1=potassium).</a:t>
            </a:r>
            <a:br>
              <a:rPr lang="en-US" sz="2400" i="1" dirty="0">
                <a:solidFill>
                  <a:srgbClr val="C00000"/>
                </a:solidFill>
              </a:rPr>
            </a:br>
            <a:br>
              <a:rPr lang="en-US" sz="2400" i="1" dirty="0">
                <a:solidFill>
                  <a:srgbClr val="C00000"/>
                </a:solidFill>
              </a:rPr>
            </a:br>
            <a:r>
              <a:rPr lang="en-US" sz="2400" i="1" dirty="0">
                <a:solidFill>
                  <a:srgbClr val="C00000"/>
                </a:solidFill>
              </a:rPr>
              <a:t>I’ve heard that bananas are rich in potassium and sugar.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4CC3A-68A2-2F42-9826-64BA3E61F908}"/>
              </a:ext>
            </a:extLst>
          </p:cNvPr>
          <p:cNvSpPr txBox="1"/>
          <p:nvPr/>
        </p:nvSpPr>
        <p:spPr>
          <a:xfrm>
            <a:off x="6342185" y="2663031"/>
            <a:ext cx="50995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Omitting an argument that does </a:t>
            </a:r>
            <a:r>
              <a:rPr lang="en-US" sz="2400" i="1" dirty="0"/>
              <a:t>not</a:t>
            </a:r>
            <a:r>
              <a:rPr lang="en-US" sz="2400" dirty="0"/>
              <a:t> have a default is an error.</a:t>
            </a:r>
            <a:br>
              <a:rPr lang="en-US" sz="2400" dirty="0"/>
            </a:br>
            <a:r>
              <a:rPr lang="en-US" sz="2400" i="1" dirty="0">
                <a:solidFill>
                  <a:srgbClr val="C00000"/>
                </a:solidFill>
              </a:rPr>
              <a:t>I’ve heard that 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i="1" dirty="0">
                <a:solidFill>
                  <a:srgbClr val="C00000"/>
                </a:solidFill>
              </a:rPr>
              <a:t>fruit(%name=bananas, %nutrient2=Vitamin C)</a:t>
            </a:r>
            <a:br>
              <a:rPr lang="en-US" sz="2400" i="1" dirty="0">
                <a:solidFill>
                  <a:srgbClr val="C00000"/>
                </a:solidFill>
              </a:rPr>
            </a:br>
            <a:br>
              <a:rPr lang="en-US" sz="2400" i="1" dirty="0">
                <a:solidFill>
                  <a:srgbClr val="C00000"/>
                </a:solidFill>
              </a:rPr>
            </a:br>
            <a:br>
              <a:rPr lang="en-US" sz="2400" i="1" dirty="0">
                <a:solidFill>
                  <a:srgbClr val="C00000"/>
                </a:solidFill>
              </a:rPr>
            </a:br>
            <a:r>
              <a:rPr lang="en-US" sz="2400" i="1" dirty="0">
                <a:solidFill>
                  <a:srgbClr val="C00000"/>
                </a:solidFill>
              </a:rPr>
              <a:t>ERROR – missing %nutrient1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85E7E0-6218-B644-B9F3-011F7683E66E}"/>
              </a:ext>
            </a:extLst>
          </p:cNvPr>
          <p:cNvCxnSpPr/>
          <p:nvPr/>
        </p:nvCxnSpPr>
        <p:spPr>
          <a:xfrm>
            <a:off x="838200" y="2560622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3C6C20-7790-FC4F-BCBD-C5106471FFA2}"/>
              </a:ext>
            </a:extLst>
          </p:cNvPr>
          <p:cNvCxnSpPr>
            <a:cxnSpLocks/>
          </p:cNvCxnSpPr>
          <p:nvPr/>
        </p:nvCxnSpPr>
        <p:spPr>
          <a:xfrm>
            <a:off x="1008185" y="5034724"/>
            <a:ext cx="47712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D1B7F2-1845-794D-9E7C-4491BB116C87}"/>
              </a:ext>
            </a:extLst>
          </p:cNvPr>
          <p:cNvCxnSpPr>
            <a:cxnSpLocks/>
          </p:cNvCxnSpPr>
          <p:nvPr/>
        </p:nvCxnSpPr>
        <p:spPr>
          <a:xfrm>
            <a:off x="6371492" y="5034724"/>
            <a:ext cx="5070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0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B69-1F68-9A4E-B310-AD326236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2E5E-B845-0A47-B9E3-558418D3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47004"/>
          </a:xfrm>
        </p:spPr>
        <p:txBody>
          <a:bodyPr/>
          <a:lstStyle/>
          <a:p>
            <a:r>
              <a:rPr lang="en-US" dirty="0"/>
              <a:t>A macro-processor may be an standalone program that processes text before it is submitted to a compiler or assembler: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83C2-BAD8-FF4D-B7B8-AD02A33D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2302-B621-404B-B7D5-0694E0EA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4CFED-903E-F74B-BEC9-CDB9DFAA9444}"/>
              </a:ext>
            </a:extLst>
          </p:cNvPr>
          <p:cNvSpPr txBox="1"/>
          <p:nvPr/>
        </p:nvSpPr>
        <p:spPr>
          <a:xfrm>
            <a:off x="9738255" y="2788289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84D41-1DFC-D64C-81C4-14CC7A628BCF}"/>
              </a:ext>
            </a:extLst>
          </p:cNvPr>
          <p:cNvSpPr txBox="1"/>
          <p:nvPr/>
        </p:nvSpPr>
        <p:spPr>
          <a:xfrm>
            <a:off x="5382156" y="2785203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E4F3D-D2A8-1243-8843-767E2E5B1691}"/>
              </a:ext>
            </a:extLst>
          </p:cNvPr>
          <p:cNvSpPr txBox="1"/>
          <p:nvPr/>
        </p:nvSpPr>
        <p:spPr>
          <a:xfrm>
            <a:off x="939800" y="2772503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36A597-EA3D-E34A-9892-5B22DD29A732}"/>
              </a:ext>
            </a:extLst>
          </p:cNvPr>
          <p:cNvSpPr txBox="1"/>
          <p:nvPr/>
        </p:nvSpPr>
        <p:spPr>
          <a:xfrm>
            <a:off x="850900" y="2669564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Macro Language Source Code </a:t>
            </a: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191F5-4DC6-EA46-8688-25EF5E79C517}"/>
              </a:ext>
            </a:extLst>
          </p:cNvPr>
          <p:cNvCxnSpPr/>
          <p:nvPr/>
        </p:nvCxnSpPr>
        <p:spPr>
          <a:xfrm>
            <a:off x="2755900" y="3269728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80D2A58-B12C-804E-A65A-A3E5AF0CBFD2}"/>
              </a:ext>
            </a:extLst>
          </p:cNvPr>
          <p:cNvSpPr/>
          <p:nvPr/>
        </p:nvSpPr>
        <p:spPr>
          <a:xfrm>
            <a:off x="3302000" y="2669564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178545-3676-2D46-8CFE-083671593E8C}"/>
              </a:ext>
            </a:extLst>
          </p:cNvPr>
          <p:cNvSpPr txBox="1"/>
          <p:nvPr/>
        </p:nvSpPr>
        <p:spPr>
          <a:xfrm>
            <a:off x="3328061" y="2908759"/>
            <a:ext cx="1109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Macro</a:t>
            </a:r>
            <a:br>
              <a:rPr lang="en-US" b="1" dirty="0"/>
            </a:br>
            <a:r>
              <a:rPr lang="en-US" b="1" dirty="0"/>
              <a:t>Processor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026373-588B-7C4C-9C6F-2859677E1678}"/>
              </a:ext>
            </a:extLst>
          </p:cNvPr>
          <p:cNvCxnSpPr/>
          <p:nvPr/>
        </p:nvCxnSpPr>
        <p:spPr>
          <a:xfrm>
            <a:off x="4699000" y="3269728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9CF3F7-663E-384B-A4D6-552C961551ED}"/>
              </a:ext>
            </a:extLst>
          </p:cNvPr>
          <p:cNvSpPr txBox="1"/>
          <p:nvPr/>
        </p:nvSpPr>
        <p:spPr>
          <a:xfrm>
            <a:off x="5270500" y="2669564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 </a:t>
            </a:r>
            <a:br>
              <a:rPr lang="en-US" dirty="0"/>
            </a:b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859EF8-43C6-DB4D-BE5B-7BEF1D29991E}"/>
              </a:ext>
            </a:extLst>
          </p:cNvPr>
          <p:cNvCxnSpPr/>
          <p:nvPr/>
        </p:nvCxnSpPr>
        <p:spPr>
          <a:xfrm>
            <a:off x="7200900" y="3269728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44517-F96D-9849-912D-473FB24A9F0F}"/>
              </a:ext>
            </a:extLst>
          </p:cNvPr>
          <p:cNvSpPr/>
          <p:nvPr/>
        </p:nvSpPr>
        <p:spPr>
          <a:xfrm>
            <a:off x="7759700" y="2669564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9319A-9D85-D44B-9796-FA71F7A01CA5}"/>
              </a:ext>
            </a:extLst>
          </p:cNvPr>
          <p:cNvSpPr txBox="1"/>
          <p:nvPr/>
        </p:nvSpPr>
        <p:spPr>
          <a:xfrm>
            <a:off x="7748968" y="3085063"/>
            <a:ext cx="11865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Assembler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F60DC1-34C6-E047-8097-66772EE02943}"/>
              </a:ext>
            </a:extLst>
          </p:cNvPr>
          <p:cNvSpPr txBox="1"/>
          <p:nvPr/>
        </p:nvSpPr>
        <p:spPr>
          <a:xfrm>
            <a:off x="9639300" y="2669564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file</a:t>
            </a:r>
            <a:br>
              <a:rPr lang="en-US" dirty="0"/>
            </a:br>
            <a:r>
              <a:rPr lang="en-US" dirty="0"/>
              <a:t>(binary machine code and tables) 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2BC622-9700-4D4B-AA1D-D9D5C2C668C1}"/>
              </a:ext>
            </a:extLst>
          </p:cNvPr>
          <p:cNvCxnSpPr/>
          <p:nvPr/>
        </p:nvCxnSpPr>
        <p:spPr>
          <a:xfrm>
            <a:off x="9042400" y="3269728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1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B69-1F68-9A4E-B310-AD326236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2E5E-B845-0A47-B9E3-558418D3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996"/>
            <a:ext cx="10515600" cy="1047004"/>
          </a:xfrm>
        </p:spPr>
        <p:txBody>
          <a:bodyPr/>
          <a:lstStyle/>
          <a:p>
            <a:r>
              <a:rPr lang="en-US" dirty="0"/>
              <a:t>Macro-processing can be built into a compiler or an assembler (i.e. a </a:t>
            </a:r>
            <a:r>
              <a:rPr lang="en-US" i="1" dirty="0"/>
              <a:t>macro assembler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83C2-BAD8-FF4D-B7B8-AD02A33D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22302-B621-404B-B7D5-0694E0EA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4CFED-903E-F74B-BEC9-CDB9DFAA9444}"/>
              </a:ext>
            </a:extLst>
          </p:cNvPr>
          <p:cNvSpPr txBox="1"/>
          <p:nvPr/>
        </p:nvSpPr>
        <p:spPr>
          <a:xfrm>
            <a:off x="7534805" y="2733370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84D41-1DFC-D64C-81C4-14CC7A628BCF}"/>
              </a:ext>
            </a:extLst>
          </p:cNvPr>
          <p:cNvSpPr txBox="1"/>
          <p:nvPr/>
        </p:nvSpPr>
        <p:spPr>
          <a:xfrm>
            <a:off x="3178706" y="2730284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CF3F7-663E-384B-A4D6-552C961551ED}"/>
              </a:ext>
            </a:extLst>
          </p:cNvPr>
          <p:cNvSpPr txBox="1"/>
          <p:nvPr/>
        </p:nvSpPr>
        <p:spPr>
          <a:xfrm>
            <a:off x="3067050" y="261464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Language Source Code</a:t>
            </a:r>
            <a:br>
              <a:rPr lang="en-US" dirty="0"/>
            </a:br>
            <a:r>
              <a:rPr lang="en-US" dirty="0"/>
              <a:t>with Macros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859EF8-43C6-DB4D-BE5B-7BEF1D29991E}"/>
              </a:ext>
            </a:extLst>
          </p:cNvPr>
          <p:cNvCxnSpPr/>
          <p:nvPr/>
        </p:nvCxnSpPr>
        <p:spPr>
          <a:xfrm>
            <a:off x="4997450" y="3214809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AE44517-F96D-9849-912D-473FB24A9F0F}"/>
              </a:ext>
            </a:extLst>
          </p:cNvPr>
          <p:cNvSpPr/>
          <p:nvPr/>
        </p:nvSpPr>
        <p:spPr>
          <a:xfrm>
            <a:off x="5556250" y="2614645"/>
            <a:ext cx="1155700" cy="11486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9319A-9D85-D44B-9796-FA71F7A01CA5}"/>
              </a:ext>
            </a:extLst>
          </p:cNvPr>
          <p:cNvSpPr txBox="1"/>
          <p:nvPr/>
        </p:nvSpPr>
        <p:spPr>
          <a:xfrm>
            <a:off x="5556250" y="2844751"/>
            <a:ext cx="11865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Macro</a:t>
            </a:r>
            <a:br>
              <a:rPr lang="en-US" b="1" dirty="0"/>
            </a:br>
            <a:r>
              <a:rPr lang="en-US" b="1" dirty="0"/>
              <a:t>Assembler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F60DC1-34C6-E047-8097-66772EE02943}"/>
              </a:ext>
            </a:extLst>
          </p:cNvPr>
          <p:cNvSpPr txBox="1"/>
          <p:nvPr/>
        </p:nvSpPr>
        <p:spPr>
          <a:xfrm>
            <a:off x="7435850" y="2614645"/>
            <a:ext cx="1727200" cy="1200329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file</a:t>
            </a:r>
            <a:br>
              <a:rPr lang="en-US" dirty="0"/>
            </a:br>
            <a:r>
              <a:rPr lang="en-US" dirty="0"/>
              <a:t>(binary machine code and tables) </a:t>
            </a:r>
          </a:p>
          <a:p>
            <a:pPr algn="ctr"/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2BC622-9700-4D4B-AA1D-D9D5C2C668C1}"/>
              </a:ext>
            </a:extLst>
          </p:cNvPr>
          <p:cNvCxnSpPr/>
          <p:nvPr/>
        </p:nvCxnSpPr>
        <p:spPr>
          <a:xfrm>
            <a:off x="6838950" y="3214809"/>
            <a:ext cx="444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11690</TotalTime>
  <Words>3232</Words>
  <Application>Microsoft Macintosh PowerPoint</Application>
  <PresentationFormat>Widescreen</PresentationFormat>
  <Paragraphs>729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CMPE 220 </vt:lpstr>
      <vt:lpstr>Building Software</vt:lpstr>
      <vt:lpstr>What is a “Macro?”</vt:lpstr>
      <vt:lpstr>Example</vt:lpstr>
      <vt:lpstr>Example: Positional Arguments</vt:lpstr>
      <vt:lpstr>Example: Named Arguments with Defaults</vt:lpstr>
      <vt:lpstr>Example: Named Arguments with Defaults</vt:lpstr>
      <vt:lpstr>Incorporating Macros</vt:lpstr>
      <vt:lpstr>Incorporating Macros</vt:lpstr>
      <vt:lpstr>Separating Definitions from Input Files</vt:lpstr>
      <vt:lpstr>Macros Are Not Limited to Programming</vt:lpstr>
      <vt:lpstr>Macros Do Not Extend Instruction Sets!</vt:lpstr>
      <vt:lpstr>Macro Versus Subroutines</vt:lpstr>
      <vt:lpstr>Real-World Use Case</vt:lpstr>
      <vt:lpstr>Macros Reduced the Coding to 1 Line Per Test</vt:lpstr>
      <vt:lpstr>Example: a Better JSUB</vt:lpstr>
      <vt:lpstr>Macro Subroutine Call</vt:lpstr>
      <vt:lpstr>SINIT: Initialize Subroutine Stack</vt:lpstr>
      <vt:lpstr>SJMP: Subroutine Jump</vt:lpstr>
      <vt:lpstr>SRET: Subroutine Return</vt:lpstr>
      <vt:lpstr>Downsides of the Macro Subroutine Call</vt:lpstr>
      <vt:lpstr>Additional Features </vt:lpstr>
      <vt:lpstr>Escape Characters</vt:lpstr>
      <vt:lpstr>Automatic Label Generation</vt:lpstr>
      <vt:lpstr>Defining Automatic Labels</vt:lpstr>
      <vt:lpstr>Using Automatic Labels</vt:lpstr>
      <vt:lpstr>Conditional Macros</vt:lpstr>
      <vt:lpstr>Conditional Macro - Example</vt:lpstr>
      <vt:lpstr>Conditionally Generated Code</vt:lpstr>
      <vt:lpstr>Macro Variables</vt:lpstr>
      <vt:lpstr>Macro Variables - Example</vt:lpstr>
      <vt:lpstr>Nested Macros</vt:lpstr>
      <vt:lpstr>Single Pass Macro Processing</vt:lpstr>
      <vt:lpstr>Macro Processing With Iteration</vt:lpstr>
      <vt:lpstr>Macro Processing with Recursion</vt:lpstr>
      <vt:lpstr>Macro Processing With Recursion</vt:lpstr>
      <vt:lpstr>Built-In Macro Processing</vt:lpstr>
      <vt:lpstr>Steps in Translating a Language</vt:lpstr>
      <vt:lpstr>Writing a Macro Processor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220 </dc:title>
  <dc:creator>Robert Nicholson</dc:creator>
  <cp:lastModifiedBy>Robert Nicholson</cp:lastModifiedBy>
  <cp:revision>591</cp:revision>
  <dcterms:created xsi:type="dcterms:W3CDTF">2020-01-10T19:33:29Z</dcterms:created>
  <dcterms:modified xsi:type="dcterms:W3CDTF">2023-02-20T19:51:53Z</dcterms:modified>
</cp:coreProperties>
</file>