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466" r:id="rId3"/>
    <p:sldId id="569" r:id="rId4"/>
    <p:sldId id="574" r:id="rId5"/>
    <p:sldId id="570" r:id="rId6"/>
    <p:sldId id="571" r:id="rId7"/>
    <p:sldId id="572" r:id="rId8"/>
    <p:sldId id="573" r:id="rId9"/>
    <p:sldId id="577" r:id="rId10"/>
    <p:sldId id="575" r:id="rId11"/>
    <p:sldId id="581" r:id="rId12"/>
    <p:sldId id="576" r:id="rId13"/>
    <p:sldId id="524" r:id="rId14"/>
    <p:sldId id="480" r:id="rId15"/>
    <p:sldId id="527" r:id="rId16"/>
    <p:sldId id="521" r:id="rId17"/>
    <p:sldId id="394" r:id="rId18"/>
    <p:sldId id="582" r:id="rId19"/>
    <p:sldId id="376" r:id="rId20"/>
    <p:sldId id="520" r:id="rId21"/>
    <p:sldId id="522" r:id="rId22"/>
    <p:sldId id="523" r:id="rId23"/>
    <p:sldId id="525" r:id="rId24"/>
    <p:sldId id="526" r:id="rId25"/>
    <p:sldId id="528" r:id="rId26"/>
    <p:sldId id="529" r:id="rId27"/>
    <p:sldId id="530" r:id="rId28"/>
    <p:sldId id="535" r:id="rId29"/>
    <p:sldId id="531" r:id="rId30"/>
    <p:sldId id="532" r:id="rId31"/>
    <p:sldId id="533" r:id="rId32"/>
    <p:sldId id="534" r:id="rId33"/>
    <p:sldId id="536" r:id="rId34"/>
    <p:sldId id="537" r:id="rId35"/>
    <p:sldId id="538" r:id="rId36"/>
    <p:sldId id="541" r:id="rId37"/>
    <p:sldId id="539" r:id="rId38"/>
    <p:sldId id="579" r:id="rId39"/>
    <p:sldId id="540" r:id="rId40"/>
    <p:sldId id="560" r:id="rId41"/>
    <p:sldId id="561" r:id="rId42"/>
    <p:sldId id="578" r:id="rId43"/>
    <p:sldId id="562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64" r:id="rId55"/>
    <p:sldId id="552" r:id="rId56"/>
    <p:sldId id="554" r:id="rId57"/>
    <p:sldId id="563" r:id="rId58"/>
    <p:sldId id="555" r:id="rId59"/>
    <p:sldId id="556" r:id="rId60"/>
    <p:sldId id="557" r:id="rId61"/>
    <p:sldId id="566" r:id="rId62"/>
    <p:sldId id="553" r:id="rId63"/>
    <p:sldId id="565" r:id="rId64"/>
    <p:sldId id="558" r:id="rId65"/>
    <p:sldId id="580" r:id="rId66"/>
    <p:sldId id="55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5273"/>
  </p:normalViewPr>
  <p:slideViewPr>
    <p:cSldViewPr snapToGrid="0" snapToObjects="1">
      <p:cViewPr varScale="1">
        <p:scale>
          <a:sx n="125" d="100"/>
          <a:sy n="125" d="100"/>
        </p:scale>
        <p:origin x="1240" y="160"/>
      </p:cViewPr>
      <p:guideLst>
        <p:guide orient="horz" pos="2472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5D4BB-C412-2E4B-9EDF-7192BB55DF9F}" type="datetimeFigureOut">
              <a:rPr lang="en-US" smtClean="0"/>
              <a:pPr/>
              <a:t>2/22/23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E26E-6141-854C-8D8C-D812CC839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7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are allergic to change, you have to get out and sell the idea.</a:t>
            </a:r>
            <a:endParaRPr lang="en-US" dirty="0"/>
          </a:p>
          <a:p>
            <a:endParaRPr lang="en-US" dirty="0"/>
          </a:p>
          <a:p>
            <a:r>
              <a:rPr lang="en-US" dirty="0"/>
              <a:t>ALGOL – </a:t>
            </a:r>
            <a:r>
              <a:rPr lang="en-US" dirty="0" err="1"/>
              <a:t>Edsgar</a:t>
            </a:r>
            <a:r>
              <a:rPr lang="en-US" dirty="0"/>
              <a:t> Dijkstra wrote his famous letter to the Communications of the ACM in 1968, so the ALGOL designers were well ahead of their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6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6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 </a:t>
            </a:r>
            <a:r>
              <a:rPr lang="en-US" dirty="0" err="1"/>
              <a:t>Sammet</a:t>
            </a:r>
            <a:r>
              <a:rPr lang="en-US" dirty="0"/>
              <a:t>  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Chairperson of the ACM’s Special Interest Committee on Symbolic and Algebraic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3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Lexicon = vocabulary   |  Syntax = grammar |   Semantics =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5B05-68FD-2C4F-8750-9E0690CEC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470AE-65A4-4A4D-92E9-5FB173DD2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3D25-CA32-3546-B211-0FA45E1D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148A-1A48-FE47-8363-BFFEB9E0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EAE1-AE4C-3B40-9164-97AF1491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2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645D-EDE6-3946-BB11-5F377D75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58F36-3695-4E48-9423-C4CCFA49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3CF7-19B4-8D48-9DFC-DDD295F0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3B15-81A0-5848-B881-AFDA7468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8402-E746-6A40-B7EF-E9F70F6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6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D173B-DD3B-A346-BDF7-87ACD3F7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C63DF-B61D-A348-B9FC-7573F9AA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A704-911F-9B48-B58F-851E08B7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5B21E-8CCE-7E42-9108-7C687A9C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4832-59C5-0343-913A-CBBA5114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138-0814-5C46-A170-43283814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3E5A-5DF7-A04B-92D8-E0857DCF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3E14-94CD-3D43-8961-C3013610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3C0A-8889-8D4E-B816-C7A7EEE2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D6DB-BD57-1E4E-B959-EB19E12B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C13F-A412-3340-A369-2D43DCDC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3288-9671-C34A-8C3A-A58D178E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ED2-E97A-C241-B796-8765D215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4F1D-94E4-3F45-B231-547D43E5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8013-2C40-A14A-A71A-42AAE5D3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4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90E-F403-D148-B911-B2C8447A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6"/>
            <a:ext cx="10515600" cy="125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51F0-173B-9F49-8FF6-A03DEBBAD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047"/>
            <a:ext cx="517701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44801-EA02-4947-8BB4-BA296297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047"/>
            <a:ext cx="518160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53BB-97C2-4640-896F-37F7605F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D13FE-8C46-8343-ABE7-CB1F264C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1B09-F2DB-C041-BDC9-EA974F53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BD5C-06DF-5B46-A0AB-120B8F48C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6039"/>
            <a:ext cx="5157787" cy="512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74CC9-6C91-074D-969B-E96A7EA6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0836"/>
            <a:ext cx="5157787" cy="4159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95CA6-EBA4-BA43-9E0D-8F01D6C42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512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EEB3D-B112-924C-823E-8D5BF87EA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0834"/>
            <a:ext cx="5183188" cy="4159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CAAB9C9-8075-3241-8B08-00930288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0A6981E-194C-D54B-BE12-41BEBF75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E9BC8EF-0B65-2E49-A34C-6C885BC5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9FF794C-22F1-454B-89A6-6B4545AD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06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7ED8-D9C2-E340-A92A-71BACA55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32D2F-E5EE-DB46-B811-4E15E975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8D39F-3BAE-C148-BF2C-5A2DE1CF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3D07-4E79-0E43-AE11-E89C6D2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A5B9-CACD-654E-B4D2-91A1ED39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847C9-C68C-CD43-AAB9-543BCA22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314D0-7E87-1240-8DAC-70E4075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B85A-4F21-0C44-85D3-412DB23E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6A6B-EBBD-F748-A5C0-D7C58493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C003C-63F5-FD4C-BA02-132FD51E9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3E925-9A93-BF49-AC7D-1B29CD9F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0B580-602A-DB49-91DD-BE7F8FEB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E5CB-2CE8-6148-B98E-55F2656E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4A23-C616-A143-A5AD-FC3A53F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DC069-14F8-BF45-8B30-17F729AA0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2E4B-DA96-5741-8271-30E30C6E8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7B2E-786F-2B4F-9062-53F7F7C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0DC6A-5864-A843-9858-FF584807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9263-CE05-614D-AB32-493E089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7B67D-DDF3-5D44-B48B-14789A0C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5CF4-7422-8442-9B08-8A6E47132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5E9624A-52AF-0A4F-B052-04AFBDA07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A2F16-F291-3F4B-B5B6-C0E32E5FA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DF9066-E00C-6044-A626-415119B1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8997"/>
            <a:ext cx="10515600" cy="493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580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sjsu.edu/web-dbgen/catalog/courses/CMPE180A.html" TargetMode="External"/><Relationship Id="rId2" Type="http://schemas.openxmlformats.org/officeDocument/2006/relationships/hyperlink" Target="http://info.sjsu.edu/web-dbgen/catalog/courses/CMPE126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Class 8 – </a:t>
            </a:r>
            <a:r>
              <a:rPr lang="en-US" sz="3600" dirty="0"/>
              <a:t>Compilers (part 1)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F2D-79F1-0E42-BB37-0A0BA457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21 Influential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B25E-CE94-C141-807A-F315335A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believe these languages are important because:</a:t>
            </a:r>
          </a:p>
          <a:p>
            <a:pPr lvl="1"/>
            <a:r>
              <a:rPr lang="en-US" dirty="0"/>
              <a:t>Many are still widely used today</a:t>
            </a:r>
          </a:p>
          <a:p>
            <a:pPr lvl="1"/>
            <a:r>
              <a:rPr lang="en-US" dirty="0"/>
              <a:t>They introduced or popularized new ways of programming</a:t>
            </a:r>
          </a:p>
          <a:p>
            <a:pPr lvl="1"/>
            <a:r>
              <a:rPr lang="en-US" dirty="0"/>
              <a:t>They influenced later languages</a:t>
            </a:r>
          </a:p>
          <a:p>
            <a:r>
              <a:rPr lang="en-US" dirty="0"/>
              <a:t>There are a host of new languages since 2000, but none (in my opinion) have broken out into the mainstream as truly influential</a:t>
            </a:r>
          </a:p>
          <a:p>
            <a:r>
              <a:rPr lang="en-US" b="1" dirty="0"/>
              <a:t>How many have you heard of or used?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39F8-32AB-ED48-8DBF-82C2F1FB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3530F-52D7-174C-9881-BAAB05B8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2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3EEF-1DE7-DD48-98DE-04BA395C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Languages Have You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8F57-C65E-B449-8FAD-E99CD5C1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totals:</a:t>
            </a:r>
          </a:p>
          <a:p>
            <a:pPr lvl="1"/>
            <a:r>
              <a:rPr lang="en-US" dirty="0"/>
              <a:t>Heard of 21 (obviously, since it’s my list!)</a:t>
            </a:r>
          </a:p>
          <a:p>
            <a:pPr lvl="1"/>
            <a:r>
              <a:rPr lang="en-US" dirty="0"/>
              <a:t>Used 13:  FORTRAN, ALGOL, COBOL, BASIC, SQL, PASCAL, C, C++, HTML, Python, Java, PHP, JavaScript (plus dozens of others)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DCA7-D85F-4A48-A2EB-26F709E8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AED80-CE2B-BF48-825C-69EC9289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1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6609-DDA6-A548-BFFB-19F90FCD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There No Famous Assemblers?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A0FF-1E27-0E4D-B653-17E9CE56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languages are, by their nature, tied to a specific machine architecture</a:t>
            </a:r>
          </a:p>
          <a:p>
            <a:r>
              <a:rPr lang="en-US" dirty="0"/>
              <a:t>No assembly language could become ubiquitous…. it could not spread beyond the users of a particular computer</a:t>
            </a:r>
          </a:p>
          <a:p>
            <a:r>
              <a:rPr lang="en-US" dirty="0"/>
              <a:t>Assembly languages change as processors evolve… most don’t “persist” more than a few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4CBC-6F84-4B42-AB60-03974DD2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D118F-B272-EB49-B81D-165A4860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9614-34C0-E44D-B611-40965ED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8DA5-45AA-0B43-9D33-9F91F68C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Kathleen Booth is credited with creating the first </a:t>
            </a:r>
            <a:r>
              <a:rPr lang="en-US" i="1" dirty="0"/>
              <a:t>assembler</a:t>
            </a:r>
            <a:r>
              <a:rPr lang="en-US" dirty="0"/>
              <a:t> in 1947, while working on the ARC2 (Automatic Relay Calculator) computer at the University of London.</a:t>
            </a:r>
          </a:p>
          <a:p>
            <a:r>
              <a:rPr lang="en-US" dirty="0"/>
              <a:t>The first high level language </a:t>
            </a:r>
            <a:r>
              <a:rPr lang="en-US" i="1" dirty="0"/>
              <a:t>compiler</a:t>
            </a:r>
            <a:r>
              <a:rPr lang="en-US" dirty="0"/>
              <a:t> – for a primitive language called A-0 – was developed by Grace Hopper in 1952.  The A-0 system combined features of what we would call a compiler, assembler, linker and loader.</a:t>
            </a:r>
          </a:p>
          <a:p>
            <a:pPr lvl="1"/>
            <a:r>
              <a:rPr lang="en-US" dirty="0"/>
              <a:t>Several versions followed:  A-1, A-2, ARITH-MATIC, FLOW-MATIC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79D-E414-EC4F-B31D-557CCF83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A68D-2367-F54E-B250-95198FC7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0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9614-34C0-E44D-B611-40965ED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- FORTRAN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8DA5-45AA-0B43-9D33-9F91F68C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7344507" cy="4950789"/>
          </a:xfrm>
        </p:spPr>
        <p:txBody>
          <a:bodyPr>
            <a:normAutofit/>
          </a:bodyPr>
          <a:lstStyle/>
          <a:p>
            <a:r>
              <a:rPr lang="en-US" dirty="0"/>
              <a:t>The first FORTRAN (</a:t>
            </a:r>
            <a:r>
              <a:rPr lang="en-US" dirty="0" err="1"/>
              <a:t>FORmula</a:t>
            </a:r>
            <a:r>
              <a:rPr lang="en-US" dirty="0"/>
              <a:t> </a:t>
            </a:r>
            <a:r>
              <a:rPr lang="en-US" dirty="0" err="1"/>
              <a:t>TRANslation</a:t>
            </a:r>
            <a:r>
              <a:rPr lang="en-US" dirty="0"/>
              <a:t>) compiler was developed at IBM in 1957, by a team led by John Backus</a:t>
            </a:r>
          </a:p>
          <a:p>
            <a:pPr lvl="1"/>
            <a:r>
              <a:rPr lang="en-US" dirty="0"/>
              <a:t>Backus pioneered </a:t>
            </a:r>
            <a:r>
              <a:rPr lang="en-US" i="1" dirty="0"/>
              <a:t>parsing</a:t>
            </a:r>
            <a:r>
              <a:rPr lang="en-US" dirty="0"/>
              <a:t> techniques based on a formal set of </a:t>
            </a:r>
            <a:r>
              <a:rPr lang="en-US" i="1" dirty="0"/>
              <a:t>syntax rules </a:t>
            </a:r>
            <a:r>
              <a:rPr lang="en-US" dirty="0"/>
              <a:t>(a </a:t>
            </a:r>
            <a:r>
              <a:rPr lang="en-US" i="1" dirty="0"/>
              <a:t>grammar</a:t>
            </a:r>
            <a:r>
              <a:rPr lang="en-US" dirty="0"/>
              <a:t>) </a:t>
            </a:r>
          </a:p>
          <a:p>
            <a:r>
              <a:rPr lang="en-US" dirty="0"/>
              <a:t>FORTRAN was the first </a:t>
            </a:r>
            <a:r>
              <a:rPr lang="en-US" i="1" dirty="0"/>
              <a:t>commercial</a:t>
            </a:r>
            <a:r>
              <a:rPr lang="en-US" dirty="0"/>
              <a:t> compiler – it was an extra cost add-on when you bought an IBM computer</a:t>
            </a:r>
          </a:p>
          <a:p>
            <a:r>
              <a:rPr lang="en-US" dirty="0"/>
              <a:t>It is sometimes called the first modern compiler, because it employed formal grammar rules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79D-E414-EC4F-B31D-557CCF83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A68D-2367-F54E-B250-95198FC7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55E661-AF3A-184D-98FB-941D48937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238996"/>
            <a:ext cx="28575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5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9614-34C0-E44D-B611-40965ED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- COBOL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8DA5-45AA-0B43-9D33-9F91F68C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962512"/>
          </a:xfrm>
        </p:spPr>
        <p:txBody>
          <a:bodyPr>
            <a:normAutofit/>
          </a:bodyPr>
          <a:lstStyle/>
          <a:p>
            <a:r>
              <a:rPr lang="en-US" dirty="0"/>
              <a:t>The first COBOL (Common Business Oriented Language) compiler was released in 1960.  </a:t>
            </a:r>
          </a:p>
          <a:p>
            <a:r>
              <a:rPr lang="en-US" dirty="0"/>
              <a:t>COBOL was designed by an industry-wide committee – proposed by Mary Hawes, a Burroughs Corporation programmer</a:t>
            </a:r>
          </a:p>
          <a:p>
            <a:r>
              <a:rPr lang="en-US" dirty="0"/>
              <a:t>It was the first “standardized” programming language</a:t>
            </a:r>
          </a:p>
          <a:p>
            <a:r>
              <a:rPr lang="en-US" dirty="0"/>
              <a:t>It was heavily influenced by Grace Hopper, who advised the committee</a:t>
            </a:r>
          </a:p>
          <a:p>
            <a:r>
              <a:rPr lang="en-US" dirty="0"/>
              <a:t>It was the first language to run on multiple computers (the UNIVAC II and the RCA 501) – thus achieving the goal of </a:t>
            </a:r>
            <a:r>
              <a:rPr lang="en-US" i="1" dirty="0"/>
              <a:t>portability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79D-E414-EC4F-B31D-557CCF83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A68D-2367-F54E-B250-95198FC7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6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9614-34C0-E44D-B611-40965ED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8DA5-45AA-0B43-9D33-9F91F68C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Assemblers are easy to write.  </a:t>
            </a:r>
          </a:p>
          <a:p>
            <a:pPr lvl="1"/>
            <a:r>
              <a:rPr lang="en-US" dirty="0"/>
              <a:t>No special techniques are needed</a:t>
            </a:r>
          </a:p>
          <a:p>
            <a:pPr lvl="1"/>
            <a:r>
              <a:rPr lang="en-US" dirty="0"/>
              <a:t>Anyone with a few years of programming experience should be able to write an assembler</a:t>
            </a:r>
          </a:p>
          <a:p>
            <a:pPr lvl="1"/>
            <a:r>
              <a:rPr lang="en-US" dirty="0"/>
              <a:t>The earliest assemblers were written using “brute force” programming</a:t>
            </a:r>
          </a:p>
          <a:p>
            <a:r>
              <a:rPr lang="en-US" dirty="0"/>
              <a:t>Compilers raised the bar</a:t>
            </a:r>
          </a:p>
          <a:p>
            <a:pPr lvl="1"/>
            <a:r>
              <a:rPr lang="en-US" dirty="0"/>
              <a:t>It is </a:t>
            </a:r>
            <a:r>
              <a:rPr lang="en-US" i="1" dirty="0"/>
              <a:t>almost impossible </a:t>
            </a:r>
            <a:r>
              <a:rPr lang="en-US" dirty="0"/>
              <a:t>to write a compiler using “brute force” methods</a:t>
            </a:r>
          </a:p>
          <a:p>
            <a:pPr lvl="1"/>
            <a:r>
              <a:rPr lang="en-US" dirty="0"/>
              <a:t>New programming concepts and techniques were needed – and that’s what we’ll be talking about this week and next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79D-E414-EC4F-B31D-557CCF83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A68D-2367-F54E-B250-95198FC7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5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5798-3299-DE48-8871-CA6A382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Assemblers versus Compilers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C89-F25B-5E45-A413-97664D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54F-0CFE-434D-A390-61CC492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C98C5D-539A-274A-B670-3685F00EA25A}"/>
              </a:ext>
            </a:extLst>
          </p:cNvPr>
          <p:cNvSpPr txBox="1">
            <a:spLocks/>
          </p:cNvSpPr>
          <p:nvPr/>
        </p:nvSpPr>
        <p:spPr>
          <a:xfrm>
            <a:off x="-1373444" y="3654646"/>
            <a:ext cx="10515600" cy="48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0F6CEA-B8B5-5B4A-9A76-C202DB4C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94346"/>
              </p:ext>
            </p:extLst>
          </p:nvPr>
        </p:nvGraphicFramePr>
        <p:xfrm>
          <a:off x="838200" y="1191274"/>
          <a:ext cx="10636404" cy="50518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18202">
                  <a:extLst>
                    <a:ext uri="{9D8B030D-6E8A-4147-A177-3AD203B41FA5}">
                      <a16:colId xmlns:a16="http://schemas.microsoft.com/office/drawing/2014/main" val="3605714934"/>
                    </a:ext>
                  </a:extLst>
                </a:gridCol>
                <a:gridCol w="5318202">
                  <a:extLst>
                    <a:ext uri="{9D8B030D-6E8A-4147-A177-3AD203B41FA5}">
                      <a16:colId xmlns:a16="http://schemas.microsoft.com/office/drawing/2014/main" val="1886001682"/>
                    </a:ext>
                  </a:extLst>
                </a:gridCol>
              </a:tblGrid>
              <a:tr h="381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Assembler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09003"/>
                  </a:ext>
                </a:extLst>
              </a:tr>
              <a:tr h="11606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/>
                        <a:t>Scanline</a:t>
                      </a:r>
                      <a:r>
                        <a:rPr lang="en-US" b="1" dirty="0"/>
                        <a:t>(): </a:t>
                      </a:r>
                      <a:r>
                        <a:rPr lang="en-US" dirty="0"/>
                        <a:t>look for label, </a:t>
                      </a:r>
                      <a:r>
                        <a:rPr lang="en-US" dirty="0" err="1"/>
                        <a:t>opcode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operands, 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Scanner:  </a:t>
                      </a:r>
                      <a:r>
                        <a:rPr lang="en-US" dirty="0"/>
                        <a:t>also called a lexical analyzer or </a:t>
                      </a:r>
                      <a:r>
                        <a:rPr lang="en-US" dirty="0" err="1"/>
                        <a:t>tokenizer</a:t>
                      </a:r>
                      <a:r>
                        <a:rPr lang="en-US" dirty="0"/>
                        <a:t>.  Breaks the input into a series of </a:t>
                      </a:r>
                      <a:r>
                        <a:rPr lang="en-US" i="1" dirty="0"/>
                        <a:t>tokens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08125"/>
                  </a:ext>
                </a:extLst>
              </a:tr>
              <a:tr h="11606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/>
                        <a:t>Processline</a:t>
                      </a:r>
                      <a:r>
                        <a:rPr lang="en-US" b="1" dirty="0"/>
                        <a:t>():</a:t>
                      </a:r>
                      <a:r>
                        <a:rPr lang="en-US" dirty="0"/>
                        <a:t> indentify the </a:t>
                      </a:r>
                      <a:r>
                        <a:rPr lang="en-US" dirty="0" err="1"/>
                        <a:t>opcode</a:t>
                      </a:r>
                      <a:r>
                        <a:rPr lang="en-US" dirty="0"/>
                        <a:t>, process</a:t>
                      </a:r>
                      <a:r>
                        <a:rPr lang="en-US" baseline="0" dirty="0"/>
                        <a:t> operands,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i="0" dirty="0"/>
                        <a:t>Parser: </a:t>
                      </a:r>
                      <a:r>
                        <a:rPr lang="en-US" b="0" i="0" dirty="0"/>
                        <a:t> a</a:t>
                      </a:r>
                      <a:r>
                        <a:rPr lang="en-US" b="0" i="0" baseline="0" dirty="0"/>
                        <a:t> semantic analyzer, that recognizes the structure of the program based on the token stream, and builds an internal representation of the program</a:t>
                      </a:r>
                      <a:endParaRPr lang="en-US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06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Second pass: </a:t>
                      </a:r>
                      <a:r>
                        <a:rPr lang="en-US" dirty="0"/>
                        <a:t>Assemble the instructions and generate machine code into an object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i="0" dirty="0"/>
                        <a:t>Code generator:  </a:t>
                      </a:r>
                      <a:r>
                        <a:rPr lang="en-US" b="0" i="0" dirty="0"/>
                        <a:t>process the internal representation and generate assembly-language code for</a:t>
                      </a:r>
                      <a:r>
                        <a:rPr lang="en-US" b="0" i="0" baseline="0" dirty="0"/>
                        <a:t> a specific machine</a:t>
                      </a:r>
                      <a:endParaRPr lang="en-US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06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Symbol Table:  </a:t>
                      </a:r>
                      <a:r>
                        <a:rPr lang="en-US" dirty="0"/>
                        <a:t>stores symbols and information about their type and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/>
                        <a:t>Symbol Table:  </a:t>
                      </a:r>
                      <a:r>
                        <a:rPr lang="en-US" dirty="0"/>
                        <a:t>stores symbols and information about their type and definition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68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57FE22C-DC92-AB45-90BE-D59DF23B5C9E}"/>
              </a:ext>
            </a:extLst>
          </p:cNvPr>
          <p:cNvSpPr txBox="1"/>
          <p:nvPr/>
        </p:nvSpPr>
        <p:spPr>
          <a:xfrm>
            <a:off x="927100" y="15151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5798-3299-DE48-8871-CA6A382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C89-F25B-5E45-A413-97664D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54F-0CFE-434D-A390-61CC492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677A4-3283-3A4C-9804-B6BAEEB40A99}"/>
              </a:ext>
            </a:extLst>
          </p:cNvPr>
          <p:cNvSpPr txBox="1"/>
          <p:nvPr/>
        </p:nvSpPr>
        <p:spPr>
          <a:xfrm>
            <a:off x="916706" y="1504579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Code</a:t>
            </a:r>
          </a:p>
          <a:p>
            <a:pPr algn="ctr"/>
            <a:r>
              <a:rPr lang="en-US" dirty="0"/>
              <a:t>(character stream)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BD30B4-E48B-6543-9240-446EEFB8FE58}"/>
              </a:ext>
            </a:extLst>
          </p:cNvPr>
          <p:cNvCxnSpPr/>
          <p:nvPr/>
        </p:nvCxnSpPr>
        <p:spPr>
          <a:xfrm>
            <a:off x="2743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9983DA-337D-3C48-8EAD-CB2C8D285D70}"/>
              </a:ext>
            </a:extLst>
          </p:cNvPr>
          <p:cNvSpPr/>
          <p:nvPr/>
        </p:nvSpPr>
        <p:spPr>
          <a:xfrm>
            <a:off x="32893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58C2-B695-6344-8124-EADE949D856E}"/>
              </a:ext>
            </a:extLst>
          </p:cNvPr>
          <p:cNvSpPr txBox="1"/>
          <p:nvPr/>
        </p:nvSpPr>
        <p:spPr>
          <a:xfrm>
            <a:off x="3276600" y="1498621"/>
            <a:ext cx="116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Scanner</a:t>
            </a:r>
          </a:p>
          <a:p>
            <a:pPr algn="ctr"/>
            <a:r>
              <a:rPr lang="en-US" b="1" dirty="0"/>
              <a:t>(lexical </a:t>
            </a:r>
            <a:br>
              <a:rPr lang="en-US" b="1" dirty="0"/>
            </a:br>
            <a:r>
              <a:rPr lang="en-US" b="1" dirty="0"/>
              <a:t>analyzer)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97541-31D6-DD44-AC0E-E62737A01EC0}"/>
              </a:ext>
            </a:extLst>
          </p:cNvPr>
          <p:cNvCxnSpPr/>
          <p:nvPr/>
        </p:nvCxnSpPr>
        <p:spPr>
          <a:xfrm>
            <a:off x="46863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00009C-ED8F-2843-9B44-B547365DBC4E}"/>
              </a:ext>
            </a:extLst>
          </p:cNvPr>
          <p:cNvSpPr txBox="1"/>
          <p:nvPr/>
        </p:nvSpPr>
        <p:spPr>
          <a:xfrm>
            <a:off x="52578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Tokens</a:t>
            </a:r>
            <a:br>
              <a:rPr lang="en-US" dirty="0"/>
            </a:br>
            <a:r>
              <a:rPr lang="en-US" dirty="0"/>
              <a:t>(types &amp; values)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12356-C72F-DB4D-A7AA-1AEB7FDB21C7}"/>
              </a:ext>
            </a:extLst>
          </p:cNvPr>
          <p:cNvCxnSpPr/>
          <p:nvPr/>
        </p:nvCxnSpPr>
        <p:spPr>
          <a:xfrm>
            <a:off x="7188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DA97B3-116A-1841-927F-44398298D086}"/>
              </a:ext>
            </a:extLst>
          </p:cNvPr>
          <p:cNvSpPr/>
          <p:nvPr/>
        </p:nvSpPr>
        <p:spPr>
          <a:xfrm>
            <a:off x="77470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CDBE7-1B8B-D448-BAF4-77D88FBE51F9}"/>
              </a:ext>
            </a:extLst>
          </p:cNvPr>
          <p:cNvSpPr txBox="1"/>
          <p:nvPr/>
        </p:nvSpPr>
        <p:spPr>
          <a:xfrm>
            <a:off x="7772400" y="1483797"/>
            <a:ext cx="11410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Parser (syntax analyzer)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1C414-DCE3-0145-A732-71C282D0F939}"/>
              </a:ext>
            </a:extLst>
          </p:cNvPr>
          <p:cNvSpPr txBox="1"/>
          <p:nvPr/>
        </p:nvSpPr>
        <p:spPr>
          <a:xfrm>
            <a:off x="96266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 Tree</a:t>
            </a:r>
            <a:br>
              <a:rPr lang="en-US" dirty="0"/>
            </a:br>
            <a:r>
              <a:rPr lang="en-US" dirty="0"/>
              <a:t>(an internal representation of the program)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60908-710D-C146-9179-2ACD648E42EC}"/>
              </a:ext>
            </a:extLst>
          </p:cNvPr>
          <p:cNvCxnSpPr/>
          <p:nvPr/>
        </p:nvCxnSpPr>
        <p:spPr>
          <a:xfrm>
            <a:off x="90297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C98C5D-539A-274A-B670-3685F00EA25A}"/>
              </a:ext>
            </a:extLst>
          </p:cNvPr>
          <p:cNvSpPr txBox="1">
            <a:spLocks/>
          </p:cNvSpPr>
          <p:nvPr/>
        </p:nvSpPr>
        <p:spPr>
          <a:xfrm>
            <a:off x="-1373444" y="3654646"/>
            <a:ext cx="10515600" cy="48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8238DE-A796-7C41-BE2D-D7F145DCD410}"/>
              </a:ext>
            </a:extLst>
          </p:cNvPr>
          <p:cNvSpPr/>
          <p:nvPr/>
        </p:nvSpPr>
        <p:spPr>
          <a:xfrm>
            <a:off x="1103056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151B-FB7C-6A4A-8520-D001BADD14C0}"/>
              </a:ext>
            </a:extLst>
          </p:cNvPr>
          <p:cNvSpPr txBox="1"/>
          <p:nvPr/>
        </p:nvSpPr>
        <p:spPr>
          <a:xfrm>
            <a:off x="1103056" y="4745049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Generator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D3F41-0AEF-E741-95DD-3A966575CDD4}"/>
              </a:ext>
            </a:extLst>
          </p:cNvPr>
          <p:cNvSpPr txBox="1"/>
          <p:nvPr/>
        </p:nvSpPr>
        <p:spPr>
          <a:xfrm>
            <a:off x="3028950" y="4506292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Language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B01C1-4757-704E-B95D-C91EAD310522}"/>
              </a:ext>
            </a:extLst>
          </p:cNvPr>
          <p:cNvSpPr/>
          <p:nvPr/>
        </p:nvSpPr>
        <p:spPr>
          <a:xfrm>
            <a:off x="5526344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CBB3B-B052-9445-A38C-B9D52195BF22}"/>
              </a:ext>
            </a:extLst>
          </p:cNvPr>
          <p:cNvSpPr txBox="1"/>
          <p:nvPr/>
        </p:nvSpPr>
        <p:spPr>
          <a:xfrm>
            <a:off x="5422900" y="4921791"/>
            <a:ext cx="134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Assembler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81A6FE-E786-234A-8394-4B030FB8950E}"/>
              </a:ext>
            </a:extLst>
          </p:cNvPr>
          <p:cNvCxnSpPr/>
          <p:nvPr/>
        </p:nvCxnSpPr>
        <p:spPr>
          <a:xfrm>
            <a:off x="240030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B391C4-0FA7-5C49-826D-B538D6872432}"/>
              </a:ext>
            </a:extLst>
          </p:cNvPr>
          <p:cNvCxnSpPr/>
          <p:nvPr/>
        </p:nvCxnSpPr>
        <p:spPr>
          <a:xfrm>
            <a:off x="489585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B02F4-A7E4-D94F-ABEC-C7ABBFD22A8B}"/>
              </a:ext>
            </a:extLst>
          </p:cNvPr>
          <p:cNvCxnSpPr/>
          <p:nvPr/>
        </p:nvCxnSpPr>
        <p:spPr>
          <a:xfrm>
            <a:off x="685800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E84EDF-E91A-7C40-9D7F-5943CB2FB3B4}"/>
              </a:ext>
            </a:extLst>
          </p:cNvPr>
          <p:cNvCxnSpPr/>
          <p:nvPr/>
        </p:nvCxnSpPr>
        <p:spPr>
          <a:xfrm>
            <a:off x="1676400" y="3614951"/>
            <a:ext cx="883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99A8B0-E89E-034D-B178-0F06617AFD0E}"/>
              </a:ext>
            </a:extLst>
          </p:cNvPr>
          <p:cNvCxnSpPr>
            <a:cxnSpLocks/>
          </p:cNvCxnSpPr>
          <p:nvPr/>
        </p:nvCxnSpPr>
        <p:spPr>
          <a:xfrm flipH="1">
            <a:off x="10502900" y="2852951"/>
            <a:ext cx="12700" cy="762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19B1-C4DE-EF44-ACD8-9BB5C99020CC}"/>
              </a:ext>
            </a:extLst>
          </p:cNvPr>
          <p:cNvCxnSpPr>
            <a:cxnSpLocks/>
          </p:cNvCxnSpPr>
          <p:nvPr/>
        </p:nvCxnSpPr>
        <p:spPr>
          <a:xfrm>
            <a:off x="1676400" y="3614951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26488B-AD21-664F-823F-044183CB4097}"/>
              </a:ext>
            </a:extLst>
          </p:cNvPr>
          <p:cNvSpPr txBox="1"/>
          <p:nvPr/>
        </p:nvSpPr>
        <p:spPr>
          <a:xfrm>
            <a:off x="7902701" y="489352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• • 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7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40278"/>
            <a:ext cx="8229600" cy="547687"/>
          </a:xfrm>
        </p:spPr>
        <p:txBody>
          <a:bodyPr/>
          <a:lstStyle/>
          <a:p>
            <a:r>
              <a:rPr lang="en-US" sz="2400" dirty="0"/>
              <a:t>We can architect a </a:t>
            </a:r>
            <a:r>
              <a:rPr lang="en-US" sz="2400" u="sng" dirty="0"/>
              <a:t>compiler</a:t>
            </a:r>
            <a:r>
              <a:rPr lang="en-US" sz="2400" dirty="0"/>
              <a:t> with three major parts: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50B-9697-C641-9B90-71FBACD78965}" type="slidenum">
              <a:rPr lang="en-US"/>
              <a:pPr/>
              <a:t>19</a:t>
            </a:fld>
            <a:endParaRPr lang="en-US"/>
          </a:p>
        </p:txBody>
      </p:sp>
      <p:pic>
        <p:nvPicPr>
          <p:cNvPr id="74760" name="Picture 8" descr="177075 fg0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1783099"/>
            <a:ext cx="6948488" cy="4230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AF1BD9-4A0D-C340-AAEB-DB1B10A8EB10}"/>
              </a:ext>
            </a:extLst>
          </p:cNvPr>
          <p:cNvSpPr txBox="1"/>
          <p:nvPr/>
        </p:nvSpPr>
        <p:spPr>
          <a:xfrm>
            <a:off x="8856032" y="4902186"/>
            <a:ext cx="293972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Output a low-level, system dependent 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395600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9DDF6A1C-806E-FE45-976E-4F03930834F9}"/>
              </a:ext>
            </a:extLst>
          </p:cNvPr>
          <p:cNvSpPr txBox="1"/>
          <p:nvPr/>
        </p:nvSpPr>
        <p:spPr>
          <a:xfrm>
            <a:off x="9725555" y="1530971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48B42E-5C20-BA49-AE7B-0044089E49C2}"/>
              </a:ext>
            </a:extLst>
          </p:cNvPr>
          <p:cNvSpPr txBox="1"/>
          <p:nvPr/>
        </p:nvSpPr>
        <p:spPr>
          <a:xfrm>
            <a:off x="5369456" y="15278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E22C-DC92-AB45-90BE-D59DF23B5C9E}"/>
              </a:ext>
            </a:extLst>
          </p:cNvPr>
          <p:cNvSpPr txBox="1"/>
          <p:nvPr/>
        </p:nvSpPr>
        <p:spPr>
          <a:xfrm>
            <a:off x="927100" y="15151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5798-3299-DE48-8871-CA6A382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C89-F25B-5E45-A413-97664D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54F-0CFE-434D-A390-61CC492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677A4-3283-3A4C-9804-B6BAEEB40A99}"/>
              </a:ext>
            </a:extLst>
          </p:cNvPr>
          <p:cNvSpPr txBox="1"/>
          <p:nvPr/>
        </p:nvSpPr>
        <p:spPr>
          <a:xfrm>
            <a:off x="8382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Level Language Source Code </a:t>
            </a:r>
            <a:br>
              <a:rPr lang="en-US" dirty="0"/>
            </a:br>
            <a:r>
              <a:rPr lang="en-US" dirty="0"/>
              <a:t>(e.g. C++)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BD30B4-E48B-6543-9240-446EEFB8FE58}"/>
              </a:ext>
            </a:extLst>
          </p:cNvPr>
          <p:cNvCxnSpPr/>
          <p:nvPr/>
        </p:nvCxnSpPr>
        <p:spPr>
          <a:xfrm>
            <a:off x="2743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9983DA-337D-3C48-8EAD-CB2C8D285D70}"/>
              </a:ext>
            </a:extLst>
          </p:cNvPr>
          <p:cNvSpPr/>
          <p:nvPr/>
        </p:nvSpPr>
        <p:spPr>
          <a:xfrm>
            <a:off x="3289300" y="1412246"/>
            <a:ext cx="1155700" cy="114860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58C2-B695-6344-8124-EADE949D856E}"/>
              </a:ext>
            </a:extLst>
          </p:cNvPr>
          <p:cNvSpPr txBox="1"/>
          <p:nvPr/>
        </p:nvSpPr>
        <p:spPr>
          <a:xfrm>
            <a:off x="3342068" y="182774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Compiler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97541-31D6-DD44-AC0E-E62737A01EC0}"/>
              </a:ext>
            </a:extLst>
          </p:cNvPr>
          <p:cNvCxnSpPr/>
          <p:nvPr/>
        </p:nvCxnSpPr>
        <p:spPr>
          <a:xfrm>
            <a:off x="46863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00009C-ED8F-2843-9B44-B547365DBC4E}"/>
              </a:ext>
            </a:extLst>
          </p:cNvPr>
          <p:cNvSpPr txBox="1"/>
          <p:nvPr/>
        </p:nvSpPr>
        <p:spPr>
          <a:xfrm>
            <a:off x="52578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Language Source Code </a:t>
            </a:r>
            <a:br>
              <a:rPr lang="en-US" dirty="0"/>
            </a:b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12356-C72F-DB4D-A7AA-1AEB7FDB21C7}"/>
              </a:ext>
            </a:extLst>
          </p:cNvPr>
          <p:cNvCxnSpPr/>
          <p:nvPr/>
        </p:nvCxnSpPr>
        <p:spPr>
          <a:xfrm>
            <a:off x="7188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DA97B3-116A-1841-927F-44398298D086}"/>
              </a:ext>
            </a:extLst>
          </p:cNvPr>
          <p:cNvSpPr/>
          <p:nvPr/>
        </p:nvSpPr>
        <p:spPr>
          <a:xfrm>
            <a:off x="77470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CDBE7-1B8B-D448-BAF4-77D88FBE51F9}"/>
              </a:ext>
            </a:extLst>
          </p:cNvPr>
          <p:cNvSpPr txBox="1"/>
          <p:nvPr/>
        </p:nvSpPr>
        <p:spPr>
          <a:xfrm>
            <a:off x="7736268" y="1827745"/>
            <a:ext cx="11865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Assembler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1C414-DCE3-0145-A732-71C282D0F939}"/>
              </a:ext>
            </a:extLst>
          </p:cNvPr>
          <p:cNvSpPr txBox="1"/>
          <p:nvPr/>
        </p:nvSpPr>
        <p:spPr>
          <a:xfrm>
            <a:off x="96266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file</a:t>
            </a:r>
            <a:br>
              <a:rPr lang="en-US" dirty="0"/>
            </a:br>
            <a:r>
              <a:rPr lang="en-US" dirty="0"/>
              <a:t>(binary machine code and tables) </a:t>
            </a:r>
          </a:p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60908-710D-C146-9179-2ACD648E42EC}"/>
              </a:ext>
            </a:extLst>
          </p:cNvPr>
          <p:cNvCxnSpPr/>
          <p:nvPr/>
        </p:nvCxnSpPr>
        <p:spPr>
          <a:xfrm>
            <a:off x="90297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C98C5D-539A-274A-B670-3685F00EA25A}"/>
              </a:ext>
            </a:extLst>
          </p:cNvPr>
          <p:cNvSpPr txBox="1">
            <a:spLocks/>
          </p:cNvSpPr>
          <p:nvPr/>
        </p:nvSpPr>
        <p:spPr>
          <a:xfrm>
            <a:off x="-1373444" y="3654646"/>
            <a:ext cx="10515600" cy="48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8238DE-A796-7C41-BE2D-D7F145DCD410}"/>
              </a:ext>
            </a:extLst>
          </p:cNvPr>
          <p:cNvSpPr/>
          <p:nvPr/>
        </p:nvSpPr>
        <p:spPr>
          <a:xfrm>
            <a:off x="1103056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151B-FB7C-6A4A-8520-D001BADD14C0}"/>
              </a:ext>
            </a:extLst>
          </p:cNvPr>
          <p:cNvSpPr txBox="1"/>
          <p:nvPr/>
        </p:nvSpPr>
        <p:spPr>
          <a:xfrm>
            <a:off x="1168524" y="4921791"/>
            <a:ext cx="9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D3F41-0AEF-E741-95DD-3A966575CDD4}"/>
              </a:ext>
            </a:extLst>
          </p:cNvPr>
          <p:cNvSpPr txBox="1"/>
          <p:nvPr/>
        </p:nvSpPr>
        <p:spPr>
          <a:xfrm>
            <a:off x="3028950" y="4506292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Executable </a:t>
            </a:r>
          </a:p>
          <a:p>
            <a:pPr algn="ctr"/>
            <a:r>
              <a:rPr lang="en-US" dirty="0"/>
              <a:t>file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B01C1-4757-704E-B95D-C91EAD310522}"/>
              </a:ext>
            </a:extLst>
          </p:cNvPr>
          <p:cNvSpPr/>
          <p:nvPr/>
        </p:nvSpPr>
        <p:spPr>
          <a:xfrm>
            <a:off x="5526344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CBB3B-B052-9445-A38C-B9D52195BF22}"/>
              </a:ext>
            </a:extLst>
          </p:cNvPr>
          <p:cNvSpPr txBox="1"/>
          <p:nvPr/>
        </p:nvSpPr>
        <p:spPr>
          <a:xfrm>
            <a:off x="5591812" y="4921791"/>
            <a:ext cx="9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1AE2F-A308-B842-871E-BDB650581C4F}"/>
              </a:ext>
            </a:extLst>
          </p:cNvPr>
          <p:cNvSpPr txBox="1"/>
          <p:nvPr/>
        </p:nvSpPr>
        <p:spPr>
          <a:xfrm>
            <a:off x="7505824" y="4516651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In-Memory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80C7F7-842E-844E-979D-08A02B3B5597}"/>
              </a:ext>
            </a:extLst>
          </p:cNvPr>
          <p:cNvSpPr/>
          <p:nvPr/>
        </p:nvSpPr>
        <p:spPr>
          <a:xfrm>
            <a:off x="9914194" y="4532153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1508B3-0318-A449-8570-4BBBA286431E}"/>
              </a:ext>
            </a:extLst>
          </p:cNvPr>
          <p:cNvSpPr txBox="1"/>
          <p:nvPr/>
        </p:nvSpPr>
        <p:spPr>
          <a:xfrm>
            <a:off x="9914194" y="4807952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Hardware</a:t>
            </a:r>
            <a:br>
              <a:rPr lang="en-US" b="1" dirty="0"/>
            </a:br>
            <a:r>
              <a:rPr lang="en-US" b="1" dirty="0"/>
              <a:t>Execution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81A6FE-E786-234A-8394-4B030FB8950E}"/>
              </a:ext>
            </a:extLst>
          </p:cNvPr>
          <p:cNvCxnSpPr/>
          <p:nvPr/>
        </p:nvCxnSpPr>
        <p:spPr>
          <a:xfrm>
            <a:off x="240030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B391C4-0FA7-5C49-826D-B538D6872432}"/>
              </a:ext>
            </a:extLst>
          </p:cNvPr>
          <p:cNvCxnSpPr/>
          <p:nvPr/>
        </p:nvCxnSpPr>
        <p:spPr>
          <a:xfrm>
            <a:off x="489585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B02F4-A7E4-D94F-ABEC-C7ABBFD22A8B}"/>
              </a:ext>
            </a:extLst>
          </p:cNvPr>
          <p:cNvCxnSpPr/>
          <p:nvPr/>
        </p:nvCxnSpPr>
        <p:spPr>
          <a:xfrm>
            <a:off x="685800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8BE4DD-ECAC-914C-B754-30C86A97024C}"/>
              </a:ext>
            </a:extLst>
          </p:cNvPr>
          <p:cNvCxnSpPr/>
          <p:nvPr/>
        </p:nvCxnSpPr>
        <p:spPr>
          <a:xfrm>
            <a:off x="9366250" y="5088765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E84EDF-E91A-7C40-9D7F-5943CB2FB3B4}"/>
              </a:ext>
            </a:extLst>
          </p:cNvPr>
          <p:cNvCxnSpPr/>
          <p:nvPr/>
        </p:nvCxnSpPr>
        <p:spPr>
          <a:xfrm>
            <a:off x="1676400" y="3614951"/>
            <a:ext cx="883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99A8B0-E89E-034D-B178-0F06617AFD0E}"/>
              </a:ext>
            </a:extLst>
          </p:cNvPr>
          <p:cNvCxnSpPr>
            <a:cxnSpLocks/>
          </p:cNvCxnSpPr>
          <p:nvPr/>
        </p:nvCxnSpPr>
        <p:spPr>
          <a:xfrm flipH="1">
            <a:off x="10502900" y="2852951"/>
            <a:ext cx="12700" cy="762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19B1-C4DE-EF44-ACD8-9BB5C99020CC}"/>
              </a:ext>
            </a:extLst>
          </p:cNvPr>
          <p:cNvCxnSpPr>
            <a:cxnSpLocks/>
          </p:cNvCxnSpPr>
          <p:nvPr/>
        </p:nvCxnSpPr>
        <p:spPr>
          <a:xfrm>
            <a:off x="1676400" y="3614951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745426-5CF6-7947-AFE1-5F748D2C1646}"/>
              </a:ext>
            </a:extLst>
          </p:cNvPr>
          <p:cNvSpPr/>
          <p:nvPr/>
        </p:nvSpPr>
        <p:spPr>
          <a:xfrm>
            <a:off x="723900" y="1238997"/>
            <a:ext cx="3886200" cy="169140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2B9F7-5FEA-684B-88A4-76F484E8B486}"/>
              </a:ext>
            </a:extLst>
          </p:cNvPr>
          <p:cNvSpPr txBox="1"/>
          <p:nvPr/>
        </p:nvSpPr>
        <p:spPr>
          <a:xfrm>
            <a:off x="2083248" y="2972556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905927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9614-34C0-E44D-B611-40965ED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8DA5-45AA-0B43-9D33-9F91F68C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</a:pPr>
            <a:r>
              <a:rPr lang="en-US" dirty="0"/>
              <a:t>A scanner converts the input stream into a series of </a:t>
            </a:r>
            <a:r>
              <a:rPr lang="en-US" i="1" dirty="0"/>
              <a:t>tokens</a:t>
            </a:r>
            <a:r>
              <a:rPr lang="en-US" dirty="0"/>
              <a:t>, or lexical components that are part of the language:</a:t>
            </a:r>
            <a:br>
              <a:rPr lang="en-US" dirty="0"/>
            </a:br>
            <a:r>
              <a:rPr lang="en-US" i="1" dirty="0"/>
              <a:t>label  keyword  (  )  +  /  ;  {  }</a:t>
            </a:r>
          </a:p>
          <a:p>
            <a:r>
              <a:rPr lang="en-US" dirty="0"/>
              <a:t>Scanning typical uses a </a:t>
            </a:r>
            <a:r>
              <a:rPr lang="en-US" i="1" dirty="0"/>
              <a:t>finite state machine</a:t>
            </a:r>
            <a:r>
              <a:rPr lang="en-US" dirty="0"/>
              <a:t> or </a:t>
            </a:r>
            <a:r>
              <a:rPr lang="en-US" i="1" dirty="0"/>
              <a:t>finite state automaton </a:t>
            </a:r>
            <a:r>
              <a:rPr lang="en-US" dirty="0"/>
              <a:t>driven by an underlying state table</a:t>
            </a:r>
            <a:r>
              <a:rPr lang="en-US" i="1" dirty="0"/>
              <a:t>.</a:t>
            </a:r>
          </a:p>
          <a:p>
            <a:r>
              <a:rPr lang="en-US" dirty="0"/>
              <a:t>The finite state machine is an efficient way to recognize a pre-defined lexicon of tokens in an input stream – and to report an error when a token cannot be recognized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79D-E414-EC4F-B31D-557CCF83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A68D-2367-F54E-B250-95198FC7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5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9614-34C0-E44D-B611-40965ED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8DA5-45AA-0B43-9D33-9F91F68C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</a:pPr>
            <a:r>
              <a:rPr lang="en-US" b="1" dirty="0"/>
              <a:t>Finite State Machine (FSM):</a:t>
            </a:r>
            <a:r>
              <a:rPr lang="en-US" dirty="0"/>
              <a:t>  an abstract machine that can be in exactly one of a finite number of states at any given time</a:t>
            </a:r>
            <a:endParaRPr lang="en-US" i="1" dirty="0"/>
          </a:p>
          <a:p>
            <a:r>
              <a:rPr lang="en-US" dirty="0"/>
              <a:t>The FSM can change from one state to another in response to </a:t>
            </a:r>
            <a:r>
              <a:rPr lang="en-US" i="1" dirty="0"/>
              <a:t>inputs</a:t>
            </a:r>
          </a:p>
          <a:p>
            <a:r>
              <a:rPr lang="en-US" dirty="0"/>
              <a:t>The change from one state to another is called a </a:t>
            </a:r>
            <a:r>
              <a:rPr lang="en-US" i="1" dirty="0"/>
              <a:t>transition</a:t>
            </a:r>
          </a:p>
          <a:p>
            <a:r>
              <a:rPr lang="en-US" dirty="0"/>
              <a:t>The FSM may define </a:t>
            </a:r>
            <a:r>
              <a:rPr lang="en-US" i="1" dirty="0"/>
              <a:t>end states </a:t>
            </a:r>
            <a:r>
              <a:rPr lang="en-US" dirty="0"/>
              <a:t>which represent the completion of a sequence of inputs</a:t>
            </a:r>
          </a:p>
          <a:p>
            <a:r>
              <a:rPr lang="en-US" dirty="0"/>
              <a:t>We often use diagrams to represent a finite state machine, because it’s easy to visualize and understand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79D-E414-EC4F-B31D-557CCF83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A68D-2367-F54E-B250-95198FC7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5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9614-34C0-E44D-B611-40965ED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Turnstyle</a:t>
            </a:r>
            <a:r>
              <a:rPr lang="en-US" dirty="0"/>
              <a:t>: a Real-Word 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8DA5-45AA-0B43-9D33-9F91F68C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</a:pPr>
            <a:r>
              <a:rPr lang="en-US" dirty="0"/>
              <a:t>Two States:  </a:t>
            </a:r>
            <a:r>
              <a:rPr lang="en-US" i="1" dirty="0"/>
              <a:t>locked</a:t>
            </a:r>
            <a:r>
              <a:rPr lang="en-US" dirty="0"/>
              <a:t> and </a:t>
            </a:r>
            <a:r>
              <a:rPr lang="en-US" i="1" dirty="0"/>
              <a:t>un-locked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79D-E414-EC4F-B31D-557CCF83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A68D-2367-F54E-B250-95198FC7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7F9E2-6EB2-024F-B352-9637C926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308" y="1473200"/>
            <a:ext cx="2197100" cy="334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A1D25-8F05-EA46-B4F1-B65964B3E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35" y="1968500"/>
            <a:ext cx="5473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5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9614-34C0-E44D-B611-40965ED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8DA5-45AA-0B43-9D33-9F91F68C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5602"/>
            <a:ext cx="5295900" cy="1238996"/>
          </a:xfrm>
        </p:spPr>
        <p:txBody>
          <a:bodyPr/>
          <a:lstStyle/>
          <a:p>
            <a:pPr>
              <a:buClr>
                <a:srgbClr val="800000"/>
              </a:buClr>
            </a:pPr>
            <a:r>
              <a:rPr lang="en-US" dirty="0"/>
              <a:t>1: start state (aka initial state)</a:t>
            </a:r>
          </a:p>
          <a:p>
            <a:pPr>
              <a:buClr>
                <a:srgbClr val="800000"/>
              </a:buClr>
            </a:pPr>
            <a:r>
              <a:rPr lang="en-US" dirty="0"/>
              <a:t>4: end state (aka final state)</a:t>
            </a:r>
          </a:p>
          <a:p>
            <a:pPr>
              <a:buClr>
                <a:srgbClr val="800000"/>
              </a:buClr>
            </a:pP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79D-E414-EC4F-B31D-557CCF83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A68D-2367-F54E-B250-95198FC7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D39BA-777D-A04D-8542-C15A0D31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954"/>
            <a:ext cx="5132456" cy="261789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AD2CD7-6BCE-6C48-80E5-F38A4BC0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40683"/>
              </p:ext>
            </p:extLst>
          </p:nvPr>
        </p:nvGraphicFramePr>
        <p:xfrm>
          <a:off x="6365630" y="2068354"/>
          <a:ext cx="498817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6032">
                  <a:extLst>
                    <a:ext uri="{9D8B030D-6E8A-4147-A177-3AD203B41FA5}">
                      <a16:colId xmlns:a16="http://schemas.microsoft.com/office/drawing/2014/main" val="443740724"/>
                    </a:ext>
                  </a:extLst>
                </a:gridCol>
                <a:gridCol w="3042138">
                  <a:extLst>
                    <a:ext uri="{9D8B030D-6E8A-4147-A177-3AD203B41FA5}">
                      <a16:colId xmlns:a16="http://schemas.microsoft.com/office/drawing/2014/main" val="1223994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5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VALID:  4 is an end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5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abcccabc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VALID:  4 is an end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INVALID:  error in state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1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INVALID:  3 is not an end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96567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724934-CC5E-F143-8348-7ED37C116929}"/>
              </a:ext>
            </a:extLst>
          </p:cNvPr>
          <p:cNvSpPr txBox="1">
            <a:spLocks/>
          </p:cNvSpPr>
          <p:nvPr/>
        </p:nvSpPr>
        <p:spPr>
          <a:xfrm>
            <a:off x="800100" y="1215161"/>
            <a:ext cx="10553700" cy="66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800000"/>
              </a:buClr>
              <a:buNone/>
            </a:pPr>
            <a:r>
              <a:rPr lang="en-US" dirty="0"/>
              <a:t>Recognizes a valid sequence of inputs</a:t>
            </a:r>
          </a:p>
          <a:p>
            <a:pPr>
              <a:buClr>
                <a:srgbClr val="800000"/>
              </a:buClr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9940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9614-34C0-E44D-B611-40965ED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State Transition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8DA5-45AA-0B43-9D33-9F91F68C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21014"/>
            <a:ext cx="10228385" cy="2004647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</a:pPr>
            <a:r>
              <a:rPr lang="en-US" dirty="0"/>
              <a:t>We can represent a state machine as a </a:t>
            </a:r>
            <a:r>
              <a:rPr lang="en-US" i="1" dirty="0"/>
              <a:t>state transition table</a:t>
            </a:r>
          </a:p>
          <a:p>
            <a:pPr>
              <a:buClr>
                <a:srgbClr val="800000"/>
              </a:buClr>
            </a:pPr>
            <a:r>
              <a:rPr lang="en-US" dirty="0"/>
              <a:t>Note the use of </a:t>
            </a:r>
            <a:r>
              <a:rPr lang="en-US" i="1" dirty="0"/>
              <a:t>( ) </a:t>
            </a:r>
            <a:r>
              <a:rPr lang="en-US" dirty="0"/>
              <a:t>to indicate an end state</a:t>
            </a:r>
          </a:p>
          <a:p>
            <a:pPr lvl="1">
              <a:buClr>
                <a:srgbClr val="800000"/>
              </a:buClr>
            </a:pPr>
            <a:r>
              <a:rPr lang="en-US" dirty="0"/>
              <a:t>At the code level, we might use a negative number, or add a column to the table to flag end states</a:t>
            </a:r>
          </a:p>
          <a:p>
            <a:pPr>
              <a:buClr>
                <a:srgbClr val="800000"/>
              </a:buClr>
            </a:pP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79D-E414-EC4F-B31D-557CCF83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A68D-2367-F54E-B250-95198FC7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D39BA-777D-A04D-8542-C15A0D31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52" y="1223625"/>
            <a:ext cx="5132456" cy="261789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AD2CD7-6BCE-6C48-80E5-F38A4BC0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31034"/>
              </p:ext>
            </p:extLst>
          </p:nvPr>
        </p:nvGraphicFramePr>
        <p:xfrm>
          <a:off x="6353905" y="1395824"/>
          <a:ext cx="4976447" cy="23336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7982">
                  <a:extLst>
                    <a:ext uri="{9D8B030D-6E8A-4147-A177-3AD203B41FA5}">
                      <a16:colId xmlns:a16="http://schemas.microsoft.com/office/drawing/2014/main" val="443740724"/>
                    </a:ext>
                  </a:extLst>
                </a:gridCol>
                <a:gridCol w="1093921">
                  <a:extLst>
                    <a:ext uri="{9D8B030D-6E8A-4147-A177-3AD203B41FA5}">
                      <a16:colId xmlns:a16="http://schemas.microsoft.com/office/drawing/2014/main" val="3735633226"/>
                    </a:ext>
                  </a:extLst>
                </a:gridCol>
                <a:gridCol w="1367272">
                  <a:extLst>
                    <a:ext uri="{9D8B030D-6E8A-4147-A177-3AD203B41FA5}">
                      <a16:colId xmlns:a16="http://schemas.microsoft.com/office/drawing/2014/main" val="1020515855"/>
                    </a:ext>
                  </a:extLst>
                </a:gridCol>
                <a:gridCol w="1367272">
                  <a:extLst>
                    <a:ext uri="{9D8B030D-6E8A-4147-A177-3AD203B41FA5}">
                      <a16:colId xmlns:a16="http://schemas.microsoft.com/office/drawing/2014/main" val="3532319895"/>
                    </a:ext>
                  </a:extLst>
                </a:gridCol>
              </a:tblGrid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58675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53377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9385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10356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9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89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9614-34C0-E44D-B611-40965ED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“Transition”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8DA5-45AA-0B43-9D33-9F91F68C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0" y="1425330"/>
            <a:ext cx="3657600" cy="4447932"/>
          </a:xfrm>
        </p:spPr>
        <p:txBody>
          <a:bodyPr/>
          <a:lstStyle/>
          <a:p>
            <a:pPr>
              <a:buClr>
                <a:srgbClr val="800000"/>
              </a:buClr>
            </a:pPr>
            <a:r>
              <a:rPr lang="en-US" dirty="0"/>
              <a:t>A-Z:  any uppercase character</a:t>
            </a:r>
          </a:p>
          <a:p>
            <a:pPr>
              <a:buClr>
                <a:srgbClr val="800000"/>
              </a:buClr>
            </a:pPr>
            <a:r>
              <a:rPr lang="en-US" dirty="0"/>
              <a:t>a-z: any lowercase character</a:t>
            </a:r>
          </a:p>
          <a:p>
            <a:pPr>
              <a:buClr>
                <a:srgbClr val="800000"/>
              </a:buClr>
            </a:pPr>
            <a:r>
              <a:rPr lang="en-US" dirty="0"/>
              <a:t>0-9: any digit</a:t>
            </a:r>
          </a:p>
          <a:p>
            <a:pPr>
              <a:buClr>
                <a:srgbClr val="800000"/>
              </a:buClr>
            </a:pPr>
            <a:r>
              <a:rPr lang="en-US" dirty="0"/>
              <a:t>A </a:t>
            </a:r>
            <a:r>
              <a:rPr lang="en-US" i="1" dirty="0"/>
              <a:t>set</a:t>
            </a:r>
            <a:r>
              <a:rPr lang="en-US" dirty="0"/>
              <a:t> of possible characters: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* / + - </a:t>
            </a:r>
          </a:p>
          <a:p>
            <a:pPr>
              <a:buClr>
                <a:srgbClr val="800000"/>
              </a:buClr>
            </a:pP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79D-E414-EC4F-B31D-557CCF83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A68D-2367-F54E-B250-95198FC7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9E2085-2464-9D42-9836-AC2444E3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5330"/>
            <a:ext cx="6629401" cy="33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286E-E9D2-1F49-B879-F90B46FF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</p:spPr>
        <p:txBody>
          <a:bodyPr/>
          <a:lstStyle/>
          <a:p>
            <a:r>
              <a:rPr lang="en-US" dirty="0"/>
              <a:t>A More Complex (and useful) 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4E4D-B075-D34C-9D62-C3703896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19" y="4960682"/>
            <a:ext cx="10515600" cy="912252"/>
          </a:xfrm>
        </p:spPr>
        <p:txBody>
          <a:bodyPr/>
          <a:lstStyle/>
          <a:p>
            <a:r>
              <a:rPr lang="en-US" dirty="0"/>
              <a:t>Note that we’ve added a </a:t>
            </a:r>
            <a:r>
              <a:rPr lang="en-US" i="1" dirty="0"/>
              <a:t>token type </a:t>
            </a:r>
            <a:r>
              <a:rPr lang="en-US" dirty="0"/>
              <a:t>to the State Transition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9597C-31ED-F34D-A45E-74CF914E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5E57-AF1E-DC46-B8C5-245A332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3990CB-57D2-B049-8A08-7145489C6949}"/>
              </a:ext>
            </a:extLst>
          </p:cNvPr>
          <p:cNvSpPr/>
          <p:nvPr/>
        </p:nvSpPr>
        <p:spPr>
          <a:xfrm>
            <a:off x="1215164" y="1421744"/>
            <a:ext cx="566357" cy="5663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D51A5-B954-964D-80A6-E77FD8247D95}"/>
              </a:ext>
            </a:extLst>
          </p:cNvPr>
          <p:cNvSpPr txBox="1"/>
          <p:nvPr/>
        </p:nvSpPr>
        <p:spPr>
          <a:xfrm>
            <a:off x="1364534" y="152937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F340B2-3765-764D-949E-09F5C5E8D7C0}"/>
              </a:ext>
            </a:extLst>
          </p:cNvPr>
          <p:cNvSpPr/>
          <p:nvPr/>
        </p:nvSpPr>
        <p:spPr>
          <a:xfrm>
            <a:off x="1215164" y="2969519"/>
            <a:ext cx="566357" cy="5663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2C28B5-91E6-8840-99D7-C87681E71D35}"/>
              </a:ext>
            </a:extLst>
          </p:cNvPr>
          <p:cNvSpPr/>
          <p:nvPr/>
        </p:nvSpPr>
        <p:spPr>
          <a:xfrm>
            <a:off x="1293190" y="3031784"/>
            <a:ext cx="433752" cy="433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D9122-CB34-3846-88BA-8B994653E96B}"/>
              </a:ext>
            </a:extLst>
          </p:cNvPr>
          <p:cNvSpPr txBox="1"/>
          <p:nvPr/>
        </p:nvSpPr>
        <p:spPr>
          <a:xfrm>
            <a:off x="1364534" y="3077149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F16D7-BB72-D547-8C66-F08E7ADD209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498343" y="1988101"/>
            <a:ext cx="23447" cy="967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3B3C80-6924-504F-BCD5-7459DB9B6524}"/>
              </a:ext>
            </a:extLst>
          </p:cNvPr>
          <p:cNvSpPr txBox="1"/>
          <p:nvPr/>
        </p:nvSpPr>
        <p:spPr>
          <a:xfrm>
            <a:off x="397814" y="2410800"/>
            <a:ext cx="106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A-Z   a-z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749BDF-3117-FE44-82FC-FDBB24742878}"/>
              </a:ext>
            </a:extLst>
          </p:cNvPr>
          <p:cNvSpPr/>
          <p:nvPr/>
        </p:nvSpPr>
        <p:spPr>
          <a:xfrm>
            <a:off x="2352302" y="2924154"/>
            <a:ext cx="566357" cy="5663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854944-B174-3444-8826-9B6A2BEF98C9}"/>
              </a:ext>
            </a:extLst>
          </p:cNvPr>
          <p:cNvSpPr/>
          <p:nvPr/>
        </p:nvSpPr>
        <p:spPr>
          <a:xfrm>
            <a:off x="2430328" y="2986419"/>
            <a:ext cx="433752" cy="433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F588E-3C8C-ED45-9B52-3E7A8B7DABE1}"/>
              </a:ext>
            </a:extLst>
          </p:cNvPr>
          <p:cNvSpPr txBox="1"/>
          <p:nvPr/>
        </p:nvSpPr>
        <p:spPr>
          <a:xfrm>
            <a:off x="2501672" y="303178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F16B60-53AF-D84A-BAF3-23635AC5C0AD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698580" y="1905160"/>
            <a:ext cx="736663" cy="11019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C49F91-65BC-A646-92EA-54576F6E7FB7}"/>
              </a:ext>
            </a:extLst>
          </p:cNvPr>
          <p:cNvSpPr txBox="1"/>
          <p:nvPr/>
        </p:nvSpPr>
        <p:spPr>
          <a:xfrm>
            <a:off x="2211531" y="2420541"/>
            <a:ext cx="4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0-9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C69600A-BC13-2042-92F7-81F2F3B58D18}"/>
              </a:ext>
            </a:extLst>
          </p:cNvPr>
          <p:cNvSpPr/>
          <p:nvPr/>
        </p:nvSpPr>
        <p:spPr>
          <a:xfrm>
            <a:off x="3481366" y="2924154"/>
            <a:ext cx="566357" cy="5663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45567E-5C1F-E84C-B758-0F375849E990}"/>
              </a:ext>
            </a:extLst>
          </p:cNvPr>
          <p:cNvSpPr/>
          <p:nvPr/>
        </p:nvSpPr>
        <p:spPr>
          <a:xfrm>
            <a:off x="3547669" y="2986419"/>
            <a:ext cx="433752" cy="433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479F16-8CCA-9746-BB37-FC45279A5A83}"/>
              </a:ext>
            </a:extLst>
          </p:cNvPr>
          <p:cNvSpPr txBox="1"/>
          <p:nvPr/>
        </p:nvSpPr>
        <p:spPr>
          <a:xfrm>
            <a:off x="3619013" y="303178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179413-8839-9D4C-A6D9-40DB1133408B}"/>
              </a:ext>
            </a:extLst>
          </p:cNvPr>
          <p:cNvCxnSpPr>
            <a:cxnSpLocks/>
            <a:stCxn id="6" idx="6"/>
            <a:endCxn id="38" idx="1"/>
          </p:cNvCxnSpPr>
          <p:nvPr/>
        </p:nvCxnSpPr>
        <p:spPr>
          <a:xfrm>
            <a:off x="1781521" y="1704923"/>
            <a:ext cx="1782786" cy="1302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F56D63-CA60-9A4E-8B3E-ED56A2C7D8D5}"/>
              </a:ext>
            </a:extLst>
          </p:cNvPr>
          <p:cNvSpPr txBox="1"/>
          <p:nvPr/>
        </p:nvSpPr>
        <p:spPr>
          <a:xfrm>
            <a:off x="2303092" y="1787536"/>
            <a:ext cx="116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   -   *   /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51E7D4C-1055-A34D-BCEC-018868753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65287"/>
              </p:ext>
            </p:extLst>
          </p:nvPr>
        </p:nvGraphicFramePr>
        <p:xfrm>
          <a:off x="4865073" y="1407796"/>
          <a:ext cx="6588371" cy="23336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899">
                  <a:extLst>
                    <a:ext uri="{9D8B030D-6E8A-4147-A177-3AD203B41FA5}">
                      <a16:colId xmlns:a16="http://schemas.microsoft.com/office/drawing/2014/main" val="443740724"/>
                    </a:ext>
                  </a:extLst>
                </a:gridCol>
                <a:gridCol w="1151873">
                  <a:extLst>
                    <a:ext uri="{9D8B030D-6E8A-4147-A177-3AD203B41FA5}">
                      <a16:colId xmlns:a16="http://schemas.microsoft.com/office/drawing/2014/main" val="3003753310"/>
                    </a:ext>
                  </a:extLst>
                </a:gridCol>
                <a:gridCol w="1101970">
                  <a:extLst>
                    <a:ext uri="{9D8B030D-6E8A-4147-A177-3AD203B41FA5}">
                      <a16:colId xmlns:a16="http://schemas.microsoft.com/office/drawing/2014/main" val="3735633226"/>
                    </a:ext>
                  </a:extLst>
                </a:gridCol>
                <a:gridCol w="1101969">
                  <a:extLst>
                    <a:ext uri="{9D8B030D-6E8A-4147-A177-3AD203B41FA5}">
                      <a16:colId xmlns:a16="http://schemas.microsoft.com/office/drawing/2014/main" val="1020515855"/>
                    </a:ext>
                  </a:extLst>
                </a:gridCol>
                <a:gridCol w="1004510">
                  <a:extLst>
                    <a:ext uri="{9D8B030D-6E8A-4147-A177-3AD203B41FA5}">
                      <a16:colId xmlns:a16="http://schemas.microsoft.com/office/drawing/2014/main" val="3532319895"/>
                    </a:ext>
                  </a:extLst>
                </a:gridCol>
                <a:gridCol w="1211150">
                  <a:extLst>
                    <a:ext uri="{9D8B030D-6E8A-4147-A177-3AD203B41FA5}">
                      <a16:colId xmlns:a16="http://schemas.microsoft.com/office/drawing/2014/main" val="1673665024"/>
                    </a:ext>
                  </a:extLst>
                </a:gridCol>
              </a:tblGrid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 -  * 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58675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53377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9385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10356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9656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1081257-7BE5-9146-8316-886FB4D8BB03}"/>
              </a:ext>
            </a:extLst>
          </p:cNvPr>
          <p:cNvSpPr txBox="1"/>
          <p:nvPr/>
        </p:nvSpPr>
        <p:spPr>
          <a:xfrm>
            <a:off x="838200" y="4051441"/>
            <a:ext cx="11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A-Z   a-z</a:t>
            </a:r>
          </a:p>
          <a:p>
            <a:pPr algn="ctr"/>
            <a:r>
              <a:rPr lang="en-US" dirty="0"/>
              <a:t>0-9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CFE4ED-ED36-534C-A1E9-F64917AE77DE}"/>
              </a:ext>
            </a:extLst>
          </p:cNvPr>
          <p:cNvSpPr txBox="1"/>
          <p:nvPr/>
        </p:nvSpPr>
        <p:spPr>
          <a:xfrm>
            <a:off x="2377585" y="4051441"/>
            <a:ext cx="4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0-9</a:t>
            </a:r>
          </a:p>
        </p:txBody>
      </p: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EDD0FBA4-0F28-E24A-B23C-9AE19817A625}"/>
              </a:ext>
            </a:extLst>
          </p:cNvPr>
          <p:cNvSpPr/>
          <p:nvPr/>
        </p:nvSpPr>
        <p:spPr>
          <a:xfrm flipV="1">
            <a:off x="2356970" y="3133570"/>
            <a:ext cx="561689" cy="961319"/>
          </a:xfrm>
          <a:prstGeom prst="circularArrow">
            <a:avLst>
              <a:gd name="adj1" fmla="val 12500"/>
              <a:gd name="adj2" fmla="val 3210747"/>
              <a:gd name="adj3" fmla="val 20457681"/>
              <a:gd name="adj4" fmla="val 8406287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BB2BF313-1FA0-F341-BAA1-6422211B5DD4}"/>
              </a:ext>
            </a:extLst>
          </p:cNvPr>
          <p:cNvSpPr/>
          <p:nvPr/>
        </p:nvSpPr>
        <p:spPr>
          <a:xfrm flipV="1">
            <a:off x="1212483" y="3159159"/>
            <a:ext cx="561689" cy="961319"/>
          </a:xfrm>
          <a:prstGeom prst="circularArrow">
            <a:avLst>
              <a:gd name="adj1" fmla="val 12500"/>
              <a:gd name="adj2" fmla="val 3210747"/>
              <a:gd name="adj3" fmla="val 20457681"/>
              <a:gd name="adj4" fmla="val 8406287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286E-E9D2-1F49-B879-F90B46FF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</p:spPr>
        <p:txBody>
          <a:bodyPr/>
          <a:lstStyle/>
          <a:p>
            <a:r>
              <a:rPr lang="en-US" dirty="0"/>
              <a:t>A Scanner / Lexical Analyzer / 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4E4D-B075-D34C-9D62-C3703896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020" y="1238995"/>
            <a:ext cx="6320949" cy="3672973"/>
          </a:xfrm>
        </p:spPr>
        <p:txBody>
          <a:bodyPr>
            <a:normAutofit/>
          </a:bodyPr>
          <a:lstStyle/>
          <a:p>
            <a:r>
              <a:rPr lang="en-US" dirty="0"/>
              <a:t>Input = character stream</a:t>
            </a:r>
            <a:br>
              <a:rPr lang="en-US" dirty="0"/>
            </a:br>
            <a:r>
              <a:rPr lang="en-US" dirty="0"/>
              <a:t>Output = token stream</a:t>
            </a:r>
          </a:p>
          <a:p>
            <a:r>
              <a:rPr lang="en-US" dirty="0"/>
              <a:t>EXAMPLE: Inventory * 25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Symbol Operator Integer</a:t>
            </a:r>
          </a:p>
          <a:p>
            <a:r>
              <a:rPr lang="en-US" dirty="0"/>
              <a:t>EXAMPLE: Inventory - Sales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Symbol Operator Symbol</a:t>
            </a:r>
          </a:p>
          <a:p>
            <a:r>
              <a:rPr lang="en-US" dirty="0"/>
              <a:t>EXAMPLE: - / Sales Inventory 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Operator Operator Symbol Symbol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9597C-31ED-F34D-A45E-74CF914E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5E57-AF1E-DC46-B8C5-245A332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3990CB-57D2-B049-8A08-7145489C6949}"/>
              </a:ext>
            </a:extLst>
          </p:cNvPr>
          <p:cNvSpPr/>
          <p:nvPr/>
        </p:nvSpPr>
        <p:spPr>
          <a:xfrm>
            <a:off x="1215164" y="1421744"/>
            <a:ext cx="566357" cy="5663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D51A5-B954-964D-80A6-E77FD8247D95}"/>
              </a:ext>
            </a:extLst>
          </p:cNvPr>
          <p:cNvSpPr txBox="1"/>
          <p:nvPr/>
        </p:nvSpPr>
        <p:spPr>
          <a:xfrm>
            <a:off x="1364534" y="152937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F340B2-3765-764D-949E-09F5C5E8D7C0}"/>
              </a:ext>
            </a:extLst>
          </p:cNvPr>
          <p:cNvSpPr/>
          <p:nvPr/>
        </p:nvSpPr>
        <p:spPr>
          <a:xfrm>
            <a:off x="1215164" y="2969519"/>
            <a:ext cx="566357" cy="5663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2C28B5-91E6-8840-99D7-C87681E71D35}"/>
              </a:ext>
            </a:extLst>
          </p:cNvPr>
          <p:cNvSpPr/>
          <p:nvPr/>
        </p:nvSpPr>
        <p:spPr>
          <a:xfrm>
            <a:off x="1293190" y="3031784"/>
            <a:ext cx="433752" cy="433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D9122-CB34-3846-88BA-8B994653E96B}"/>
              </a:ext>
            </a:extLst>
          </p:cNvPr>
          <p:cNvSpPr txBox="1"/>
          <p:nvPr/>
        </p:nvSpPr>
        <p:spPr>
          <a:xfrm>
            <a:off x="1364534" y="3077149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F16D7-BB72-D547-8C66-F08E7ADD209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498343" y="1988101"/>
            <a:ext cx="23447" cy="967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3B3C80-6924-504F-BCD5-7459DB9B6524}"/>
              </a:ext>
            </a:extLst>
          </p:cNvPr>
          <p:cNvSpPr txBox="1"/>
          <p:nvPr/>
        </p:nvSpPr>
        <p:spPr>
          <a:xfrm>
            <a:off x="397814" y="2410800"/>
            <a:ext cx="106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A-Z   a-z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749BDF-3117-FE44-82FC-FDBB24742878}"/>
              </a:ext>
            </a:extLst>
          </p:cNvPr>
          <p:cNvSpPr/>
          <p:nvPr/>
        </p:nvSpPr>
        <p:spPr>
          <a:xfrm>
            <a:off x="2352302" y="2924154"/>
            <a:ext cx="566357" cy="5663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854944-B174-3444-8826-9B6A2BEF98C9}"/>
              </a:ext>
            </a:extLst>
          </p:cNvPr>
          <p:cNvSpPr/>
          <p:nvPr/>
        </p:nvSpPr>
        <p:spPr>
          <a:xfrm>
            <a:off x="2430328" y="2986419"/>
            <a:ext cx="433752" cy="433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F588E-3C8C-ED45-9B52-3E7A8B7DABE1}"/>
              </a:ext>
            </a:extLst>
          </p:cNvPr>
          <p:cNvSpPr txBox="1"/>
          <p:nvPr/>
        </p:nvSpPr>
        <p:spPr>
          <a:xfrm>
            <a:off x="2501672" y="303178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F16B60-53AF-D84A-BAF3-23635AC5C0AD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698580" y="1905160"/>
            <a:ext cx="736663" cy="11019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C49F91-65BC-A646-92EA-54576F6E7FB7}"/>
              </a:ext>
            </a:extLst>
          </p:cNvPr>
          <p:cNvSpPr txBox="1"/>
          <p:nvPr/>
        </p:nvSpPr>
        <p:spPr>
          <a:xfrm>
            <a:off x="2211531" y="2420541"/>
            <a:ext cx="4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0-9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C69600A-BC13-2042-92F7-81F2F3B58D18}"/>
              </a:ext>
            </a:extLst>
          </p:cNvPr>
          <p:cNvSpPr/>
          <p:nvPr/>
        </p:nvSpPr>
        <p:spPr>
          <a:xfrm>
            <a:off x="3481366" y="2924154"/>
            <a:ext cx="566357" cy="5663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45567E-5C1F-E84C-B758-0F375849E990}"/>
              </a:ext>
            </a:extLst>
          </p:cNvPr>
          <p:cNvSpPr/>
          <p:nvPr/>
        </p:nvSpPr>
        <p:spPr>
          <a:xfrm>
            <a:off x="3547669" y="2986419"/>
            <a:ext cx="433752" cy="433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479F16-8CCA-9746-BB37-FC45279A5A83}"/>
              </a:ext>
            </a:extLst>
          </p:cNvPr>
          <p:cNvSpPr txBox="1"/>
          <p:nvPr/>
        </p:nvSpPr>
        <p:spPr>
          <a:xfrm>
            <a:off x="3619013" y="303178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179413-8839-9D4C-A6D9-40DB1133408B}"/>
              </a:ext>
            </a:extLst>
          </p:cNvPr>
          <p:cNvCxnSpPr>
            <a:cxnSpLocks/>
            <a:stCxn id="6" idx="6"/>
            <a:endCxn id="38" idx="1"/>
          </p:cNvCxnSpPr>
          <p:nvPr/>
        </p:nvCxnSpPr>
        <p:spPr>
          <a:xfrm>
            <a:off x="1781521" y="1704923"/>
            <a:ext cx="1782786" cy="1302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F56D63-CA60-9A4E-8B3E-ED56A2C7D8D5}"/>
              </a:ext>
            </a:extLst>
          </p:cNvPr>
          <p:cNvSpPr txBox="1"/>
          <p:nvPr/>
        </p:nvSpPr>
        <p:spPr>
          <a:xfrm>
            <a:off x="2303092" y="1787536"/>
            <a:ext cx="116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   -   *   /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081257-7BE5-9146-8316-886FB4D8BB03}"/>
              </a:ext>
            </a:extLst>
          </p:cNvPr>
          <p:cNvSpPr txBox="1"/>
          <p:nvPr/>
        </p:nvSpPr>
        <p:spPr>
          <a:xfrm>
            <a:off x="838200" y="4051441"/>
            <a:ext cx="11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A-Z   a-z</a:t>
            </a:r>
          </a:p>
          <a:p>
            <a:pPr algn="ctr"/>
            <a:r>
              <a:rPr lang="en-US" dirty="0"/>
              <a:t>0-9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CFE4ED-ED36-534C-A1E9-F64917AE77DE}"/>
              </a:ext>
            </a:extLst>
          </p:cNvPr>
          <p:cNvSpPr txBox="1"/>
          <p:nvPr/>
        </p:nvSpPr>
        <p:spPr>
          <a:xfrm>
            <a:off x="2377585" y="4051441"/>
            <a:ext cx="4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0-9</a:t>
            </a:r>
          </a:p>
        </p:txBody>
      </p: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EDD0FBA4-0F28-E24A-B23C-9AE19817A625}"/>
              </a:ext>
            </a:extLst>
          </p:cNvPr>
          <p:cNvSpPr/>
          <p:nvPr/>
        </p:nvSpPr>
        <p:spPr>
          <a:xfrm flipV="1">
            <a:off x="2356970" y="3133570"/>
            <a:ext cx="561689" cy="961319"/>
          </a:xfrm>
          <a:prstGeom prst="circularArrow">
            <a:avLst>
              <a:gd name="adj1" fmla="val 12500"/>
              <a:gd name="adj2" fmla="val 3210747"/>
              <a:gd name="adj3" fmla="val 20457681"/>
              <a:gd name="adj4" fmla="val 8406287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BB2BF313-1FA0-F341-BAA1-6422211B5DD4}"/>
              </a:ext>
            </a:extLst>
          </p:cNvPr>
          <p:cNvSpPr/>
          <p:nvPr/>
        </p:nvSpPr>
        <p:spPr>
          <a:xfrm flipV="1">
            <a:off x="1212483" y="3159159"/>
            <a:ext cx="561689" cy="961319"/>
          </a:xfrm>
          <a:prstGeom prst="circularArrow">
            <a:avLst>
              <a:gd name="adj1" fmla="val 12500"/>
              <a:gd name="adj2" fmla="val 3210747"/>
              <a:gd name="adj3" fmla="val 20457681"/>
              <a:gd name="adj4" fmla="val 8406287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31CC25-AE05-9846-BECA-DCCD134CBBE9}"/>
              </a:ext>
            </a:extLst>
          </p:cNvPr>
          <p:cNvSpPr txBox="1">
            <a:spLocks/>
          </p:cNvSpPr>
          <p:nvPr/>
        </p:nvSpPr>
        <p:spPr>
          <a:xfrm>
            <a:off x="679937" y="5054465"/>
            <a:ext cx="10673863" cy="104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FSM always considers ‘space’ characters to be a terminator, but NOT trigger a transition.  This is a default rule for many languages.</a:t>
            </a:r>
          </a:p>
        </p:txBody>
      </p:sp>
    </p:spTree>
    <p:extLst>
      <p:ext uri="{BB962C8B-B14F-4D97-AF65-F5344CB8AC3E}">
        <p14:creationId xmlns:p14="http://schemas.microsoft.com/office/powerpoint/2010/main" val="303555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286E-E9D2-1F49-B879-F90B46FF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</p:spPr>
        <p:txBody>
          <a:bodyPr/>
          <a:lstStyle/>
          <a:p>
            <a:r>
              <a:rPr lang="en-US" dirty="0"/>
              <a:t>The Scanner Is Called Repeatedly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4E4D-B075-D34C-9D62-C3703896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020" y="1238996"/>
            <a:ext cx="6320949" cy="2629898"/>
          </a:xfrm>
        </p:spPr>
        <p:txBody>
          <a:bodyPr>
            <a:normAutofit/>
          </a:bodyPr>
          <a:lstStyle/>
          <a:p>
            <a:r>
              <a:rPr lang="en-US" dirty="0"/>
              <a:t>It is used to break the input stream into a sequence of </a:t>
            </a:r>
            <a:r>
              <a:rPr lang="en-US" i="1" dirty="0"/>
              <a:t>tokens</a:t>
            </a:r>
          </a:p>
          <a:p>
            <a:r>
              <a:rPr lang="en-US" dirty="0"/>
              <a:t>In </a:t>
            </a:r>
            <a:r>
              <a:rPr lang="en-US" u="sng" dirty="0"/>
              <a:t>most</a:t>
            </a:r>
            <a:r>
              <a:rPr lang="en-US" dirty="0"/>
              <a:t> languages, ‘space’ characters (including tab and end-of-line) can terminate a token, but are otherwise not part of the language lexicon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9597C-31ED-F34D-A45E-74CF914E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5E57-AF1E-DC46-B8C5-245A332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3990CB-57D2-B049-8A08-7145489C6949}"/>
              </a:ext>
            </a:extLst>
          </p:cNvPr>
          <p:cNvSpPr/>
          <p:nvPr/>
        </p:nvSpPr>
        <p:spPr>
          <a:xfrm>
            <a:off x="1328360" y="2159659"/>
            <a:ext cx="566357" cy="5663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D51A5-B954-964D-80A6-E77FD8247D95}"/>
              </a:ext>
            </a:extLst>
          </p:cNvPr>
          <p:cNvSpPr txBox="1"/>
          <p:nvPr/>
        </p:nvSpPr>
        <p:spPr>
          <a:xfrm>
            <a:off x="1477730" y="2267289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F340B2-3765-764D-949E-09F5C5E8D7C0}"/>
              </a:ext>
            </a:extLst>
          </p:cNvPr>
          <p:cNvSpPr/>
          <p:nvPr/>
        </p:nvSpPr>
        <p:spPr>
          <a:xfrm>
            <a:off x="1328360" y="3707434"/>
            <a:ext cx="566357" cy="5663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2C28B5-91E6-8840-99D7-C87681E71D35}"/>
              </a:ext>
            </a:extLst>
          </p:cNvPr>
          <p:cNvSpPr/>
          <p:nvPr/>
        </p:nvSpPr>
        <p:spPr>
          <a:xfrm>
            <a:off x="1406386" y="3769699"/>
            <a:ext cx="433752" cy="433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D9122-CB34-3846-88BA-8B994653E96B}"/>
              </a:ext>
            </a:extLst>
          </p:cNvPr>
          <p:cNvSpPr txBox="1"/>
          <p:nvPr/>
        </p:nvSpPr>
        <p:spPr>
          <a:xfrm>
            <a:off x="1477730" y="381506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F16D7-BB72-D547-8C66-F08E7ADD209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611539" y="2726016"/>
            <a:ext cx="23447" cy="967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3B3C80-6924-504F-BCD5-7459DB9B6524}"/>
              </a:ext>
            </a:extLst>
          </p:cNvPr>
          <p:cNvSpPr txBox="1"/>
          <p:nvPr/>
        </p:nvSpPr>
        <p:spPr>
          <a:xfrm>
            <a:off x="511010" y="3148715"/>
            <a:ext cx="106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A-Z   a-z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749BDF-3117-FE44-82FC-FDBB24742878}"/>
              </a:ext>
            </a:extLst>
          </p:cNvPr>
          <p:cNvSpPr/>
          <p:nvPr/>
        </p:nvSpPr>
        <p:spPr>
          <a:xfrm>
            <a:off x="2465498" y="3662069"/>
            <a:ext cx="566357" cy="5663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854944-B174-3444-8826-9B6A2BEF98C9}"/>
              </a:ext>
            </a:extLst>
          </p:cNvPr>
          <p:cNvSpPr/>
          <p:nvPr/>
        </p:nvSpPr>
        <p:spPr>
          <a:xfrm>
            <a:off x="2543524" y="3724334"/>
            <a:ext cx="433752" cy="433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F588E-3C8C-ED45-9B52-3E7A8B7DABE1}"/>
              </a:ext>
            </a:extLst>
          </p:cNvPr>
          <p:cNvSpPr txBox="1"/>
          <p:nvPr/>
        </p:nvSpPr>
        <p:spPr>
          <a:xfrm>
            <a:off x="2614868" y="3769699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F16B60-53AF-D84A-BAF3-23635AC5C0AD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811776" y="2643075"/>
            <a:ext cx="736663" cy="11019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C49F91-65BC-A646-92EA-54576F6E7FB7}"/>
              </a:ext>
            </a:extLst>
          </p:cNvPr>
          <p:cNvSpPr txBox="1"/>
          <p:nvPr/>
        </p:nvSpPr>
        <p:spPr>
          <a:xfrm>
            <a:off x="2324727" y="3158456"/>
            <a:ext cx="4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0-9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C69600A-BC13-2042-92F7-81F2F3B58D18}"/>
              </a:ext>
            </a:extLst>
          </p:cNvPr>
          <p:cNvSpPr/>
          <p:nvPr/>
        </p:nvSpPr>
        <p:spPr>
          <a:xfrm>
            <a:off x="3594562" y="3662069"/>
            <a:ext cx="566357" cy="5663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45567E-5C1F-E84C-B758-0F375849E990}"/>
              </a:ext>
            </a:extLst>
          </p:cNvPr>
          <p:cNvSpPr/>
          <p:nvPr/>
        </p:nvSpPr>
        <p:spPr>
          <a:xfrm>
            <a:off x="3675319" y="3736057"/>
            <a:ext cx="433752" cy="433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479F16-8CCA-9746-BB37-FC45279A5A83}"/>
              </a:ext>
            </a:extLst>
          </p:cNvPr>
          <p:cNvSpPr txBox="1"/>
          <p:nvPr/>
        </p:nvSpPr>
        <p:spPr>
          <a:xfrm>
            <a:off x="3734940" y="3764161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179413-8839-9D4C-A6D9-40DB1133408B}"/>
              </a:ext>
            </a:extLst>
          </p:cNvPr>
          <p:cNvCxnSpPr>
            <a:cxnSpLocks/>
            <a:stCxn id="6" idx="6"/>
            <a:endCxn id="38" idx="1"/>
          </p:cNvCxnSpPr>
          <p:nvPr/>
        </p:nvCxnSpPr>
        <p:spPr>
          <a:xfrm>
            <a:off x="1894717" y="2442838"/>
            <a:ext cx="1782786" cy="1302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F56D63-CA60-9A4E-8B3E-ED56A2C7D8D5}"/>
              </a:ext>
            </a:extLst>
          </p:cNvPr>
          <p:cNvSpPr txBox="1"/>
          <p:nvPr/>
        </p:nvSpPr>
        <p:spPr>
          <a:xfrm>
            <a:off x="2416288" y="2525451"/>
            <a:ext cx="116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   -   *   /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081257-7BE5-9146-8316-886FB4D8BB03}"/>
              </a:ext>
            </a:extLst>
          </p:cNvPr>
          <p:cNvSpPr txBox="1"/>
          <p:nvPr/>
        </p:nvSpPr>
        <p:spPr>
          <a:xfrm>
            <a:off x="951396" y="4789356"/>
            <a:ext cx="11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A-Z   a-z</a:t>
            </a:r>
          </a:p>
          <a:p>
            <a:pPr algn="ctr"/>
            <a:r>
              <a:rPr lang="en-US" dirty="0"/>
              <a:t>0-9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CFE4ED-ED36-534C-A1E9-F64917AE77DE}"/>
              </a:ext>
            </a:extLst>
          </p:cNvPr>
          <p:cNvSpPr txBox="1"/>
          <p:nvPr/>
        </p:nvSpPr>
        <p:spPr>
          <a:xfrm>
            <a:off x="2490781" y="4789356"/>
            <a:ext cx="4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0-9</a:t>
            </a:r>
          </a:p>
        </p:txBody>
      </p: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EDD0FBA4-0F28-E24A-B23C-9AE19817A625}"/>
              </a:ext>
            </a:extLst>
          </p:cNvPr>
          <p:cNvSpPr/>
          <p:nvPr/>
        </p:nvSpPr>
        <p:spPr>
          <a:xfrm flipV="1">
            <a:off x="2470166" y="3871485"/>
            <a:ext cx="561689" cy="961319"/>
          </a:xfrm>
          <a:prstGeom prst="circularArrow">
            <a:avLst>
              <a:gd name="adj1" fmla="val 12500"/>
              <a:gd name="adj2" fmla="val 3210747"/>
              <a:gd name="adj3" fmla="val 20457681"/>
              <a:gd name="adj4" fmla="val 8406287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BB2BF313-1FA0-F341-BAA1-6422211B5DD4}"/>
              </a:ext>
            </a:extLst>
          </p:cNvPr>
          <p:cNvSpPr/>
          <p:nvPr/>
        </p:nvSpPr>
        <p:spPr>
          <a:xfrm flipV="1">
            <a:off x="1325679" y="3897074"/>
            <a:ext cx="561689" cy="961319"/>
          </a:xfrm>
          <a:prstGeom prst="circularArrow">
            <a:avLst>
              <a:gd name="adj1" fmla="val 12500"/>
              <a:gd name="adj2" fmla="val 3210747"/>
              <a:gd name="adj3" fmla="val 20457681"/>
              <a:gd name="adj4" fmla="val 8406287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30F234D3-7357-504D-986D-4B2A7497DA86}"/>
              </a:ext>
            </a:extLst>
          </p:cNvPr>
          <p:cNvSpPr/>
          <p:nvPr/>
        </p:nvSpPr>
        <p:spPr>
          <a:xfrm>
            <a:off x="1333028" y="1637807"/>
            <a:ext cx="561689" cy="798242"/>
          </a:xfrm>
          <a:prstGeom prst="circularArrow">
            <a:avLst>
              <a:gd name="adj1" fmla="val 12500"/>
              <a:gd name="adj2" fmla="val 3210747"/>
              <a:gd name="adj3" fmla="val 20457681"/>
              <a:gd name="adj4" fmla="val 8406287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8AE22A-1BB6-A44D-A9B1-8825E3BF35BD}"/>
              </a:ext>
            </a:extLst>
          </p:cNvPr>
          <p:cNvSpPr txBox="1"/>
          <p:nvPr/>
        </p:nvSpPr>
        <p:spPr>
          <a:xfrm>
            <a:off x="679938" y="1261357"/>
            <a:ext cx="193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space char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A7B3B76-D0F7-1646-92B4-78AFDD32F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79855"/>
              </p:ext>
            </p:extLst>
          </p:nvPr>
        </p:nvGraphicFramePr>
        <p:xfrm>
          <a:off x="5001531" y="3868893"/>
          <a:ext cx="4958862" cy="23336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0162">
                  <a:extLst>
                    <a:ext uri="{9D8B030D-6E8A-4147-A177-3AD203B41FA5}">
                      <a16:colId xmlns:a16="http://schemas.microsoft.com/office/drawing/2014/main" val="443740724"/>
                    </a:ext>
                  </a:extLst>
                </a:gridCol>
                <a:gridCol w="1051162">
                  <a:extLst>
                    <a:ext uri="{9D8B030D-6E8A-4147-A177-3AD203B41FA5}">
                      <a16:colId xmlns:a16="http://schemas.microsoft.com/office/drawing/2014/main" val="3003753310"/>
                    </a:ext>
                  </a:extLst>
                </a:gridCol>
                <a:gridCol w="732584">
                  <a:extLst>
                    <a:ext uri="{9D8B030D-6E8A-4147-A177-3AD203B41FA5}">
                      <a16:colId xmlns:a16="http://schemas.microsoft.com/office/drawing/2014/main" val="2788669896"/>
                    </a:ext>
                  </a:extLst>
                </a:gridCol>
                <a:gridCol w="562064">
                  <a:extLst>
                    <a:ext uri="{9D8B030D-6E8A-4147-A177-3AD203B41FA5}">
                      <a16:colId xmlns:a16="http://schemas.microsoft.com/office/drawing/2014/main" val="3735633226"/>
                    </a:ext>
                  </a:extLst>
                </a:gridCol>
                <a:gridCol w="510734">
                  <a:extLst>
                    <a:ext uri="{9D8B030D-6E8A-4147-A177-3AD203B41FA5}">
                      <a16:colId xmlns:a16="http://schemas.microsoft.com/office/drawing/2014/main" val="1020515855"/>
                    </a:ext>
                  </a:extLst>
                </a:gridCol>
                <a:gridCol w="549559">
                  <a:extLst>
                    <a:ext uri="{9D8B030D-6E8A-4147-A177-3AD203B41FA5}">
                      <a16:colId xmlns:a16="http://schemas.microsoft.com/office/drawing/2014/main" val="3532319895"/>
                    </a:ext>
                  </a:extLst>
                </a:gridCol>
                <a:gridCol w="792597">
                  <a:extLst>
                    <a:ext uri="{9D8B030D-6E8A-4147-A177-3AD203B41FA5}">
                      <a16:colId xmlns:a16="http://schemas.microsoft.com/office/drawing/2014/main" val="1673665024"/>
                    </a:ext>
                  </a:extLst>
                </a:gridCol>
              </a:tblGrid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- *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58675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53377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9385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10356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9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223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286E-E9D2-1F49-B879-F90B46FF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4255471" cy="1238996"/>
          </a:xfrm>
        </p:spPr>
        <p:txBody>
          <a:bodyPr/>
          <a:lstStyle/>
          <a:p>
            <a:r>
              <a:rPr lang="en-US" dirty="0"/>
              <a:t>FSM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4E4D-B075-D34C-9D62-C3703896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091" y="328247"/>
            <a:ext cx="5756031" cy="6028103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state = 1;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value = “”;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error = none;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while ((</a:t>
            </a:r>
            <a:r>
              <a:rPr lang="en-US" sz="1600" dirty="0" err="1"/>
              <a:t>inchar</a:t>
            </a:r>
            <a:r>
              <a:rPr lang="en-US" sz="1600" dirty="0"/>
              <a:t> = </a:t>
            </a:r>
            <a:r>
              <a:rPr lang="en-US" sz="1600" dirty="0" err="1"/>
              <a:t>getnextchar</a:t>
            </a:r>
            <a:r>
              <a:rPr lang="en-US" sz="1600" dirty="0"/>
              <a:t>()) != EOF)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nextstate</a:t>
            </a:r>
            <a:r>
              <a:rPr lang="en-US" sz="1600" dirty="0"/>
              <a:t> = </a:t>
            </a:r>
            <a:r>
              <a:rPr lang="en-US" sz="1600" dirty="0" err="1"/>
              <a:t>STT_lookup</a:t>
            </a:r>
            <a:r>
              <a:rPr lang="en-US" sz="1600" dirty="0"/>
              <a:t>(state, </a:t>
            </a:r>
            <a:r>
              <a:rPr lang="en-US" sz="1600" dirty="0" err="1"/>
              <a:t>inchar</a:t>
            </a:r>
            <a:r>
              <a:rPr lang="en-US" sz="1600" dirty="0"/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if (</a:t>
            </a:r>
            <a:r>
              <a:rPr lang="en-US" sz="1600" dirty="0" err="1"/>
              <a:t>nextstate</a:t>
            </a:r>
            <a:r>
              <a:rPr lang="en-US" sz="1600" dirty="0"/>
              <a:t> == ‘-’) {	</a:t>
            </a:r>
            <a:r>
              <a:rPr lang="en-US" sz="1600" dirty="0">
                <a:solidFill>
                  <a:srgbClr val="0070C0"/>
                </a:solidFill>
              </a:rPr>
              <a:t> // no valid transition</a:t>
            </a:r>
            <a:endParaRPr lang="en-US" sz="16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	if (state is an </a:t>
            </a:r>
            <a:r>
              <a:rPr lang="en-US" sz="1600" dirty="0" err="1"/>
              <a:t>endstate</a:t>
            </a:r>
            <a:r>
              <a:rPr lang="en-US" sz="1600" dirty="0"/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		</a:t>
            </a:r>
            <a:r>
              <a:rPr lang="en-US" sz="1600" dirty="0" err="1"/>
              <a:t>unget</a:t>
            </a:r>
            <a:r>
              <a:rPr lang="en-US" sz="1600" dirty="0"/>
              <a:t>(</a:t>
            </a:r>
            <a:r>
              <a:rPr lang="en-US" sz="1600" dirty="0" err="1"/>
              <a:t>inchar</a:t>
            </a:r>
            <a:r>
              <a:rPr lang="en-US" sz="1600" dirty="0"/>
              <a:t>);   </a:t>
            </a:r>
            <a:r>
              <a:rPr lang="en-US" sz="1600" dirty="0">
                <a:solidFill>
                  <a:srgbClr val="0070C0"/>
                </a:solidFill>
              </a:rPr>
              <a:t> // for next token</a:t>
            </a:r>
            <a:endParaRPr lang="en-US" sz="16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	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	else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		error = ”invalid token";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	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	break;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state = </a:t>
            </a:r>
            <a:r>
              <a:rPr lang="en-US" sz="1600" dirty="0" err="1"/>
              <a:t>nextstate</a:t>
            </a:r>
            <a:r>
              <a:rPr lang="en-US" sz="1600" dirty="0"/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value .= </a:t>
            </a:r>
            <a:r>
              <a:rPr lang="en-US" sz="1600" dirty="0" err="1"/>
              <a:t>inchar</a:t>
            </a:r>
            <a:r>
              <a:rPr lang="en-US" sz="1600" dirty="0"/>
              <a:t>;  	</a:t>
            </a:r>
            <a:r>
              <a:rPr lang="en-US" sz="1600" dirty="0">
                <a:solidFill>
                  <a:srgbClr val="0070C0"/>
                </a:solidFill>
              </a:rPr>
              <a:t>// appended </a:t>
            </a:r>
            <a:r>
              <a:rPr lang="en-US" sz="1600" dirty="0" err="1">
                <a:solidFill>
                  <a:srgbClr val="0070C0"/>
                </a:solidFill>
              </a:rPr>
              <a:t>inchar</a:t>
            </a:r>
            <a:r>
              <a:rPr lang="en-US" sz="1600" dirty="0">
                <a:solidFill>
                  <a:srgbClr val="0070C0"/>
                </a:solidFill>
              </a:rPr>
              <a:t> to value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if (error == none)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return type[state], value;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else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	return error;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9597C-31ED-F34D-A45E-74CF914E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5E57-AF1E-DC46-B8C5-245A332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1DE451B-2863-E74C-8396-2B2CE6A6D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11772"/>
              </p:ext>
            </p:extLst>
          </p:nvPr>
        </p:nvGraphicFramePr>
        <p:xfrm>
          <a:off x="656492" y="1311165"/>
          <a:ext cx="4958862" cy="23336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0162">
                  <a:extLst>
                    <a:ext uri="{9D8B030D-6E8A-4147-A177-3AD203B41FA5}">
                      <a16:colId xmlns:a16="http://schemas.microsoft.com/office/drawing/2014/main" val="443740724"/>
                    </a:ext>
                  </a:extLst>
                </a:gridCol>
                <a:gridCol w="1051162">
                  <a:extLst>
                    <a:ext uri="{9D8B030D-6E8A-4147-A177-3AD203B41FA5}">
                      <a16:colId xmlns:a16="http://schemas.microsoft.com/office/drawing/2014/main" val="3003753310"/>
                    </a:ext>
                  </a:extLst>
                </a:gridCol>
                <a:gridCol w="732584">
                  <a:extLst>
                    <a:ext uri="{9D8B030D-6E8A-4147-A177-3AD203B41FA5}">
                      <a16:colId xmlns:a16="http://schemas.microsoft.com/office/drawing/2014/main" val="2788669896"/>
                    </a:ext>
                  </a:extLst>
                </a:gridCol>
                <a:gridCol w="562064">
                  <a:extLst>
                    <a:ext uri="{9D8B030D-6E8A-4147-A177-3AD203B41FA5}">
                      <a16:colId xmlns:a16="http://schemas.microsoft.com/office/drawing/2014/main" val="3735633226"/>
                    </a:ext>
                  </a:extLst>
                </a:gridCol>
                <a:gridCol w="510734">
                  <a:extLst>
                    <a:ext uri="{9D8B030D-6E8A-4147-A177-3AD203B41FA5}">
                      <a16:colId xmlns:a16="http://schemas.microsoft.com/office/drawing/2014/main" val="1020515855"/>
                    </a:ext>
                  </a:extLst>
                </a:gridCol>
                <a:gridCol w="549559">
                  <a:extLst>
                    <a:ext uri="{9D8B030D-6E8A-4147-A177-3AD203B41FA5}">
                      <a16:colId xmlns:a16="http://schemas.microsoft.com/office/drawing/2014/main" val="3532319895"/>
                    </a:ext>
                  </a:extLst>
                </a:gridCol>
                <a:gridCol w="792597">
                  <a:extLst>
                    <a:ext uri="{9D8B030D-6E8A-4147-A177-3AD203B41FA5}">
                      <a16:colId xmlns:a16="http://schemas.microsoft.com/office/drawing/2014/main" val="1673665024"/>
                    </a:ext>
                  </a:extLst>
                </a:gridCol>
              </a:tblGrid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- *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58675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53377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9385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10356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965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2B38B1-C156-6F4A-A5AB-A50658018429}"/>
              </a:ext>
            </a:extLst>
          </p:cNvPr>
          <p:cNvSpPr txBox="1"/>
          <p:nvPr/>
        </p:nvSpPr>
        <p:spPr>
          <a:xfrm>
            <a:off x="838198" y="3868465"/>
            <a:ext cx="4255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State Transition Table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Reminder:  (n) indicates a valid </a:t>
            </a:r>
            <a:r>
              <a:rPr lang="en-US" i="1" dirty="0"/>
              <a:t>end state</a:t>
            </a:r>
          </a:p>
        </p:txBody>
      </p:sp>
    </p:spTree>
    <p:extLst>
      <p:ext uri="{BB962C8B-B14F-4D97-AF65-F5344CB8AC3E}">
        <p14:creationId xmlns:p14="http://schemas.microsoft.com/office/powerpoint/2010/main" val="28464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B08D-5E3C-E743-9D25-D9C6D3F4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58D5-911B-D94F-A3E9-DA1C3DCDA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Compilers convert “high level languages” to assembly language</a:t>
            </a:r>
          </a:p>
          <a:p>
            <a:r>
              <a:rPr lang="en-US" dirty="0"/>
              <a:t>The original goals of high level languages were two-fold:</a:t>
            </a:r>
          </a:p>
          <a:p>
            <a:pPr lvl="1"/>
            <a:r>
              <a:rPr lang="en-US" dirty="0"/>
              <a:t>Make it easier to write and to read programs</a:t>
            </a:r>
          </a:p>
          <a:p>
            <a:pPr lvl="1"/>
            <a:r>
              <a:rPr lang="en-US" dirty="0"/>
              <a:t>Write portable programs that could run on any hardware</a:t>
            </a:r>
          </a:p>
          <a:p>
            <a:r>
              <a:rPr lang="en-US" dirty="0"/>
              <a:t>This latter goal meant that the language had to be independent of the machine architecture…  it had to provide a level of </a:t>
            </a:r>
            <a:r>
              <a:rPr lang="en-US" i="1" dirty="0"/>
              <a:t>abstraction </a:t>
            </a:r>
            <a:r>
              <a:rPr lang="en-US" dirty="0"/>
              <a:t>that hid the details of registers, opcodes, and even memory architecture.</a:t>
            </a:r>
          </a:p>
          <a:p>
            <a:r>
              <a:rPr lang="en-US" i="1" dirty="0"/>
              <a:t>Computers had to have memory and processing speed to spare!</a:t>
            </a:r>
          </a:p>
          <a:p>
            <a:r>
              <a:rPr lang="en-US" dirty="0"/>
              <a:t>Early languages had very rigid formats and few “features” – but languages evolved, experimenting with new ways of programming (and making the task of writing compilers progressively harder).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FEC6-9B84-2141-A35B-F1A71CE2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CB679-899A-5B45-B76A-A1CD84C0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25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286E-E9D2-1F49-B879-F90B46FF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</p:spPr>
        <p:txBody>
          <a:bodyPr/>
          <a:lstStyle/>
          <a:p>
            <a:r>
              <a:rPr lang="en-US" dirty="0"/>
              <a:t>A Scanner is NOT a </a:t>
            </a:r>
            <a:r>
              <a:rPr lang="en-US" i="1" dirty="0"/>
              <a:t>Syntax</a:t>
            </a:r>
            <a:r>
              <a:rPr lang="en-US" dirty="0"/>
              <a:t>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4E4D-B075-D34C-9D62-C3703896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5"/>
            <a:ext cx="10345615" cy="4774943"/>
          </a:xfrm>
        </p:spPr>
        <p:txBody>
          <a:bodyPr>
            <a:normAutofit/>
          </a:bodyPr>
          <a:lstStyle/>
          <a:p>
            <a:r>
              <a:rPr lang="en-US" dirty="0"/>
              <a:t>The scanner recognizes the language </a:t>
            </a:r>
            <a:r>
              <a:rPr lang="en-US" i="1" dirty="0"/>
              <a:t>lexicon</a:t>
            </a:r>
            <a:r>
              <a:rPr lang="en-US" dirty="0"/>
              <a:t>, or vocabulary</a:t>
            </a:r>
          </a:p>
          <a:p>
            <a:r>
              <a:rPr lang="en-US" dirty="0"/>
              <a:t>It will (happily) return sequences of tokens that are not valid syntax:</a:t>
            </a:r>
          </a:p>
          <a:p>
            <a:pPr lvl="1"/>
            <a:r>
              <a:rPr lang="en-US" dirty="0"/>
              <a:t>+ / Sales Inventory 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Operator Operator Symbol Symbol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9597C-31ED-F34D-A45E-74CF914E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5E57-AF1E-DC46-B8C5-245A332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61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F873-7F29-494A-BD98-173F7F74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Use: Parsing Versus 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1372-240A-7243-9C52-7C45A8AE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addition to the token type, the scanner returns the actual token values</a:t>
            </a:r>
          </a:p>
          <a:p>
            <a:pPr lvl="1"/>
            <a:r>
              <a:rPr lang="en-US" dirty="0"/>
              <a:t>Inventory - Sales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Symbol (Inventory)     Operator (-)     Symbol (Sales)</a:t>
            </a:r>
          </a:p>
          <a:p>
            <a:r>
              <a:rPr lang="en-US" dirty="0"/>
              <a:t>In order to determine if a string of tokens represents a valid sequence, the </a:t>
            </a:r>
            <a:r>
              <a:rPr lang="en-US" i="1" dirty="0"/>
              <a:t>parser</a:t>
            </a:r>
            <a:r>
              <a:rPr lang="en-US" dirty="0"/>
              <a:t> needs to know the token types: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Symbol Operator Symbol </a:t>
            </a:r>
            <a:r>
              <a:rPr lang="en-US" i="1" dirty="0"/>
              <a:t> </a:t>
            </a:r>
            <a:r>
              <a:rPr lang="en-US" dirty="0"/>
              <a:t>- VALID</a:t>
            </a:r>
          </a:p>
          <a:p>
            <a:r>
              <a:rPr lang="en-US" dirty="0"/>
              <a:t>In order to build code for execution, the </a:t>
            </a:r>
            <a:r>
              <a:rPr lang="en-US" i="1" dirty="0"/>
              <a:t>code generator </a:t>
            </a:r>
            <a:r>
              <a:rPr lang="en-US" dirty="0"/>
              <a:t>must have the specific values of the tokens: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Inventory – Sales</a:t>
            </a:r>
          </a:p>
          <a:p>
            <a:r>
              <a:rPr lang="en-US" dirty="0"/>
              <a:t>In general, the syntax analyzer (</a:t>
            </a:r>
            <a:r>
              <a:rPr lang="en-US" i="1" dirty="0"/>
              <a:t>parser</a:t>
            </a:r>
            <a:r>
              <a:rPr lang="en-US" dirty="0"/>
              <a:t>) is concerned with </a:t>
            </a:r>
            <a:r>
              <a:rPr lang="en-US" i="1" dirty="0"/>
              <a:t>token type</a:t>
            </a:r>
            <a:r>
              <a:rPr lang="en-US" dirty="0"/>
              <a:t>, while the code generator is concerned with both </a:t>
            </a:r>
            <a:r>
              <a:rPr lang="en-US" i="1" dirty="0"/>
              <a:t>token type </a:t>
            </a:r>
            <a:r>
              <a:rPr lang="en-US" dirty="0"/>
              <a:t>and </a:t>
            </a:r>
            <a:r>
              <a:rPr lang="en-US" i="1" dirty="0"/>
              <a:t>token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0849-50CB-124B-AF8F-832E7FDA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F5B34-7DBF-364F-884A-897D9C32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33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5798-3299-DE48-8871-CA6A382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C89-F25B-5E45-A413-97664D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54F-0CFE-434D-A390-61CC492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677A4-3283-3A4C-9804-B6BAEEB40A99}"/>
              </a:ext>
            </a:extLst>
          </p:cNvPr>
          <p:cNvSpPr txBox="1"/>
          <p:nvPr/>
        </p:nvSpPr>
        <p:spPr>
          <a:xfrm>
            <a:off x="8382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Level Language Source Code </a:t>
            </a:r>
            <a:br>
              <a:rPr lang="en-US" dirty="0"/>
            </a:br>
            <a:r>
              <a:rPr lang="en-US" dirty="0"/>
              <a:t>(e.g. C++)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BD30B4-E48B-6543-9240-446EEFB8FE58}"/>
              </a:ext>
            </a:extLst>
          </p:cNvPr>
          <p:cNvCxnSpPr/>
          <p:nvPr/>
        </p:nvCxnSpPr>
        <p:spPr>
          <a:xfrm>
            <a:off x="2743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9983DA-337D-3C48-8EAD-CB2C8D285D70}"/>
              </a:ext>
            </a:extLst>
          </p:cNvPr>
          <p:cNvSpPr/>
          <p:nvPr/>
        </p:nvSpPr>
        <p:spPr>
          <a:xfrm>
            <a:off x="32893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58C2-B695-6344-8124-EADE949D856E}"/>
              </a:ext>
            </a:extLst>
          </p:cNvPr>
          <p:cNvSpPr txBox="1"/>
          <p:nvPr/>
        </p:nvSpPr>
        <p:spPr>
          <a:xfrm>
            <a:off x="3339217" y="1512060"/>
            <a:ext cx="105586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Scanner</a:t>
            </a:r>
            <a:br>
              <a:rPr lang="en-US" b="1" dirty="0"/>
            </a:br>
            <a:r>
              <a:rPr lang="en-US" b="1" dirty="0"/>
              <a:t>(lexical </a:t>
            </a:r>
            <a:br>
              <a:rPr lang="en-US" b="1" dirty="0"/>
            </a:br>
            <a:r>
              <a:rPr lang="en-US" b="1" dirty="0"/>
              <a:t>analyzer)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97541-31D6-DD44-AC0E-E62737A01EC0}"/>
              </a:ext>
            </a:extLst>
          </p:cNvPr>
          <p:cNvCxnSpPr/>
          <p:nvPr/>
        </p:nvCxnSpPr>
        <p:spPr>
          <a:xfrm>
            <a:off x="46863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00009C-ED8F-2843-9B44-B547365DBC4E}"/>
              </a:ext>
            </a:extLst>
          </p:cNvPr>
          <p:cNvSpPr txBox="1"/>
          <p:nvPr/>
        </p:nvSpPr>
        <p:spPr>
          <a:xfrm>
            <a:off x="52578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Tokens</a:t>
            </a:r>
            <a:br>
              <a:rPr lang="en-US" dirty="0"/>
            </a:br>
            <a:r>
              <a:rPr lang="en-US" dirty="0"/>
              <a:t>(types &amp; values)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12356-C72F-DB4D-A7AA-1AEB7FDB21C7}"/>
              </a:ext>
            </a:extLst>
          </p:cNvPr>
          <p:cNvCxnSpPr/>
          <p:nvPr/>
        </p:nvCxnSpPr>
        <p:spPr>
          <a:xfrm>
            <a:off x="7188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DA97B3-116A-1841-927F-44398298D086}"/>
              </a:ext>
            </a:extLst>
          </p:cNvPr>
          <p:cNvSpPr/>
          <p:nvPr/>
        </p:nvSpPr>
        <p:spPr>
          <a:xfrm>
            <a:off x="77470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CDBE7-1B8B-D448-BAF4-77D88FBE51F9}"/>
              </a:ext>
            </a:extLst>
          </p:cNvPr>
          <p:cNvSpPr txBox="1"/>
          <p:nvPr/>
        </p:nvSpPr>
        <p:spPr>
          <a:xfrm>
            <a:off x="7796917" y="1452924"/>
            <a:ext cx="105586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Parser</a:t>
            </a:r>
            <a:br>
              <a:rPr lang="en-US" b="1" dirty="0"/>
            </a:br>
            <a:r>
              <a:rPr lang="en-US" b="1" dirty="0"/>
              <a:t>(syntax</a:t>
            </a:r>
            <a:br>
              <a:rPr lang="en-US" b="1" dirty="0"/>
            </a:br>
            <a:r>
              <a:rPr lang="en-US" b="1" dirty="0"/>
              <a:t>analyzer)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1C414-DCE3-0145-A732-71C282D0F939}"/>
              </a:ext>
            </a:extLst>
          </p:cNvPr>
          <p:cNvSpPr txBox="1"/>
          <p:nvPr/>
        </p:nvSpPr>
        <p:spPr>
          <a:xfrm>
            <a:off x="96266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 Tree</a:t>
            </a:r>
            <a:br>
              <a:rPr lang="en-US" dirty="0"/>
            </a:br>
            <a:r>
              <a:rPr lang="en-US" dirty="0"/>
              <a:t>(an internal representation of the program)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60908-710D-C146-9179-2ACD648E42EC}"/>
              </a:ext>
            </a:extLst>
          </p:cNvPr>
          <p:cNvCxnSpPr/>
          <p:nvPr/>
        </p:nvCxnSpPr>
        <p:spPr>
          <a:xfrm>
            <a:off x="90297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C98C5D-539A-274A-B670-3685F00EA25A}"/>
              </a:ext>
            </a:extLst>
          </p:cNvPr>
          <p:cNvSpPr txBox="1">
            <a:spLocks/>
          </p:cNvSpPr>
          <p:nvPr/>
        </p:nvSpPr>
        <p:spPr>
          <a:xfrm>
            <a:off x="-1373444" y="3654646"/>
            <a:ext cx="10515600" cy="48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8238DE-A796-7C41-BE2D-D7F145DCD410}"/>
              </a:ext>
            </a:extLst>
          </p:cNvPr>
          <p:cNvSpPr/>
          <p:nvPr/>
        </p:nvSpPr>
        <p:spPr>
          <a:xfrm>
            <a:off x="3289300" y="4506292"/>
            <a:ext cx="1155700" cy="114860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151B-FB7C-6A4A-8520-D001BADD14C0}"/>
              </a:ext>
            </a:extLst>
          </p:cNvPr>
          <p:cNvSpPr txBox="1"/>
          <p:nvPr/>
        </p:nvSpPr>
        <p:spPr>
          <a:xfrm>
            <a:off x="3226280" y="4904099"/>
            <a:ext cx="12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Interpreter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B01C1-4757-704E-B95D-C91EAD310522}"/>
              </a:ext>
            </a:extLst>
          </p:cNvPr>
          <p:cNvSpPr/>
          <p:nvPr/>
        </p:nvSpPr>
        <p:spPr>
          <a:xfrm>
            <a:off x="5526344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CBB3B-B052-9445-A38C-B9D52195BF22}"/>
              </a:ext>
            </a:extLst>
          </p:cNvPr>
          <p:cNvSpPr txBox="1"/>
          <p:nvPr/>
        </p:nvSpPr>
        <p:spPr>
          <a:xfrm>
            <a:off x="5463325" y="4675994"/>
            <a:ext cx="126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</a:t>
            </a:r>
            <a:br>
              <a:rPr lang="en-US" b="1" dirty="0"/>
            </a:br>
            <a:r>
              <a:rPr lang="en-US" b="1" dirty="0"/>
              <a:t>Generator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1AE2F-A308-B842-871E-BDB650581C4F}"/>
              </a:ext>
            </a:extLst>
          </p:cNvPr>
          <p:cNvSpPr txBox="1"/>
          <p:nvPr/>
        </p:nvSpPr>
        <p:spPr>
          <a:xfrm>
            <a:off x="7505824" y="4516651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Language Source File</a:t>
            </a:r>
            <a:br>
              <a:rPr lang="en-US" dirty="0"/>
            </a:b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B02F4-A7E4-D94F-ABEC-C7ABBFD22A8B}"/>
              </a:ext>
            </a:extLst>
          </p:cNvPr>
          <p:cNvCxnSpPr/>
          <p:nvPr/>
        </p:nvCxnSpPr>
        <p:spPr>
          <a:xfrm>
            <a:off x="685800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E84EDF-E91A-7C40-9D7F-5943CB2FB3B4}"/>
              </a:ext>
            </a:extLst>
          </p:cNvPr>
          <p:cNvCxnSpPr>
            <a:cxnSpLocks/>
          </p:cNvCxnSpPr>
          <p:nvPr/>
        </p:nvCxnSpPr>
        <p:spPr>
          <a:xfrm>
            <a:off x="3867150" y="3614951"/>
            <a:ext cx="66484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99A8B0-E89E-034D-B178-0F06617AFD0E}"/>
              </a:ext>
            </a:extLst>
          </p:cNvPr>
          <p:cNvCxnSpPr>
            <a:cxnSpLocks/>
          </p:cNvCxnSpPr>
          <p:nvPr/>
        </p:nvCxnSpPr>
        <p:spPr>
          <a:xfrm flipH="1">
            <a:off x="10502900" y="2852951"/>
            <a:ext cx="12700" cy="762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19B1-C4DE-EF44-ACD8-9BB5C99020CC}"/>
              </a:ext>
            </a:extLst>
          </p:cNvPr>
          <p:cNvCxnSpPr>
            <a:cxnSpLocks/>
          </p:cNvCxnSpPr>
          <p:nvPr/>
        </p:nvCxnSpPr>
        <p:spPr>
          <a:xfrm>
            <a:off x="3867150" y="3614951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42B9F7-5FEA-684B-88A4-76F484E8B486}"/>
              </a:ext>
            </a:extLst>
          </p:cNvPr>
          <p:cNvSpPr txBox="1"/>
          <p:nvPr/>
        </p:nvSpPr>
        <p:spPr>
          <a:xfrm>
            <a:off x="4498546" y="487297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sz="2400" i="1" dirty="0"/>
              <a:t>- OR -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149A29-81EE-DF4F-8340-D9262F542127}"/>
              </a:ext>
            </a:extLst>
          </p:cNvPr>
          <p:cNvCxnSpPr>
            <a:cxnSpLocks/>
          </p:cNvCxnSpPr>
          <p:nvPr/>
        </p:nvCxnSpPr>
        <p:spPr>
          <a:xfrm>
            <a:off x="6104194" y="3614951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49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C0B2-2BE6-7A40-BD45-7BE5D185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Syntax: 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D9F5-1BB4-9C46-BB32-6257D1C8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2625770"/>
          </a:xfrm>
        </p:spPr>
        <p:txBody>
          <a:bodyPr>
            <a:normAutofit fontScale="92500"/>
          </a:bodyPr>
          <a:lstStyle/>
          <a:p>
            <a:r>
              <a:rPr lang="en-US" dirty="0"/>
              <a:t>Languages are made up of a </a:t>
            </a:r>
            <a:r>
              <a:rPr lang="en-US" i="1" dirty="0"/>
              <a:t>lexicon</a:t>
            </a:r>
            <a:r>
              <a:rPr lang="en-US" dirty="0"/>
              <a:t> or vocabulary of tokens, which are combined using grammatical rules (syntax) to form meaningful statements</a:t>
            </a:r>
          </a:p>
          <a:p>
            <a:r>
              <a:rPr lang="en-US" dirty="0"/>
              <a:t>The </a:t>
            </a:r>
            <a:r>
              <a:rPr lang="en-US" i="1" dirty="0"/>
              <a:t>parser</a:t>
            </a:r>
            <a:r>
              <a:rPr lang="en-US" dirty="0"/>
              <a:t> recognizes the </a:t>
            </a:r>
            <a:r>
              <a:rPr lang="en-US" i="1" dirty="0"/>
              <a:t>syntax</a:t>
            </a:r>
            <a:r>
              <a:rPr lang="en-US" dirty="0"/>
              <a:t>, or </a:t>
            </a:r>
            <a:r>
              <a:rPr lang="en-US" i="1" dirty="0"/>
              <a:t>grammatical structure </a:t>
            </a:r>
            <a:r>
              <a:rPr lang="en-US" dirty="0"/>
              <a:t>of the token stream</a:t>
            </a:r>
          </a:p>
          <a:p>
            <a:r>
              <a:rPr lang="en-US" dirty="0"/>
              <a:t>The parser returns an internal representation of the program being compiled.  The most common representation is a </a:t>
            </a:r>
            <a:r>
              <a:rPr lang="en-US" i="1" dirty="0"/>
              <a:t>parse tree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5A20-1C37-2343-8F57-519AB2D4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A7C67-BA2C-9245-A12A-62B8A3D9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3B4929-2777-884C-81C1-CEFE19BF1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6564"/>
              </p:ext>
            </p:extLst>
          </p:nvPr>
        </p:nvGraphicFramePr>
        <p:xfrm>
          <a:off x="1141351" y="3864766"/>
          <a:ext cx="8128000" cy="192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45696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31006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Scanner (lexical analyzer)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Parser (syntax analyzer)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8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Recognizes lexical elements in the input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Recognizes the grammatical structure of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49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 token types, and actual token values</a:t>
                      </a:r>
                      <a:br>
                        <a:rPr lang="en-US" dirty="0"/>
                      </a:b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integer (356)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internal representation of the program</a:t>
                      </a:r>
                      <a:br>
                        <a:rPr lang="en-US" dirty="0"/>
                      </a:b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typically a “parse tree”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1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962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E90A-5A0F-2A41-A3C1-BD2BB0DE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 Describing a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11AB-072C-0F43-B355-F5B47DFB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263554" cy="2793742"/>
          </a:xfrm>
        </p:spPr>
        <p:txBody>
          <a:bodyPr/>
          <a:lstStyle/>
          <a:p>
            <a:r>
              <a:rPr lang="en-US" dirty="0"/>
              <a:t>The first formal grammar definition dates back to the 4</a:t>
            </a:r>
            <a:r>
              <a:rPr lang="en-US" baseline="30000" dirty="0"/>
              <a:t>th</a:t>
            </a:r>
            <a:r>
              <a:rPr lang="en-US" dirty="0"/>
              <a:t> – 6</a:t>
            </a:r>
            <a:r>
              <a:rPr lang="en-US" baseline="30000" dirty="0"/>
              <a:t>th</a:t>
            </a:r>
            <a:r>
              <a:rPr lang="en-US" dirty="0"/>
              <a:t> century BC  </a:t>
            </a:r>
          </a:p>
          <a:p>
            <a:r>
              <a:rPr lang="en-US" dirty="0"/>
              <a:t>An Indian scholar named Pāṇini developed grammatical rules for  Sanskrit</a:t>
            </a:r>
          </a:p>
          <a:p>
            <a:r>
              <a:rPr lang="en-US" dirty="0"/>
              <a:t>Even today, grammar is taught by “parsing” a sentence and breaking it down into a formal structure: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2A72-874D-C749-A42E-69B6E8A0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66ADE-C7D7-FA4A-BF99-605BDEC5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9D59-19A3-7744-9440-55AA3082A219}"/>
              </a:ext>
            </a:extLst>
          </p:cNvPr>
          <p:cNvSpPr txBox="1"/>
          <p:nvPr/>
        </p:nvSpPr>
        <p:spPr>
          <a:xfrm>
            <a:off x="1061356" y="4032738"/>
            <a:ext cx="5519057" cy="98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The green vegetables are always disgusting, and I hate them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ED7EAE-3253-5D4F-9C5B-E7938D98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168" y="3776069"/>
            <a:ext cx="4087586" cy="247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53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CF74-0798-324D-8314-77591113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Describing a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CE2F-32FD-8645-8E38-4A383E5F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1959, John Backus (who led the FORTRAN team) had an insight: grammar rules were useful for things besides torturing students.</a:t>
            </a:r>
          </a:p>
          <a:p>
            <a:r>
              <a:rPr lang="en-US" dirty="0"/>
              <a:t>John Backus and Peter </a:t>
            </a:r>
            <a:r>
              <a:rPr lang="en-US" dirty="0" err="1"/>
              <a:t>Naur</a:t>
            </a:r>
            <a:r>
              <a:rPr lang="en-US" dirty="0"/>
              <a:t> created a notation for describing the </a:t>
            </a:r>
            <a:r>
              <a:rPr lang="en-US" i="1" dirty="0"/>
              <a:t>grammar</a:t>
            </a:r>
            <a:r>
              <a:rPr lang="en-US" dirty="0"/>
              <a:t>, or </a:t>
            </a:r>
            <a:r>
              <a:rPr lang="en-US" i="1" dirty="0"/>
              <a:t>syntax</a:t>
            </a:r>
            <a:r>
              <a:rPr lang="en-US" dirty="0"/>
              <a:t>, of a computer language</a:t>
            </a:r>
          </a:p>
          <a:p>
            <a:r>
              <a:rPr lang="en-US" dirty="0"/>
              <a:t>This notation is called </a:t>
            </a:r>
            <a:r>
              <a:rPr lang="en-US" i="1" dirty="0"/>
              <a:t>BNF</a:t>
            </a:r>
            <a:r>
              <a:rPr lang="en-US" dirty="0"/>
              <a:t>, which stands for Backus-Naur Form or Backus Normal Form</a:t>
            </a:r>
          </a:p>
          <a:p>
            <a:pPr lvl="1"/>
            <a:r>
              <a:rPr lang="en-US" dirty="0"/>
              <a:t>Many extensions and variants exist today, including Extended Backus–</a:t>
            </a:r>
            <a:r>
              <a:rPr lang="en-US" dirty="0" err="1"/>
              <a:t>Naur</a:t>
            </a:r>
            <a:r>
              <a:rPr lang="en-US" dirty="0"/>
              <a:t> form (EBNF) and Augmented Backus–</a:t>
            </a:r>
            <a:r>
              <a:rPr lang="en-US" dirty="0" err="1"/>
              <a:t>Naur</a:t>
            </a:r>
            <a:r>
              <a:rPr lang="en-US" dirty="0"/>
              <a:t> form (ABNF).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4270-B265-E142-A541-D41A61C5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108BE-F1D4-004C-9234-CADF4719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55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ED81-54FD-114E-B58B-C2F94C70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Backus </a:t>
            </a:r>
            <a:r>
              <a:rPr lang="en-US" dirty="0" err="1"/>
              <a:t>Naur</a:t>
            </a:r>
            <a:r>
              <a:rPr lang="en-US" dirty="0"/>
              <a:t>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7DD2-21F8-E744-93A8-9A5D1587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rule in Backus-Naur form has the following structure: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&lt;name&gt; ::= expansion</a:t>
            </a:r>
          </a:p>
          <a:p>
            <a:r>
              <a:rPr lang="en-US" dirty="0"/>
              <a:t>Every non-terminal symbol is enclosed by brackets</a:t>
            </a:r>
          </a:p>
          <a:p>
            <a:r>
              <a:rPr lang="en-US" dirty="0"/>
              <a:t>Symbols may be concatenated in the expansion, indicating a sequence: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&lt;expr&gt; ::= &lt;term&gt; &lt;operator&gt; &lt;expr&gt;</a:t>
            </a:r>
          </a:p>
          <a:p>
            <a:r>
              <a:rPr lang="en-US" dirty="0"/>
              <a:t>Alternative expansions are separated by a vertical bar:  |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&lt;expr&gt; ::= &lt;term&gt; &lt;operator&gt; &lt;expr&gt;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i="1" dirty="0">
                <a:solidFill>
                  <a:srgbClr val="C00000"/>
                </a:solidFill>
              </a:rPr>
              <a:t> &lt;term&gt;</a:t>
            </a:r>
            <a:br>
              <a:rPr lang="en-US" i="1" dirty="0">
                <a:solidFill>
                  <a:srgbClr val="C00000"/>
                </a:solidFill>
              </a:rPr>
            </a:b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BB50C-648E-914B-9D3A-38140FD3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3BDF1-C309-B544-BEDA-8C0C011A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81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D7CD-4CFD-1641-8380-4E8E24F2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C745-F28E-8045-AC97-8F0F01AB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&lt;loop statement&gt; ::= &lt;while loop&gt; | &lt;for loop&gt;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&lt;while loop&gt; ::= while “(“ &lt;condition&gt; “)“ &lt;statement&gt;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&lt;for loop&gt; ::= for “(“ &lt;expression&gt; “;” &lt;expression&gt; “;” &lt;expression&gt; “)“ &lt;statement&gt;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&lt;assignment statement&gt; ::= &lt;variable&gt; = &lt;expression&gt;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&lt;digit&gt; ::= “0” | “1” | “2” | “3” | “4” | “5” | “6” | “7” | “8” | “9”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&lt;integer&gt; ::= &lt;digit&gt; | &lt;integer&gt; &lt;digit&gt;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&lt;letter&gt; ::= &lt;lowercase letter&gt; | &lt;uppercase letter&gt;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2D00-F6B6-354C-9B21-237324F8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7EB5D-D8AF-864D-8B53-1CA78C82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5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4E67-5324-F44C-A9BA-FB1A93D5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 Eliminate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18FE-7EB9-104B-AC94-DC6FC265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= 2 + 3 * 5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Does A equal 25 or 17?</a:t>
            </a:r>
          </a:p>
          <a:p>
            <a:r>
              <a:rPr lang="en-US" dirty="0"/>
              <a:t>25: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&lt;expression&gt; ::= &lt;term&gt; | &lt;term&gt; &lt;operator&gt; &lt;expression&gt;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&lt;term&gt; ::= &lt;variable&gt; | &lt;number&gt;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&lt;operator&gt; ::= “+” | “-” | “*” | “/”</a:t>
            </a:r>
          </a:p>
          <a:p>
            <a:r>
              <a:rPr lang="en-US" dirty="0"/>
              <a:t>17: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&lt;expression&gt; ::= &lt;term&gt; | &lt;term&gt; &lt;</a:t>
            </a:r>
            <a:r>
              <a:rPr lang="en-US" dirty="0" err="1">
                <a:solidFill>
                  <a:srgbClr val="C00000"/>
                </a:solidFill>
              </a:rPr>
              <a:t>addoperator</a:t>
            </a:r>
            <a:r>
              <a:rPr lang="en-US" dirty="0">
                <a:solidFill>
                  <a:srgbClr val="C00000"/>
                </a:solidFill>
              </a:rPr>
              <a:t>&gt; &lt;expression&gt; | &lt;term&gt; &lt;</a:t>
            </a:r>
            <a:r>
              <a:rPr lang="en-US" dirty="0" err="1">
                <a:solidFill>
                  <a:srgbClr val="C00000"/>
                </a:solidFill>
              </a:rPr>
              <a:t>multoperator</a:t>
            </a:r>
            <a:r>
              <a:rPr lang="en-US" dirty="0">
                <a:solidFill>
                  <a:srgbClr val="C00000"/>
                </a:solidFill>
              </a:rPr>
              <a:t>&gt; &lt;expression&gt;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&lt;term&gt; ::= &lt;variable&gt; | &lt;number&gt;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addoperator</a:t>
            </a:r>
            <a:r>
              <a:rPr lang="en-US" dirty="0">
                <a:solidFill>
                  <a:srgbClr val="C00000"/>
                </a:solidFill>
              </a:rPr>
              <a:t>&gt; ::= “+” | “-”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multoperator</a:t>
            </a:r>
            <a:r>
              <a:rPr lang="en-US" dirty="0">
                <a:solidFill>
                  <a:srgbClr val="C00000"/>
                </a:solidFill>
              </a:rPr>
              <a:t>&gt; ::= “+” | “/”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417E-A0D4-E546-9CB8-F5848210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C1BFC-9E63-A142-8302-F544C09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26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E1D4-9BFB-D24A-A46E-EBA520E2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DC0C-6130-4E44-8B05-18431694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</a:t>
            </a:r>
            <a:r>
              <a:rPr lang="en-US" i="1" dirty="0"/>
              <a:t>grammar</a:t>
            </a:r>
            <a:r>
              <a:rPr lang="en-US" dirty="0"/>
              <a:t> is defined:</a:t>
            </a:r>
          </a:p>
          <a:p>
            <a:pPr lvl="1"/>
            <a:r>
              <a:rPr lang="en-US" dirty="0"/>
              <a:t>it can be used as a guide for hand-coding a parser, or</a:t>
            </a:r>
          </a:p>
          <a:p>
            <a:pPr lvl="1"/>
            <a:r>
              <a:rPr lang="en-US" dirty="0"/>
              <a:t>It can be used by a variety of modern tools – such as </a:t>
            </a:r>
            <a:r>
              <a:rPr lang="en-US" i="1" dirty="0"/>
              <a:t>YACC/Bison </a:t>
            </a:r>
            <a:r>
              <a:rPr lang="en-US" dirty="0"/>
              <a:t>or</a:t>
            </a:r>
            <a:r>
              <a:rPr lang="en-US" i="1" dirty="0"/>
              <a:t> ANTLR</a:t>
            </a:r>
            <a:r>
              <a:rPr lang="en-US" dirty="0"/>
              <a:t> -  that will automatically build the code for a parser</a:t>
            </a:r>
          </a:p>
          <a:p>
            <a:r>
              <a:rPr lang="en-US" dirty="0"/>
              <a:t>There are many “parser builders” – and each uses its own specification language for defining the grammar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B7E7-10AA-CD46-BC44-9BE188F5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05173-C153-584E-B48D-390DD8F0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4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2A17-3A80-204D-9BFC-6EA0EAB1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 Important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D688-8CC8-FE49-8B3A-3F2F7444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list – others may differ</a:t>
            </a:r>
          </a:p>
          <a:p>
            <a:r>
              <a:rPr lang="en-US" dirty="0"/>
              <a:t>The purpose of reviewing these languages is to:</a:t>
            </a:r>
          </a:p>
          <a:p>
            <a:pPr lvl="1"/>
            <a:r>
              <a:rPr lang="en-US" dirty="0"/>
              <a:t>get a sense of how languages evolved and continue to evolve</a:t>
            </a:r>
          </a:p>
          <a:p>
            <a:pPr lvl="1"/>
            <a:r>
              <a:rPr lang="en-US" dirty="0"/>
              <a:t>understand some of the key features of programming languages today, and how they affect compilers and code generation</a:t>
            </a:r>
          </a:p>
          <a:p>
            <a:r>
              <a:rPr lang="en-US" dirty="0">
                <a:solidFill>
                  <a:srgbClr val="C00000"/>
                </a:solidFill>
              </a:rPr>
              <a:t>As we go through the list, keep track of: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many of these languages you have heard of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many of these languages you have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1335-389F-8E4E-975C-CD6AAA7F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1404-904E-5D4C-ADF0-43C9BE59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84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5B30-3FF3-8346-A8A7-635A9196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“Formalism”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0EE8-BCDD-5B4C-9EEB-2D0C1D9A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grammars that are not </a:t>
            </a:r>
            <a:r>
              <a:rPr lang="en-US" dirty="0" err="1"/>
              <a:t>parseable</a:t>
            </a:r>
            <a:endParaRPr lang="en-US" dirty="0"/>
          </a:p>
          <a:p>
            <a:r>
              <a:rPr lang="en-US" dirty="0"/>
              <a:t>Grammars are categized based on certain characteristics, and specific algorithms have been created to parse each class of grammar</a:t>
            </a:r>
          </a:p>
          <a:p>
            <a:r>
              <a:rPr lang="en-US" dirty="0"/>
              <a:t>Parser builders are based on specific classes of grammars and their associated algorithms.</a:t>
            </a:r>
          </a:p>
          <a:p>
            <a:pPr lvl="1"/>
            <a:r>
              <a:rPr lang="en-US" dirty="0"/>
              <a:t>They will reject grammars that they cannot parse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C7E15-1A0D-6741-B73D-C69CA979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B8916-D465-804A-BC3C-6EFBDF41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77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5B30-3FF3-8346-A8A7-635A9196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0EE8-BCDD-5B4C-9EEB-2D0C1D9A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6465463" cy="4876796"/>
          </a:xfrm>
        </p:spPr>
        <p:txBody>
          <a:bodyPr/>
          <a:lstStyle/>
          <a:p>
            <a:r>
              <a:rPr lang="en-US" dirty="0"/>
              <a:t>In 1965, Donald Knuth – author of </a:t>
            </a:r>
            <a:r>
              <a:rPr lang="en-US" i="1" dirty="0"/>
              <a:t>The Art of Computer Programming</a:t>
            </a:r>
            <a:r>
              <a:rPr lang="en-US" dirty="0"/>
              <a:t> - invented the </a:t>
            </a:r>
            <a:r>
              <a:rPr lang="en-US" i="1" dirty="0"/>
              <a:t>LR</a:t>
            </a:r>
            <a:r>
              <a:rPr lang="en-US" dirty="0"/>
              <a:t> parser (</a:t>
            </a:r>
            <a:r>
              <a:rPr lang="en-US" b="1" dirty="0"/>
              <a:t>L</a:t>
            </a:r>
            <a:r>
              <a:rPr lang="en-US" dirty="0"/>
              <a:t>eft to Right, </a:t>
            </a:r>
            <a:r>
              <a:rPr lang="en-US" b="1" dirty="0"/>
              <a:t>R</a:t>
            </a:r>
            <a:r>
              <a:rPr lang="en-US" dirty="0"/>
              <a:t>ightmost derivation).  LR grammars and parsers are extremely memory intensive.</a:t>
            </a:r>
          </a:p>
          <a:p>
            <a:r>
              <a:rPr lang="en-US" dirty="0"/>
              <a:t>In 1969, Frank </a:t>
            </a:r>
            <a:r>
              <a:rPr lang="en-US" dirty="0" err="1"/>
              <a:t>DeRemer</a:t>
            </a:r>
            <a:r>
              <a:rPr lang="en-US" dirty="0"/>
              <a:t> proposed a simplified version of the LR parser, called the </a:t>
            </a:r>
            <a:r>
              <a:rPr lang="en-US" i="1" dirty="0"/>
              <a:t>Look-Ahead LR</a:t>
            </a:r>
            <a:r>
              <a:rPr lang="en-US" dirty="0"/>
              <a:t> (LALR) – the most widely used type of grammar today</a:t>
            </a:r>
          </a:p>
          <a:p>
            <a:r>
              <a:rPr lang="en-US" dirty="0"/>
              <a:t>Look-Ahead grammars rely on the ability to see the </a:t>
            </a:r>
            <a:r>
              <a:rPr lang="en-US" i="1" dirty="0"/>
              <a:t>next</a:t>
            </a:r>
            <a:r>
              <a:rPr lang="en-US" dirty="0"/>
              <a:t> token, without fetching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C7E15-1A0D-6741-B73D-C69CA979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B8916-D465-804A-BC3C-6EFBDF41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06A9-862E-5A4A-A458-826A59A0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953" y="1238996"/>
            <a:ext cx="4050137" cy="46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60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BF8E-729A-AA49-AE12-18391E3D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versus 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26AB-5277-E348-93C7-5998128B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</a:t>
            </a:r>
            <a:r>
              <a:rPr lang="en-US" i="1" dirty="0"/>
              <a:t>process tokens</a:t>
            </a:r>
            <a:r>
              <a:rPr lang="en-US" dirty="0"/>
              <a:t> left to right</a:t>
            </a:r>
          </a:p>
          <a:p>
            <a:r>
              <a:rPr lang="en-US" dirty="0"/>
              <a:t>LL (left-to-right, leftmost derivation) grammars expand or derive the leftmost non-terminal first</a:t>
            </a:r>
          </a:p>
          <a:p>
            <a:pPr lvl="1"/>
            <a:r>
              <a:rPr lang="en-US" dirty="0"/>
              <a:t>Given a </a:t>
            </a:r>
            <a:r>
              <a:rPr lang="en-US" i="1" dirty="0"/>
              <a:t>grammar tree</a:t>
            </a:r>
            <a:r>
              <a:rPr lang="en-US" dirty="0"/>
              <a:t>, they attempt to expand the leftmost non-terminal first</a:t>
            </a:r>
          </a:p>
          <a:p>
            <a:r>
              <a:rPr lang="en-US" dirty="0"/>
              <a:t>LR (left-to-right, rightmost derivation) grammars expand or derive the rightmost non-terminal first</a:t>
            </a:r>
          </a:p>
          <a:p>
            <a:pPr lvl="1"/>
            <a:r>
              <a:rPr lang="en-US" dirty="0"/>
              <a:t>Given a </a:t>
            </a:r>
            <a:r>
              <a:rPr lang="en-US" i="1" dirty="0"/>
              <a:t>grammar tree</a:t>
            </a:r>
            <a:r>
              <a:rPr lang="en-US" dirty="0"/>
              <a:t>, they attempt to expand the rightmost non-terminal first</a:t>
            </a:r>
          </a:p>
          <a:p>
            <a:r>
              <a:rPr lang="en-US" dirty="0"/>
              <a:t>The grammar type affects the specific languages that can be parsed (and hence the design of programming languages), and the amount of processing power and memory required to parse them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9737-B0D9-0142-9748-DAE35286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7F95C-FD62-B747-A911-4DE520E1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75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5B30-3FF3-8346-A8A7-635A9196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0EE8-BCDD-5B4C-9EEB-2D0C1D9A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76796"/>
          </a:xfrm>
        </p:spPr>
        <p:txBody>
          <a:bodyPr/>
          <a:lstStyle/>
          <a:p>
            <a:r>
              <a:rPr lang="en-US" dirty="0"/>
              <a:t>In the early 70s, Stephen Johnson at Bell Labs created the </a:t>
            </a:r>
            <a:r>
              <a:rPr lang="en-US" i="1" dirty="0"/>
              <a:t>YACC</a:t>
            </a:r>
            <a:r>
              <a:rPr lang="en-US" dirty="0"/>
              <a:t> (Yet Another Compiler Compiler) parser generator, and the LEX lexical analyzer, drawing heavily on Knuth’s algorithms.</a:t>
            </a:r>
          </a:p>
          <a:p>
            <a:r>
              <a:rPr lang="en-US" i="1" dirty="0"/>
              <a:t>Bison</a:t>
            </a:r>
            <a:r>
              <a:rPr lang="en-US" dirty="0"/>
              <a:t>, a YACC replacement, is included in most POSIX distributions.</a:t>
            </a:r>
          </a:p>
          <a:p>
            <a:r>
              <a:rPr lang="en-US" dirty="0"/>
              <a:t>Currently popular parser generators include </a:t>
            </a:r>
            <a:r>
              <a:rPr lang="en-US" dirty="0" err="1"/>
              <a:t>JavaCC</a:t>
            </a:r>
            <a:r>
              <a:rPr lang="en-US" dirty="0"/>
              <a:t> (Java Compiler Compiler) and ANTLR (Another Tool for Language Recognition)</a:t>
            </a:r>
          </a:p>
          <a:p>
            <a:r>
              <a:rPr lang="en-US" dirty="0"/>
              <a:t>ANTLR is able to process LL(0) and LL(1) (Left-to-right, Leftmost derivation) grammars, where the number represents the degree of look-ahead required</a:t>
            </a:r>
          </a:p>
          <a:p>
            <a:r>
              <a:rPr lang="en-US" b="1" dirty="0"/>
              <a:t>The classes of grammars are beyond the scope of this course, and </a:t>
            </a:r>
            <a:r>
              <a:rPr lang="en-US" b="1" i="1" dirty="0"/>
              <a:t>won’t appear on assignments or exams</a:t>
            </a:r>
            <a:r>
              <a:rPr lang="en-US" b="1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C7E15-1A0D-6741-B73D-C69CA979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B8916-D465-804A-BC3C-6EFBDF41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0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F348-34A7-1942-99FC-428086A9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Simple Program in “SICTRAN”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8046-D31B-DE4E-A5B2-4D031A8E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52" y="1238995"/>
            <a:ext cx="5693229" cy="4831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PRINT("Fibonacci Sequence \n\n\n");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err="1"/>
              <a:t>prev_prev</a:t>
            </a:r>
            <a:r>
              <a:rPr lang="en-US" dirty="0"/>
              <a:t> = -1;</a:t>
            </a:r>
          </a:p>
          <a:p>
            <a:pPr marL="0" indent="0">
              <a:buNone/>
            </a:pPr>
            <a:r>
              <a:rPr lang="en-US" dirty="0" err="1"/>
              <a:t>prev</a:t>
            </a:r>
            <a:r>
              <a:rPr lang="en-US" dirty="0"/>
              <a:t>     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&lt;= 30)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F103-8051-B242-BC7C-1E9A2BAC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5CD3-89F2-FB4B-A9C3-86DA1ECF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A507F5-5DE9-4549-B8C2-967C579F5E3D}"/>
              </a:ext>
            </a:extLst>
          </p:cNvPr>
          <p:cNvSpPr txBox="1">
            <a:spLocks/>
          </p:cNvSpPr>
          <p:nvPr/>
        </p:nvSpPr>
        <p:spPr>
          <a:xfrm>
            <a:off x="6531429" y="1238995"/>
            <a:ext cx="5295900" cy="49955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fib = </a:t>
            </a:r>
            <a:r>
              <a:rPr lang="en-US" dirty="0" err="1"/>
              <a:t>prev_prev</a:t>
            </a:r>
            <a:r>
              <a:rPr lang="en-US" dirty="0"/>
              <a:t> +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); PRINT(": "); PRINT(fib);</a:t>
            </a:r>
          </a:p>
          <a:p>
            <a:pPr marL="0" indent="0">
              <a:buNone/>
            </a:pPr>
            <a:r>
              <a:rPr lang="en-US" dirty="0"/>
              <a:t>    IF (fib%5 == 0) </a:t>
            </a:r>
          </a:p>
          <a:p>
            <a:pPr marL="0" indent="0">
              <a:buNone/>
            </a:pPr>
            <a:r>
              <a:rPr lang="en-US" dirty="0"/>
              <a:t>	PRINT(" Divisible by 5!");</a:t>
            </a:r>
          </a:p>
          <a:p>
            <a:pPr marL="0" indent="0">
              <a:buNone/>
            </a:pPr>
            <a:r>
              <a:rPr lang="en-US" dirty="0"/>
              <a:t>    PRINT(“\n”);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prev_prev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prev</a:t>
            </a:r>
            <a:r>
              <a:rPr lang="en-US" dirty="0"/>
              <a:t> = fib;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554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D001-0952-304A-88C5-825A00D0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Simple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5A41-5F34-6F4D-8ECD-766EDBC5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4708161" cy="483129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Fibonacci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0: 0 Divisible by 5!</a:t>
            </a:r>
          </a:p>
          <a:p>
            <a:pPr marL="0" indent="0">
              <a:buNone/>
            </a:pPr>
            <a:r>
              <a:rPr lang="en-US" dirty="0"/>
              <a:t> 1: 1</a:t>
            </a:r>
          </a:p>
          <a:p>
            <a:pPr marL="0" indent="0">
              <a:buNone/>
            </a:pPr>
            <a:r>
              <a:rPr lang="en-US" dirty="0"/>
              <a:t> 2: 1</a:t>
            </a:r>
          </a:p>
          <a:p>
            <a:pPr marL="0" indent="0">
              <a:buNone/>
            </a:pPr>
            <a:r>
              <a:rPr lang="en-US" dirty="0"/>
              <a:t> 3: 2</a:t>
            </a:r>
          </a:p>
          <a:p>
            <a:pPr marL="0" indent="0">
              <a:buNone/>
            </a:pPr>
            <a:r>
              <a:rPr lang="en-US" dirty="0"/>
              <a:t> 4: 3</a:t>
            </a:r>
          </a:p>
          <a:p>
            <a:pPr marL="0" indent="0">
              <a:buNone/>
            </a:pPr>
            <a:r>
              <a:rPr lang="en-US" dirty="0"/>
              <a:t> 5: 5 Divisible by 5!</a:t>
            </a:r>
          </a:p>
          <a:p>
            <a:pPr marL="0" indent="0">
              <a:buNone/>
            </a:pPr>
            <a:r>
              <a:rPr lang="en-US" dirty="0"/>
              <a:t> 6: 8</a:t>
            </a:r>
          </a:p>
          <a:p>
            <a:pPr marL="0" indent="0">
              <a:buNone/>
            </a:pPr>
            <a:r>
              <a:rPr lang="en-US" dirty="0"/>
              <a:t> 7: 13</a:t>
            </a:r>
          </a:p>
          <a:p>
            <a:pPr marL="0" indent="0">
              <a:buNone/>
            </a:pPr>
            <a:r>
              <a:rPr lang="en-US" dirty="0"/>
              <a:t> 8: 21</a:t>
            </a:r>
          </a:p>
          <a:p>
            <a:pPr marL="0" indent="0">
              <a:buNone/>
            </a:pPr>
            <a:r>
              <a:rPr lang="en-US" dirty="0"/>
              <a:t> 9: 34</a:t>
            </a:r>
          </a:p>
          <a:p>
            <a:pPr marL="0" indent="0">
              <a:buNone/>
            </a:pPr>
            <a:r>
              <a:rPr lang="en-US" dirty="0"/>
              <a:t> 10: 55 Divisible by 5!</a:t>
            </a:r>
          </a:p>
          <a:p>
            <a:pPr marL="0" indent="0">
              <a:buNone/>
            </a:pPr>
            <a:r>
              <a:rPr lang="en-US" dirty="0"/>
              <a:t> 11: 89</a:t>
            </a:r>
          </a:p>
          <a:p>
            <a:pPr marL="0" indent="0">
              <a:buNone/>
            </a:pPr>
            <a:r>
              <a:rPr lang="en-US" dirty="0"/>
              <a:t> 12: 144</a:t>
            </a:r>
          </a:p>
          <a:p>
            <a:pPr marL="0" indent="0">
              <a:buNone/>
            </a:pPr>
            <a:r>
              <a:rPr lang="en-US" dirty="0"/>
              <a:t> 13: 233</a:t>
            </a:r>
          </a:p>
          <a:p>
            <a:pPr marL="0" indent="0">
              <a:buNone/>
            </a:pPr>
            <a:r>
              <a:rPr lang="en-US" dirty="0"/>
              <a:t> 14: 377</a:t>
            </a:r>
          </a:p>
          <a:p>
            <a:pPr marL="0" indent="0">
              <a:buNone/>
            </a:pPr>
            <a:r>
              <a:rPr lang="en-US" dirty="0"/>
              <a:t> 15: 610 Divisible by 5!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712C-996E-D749-A514-A7ED84C9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F4515-EAA6-0249-AFAC-926FCE2B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071130-28F5-014A-AE16-EA89F63CD128}"/>
              </a:ext>
            </a:extLst>
          </p:cNvPr>
          <p:cNvSpPr txBox="1">
            <a:spLocks/>
          </p:cNvSpPr>
          <p:nvPr/>
        </p:nvSpPr>
        <p:spPr>
          <a:xfrm>
            <a:off x="6372068" y="1238996"/>
            <a:ext cx="4708161" cy="4037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16: 987</a:t>
            </a:r>
          </a:p>
          <a:p>
            <a:pPr marL="0" indent="0">
              <a:buNone/>
            </a:pPr>
            <a:r>
              <a:rPr lang="en-US" dirty="0"/>
              <a:t> 17: 1597</a:t>
            </a:r>
          </a:p>
          <a:p>
            <a:pPr marL="0" indent="0">
              <a:buNone/>
            </a:pPr>
            <a:r>
              <a:rPr lang="en-US" dirty="0"/>
              <a:t> 18: 2584</a:t>
            </a:r>
          </a:p>
          <a:p>
            <a:pPr marL="0" indent="0">
              <a:buNone/>
            </a:pPr>
            <a:r>
              <a:rPr lang="en-US" dirty="0"/>
              <a:t> 19: 4181</a:t>
            </a:r>
          </a:p>
          <a:p>
            <a:pPr marL="0" indent="0">
              <a:buNone/>
            </a:pPr>
            <a:r>
              <a:rPr lang="en-US" dirty="0"/>
              <a:t> 20: 6765 Divisible by 5!</a:t>
            </a:r>
          </a:p>
          <a:p>
            <a:pPr marL="0" indent="0">
              <a:buNone/>
            </a:pPr>
            <a:r>
              <a:rPr lang="en-US" dirty="0"/>
              <a:t> 21: 10946</a:t>
            </a:r>
          </a:p>
          <a:p>
            <a:pPr marL="0" indent="0">
              <a:buNone/>
            </a:pPr>
            <a:r>
              <a:rPr lang="en-US" dirty="0"/>
              <a:t> 22: 17711</a:t>
            </a:r>
          </a:p>
          <a:p>
            <a:pPr marL="0" indent="0">
              <a:buNone/>
            </a:pPr>
            <a:r>
              <a:rPr lang="en-US" dirty="0"/>
              <a:t> 23: 28657</a:t>
            </a:r>
          </a:p>
          <a:p>
            <a:pPr marL="0" indent="0">
              <a:buNone/>
            </a:pPr>
            <a:r>
              <a:rPr lang="en-US" dirty="0"/>
              <a:t> 24: 46368</a:t>
            </a:r>
          </a:p>
          <a:p>
            <a:pPr marL="0" indent="0">
              <a:buNone/>
            </a:pPr>
            <a:r>
              <a:rPr lang="en-US" dirty="0"/>
              <a:t> 25: 75025 Divisible by 5!</a:t>
            </a:r>
          </a:p>
          <a:p>
            <a:pPr marL="0" indent="0">
              <a:buNone/>
            </a:pPr>
            <a:r>
              <a:rPr lang="en-US" dirty="0"/>
              <a:t> 26: 121393</a:t>
            </a:r>
          </a:p>
          <a:p>
            <a:pPr marL="0" indent="0">
              <a:buNone/>
            </a:pPr>
            <a:r>
              <a:rPr lang="en-US" dirty="0"/>
              <a:t> 27: 196418</a:t>
            </a:r>
          </a:p>
          <a:p>
            <a:pPr marL="0" indent="0">
              <a:buNone/>
            </a:pPr>
            <a:r>
              <a:rPr lang="en-US" dirty="0"/>
              <a:t> 28: 317811</a:t>
            </a:r>
          </a:p>
          <a:p>
            <a:pPr marL="0" indent="0">
              <a:buNone/>
            </a:pPr>
            <a:r>
              <a:rPr lang="en-US" dirty="0"/>
              <a:t> 29: 514229</a:t>
            </a:r>
          </a:p>
          <a:p>
            <a:pPr marL="0" indent="0">
              <a:buNone/>
            </a:pPr>
            <a:r>
              <a:rPr lang="en-US" dirty="0"/>
              <a:t> 30: 832040 Divisible by 5!</a:t>
            </a:r>
          </a:p>
        </p:txBody>
      </p:sp>
    </p:spTree>
    <p:extLst>
      <p:ext uri="{BB962C8B-B14F-4D97-AF65-F5344CB8AC3E}">
        <p14:creationId xmlns:p14="http://schemas.microsoft.com/office/powerpoint/2010/main" val="3186514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40A4-9804-BD4B-AC72-EABC02BF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for SICTRAN – Using </a:t>
            </a:r>
            <a:r>
              <a:rPr lang="en-US" i="1" dirty="0"/>
              <a:t>ANTLR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CFA7-AE5A-6345-9FFF-4B2CB1D1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25A90-7520-0441-A573-ACECA51D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4E81CA-7EDF-634F-BB80-29C2C73D41C7}"/>
              </a:ext>
            </a:extLst>
          </p:cNvPr>
          <p:cNvSpPr txBox="1">
            <a:spLocks/>
          </p:cNvSpPr>
          <p:nvPr/>
        </p:nvSpPr>
        <p:spPr>
          <a:xfrm>
            <a:off x="990599" y="1391396"/>
            <a:ext cx="5097905" cy="48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 : </a:t>
            </a:r>
            <a:r>
              <a:rPr lang="en-US" dirty="0" err="1"/>
              <a:t>stmtList</a:t>
            </a:r>
            <a:r>
              <a:rPr lang="en-US" dirty="0"/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stmtList</a:t>
            </a:r>
            <a:r>
              <a:rPr lang="en-US" dirty="0"/>
              <a:t> : </a:t>
            </a:r>
            <a:r>
              <a:rPr lang="en-US" dirty="0" err="1"/>
              <a:t>stmt</a:t>
            </a:r>
            <a:r>
              <a:rPr lang="en-US" dirty="0"/>
              <a:t> ( ';' </a:t>
            </a:r>
            <a:r>
              <a:rPr lang="en-US" dirty="0" err="1"/>
              <a:t>stmt</a:t>
            </a:r>
            <a:r>
              <a:rPr lang="en-US" dirty="0"/>
              <a:t> )* 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stmt</a:t>
            </a:r>
            <a:r>
              <a:rPr lang="en-US" dirty="0"/>
              <a:t> : </a:t>
            </a:r>
            <a:r>
              <a:rPr lang="en-US" dirty="0" err="1"/>
              <a:t>assignmentStmt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| </a:t>
            </a:r>
            <a:r>
              <a:rPr lang="en-US" dirty="0" err="1"/>
              <a:t>ifStmt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| </a:t>
            </a:r>
            <a:r>
              <a:rPr lang="en-US" dirty="0" err="1"/>
              <a:t>whileStmt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| </a:t>
            </a:r>
            <a:r>
              <a:rPr lang="en-US" dirty="0" err="1"/>
              <a:t>printStmt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| </a:t>
            </a:r>
            <a:r>
              <a:rPr lang="en-US" dirty="0" err="1"/>
              <a:t>compoundStmt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34825C-65BB-684F-9F12-27CFBDD41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93358"/>
              </p:ext>
            </p:extLst>
          </p:nvPr>
        </p:nvGraphicFramePr>
        <p:xfrm>
          <a:off x="5876456" y="1421698"/>
          <a:ext cx="5468287" cy="360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4319">
                  <a:extLst>
                    <a:ext uri="{9D8B030D-6E8A-4147-A177-3AD203B41FA5}">
                      <a16:colId xmlns:a16="http://schemas.microsoft.com/office/drawing/2014/main" val="3330831958"/>
                    </a:ext>
                  </a:extLst>
                </a:gridCol>
                <a:gridCol w="3963968">
                  <a:extLst>
                    <a:ext uri="{9D8B030D-6E8A-4147-A177-3AD203B41FA5}">
                      <a16:colId xmlns:a16="http://schemas.microsoft.com/office/drawing/2014/main" val="1217359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0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Separates rule name from 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0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a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7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 … 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 contents 0 or more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9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 … 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 contents 1 or more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7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character </a:t>
                      </a:r>
                      <a:r>
                        <a:rPr lang="en-US" i="1" dirty="0"/>
                        <a:t>c – </a:t>
                      </a:r>
                      <a:r>
                        <a:rPr lang="en-US" i="0" dirty="0"/>
                        <a:t>returned by scanner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Uppercase NAME indicates a token type that is returned by the scanner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0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</a:t>
                      </a:r>
                      <a:r>
                        <a:rPr lang="en-US" b="1" i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2848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6D9965-E635-B24C-9CE0-4BA12484B24F}"/>
              </a:ext>
            </a:extLst>
          </p:cNvPr>
          <p:cNvSpPr txBox="1">
            <a:spLocks/>
          </p:cNvSpPr>
          <p:nvPr/>
        </p:nvSpPr>
        <p:spPr>
          <a:xfrm>
            <a:off x="6088504" y="5226511"/>
            <a:ext cx="4991101" cy="100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The complete grammar is in the download files in Canvas</a:t>
            </a:r>
          </a:p>
        </p:txBody>
      </p:sp>
    </p:spTree>
    <p:extLst>
      <p:ext uri="{BB962C8B-B14F-4D97-AF65-F5344CB8AC3E}">
        <p14:creationId xmlns:p14="http://schemas.microsoft.com/office/powerpoint/2010/main" val="4075815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3878-B4E3-8D48-AF77-489DAF23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SICTRAN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6B0D-6AA8-3542-82BE-BB0AA0CA0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72047"/>
            <a:ext cx="5637549" cy="48863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assignmentStmt</a:t>
            </a:r>
            <a:r>
              <a:rPr lang="en-US" dirty="0"/>
              <a:t> : variable '=' </a:t>
            </a:r>
            <a:r>
              <a:rPr lang="en-US" dirty="0" err="1"/>
              <a:t>intExpr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 err="1"/>
              <a:t>ifStmt</a:t>
            </a:r>
            <a:r>
              <a:rPr lang="en-US" dirty="0"/>
              <a:t>  : IF '(' </a:t>
            </a:r>
            <a:r>
              <a:rPr lang="en-US" dirty="0" err="1"/>
              <a:t>boolExpr</a:t>
            </a:r>
            <a:r>
              <a:rPr lang="en-US" dirty="0"/>
              <a:t> ')' </a:t>
            </a:r>
            <a:r>
              <a:rPr lang="en-US" dirty="0" err="1"/>
              <a:t>stmt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 err="1"/>
              <a:t>whileStmt</a:t>
            </a:r>
            <a:r>
              <a:rPr lang="en-US" dirty="0"/>
              <a:t>  : WHILE '(' </a:t>
            </a:r>
            <a:r>
              <a:rPr lang="en-US" dirty="0" err="1"/>
              <a:t>boolExpr</a:t>
            </a:r>
            <a:r>
              <a:rPr lang="en-US" dirty="0"/>
              <a:t> ')' </a:t>
            </a:r>
            <a:r>
              <a:rPr lang="en-US" dirty="0" err="1"/>
              <a:t>stmt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 err="1"/>
              <a:t>compoundStmt</a:t>
            </a:r>
            <a:r>
              <a:rPr lang="en-US" dirty="0"/>
              <a:t>   : '{' </a:t>
            </a:r>
            <a:r>
              <a:rPr lang="en-US" dirty="0" err="1"/>
              <a:t>stmtList</a:t>
            </a:r>
            <a:r>
              <a:rPr lang="en-US" dirty="0"/>
              <a:t> '}'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printStmt</a:t>
            </a:r>
            <a:r>
              <a:rPr lang="en-US" dirty="0"/>
              <a:t> : PRINT '(' </a:t>
            </a:r>
            <a:r>
              <a:rPr lang="en-US" dirty="0" err="1"/>
              <a:t>printArg</a:t>
            </a:r>
            <a:r>
              <a:rPr lang="en-US" dirty="0"/>
              <a:t> ')'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printArg</a:t>
            </a:r>
            <a:r>
              <a:rPr lang="en-US" dirty="0"/>
              <a:t>  : variable  # </a:t>
            </a:r>
            <a:r>
              <a:rPr lang="en-US" dirty="0" err="1"/>
              <a:t>printVar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| STRING    # </a:t>
            </a:r>
            <a:r>
              <a:rPr lang="en-US" dirty="0" err="1"/>
              <a:t>printStr</a:t>
            </a:r>
            <a:r>
              <a:rPr lang="en-US" dirty="0"/>
              <a:t> 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9FE66-8A54-4548-96B1-D72B67AF1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0603" y="1272047"/>
            <a:ext cx="5201587" cy="4424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variable : IDENTIFIER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intExpr</a:t>
            </a:r>
            <a:r>
              <a:rPr lang="en-US" dirty="0"/>
              <a:t> : </a:t>
            </a:r>
            <a:r>
              <a:rPr lang="en-US" dirty="0" err="1"/>
              <a:t>intExpr</a:t>
            </a:r>
            <a:r>
              <a:rPr lang="en-US" dirty="0"/>
              <a:t> </a:t>
            </a:r>
            <a:r>
              <a:rPr lang="en-US" dirty="0" err="1"/>
              <a:t>mulDivOp</a:t>
            </a:r>
            <a:r>
              <a:rPr lang="en-US" dirty="0"/>
              <a:t> </a:t>
            </a:r>
            <a:r>
              <a:rPr lang="en-US" dirty="0" err="1"/>
              <a:t>intExpr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| </a:t>
            </a:r>
            <a:r>
              <a:rPr lang="en-US" dirty="0" err="1"/>
              <a:t>intExpr</a:t>
            </a:r>
            <a:r>
              <a:rPr lang="en-US" dirty="0"/>
              <a:t> </a:t>
            </a:r>
            <a:r>
              <a:rPr lang="en-US" dirty="0" err="1"/>
              <a:t>addSubOp</a:t>
            </a:r>
            <a:r>
              <a:rPr lang="en-US" dirty="0"/>
              <a:t> </a:t>
            </a:r>
            <a:r>
              <a:rPr lang="en-US" dirty="0" err="1"/>
              <a:t>intExpr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| number                </a:t>
            </a:r>
          </a:p>
          <a:p>
            <a:pPr marL="0" indent="0">
              <a:buNone/>
            </a:pPr>
            <a:r>
              <a:rPr lang="en-US" dirty="0"/>
              <a:t>        | </a:t>
            </a:r>
            <a:r>
              <a:rPr lang="en-US" dirty="0" err="1"/>
              <a:t>signedNumber</a:t>
            </a: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   | variable           </a:t>
            </a:r>
          </a:p>
          <a:p>
            <a:pPr marL="0" indent="0">
              <a:buNone/>
            </a:pPr>
            <a:r>
              <a:rPr lang="en-US" dirty="0"/>
              <a:t>        | '(' </a:t>
            </a:r>
            <a:r>
              <a:rPr lang="en-US" dirty="0" err="1"/>
              <a:t>intExpr</a:t>
            </a:r>
            <a:r>
              <a:rPr lang="en-US" dirty="0"/>
              <a:t> ')'     </a:t>
            </a:r>
          </a:p>
          <a:p>
            <a:pPr marL="0" indent="0">
              <a:buNone/>
            </a:pPr>
            <a:r>
              <a:rPr lang="en-US" dirty="0"/>
              <a:t>        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D2D56-FA75-DC46-A306-142B9EB4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0045-4CD6-9F46-9DA3-00312562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131F7F-E495-0744-9890-CE3F62718268}"/>
              </a:ext>
            </a:extLst>
          </p:cNvPr>
          <p:cNvSpPr txBox="1">
            <a:spLocks/>
          </p:cNvSpPr>
          <p:nvPr/>
        </p:nvSpPr>
        <p:spPr>
          <a:xfrm>
            <a:off x="6700603" y="5555250"/>
            <a:ext cx="4025488" cy="94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Full Antler grammar for SICTRAN is 39 rules</a:t>
            </a:r>
          </a:p>
        </p:txBody>
      </p:sp>
    </p:spTree>
    <p:extLst>
      <p:ext uri="{BB962C8B-B14F-4D97-AF65-F5344CB8AC3E}">
        <p14:creationId xmlns:p14="http://schemas.microsoft.com/office/powerpoint/2010/main" val="1368988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A033-AAF4-F446-A86E-97C05517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Diagram for SICTRAN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DA73-FF27-E84D-B461-E278A8D7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14" y="3645611"/>
            <a:ext cx="5356486" cy="2233408"/>
          </a:xfrm>
        </p:spPr>
        <p:txBody>
          <a:bodyPr>
            <a:normAutofit/>
          </a:bodyPr>
          <a:lstStyle/>
          <a:p>
            <a:r>
              <a:rPr lang="en-US" dirty="0"/>
              <a:t>Useful visual aide, generated by parser builder</a:t>
            </a:r>
          </a:p>
          <a:p>
            <a:r>
              <a:rPr lang="en-US" dirty="0">
                <a:solidFill>
                  <a:srgbClr val="C00000"/>
                </a:solidFill>
              </a:rPr>
              <a:t>Full Antler grammar diagram is in the download files in Canvas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B601-CE49-D442-AE00-B7ADD0B9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0B3-B708-444C-8D97-86354C34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EB230-CCD8-054D-8072-544D0A41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1" y="1151289"/>
            <a:ext cx="4943504" cy="4230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EA4FEC-79C5-D943-A89C-C029680E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51289"/>
            <a:ext cx="5011104" cy="20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59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8A9D-02E7-954A-B327-A803F88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Grammar:  Writing a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7FB2-E0AC-F648-A7FE-5846BFA5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Grammar Tree:  </a:t>
            </a:r>
            <a:r>
              <a:rPr lang="en-US" dirty="0"/>
              <a:t>Consider all of the rules in a grammar arranged into a tree structure</a:t>
            </a:r>
          </a:p>
          <a:p>
            <a:r>
              <a:rPr lang="en-US" dirty="0"/>
              <a:t>Parsers may walk the tree </a:t>
            </a:r>
            <a:r>
              <a:rPr lang="en-US" i="1" dirty="0"/>
              <a:t>bottom up </a:t>
            </a:r>
            <a:r>
              <a:rPr lang="en-US" dirty="0"/>
              <a:t>or</a:t>
            </a:r>
            <a:r>
              <a:rPr lang="en-US" i="1" dirty="0"/>
              <a:t> top down</a:t>
            </a:r>
            <a:r>
              <a:rPr lang="en-US" dirty="0"/>
              <a:t>, with variants of each, based on the grammar class and the parser algorithm</a:t>
            </a:r>
          </a:p>
          <a:p>
            <a:r>
              <a:rPr lang="en-US" b="1" dirty="0"/>
              <a:t>Bottom Up:  </a:t>
            </a:r>
            <a:r>
              <a:rPr lang="en-US" dirty="0"/>
              <a:t>start with the token in the bottom (or leaf) rule, and attempt to walk upwards in the tree by matching the input token stream against the tree.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85D7-B5F9-B146-A201-AA8D8286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56962-2B9A-9B4F-8517-118969D1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8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6218-A7CB-E142-BFC5-5D4AF3AC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Important Languages – the Early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A3B4-6E6A-1F47-A630-8185A27B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(or A-0) – 1952 – created by Grace Hopper, and often considered the first high-level language</a:t>
            </a:r>
          </a:p>
          <a:p>
            <a:r>
              <a:rPr lang="en-US" dirty="0"/>
              <a:t>FORTRAN (</a:t>
            </a:r>
            <a:r>
              <a:rPr lang="en-US" dirty="0" err="1"/>
              <a:t>FORmula</a:t>
            </a:r>
            <a:r>
              <a:rPr lang="en-US" dirty="0"/>
              <a:t> </a:t>
            </a:r>
            <a:r>
              <a:rPr lang="en-US" dirty="0" err="1"/>
              <a:t>TRANslation</a:t>
            </a:r>
            <a:r>
              <a:rPr lang="en-US" dirty="0"/>
              <a:t>)  - 1957 – developed at IBM - focus on math and science programming</a:t>
            </a:r>
          </a:p>
          <a:p>
            <a:r>
              <a:rPr lang="en-US" dirty="0"/>
              <a:t>LISP (</a:t>
            </a:r>
            <a:r>
              <a:rPr lang="en-US" dirty="0" err="1"/>
              <a:t>LISt</a:t>
            </a:r>
            <a:r>
              <a:rPr lang="en-US" dirty="0"/>
              <a:t> Processor) – 1958 – built in support for “list” </a:t>
            </a:r>
            <a:r>
              <a:rPr lang="en-US" dirty="0">
                <a:solidFill>
                  <a:srgbClr val="C00000"/>
                </a:solidFill>
              </a:rPr>
              <a:t>data structures </a:t>
            </a:r>
            <a:r>
              <a:rPr lang="en-US" dirty="0"/>
              <a:t>– emphasis on mathematical programming</a:t>
            </a:r>
          </a:p>
          <a:p>
            <a:r>
              <a:rPr lang="en-US" dirty="0"/>
              <a:t>ALGOL (</a:t>
            </a:r>
            <a:r>
              <a:rPr lang="en-US" dirty="0" err="1"/>
              <a:t>ALGOrithmic</a:t>
            </a:r>
            <a:r>
              <a:rPr lang="en-US" dirty="0"/>
              <a:t> Language) – 1958 – in many ways, ahead of its time – </a:t>
            </a:r>
            <a:r>
              <a:rPr lang="en-US" dirty="0">
                <a:solidFill>
                  <a:srgbClr val="C00000"/>
                </a:solidFill>
              </a:rPr>
              <a:t>a very “structured” language</a:t>
            </a:r>
            <a:r>
              <a:rPr lang="en-US" dirty="0"/>
              <a:t>, used in teaching for decades</a:t>
            </a:r>
          </a:p>
          <a:p>
            <a:r>
              <a:rPr lang="en-US" dirty="0"/>
              <a:t>RPG (Report Program Generator) – 1959 – a </a:t>
            </a:r>
            <a:r>
              <a:rPr lang="en-US" i="1" dirty="0">
                <a:solidFill>
                  <a:srgbClr val="C00000"/>
                </a:solidFill>
              </a:rPr>
              <a:t>non-procedural language </a:t>
            </a:r>
            <a:r>
              <a:rPr lang="en-US" dirty="0"/>
              <a:t>that allowed users to describe/specify the desired output, and how it was produced.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6390-BA2C-D643-8428-05E5DCA9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54581-76F6-2E48-BA37-B35C47DD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8A9D-02E7-954A-B327-A803F88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Grammar:  Writing a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7FB2-E0AC-F648-A7FE-5846BFA5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Top down:  </a:t>
            </a:r>
            <a:r>
              <a:rPr lang="en-US" dirty="0"/>
              <a:t>start with the top-most rule ( </a:t>
            </a:r>
            <a:r>
              <a:rPr lang="en-US" i="1" dirty="0">
                <a:solidFill>
                  <a:srgbClr val="C00000"/>
                </a:solidFill>
              </a:rPr>
              <a:t>program: </a:t>
            </a:r>
            <a:r>
              <a:rPr lang="en-US" i="1" dirty="0" err="1">
                <a:solidFill>
                  <a:srgbClr val="C00000"/>
                </a:solidFill>
              </a:rPr>
              <a:t>stmtList</a:t>
            </a:r>
            <a:r>
              <a:rPr lang="en-US" i="1" dirty="0">
                <a:solidFill>
                  <a:srgbClr val="C00000"/>
                </a:solidFill>
              </a:rPr>
              <a:t> ; </a:t>
            </a:r>
            <a:r>
              <a:rPr lang="en-US" dirty="0"/>
              <a:t>) and recursively walk down the tree looking for matches in the token stream.</a:t>
            </a:r>
          </a:p>
          <a:p>
            <a:r>
              <a:rPr lang="en-US" b="1" dirty="0"/>
              <a:t>Reminder:  </a:t>
            </a:r>
            <a:r>
              <a:rPr lang="en-US" dirty="0"/>
              <a:t>The process in which a function calls itself directly or indirectly is called </a:t>
            </a:r>
            <a:r>
              <a:rPr lang="en-US" i="1" dirty="0"/>
              <a:t>recursion</a:t>
            </a:r>
            <a:r>
              <a:rPr lang="en-US" dirty="0"/>
              <a:t> and the corresponding function is called a </a:t>
            </a:r>
            <a:r>
              <a:rPr lang="en-US" i="1" dirty="0"/>
              <a:t>recursive function</a:t>
            </a:r>
          </a:p>
          <a:p>
            <a:r>
              <a:rPr lang="en-US" dirty="0"/>
              <a:t>We will learn how to write a </a:t>
            </a:r>
            <a:r>
              <a:rPr lang="en-US" i="1" dirty="0"/>
              <a:t>top-down</a:t>
            </a:r>
            <a:r>
              <a:rPr lang="en-US" dirty="0"/>
              <a:t>, </a:t>
            </a:r>
            <a:r>
              <a:rPr lang="en-US" i="1" dirty="0"/>
              <a:t>recursive-descent </a:t>
            </a:r>
            <a:r>
              <a:rPr lang="en-US" dirty="0"/>
              <a:t>parser to build a </a:t>
            </a:r>
            <a:r>
              <a:rPr lang="en-US" i="1" dirty="0"/>
              <a:t>parse tree</a:t>
            </a:r>
            <a:r>
              <a:rPr lang="en-US" dirty="0"/>
              <a:t>, which can then be passed to the </a:t>
            </a:r>
            <a:r>
              <a:rPr lang="en-US" i="1" dirty="0"/>
              <a:t>code generator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85D7-B5F9-B146-A201-AA8D8286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56962-2B9A-9B4F-8517-118969D1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78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9B1-0D4E-E543-8D4A-2FCE5E34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Parser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06AB-1B68-7041-8A21-E421B7C2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parser is the heart of the compiler</a:t>
            </a:r>
          </a:p>
          <a:p>
            <a:r>
              <a:rPr lang="en-US" dirty="0"/>
              <a:t>Given a set of grammar rules, it analyzes the token stream and converts it to a data structure that can be used to generate code…  typically a </a:t>
            </a:r>
            <a:r>
              <a:rPr lang="en-US" i="1" dirty="0"/>
              <a:t>parse tree</a:t>
            </a:r>
          </a:p>
          <a:p>
            <a:r>
              <a:rPr lang="en-US" dirty="0"/>
              <a:t>It calls on a </a:t>
            </a:r>
            <a:r>
              <a:rPr lang="en-US" i="1" dirty="0"/>
              <a:t>scanner</a:t>
            </a:r>
            <a:r>
              <a:rPr lang="en-US" dirty="0"/>
              <a:t>, or </a:t>
            </a:r>
            <a:r>
              <a:rPr lang="en-US" i="1" dirty="0"/>
              <a:t>lexical analyzer</a:t>
            </a:r>
            <a:r>
              <a:rPr lang="en-US" dirty="0"/>
              <a:t>, which accepts characters from the input stream and returns </a:t>
            </a:r>
            <a:r>
              <a:rPr lang="en-US" i="1" dirty="0"/>
              <a:t>tokens</a:t>
            </a:r>
            <a:r>
              <a:rPr lang="en-US" dirty="0"/>
              <a:t> to the parser.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1AEB-CBB2-C44E-A36A-AEA37835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EC5F7-EEE7-1546-B0D6-868A1B6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895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57FE22C-DC92-AB45-90BE-D59DF23B5C9E}"/>
              </a:ext>
            </a:extLst>
          </p:cNvPr>
          <p:cNvSpPr txBox="1"/>
          <p:nvPr/>
        </p:nvSpPr>
        <p:spPr>
          <a:xfrm>
            <a:off x="927100" y="15151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5798-3299-DE48-8871-CA6A382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Components - reminder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C89-F25B-5E45-A413-97664D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54F-0CFE-434D-A390-61CC492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677A4-3283-3A4C-9804-B6BAEEB40A99}"/>
              </a:ext>
            </a:extLst>
          </p:cNvPr>
          <p:cNvSpPr txBox="1"/>
          <p:nvPr/>
        </p:nvSpPr>
        <p:spPr>
          <a:xfrm>
            <a:off x="8382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Level Language Source Code </a:t>
            </a:r>
            <a:br>
              <a:rPr lang="en-US" dirty="0"/>
            </a:br>
            <a:r>
              <a:rPr lang="en-US" dirty="0"/>
              <a:t>(e.g. C++)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BD30B4-E48B-6543-9240-446EEFB8FE58}"/>
              </a:ext>
            </a:extLst>
          </p:cNvPr>
          <p:cNvCxnSpPr/>
          <p:nvPr/>
        </p:nvCxnSpPr>
        <p:spPr>
          <a:xfrm>
            <a:off x="2743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9983DA-337D-3C48-8EAD-CB2C8D285D70}"/>
              </a:ext>
            </a:extLst>
          </p:cNvPr>
          <p:cNvSpPr/>
          <p:nvPr/>
        </p:nvSpPr>
        <p:spPr>
          <a:xfrm>
            <a:off x="32893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58C2-B695-6344-8124-EADE949D856E}"/>
              </a:ext>
            </a:extLst>
          </p:cNvPr>
          <p:cNvSpPr txBox="1"/>
          <p:nvPr/>
        </p:nvSpPr>
        <p:spPr>
          <a:xfrm>
            <a:off x="3339217" y="1512060"/>
            <a:ext cx="105586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Scanner</a:t>
            </a:r>
            <a:br>
              <a:rPr lang="en-US" b="1" dirty="0"/>
            </a:br>
            <a:r>
              <a:rPr lang="en-US" b="1" dirty="0"/>
              <a:t>(lexical </a:t>
            </a:r>
            <a:br>
              <a:rPr lang="en-US" b="1" dirty="0"/>
            </a:br>
            <a:r>
              <a:rPr lang="en-US" b="1" dirty="0"/>
              <a:t>analyzer)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97541-31D6-DD44-AC0E-E62737A01EC0}"/>
              </a:ext>
            </a:extLst>
          </p:cNvPr>
          <p:cNvCxnSpPr/>
          <p:nvPr/>
        </p:nvCxnSpPr>
        <p:spPr>
          <a:xfrm>
            <a:off x="46863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00009C-ED8F-2843-9B44-B547365DBC4E}"/>
              </a:ext>
            </a:extLst>
          </p:cNvPr>
          <p:cNvSpPr txBox="1"/>
          <p:nvPr/>
        </p:nvSpPr>
        <p:spPr>
          <a:xfrm>
            <a:off x="52578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Tokens</a:t>
            </a:r>
            <a:br>
              <a:rPr lang="en-US" dirty="0"/>
            </a:br>
            <a:r>
              <a:rPr lang="en-US" dirty="0"/>
              <a:t>(types &amp; values)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12356-C72F-DB4D-A7AA-1AEB7FDB21C7}"/>
              </a:ext>
            </a:extLst>
          </p:cNvPr>
          <p:cNvCxnSpPr/>
          <p:nvPr/>
        </p:nvCxnSpPr>
        <p:spPr>
          <a:xfrm>
            <a:off x="7188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DA97B3-116A-1841-927F-44398298D086}"/>
              </a:ext>
            </a:extLst>
          </p:cNvPr>
          <p:cNvSpPr/>
          <p:nvPr/>
        </p:nvSpPr>
        <p:spPr>
          <a:xfrm>
            <a:off x="77470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CDBE7-1B8B-D448-BAF4-77D88FBE51F9}"/>
              </a:ext>
            </a:extLst>
          </p:cNvPr>
          <p:cNvSpPr txBox="1"/>
          <p:nvPr/>
        </p:nvSpPr>
        <p:spPr>
          <a:xfrm>
            <a:off x="7796917" y="1452924"/>
            <a:ext cx="105586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Parser</a:t>
            </a:r>
            <a:br>
              <a:rPr lang="en-US" b="1" dirty="0"/>
            </a:br>
            <a:r>
              <a:rPr lang="en-US" b="1" dirty="0"/>
              <a:t>(syntax</a:t>
            </a:r>
            <a:br>
              <a:rPr lang="en-US" b="1" dirty="0"/>
            </a:br>
            <a:r>
              <a:rPr lang="en-US" b="1" dirty="0"/>
              <a:t>analyzer)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1C414-DCE3-0145-A732-71C282D0F939}"/>
              </a:ext>
            </a:extLst>
          </p:cNvPr>
          <p:cNvSpPr txBox="1"/>
          <p:nvPr/>
        </p:nvSpPr>
        <p:spPr>
          <a:xfrm>
            <a:off x="96266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 Tree</a:t>
            </a:r>
            <a:br>
              <a:rPr lang="en-US" dirty="0"/>
            </a:br>
            <a:r>
              <a:rPr lang="en-US" dirty="0"/>
              <a:t>(an internal representation of the program)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60908-710D-C146-9179-2ACD648E42EC}"/>
              </a:ext>
            </a:extLst>
          </p:cNvPr>
          <p:cNvCxnSpPr/>
          <p:nvPr/>
        </p:nvCxnSpPr>
        <p:spPr>
          <a:xfrm>
            <a:off x="90297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C98C5D-539A-274A-B670-3685F00EA25A}"/>
              </a:ext>
            </a:extLst>
          </p:cNvPr>
          <p:cNvSpPr txBox="1">
            <a:spLocks/>
          </p:cNvSpPr>
          <p:nvPr/>
        </p:nvSpPr>
        <p:spPr>
          <a:xfrm>
            <a:off x="-1373444" y="3654646"/>
            <a:ext cx="10515600" cy="48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8238DE-A796-7C41-BE2D-D7F145DCD410}"/>
              </a:ext>
            </a:extLst>
          </p:cNvPr>
          <p:cNvSpPr/>
          <p:nvPr/>
        </p:nvSpPr>
        <p:spPr>
          <a:xfrm>
            <a:off x="3289300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151B-FB7C-6A4A-8520-D001BADD14C0}"/>
              </a:ext>
            </a:extLst>
          </p:cNvPr>
          <p:cNvSpPr txBox="1"/>
          <p:nvPr/>
        </p:nvSpPr>
        <p:spPr>
          <a:xfrm>
            <a:off x="3226280" y="4904099"/>
            <a:ext cx="12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Interpreter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B01C1-4757-704E-B95D-C91EAD310522}"/>
              </a:ext>
            </a:extLst>
          </p:cNvPr>
          <p:cNvSpPr/>
          <p:nvPr/>
        </p:nvSpPr>
        <p:spPr>
          <a:xfrm>
            <a:off x="5526344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CBB3B-B052-9445-A38C-B9D52195BF22}"/>
              </a:ext>
            </a:extLst>
          </p:cNvPr>
          <p:cNvSpPr txBox="1"/>
          <p:nvPr/>
        </p:nvSpPr>
        <p:spPr>
          <a:xfrm>
            <a:off x="5463325" y="4675994"/>
            <a:ext cx="126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</a:t>
            </a:r>
            <a:br>
              <a:rPr lang="en-US" b="1" dirty="0"/>
            </a:br>
            <a:r>
              <a:rPr lang="en-US" b="1" dirty="0"/>
              <a:t>Generator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1AE2F-A308-B842-871E-BDB650581C4F}"/>
              </a:ext>
            </a:extLst>
          </p:cNvPr>
          <p:cNvSpPr txBox="1"/>
          <p:nvPr/>
        </p:nvSpPr>
        <p:spPr>
          <a:xfrm>
            <a:off x="7505824" y="4516651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Language Source File</a:t>
            </a:r>
            <a:br>
              <a:rPr lang="en-US" dirty="0"/>
            </a:b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B02F4-A7E4-D94F-ABEC-C7ABBFD22A8B}"/>
              </a:ext>
            </a:extLst>
          </p:cNvPr>
          <p:cNvCxnSpPr/>
          <p:nvPr/>
        </p:nvCxnSpPr>
        <p:spPr>
          <a:xfrm>
            <a:off x="685800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E84EDF-E91A-7C40-9D7F-5943CB2FB3B4}"/>
              </a:ext>
            </a:extLst>
          </p:cNvPr>
          <p:cNvCxnSpPr>
            <a:cxnSpLocks/>
          </p:cNvCxnSpPr>
          <p:nvPr/>
        </p:nvCxnSpPr>
        <p:spPr>
          <a:xfrm>
            <a:off x="3867150" y="3614951"/>
            <a:ext cx="66484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99A8B0-E89E-034D-B178-0F06617AFD0E}"/>
              </a:ext>
            </a:extLst>
          </p:cNvPr>
          <p:cNvCxnSpPr>
            <a:cxnSpLocks/>
          </p:cNvCxnSpPr>
          <p:nvPr/>
        </p:nvCxnSpPr>
        <p:spPr>
          <a:xfrm flipH="1">
            <a:off x="10502900" y="2852951"/>
            <a:ext cx="12700" cy="762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19B1-C4DE-EF44-ACD8-9BB5C99020CC}"/>
              </a:ext>
            </a:extLst>
          </p:cNvPr>
          <p:cNvCxnSpPr>
            <a:cxnSpLocks/>
          </p:cNvCxnSpPr>
          <p:nvPr/>
        </p:nvCxnSpPr>
        <p:spPr>
          <a:xfrm>
            <a:off x="3867150" y="3614951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42B9F7-5FEA-684B-88A4-76F484E8B486}"/>
              </a:ext>
            </a:extLst>
          </p:cNvPr>
          <p:cNvSpPr txBox="1"/>
          <p:nvPr/>
        </p:nvSpPr>
        <p:spPr>
          <a:xfrm>
            <a:off x="4498546" y="487297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sz="2400" i="1" dirty="0"/>
              <a:t>- OR -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149A29-81EE-DF4F-8340-D9262F542127}"/>
              </a:ext>
            </a:extLst>
          </p:cNvPr>
          <p:cNvCxnSpPr>
            <a:cxnSpLocks/>
          </p:cNvCxnSpPr>
          <p:nvPr/>
        </p:nvCxnSpPr>
        <p:spPr>
          <a:xfrm>
            <a:off x="6104194" y="3614951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15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62A9-9984-A844-83EF-AFCF843A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 Data Structures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12AF3-82C1-D146-AC2C-5656762B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get deeper into compilers, we will talk about a number of data structures, such as stacks, tables, arrays, trees, linked lists, and so on.</a:t>
            </a:r>
          </a:p>
          <a:p>
            <a:r>
              <a:rPr lang="en-US" dirty="0"/>
              <a:t>There are well established coding techniques to create, manipulate, and traverse these structures. There are formal courses and books that explore them:</a:t>
            </a:r>
          </a:p>
          <a:p>
            <a:pPr lvl="1"/>
            <a:r>
              <a:rPr lang="en-US" u="sng" dirty="0">
                <a:hlinkClick r:id="rId2"/>
              </a:rPr>
              <a:t>CMPE 126: Algorithms and Data Structure Design</a:t>
            </a:r>
            <a:endParaRPr lang="en-US" u="sng" dirty="0"/>
          </a:p>
          <a:p>
            <a:pPr lvl="1"/>
            <a:r>
              <a:rPr lang="en-US" u="sng" dirty="0">
                <a:hlinkClick r:id="rId3"/>
              </a:rPr>
              <a:t>CMPE 180A: Data Structures and Algorithms in C++</a:t>
            </a:r>
            <a:endParaRPr lang="en-US" u="sng" dirty="0"/>
          </a:p>
          <a:p>
            <a:pPr lvl="1"/>
            <a:r>
              <a:rPr lang="en-US" dirty="0"/>
              <a:t>Don Knuth’s </a:t>
            </a:r>
            <a:r>
              <a:rPr lang="en-US" i="1" dirty="0"/>
              <a:t>Art of Computer Programming</a:t>
            </a:r>
            <a:r>
              <a:rPr lang="en-US" dirty="0"/>
              <a:t>, volumes 1-3</a:t>
            </a:r>
          </a:p>
          <a:p>
            <a:r>
              <a:rPr lang="en-US" dirty="0"/>
              <a:t>The pioneers in computing had to invent everything from the ground up, but modern software developers can draw on decades of knowledge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01ED-88C5-8240-BF45-37440F25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8347C-3D2D-9647-9900-5DDFEE9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26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185E-8D6B-214E-A55B-587C2414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Parser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BAF8-CCBC-084E-8F6E-5DE97869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top-down, recursive-descent parser can be coded entirely by hand, simply by writing a function for each rule.</a:t>
            </a:r>
          </a:p>
          <a:p>
            <a:r>
              <a:rPr lang="en-US" dirty="0"/>
              <a:t>The “rule” functions may call functions for other rules</a:t>
            </a:r>
          </a:p>
          <a:p>
            <a:r>
              <a:rPr lang="en-US" dirty="0"/>
              <a:t>Rule functions accept </a:t>
            </a:r>
            <a:r>
              <a:rPr lang="en-US" i="1" dirty="0"/>
              <a:t>parse trees </a:t>
            </a:r>
            <a:r>
              <a:rPr lang="en-US" dirty="0"/>
              <a:t>returned by the lower level functions they call, and combine those trees…  returning the resulting tree to the caller.</a:t>
            </a:r>
          </a:p>
          <a:p>
            <a:r>
              <a:rPr lang="en-US" dirty="0"/>
              <a:t>Let’s look at some concrete examples…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414A-218A-8A40-89E6-65049F4E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98A48-F765-2C4C-AA74-1E856F50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39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C840-3285-7846-9852-66F11DBD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Top-Down, Recursive Descent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77CA-119B-F849-90CA-E8BD0ED3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5063836" cy="506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program  : </a:t>
            </a:r>
            <a:r>
              <a:rPr lang="en-US" dirty="0" err="1"/>
              <a:t>stmtList</a:t>
            </a:r>
            <a:r>
              <a:rPr lang="en-US" dirty="0"/>
              <a:t> 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6A40-2443-7745-BFBB-B43FC17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5207C-D987-B743-A4BF-FFD44CD4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E984BF-F028-D34B-AB25-4C798AFC2812}"/>
              </a:ext>
            </a:extLst>
          </p:cNvPr>
          <p:cNvSpPr txBox="1">
            <a:spLocks/>
          </p:cNvSpPr>
          <p:nvPr/>
        </p:nvSpPr>
        <p:spPr>
          <a:xfrm>
            <a:off x="838200" y="2078181"/>
            <a:ext cx="6085114" cy="2778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</a:t>
            </a:r>
            <a:r>
              <a:rPr lang="en-US" dirty="0" err="1"/>
              <a:t>parse_program</a:t>
            </a:r>
            <a:r>
              <a:rPr lang="en-US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if ((tree = </a:t>
            </a:r>
            <a:r>
              <a:rPr lang="en-US" dirty="0" err="1"/>
              <a:t>parse_stmtList</a:t>
            </a:r>
            <a:r>
              <a:rPr lang="en-US" dirty="0"/>
              <a:t>()) == error)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return error;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return tree;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EDCB41-9323-144A-97AD-E39D71768B88}"/>
              </a:ext>
            </a:extLst>
          </p:cNvPr>
          <p:cNvCxnSpPr/>
          <p:nvPr/>
        </p:nvCxnSpPr>
        <p:spPr>
          <a:xfrm flipV="1">
            <a:off x="926275" y="1745673"/>
            <a:ext cx="10427525" cy="1068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8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C840-3285-7846-9852-66F11DBD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Top-Down, Recursive Descent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77CA-119B-F849-90CA-E8BD0ED3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5063836" cy="506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stmtList</a:t>
            </a:r>
            <a:r>
              <a:rPr lang="en-US" dirty="0"/>
              <a:t> : </a:t>
            </a:r>
            <a:r>
              <a:rPr lang="en-US" dirty="0" err="1"/>
              <a:t>stmt</a:t>
            </a:r>
            <a:r>
              <a:rPr lang="en-US" dirty="0"/>
              <a:t> ( ';' </a:t>
            </a:r>
            <a:r>
              <a:rPr lang="en-US" dirty="0" err="1"/>
              <a:t>stmt</a:t>
            </a:r>
            <a:r>
              <a:rPr lang="en-US" dirty="0"/>
              <a:t> )*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6A40-2443-7745-BFBB-B43FC17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5207C-D987-B743-A4BF-FFD44CD4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E984BF-F028-D34B-AB25-4C798AFC2812}"/>
              </a:ext>
            </a:extLst>
          </p:cNvPr>
          <p:cNvSpPr txBox="1">
            <a:spLocks/>
          </p:cNvSpPr>
          <p:nvPr/>
        </p:nvSpPr>
        <p:spPr>
          <a:xfrm>
            <a:off x="838200" y="2078181"/>
            <a:ext cx="10515600" cy="4171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</a:t>
            </a:r>
            <a:r>
              <a:rPr lang="en-US" dirty="0" err="1"/>
              <a:t>parse_stmtList</a:t>
            </a:r>
            <a:r>
              <a:rPr lang="en-US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if ((tree = </a:t>
            </a:r>
            <a:r>
              <a:rPr lang="en-US" dirty="0" err="1"/>
              <a:t>parse_stmt</a:t>
            </a:r>
            <a:r>
              <a:rPr lang="en-US" dirty="0"/>
              <a:t>()) == error)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return error;</a:t>
            </a:r>
          </a:p>
          <a:p>
            <a:pPr marL="0" indent="0">
              <a:buNone/>
            </a:pPr>
            <a:r>
              <a:rPr lang="en-US" dirty="0"/>
              <a:t>    while (</a:t>
            </a:r>
            <a:r>
              <a:rPr lang="en-US" dirty="0" err="1"/>
              <a:t>parse_SEMICOLON</a:t>
            </a:r>
            <a:r>
              <a:rPr lang="en-US" dirty="0"/>
              <a:t>() != error) {</a:t>
            </a:r>
          </a:p>
          <a:p>
            <a:pPr marL="0" indent="0">
              <a:buNone/>
            </a:pPr>
            <a:r>
              <a:rPr lang="en-US" dirty="0"/>
              <a:t>        if ((subtree = </a:t>
            </a:r>
            <a:r>
              <a:rPr lang="en-US" dirty="0" err="1"/>
              <a:t>parse_stmt</a:t>
            </a:r>
            <a:r>
              <a:rPr lang="en-US" dirty="0"/>
              <a:t>()) != error)</a:t>
            </a:r>
          </a:p>
          <a:p>
            <a:pPr marL="0" indent="0">
              <a:buNone/>
            </a:pPr>
            <a:r>
              <a:rPr lang="en-US" dirty="0"/>
              <a:t>            attach subtree to tree;</a:t>
            </a:r>
          </a:p>
          <a:p>
            <a:pPr marL="0" indent="0">
              <a:buNone/>
            </a:pPr>
            <a:r>
              <a:rPr lang="en-US" dirty="0"/>
              <a:t>        else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ungetToken</a:t>
            </a:r>
            <a:r>
              <a:rPr lang="en-US" dirty="0"/>
              <a:t>();    // the ability to “</a:t>
            </a:r>
            <a:r>
              <a:rPr lang="en-US" dirty="0" err="1"/>
              <a:t>unget</a:t>
            </a:r>
            <a:r>
              <a:rPr lang="en-US" dirty="0"/>
              <a:t>” a token is called a </a:t>
            </a:r>
            <a:r>
              <a:rPr lang="en-US" i="1" dirty="0"/>
              <a:t>look-ahead </a:t>
            </a:r>
            <a:r>
              <a:rPr lang="en-US" dirty="0"/>
              <a:t>rule</a:t>
            </a:r>
          </a:p>
          <a:p>
            <a:pPr marL="0" indent="0">
              <a:buNone/>
            </a:pPr>
            <a:r>
              <a:rPr lang="en-US" dirty="0"/>
              <a:t>            break;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return tree;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EDCB41-9323-144A-97AD-E39D71768B88}"/>
              </a:ext>
            </a:extLst>
          </p:cNvPr>
          <p:cNvCxnSpPr/>
          <p:nvPr/>
        </p:nvCxnSpPr>
        <p:spPr>
          <a:xfrm flipV="1">
            <a:off x="926275" y="1745673"/>
            <a:ext cx="10427525" cy="1068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063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C840-3285-7846-9852-66F11DBD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Top-Down, Recursive Descent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77CA-119B-F849-90CA-E8BD0ED3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5063836" cy="506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SEMICOLON : ‘;’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6A40-2443-7745-BFBB-B43FC17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5207C-D987-B743-A4BF-FFD44CD4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E984BF-F028-D34B-AB25-4C798AFC2812}"/>
              </a:ext>
            </a:extLst>
          </p:cNvPr>
          <p:cNvSpPr txBox="1">
            <a:spLocks/>
          </p:cNvSpPr>
          <p:nvPr/>
        </p:nvSpPr>
        <p:spPr>
          <a:xfrm>
            <a:off x="838200" y="2078181"/>
            <a:ext cx="10515600" cy="41712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</a:t>
            </a:r>
            <a:r>
              <a:rPr lang="en-US" dirty="0" err="1"/>
              <a:t>parse_SEMICOLON</a:t>
            </a:r>
            <a:r>
              <a:rPr lang="en-US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nextToken</a:t>
            </a:r>
            <a:r>
              <a:rPr lang="en-US" dirty="0"/>
              <a:t> = </a:t>
            </a:r>
            <a:r>
              <a:rPr lang="en-US" dirty="0" err="1"/>
              <a:t>getNextToken</a:t>
            </a:r>
            <a:r>
              <a:rPr lang="en-US" dirty="0"/>
              <a:t>();     // call to scanner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nextToken.type</a:t>
            </a:r>
            <a:r>
              <a:rPr lang="en-US" dirty="0"/>
              <a:t> == SEMICOLON)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nextToken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else 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ungetToken</a:t>
            </a:r>
            <a:r>
              <a:rPr lang="en-US" dirty="0"/>
              <a:t>();    // the ability to “</a:t>
            </a:r>
            <a:r>
              <a:rPr lang="en-US" dirty="0" err="1"/>
              <a:t>unget</a:t>
            </a:r>
            <a:r>
              <a:rPr lang="en-US" dirty="0"/>
              <a:t>” a token is called a </a:t>
            </a:r>
            <a:r>
              <a:rPr lang="en-US" i="1" dirty="0"/>
              <a:t>look-ahead </a:t>
            </a:r>
            <a:r>
              <a:rPr lang="en-US" dirty="0"/>
              <a:t>rule</a:t>
            </a:r>
          </a:p>
          <a:p>
            <a:pPr marL="457200" lvl="1" indent="0">
              <a:buNone/>
            </a:pPr>
            <a:r>
              <a:rPr lang="en-US" dirty="0"/>
              <a:t> return error;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EDCB41-9323-144A-97AD-E39D71768B88}"/>
              </a:ext>
            </a:extLst>
          </p:cNvPr>
          <p:cNvCxnSpPr/>
          <p:nvPr/>
        </p:nvCxnSpPr>
        <p:spPr>
          <a:xfrm flipV="1">
            <a:off x="926275" y="1745673"/>
            <a:ext cx="10427525" cy="1068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83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481A-5C90-8242-8E6E-6C5F8A04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Parse Tree – the Output of 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3065-176C-424B-963C-138301D7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577929"/>
          </a:xfrm>
        </p:spPr>
        <p:txBody>
          <a:bodyPr/>
          <a:lstStyle/>
          <a:p>
            <a:r>
              <a:rPr lang="en-US" dirty="0"/>
              <a:t>Sample Parse Tree (based on the example on the previous few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6C89-B560-DE4C-A006-4C0E30EA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7D8EA-2442-A94C-9A77-A13C3C77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4C677-A0A6-7043-9B58-F9E9CD5502AD}"/>
              </a:ext>
            </a:extLst>
          </p:cNvPr>
          <p:cNvSpPr txBox="1"/>
          <p:nvPr/>
        </p:nvSpPr>
        <p:spPr>
          <a:xfrm>
            <a:off x="5300353" y="2052186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84EF3-3BB8-BD46-BDEA-9A11302297B7}"/>
              </a:ext>
            </a:extLst>
          </p:cNvPr>
          <p:cNvSpPr txBox="1"/>
          <p:nvPr/>
        </p:nvSpPr>
        <p:spPr>
          <a:xfrm>
            <a:off x="5300352" y="295141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stmtList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1DA90-EEF3-E648-86CC-911634629953}"/>
              </a:ext>
            </a:extLst>
          </p:cNvPr>
          <p:cNvSpPr txBox="1"/>
          <p:nvPr/>
        </p:nvSpPr>
        <p:spPr>
          <a:xfrm>
            <a:off x="5300351" y="456316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87A68-B81B-B346-8311-F6BD0ED2C0D0}"/>
              </a:ext>
            </a:extLst>
          </p:cNvPr>
          <p:cNvSpPr txBox="1"/>
          <p:nvPr/>
        </p:nvSpPr>
        <p:spPr>
          <a:xfrm>
            <a:off x="3222168" y="456316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D5708-94E7-D94D-B02B-A86D4647D069}"/>
              </a:ext>
            </a:extLst>
          </p:cNvPr>
          <p:cNvSpPr txBox="1"/>
          <p:nvPr/>
        </p:nvSpPr>
        <p:spPr>
          <a:xfrm>
            <a:off x="1143985" y="456316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0F193-DB2B-C84C-8891-AE429B1F1243}"/>
              </a:ext>
            </a:extLst>
          </p:cNvPr>
          <p:cNvSpPr txBox="1"/>
          <p:nvPr/>
        </p:nvSpPr>
        <p:spPr>
          <a:xfrm>
            <a:off x="9456717" y="456316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69A87-8CA8-2447-A31C-587244F29F52}"/>
              </a:ext>
            </a:extLst>
          </p:cNvPr>
          <p:cNvSpPr txBox="1"/>
          <p:nvPr/>
        </p:nvSpPr>
        <p:spPr>
          <a:xfrm>
            <a:off x="7378534" y="456316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C2BB5-AF7A-3D4A-9385-8510C372A57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2421518"/>
            <a:ext cx="1" cy="529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B4CD38-D58C-114E-9E9E-82A28A4CDF19}"/>
              </a:ext>
            </a:extLst>
          </p:cNvPr>
          <p:cNvCxnSpPr>
            <a:cxnSpLocks/>
          </p:cNvCxnSpPr>
          <p:nvPr/>
        </p:nvCxnSpPr>
        <p:spPr>
          <a:xfrm flipH="1">
            <a:off x="6095995" y="3307676"/>
            <a:ext cx="4" cy="778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8747AE-DAB5-DA4F-83F5-C385EA4446F1}"/>
              </a:ext>
            </a:extLst>
          </p:cNvPr>
          <p:cNvCxnSpPr/>
          <p:nvPr/>
        </p:nvCxnSpPr>
        <p:spPr>
          <a:xfrm flipH="1">
            <a:off x="1939630" y="4033268"/>
            <a:ext cx="1" cy="529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28E60F-902A-364D-878E-0C63845A685B}"/>
              </a:ext>
            </a:extLst>
          </p:cNvPr>
          <p:cNvCxnSpPr/>
          <p:nvPr/>
        </p:nvCxnSpPr>
        <p:spPr>
          <a:xfrm flipH="1">
            <a:off x="4027708" y="4033268"/>
            <a:ext cx="1" cy="529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A6CD71-3DDC-B740-AB4B-F1CA523691BB}"/>
              </a:ext>
            </a:extLst>
          </p:cNvPr>
          <p:cNvCxnSpPr/>
          <p:nvPr/>
        </p:nvCxnSpPr>
        <p:spPr>
          <a:xfrm flipH="1">
            <a:off x="6095995" y="4033267"/>
            <a:ext cx="1" cy="529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CDBF3A-219D-9445-B145-2C3A38BB06C4}"/>
              </a:ext>
            </a:extLst>
          </p:cNvPr>
          <p:cNvCxnSpPr/>
          <p:nvPr/>
        </p:nvCxnSpPr>
        <p:spPr>
          <a:xfrm flipH="1">
            <a:off x="8164282" y="4033266"/>
            <a:ext cx="1" cy="529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3BA46E-BBDA-F345-AD7E-A297D6B56F00}"/>
              </a:ext>
            </a:extLst>
          </p:cNvPr>
          <p:cNvCxnSpPr/>
          <p:nvPr/>
        </p:nvCxnSpPr>
        <p:spPr>
          <a:xfrm flipH="1">
            <a:off x="10232569" y="4033265"/>
            <a:ext cx="1" cy="529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186E7C-B9A3-8441-9587-165A3F6A383F}"/>
              </a:ext>
            </a:extLst>
          </p:cNvPr>
          <p:cNvCxnSpPr>
            <a:cxnSpLocks/>
          </p:cNvCxnSpPr>
          <p:nvPr/>
        </p:nvCxnSpPr>
        <p:spPr>
          <a:xfrm flipV="1">
            <a:off x="1939630" y="4033262"/>
            <a:ext cx="8312733" cy="13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83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481A-5C90-8242-8E6E-6C5F8A04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Parse Tree – Additional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3065-176C-424B-963C-138301D7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577929"/>
          </a:xfrm>
        </p:spPr>
        <p:txBody>
          <a:bodyPr/>
          <a:lstStyle/>
          <a:p>
            <a:r>
              <a:rPr lang="en-US" dirty="0"/>
              <a:t>Inventory - Sales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6C89-B560-DE4C-A006-4C0E30EA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7D8EA-2442-A94C-9A77-A13C3C77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4C677-A0A6-7043-9B58-F9E9CD5502AD}"/>
              </a:ext>
            </a:extLst>
          </p:cNvPr>
          <p:cNvSpPr txBox="1"/>
          <p:nvPr/>
        </p:nvSpPr>
        <p:spPr>
          <a:xfrm>
            <a:off x="5216235" y="2372171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87A68-B81B-B346-8311-F6BD0ED2C0D0}"/>
              </a:ext>
            </a:extLst>
          </p:cNvPr>
          <p:cNvSpPr txBox="1"/>
          <p:nvPr/>
        </p:nvSpPr>
        <p:spPr>
          <a:xfrm>
            <a:off x="3147952" y="353081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69A87-8CA8-2447-A31C-587244F29F52}"/>
              </a:ext>
            </a:extLst>
          </p:cNvPr>
          <p:cNvSpPr txBox="1"/>
          <p:nvPr/>
        </p:nvSpPr>
        <p:spPr>
          <a:xfrm>
            <a:off x="7319161" y="3537252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B4CD38-D58C-114E-9E9E-82A28A4CDF19}"/>
              </a:ext>
            </a:extLst>
          </p:cNvPr>
          <p:cNvCxnSpPr>
            <a:cxnSpLocks/>
          </p:cNvCxnSpPr>
          <p:nvPr/>
        </p:nvCxnSpPr>
        <p:spPr>
          <a:xfrm flipH="1">
            <a:off x="6021780" y="2744719"/>
            <a:ext cx="4947" cy="46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28E60F-902A-364D-878E-0C63845A685B}"/>
              </a:ext>
            </a:extLst>
          </p:cNvPr>
          <p:cNvCxnSpPr>
            <a:cxnSpLocks/>
          </p:cNvCxnSpPr>
          <p:nvPr/>
        </p:nvCxnSpPr>
        <p:spPr>
          <a:xfrm flipH="1">
            <a:off x="3953493" y="3199296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CDBF3A-219D-9445-B145-2C3A38BB06C4}"/>
              </a:ext>
            </a:extLst>
          </p:cNvPr>
          <p:cNvCxnSpPr>
            <a:cxnSpLocks/>
          </p:cNvCxnSpPr>
          <p:nvPr/>
        </p:nvCxnSpPr>
        <p:spPr>
          <a:xfrm>
            <a:off x="8104910" y="3205729"/>
            <a:ext cx="0" cy="33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186E7C-B9A3-8441-9587-165A3F6A383F}"/>
              </a:ext>
            </a:extLst>
          </p:cNvPr>
          <p:cNvCxnSpPr>
            <a:cxnSpLocks/>
          </p:cNvCxnSpPr>
          <p:nvPr/>
        </p:nvCxnSpPr>
        <p:spPr>
          <a:xfrm>
            <a:off x="3958440" y="3205729"/>
            <a:ext cx="413657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6A6B75-BFC0-524A-B1C7-E64AF5472197}"/>
              </a:ext>
            </a:extLst>
          </p:cNvPr>
          <p:cNvSpPr txBox="1"/>
          <p:nvPr/>
        </p:nvSpPr>
        <p:spPr>
          <a:xfrm>
            <a:off x="3147951" y="3900151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1C9641-8F92-2242-A1A7-823479FCA2C9}"/>
              </a:ext>
            </a:extLst>
          </p:cNvPr>
          <p:cNvSpPr txBox="1"/>
          <p:nvPr/>
        </p:nvSpPr>
        <p:spPr>
          <a:xfrm>
            <a:off x="7319161" y="3906584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B9E41-5488-3B43-A406-3E71511E3F17}"/>
              </a:ext>
            </a:extLst>
          </p:cNvPr>
          <p:cNvSpPr txBox="1"/>
          <p:nvPr/>
        </p:nvSpPr>
        <p:spPr>
          <a:xfrm>
            <a:off x="5206341" y="353181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9F5EE7-1416-EB4B-9237-A164D46B0189}"/>
              </a:ext>
            </a:extLst>
          </p:cNvPr>
          <p:cNvCxnSpPr>
            <a:cxnSpLocks/>
          </p:cNvCxnSpPr>
          <p:nvPr/>
        </p:nvCxnSpPr>
        <p:spPr>
          <a:xfrm flipH="1">
            <a:off x="6011882" y="3200287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BCCE87-2AB3-9A49-9400-5BCD7E8EF23A}"/>
              </a:ext>
            </a:extLst>
          </p:cNvPr>
          <p:cNvSpPr txBox="1"/>
          <p:nvPr/>
        </p:nvSpPr>
        <p:spPr>
          <a:xfrm>
            <a:off x="5206340" y="3901142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0247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14E-0E86-2841-9D3D-48A859B9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Important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9539-9C95-134F-AD7C-845A3CC2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COBOL (</a:t>
            </a:r>
            <a:r>
              <a:rPr lang="en-US" dirty="0" err="1"/>
              <a:t>COmmon</a:t>
            </a:r>
            <a:r>
              <a:rPr lang="en-US" dirty="0"/>
              <a:t> Business Oriented Language) – 1960 – focus on business programming – user friendly syntax and words – the first </a:t>
            </a:r>
            <a:r>
              <a:rPr lang="en-US" dirty="0">
                <a:solidFill>
                  <a:srgbClr val="C00000"/>
                </a:solidFill>
              </a:rPr>
              <a:t>portable language</a:t>
            </a:r>
          </a:p>
          <a:p>
            <a:r>
              <a:rPr lang="en-US" dirty="0"/>
              <a:t>BASIC (Beginner’s All-Purpose Symbolic Instruction Code) – 1964 – created as an easy-to-use teaching language, which became popular due to its simplicity.  Often implemented as an </a:t>
            </a:r>
            <a:r>
              <a:rPr lang="en-US" i="1" dirty="0">
                <a:solidFill>
                  <a:srgbClr val="C00000"/>
                </a:solidFill>
              </a:rPr>
              <a:t>interpreter</a:t>
            </a:r>
            <a:r>
              <a:rPr lang="en-US" dirty="0"/>
              <a:t>.</a:t>
            </a:r>
          </a:p>
          <a:p>
            <a:r>
              <a:rPr lang="en-US" dirty="0"/>
              <a:t>B – 1969 – created at Bell Labs; an ALGOL-like language best known as the precursor to C</a:t>
            </a:r>
          </a:p>
          <a:p>
            <a:r>
              <a:rPr lang="en-US" dirty="0"/>
              <a:t>PASCAL – 1970 – created by Nicklaus Wirth as a highly structured instructional language; quickly replaced ALGOL as the teaching language of choice</a:t>
            </a:r>
          </a:p>
          <a:p>
            <a:r>
              <a:rPr lang="en-US" dirty="0"/>
              <a:t>C – 1972 – developed by Dennis Ritchie and Brian Kernigan at Bell Labs.  A powerful (and dangerous!) language frequently used for OS programming.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F83F0-FB94-F846-B119-EFA6232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5585-15CF-784B-8484-B71A3810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535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481A-5C90-8242-8E6E-6C5F8A04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Parse Tree – Additional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3065-176C-424B-963C-138301D7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577929"/>
          </a:xfrm>
        </p:spPr>
        <p:txBody>
          <a:bodyPr/>
          <a:lstStyle/>
          <a:p>
            <a:r>
              <a:rPr lang="en-US" dirty="0"/>
              <a:t>Inventory = Inventory - Sales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6C89-B560-DE4C-A006-4C0E30EA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7D8EA-2442-A94C-9A77-A13C3C77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C937E-C433-CE44-944D-D83114F3D67E}"/>
              </a:ext>
            </a:extLst>
          </p:cNvPr>
          <p:cNvSpPr txBox="1"/>
          <p:nvPr/>
        </p:nvSpPr>
        <p:spPr>
          <a:xfrm>
            <a:off x="4542807" y="220379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615A01-C307-7747-9098-F15EE69515D2}"/>
              </a:ext>
            </a:extLst>
          </p:cNvPr>
          <p:cNvSpPr txBox="1"/>
          <p:nvPr/>
        </p:nvSpPr>
        <p:spPr>
          <a:xfrm>
            <a:off x="1990107" y="332706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57E463-19DB-AF4A-A3BE-E2498C454260}"/>
              </a:ext>
            </a:extLst>
          </p:cNvPr>
          <p:cNvCxnSpPr>
            <a:cxnSpLocks/>
          </p:cNvCxnSpPr>
          <p:nvPr/>
        </p:nvCxnSpPr>
        <p:spPr>
          <a:xfrm flipH="1">
            <a:off x="2795648" y="2995545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E0628C-1398-C344-9569-99D3684C6648}"/>
              </a:ext>
            </a:extLst>
          </p:cNvPr>
          <p:cNvSpPr txBox="1"/>
          <p:nvPr/>
        </p:nvSpPr>
        <p:spPr>
          <a:xfrm>
            <a:off x="1990106" y="369640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F4DAEC-49A1-B84C-8AE6-0F8D37437BC6}"/>
              </a:ext>
            </a:extLst>
          </p:cNvPr>
          <p:cNvCxnSpPr>
            <a:cxnSpLocks/>
          </p:cNvCxnSpPr>
          <p:nvPr/>
        </p:nvCxnSpPr>
        <p:spPr>
          <a:xfrm flipH="1">
            <a:off x="7669472" y="299554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F45D92-DB3F-974C-A242-DBEF650F011D}"/>
              </a:ext>
            </a:extLst>
          </p:cNvPr>
          <p:cNvCxnSpPr>
            <a:cxnSpLocks/>
          </p:cNvCxnSpPr>
          <p:nvPr/>
        </p:nvCxnSpPr>
        <p:spPr>
          <a:xfrm>
            <a:off x="2785752" y="2992774"/>
            <a:ext cx="4883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74AC1-160E-4F49-AC38-E1C37FB88D9A}"/>
              </a:ext>
            </a:extLst>
          </p:cNvPr>
          <p:cNvCxnSpPr>
            <a:cxnSpLocks/>
          </p:cNvCxnSpPr>
          <p:nvPr/>
        </p:nvCxnSpPr>
        <p:spPr>
          <a:xfrm>
            <a:off x="5315701" y="2592034"/>
            <a:ext cx="0" cy="397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558731-1A40-BB41-8888-4B779CB33662}"/>
              </a:ext>
            </a:extLst>
          </p:cNvPr>
          <p:cNvSpPr txBox="1"/>
          <p:nvPr/>
        </p:nvSpPr>
        <p:spPr>
          <a:xfrm>
            <a:off x="6863935" y="332706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25EF34-7391-BB4F-B714-B028B408FF43}"/>
              </a:ext>
            </a:extLst>
          </p:cNvPr>
          <p:cNvSpPr txBox="1"/>
          <p:nvPr/>
        </p:nvSpPr>
        <p:spPr>
          <a:xfrm>
            <a:off x="4795652" y="4485716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F9D30A-2FE9-A945-B246-1F68B36EDA97}"/>
              </a:ext>
            </a:extLst>
          </p:cNvPr>
          <p:cNvSpPr txBox="1"/>
          <p:nvPr/>
        </p:nvSpPr>
        <p:spPr>
          <a:xfrm>
            <a:off x="8966861" y="449214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AB4F62-2D1C-654A-8109-8961423640EB}"/>
              </a:ext>
            </a:extLst>
          </p:cNvPr>
          <p:cNvCxnSpPr>
            <a:cxnSpLocks/>
          </p:cNvCxnSpPr>
          <p:nvPr/>
        </p:nvCxnSpPr>
        <p:spPr>
          <a:xfrm flipH="1">
            <a:off x="7669480" y="3699616"/>
            <a:ext cx="4947" cy="46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087E83-EAC1-2A4A-9124-5209AFCE9A27}"/>
              </a:ext>
            </a:extLst>
          </p:cNvPr>
          <p:cNvCxnSpPr>
            <a:cxnSpLocks/>
          </p:cNvCxnSpPr>
          <p:nvPr/>
        </p:nvCxnSpPr>
        <p:spPr>
          <a:xfrm flipH="1">
            <a:off x="5601193" y="4154193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24C3-698C-1D42-AD38-25939039BBCD}"/>
              </a:ext>
            </a:extLst>
          </p:cNvPr>
          <p:cNvCxnSpPr>
            <a:cxnSpLocks/>
          </p:cNvCxnSpPr>
          <p:nvPr/>
        </p:nvCxnSpPr>
        <p:spPr>
          <a:xfrm>
            <a:off x="9752610" y="4160626"/>
            <a:ext cx="0" cy="33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CFCCDA3-DACB-7A41-A50A-32F77C4CA874}"/>
              </a:ext>
            </a:extLst>
          </p:cNvPr>
          <p:cNvCxnSpPr>
            <a:cxnSpLocks/>
          </p:cNvCxnSpPr>
          <p:nvPr/>
        </p:nvCxnSpPr>
        <p:spPr>
          <a:xfrm>
            <a:off x="5606140" y="4160626"/>
            <a:ext cx="413657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A1F6CF4-BC67-7244-AAD1-9728AD29AA8D}"/>
              </a:ext>
            </a:extLst>
          </p:cNvPr>
          <p:cNvSpPr txBox="1"/>
          <p:nvPr/>
        </p:nvSpPr>
        <p:spPr>
          <a:xfrm>
            <a:off x="4795651" y="485504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9AEBF8-98AC-054D-B5CF-CE28A63CA866}"/>
              </a:ext>
            </a:extLst>
          </p:cNvPr>
          <p:cNvSpPr txBox="1"/>
          <p:nvPr/>
        </p:nvSpPr>
        <p:spPr>
          <a:xfrm>
            <a:off x="8966861" y="4861481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F3FF5F-3EF3-2344-9698-88DB663A3D8F}"/>
              </a:ext>
            </a:extLst>
          </p:cNvPr>
          <p:cNvSpPr txBox="1"/>
          <p:nvPr/>
        </p:nvSpPr>
        <p:spPr>
          <a:xfrm>
            <a:off x="6854041" y="448670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0F6A9A-BD33-E846-8FA6-4F6E743C6E2B}"/>
              </a:ext>
            </a:extLst>
          </p:cNvPr>
          <p:cNvCxnSpPr>
            <a:cxnSpLocks/>
          </p:cNvCxnSpPr>
          <p:nvPr/>
        </p:nvCxnSpPr>
        <p:spPr>
          <a:xfrm flipH="1">
            <a:off x="7659582" y="415518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63380F-C560-B44C-B7DD-931CFF4531D9}"/>
              </a:ext>
            </a:extLst>
          </p:cNvPr>
          <p:cNvSpPr txBox="1"/>
          <p:nvPr/>
        </p:nvSpPr>
        <p:spPr>
          <a:xfrm>
            <a:off x="6854040" y="485603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09373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F11B-48D4-5A42-BFD1-DB90E9D8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Coding Versus Parser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C234-B2EB-E647-B83D-B1D584D0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certainly </a:t>
            </a:r>
            <a:r>
              <a:rPr lang="en-US" i="1" dirty="0"/>
              <a:t>possible</a:t>
            </a:r>
            <a:r>
              <a:rPr lang="en-US" dirty="0"/>
              <a:t> to write a parser entirely by hand, by writing a function for each rule in the grammar</a:t>
            </a:r>
          </a:p>
          <a:p>
            <a:pPr lvl="1"/>
            <a:r>
              <a:rPr lang="en-US" dirty="0"/>
              <a:t>A typical term project in compiler classes</a:t>
            </a:r>
          </a:p>
          <a:p>
            <a:r>
              <a:rPr lang="en-US" dirty="0"/>
              <a:t>SICTRAN – a </a:t>
            </a:r>
            <a:r>
              <a:rPr lang="en-US" i="1" dirty="0"/>
              <a:t>very</a:t>
            </a:r>
            <a:r>
              <a:rPr lang="en-US" dirty="0"/>
              <a:t> simple, PASCAL-like language, has 39 rules</a:t>
            </a:r>
          </a:p>
          <a:p>
            <a:r>
              <a:rPr lang="en-US" dirty="0"/>
              <a:t>Grammars for modern real-world programming languages may have many thousands of rules</a:t>
            </a:r>
          </a:p>
          <a:p>
            <a:r>
              <a:rPr lang="en-US" dirty="0"/>
              <a:t>Parser builders make it feasible to create parsers for large, complex languages</a:t>
            </a:r>
          </a:p>
          <a:p>
            <a:r>
              <a:rPr lang="en-US" dirty="0"/>
              <a:t>They are also useful for simple languages, to avoid the minutia of parser programming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BA7F-F8A7-9446-BCEE-0A381556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BCF10-7056-7D47-BB9A-82D7FA2D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59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667F-C9E5-3E4E-8227-938C6DF9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(hand waving)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76F1-0B29-DD4D-B70D-B072A50F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7977" y="2490227"/>
            <a:ext cx="2433452" cy="20979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LDA Inventory</a:t>
            </a:r>
          </a:p>
          <a:p>
            <a:pPr marL="0" indent="0">
              <a:buNone/>
            </a:pPr>
            <a:r>
              <a:rPr lang="en-US" dirty="0"/>
              <a:t>SUB Sales</a:t>
            </a:r>
          </a:p>
          <a:p>
            <a:pPr marL="0" indent="0">
              <a:buNone/>
            </a:pPr>
            <a:r>
              <a:rPr lang="en-US" dirty="0"/>
              <a:t>STA Inventory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0E955-86C7-5D40-93BE-24DA2604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8A847-6F59-5640-82BC-03135D3D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4EAD1A-5F55-7B44-85D4-2E481580F584}"/>
              </a:ext>
            </a:extLst>
          </p:cNvPr>
          <p:cNvSpPr txBox="1"/>
          <p:nvPr/>
        </p:nvSpPr>
        <p:spPr>
          <a:xfrm>
            <a:off x="3451267" y="249575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BEDE92-7E3E-8842-8635-AEAED0C161EC}"/>
              </a:ext>
            </a:extLst>
          </p:cNvPr>
          <p:cNvSpPr txBox="1"/>
          <p:nvPr/>
        </p:nvSpPr>
        <p:spPr>
          <a:xfrm>
            <a:off x="898567" y="361902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E11270-3F56-704A-AD90-6E960CCB9D02}"/>
              </a:ext>
            </a:extLst>
          </p:cNvPr>
          <p:cNvCxnSpPr>
            <a:cxnSpLocks/>
          </p:cNvCxnSpPr>
          <p:nvPr/>
        </p:nvCxnSpPr>
        <p:spPr>
          <a:xfrm flipH="1">
            <a:off x="1704108" y="3287505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D899F0-1875-1243-8E56-98D680215159}"/>
              </a:ext>
            </a:extLst>
          </p:cNvPr>
          <p:cNvSpPr txBox="1"/>
          <p:nvPr/>
        </p:nvSpPr>
        <p:spPr>
          <a:xfrm>
            <a:off x="898566" y="398836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1B191D-85E5-3F4F-AE04-6B48683ED8EF}"/>
              </a:ext>
            </a:extLst>
          </p:cNvPr>
          <p:cNvCxnSpPr>
            <a:cxnSpLocks/>
          </p:cNvCxnSpPr>
          <p:nvPr/>
        </p:nvCxnSpPr>
        <p:spPr>
          <a:xfrm flipH="1">
            <a:off x="6577932" y="328750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92B100-271E-8C4C-B8CA-6985AA44311F}"/>
              </a:ext>
            </a:extLst>
          </p:cNvPr>
          <p:cNvCxnSpPr>
            <a:cxnSpLocks/>
          </p:cNvCxnSpPr>
          <p:nvPr/>
        </p:nvCxnSpPr>
        <p:spPr>
          <a:xfrm>
            <a:off x="1694212" y="3284734"/>
            <a:ext cx="4883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30F423-949E-7D46-AF4B-AF7A5B12BF50}"/>
              </a:ext>
            </a:extLst>
          </p:cNvPr>
          <p:cNvCxnSpPr>
            <a:cxnSpLocks/>
          </p:cNvCxnSpPr>
          <p:nvPr/>
        </p:nvCxnSpPr>
        <p:spPr>
          <a:xfrm>
            <a:off x="4224161" y="2883994"/>
            <a:ext cx="0" cy="397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EE92882-2D9B-6E40-9D53-E733243E5577}"/>
              </a:ext>
            </a:extLst>
          </p:cNvPr>
          <p:cNvSpPr/>
          <p:nvPr/>
        </p:nvSpPr>
        <p:spPr>
          <a:xfrm>
            <a:off x="8679859" y="2515182"/>
            <a:ext cx="375064" cy="375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2960AD-12C0-8F49-B7B4-C3522C0453B0}"/>
              </a:ext>
            </a:extLst>
          </p:cNvPr>
          <p:cNvSpPr/>
          <p:nvPr/>
        </p:nvSpPr>
        <p:spPr>
          <a:xfrm>
            <a:off x="8675041" y="3539212"/>
            <a:ext cx="375064" cy="375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D628F-59DC-A245-822E-C5514A96EE27}"/>
              </a:ext>
            </a:extLst>
          </p:cNvPr>
          <p:cNvSpPr/>
          <p:nvPr/>
        </p:nvSpPr>
        <p:spPr>
          <a:xfrm>
            <a:off x="2964134" y="2500988"/>
            <a:ext cx="375064" cy="3861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221A5C4-45ED-2D44-8A5C-3A9A25350B21}"/>
              </a:ext>
            </a:extLst>
          </p:cNvPr>
          <p:cNvSpPr txBox="1">
            <a:spLocks/>
          </p:cNvSpPr>
          <p:nvPr/>
        </p:nvSpPr>
        <p:spPr>
          <a:xfrm>
            <a:off x="838200" y="1238996"/>
            <a:ext cx="10515600" cy="95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generate code, we “walk” the tree and take appropriate action for each statement type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00D1C2-C7AC-2245-A414-9884EC5631AD}"/>
              </a:ext>
            </a:extLst>
          </p:cNvPr>
          <p:cNvSpPr txBox="1"/>
          <p:nvPr/>
        </p:nvSpPr>
        <p:spPr>
          <a:xfrm>
            <a:off x="5748390" y="364141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AD04F-E8FF-8442-AC03-D690F431BCCA}"/>
              </a:ext>
            </a:extLst>
          </p:cNvPr>
          <p:cNvSpPr txBox="1"/>
          <p:nvPr/>
        </p:nvSpPr>
        <p:spPr>
          <a:xfrm>
            <a:off x="3680107" y="480005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2AE590-FAC8-354F-A52C-CE106703B3B3}"/>
              </a:ext>
            </a:extLst>
          </p:cNvPr>
          <p:cNvSpPr txBox="1"/>
          <p:nvPr/>
        </p:nvSpPr>
        <p:spPr>
          <a:xfrm>
            <a:off x="7851316" y="4806491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E849EF-1547-A840-8E53-0123C05F5EDF}"/>
              </a:ext>
            </a:extLst>
          </p:cNvPr>
          <p:cNvCxnSpPr>
            <a:cxnSpLocks/>
          </p:cNvCxnSpPr>
          <p:nvPr/>
        </p:nvCxnSpPr>
        <p:spPr>
          <a:xfrm flipH="1">
            <a:off x="6553935" y="4013958"/>
            <a:ext cx="4947" cy="46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B4B3AF-D196-D041-AB2F-29C8C6FDEBAA}"/>
              </a:ext>
            </a:extLst>
          </p:cNvPr>
          <p:cNvCxnSpPr>
            <a:cxnSpLocks/>
          </p:cNvCxnSpPr>
          <p:nvPr/>
        </p:nvCxnSpPr>
        <p:spPr>
          <a:xfrm flipH="1">
            <a:off x="4485648" y="4468535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FBD763-0F9E-6047-8E9B-363C6B0AAC17}"/>
              </a:ext>
            </a:extLst>
          </p:cNvPr>
          <p:cNvCxnSpPr>
            <a:cxnSpLocks/>
          </p:cNvCxnSpPr>
          <p:nvPr/>
        </p:nvCxnSpPr>
        <p:spPr>
          <a:xfrm>
            <a:off x="8637065" y="4474968"/>
            <a:ext cx="0" cy="33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97D674-AE05-9E4F-93F6-8FB434297AE2}"/>
              </a:ext>
            </a:extLst>
          </p:cNvPr>
          <p:cNvCxnSpPr>
            <a:cxnSpLocks/>
          </p:cNvCxnSpPr>
          <p:nvPr/>
        </p:nvCxnSpPr>
        <p:spPr>
          <a:xfrm>
            <a:off x="4490595" y="4474968"/>
            <a:ext cx="413657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C8EAEE-DD81-5E46-B07F-76A2E7566FBE}"/>
              </a:ext>
            </a:extLst>
          </p:cNvPr>
          <p:cNvSpPr txBox="1"/>
          <p:nvPr/>
        </p:nvSpPr>
        <p:spPr>
          <a:xfrm>
            <a:off x="3680106" y="516939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70C0CA-38A1-2548-B77C-D7B9BB64806C}"/>
              </a:ext>
            </a:extLst>
          </p:cNvPr>
          <p:cNvSpPr txBox="1"/>
          <p:nvPr/>
        </p:nvSpPr>
        <p:spPr>
          <a:xfrm>
            <a:off x="7851316" y="5175823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2FD83F-4006-E046-91EC-3C38CEC597DB}"/>
              </a:ext>
            </a:extLst>
          </p:cNvPr>
          <p:cNvSpPr txBox="1"/>
          <p:nvPr/>
        </p:nvSpPr>
        <p:spPr>
          <a:xfrm>
            <a:off x="5738496" y="480104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1E33AF-7BA0-C746-AABC-0F115BF076C6}"/>
              </a:ext>
            </a:extLst>
          </p:cNvPr>
          <p:cNvCxnSpPr>
            <a:cxnSpLocks/>
          </p:cNvCxnSpPr>
          <p:nvPr/>
        </p:nvCxnSpPr>
        <p:spPr>
          <a:xfrm flipH="1">
            <a:off x="6544037" y="4469526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62A857C-38CB-FF40-92E8-3BD4BAC54670}"/>
              </a:ext>
            </a:extLst>
          </p:cNvPr>
          <p:cNvSpPr txBox="1"/>
          <p:nvPr/>
        </p:nvSpPr>
        <p:spPr>
          <a:xfrm>
            <a:off x="5738495" y="5170381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5037A0-A159-3643-BED7-1C0E45AB5C86}"/>
              </a:ext>
            </a:extLst>
          </p:cNvPr>
          <p:cNvSpPr/>
          <p:nvPr/>
        </p:nvSpPr>
        <p:spPr>
          <a:xfrm>
            <a:off x="5231322" y="3650818"/>
            <a:ext cx="375064" cy="375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7644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B348-08B3-CA42-8DCD-55C9056B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EC3B-55C2-2043-A1A4-3E2E4663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why did we visit and process the tree nodes in a rather strange order?</a:t>
            </a:r>
          </a:p>
          <a:p>
            <a:r>
              <a:rPr lang="en-US" dirty="0"/>
              <a:t>That’s the responsibility of the functions written for the code generator</a:t>
            </a:r>
          </a:p>
          <a:p>
            <a:r>
              <a:rPr lang="en-US" dirty="0"/>
              <a:t>The code generator, like the parser, will have a separate function for each node type.</a:t>
            </a:r>
          </a:p>
          <a:p>
            <a:r>
              <a:rPr lang="en-US" dirty="0"/>
              <a:t>The code in that function will determine how – and in what order - it processes child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E2A8-52F1-1642-98C9-040202E4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EC370-E5A2-CC4A-BCF7-D858028A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61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F348-34A7-1942-99FC-428086A9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- A Simple Program in “SICTRAN”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8046-D31B-DE4E-A5B2-4D031A8E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52" y="1238995"/>
            <a:ext cx="5693229" cy="4831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PRINT("Fibonacci Sequence \n\n\n");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err="1"/>
              <a:t>prev_prev</a:t>
            </a:r>
            <a:r>
              <a:rPr lang="en-US" dirty="0"/>
              <a:t> = -1;</a:t>
            </a:r>
          </a:p>
          <a:p>
            <a:pPr marL="0" indent="0">
              <a:buNone/>
            </a:pPr>
            <a:r>
              <a:rPr lang="en-US" dirty="0" err="1"/>
              <a:t>prev</a:t>
            </a:r>
            <a:r>
              <a:rPr lang="en-US" dirty="0"/>
              <a:t>     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&lt;= 30)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F103-8051-B242-BC7C-1E9A2BAC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5CD3-89F2-FB4B-A9C3-86DA1ECF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A507F5-5DE9-4549-B8C2-967C579F5E3D}"/>
              </a:ext>
            </a:extLst>
          </p:cNvPr>
          <p:cNvSpPr txBox="1">
            <a:spLocks/>
          </p:cNvSpPr>
          <p:nvPr/>
        </p:nvSpPr>
        <p:spPr>
          <a:xfrm>
            <a:off x="6531429" y="1238995"/>
            <a:ext cx="5295900" cy="49955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fib = </a:t>
            </a:r>
            <a:r>
              <a:rPr lang="en-US" dirty="0" err="1"/>
              <a:t>prev_prev</a:t>
            </a:r>
            <a:r>
              <a:rPr lang="en-US" dirty="0"/>
              <a:t> +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); PRINT(": "); PRINT(fib);</a:t>
            </a:r>
          </a:p>
          <a:p>
            <a:pPr marL="0" indent="0">
              <a:buNone/>
            </a:pPr>
            <a:r>
              <a:rPr lang="en-US" dirty="0"/>
              <a:t>    IF (fib%5 == 0) </a:t>
            </a:r>
          </a:p>
          <a:p>
            <a:pPr marL="0" indent="0">
              <a:buNone/>
            </a:pPr>
            <a:r>
              <a:rPr lang="en-US" dirty="0"/>
              <a:t>	PRINT(" Divisible by 5!");</a:t>
            </a:r>
          </a:p>
          <a:p>
            <a:pPr marL="0" indent="0">
              <a:buNone/>
            </a:pPr>
            <a:r>
              <a:rPr lang="en-US" dirty="0"/>
              <a:t>    PRINT(“\n”);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prev_prev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prev</a:t>
            </a:r>
            <a:r>
              <a:rPr lang="en-US" dirty="0"/>
              <a:t> = fib;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008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AD5C-8A77-8B45-9114-DCF3AF2D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C5AF-BCD8-2A49-ADD3-603F969C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Fibonacci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0: 0 Divisible by 5!</a:t>
            </a:r>
          </a:p>
          <a:p>
            <a:pPr marL="0" indent="0">
              <a:buNone/>
            </a:pPr>
            <a:r>
              <a:rPr lang="en-US" dirty="0"/>
              <a:t> 1: 1</a:t>
            </a:r>
          </a:p>
          <a:p>
            <a:pPr marL="0" indent="0">
              <a:buNone/>
            </a:pPr>
            <a:r>
              <a:rPr lang="en-US" dirty="0"/>
              <a:t> 2: 1</a:t>
            </a:r>
          </a:p>
          <a:p>
            <a:pPr marL="0" indent="0">
              <a:buNone/>
            </a:pPr>
            <a:r>
              <a:rPr lang="en-US" dirty="0"/>
              <a:t> 3: 2</a:t>
            </a:r>
          </a:p>
          <a:p>
            <a:pPr marL="0" indent="0">
              <a:buNone/>
            </a:pPr>
            <a:r>
              <a:rPr lang="en-US" dirty="0"/>
              <a:t> 4: 3</a:t>
            </a:r>
          </a:p>
          <a:p>
            <a:pPr marL="0" indent="0">
              <a:buNone/>
            </a:pPr>
            <a:r>
              <a:rPr lang="en-US" dirty="0"/>
              <a:t> 5: 5 Divisible by 5!</a:t>
            </a:r>
          </a:p>
          <a:p>
            <a:pPr marL="0" indent="0">
              <a:buNone/>
            </a:pPr>
            <a:r>
              <a:rPr lang="en-US" dirty="0"/>
              <a:t> 6: 8</a:t>
            </a:r>
          </a:p>
          <a:p>
            <a:pPr marL="0" indent="0">
              <a:buNone/>
            </a:pPr>
            <a:r>
              <a:rPr lang="en-US" dirty="0"/>
              <a:t> 7: 13</a:t>
            </a:r>
          </a:p>
          <a:p>
            <a:pPr marL="0" indent="0">
              <a:buNone/>
            </a:pPr>
            <a:r>
              <a:rPr lang="en-US" dirty="0"/>
              <a:t> 8: 21</a:t>
            </a:r>
          </a:p>
          <a:p>
            <a:pPr marL="0" indent="0">
              <a:buNone/>
            </a:pPr>
            <a:r>
              <a:rPr lang="en-US" dirty="0"/>
              <a:t> 9: 34</a:t>
            </a:r>
          </a:p>
          <a:p>
            <a:pPr marL="0" indent="0">
              <a:buNone/>
            </a:pPr>
            <a:r>
              <a:rPr lang="en-US" dirty="0"/>
              <a:t>  . . 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46F8A-A9ED-1F4A-83CC-97EC7B9C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FC11B-7570-8E47-A32F-21F8C16A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351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F348-34A7-1942-99FC-428086A9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Parse Tree – a 14 line program!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F103-8051-B242-BC7C-1E9A2BAC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5CD3-89F2-FB4B-A9C3-86DA1ECF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691494-EF2F-7244-BA9A-6E8000A10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254836"/>
            <a:ext cx="10515600" cy="2753377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EE5EFF-7421-6047-94A7-9C33515EA171}"/>
              </a:ext>
            </a:extLst>
          </p:cNvPr>
          <p:cNvSpPr/>
          <p:nvPr/>
        </p:nvSpPr>
        <p:spPr>
          <a:xfrm>
            <a:off x="1963984" y="4397451"/>
            <a:ext cx="8617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The complete parse tree is in the download files in Canvas</a:t>
            </a:r>
          </a:p>
        </p:txBody>
      </p:sp>
    </p:spTree>
    <p:extLst>
      <p:ext uri="{BB962C8B-B14F-4D97-AF65-F5344CB8AC3E}">
        <p14:creationId xmlns:p14="http://schemas.microsoft.com/office/powerpoint/2010/main" val="293719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14E-0E86-2841-9D3D-48A859B9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Important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9539-9C95-134F-AD7C-845A3CC2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Smalltalk – 1972 – a </a:t>
            </a:r>
            <a:r>
              <a:rPr lang="en-US" dirty="0">
                <a:solidFill>
                  <a:srgbClr val="C00000"/>
                </a:solidFill>
              </a:rPr>
              <a:t>dynamically typed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object-oriented programming </a:t>
            </a:r>
            <a:r>
              <a:rPr lang="en-US" dirty="0"/>
              <a:t>language, developed at Xerox Palo Alto Research Center (PARC).  Slow to catch on, Smalltalk represented a paradigm shift in programming languages.</a:t>
            </a:r>
          </a:p>
          <a:p>
            <a:r>
              <a:rPr lang="en-US" dirty="0"/>
              <a:t>SQL (Structured Query Language) – 1975 – developed at IBM, based on Edgar Codd’s relational database model</a:t>
            </a:r>
          </a:p>
          <a:p>
            <a:r>
              <a:rPr lang="en-US" dirty="0"/>
              <a:t>C++ - 1980 – added object-oriented programming constructs – and a lot of other things – to C.  Very powerful, but often derided by computer language experts as overly complex and error prone.  </a:t>
            </a:r>
          </a:p>
          <a:p>
            <a:r>
              <a:rPr lang="en-US" dirty="0"/>
              <a:t>MATLAB (</a:t>
            </a:r>
            <a:r>
              <a:rPr lang="en-US" dirty="0" err="1"/>
              <a:t>MATrix</a:t>
            </a:r>
            <a:r>
              <a:rPr lang="en-US" dirty="0"/>
              <a:t> </a:t>
            </a:r>
            <a:r>
              <a:rPr lang="en-US" dirty="0" err="1"/>
              <a:t>LABoratory</a:t>
            </a:r>
            <a:r>
              <a:rPr lang="en-US" dirty="0"/>
              <a:t>) – 1984 – a multi-paradigm numerical computing language and toolkit – an early </a:t>
            </a:r>
            <a:r>
              <a:rPr lang="en-US" dirty="0">
                <a:solidFill>
                  <a:srgbClr val="C00000"/>
                </a:solidFill>
              </a:rPr>
              <a:t>specialized</a:t>
            </a:r>
            <a:r>
              <a:rPr lang="en-US" dirty="0"/>
              <a:t> language</a:t>
            </a:r>
          </a:p>
          <a:p>
            <a:r>
              <a:rPr lang="en-US" dirty="0"/>
              <a:t>Perl – 1987 – designed for text processing; still frequently used for scripting on POSIX systems</a:t>
            </a:r>
          </a:p>
          <a:p>
            <a:r>
              <a:rPr lang="en-US" dirty="0"/>
              <a:t>Python – 1991 – dynamically-typed, </a:t>
            </a:r>
            <a:r>
              <a:rPr lang="en-US" dirty="0">
                <a:solidFill>
                  <a:srgbClr val="C00000"/>
                </a:solidFill>
              </a:rPr>
              <a:t>garbage-collected</a:t>
            </a:r>
            <a:r>
              <a:rPr lang="en-US" dirty="0"/>
              <a:t> language with an emphasis on readability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F83F0-FB94-F846-B119-EFA6232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5585-15CF-784B-8484-B71A3810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5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93F8-E611-0F46-A4A9-E4924807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Important Languages – the Web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1422-1680-B243-B09F-B4AA96AB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 (Hyper-Text Markup Language) – 1989 – a non-procedural text formatting language that formed the basis of the World Wide Web.</a:t>
            </a:r>
          </a:p>
          <a:p>
            <a:r>
              <a:rPr lang="en-US" dirty="0"/>
              <a:t>Ruby – 1995 - dynamically typed and uses garbage collection. Supports multiple programming paradigms, including procedural, object-oriented, and </a:t>
            </a:r>
            <a:r>
              <a:rPr lang="en-US" dirty="0">
                <a:solidFill>
                  <a:srgbClr val="C00000"/>
                </a:solidFill>
              </a:rPr>
              <a:t>functional programming</a:t>
            </a:r>
            <a:r>
              <a:rPr lang="en-US" dirty="0"/>
              <a:t>.  Originally interpreted.</a:t>
            </a:r>
          </a:p>
          <a:p>
            <a:r>
              <a:rPr lang="en-US" dirty="0"/>
              <a:t>Java – 1995 – a garbage-collected, object-oriented language, created by James Gosling at Sun.  Widely used in teaching, and in commercial software development.</a:t>
            </a:r>
          </a:p>
          <a:p>
            <a:r>
              <a:rPr lang="en-US" dirty="0"/>
              <a:t>PHP (Personal Home Page) – 1995 – a dynamically typed language with built-in support for structures.  The most widely used language for web programming.  Usually interpreted, though </a:t>
            </a:r>
            <a:r>
              <a:rPr lang="en-US" i="1" dirty="0"/>
              <a:t>PHP compilers </a:t>
            </a:r>
            <a:r>
              <a:rPr lang="en-US" dirty="0"/>
              <a:t>may be used for high-demand applications.</a:t>
            </a:r>
          </a:p>
          <a:p>
            <a:r>
              <a:rPr lang="en-US" dirty="0" err="1"/>
              <a:t>Javascript</a:t>
            </a:r>
            <a:r>
              <a:rPr lang="en-US" dirty="0"/>
              <a:t> – 1995 – a lightweight, dynamically typed, interpreted language embedded in web browsers (and other devices)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8DC2-0D1D-184C-95B6-3E4B3B30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F2C9-12F9-1E45-94EE-4B77D1FB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0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6556-B952-7B40-8D86-6B790D5C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Timeline of Language Advances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3899CCF-BE67-DF45-8D19-569987CFE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031317"/>
              </p:ext>
            </p:extLst>
          </p:nvPr>
        </p:nvGraphicFramePr>
        <p:xfrm>
          <a:off x="838198" y="940809"/>
          <a:ext cx="4876800" cy="4480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5260">
                  <a:extLst>
                    <a:ext uri="{9D8B030D-6E8A-4147-A177-3AD203B41FA5}">
                      <a16:colId xmlns:a16="http://schemas.microsoft.com/office/drawing/2014/main" val="1051877039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1550012550"/>
                    </a:ext>
                  </a:extLst>
                </a:gridCol>
              </a:tblGrid>
              <a:tr h="346088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12410"/>
                  </a:ext>
                </a:extLst>
              </a:tr>
              <a:tr h="346088">
                <a:tc>
                  <a:txBody>
                    <a:bodyPr/>
                    <a:lstStyle/>
                    <a:p>
                      <a:r>
                        <a:rPr lang="en-US" dirty="0"/>
                        <a:t>A (or A-0)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75486"/>
                  </a:ext>
                </a:extLst>
              </a:tr>
              <a:tr h="346088">
                <a:tc>
                  <a:txBody>
                    <a:bodyPr/>
                    <a:lstStyle/>
                    <a:p>
                      <a:r>
                        <a:rPr lang="en-US" dirty="0"/>
                        <a:t>FORTRAN (</a:t>
                      </a:r>
                      <a:r>
                        <a:rPr lang="en-US" dirty="0" err="1"/>
                        <a:t>FORMula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TRANslator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776402"/>
                  </a:ext>
                </a:extLst>
              </a:tr>
              <a:tr h="346088">
                <a:tc>
                  <a:txBody>
                    <a:bodyPr/>
                    <a:lstStyle/>
                    <a:p>
                      <a:r>
                        <a:rPr lang="en-US" dirty="0"/>
                        <a:t>LISP (</a:t>
                      </a:r>
                      <a:r>
                        <a:rPr lang="en-US" dirty="0" err="1"/>
                        <a:t>LISt</a:t>
                      </a:r>
                      <a:r>
                        <a:rPr lang="en-US" dirty="0"/>
                        <a:t> Processor)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24771"/>
                  </a:ext>
                </a:extLst>
              </a:tr>
              <a:tr h="346088">
                <a:tc>
                  <a:txBody>
                    <a:bodyPr/>
                    <a:lstStyle/>
                    <a:p>
                      <a:r>
                        <a:rPr lang="en-US" dirty="0"/>
                        <a:t>ALGOL (</a:t>
                      </a:r>
                      <a:r>
                        <a:rPr lang="en-US" dirty="0" err="1"/>
                        <a:t>ALGOrithmic</a:t>
                      </a:r>
                      <a:r>
                        <a:rPr lang="en-US" dirty="0"/>
                        <a:t> Language)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08367"/>
                  </a:ext>
                </a:extLst>
              </a:tr>
              <a:tr h="346088">
                <a:tc>
                  <a:txBody>
                    <a:bodyPr/>
                    <a:lstStyle/>
                    <a:p>
                      <a:r>
                        <a:rPr lang="en-US" dirty="0"/>
                        <a:t>RPG (Report Program Generator)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39818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r>
                        <a:rPr lang="en-US" dirty="0"/>
                        <a:t>COBOL 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COmmon</a:t>
                      </a:r>
                      <a:r>
                        <a:rPr lang="en-US" dirty="0"/>
                        <a:t> Business Oriented Language)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27190"/>
                  </a:ext>
                </a:extLst>
              </a:tr>
              <a:tr h="865220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  <a:br>
                        <a:rPr lang="en-US" dirty="0"/>
                      </a:br>
                      <a:r>
                        <a:rPr lang="en-US" dirty="0"/>
                        <a:t>(Beginner’s All-purpose Symbolic Instruction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07294"/>
                  </a:ext>
                </a:extLst>
              </a:tr>
              <a:tr h="346088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24958"/>
                  </a:ext>
                </a:extLst>
              </a:tr>
              <a:tr h="346088">
                <a:tc>
                  <a:txBody>
                    <a:bodyPr/>
                    <a:lstStyle/>
                    <a:p>
                      <a:r>
                        <a:rPr lang="en-US" dirty="0"/>
                        <a:t>SQL (SEQUEL)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9747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14BA-CBF6-5443-97A0-DC76AED6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0758-C88B-1E47-B90F-B29792E5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C642EF-176F-B541-ADB8-AA84403C0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814092"/>
              </p:ext>
            </p:extLst>
          </p:nvPr>
        </p:nvGraphicFramePr>
        <p:xfrm>
          <a:off x="6477004" y="940809"/>
          <a:ext cx="4876800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5260">
                  <a:extLst>
                    <a:ext uri="{9D8B030D-6E8A-4147-A177-3AD203B41FA5}">
                      <a16:colId xmlns:a16="http://schemas.microsoft.com/office/drawing/2014/main" val="1051877039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1550012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1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7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77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2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MATLAB (</a:t>
                      </a:r>
                      <a:r>
                        <a:rPr lang="en-US" dirty="0" err="1"/>
                        <a:t>MATrix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LABoratory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0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01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3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2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2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4954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372B2B7-E5B6-3E4D-8DA3-0F819095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5620955"/>
            <a:ext cx="10477500" cy="5878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520020-A810-7140-9632-A3DDEFDA3408}"/>
              </a:ext>
            </a:extLst>
          </p:cNvPr>
          <p:cNvSpPr txBox="1"/>
          <p:nvPr/>
        </p:nvSpPr>
        <p:spPr>
          <a:xfrm>
            <a:off x="838198" y="56209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FAD01-CBA7-7F4A-B2FB-E5EA77225242}"/>
              </a:ext>
            </a:extLst>
          </p:cNvPr>
          <p:cNvSpPr txBox="1"/>
          <p:nvPr/>
        </p:nvSpPr>
        <p:spPr>
          <a:xfrm>
            <a:off x="10628667" y="56344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336803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14638</TotalTime>
  <Words>5521</Words>
  <Application>Microsoft Macintosh PowerPoint</Application>
  <PresentationFormat>Widescreen</PresentationFormat>
  <Paragraphs>907</Paragraphs>
  <Slides>66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CMPE 220 </vt:lpstr>
      <vt:lpstr>Building Software</vt:lpstr>
      <vt:lpstr>High Level Languages</vt:lpstr>
      <vt:lpstr>21 Important Programming Languages</vt:lpstr>
      <vt:lpstr>A Few Important Languages – the Early Years</vt:lpstr>
      <vt:lpstr>More Important Languages</vt:lpstr>
      <vt:lpstr>More Important Languages</vt:lpstr>
      <vt:lpstr>More Important Languages – the Web Years</vt:lpstr>
      <vt:lpstr>A Timeline of Language Advances</vt:lpstr>
      <vt:lpstr>That’s 21 Influential Languages</vt:lpstr>
      <vt:lpstr>How Many Languages Have You Used?</vt:lpstr>
      <vt:lpstr>Why Are There No Famous Assemblers?</vt:lpstr>
      <vt:lpstr>History</vt:lpstr>
      <vt:lpstr>History - FORTRAN</vt:lpstr>
      <vt:lpstr>History - COBOL</vt:lpstr>
      <vt:lpstr>New Challenges</vt:lpstr>
      <vt:lpstr>Assemblers versus Compilers</vt:lpstr>
      <vt:lpstr>Compiler Components</vt:lpstr>
      <vt:lpstr>Conceptual Design</vt:lpstr>
      <vt:lpstr>Scanning</vt:lpstr>
      <vt:lpstr>Finite State Machines</vt:lpstr>
      <vt:lpstr>Turnstyle: a Real-Word FSM</vt:lpstr>
      <vt:lpstr>A Simple FSM</vt:lpstr>
      <vt:lpstr>A Simple State Transition Table</vt:lpstr>
      <vt:lpstr>Additional “Transition” Notation</vt:lpstr>
      <vt:lpstr>A More Complex (and useful) FSM</vt:lpstr>
      <vt:lpstr>A Scanner / Lexical Analyzer / Tokenizer</vt:lpstr>
      <vt:lpstr>The Scanner Is Called Repeatedly</vt:lpstr>
      <vt:lpstr>FSM Function</vt:lpstr>
      <vt:lpstr>A Scanner is NOT a Syntax Analyzer</vt:lpstr>
      <vt:lpstr>Token Use: Parsing Versus Code Generation</vt:lpstr>
      <vt:lpstr>Compiler Components</vt:lpstr>
      <vt:lpstr>Recognizing Syntax:  Parsing</vt:lpstr>
      <vt:lpstr>History:  Describing a Grammar</vt:lpstr>
      <vt:lpstr>History: Describing a Grammar</vt:lpstr>
      <vt:lpstr>Backus Naur Form</vt:lpstr>
      <vt:lpstr>BNF Example</vt:lpstr>
      <vt:lpstr>Formal Grammars Eliminate Ambiguity</vt:lpstr>
      <vt:lpstr>Using a Grammar</vt:lpstr>
      <vt:lpstr>Grammar “Formalism”</vt:lpstr>
      <vt:lpstr>LR Grammars</vt:lpstr>
      <vt:lpstr>LR versus LL</vt:lpstr>
      <vt:lpstr>Parser Generators</vt:lpstr>
      <vt:lpstr>Example: A Simple Program in “SICTRAN”</vt:lpstr>
      <vt:lpstr>Output of Simple Program</vt:lpstr>
      <vt:lpstr>Grammar for SICTRAN – Using ANTLR</vt:lpstr>
      <vt:lpstr>Grammar of SICTRAN - continued</vt:lpstr>
      <vt:lpstr>Grammar Diagram for SICTRAN</vt:lpstr>
      <vt:lpstr>Using the Grammar:  Writing a Parser</vt:lpstr>
      <vt:lpstr>Using the Grammar:  Writing a Parser</vt:lpstr>
      <vt:lpstr>What Does the Parser Do?</vt:lpstr>
      <vt:lpstr>Compiler Components - reminder</vt:lpstr>
      <vt:lpstr>Aside:  Data Structures and Algorithms</vt:lpstr>
      <vt:lpstr>Building a Parser by Hand</vt:lpstr>
      <vt:lpstr>Top-Down, Recursive Descent Parser</vt:lpstr>
      <vt:lpstr>Top-Down, Recursive Descent Parser</vt:lpstr>
      <vt:lpstr>Top-Down, Recursive Descent Parser</vt:lpstr>
      <vt:lpstr>The Parse Tree – the Output of the Parser</vt:lpstr>
      <vt:lpstr>The Parse Tree – Additional Examples</vt:lpstr>
      <vt:lpstr>The Parse Tree – Additional Examples</vt:lpstr>
      <vt:lpstr>Hand Coding Versus Parser Builders</vt:lpstr>
      <vt:lpstr>Code Generation (hand waving)</vt:lpstr>
      <vt:lpstr>Walking the Parse Tree</vt:lpstr>
      <vt:lpstr>Fibonacci - A Simple Program in “SICTRAN”</vt:lpstr>
      <vt:lpstr>Fibonacci Output</vt:lpstr>
      <vt:lpstr>Fibonacci Parse Tree – a 14 line program!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220 </dc:title>
  <dc:creator>Robert Nicholson</dc:creator>
  <cp:lastModifiedBy>Robert Nicholson</cp:lastModifiedBy>
  <cp:revision>676</cp:revision>
  <cp:lastPrinted>2020-10-14T23:39:19Z</cp:lastPrinted>
  <dcterms:created xsi:type="dcterms:W3CDTF">2020-02-13T00:20:36Z</dcterms:created>
  <dcterms:modified xsi:type="dcterms:W3CDTF">2023-02-22T19:41:57Z</dcterms:modified>
</cp:coreProperties>
</file>