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534" r:id="rId3"/>
    <p:sldId id="562" r:id="rId4"/>
    <p:sldId id="557" r:id="rId5"/>
    <p:sldId id="558" r:id="rId6"/>
    <p:sldId id="559" r:id="rId7"/>
    <p:sldId id="560" r:id="rId8"/>
    <p:sldId id="561" r:id="rId9"/>
    <p:sldId id="563" r:id="rId10"/>
    <p:sldId id="564" r:id="rId11"/>
    <p:sldId id="565" r:id="rId12"/>
    <p:sldId id="606" r:id="rId13"/>
    <p:sldId id="568" r:id="rId14"/>
    <p:sldId id="604" r:id="rId15"/>
    <p:sldId id="605" r:id="rId16"/>
    <p:sldId id="607" r:id="rId17"/>
    <p:sldId id="570" r:id="rId18"/>
    <p:sldId id="571" r:id="rId19"/>
    <p:sldId id="572" r:id="rId20"/>
    <p:sldId id="567" r:id="rId21"/>
    <p:sldId id="613" r:id="rId22"/>
    <p:sldId id="608" r:id="rId23"/>
    <p:sldId id="609" r:id="rId24"/>
    <p:sldId id="610" r:id="rId25"/>
    <p:sldId id="611" r:id="rId26"/>
    <p:sldId id="612" r:id="rId27"/>
    <p:sldId id="577" r:id="rId28"/>
    <p:sldId id="601" r:id="rId29"/>
    <p:sldId id="584" r:id="rId30"/>
    <p:sldId id="575" r:id="rId31"/>
    <p:sldId id="586" r:id="rId32"/>
    <p:sldId id="614" r:id="rId33"/>
    <p:sldId id="585" r:id="rId34"/>
    <p:sldId id="587" r:id="rId35"/>
    <p:sldId id="576" r:id="rId36"/>
    <p:sldId id="574" r:id="rId37"/>
    <p:sldId id="588" r:id="rId38"/>
    <p:sldId id="579" r:id="rId39"/>
    <p:sldId id="580" r:id="rId40"/>
    <p:sldId id="394" r:id="rId41"/>
    <p:sldId id="581" r:id="rId42"/>
    <p:sldId id="582" r:id="rId43"/>
    <p:sldId id="583" r:id="rId44"/>
    <p:sldId id="589" r:id="rId45"/>
    <p:sldId id="592" r:id="rId46"/>
    <p:sldId id="593" r:id="rId47"/>
    <p:sldId id="594" r:id="rId48"/>
    <p:sldId id="590" r:id="rId49"/>
    <p:sldId id="591" r:id="rId50"/>
    <p:sldId id="596" r:id="rId51"/>
    <p:sldId id="595" r:id="rId52"/>
    <p:sldId id="597" r:id="rId53"/>
    <p:sldId id="598" r:id="rId54"/>
    <p:sldId id="31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/>
    <p:restoredTop sz="97399"/>
  </p:normalViewPr>
  <p:slideViewPr>
    <p:cSldViewPr snapToGrid="0" snapToObjects="1">
      <p:cViewPr varScale="1">
        <p:scale>
          <a:sx n="131" d="100"/>
          <a:sy n="131" d="100"/>
        </p:scale>
        <p:origin x="920" y="184"/>
      </p:cViewPr>
      <p:guideLst>
        <p:guide orient="horz" pos="2424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5D4BB-C412-2E4B-9EDF-7192BB55DF9F}" type="datetimeFigureOut">
              <a:rPr lang="en-US" smtClean="0"/>
              <a:pPr/>
              <a:t>2/27/23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E26E-6141-854C-8D8C-D812CC839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7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2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5B05-68FD-2C4F-8750-9E0690CEC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470AE-65A4-4A4D-92E9-5FB173DD2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3D25-CA32-3546-B211-0FA45E1D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148A-1A48-FE47-8363-BFFEB9E0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CEAE1-AE4C-3B40-9164-97AF1491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2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645D-EDE6-3946-BB11-5F377D75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58F36-3695-4E48-9423-C4CCFA49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238996"/>
            <a:ext cx="10515600" cy="48312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3CF7-19B4-8D48-9DFC-DDD295F0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3B15-81A0-5848-B881-AFDA7468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8402-E746-6A40-B7EF-E9F70F6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6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D173B-DD3B-A346-BDF7-87ACD3F76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C63DF-B61D-A348-B9FC-7573F9AAA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A704-911F-9B48-B58F-851E08B7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5B21E-8CCE-7E42-9108-7C687A9C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4832-59C5-0343-913A-CBBA5114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138-0814-5C46-A170-43283814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3E5A-5DF7-A04B-92D8-E0857DCF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312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3E14-94CD-3D43-8961-C3013610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3C0A-8889-8D4E-B816-C7A7EEE2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D6DB-BD57-1E4E-B959-EB19E12B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C13F-A412-3340-A369-2D43DCDC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C3288-9671-C34A-8C3A-A58D178E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BED2-E97A-C241-B796-8765D215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4F1D-94E4-3F45-B231-547D43E5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D8013-2C40-A14A-A71A-42AAE5D3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4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90E-F403-D148-B911-B2C8447A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6"/>
            <a:ext cx="10515600" cy="125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51F0-173B-9F49-8FF6-A03DEBBAD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047"/>
            <a:ext cx="5177010" cy="4886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44801-EA02-4947-8BB4-BA296297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047"/>
            <a:ext cx="5181600" cy="4886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53BB-97C2-4640-896F-37F7605F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D13FE-8C46-8343-ABE7-CB1F264C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1B09-F2DB-C041-BDC9-EA974F53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5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7BD5C-06DF-5B46-A0AB-120B8F48C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6039"/>
            <a:ext cx="5157787" cy="512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74CC9-6C91-074D-969B-E96A7EA6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0836"/>
            <a:ext cx="5157787" cy="4159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95CA6-EBA4-BA43-9E0D-8F01D6C42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6038"/>
            <a:ext cx="5183188" cy="512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EEB3D-B112-924C-823E-8D5BF87EA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50834"/>
            <a:ext cx="5183188" cy="4159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CAAB9C9-8075-3241-8B08-00930288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0A6981E-194C-D54B-BE12-41BEBF75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E9BC8EF-0B65-2E49-A34C-6C885BC5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A148-1E78-5C4A-A511-6A35F5824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9FF794C-22F1-454B-89A6-6B4545AD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061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7ED8-D9C2-E340-A92A-71BACA55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32D2F-E5EE-DB46-B811-4E15E975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8D39F-3BAE-C148-BF2C-5A2DE1CF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73D07-4E79-0E43-AE11-E89C6D24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3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EA5B9-CACD-654E-B4D2-91A1ED39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847C9-C68C-CD43-AAB9-543BCA22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314D0-7E87-1240-8DAC-70E4075F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B85A-4F21-0C44-85D3-412DB23E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6A6B-EBBD-F748-A5C0-D7C58493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C003C-63F5-FD4C-BA02-132FD51E9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3E925-9A93-BF49-AC7D-1B29CD9F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0B580-602A-DB49-91DD-BE7F8FEB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7E5CB-2CE8-6148-B98E-55F2656E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9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4A23-C616-A143-A5AD-FC3A53F9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DC069-14F8-BF45-8B30-17F729AA0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A2E4B-DA96-5741-8271-30E30C6E8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27B2E-786F-2B4F-9062-53F7F7C4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0DC6A-5864-A843-9858-FF584807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F9263-CE05-614D-AB32-493E089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7B67D-DDF3-5D44-B48B-14789A0C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5CF4-7422-8442-9B08-8A6E47132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5E9624A-52AF-0A4F-B052-04AFBDA07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A2F16-F291-3F4B-B5B6-C0E32E5FA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A148-1E78-5C4A-A511-6A35F5824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DF9066-E00C-6044-A626-415119B1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8997"/>
            <a:ext cx="10515600" cy="493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580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Week 9 – Compilers (part 2)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E65E-668D-F848-A7F0-74C43621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Table: Language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BFA5-59B3-9641-8088-820CDCD9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may require all type declarations, variables, and function names </a:t>
            </a:r>
            <a:r>
              <a:rPr lang="en-US" i="1" dirty="0"/>
              <a:t>before</a:t>
            </a:r>
            <a:r>
              <a:rPr lang="en-US" dirty="0"/>
              <a:t> they are used</a:t>
            </a:r>
          </a:p>
          <a:p>
            <a:r>
              <a:rPr lang="en-US" dirty="0"/>
              <a:t>Because declarations precede their use, the code generator can build the symbol table and generate the code in a single pass</a:t>
            </a:r>
          </a:p>
          <a:p>
            <a:r>
              <a:rPr lang="en-US" dirty="0"/>
              <a:t>If the language does not require declarations to precede use, then the code generator will require two passes:</a:t>
            </a:r>
          </a:p>
          <a:p>
            <a:pPr lvl="1"/>
            <a:r>
              <a:rPr lang="en-US" dirty="0"/>
              <a:t>Pass 1 builds symbol table</a:t>
            </a:r>
          </a:p>
          <a:p>
            <a:pPr lvl="1"/>
            <a:r>
              <a:rPr lang="en-US" dirty="0"/>
              <a:t>Pass 2 generates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6441-439D-404F-A935-CAD1C001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BE283-2C51-064E-BB33-90BB4C2F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8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3E2D-27C8-A141-ADF1-085AB46C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Table: Language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A66E-73C0-0941-848C-7632AE50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symbol table may need to store definitions for complex data types:  single- and multi-dimensional arrays, structures, and so on</a:t>
            </a:r>
          </a:p>
          <a:p>
            <a:r>
              <a:rPr lang="en-US" dirty="0"/>
              <a:t>These type definitions are needed to generate the correct code both to create the data structures, and to access them</a:t>
            </a:r>
          </a:p>
          <a:p>
            <a:r>
              <a:rPr lang="en-US" dirty="0"/>
              <a:t>The details on accomplishing this are usually covered in an intermediate compiler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864F-8549-5049-B990-0C8822D2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7CD99-A0FF-5948-AEA1-2095CED5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8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F597-CC67-1244-9AC6-C402AD2C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213C-7905-3140-B6DC-4C285C98A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Pass code generation</a:t>
            </a:r>
          </a:p>
          <a:p>
            <a:pPr lvl="1"/>
            <a:r>
              <a:rPr lang="en-US" dirty="0"/>
              <a:t>First pass walks the parse tree and builds the symbol table</a:t>
            </a:r>
          </a:p>
          <a:p>
            <a:pPr lvl="1"/>
            <a:r>
              <a:rPr lang="en-US" dirty="0"/>
              <a:t>Second pass emits code</a:t>
            </a:r>
          </a:p>
          <a:p>
            <a:r>
              <a:rPr lang="en-US" dirty="0"/>
              <a:t>Single Pass code generation</a:t>
            </a:r>
          </a:p>
          <a:p>
            <a:pPr lvl="1"/>
            <a:r>
              <a:rPr lang="en-US" dirty="0"/>
              <a:t>Symbol table is built on the fly as symbols are encountered in the parse tree</a:t>
            </a:r>
          </a:p>
          <a:p>
            <a:pPr lvl="1"/>
            <a:r>
              <a:rPr lang="en-US" dirty="0"/>
              <a:t>Much easier with languages that require symbols to be defined before 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B1440-7C4C-0646-919C-C51271E6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D9020-7540-8841-B993-65600ACD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5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3E2D-27C8-A141-ADF1-085AB46C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Table: Generated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A66E-73C0-0941-848C-7632AE50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generator may also need to </a:t>
            </a:r>
            <a:r>
              <a:rPr lang="en-US" i="1" dirty="0"/>
              <a:t>create new symbols </a:t>
            </a:r>
            <a:r>
              <a:rPr lang="en-US" dirty="0"/>
              <a:t>that don’t appear in the source program</a:t>
            </a:r>
          </a:p>
          <a:p>
            <a:pPr lvl="1"/>
            <a:r>
              <a:rPr lang="en-US" dirty="0"/>
              <a:t>Symbols pointing into complex data structures and allowing them to be referenced</a:t>
            </a:r>
          </a:p>
          <a:p>
            <a:pPr lvl="1"/>
            <a:r>
              <a:rPr lang="en-US" dirty="0"/>
              <a:t>Symbols as jump targets</a:t>
            </a:r>
          </a:p>
          <a:p>
            <a:pPr lvl="1"/>
            <a:r>
              <a:rPr lang="en-US" dirty="0"/>
              <a:t>Address labels for literals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864F-8549-5049-B990-0C8822D2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7CD99-A0FF-5948-AEA1-2095CED5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5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57BB-FA28-424B-AB5E-4D4E1311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Symbols –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5B9A-B2B0-4641-B324-4B89DB908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Symbols pointing into complex data structures and allowing them to be referenced in assembly language </a:t>
            </a:r>
          </a:p>
          <a:p>
            <a:r>
              <a:rPr lang="en-US" dirty="0"/>
              <a:t>struct product { int weight; double price; }  apple;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apple_weight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apple_price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9547-6C6E-7A4B-92A0-BAEF311F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F0654-FEA0-0549-A2B7-57C49A87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CA43-5E27-7F4D-BA67-10837734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Symbols – Jump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D318-B62A-D047-9953-3A1BAAF46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 var1 == var2)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some code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LDA  		var1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		COMP 	var2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		JLT 		generated_label_1   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		JGT 		generated_label_1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			</a:t>
            </a:r>
            <a:r>
              <a:rPr lang="en-US" i="1" dirty="0">
                <a:solidFill>
                  <a:srgbClr val="C00000"/>
                </a:solidFill>
              </a:rPr>
              <a:t>some code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generated_label_1  </a:t>
            </a:r>
            <a:r>
              <a:rPr lang="en-US" i="1" dirty="0">
                <a:solidFill>
                  <a:srgbClr val="C00000"/>
                </a:solidFill>
              </a:rPr>
              <a:t>next instruction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5571-EA77-F749-855B-7035569B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D7893-6327-1946-B2F0-CC74700F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1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16FF-FADC-F940-BA9A-C9CC1C3D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Symbols -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DDA2-4D1B-2940-9871-E93356C5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myString</a:t>
            </a:r>
            <a:r>
              <a:rPr lang="en-US" dirty="0"/>
              <a:t> = “the cow jumped over the moon”;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literal_01	BYTE	</a:t>
            </a:r>
            <a:r>
              <a:rPr lang="en-US" dirty="0" err="1">
                <a:solidFill>
                  <a:srgbClr val="C00000"/>
                </a:solidFill>
              </a:rPr>
              <a:t>C‘the</a:t>
            </a:r>
            <a:r>
              <a:rPr lang="en-US" dirty="0">
                <a:solidFill>
                  <a:srgbClr val="C00000"/>
                </a:solidFill>
              </a:rPr>
              <a:t> cow jumped over the moon’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	   •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	   •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	   •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	LDA	 literal_01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	STA	 </a:t>
            </a:r>
            <a:r>
              <a:rPr lang="en-US" dirty="0" err="1">
                <a:solidFill>
                  <a:srgbClr val="C00000"/>
                </a:solidFill>
              </a:rPr>
              <a:t>myString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9F31-5BC9-8849-8531-D31DDB90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D92A0-274B-EE4C-A2C0-5DAC1DB0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6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9EC1-A6CA-164E-B9FE-283F10E0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Generation: Pass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3A4F-4156-2841-8B03-51F3EFB9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31298"/>
          </a:xfrm>
        </p:spPr>
        <p:txBody>
          <a:bodyPr/>
          <a:lstStyle/>
          <a:p>
            <a:r>
              <a:rPr lang="en-US" dirty="0"/>
              <a:t>We’ve built the symbol table in Pass 1, so we know the type of the variables (integer).  Let’s look at some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5BD9D-472D-4742-BE17-BFA2C721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318DC-8923-7246-AD12-E28FFEF8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CE9A8F-6C70-864A-A6C9-162B7C89A738}"/>
              </a:ext>
            </a:extLst>
          </p:cNvPr>
          <p:cNvSpPr txBox="1"/>
          <p:nvPr/>
        </p:nvSpPr>
        <p:spPr>
          <a:xfrm>
            <a:off x="6875811" y="402747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Expression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96353E-A758-8547-9507-B0F58199DFB3}"/>
              </a:ext>
            </a:extLst>
          </p:cNvPr>
          <p:cNvSpPr txBox="1"/>
          <p:nvPr/>
        </p:nvSpPr>
        <p:spPr>
          <a:xfrm>
            <a:off x="4807528" y="5186126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133B18-802B-5F42-A4FB-96A5F29A901F}"/>
              </a:ext>
            </a:extLst>
          </p:cNvPr>
          <p:cNvSpPr txBox="1"/>
          <p:nvPr/>
        </p:nvSpPr>
        <p:spPr>
          <a:xfrm>
            <a:off x="8978737" y="519255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DEC49C-ABA0-EA4C-A63D-45A7B3C4C384}"/>
              </a:ext>
            </a:extLst>
          </p:cNvPr>
          <p:cNvCxnSpPr>
            <a:cxnSpLocks/>
          </p:cNvCxnSpPr>
          <p:nvPr/>
        </p:nvCxnSpPr>
        <p:spPr>
          <a:xfrm flipH="1">
            <a:off x="7681356" y="4400026"/>
            <a:ext cx="4947" cy="46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433739-7E7A-9745-BAB1-4318A26BB59D}"/>
              </a:ext>
            </a:extLst>
          </p:cNvPr>
          <p:cNvCxnSpPr>
            <a:cxnSpLocks/>
          </p:cNvCxnSpPr>
          <p:nvPr/>
        </p:nvCxnSpPr>
        <p:spPr>
          <a:xfrm flipH="1">
            <a:off x="5613069" y="4854603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320385-3DE8-0A43-9D9A-3997EA3AA38A}"/>
              </a:ext>
            </a:extLst>
          </p:cNvPr>
          <p:cNvCxnSpPr>
            <a:cxnSpLocks/>
          </p:cNvCxnSpPr>
          <p:nvPr/>
        </p:nvCxnSpPr>
        <p:spPr>
          <a:xfrm>
            <a:off x="9764486" y="4861036"/>
            <a:ext cx="0" cy="331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6232E4-4121-E047-8F53-999EE07B4FC4}"/>
              </a:ext>
            </a:extLst>
          </p:cNvPr>
          <p:cNvCxnSpPr>
            <a:cxnSpLocks/>
          </p:cNvCxnSpPr>
          <p:nvPr/>
        </p:nvCxnSpPr>
        <p:spPr>
          <a:xfrm>
            <a:off x="5618016" y="4861036"/>
            <a:ext cx="4136574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26FADAA-D155-B945-A132-6CC49B8C9719}"/>
              </a:ext>
            </a:extLst>
          </p:cNvPr>
          <p:cNvSpPr txBox="1"/>
          <p:nvPr/>
        </p:nvSpPr>
        <p:spPr>
          <a:xfrm>
            <a:off x="4807527" y="555545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5C1542-6835-224D-A511-9A2F29BFB196}"/>
              </a:ext>
            </a:extLst>
          </p:cNvPr>
          <p:cNvSpPr txBox="1"/>
          <p:nvPr/>
        </p:nvSpPr>
        <p:spPr>
          <a:xfrm>
            <a:off x="8978737" y="5561891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06877-986B-DB46-9897-61B8146A8D59}"/>
              </a:ext>
            </a:extLst>
          </p:cNvPr>
          <p:cNvSpPr txBox="1"/>
          <p:nvPr/>
        </p:nvSpPr>
        <p:spPr>
          <a:xfrm>
            <a:off x="6865917" y="5187117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4216A29-42B0-0340-8C53-58A3DB7B5A6A}"/>
              </a:ext>
            </a:extLst>
          </p:cNvPr>
          <p:cNvCxnSpPr>
            <a:cxnSpLocks/>
          </p:cNvCxnSpPr>
          <p:nvPr/>
        </p:nvCxnSpPr>
        <p:spPr>
          <a:xfrm flipH="1">
            <a:off x="7671458" y="4855594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8512A1B-9604-4B4D-9DE6-277FE2133465}"/>
              </a:ext>
            </a:extLst>
          </p:cNvPr>
          <p:cNvSpPr txBox="1"/>
          <p:nvPr/>
        </p:nvSpPr>
        <p:spPr>
          <a:xfrm>
            <a:off x="6865916" y="555644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BBC18C-6C95-A14F-B039-2E44B6049874}"/>
              </a:ext>
            </a:extLst>
          </p:cNvPr>
          <p:cNvSpPr txBox="1"/>
          <p:nvPr/>
        </p:nvSpPr>
        <p:spPr>
          <a:xfrm>
            <a:off x="6594758" y="4026326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5DC469-B1C6-734C-836F-3772A3EFD237}"/>
              </a:ext>
            </a:extLst>
          </p:cNvPr>
          <p:cNvSpPr txBox="1"/>
          <p:nvPr/>
        </p:nvSpPr>
        <p:spPr>
          <a:xfrm>
            <a:off x="4512629" y="5186126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E71C00-D61D-324A-AEFB-F6BC7EEAA6E0}"/>
              </a:ext>
            </a:extLst>
          </p:cNvPr>
          <p:cNvSpPr txBox="1"/>
          <p:nvPr/>
        </p:nvSpPr>
        <p:spPr>
          <a:xfrm>
            <a:off x="6569026" y="5178045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74DE59-832C-A142-AFB7-3C56ECD867A9}"/>
              </a:ext>
            </a:extLst>
          </p:cNvPr>
          <p:cNvSpPr txBox="1"/>
          <p:nvPr/>
        </p:nvSpPr>
        <p:spPr>
          <a:xfrm>
            <a:off x="8684798" y="5187117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78763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9EC1-A6CA-164E-B9FE-283F10E0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Generation: Pass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3A4F-4156-2841-8B03-51F3EFB9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312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processExpression</a:t>
            </a:r>
            <a:r>
              <a:rPr lang="en-US" dirty="0"/>
              <a:t>( </a:t>
            </a:r>
            <a:r>
              <a:rPr lang="en-US" i="1" dirty="0">
                <a:solidFill>
                  <a:srgbClr val="C00000"/>
                </a:solidFill>
              </a:rPr>
              <a:t>node = 3 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if ( (type = </a:t>
            </a:r>
            <a:r>
              <a:rPr lang="en-US" dirty="0" err="1"/>
              <a:t>getType</a:t>
            </a:r>
            <a:r>
              <a:rPr lang="en-US" dirty="0"/>
              <a:t>(4) ) is integer)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processIntVariable</a:t>
            </a:r>
            <a:r>
              <a:rPr lang="en-US" dirty="0"/>
              <a:t>(4);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5BD9D-472D-4742-BE17-BFA2C721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318DC-8923-7246-AD12-E28FFEF8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CE9A8F-6C70-864A-A6C9-162B7C89A738}"/>
              </a:ext>
            </a:extLst>
          </p:cNvPr>
          <p:cNvSpPr txBox="1"/>
          <p:nvPr/>
        </p:nvSpPr>
        <p:spPr>
          <a:xfrm>
            <a:off x="7659581" y="416654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Expression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96353E-A758-8547-9507-B0F58199DFB3}"/>
              </a:ext>
            </a:extLst>
          </p:cNvPr>
          <p:cNvSpPr txBox="1"/>
          <p:nvPr/>
        </p:nvSpPr>
        <p:spPr>
          <a:xfrm>
            <a:off x="5591298" y="5325197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133B18-802B-5F42-A4FB-96A5F29A901F}"/>
              </a:ext>
            </a:extLst>
          </p:cNvPr>
          <p:cNvSpPr txBox="1"/>
          <p:nvPr/>
        </p:nvSpPr>
        <p:spPr>
          <a:xfrm>
            <a:off x="9762507" y="5331630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DEC49C-ABA0-EA4C-A63D-45A7B3C4C384}"/>
              </a:ext>
            </a:extLst>
          </p:cNvPr>
          <p:cNvCxnSpPr>
            <a:cxnSpLocks/>
          </p:cNvCxnSpPr>
          <p:nvPr/>
        </p:nvCxnSpPr>
        <p:spPr>
          <a:xfrm flipH="1">
            <a:off x="8465126" y="4539097"/>
            <a:ext cx="4947" cy="46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433739-7E7A-9745-BAB1-4318A26BB59D}"/>
              </a:ext>
            </a:extLst>
          </p:cNvPr>
          <p:cNvCxnSpPr>
            <a:cxnSpLocks/>
          </p:cNvCxnSpPr>
          <p:nvPr/>
        </p:nvCxnSpPr>
        <p:spPr>
          <a:xfrm flipH="1">
            <a:off x="6396839" y="4993674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320385-3DE8-0A43-9D9A-3997EA3AA38A}"/>
              </a:ext>
            </a:extLst>
          </p:cNvPr>
          <p:cNvCxnSpPr>
            <a:cxnSpLocks/>
          </p:cNvCxnSpPr>
          <p:nvPr/>
        </p:nvCxnSpPr>
        <p:spPr>
          <a:xfrm>
            <a:off x="10548256" y="5000107"/>
            <a:ext cx="0" cy="331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6232E4-4121-E047-8F53-999EE07B4FC4}"/>
              </a:ext>
            </a:extLst>
          </p:cNvPr>
          <p:cNvCxnSpPr>
            <a:cxnSpLocks/>
          </p:cNvCxnSpPr>
          <p:nvPr/>
        </p:nvCxnSpPr>
        <p:spPr>
          <a:xfrm>
            <a:off x="6401786" y="5000107"/>
            <a:ext cx="4136574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26FADAA-D155-B945-A132-6CC49B8C9719}"/>
              </a:ext>
            </a:extLst>
          </p:cNvPr>
          <p:cNvSpPr txBox="1"/>
          <p:nvPr/>
        </p:nvSpPr>
        <p:spPr>
          <a:xfrm>
            <a:off x="5591297" y="569452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5C1542-6835-224D-A511-9A2F29BFB196}"/>
              </a:ext>
            </a:extLst>
          </p:cNvPr>
          <p:cNvSpPr txBox="1"/>
          <p:nvPr/>
        </p:nvSpPr>
        <p:spPr>
          <a:xfrm>
            <a:off x="9762507" y="5700962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06877-986B-DB46-9897-61B8146A8D59}"/>
              </a:ext>
            </a:extLst>
          </p:cNvPr>
          <p:cNvSpPr txBox="1"/>
          <p:nvPr/>
        </p:nvSpPr>
        <p:spPr>
          <a:xfrm>
            <a:off x="7649687" y="532618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4216A29-42B0-0340-8C53-58A3DB7B5A6A}"/>
              </a:ext>
            </a:extLst>
          </p:cNvPr>
          <p:cNvCxnSpPr>
            <a:cxnSpLocks/>
          </p:cNvCxnSpPr>
          <p:nvPr/>
        </p:nvCxnSpPr>
        <p:spPr>
          <a:xfrm flipH="1">
            <a:off x="8455228" y="4994665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8512A1B-9604-4B4D-9DE6-277FE2133465}"/>
              </a:ext>
            </a:extLst>
          </p:cNvPr>
          <p:cNvSpPr txBox="1"/>
          <p:nvPr/>
        </p:nvSpPr>
        <p:spPr>
          <a:xfrm>
            <a:off x="7649686" y="5695520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BBC18C-6C95-A14F-B039-2E44B6049874}"/>
              </a:ext>
            </a:extLst>
          </p:cNvPr>
          <p:cNvSpPr txBox="1"/>
          <p:nvPr/>
        </p:nvSpPr>
        <p:spPr>
          <a:xfrm>
            <a:off x="7378528" y="4165397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5DC469-B1C6-734C-836F-3772A3EFD237}"/>
              </a:ext>
            </a:extLst>
          </p:cNvPr>
          <p:cNvSpPr txBox="1"/>
          <p:nvPr/>
        </p:nvSpPr>
        <p:spPr>
          <a:xfrm>
            <a:off x="5296399" y="5325197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E71C00-D61D-324A-AEFB-F6BC7EEAA6E0}"/>
              </a:ext>
            </a:extLst>
          </p:cNvPr>
          <p:cNvSpPr txBox="1"/>
          <p:nvPr/>
        </p:nvSpPr>
        <p:spPr>
          <a:xfrm>
            <a:off x="7352796" y="5317116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74DE59-832C-A142-AFB7-3C56ECD867A9}"/>
              </a:ext>
            </a:extLst>
          </p:cNvPr>
          <p:cNvSpPr txBox="1"/>
          <p:nvPr/>
        </p:nvSpPr>
        <p:spPr>
          <a:xfrm>
            <a:off x="9468568" y="5326188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C8A9D-F178-674F-85DA-D0DC1401DADC}"/>
              </a:ext>
            </a:extLst>
          </p:cNvPr>
          <p:cNvSpPr txBox="1"/>
          <p:nvPr/>
        </p:nvSpPr>
        <p:spPr>
          <a:xfrm>
            <a:off x="7093499" y="1307116"/>
            <a:ext cx="4750137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function </a:t>
            </a:r>
            <a:r>
              <a:rPr lang="en-US" sz="2400" dirty="0" err="1">
                <a:solidFill>
                  <a:srgbClr val="C00000"/>
                </a:solidFill>
              </a:rPr>
              <a:t>processIntVariable</a:t>
            </a:r>
            <a:r>
              <a:rPr lang="en-US" sz="2400" dirty="0">
                <a:solidFill>
                  <a:srgbClr val="C00000"/>
                </a:solidFill>
              </a:rPr>
              <a:t>( node ) {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emit( ”\</a:t>
            </a:r>
            <a:r>
              <a:rPr lang="en-US" sz="2400" dirty="0" err="1">
                <a:solidFill>
                  <a:srgbClr val="C00000"/>
                </a:solidFill>
              </a:rPr>
              <a:t>tLDA</a:t>
            </a:r>
            <a:r>
              <a:rPr lang="en-US" sz="2400" dirty="0">
                <a:solidFill>
                  <a:srgbClr val="C00000"/>
                </a:solidFill>
              </a:rPr>
              <a:t>” );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emit( “\t” + </a:t>
            </a:r>
            <a:r>
              <a:rPr lang="en-US" sz="2400" dirty="0" err="1">
                <a:solidFill>
                  <a:srgbClr val="C00000"/>
                </a:solidFill>
              </a:rPr>
              <a:t>node.value</a:t>
            </a:r>
            <a:r>
              <a:rPr lang="en-US" sz="2400" dirty="0">
                <a:solidFill>
                  <a:srgbClr val="C00000"/>
                </a:solidFill>
              </a:rPr>
              <a:t>  );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emit ( “\r” );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return 0;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1E12A-EBEC-0348-9516-C516A3F9CB2A}"/>
              </a:ext>
            </a:extLst>
          </p:cNvPr>
          <p:cNvSpPr txBox="1"/>
          <p:nvPr/>
        </p:nvSpPr>
        <p:spPr>
          <a:xfrm>
            <a:off x="9991493" y="282019"/>
            <a:ext cx="173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(ANIMATE)</a:t>
            </a:r>
          </a:p>
        </p:txBody>
      </p:sp>
    </p:spTree>
    <p:extLst>
      <p:ext uri="{BB962C8B-B14F-4D97-AF65-F5344CB8AC3E}">
        <p14:creationId xmlns:p14="http://schemas.microsoft.com/office/powerpoint/2010/main" val="331083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9EC1-A6CA-164E-B9FE-283F10E0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Generation: Pass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3A4F-4156-2841-8B03-51F3EFB9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312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processExpression</a:t>
            </a:r>
            <a:r>
              <a:rPr lang="en-US" dirty="0"/>
              <a:t>( </a:t>
            </a:r>
            <a:r>
              <a:rPr lang="en-US" i="1" dirty="0">
                <a:solidFill>
                  <a:srgbClr val="C00000"/>
                </a:solidFill>
              </a:rPr>
              <a:t>node = 3 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if ( (type = </a:t>
            </a:r>
            <a:r>
              <a:rPr lang="en-US" dirty="0" err="1"/>
              <a:t>getType</a:t>
            </a:r>
            <a:r>
              <a:rPr lang="en-US" dirty="0"/>
              <a:t>(4) ) is integer)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processIntVariable</a:t>
            </a:r>
            <a:r>
              <a:rPr lang="en-US" dirty="0"/>
              <a:t>(4);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switch ( </a:t>
            </a:r>
            <a:r>
              <a:rPr lang="en-US" dirty="0" err="1"/>
              <a:t>getValue</a:t>
            </a:r>
            <a:r>
              <a:rPr lang="en-US" dirty="0"/>
              <a:t>(5) ) {</a:t>
            </a:r>
          </a:p>
          <a:p>
            <a:pPr marL="0" indent="0">
              <a:buNone/>
            </a:pPr>
            <a:r>
              <a:rPr lang="en-US" dirty="0"/>
              <a:t>	case ‘-’: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subIntVariable</a:t>
            </a:r>
            <a:r>
              <a:rPr lang="en-US" dirty="0"/>
              <a:t>(6);</a:t>
            </a:r>
          </a:p>
          <a:p>
            <a:pPr marL="0" indent="0">
              <a:buNone/>
            </a:pPr>
            <a:r>
              <a:rPr lang="en-US" dirty="0"/>
              <a:t>		break;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5BD9D-472D-4742-BE17-BFA2C721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318DC-8923-7246-AD12-E28FFEF8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CE9A8F-6C70-864A-A6C9-162B7C89A738}"/>
              </a:ext>
            </a:extLst>
          </p:cNvPr>
          <p:cNvSpPr txBox="1"/>
          <p:nvPr/>
        </p:nvSpPr>
        <p:spPr>
          <a:xfrm>
            <a:off x="7659581" y="416654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Expression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96353E-A758-8547-9507-B0F58199DFB3}"/>
              </a:ext>
            </a:extLst>
          </p:cNvPr>
          <p:cNvSpPr txBox="1"/>
          <p:nvPr/>
        </p:nvSpPr>
        <p:spPr>
          <a:xfrm>
            <a:off x="5591298" y="5325197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133B18-802B-5F42-A4FB-96A5F29A901F}"/>
              </a:ext>
            </a:extLst>
          </p:cNvPr>
          <p:cNvSpPr txBox="1"/>
          <p:nvPr/>
        </p:nvSpPr>
        <p:spPr>
          <a:xfrm>
            <a:off x="9762507" y="5331630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DEC49C-ABA0-EA4C-A63D-45A7B3C4C384}"/>
              </a:ext>
            </a:extLst>
          </p:cNvPr>
          <p:cNvCxnSpPr>
            <a:cxnSpLocks/>
          </p:cNvCxnSpPr>
          <p:nvPr/>
        </p:nvCxnSpPr>
        <p:spPr>
          <a:xfrm flipH="1">
            <a:off x="8465126" y="4539097"/>
            <a:ext cx="4947" cy="46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433739-7E7A-9745-BAB1-4318A26BB59D}"/>
              </a:ext>
            </a:extLst>
          </p:cNvPr>
          <p:cNvCxnSpPr>
            <a:cxnSpLocks/>
          </p:cNvCxnSpPr>
          <p:nvPr/>
        </p:nvCxnSpPr>
        <p:spPr>
          <a:xfrm flipH="1">
            <a:off x="6396839" y="4993674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320385-3DE8-0A43-9D9A-3997EA3AA38A}"/>
              </a:ext>
            </a:extLst>
          </p:cNvPr>
          <p:cNvCxnSpPr>
            <a:cxnSpLocks/>
          </p:cNvCxnSpPr>
          <p:nvPr/>
        </p:nvCxnSpPr>
        <p:spPr>
          <a:xfrm>
            <a:off x="10548256" y="5000107"/>
            <a:ext cx="0" cy="331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6232E4-4121-E047-8F53-999EE07B4FC4}"/>
              </a:ext>
            </a:extLst>
          </p:cNvPr>
          <p:cNvCxnSpPr>
            <a:cxnSpLocks/>
          </p:cNvCxnSpPr>
          <p:nvPr/>
        </p:nvCxnSpPr>
        <p:spPr>
          <a:xfrm>
            <a:off x="6401786" y="5000107"/>
            <a:ext cx="4136574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26FADAA-D155-B945-A132-6CC49B8C9719}"/>
              </a:ext>
            </a:extLst>
          </p:cNvPr>
          <p:cNvSpPr txBox="1"/>
          <p:nvPr/>
        </p:nvSpPr>
        <p:spPr>
          <a:xfrm>
            <a:off x="5591297" y="569452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5C1542-6835-224D-A511-9A2F29BFB196}"/>
              </a:ext>
            </a:extLst>
          </p:cNvPr>
          <p:cNvSpPr txBox="1"/>
          <p:nvPr/>
        </p:nvSpPr>
        <p:spPr>
          <a:xfrm>
            <a:off x="9762507" y="5700962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06877-986B-DB46-9897-61B8146A8D59}"/>
              </a:ext>
            </a:extLst>
          </p:cNvPr>
          <p:cNvSpPr txBox="1"/>
          <p:nvPr/>
        </p:nvSpPr>
        <p:spPr>
          <a:xfrm>
            <a:off x="7649687" y="532618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4216A29-42B0-0340-8C53-58A3DB7B5A6A}"/>
              </a:ext>
            </a:extLst>
          </p:cNvPr>
          <p:cNvCxnSpPr>
            <a:cxnSpLocks/>
          </p:cNvCxnSpPr>
          <p:nvPr/>
        </p:nvCxnSpPr>
        <p:spPr>
          <a:xfrm flipH="1">
            <a:off x="8455228" y="4994665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8512A1B-9604-4B4D-9DE6-277FE2133465}"/>
              </a:ext>
            </a:extLst>
          </p:cNvPr>
          <p:cNvSpPr txBox="1"/>
          <p:nvPr/>
        </p:nvSpPr>
        <p:spPr>
          <a:xfrm>
            <a:off x="7649686" y="5695520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BBC18C-6C95-A14F-B039-2E44B6049874}"/>
              </a:ext>
            </a:extLst>
          </p:cNvPr>
          <p:cNvSpPr txBox="1"/>
          <p:nvPr/>
        </p:nvSpPr>
        <p:spPr>
          <a:xfrm>
            <a:off x="7378528" y="4165397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5DC469-B1C6-734C-836F-3772A3EFD237}"/>
              </a:ext>
            </a:extLst>
          </p:cNvPr>
          <p:cNvSpPr txBox="1"/>
          <p:nvPr/>
        </p:nvSpPr>
        <p:spPr>
          <a:xfrm>
            <a:off x="5296399" y="5325197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E71C00-D61D-324A-AEFB-F6BC7EEAA6E0}"/>
              </a:ext>
            </a:extLst>
          </p:cNvPr>
          <p:cNvSpPr txBox="1"/>
          <p:nvPr/>
        </p:nvSpPr>
        <p:spPr>
          <a:xfrm>
            <a:off x="7352796" y="5317116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74DE59-832C-A142-AFB7-3C56ECD867A9}"/>
              </a:ext>
            </a:extLst>
          </p:cNvPr>
          <p:cNvSpPr txBox="1"/>
          <p:nvPr/>
        </p:nvSpPr>
        <p:spPr>
          <a:xfrm>
            <a:off x="9468568" y="5326188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C8A9D-F178-674F-85DA-D0DC1401DADC}"/>
              </a:ext>
            </a:extLst>
          </p:cNvPr>
          <p:cNvSpPr txBox="1"/>
          <p:nvPr/>
        </p:nvSpPr>
        <p:spPr>
          <a:xfrm>
            <a:off x="7093499" y="1307116"/>
            <a:ext cx="4750137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function </a:t>
            </a:r>
            <a:r>
              <a:rPr lang="en-US" sz="2400" dirty="0" err="1">
                <a:solidFill>
                  <a:srgbClr val="C00000"/>
                </a:solidFill>
              </a:rPr>
              <a:t>subIntVariable</a:t>
            </a:r>
            <a:r>
              <a:rPr lang="en-US" sz="2400" dirty="0">
                <a:solidFill>
                  <a:srgbClr val="C00000"/>
                </a:solidFill>
              </a:rPr>
              <a:t>( node ) {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emit( ”\</a:t>
            </a:r>
            <a:r>
              <a:rPr lang="en-US" sz="2400" dirty="0" err="1">
                <a:solidFill>
                  <a:srgbClr val="C00000"/>
                </a:solidFill>
              </a:rPr>
              <a:t>tSUB</a:t>
            </a:r>
            <a:r>
              <a:rPr lang="en-US" sz="2400" dirty="0">
                <a:solidFill>
                  <a:srgbClr val="C00000"/>
                </a:solidFill>
              </a:rPr>
              <a:t>” );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emit( “\t” + </a:t>
            </a:r>
            <a:r>
              <a:rPr lang="en-US" sz="2400" dirty="0" err="1">
                <a:solidFill>
                  <a:srgbClr val="C00000"/>
                </a:solidFill>
              </a:rPr>
              <a:t>node.value</a:t>
            </a:r>
            <a:r>
              <a:rPr lang="en-US" sz="2400" dirty="0">
                <a:solidFill>
                  <a:srgbClr val="C00000"/>
                </a:solidFill>
              </a:rPr>
              <a:t>  );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emit ( “\r” );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return 0;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1E12A-EBEC-0348-9516-C516A3F9CB2A}"/>
              </a:ext>
            </a:extLst>
          </p:cNvPr>
          <p:cNvSpPr txBox="1"/>
          <p:nvPr/>
        </p:nvSpPr>
        <p:spPr>
          <a:xfrm>
            <a:off x="9991493" y="282019"/>
            <a:ext cx="173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(ANIMATE)</a:t>
            </a:r>
          </a:p>
        </p:txBody>
      </p:sp>
    </p:spTree>
    <p:extLst>
      <p:ext uri="{BB962C8B-B14F-4D97-AF65-F5344CB8AC3E}">
        <p14:creationId xmlns:p14="http://schemas.microsoft.com/office/powerpoint/2010/main" val="33443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57FE22C-DC92-AB45-90BE-D59DF23B5C9E}"/>
              </a:ext>
            </a:extLst>
          </p:cNvPr>
          <p:cNvSpPr txBox="1"/>
          <p:nvPr/>
        </p:nvSpPr>
        <p:spPr>
          <a:xfrm>
            <a:off x="927100" y="1515185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5798-3299-DE48-8871-CA6A382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DC89-F25B-5E45-A413-97664DD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054F-0CFE-434D-A390-61CC4927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677A4-3283-3A4C-9804-B6BAEEB40A99}"/>
              </a:ext>
            </a:extLst>
          </p:cNvPr>
          <p:cNvSpPr txBox="1"/>
          <p:nvPr/>
        </p:nvSpPr>
        <p:spPr>
          <a:xfrm>
            <a:off x="8382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Level Language Source Code </a:t>
            </a:r>
            <a:br>
              <a:rPr lang="en-US" dirty="0"/>
            </a:br>
            <a:r>
              <a:rPr lang="en-US" dirty="0"/>
              <a:t>(e.g. C++)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BD30B4-E48B-6543-9240-446EEFB8FE58}"/>
              </a:ext>
            </a:extLst>
          </p:cNvPr>
          <p:cNvCxnSpPr/>
          <p:nvPr/>
        </p:nvCxnSpPr>
        <p:spPr>
          <a:xfrm>
            <a:off x="2743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9983DA-337D-3C48-8EAD-CB2C8D285D70}"/>
              </a:ext>
            </a:extLst>
          </p:cNvPr>
          <p:cNvSpPr/>
          <p:nvPr/>
        </p:nvSpPr>
        <p:spPr>
          <a:xfrm>
            <a:off x="32893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58C2-B695-6344-8124-EADE949D856E}"/>
              </a:ext>
            </a:extLst>
          </p:cNvPr>
          <p:cNvSpPr txBox="1"/>
          <p:nvPr/>
        </p:nvSpPr>
        <p:spPr>
          <a:xfrm>
            <a:off x="3339217" y="1512060"/>
            <a:ext cx="105586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Scanner</a:t>
            </a:r>
            <a:br>
              <a:rPr lang="en-US" b="1" dirty="0"/>
            </a:br>
            <a:r>
              <a:rPr lang="en-US" b="1" dirty="0"/>
              <a:t>(lexical </a:t>
            </a:r>
            <a:br>
              <a:rPr lang="en-US" b="1" dirty="0"/>
            </a:br>
            <a:r>
              <a:rPr lang="en-US" b="1" dirty="0"/>
              <a:t>analyzer)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C97541-31D6-DD44-AC0E-E62737A01EC0}"/>
              </a:ext>
            </a:extLst>
          </p:cNvPr>
          <p:cNvCxnSpPr/>
          <p:nvPr/>
        </p:nvCxnSpPr>
        <p:spPr>
          <a:xfrm>
            <a:off x="46863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00009C-ED8F-2843-9B44-B547365DBC4E}"/>
              </a:ext>
            </a:extLst>
          </p:cNvPr>
          <p:cNvSpPr txBox="1"/>
          <p:nvPr/>
        </p:nvSpPr>
        <p:spPr>
          <a:xfrm>
            <a:off x="52578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Tokens</a:t>
            </a:r>
            <a:br>
              <a:rPr lang="en-US" dirty="0"/>
            </a:br>
            <a:r>
              <a:rPr lang="en-US" dirty="0"/>
              <a:t>(types &amp; values)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612356-C72F-DB4D-A7AA-1AEB7FDB21C7}"/>
              </a:ext>
            </a:extLst>
          </p:cNvPr>
          <p:cNvCxnSpPr/>
          <p:nvPr/>
        </p:nvCxnSpPr>
        <p:spPr>
          <a:xfrm>
            <a:off x="7188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ADA97B3-116A-1841-927F-44398298D086}"/>
              </a:ext>
            </a:extLst>
          </p:cNvPr>
          <p:cNvSpPr/>
          <p:nvPr/>
        </p:nvSpPr>
        <p:spPr>
          <a:xfrm>
            <a:off x="77470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CDBE7-1B8B-D448-BAF4-77D88FBE51F9}"/>
              </a:ext>
            </a:extLst>
          </p:cNvPr>
          <p:cNvSpPr txBox="1"/>
          <p:nvPr/>
        </p:nvSpPr>
        <p:spPr>
          <a:xfrm>
            <a:off x="7796917" y="1452924"/>
            <a:ext cx="105586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Parser</a:t>
            </a:r>
            <a:br>
              <a:rPr lang="en-US" b="1" dirty="0"/>
            </a:br>
            <a:r>
              <a:rPr lang="en-US" b="1" dirty="0"/>
              <a:t>(syntax</a:t>
            </a:r>
            <a:br>
              <a:rPr lang="en-US" b="1" dirty="0"/>
            </a:br>
            <a:r>
              <a:rPr lang="en-US" b="1" dirty="0"/>
              <a:t>analyzer)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1C414-DCE3-0145-A732-71C282D0F939}"/>
              </a:ext>
            </a:extLst>
          </p:cNvPr>
          <p:cNvSpPr txBox="1"/>
          <p:nvPr/>
        </p:nvSpPr>
        <p:spPr>
          <a:xfrm>
            <a:off x="96266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 Tree</a:t>
            </a:r>
            <a:br>
              <a:rPr lang="en-US" dirty="0"/>
            </a:br>
            <a:r>
              <a:rPr lang="en-US" dirty="0"/>
              <a:t>(an internal representation of the program)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60908-710D-C146-9179-2ACD648E42EC}"/>
              </a:ext>
            </a:extLst>
          </p:cNvPr>
          <p:cNvCxnSpPr/>
          <p:nvPr/>
        </p:nvCxnSpPr>
        <p:spPr>
          <a:xfrm>
            <a:off x="90297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C98C5D-539A-274A-B670-3685F00EA25A}"/>
              </a:ext>
            </a:extLst>
          </p:cNvPr>
          <p:cNvSpPr txBox="1">
            <a:spLocks/>
          </p:cNvSpPr>
          <p:nvPr/>
        </p:nvSpPr>
        <p:spPr>
          <a:xfrm>
            <a:off x="-1373444" y="3654646"/>
            <a:ext cx="10515600" cy="48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8238DE-A796-7C41-BE2D-D7F145DCD410}"/>
              </a:ext>
            </a:extLst>
          </p:cNvPr>
          <p:cNvSpPr/>
          <p:nvPr/>
        </p:nvSpPr>
        <p:spPr>
          <a:xfrm>
            <a:off x="3289300" y="4506292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151B-FB7C-6A4A-8520-D001BADD14C0}"/>
              </a:ext>
            </a:extLst>
          </p:cNvPr>
          <p:cNvSpPr txBox="1"/>
          <p:nvPr/>
        </p:nvSpPr>
        <p:spPr>
          <a:xfrm>
            <a:off x="3226280" y="4904099"/>
            <a:ext cx="12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Interpreter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B01C1-4757-704E-B95D-C91EAD310522}"/>
              </a:ext>
            </a:extLst>
          </p:cNvPr>
          <p:cNvSpPr/>
          <p:nvPr/>
        </p:nvSpPr>
        <p:spPr>
          <a:xfrm>
            <a:off x="5526344" y="4506292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CBB3B-B052-9445-A38C-B9D52195BF22}"/>
              </a:ext>
            </a:extLst>
          </p:cNvPr>
          <p:cNvSpPr txBox="1"/>
          <p:nvPr/>
        </p:nvSpPr>
        <p:spPr>
          <a:xfrm>
            <a:off x="5463325" y="4675994"/>
            <a:ext cx="126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</a:t>
            </a:r>
            <a:br>
              <a:rPr lang="en-US" b="1" dirty="0"/>
            </a:br>
            <a:r>
              <a:rPr lang="en-US" b="1" dirty="0"/>
              <a:t>Generator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1AE2F-A308-B842-871E-BDB650581C4F}"/>
              </a:ext>
            </a:extLst>
          </p:cNvPr>
          <p:cNvSpPr txBox="1"/>
          <p:nvPr/>
        </p:nvSpPr>
        <p:spPr>
          <a:xfrm>
            <a:off x="7505824" y="4516651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Language Source File</a:t>
            </a:r>
            <a:br>
              <a:rPr lang="en-US" dirty="0"/>
            </a:b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B02F4-A7E4-D94F-ABEC-C7ABBFD22A8B}"/>
              </a:ext>
            </a:extLst>
          </p:cNvPr>
          <p:cNvCxnSpPr/>
          <p:nvPr/>
        </p:nvCxnSpPr>
        <p:spPr>
          <a:xfrm>
            <a:off x="685800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E84EDF-E91A-7C40-9D7F-5943CB2FB3B4}"/>
              </a:ext>
            </a:extLst>
          </p:cNvPr>
          <p:cNvCxnSpPr>
            <a:cxnSpLocks/>
          </p:cNvCxnSpPr>
          <p:nvPr/>
        </p:nvCxnSpPr>
        <p:spPr>
          <a:xfrm>
            <a:off x="3867150" y="3614951"/>
            <a:ext cx="66484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99A8B0-E89E-034D-B178-0F06617AFD0E}"/>
              </a:ext>
            </a:extLst>
          </p:cNvPr>
          <p:cNvCxnSpPr>
            <a:cxnSpLocks/>
          </p:cNvCxnSpPr>
          <p:nvPr/>
        </p:nvCxnSpPr>
        <p:spPr>
          <a:xfrm flipH="1">
            <a:off x="10502900" y="2852951"/>
            <a:ext cx="12700" cy="762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19B1-C4DE-EF44-ACD8-9BB5C99020CC}"/>
              </a:ext>
            </a:extLst>
          </p:cNvPr>
          <p:cNvCxnSpPr>
            <a:cxnSpLocks/>
          </p:cNvCxnSpPr>
          <p:nvPr/>
        </p:nvCxnSpPr>
        <p:spPr>
          <a:xfrm>
            <a:off x="3867150" y="3614951"/>
            <a:ext cx="0" cy="68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42B9F7-5FEA-684B-88A4-76F484E8B486}"/>
              </a:ext>
            </a:extLst>
          </p:cNvPr>
          <p:cNvSpPr txBox="1"/>
          <p:nvPr/>
        </p:nvSpPr>
        <p:spPr>
          <a:xfrm>
            <a:off x="4498546" y="4872973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sz="2400" i="1" dirty="0"/>
              <a:t>- OR -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149A29-81EE-DF4F-8340-D9262F542127}"/>
              </a:ext>
            </a:extLst>
          </p:cNvPr>
          <p:cNvCxnSpPr>
            <a:cxnSpLocks/>
          </p:cNvCxnSpPr>
          <p:nvPr/>
        </p:nvCxnSpPr>
        <p:spPr>
          <a:xfrm>
            <a:off x="6104194" y="3614951"/>
            <a:ext cx="0" cy="68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49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F348-34A7-1942-99FC-428086A9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Generation: A Simple Program in “SICTRAN”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8046-D31B-DE4E-A5B2-4D031A8E2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52" y="1238995"/>
            <a:ext cx="5693229" cy="4831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PRINT("Fibonacci Sequence \n\n\n");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 err="1"/>
              <a:t>prev_prev</a:t>
            </a:r>
            <a:r>
              <a:rPr lang="en-US" dirty="0"/>
              <a:t> = -1;</a:t>
            </a:r>
          </a:p>
          <a:p>
            <a:pPr marL="0" indent="0">
              <a:buNone/>
            </a:pPr>
            <a:r>
              <a:rPr lang="en-US" dirty="0" err="1"/>
              <a:t>prev</a:t>
            </a:r>
            <a:r>
              <a:rPr lang="en-US" dirty="0"/>
              <a:t>     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&lt;= 30)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F103-8051-B242-BC7C-1E9A2BAC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5CD3-89F2-FB4B-A9C3-86DA1ECF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A507F5-5DE9-4549-B8C2-967C579F5E3D}"/>
              </a:ext>
            </a:extLst>
          </p:cNvPr>
          <p:cNvSpPr txBox="1">
            <a:spLocks/>
          </p:cNvSpPr>
          <p:nvPr/>
        </p:nvSpPr>
        <p:spPr>
          <a:xfrm>
            <a:off x="6531429" y="1238995"/>
            <a:ext cx="5295900" cy="49955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fib = </a:t>
            </a:r>
            <a:r>
              <a:rPr lang="en-US" dirty="0" err="1"/>
              <a:t>prev_prev</a:t>
            </a:r>
            <a:r>
              <a:rPr lang="en-US" dirty="0"/>
              <a:t> + 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); PRINT(": "); PRINT(fib);</a:t>
            </a:r>
          </a:p>
          <a:p>
            <a:pPr marL="0" indent="0">
              <a:buNone/>
            </a:pPr>
            <a:r>
              <a:rPr lang="en-US" dirty="0"/>
              <a:t>    IF (fib%5 == 0) </a:t>
            </a:r>
          </a:p>
          <a:p>
            <a:pPr marL="0" indent="0">
              <a:buNone/>
            </a:pPr>
            <a:r>
              <a:rPr lang="en-US" dirty="0"/>
              <a:t>	PRINT(" Divisible by 5!");</a:t>
            </a:r>
          </a:p>
          <a:p>
            <a:pPr marL="0" indent="0">
              <a:buNone/>
            </a:pPr>
            <a:r>
              <a:rPr lang="en-US" dirty="0"/>
              <a:t>    PRINT(“\n”);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prev_prev</a:t>
            </a:r>
            <a:r>
              <a:rPr lang="en-US" dirty="0"/>
              <a:t> = 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prev</a:t>
            </a:r>
            <a:r>
              <a:rPr lang="en-US" dirty="0"/>
              <a:t> = fib;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8974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075E-9274-7640-B649-2EA60F2B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D922-0D5D-5F40-94EE-CF480FF09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08-annotated-assembly-code.pdf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A472-56A6-C544-8881-927E55EB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27A1C-4FF6-624E-90BE-E1D68416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59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DAC6-36B3-2841-AB71-1C2BF3D0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FCE7-E7F4-2C43-9DCA-C47C6D57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105BC-5470-A149-AD8D-F8569A43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CCF7E9A-1B1C-244D-92C5-B4A30D995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178" y="1238250"/>
            <a:ext cx="9549644" cy="4832350"/>
          </a:xfrm>
        </p:spPr>
      </p:pic>
    </p:spTree>
    <p:extLst>
      <p:ext uri="{BB962C8B-B14F-4D97-AF65-F5344CB8AC3E}">
        <p14:creationId xmlns:p14="http://schemas.microsoft.com/office/powerpoint/2010/main" val="2630099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BE6A-DD12-7142-BDD7-5C0C7DC7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77C0BF-45A4-7949-A20C-AE59AC4F6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433" y="1238250"/>
            <a:ext cx="9207133" cy="48323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9499-2EB1-1C44-B8DE-08395B18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36652-A742-8D49-B50B-9630B868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08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4C44-0AD1-F44B-8A1C-7DE9E044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C04C5C-5BFC-8343-AE1D-39093748F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152" y="1238250"/>
            <a:ext cx="7791696" cy="48323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9CC7-83FA-B94F-A841-C0887B72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437B7-CAF9-1649-BEF9-BA2BE654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7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2C0F-E61F-654E-802C-E2533597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2C9ABE-A879-6141-B03F-B1A538003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109" y="1238250"/>
            <a:ext cx="9409782" cy="48323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9D03A-8658-F74D-8844-9E98D7E1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3B825-8FB6-7049-8EB8-1C48560B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30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EF6A-A54F-C04B-828B-2D0122C9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47B538-B53F-0247-9FAE-DFB304455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8997"/>
            <a:ext cx="10515600" cy="36647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2FA6D-4F38-F846-B460-B376A581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8AA7E-4A75-8649-B6FF-3EB24416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95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8A7-8CC0-144D-AD3E-3B6CA6CD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Generation:  Local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136D-FBE5-4B43-B148-5639576C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7471011" cy="483129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This is a </a:t>
            </a:r>
            <a:r>
              <a:rPr lang="en-US" b="1" i="1" u="sng" dirty="0"/>
              <a:t>machine dependent </a:t>
            </a:r>
            <a:r>
              <a:rPr lang="en-US" b="1" u="sng" dirty="0"/>
              <a:t>compiler feature</a:t>
            </a:r>
          </a:p>
          <a:p>
            <a:r>
              <a:rPr lang="en-US" dirty="0"/>
              <a:t>Data may be stored with the subroutine code – but it will be overwritten if the subroutine calls itself (recursion)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EB7F-4BD9-C64B-A426-9181A5FD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DA793-F6BA-4441-918C-82EBC1FC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5D8BF-D63D-8240-91E1-B99A662D4E6F}"/>
              </a:ext>
            </a:extLst>
          </p:cNvPr>
          <p:cNvSpPr txBox="1"/>
          <p:nvPr/>
        </p:nvSpPr>
        <p:spPr>
          <a:xfrm>
            <a:off x="8841699" y="1443182"/>
            <a:ext cx="2512101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Subroutine </a:t>
            </a:r>
          </a:p>
          <a:p>
            <a:pPr algn="ctr"/>
            <a:r>
              <a:rPr lang="en-US" sz="2400" dirty="0"/>
              <a:t>Local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CF2F1-3969-494E-933E-772EFBD0B940}"/>
              </a:ext>
            </a:extLst>
          </p:cNvPr>
          <p:cNvSpPr txBox="1"/>
          <p:nvPr/>
        </p:nvSpPr>
        <p:spPr>
          <a:xfrm>
            <a:off x="8841698" y="2274179"/>
            <a:ext cx="2512101" cy="3046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Subroutine </a:t>
            </a:r>
          </a:p>
          <a:p>
            <a:pPr algn="ctr"/>
            <a:r>
              <a:rPr lang="en-US" sz="2400" dirty="0"/>
              <a:t>Code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527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8A7-8CC0-144D-AD3E-3B6CA6CD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Generation: Local Data &amp;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136D-FBE5-4B43-B148-5639576C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7471011" cy="483129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This is a </a:t>
            </a:r>
            <a:r>
              <a:rPr lang="en-US" b="1" i="1" u="sng" dirty="0"/>
              <a:t>machine dependent </a:t>
            </a:r>
            <a:r>
              <a:rPr lang="en-US" b="1" u="sng" dirty="0"/>
              <a:t>compiler feature</a:t>
            </a:r>
          </a:p>
          <a:p>
            <a:r>
              <a:rPr lang="en-US" dirty="0"/>
              <a:t>Many languages save subroutine arguments, local variable instances, and the return address each time a subroutine is called</a:t>
            </a:r>
          </a:p>
          <a:p>
            <a:pPr lvl="1"/>
            <a:r>
              <a:rPr lang="en-US" dirty="0"/>
              <a:t>Necessary for </a:t>
            </a:r>
            <a:r>
              <a:rPr lang="en-US" i="1" dirty="0"/>
              <a:t>recursion</a:t>
            </a:r>
          </a:p>
          <a:p>
            <a:r>
              <a:rPr lang="en-US" dirty="0"/>
              <a:t>The best mechanism for doing this is a </a:t>
            </a:r>
            <a:r>
              <a:rPr lang="en-US" i="1" dirty="0"/>
              <a:t>stack</a:t>
            </a:r>
          </a:p>
          <a:p>
            <a:r>
              <a:rPr lang="en-US" dirty="0"/>
              <a:t>Each time a subroutine is called, arguments are placed on the stack, and space is allocated for local variables</a:t>
            </a:r>
          </a:p>
          <a:p>
            <a:pPr lvl="1"/>
            <a:r>
              <a:rPr lang="en-US" dirty="0"/>
              <a:t>Code needs to be </a:t>
            </a:r>
            <a:r>
              <a:rPr lang="en-US" i="1" dirty="0"/>
              <a:t>emitted</a:t>
            </a:r>
            <a:r>
              <a:rPr lang="en-US" dirty="0"/>
              <a:t> at the start and the end of a subroutine to handle this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EB7F-4BD9-C64B-A426-9181A5FD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DA793-F6BA-4441-918C-82EBC1FC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08F2A4-8425-5C49-9BDA-79E3B8DD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211" y="807605"/>
            <a:ext cx="3345977" cy="55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61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8A7-8CC0-144D-AD3E-3B6CA6CD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Generation: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136D-FBE5-4B43-B148-5639576C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31298"/>
          </a:xfrm>
        </p:spPr>
        <p:txBody>
          <a:bodyPr/>
          <a:lstStyle/>
          <a:p>
            <a:r>
              <a:rPr lang="en-US" dirty="0"/>
              <a:t>When contained in a subroutine, variable references are not fixed – </a:t>
            </a:r>
            <a:r>
              <a:rPr lang="en-US" i="1" dirty="0"/>
              <a:t>we cannot simply pass the labels through to the assembler</a:t>
            </a:r>
          </a:p>
          <a:p>
            <a:r>
              <a:rPr lang="en-US" dirty="0"/>
              <a:t>Local variables need to be “flagged” in the symbol table</a:t>
            </a:r>
          </a:p>
          <a:p>
            <a:r>
              <a:rPr lang="en-US" dirty="0"/>
              <a:t>Address references for local variables are relative to the </a:t>
            </a:r>
            <a:r>
              <a:rPr lang="en-US" i="1" dirty="0"/>
              <a:t>stack pointer</a:t>
            </a:r>
          </a:p>
          <a:p>
            <a:r>
              <a:rPr lang="en-US" i="1" dirty="0"/>
              <a:t>Accomplishing this depends on the addressing modes available on the underlying machine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EB7F-4BD9-C64B-A426-9181A5FD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DA793-F6BA-4441-918C-82EBC1FC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3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AC3A-98BA-4840-981D-68106849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Compiler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A028FF-5607-CE4C-9AC6-A64E5A58F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326137"/>
              </p:ext>
            </p:extLst>
          </p:nvPr>
        </p:nvGraphicFramePr>
        <p:xfrm>
          <a:off x="838200" y="1238998"/>
          <a:ext cx="10515600" cy="48335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844544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57712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59172372"/>
                    </a:ext>
                  </a:extLst>
                </a:gridCol>
              </a:tblGrid>
              <a:tr h="378374">
                <a:tc>
                  <a:txBody>
                    <a:bodyPr/>
                    <a:lstStyle/>
                    <a:p>
                      <a:r>
                        <a:rPr lang="en-US" dirty="0"/>
                        <a:t>Scanner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Generator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83596"/>
                  </a:ext>
                </a:extLst>
              </a:tr>
              <a:tr h="945936">
                <a:tc>
                  <a:txBody>
                    <a:bodyPr/>
                    <a:lstStyle/>
                    <a:p>
                      <a:r>
                        <a:rPr lang="en-US" dirty="0"/>
                        <a:t>Deals with the </a:t>
                      </a:r>
                      <a:r>
                        <a:rPr lang="en-US" i="1" dirty="0"/>
                        <a:t>lexicon</a:t>
                      </a:r>
                      <a:r>
                        <a:rPr lang="en-US" dirty="0"/>
                        <a:t>, or vocabulary of the source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Deals with the </a:t>
                      </a:r>
                      <a:r>
                        <a:rPr lang="en-US" i="1" dirty="0"/>
                        <a:t>syntax</a:t>
                      </a:r>
                      <a:r>
                        <a:rPr lang="en-US" dirty="0"/>
                        <a:t>, or grammar of the source language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Deals with the </a:t>
                      </a:r>
                      <a:r>
                        <a:rPr lang="en-US" i="1" dirty="0"/>
                        <a:t>semantics</a:t>
                      </a:r>
                      <a:r>
                        <a:rPr lang="en-US" dirty="0"/>
                        <a:t>, or meaning of the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52524"/>
                  </a:ext>
                </a:extLst>
              </a:tr>
              <a:tr h="1229717">
                <a:tc>
                  <a:txBody>
                    <a:bodyPr/>
                    <a:lstStyle/>
                    <a:p>
                      <a:r>
                        <a:rPr lang="en-US" u="sng" dirty="0"/>
                        <a:t>Algorithm is Based On</a:t>
                      </a:r>
                    </a:p>
                    <a:p>
                      <a:r>
                        <a:rPr lang="en-US" u="none" dirty="0"/>
                        <a:t>State transition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Algorithm is Based On</a:t>
                      </a:r>
                    </a:p>
                    <a:p>
                      <a:r>
                        <a:rPr lang="en-US" u="none" dirty="0"/>
                        <a:t>Grammar rules, typically represented as a </a:t>
                      </a:r>
                      <a:r>
                        <a:rPr lang="en-US" i="1" u="none" dirty="0"/>
                        <a:t>Grammar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Algorithm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May be ad hoc, or may be an algorithm tied to the specific grammar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410941"/>
                  </a:ext>
                </a:extLst>
              </a:tr>
              <a:tr h="1042923">
                <a:tc>
                  <a:txBody>
                    <a:bodyPr/>
                    <a:lstStyle/>
                    <a:p>
                      <a:r>
                        <a:rPr lang="en-US" u="sng" dirty="0"/>
                        <a:t>Input</a:t>
                      </a:r>
                      <a:r>
                        <a:rPr lang="en-US" dirty="0"/>
                        <a:t>  </a:t>
                      </a:r>
                      <a:br>
                        <a:rPr lang="en-US" dirty="0"/>
                      </a:br>
                      <a:r>
                        <a:rPr lang="en-US" dirty="0"/>
                        <a:t>character stream from input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Input</a:t>
                      </a:r>
                      <a:r>
                        <a:rPr lang="en-US" dirty="0"/>
                        <a:t>  </a:t>
                      </a:r>
                      <a:br>
                        <a:rPr lang="en-US" dirty="0"/>
                      </a:br>
                      <a:r>
                        <a:rPr lang="en-US" dirty="0"/>
                        <a:t>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Input</a:t>
                      </a:r>
                      <a:r>
                        <a:rPr lang="en-US" dirty="0"/>
                        <a:t>  </a:t>
                      </a:r>
                      <a:br>
                        <a:rPr lang="en-US" dirty="0"/>
                      </a:br>
                      <a:r>
                        <a:rPr lang="en-US" b="0" i="1" dirty="0"/>
                        <a:t>Parse Tree </a:t>
                      </a:r>
                      <a:r>
                        <a:rPr lang="en-US" dirty="0"/>
                        <a:t>(program structure)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48461"/>
                  </a:ext>
                </a:extLst>
              </a:tr>
              <a:tr h="1236606">
                <a:tc>
                  <a:txBody>
                    <a:bodyPr/>
                    <a:lstStyle/>
                    <a:p>
                      <a:r>
                        <a:rPr lang="en-US" u="sng" dirty="0"/>
                        <a:t>Output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dirty="0"/>
                        <a:t>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output</a:t>
                      </a:r>
                      <a:r>
                        <a:rPr lang="en-US" dirty="0"/>
                        <a:t>  </a:t>
                      </a:r>
                      <a:br>
                        <a:rPr lang="en-US" dirty="0"/>
                      </a:br>
                      <a:r>
                        <a:rPr lang="en-US" i="1" dirty="0"/>
                        <a:t>Parse Tree </a:t>
                      </a:r>
                      <a:r>
                        <a:rPr lang="en-US" dirty="0"/>
                        <a:t>(program structure)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output</a:t>
                      </a:r>
                      <a:r>
                        <a:rPr lang="en-US" dirty="0"/>
                        <a:t>  </a:t>
                      </a:r>
                      <a:br>
                        <a:rPr lang="en-US" dirty="0"/>
                      </a:br>
                      <a:r>
                        <a:rPr lang="en-US" dirty="0"/>
                        <a:t>assembly language source code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860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D5EB-F532-954D-AD99-0C068F81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2F8C1-0BFF-A14D-A5A9-29149900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21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8A7-8CC0-144D-AD3E-3B6CA6CD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Optimizations: Register Allocation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136D-FBE5-4B43-B148-5639576C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Register allocation is a </a:t>
            </a:r>
            <a:r>
              <a:rPr lang="en-US" b="1" i="1" u="sng" dirty="0"/>
              <a:t>machine dependent </a:t>
            </a:r>
            <a:r>
              <a:rPr lang="en-US" b="1" u="sng" dirty="0"/>
              <a:t>code optimization</a:t>
            </a:r>
          </a:p>
          <a:p>
            <a:r>
              <a:rPr lang="en-US" dirty="0"/>
              <a:t>Registers are faster than memory – so we want to make effective use of them!</a:t>
            </a:r>
          </a:p>
          <a:p>
            <a:r>
              <a:rPr lang="en-US" dirty="0"/>
              <a:t>Optimizing registers requires knowledge of the machine architecture</a:t>
            </a:r>
          </a:p>
          <a:p>
            <a:r>
              <a:rPr lang="en-US" dirty="0"/>
              <a:t>The code generator must have a </a:t>
            </a:r>
            <a:r>
              <a:rPr lang="en-US" i="1" dirty="0"/>
              <a:t>register allocation function</a:t>
            </a:r>
            <a:r>
              <a:rPr lang="en-US" dirty="0"/>
              <a:t> to keep track of which registers are in use as the parse tree is walked and code is generated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EB7F-4BD9-C64B-A426-9181A5FD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DA793-F6BA-4441-918C-82EBC1FC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18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8A7-8CC0-144D-AD3E-3B6CA6CD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Optimizations: Register Allocation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136D-FBE5-4B43-B148-5639576C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12747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Reduce Memory Accesses by Eliminating Redundant Loads/Stores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C00000"/>
                </a:solidFill>
              </a:rPr>
              <a:t>OldInventory</a:t>
            </a:r>
            <a:r>
              <a:rPr lang="en-US" i="1" dirty="0">
                <a:solidFill>
                  <a:srgbClr val="C00000"/>
                </a:solidFill>
              </a:rPr>
              <a:t> = Inventory;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Inventory = Inventory – Sales;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EB7F-4BD9-C64B-A426-9181A5FD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DA793-F6BA-4441-918C-82EBC1FC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C0BA34-4982-D848-8A9B-ADFC3980B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32182"/>
              </p:ext>
            </p:extLst>
          </p:nvPr>
        </p:nvGraphicFramePr>
        <p:xfrm>
          <a:off x="838200" y="2627034"/>
          <a:ext cx="10515600" cy="36160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782753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844785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627552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39570170"/>
                    </a:ext>
                  </a:extLst>
                </a:gridCol>
              </a:tblGrid>
              <a:tr h="394854">
                <a:tc gridSpan="2">
                  <a:txBody>
                    <a:bodyPr/>
                    <a:lstStyle/>
                    <a:p>
                      <a:r>
                        <a:rPr lang="en-US" dirty="0"/>
                        <a:t>Unoptimized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Optimized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4572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429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OldInventory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OldInventory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5638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78411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56754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7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159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197B-C7A9-7E46-80B4-C78F6C30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Optimizations: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5731-9C0A-E840-9228-46524934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1035281"/>
          </a:xfrm>
        </p:spPr>
        <p:txBody>
          <a:bodyPr/>
          <a:lstStyle/>
          <a:p>
            <a:r>
              <a:rPr lang="en-US" dirty="0"/>
              <a:t>One Register versus Multiple Registers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if (expression1 == expression2)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4DE6-8DDA-374D-B0AA-98D7F446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5656F-5E9A-6742-B1FA-37814D42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2FF6F9-742A-EB43-990B-50ECCA146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59946"/>
              </p:ext>
            </p:extLst>
          </p:nvPr>
        </p:nvGraphicFramePr>
        <p:xfrm>
          <a:off x="838199" y="2438660"/>
          <a:ext cx="10515600" cy="198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9887500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25182339"/>
                    </a:ext>
                  </a:extLst>
                </a:gridCol>
              </a:tblGrid>
              <a:tr h="517640">
                <a:tc>
                  <a:txBody>
                    <a:bodyPr/>
                    <a:lstStyle/>
                    <a:p>
                      <a:r>
                        <a:rPr lang="en-US" dirty="0"/>
                        <a:t>One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Registers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18211"/>
                  </a:ext>
                </a:extLst>
              </a:tr>
              <a:tr h="517640">
                <a:tc>
                  <a:txBody>
                    <a:bodyPr/>
                    <a:lstStyle/>
                    <a:p>
                      <a:r>
                        <a:rPr lang="en-US" dirty="0"/>
                        <a:t>Evaluate expression1 and return result in A</a:t>
                      </a:r>
                    </a:p>
                    <a:p>
                      <a:r>
                        <a:rPr lang="en-US" dirty="0"/>
                        <a:t>Store A in a temporary memory location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Evaluate expression2 and return result in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Compare A to the temporary memory location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Evaluate expression1 and return result in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Evaluate expression2 and return result in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Compare A to B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0380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B53F9F-0A71-E044-B52E-18245BAFF44F}"/>
              </a:ext>
            </a:extLst>
          </p:cNvPr>
          <p:cNvSpPr txBox="1"/>
          <p:nvPr/>
        </p:nvSpPr>
        <p:spPr>
          <a:xfrm>
            <a:off x="838199" y="4712677"/>
            <a:ext cx="10427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The Code Generator makes use of a register allocation function to keep track of what’s in each register, and which are available for use</a:t>
            </a:r>
          </a:p>
        </p:txBody>
      </p:sp>
    </p:spTree>
    <p:extLst>
      <p:ext uri="{BB962C8B-B14F-4D97-AF65-F5344CB8AC3E}">
        <p14:creationId xmlns:p14="http://schemas.microsoft.com/office/powerpoint/2010/main" val="1361030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8A7-8CC0-144D-AD3E-3B6CA6CD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Optimizations: Register Allocation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136D-FBE5-4B43-B148-5639576C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Use Registers for Most Frequently Accessed Data</a:t>
            </a:r>
          </a:p>
          <a:p>
            <a:r>
              <a:rPr lang="en-US" dirty="0"/>
              <a:t>Within each code block (single-entry, single exit)</a:t>
            </a:r>
          </a:p>
          <a:p>
            <a:r>
              <a:rPr lang="en-US" dirty="0"/>
              <a:t>Load data into registers when entering block, store when exiting block</a:t>
            </a:r>
          </a:p>
          <a:p>
            <a:r>
              <a:rPr lang="en-US" dirty="0"/>
              <a:t>Determine most-referenced data locations</a:t>
            </a:r>
          </a:p>
          <a:p>
            <a:r>
              <a:rPr lang="en-US" dirty="0"/>
              <a:t>Keep the values of those locations in registers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EB7F-4BD9-C64B-A426-9181A5FD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DA793-F6BA-4441-918C-82EBC1FC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35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8A7-8CC0-144D-AD3E-3B6CA6CD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Optimizations: Register Allocation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136D-FBE5-4B43-B148-5639576C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Optimize Register Usage in Inner Loops</a:t>
            </a:r>
          </a:p>
          <a:p>
            <a:r>
              <a:rPr lang="en-US" dirty="0"/>
              <a:t>Programs spend most of their time in “inner loops”</a:t>
            </a:r>
          </a:p>
          <a:p>
            <a:r>
              <a:rPr lang="en-US" dirty="0"/>
              <a:t>The register allocation function should place a higher emphasis on register usage as nesting depth increases</a:t>
            </a:r>
          </a:p>
          <a:p>
            <a:r>
              <a:rPr lang="en-US" dirty="0">
                <a:solidFill>
                  <a:srgbClr val="C00000"/>
                </a:solidFill>
              </a:rPr>
              <a:t>Optimization doesn’t always make the right decisions!</a:t>
            </a:r>
          </a:p>
          <a:p>
            <a:pPr lvl="1"/>
            <a:r>
              <a:rPr lang="en-US" dirty="0"/>
              <a:t>A deeply-nested inner loop that is executed three times is less critical than an outer loop that is executed 1,000 times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EB7F-4BD9-C64B-A426-9181A5FD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DA793-F6BA-4441-918C-82EBC1FC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69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8A7-8CC0-144D-AD3E-3B6CA6CD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Optimizations: Invariant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136D-FBE5-4B43-B148-5639576C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This is a </a:t>
            </a:r>
            <a:r>
              <a:rPr lang="en-US" b="1" i="1" u="sng" dirty="0"/>
              <a:t>machine </a:t>
            </a:r>
            <a:r>
              <a:rPr lang="en-US" b="1" i="1" u="sng" dirty="0">
                <a:solidFill>
                  <a:srgbClr val="C00000"/>
                </a:solidFill>
              </a:rPr>
              <a:t>independent</a:t>
            </a:r>
            <a:r>
              <a:rPr lang="en-US" b="1" i="1" u="sng" dirty="0"/>
              <a:t> </a:t>
            </a:r>
            <a:r>
              <a:rPr lang="en-US" b="1" u="sng" dirty="0"/>
              <a:t>code optimization</a:t>
            </a:r>
          </a:p>
          <a:p>
            <a:r>
              <a:rPr lang="en-US" b="1" i="1" dirty="0"/>
              <a:t>Invariant</a:t>
            </a:r>
            <a:r>
              <a:rPr lang="en-US" b="1" dirty="0"/>
              <a:t> Code Optimization:  </a:t>
            </a:r>
            <a:r>
              <a:rPr lang="en-US" dirty="0"/>
              <a:t>computations that do not change should be removed from loops: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(index = 0; index &lt; max-1; index++ ) {</a:t>
            </a:r>
            <a:br>
              <a:rPr lang="en-US" dirty="0"/>
            </a:br>
            <a:r>
              <a:rPr lang="en-US" dirty="0"/>
              <a:t>	if (array[index] &gt; array[index+1] {</a:t>
            </a:r>
            <a:br>
              <a:rPr lang="en-US" dirty="0"/>
            </a:br>
            <a:r>
              <a:rPr lang="en-US" dirty="0"/>
              <a:t>		temp = array[index];</a:t>
            </a:r>
            <a:br>
              <a:rPr lang="en-US" dirty="0"/>
            </a:br>
            <a:r>
              <a:rPr lang="en-US" dirty="0"/>
              <a:t>		 array[index]  = array[index+1];</a:t>
            </a:r>
            <a:br>
              <a:rPr lang="en-US" dirty="0"/>
            </a:br>
            <a:r>
              <a:rPr lang="en-US" dirty="0"/>
              <a:t>		 array[index+1] = temp;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EB7F-4BD9-C64B-A426-9181A5FD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DA793-F6BA-4441-918C-82EBC1FC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78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8A7-8CC0-144D-AD3E-3B6CA6CD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Optimizations: Invariant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136D-FBE5-4B43-B148-5639576C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Invariant</a:t>
            </a:r>
            <a:r>
              <a:rPr lang="en-US" b="1" dirty="0"/>
              <a:t> Code Optimization:  </a:t>
            </a:r>
            <a:r>
              <a:rPr lang="en-US" dirty="0"/>
              <a:t>the </a:t>
            </a:r>
            <a:r>
              <a:rPr lang="en-US" i="1" dirty="0"/>
              <a:t>optimized</a:t>
            </a:r>
            <a:r>
              <a:rPr lang="en-US" dirty="0"/>
              <a:t> assembly language would be equivalent to: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stop = max-1;</a:t>
            </a:r>
            <a:br>
              <a:rPr lang="en-US" dirty="0"/>
            </a:br>
            <a:r>
              <a:rPr lang="en-US" dirty="0"/>
              <a:t>for (index = 0; index &lt; </a:t>
            </a:r>
            <a:r>
              <a:rPr lang="en-US" dirty="0">
                <a:solidFill>
                  <a:srgbClr val="C00000"/>
                </a:solidFill>
              </a:rPr>
              <a:t>stop</a:t>
            </a:r>
            <a:r>
              <a:rPr lang="en-US" dirty="0"/>
              <a:t>; index++ ) {</a:t>
            </a:r>
            <a:br>
              <a:rPr lang="en-US" dirty="0"/>
            </a:br>
            <a:r>
              <a:rPr lang="en-US" dirty="0"/>
              <a:t>	if (array[index] &gt; array[index+1] {</a:t>
            </a:r>
            <a:br>
              <a:rPr lang="en-US" dirty="0"/>
            </a:br>
            <a:r>
              <a:rPr lang="en-US" dirty="0"/>
              <a:t>		temp = array[index];</a:t>
            </a:r>
            <a:br>
              <a:rPr lang="en-US" dirty="0"/>
            </a:br>
            <a:r>
              <a:rPr lang="en-US" dirty="0"/>
              <a:t>		 array[index]  = array[index+1];</a:t>
            </a:r>
            <a:br>
              <a:rPr lang="en-US" dirty="0"/>
            </a:br>
            <a:r>
              <a:rPr lang="en-US" dirty="0"/>
              <a:t>		 array[index+1] = temp;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EB7F-4BD9-C64B-A426-9181A5FD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DA793-F6BA-4441-918C-82EBC1FC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67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57FE22C-DC92-AB45-90BE-D59DF23B5C9E}"/>
              </a:ext>
            </a:extLst>
          </p:cNvPr>
          <p:cNvSpPr txBox="1"/>
          <p:nvPr/>
        </p:nvSpPr>
        <p:spPr>
          <a:xfrm>
            <a:off x="927100" y="1515185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5798-3299-DE48-8871-CA6A382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Output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DC89-F25B-5E45-A413-97664DD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054F-0CFE-434D-A390-61CC4927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677A4-3283-3A4C-9804-B6BAEEB40A99}"/>
              </a:ext>
            </a:extLst>
          </p:cNvPr>
          <p:cNvSpPr txBox="1"/>
          <p:nvPr/>
        </p:nvSpPr>
        <p:spPr>
          <a:xfrm>
            <a:off x="8382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Level Language Source Code </a:t>
            </a:r>
            <a:br>
              <a:rPr lang="en-US" dirty="0"/>
            </a:br>
            <a:r>
              <a:rPr lang="en-US" dirty="0"/>
              <a:t>(e.g. C++)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BD30B4-E48B-6543-9240-446EEFB8FE58}"/>
              </a:ext>
            </a:extLst>
          </p:cNvPr>
          <p:cNvCxnSpPr/>
          <p:nvPr/>
        </p:nvCxnSpPr>
        <p:spPr>
          <a:xfrm>
            <a:off x="2743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9983DA-337D-3C48-8EAD-CB2C8D285D70}"/>
              </a:ext>
            </a:extLst>
          </p:cNvPr>
          <p:cNvSpPr/>
          <p:nvPr/>
        </p:nvSpPr>
        <p:spPr>
          <a:xfrm>
            <a:off x="32893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58C2-B695-6344-8124-EADE949D856E}"/>
              </a:ext>
            </a:extLst>
          </p:cNvPr>
          <p:cNvSpPr txBox="1"/>
          <p:nvPr/>
        </p:nvSpPr>
        <p:spPr>
          <a:xfrm>
            <a:off x="3339217" y="1512060"/>
            <a:ext cx="105586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Scanner</a:t>
            </a:r>
            <a:br>
              <a:rPr lang="en-US" b="1" dirty="0"/>
            </a:br>
            <a:r>
              <a:rPr lang="en-US" b="1" dirty="0"/>
              <a:t>(lexical </a:t>
            </a:r>
            <a:br>
              <a:rPr lang="en-US" b="1" dirty="0"/>
            </a:br>
            <a:r>
              <a:rPr lang="en-US" b="1" dirty="0"/>
              <a:t>analyzer)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C97541-31D6-DD44-AC0E-E62737A01EC0}"/>
              </a:ext>
            </a:extLst>
          </p:cNvPr>
          <p:cNvCxnSpPr/>
          <p:nvPr/>
        </p:nvCxnSpPr>
        <p:spPr>
          <a:xfrm>
            <a:off x="46863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00009C-ED8F-2843-9B44-B547365DBC4E}"/>
              </a:ext>
            </a:extLst>
          </p:cNvPr>
          <p:cNvSpPr txBox="1"/>
          <p:nvPr/>
        </p:nvSpPr>
        <p:spPr>
          <a:xfrm>
            <a:off x="52578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Tokens</a:t>
            </a:r>
            <a:br>
              <a:rPr lang="en-US" dirty="0"/>
            </a:br>
            <a:r>
              <a:rPr lang="en-US" dirty="0"/>
              <a:t>(types &amp; values)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612356-C72F-DB4D-A7AA-1AEB7FDB21C7}"/>
              </a:ext>
            </a:extLst>
          </p:cNvPr>
          <p:cNvCxnSpPr/>
          <p:nvPr/>
        </p:nvCxnSpPr>
        <p:spPr>
          <a:xfrm>
            <a:off x="7188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ADA97B3-116A-1841-927F-44398298D086}"/>
              </a:ext>
            </a:extLst>
          </p:cNvPr>
          <p:cNvSpPr/>
          <p:nvPr/>
        </p:nvSpPr>
        <p:spPr>
          <a:xfrm>
            <a:off x="77470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CDBE7-1B8B-D448-BAF4-77D88FBE51F9}"/>
              </a:ext>
            </a:extLst>
          </p:cNvPr>
          <p:cNvSpPr txBox="1"/>
          <p:nvPr/>
        </p:nvSpPr>
        <p:spPr>
          <a:xfrm>
            <a:off x="7796917" y="1452924"/>
            <a:ext cx="105586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Parser</a:t>
            </a:r>
            <a:br>
              <a:rPr lang="en-US" b="1" dirty="0"/>
            </a:br>
            <a:r>
              <a:rPr lang="en-US" b="1" dirty="0"/>
              <a:t>(syntax</a:t>
            </a:r>
            <a:br>
              <a:rPr lang="en-US" b="1" dirty="0"/>
            </a:br>
            <a:r>
              <a:rPr lang="en-US" b="1" dirty="0"/>
              <a:t>analyzer)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1C414-DCE3-0145-A732-71C282D0F939}"/>
              </a:ext>
            </a:extLst>
          </p:cNvPr>
          <p:cNvSpPr txBox="1"/>
          <p:nvPr/>
        </p:nvSpPr>
        <p:spPr>
          <a:xfrm>
            <a:off x="96266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 Tree</a:t>
            </a:r>
            <a:br>
              <a:rPr lang="en-US" dirty="0"/>
            </a:br>
            <a:r>
              <a:rPr lang="en-US" dirty="0"/>
              <a:t>(an internal representation of the program)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60908-710D-C146-9179-2ACD648E42EC}"/>
              </a:ext>
            </a:extLst>
          </p:cNvPr>
          <p:cNvCxnSpPr/>
          <p:nvPr/>
        </p:nvCxnSpPr>
        <p:spPr>
          <a:xfrm>
            <a:off x="90297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C98C5D-539A-274A-B670-3685F00EA25A}"/>
              </a:ext>
            </a:extLst>
          </p:cNvPr>
          <p:cNvSpPr txBox="1">
            <a:spLocks/>
          </p:cNvSpPr>
          <p:nvPr/>
        </p:nvSpPr>
        <p:spPr>
          <a:xfrm>
            <a:off x="-1373444" y="3654646"/>
            <a:ext cx="10515600" cy="48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8238DE-A796-7C41-BE2D-D7F145DCD410}"/>
              </a:ext>
            </a:extLst>
          </p:cNvPr>
          <p:cNvSpPr/>
          <p:nvPr/>
        </p:nvSpPr>
        <p:spPr>
          <a:xfrm>
            <a:off x="9987396" y="4377123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151B-FB7C-6A4A-8520-D001BADD14C0}"/>
              </a:ext>
            </a:extLst>
          </p:cNvPr>
          <p:cNvSpPr txBox="1"/>
          <p:nvPr/>
        </p:nvSpPr>
        <p:spPr>
          <a:xfrm>
            <a:off x="9924376" y="4774930"/>
            <a:ext cx="12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Interpreter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B01C1-4757-704E-B95D-C91EAD310522}"/>
              </a:ext>
            </a:extLst>
          </p:cNvPr>
          <p:cNvSpPr/>
          <p:nvPr/>
        </p:nvSpPr>
        <p:spPr>
          <a:xfrm>
            <a:off x="954241" y="4383713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CBB3B-B052-9445-A38C-B9D52195BF22}"/>
              </a:ext>
            </a:extLst>
          </p:cNvPr>
          <p:cNvSpPr txBox="1"/>
          <p:nvPr/>
        </p:nvSpPr>
        <p:spPr>
          <a:xfrm>
            <a:off x="891222" y="4553415"/>
            <a:ext cx="131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</a:t>
            </a:r>
            <a:br>
              <a:rPr lang="en-US" b="1" dirty="0"/>
            </a:br>
            <a:r>
              <a:rPr lang="en-US" b="1" dirty="0"/>
              <a:t>Generator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1AE2F-A308-B842-871E-BDB650581C4F}"/>
              </a:ext>
            </a:extLst>
          </p:cNvPr>
          <p:cNvSpPr txBox="1"/>
          <p:nvPr/>
        </p:nvSpPr>
        <p:spPr>
          <a:xfrm>
            <a:off x="2705119" y="4394072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Language Source File</a:t>
            </a:r>
            <a:br>
              <a:rPr lang="en-US" dirty="0"/>
            </a:b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B02F4-A7E4-D94F-ABEC-C7ABBFD22A8B}"/>
              </a:ext>
            </a:extLst>
          </p:cNvPr>
          <p:cNvCxnSpPr/>
          <p:nvPr/>
        </p:nvCxnSpPr>
        <p:spPr>
          <a:xfrm>
            <a:off x="2202769" y="4981227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E84EDF-E91A-7C40-9D7F-5943CB2FB3B4}"/>
              </a:ext>
            </a:extLst>
          </p:cNvPr>
          <p:cNvCxnSpPr>
            <a:cxnSpLocks/>
          </p:cNvCxnSpPr>
          <p:nvPr/>
        </p:nvCxnSpPr>
        <p:spPr>
          <a:xfrm flipV="1">
            <a:off x="1568449" y="3551707"/>
            <a:ext cx="8996797" cy="277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99A8B0-E89E-034D-B178-0F06617AFD0E}"/>
              </a:ext>
            </a:extLst>
          </p:cNvPr>
          <p:cNvCxnSpPr>
            <a:cxnSpLocks/>
          </p:cNvCxnSpPr>
          <p:nvPr/>
        </p:nvCxnSpPr>
        <p:spPr>
          <a:xfrm flipH="1">
            <a:off x="10552546" y="2789707"/>
            <a:ext cx="12700" cy="762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19B1-C4DE-EF44-ACD8-9BB5C99020CC}"/>
              </a:ext>
            </a:extLst>
          </p:cNvPr>
          <p:cNvCxnSpPr>
            <a:cxnSpLocks/>
          </p:cNvCxnSpPr>
          <p:nvPr/>
        </p:nvCxnSpPr>
        <p:spPr>
          <a:xfrm>
            <a:off x="1568449" y="3551707"/>
            <a:ext cx="0" cy="68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42B9F7-5FEA-684B-88A4-76F484E8B486}"/>
              </a:ext>
            </a:extLst>
          </p:cNvPr>
          <p:cNvSpPr txBox="1"/>
          <p:nvPr/>
        </p:nvSpPr>
        <p:spPr>
          <a:xfrm>
            <a:off x="4467088" y="475808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- OR -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149A29-81EE-DF4F-8340-D9262F542127}"/>
              </a:ext>
            </a:extLst>
          </p:cNvPr>
          <p:cNvCxnSpPr>
            <a:cxnSpLocks/>
          </p:cNvCxnSpPr>
          <p:nvPr/>
        </p:nvCxnSpPr>
        <p:spPr>
          <a:xfrm>
            <a:off x="6029148" y="3551707"/>
            <a:ext cx="0" cy="68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199D94-6B86-EB4D-BD3C-3BA8516E040A}"/>
              </a:ext>
            </a:extLst>
          </p:cNvPr>
          <p:cNvCxnSpPr>
            <a:cxnSpLocks/>
          </p:cNvCxnSpPr>
          <p:nvPr/>
        </p:nvCxnSpPr>
        <p:spPr>
          <a:xfrm>
            <a:off x="10552546" y="3579416"/>
            <a:ext cx="0" cy="68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72AC1A6-BD13-FB4C-B953-9FF3EEE2479F}"/>
              </a:ext>
            </a:extLst>
          </p:cNvPr>
          <p:cNvSpPr/>
          <p:nvPr/>
        </p:nvSpPr>
        <p:spPr>
          <a:xfrm>
            <a:off x="5453322" y="4391407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4E32B7-6790-A144-8FFB-FFFEAF665F8C}"/>
              </a:ext>
            </a:extLst>
          </p:cNvPr>
          <p:cNvSpPr txBox="1"/>
          <p:nvPr/>
        </p:nvSpPr>
        <p:spPr>
          <a:xfrm>
            <a:off x="5390303" y="4561109"/>
            <a:ext cx="126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</a:t>
            </a:r>
            <a:br>
              <a:rPr lang="en-US" b="1" dirty="0"/>
            </a:br>
            <a:r>
              <a:rPr lang="en-US" b="1" dirty="0"/>
              <a:t>Generator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58077E-A8D8-BC45-8274-2342174F348F}"/>
              </a:ext>
            </a:extLst>
          </p:cNvPr>
          <p:cNvSpPr txBox="1"/>
          <p:nvPr/>
        </p:nvSpPr>
        <p:spPr>
          <a:xfrm>
            <a:off x="7204200" y="440176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</a:t>
            </a:r>
          </a:p>
          <a:p>
            <a:pPr algn="ctr"/>
            <a:r>
              <a:rPr lang="en-US" dirty="0"/>
              <a:t>(P-code)</a:t>
            </a:r>
          </a:p>
          <a:p>
            <a:pPr algn="ctr"/>
            <a:r>
              <a:rPr lang="en-US" dirty="0"/>
              <a:t>Language Source 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B6075C-E442-B24A-B549-413AA5FCB5A4}"/>
              </a:ext>
            </a:extLst>
          </p:cNvPr>
          <p:cNvCxnSpPr/>
          <p:nvPr/>
        </p:nvCxnSpPr>
        <p:spPr>
          <a:xfrm>
            <a:off x="6701850" y="4988921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588BF73-65EC-C54A-A194-DC032DCF01E3}"/>
              </a:ext>
            </a:extLst>
          </p:cNvPr>
          <p:cNvSpPr txBox="1"/>
          <p:nvPr/>
        </p:nvSpPr>
        <p:spPr>
          <a:xfrm>
            <a:off x="9010904" y="4763440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- OR -</a:t>
            </a:r>
          </a:p>
        </p:txBody>
      </p:sp>
    </p:spTree>
    <p:extLst>
      <p:ext uri="{BB962C8B-B14F-4D97-AF65-F5344CB8AC3E}">
        <p14:creationId xmlns:p14="http://schemas.microsoft.com/office/powerpoint/2010/main" val="851509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29DA-896B-ED48-84A4-AFD83445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Output Options: 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19EA-BA6D-9141-8715-F063B8C5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– and still the primary – purpose of a high-level language compiler is to convert the high-level code to assembly language for a particular machine</a:t>
            </a:r>
          </a:p>
          <a:p>
            <a:r>
              <a:rPr lang="en-US" dirty="0"/>
              <a:t>There are other options that can be considered for different purposes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9756-0B9B-6C49-91FF-E8FE1078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624E0-6440-424B-8817-428082B0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19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29DA-896B-ED48-84A4-AFD83445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Output Options:  P-code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19EA-BA6D-9141-8715-F063B8C5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P-code:  </a:t>
            </a:r>
            <a:r>
              <a:rPr lang="en-US" dirty="0"/>
              <a:t>precompiled code, or portable code, or Pascal code</a:t>
            </a:r>
          </a:p>
          <a:p>
            <a:r>
              <a:rPr lang="en-US" dirty="0"/>
              <a:t>Assembly language code for an abstract (hypothetical) machine</a:t>
            </a:r>
          </a:p>
          <a:p>
            <a:r>
              <a:rPr lang="en-US" dirty="0"/>
              <a:t>P-code may be </a:t>
            </a:r>
            <a:r>
              <a:rPr lang="en-US" i="1" dirty="0"/>
              <a:t>interpreted</a:t>
            </a:r>
          </a:p>
          <a:p>
            <a:r>
              <a:rPr lang="en-US" dirty="0"/>
              <a:t>P-code may be translated into an assembly language instruction set for the current machine</a:t>
            </a:r>
          </a:p>
          <a:p>
            <a:r>
              <a:rPr lang="en-US" dirty="0"/>
              <a:t>P-code may be “compiled” on the fly to machine code</a:t>
            </a:r>
          </a:p>
          <a:p>
            <a:r>
              <a:rPr lang="en-US" dirty="0"/>
              <a:t>Since P-code  interpreters and translators exist on any machine, writing a compiler that emits p-code is a quick way to achieve language portability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9756-0B9B-6C49-91FF-E8FE1078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624E0-6440-424B-8817-428082B0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2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481A-5C90-8242-8E6E-6C5F8A04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Parse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3065-176C-424B-963C-138301D7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2454188"/>
          </a:xfrm>
        </p:spPr>
        <p:txBody>
          <a:bodyPr>
            <a:normAutofit/>
          </a:bodyPr>
          <a:lstStyle/>
          <a:p>
            <a:r>
              <a:rPr lang="en-US" dirty="0"/>
              <a:t>A data structure generated by the </a:t>
            </a:r>
            <a:r>
              <a:rPr lang="en-US" i="1" dirty="0"/>
              <a:t>parser</a:t>
            </a:r>
            <a:r>
              <a:rPr lang="en-US" dirty="0"/>
              <a:t>, and used as input by an </a:t>
            </a:r>
            <a:r>
              <a:rPr lang="en-US" i="1" dirty="0"/>
              <a:t>interpreter</a:t>
            </a:r>
            <a:r>
              <a:rPr lang="en-US" dirty="0"/>
              <a:t> or </a:t>
            </a:r>
            <a:r>
              <a:rPr lang="en-US" i="1" dirty="0"/>
              <a:t>code generator</a:t>
            </a:r>
          </a:p>
          <a:p>
            <a:r>
              <a:rPr lang="en-US" dirty="0"/>
              <a:t>Inventory = Inventory - Sales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66C89-B560-DE4C-A006-4C0E30EA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7D8EA-2442-A94C-9A77-A13C3C77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3C937E-C433-CE44-944D-D83114F3D67E}"/>
              </a:ext>
            </a:extLst>
          </p:cNvPr>
          <p:cNvSpPr txBox="1"/>
          <p:nvPr/>
        </p:nvSpPr>
        <p:spPr>
          <a:xfrm>
            <a:off x="4554683" y="290420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Assignment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615A01-C307-7747-9098-F15EE69515D2}"/>
              </a:ext>
            </a:extLst>
          </p:cNvPr>
          <p:cNvSpPr txBox="1"/>
          <p:nvPr/>
        </p:nvSpPr>
        <p:spPr>
          <a:xfrm>
            <a:off x="2001983" y="402747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57E463-19DB-AF4A-A3BE-E2498C454260}"/>
              </a:ext>
            </a:extLst>
          </p:cNvPr>
          <p:cNvCxnSpPr>
            <a:cxnSpLocks/>
          </p:cNvCxnSpPr>
          <p:nvPr/>
        </p:nvCxnSpPr>
        <p:spPr>
          <a:xfrm flipH="1">
            <a:off x="2807524" y="3695955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8E0628C-1398-C344-9569-99D3684C6648}"/>
              </a:ext>
            </a:extLst>
          </p:cNvPr>
          <p:cNvSpPr txBox="1"/>
          <p:nvPr/>
        </p:nvSpPr>
        <p:spPr>
          <a:xfrm>
            <a:off x="2001982" y="4396810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F4DAEC-49A1-B84C-8AE6-0F8D37437BC6}"/>
              </a:ext>
            </a:extLst>
          </p:cNvPr>
          <p:cNvCxnSpPr>
            <a:cxnSpLocks/>
          </p:cNvCxnSpPr>
          <p:nvPr/>
        </p:nvCxnSpPr>
        <p:spPr>
          <a:xfrm flipH="1">
            <a:off x="7681348" y="3695954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F45D92-DB3F-974C-A242-DBEF650F011D}"/>
              </a:ext>
            </a:extLst>
          </p:cNvPr>
          <p:cNvCxnSpPr>
            <a:cxnSpLocks/>
          </p:cNvCxnSpPr>
          <p:nvPr/>
        </p:nvCxnSpPr>
        <p:spPr>
          <a:xfrm>
            <a:off x="2797628" y="3693184"/>
            <a:ext cx="4883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74AC1-160E-4F49-AC38-E1C37FB88D9A}"/>
              </a:ext>
            </a:extLst>
          </p:cNvPr>
          <p:cNvCxnSpPr>
            <a:cxnSpLocks/>
          </p:cNvCxnSpPr>
          <p:nvPr/>
        </p:nvCxnSpPr>
        <p:spPr>
          <a:xfrm>
            <a:off x="5327577" y="3292444"/>
            <a:ext cx="0" cy="397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B558731-1A40-BB41-8888-4B779CB33662}"/>
              </a:ext>
            </a:extLst>
          </p:cNvPr>
          <p:cNvSpPr txBox="1"/>
          <p:nvPr/>
        </p:nvSpPr>
        <p:spPr>
          <a:xfrm>
            <a:off x="6875811" y="402747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25EF34-7391-BB4F-B714-B028B408FF43}"/>
              </a:ext>
            </a:extLst>
          </p:cNvPr>
          <p:cNvSpPr txBox="1"/>
          <p:nvPr/>
        </p:nvSpPr>
        <p:spPr>
          <a:xfrm>
            <a:off x="4807528" y="5186126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F9D30A-2FE9-A945-B246-1F68B36EDA97}"/>
              </a:ext>
            </a:extLst>
          </p:cNvPr>
          <p:cNvSpPr txBox="1"/>
          <p:nvPr/>
        </p:nvSpPr>
        <p:spPr>
          <a:xfrm>
            <a:off x="8978737" y="519255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AB4F62-2D1C-654A-8109-8961423640EB}"/>
              </a:ext>
            </a:extLst>
          </p:cNvPr>
          <p:cNvCxnSpPr>
            <a:cxnSpLocks/>
          </p:cNvCxnSpPr>
          <p:nvPr/>
        </p:nvCxnSpPr>
        <p:spPr>
          <a:xfrm flipH="1">
            <a:off x="7681356" y="4400026"/>
            <a:ext cx="4947" cy="46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087E83-EAC1-2A4A-9124-5209AFCE9A27}"/>
              </a:ext>
            </a:extLst>
          </p:cNvPr>
          <p:cNvCxnSpPr>
            <a:cxnSpLocks/>
          </p:cNvCxnSpPr>
          <p:nvPr/>
        </p:nvCxnSpPr>
        <p:spPr>
          <a:xfrm flipH="1">
            <a:off x="5613069" y="4854603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8124C3-698C-1D42-AD38-25939039BBCD}"/>
              </a:ext>
            </a:extLst>
          </p:cNvPr>
          <p:cNvCxnSpPr>
            <a:cxnSpLocks/>
          </p:cNvCxnSpPr>
          <p:nvPr/>
        </p:nvCxnSpPr>
        <p:spPr>
          <a:xfrm>
            <a:off x="9764486" y="4861036"/>
            <a:ext cx="0" cy="331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CFCCDA3-DACB-7A41-A50A-32F77C4CA874}"/>
              </a:ext>
            </a:extLst>
          </p:cNvPr>
          <p:cNvCxnSpPr>
            <a:cxnSpLocks/>
          </p:cNvCxnSpPr>
          <p:nvPr/>
        </p:nvCxnSpPr>
        <p:spPr>
          <a:xfrm>
            <a:off x="5618016" y="4861036"/>
            <a:ext cx="4136574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A1F6CF4-BC67-7244-AAD1-9728AD29AA8D}"/>
              </a:ext>
            </a:extLst>
          </p:cNvPr>
          <p:cNvSpPr txBox="1"/>
          <p:nvPr/>
        </p:nvSpPr>
        <p:spPr>
          <a:xfrm>
            <a:off x="4807527" y="555545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9AEBF8-98AC-054D-B5CF-CE28A63CA866}"/>
              </a:ext>
            </a:extLst>
          </p:cNvPr>
          <p:cNvSpPr txBox="1"/>
          <p:nvPr/>
        </p:nvSpPr>
        <p:spPr>
          <a:xfrm>
            <a:off x="8978737" y="5561891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F3FF5F-3EF3-2344-9698-88DB663A3D8F}"/>
              </a:ext>
            </a:extLst>
          </p:cNvPr>
          <p:cNvSpPr txBox="1"/>
          <p:nvPr/>
        </p:nvSpPr>
        <p:spPr>
          <a:xfrm>
            <a:off x="6865917" y="5187117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0F6A9A-BD33-E846-8FA6-4F6E743C6E2B}"/>
              </a:ext>
            </a:extLst>
          </p:cNvPr>
          <p:cNvCxnSpPr>
            <a:cxnSpLocks/>
          </p:cNvCxnSpPr>
          <p:nvPr/>
        </p:nvCxnSpPr>
        <p:spPr>
          <a:xfrm flipH="1">
            <a:off x="7671458" y="4855594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B63380F-C560-B44C-B7DD-931CFF4531D9}"/>
              </a:ext>
            </a:extLst>
          </p:cNvPr>
          <p:cNvSpPr txBox="1"/>
          <p:nvPr/>
        </p:nvSpPr>
        <p:spPr>
          <a:xfrm>
            <a:off x="6865916" y="555644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09373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9DDF6A1C-806E-FE45-976E-4F03930834F9}"/>
              </a:ext>
            </a:extLst>
          </p:cNvPr>
          <p:cNvSpPr txBox="1"/>
          <p:nvPr/>
        </p:nvSpPr>
        <p:spPr>
          <a:xfrm>
            <a:off x="9725555" y="1530971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48B42E-5C20-BA49-AE7B-0044089E49C2}"/>
              </a:ext>
            </a:extLst>
          </p:cNvPr>
          <p:cNvSpPr txBox="1"/>
          <p:nvPr/>
        </p:nvSpPr>
        <p:spPr>
          <a:xfrm>
            <a:off x="5369456" y="1527885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FE22C-DC92-AB45-90BE-D59DF23B5C9E}"/>
              </a:ext>
            </a:extLst>
          </p:cNvPr>
          <p:cNvSpPr txBox="1"/>
          <p:nvPr/>
        </p:nvSpPr>
        <p:spPr>
          <a:xfrm>
            <a:off x="927100" y="1515185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5798-3299-DE48-8871-CA6A382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Software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DC89-F25B-5E45-A413-97664DD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054F-0CFE-434D-A390-61CC4927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677A4-3283-3A4C-9804-B6BAEEB40A99}"/>
              </a:ext>
            </a:extLst>
          </p:cNvPr>
          <p:cNvSpPr txBox="1"/>
          <p:nvPr/>
        </p:nvSpPr>
        <p:spPr>
          <a:xfrm>
            <a:off x="8382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Level Language Source Code </a:t>
            </a:r>
            <a:br>
              <a:rPr lang="en-US" dirty="0"/>
            </a:br>
            <a:r>
              <a:rPr lang="en-US" dirty="0"/>
              <a:t>(e.g. C++)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BD30B4-E48B-6543-9240-446EEFB8FE58}"/>
              </a:ext>
            </a:extLst>
          </p:cNvPr>
          <p:cNvCxnSpPr/>
          <p:nvPr/>
        </p:nvCxnSpPr>
        <p:spPr>
          <a:xfrm>
            <a:off x="2743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9983DA-337D-3C48-8EAD-CB2C8D285D70}"/>
              </a:ext>
            </a:extLst>
          </p:cNvPr>
          <p:cNvSpPr/>
          <p:nvPr/>
        </p:nvSpPr>
        <p:spPr>
          <a:xfrm>
            <a:off x="32893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58C2-B695-6344-8124-EADE949D856E}"/>
              </a:ext>
            </a:extLst>
          </p:cNvPr>
          <p:cNvSpPr txBox="1"/>
          <p:nvPr/>
        </p:nvSpPr>
        <p:spPr>
          <a:xfrm>
            <a:off x="3342068" y="182774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Compiler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C97541-31D6-DD44-AC0E-E62737A01EC0}"/>
              </a:ext>
            </a:extLst>
          </p:cNvPr>
          <p:cNvCxnSpPr/>
          <p:nvPr/>
        </p:nvCxnSpPr>
        <p:spPr>
          <a:xfrm>
            <a:off x="46863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00009C-ED8F-2843-9B44-B547365DBC4E}"/>
              </a:ext>
            </a:extLst>
          </p:cNvPr>
          <p:cNvSpPr txBox="1"/>
          <p:nvPr/>
        </p:nvSpPr>
        <p:spPr>
          <a:xfrm>
            <a:off x="52578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P-Code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Source Code </a:t>
            </a:r>
            <a:br>
              <a:rPr lang="en-US" dirty="0"/>
            </a:b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612356-C72F-DB4D-A7AA-1AEB7FDB21C7}"/>
              </a:ext>
            </a:extLst>
          </p:cNvPr>
          <p:cNvCxnSpPr/>
          <p:nvPr/>
        </p:nvCxnSpPr>
        <p:spPr>
          <a:xfrm>
            <a:off x="7188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ADA97B3-116A-1841-927F-44398298D086}"/>
              </a:ext>
            </a:extLst>
          </p:cNvPr>
          <p:cNvSpPr/>
          <p:nvPr/>
        </p:nvSpPr>
        <p:spPr>
          <a:xfrm>
            <a:off x="77470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CDBE7-1B8B-D448-BAF4-77D88FBE51F9}"/>
              </a:ext>
            </a:extLst>
          </p:cNvPr>
          <p:cNvSpPr txBox="1"/>
          <p:nvPr/>
        </p:nvSpPr>
        <p:spPr>
          <a:xfrm>
            <a:off x="7747991" y="1827745"/>
            <a:ext cx="11428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Translator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1C414-DCE3-0145-A732-71C282D0F939}"/>
              </a:ext>
            </a:extLst>
          </p:cNvPr>
          <p:cNvSpPr txBox="1"/>
          <p:nvPr/>
        </p:nvSpPr>
        <p:spPr>
          <a:xfrm>
            <a:off x="96266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</a:t>
            </a:r>
            <a:br>
              <a:rPr lang="en-US" dirty="0"/>
            </a:br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Source Code </a:t>
            </a:r>
            <a:br>
              <a:rPr lang="en-US" dirty="0"/>
            </a:b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60908-710D-C146-9179-2ACD648E42EC}"/>
              </a:ext>
            </a:extLst>
          </p:cNvPr>
          <p:cNvCxnSpPr/>
          <p:nvPr/>
        </p:nvCxnSpPr>
        <p:spPr>
          <a:xfrm>
            <a:off x="90297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7EB01C1-4757-704E-B95D-C91EAD310522}"/>
              </a:ext>
            </a:extLst>
          </p:cNvPr>
          <p:cNvSpPr/>
          <p:nvPr/>
        </p:nvSpPr>
        <p:spPr>
          <a:xfrm>
            <a:off x="5518150" y="4159237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CBB3B-B052-9445-A38C-B9D52195BF22}"/>
              </a:ext>
            </a:extLst>
          </p:cNvPr>
          <p:cNvSpPr txBox="1"/>
          <p:nvPr/>
        </p:nvSpPr>
        <p:spPr>
          <a:xfrm>
            <a:off x="5346010" y="4574736"/>
            <a:ext cx="151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Interpreter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19B1-C4DE-EF44-ACD8-9BB5C99020CC}"/>
              </a:ext>
            </a:extLst>
          </p:cNvPr>
          <p:cNvCxnSpPr>
            <a:cxnSpLocks/>
          </p:cNvCxnSpPr>
          <p:nvPr/>
        </p:nvCxnSpPr>
        <p:spPr>
          <a:xfrm>
            <a:off x="6096000" y="2847845"/>
            <a:ext cx="0" cy="1161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FE535BF-D268-384A-9EA8-E8A31B8B14B4}"/>
              </a:ext>
            </a:extLst>
          </p:cNvPr>
          <p:cNvSpPr/>
          <p:nvPr/>
        </p:nvSpPr>
        <p:spPr>
          <a:xfrm>
            <a:off x="7747000" y="4112407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298EB7-7656-F946-8DC6-F01339DB76E6}"/>
              </a:ext>
            </a:extLst>
          </p:cNvPr>
          <p:cNvSpPr txBox="1"/>
          <p:nvPr/>
        </p:nvSpPr>
        <p:spPr>
          <a:xfrm>
            <a:off x="7747991" y="4360693"/>
            <a:ext cx="115470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JIT Compiler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5AC8C4-4DC1-514C-86CF-2B972A56CE22}"/>
              </a:ext>
            </a:extLst>
          </p:cNvPr>
          <p:cNvCxnSpPr>
            <a:cxnSpLocks/>
          </p:cNvCxnSpPr>
          <p:nvPr/>
        </p:nvCxnSpPr>
        <p:spPr>
          <a:xfrm>
            <a:off x="7096656" y="2847845"/>
            <a:ext cx="816421" cy="12645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58D47F-5B90-DB46-B859-33F7353DD35D}"/>
              </a:ext>
            </a:extLst>
          </p:cNvPr>
          <p:cNvCxnSpPr/>
          <p:nvPr/>
        </p:nvCxnSpPr>
        <p:spPr>
          <a:xfrm>
            <a:off x="9029700" y="472958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0E5169C-2AAC-684A-9DF7-5C514555BC22}"/>
              </a:ext>
            </a:extLst>
          </p:cNvPr>
          <p:cNvSpPr txBox="1"/>
          <p:nvPr/>
        </p:nvSpPr>
        <p:spPr>
          <a:xfrm>
            <a:off x="9626600" y="4126700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</a:t>
            </a:r>
            <a:br>
              <a:rPr lang="en-US" dirty="0"/>
            </a:br>
            <a:r>
              <a:rPr lang="en-US" dirty="0"/>
              <a:t>Code 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43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29DA-896B-ED48-84A4-AFD83445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Output Options:  P-code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19EA-BA6D-9141-8715-F063B8C5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6477000" cy="4682833"/>
          </a:xfrm>
        </p:spPr>
        <p:txBody>
          <a:bodyPr/>
          <a:lstStyle/>
          <a:p>
            <a:r>
              <a:rPr lang="en-US" b="1" dirty="0"/>
              <a:t>P-code:  </a:t>
            </a:r>
            <a:r>
              <a:rPr lang="en-US" dirty="0"/>
              <a:t>may also refer to </a:t>
            </a:r>
            <a:r>
              <a:rPr lang="en-US" i="1" dirty="0"/>
              <a:t>Pascal code </a:t>
            </a:r>
            <a:r>
              <a:rPr lang="en-US" dirty="0"/>
              <a:t>– an early portable layer</a:t>
            </a:r>
          </a:p>
          <a:p>
            <a:r>
              <a:rPr lang="en-US" dirty="0"/>
              <a:t>PASCAL – 1970 – created by Swiss computer scientist Nicklaus Wirth as a highly structured instructional language; quickly replaced ALGOL as the teaching language of choice</a:t>
            </a:r>
          </a:p>
          <a:p>
            <a:r>
              <a:rPr lang="en-US" dirty="0"/>
              <a:t>First P-code emitter - 1973</a:t>
            </a:r>
          </a:p>
          <a:p>
            <a:r>
              <a:rPr lang="en-US" dirty="0"/>
              <a:t>UCSD P-Machine – 1977 – widely used in academia, as well as commercially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9756-0B9B-6C49-91FF-E8FE1078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624E0-6440-424B-8817-428082B0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F1F59-2974-C743-81DA-C9914C50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0" y="1238996"/>
            <a:ext cx="3530600" cy="47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70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29DA-896B-ED48-84A4-AFD83445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Output Options:  P-code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19EA-BA6D-9141-8715-F063B8C5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6360886" cy="4682833"/>
          </a:xfrm>
        </p:spPr>
        <p:txBody>
          <a:bodyPr>
            <a:normAutofit/>
          </a:bodyPr>
          <a:lstStyle/>
          <a:p>
            <a:r>
              <a:rPr lang="en-US" b="1" dirty="0"/>
              <a:t>JVM (Java Virtual Machine):</a:t>
            </a:r>
            <a:r>
              <a:rPr lang="en-US" dirty="0"/>
              <a:t>  a virtual machine built by James Gosling and Brendan </a:t>
            </a:r>
            <a:r>
              <a:rPr lang="en-US" dirty="0" err="1"/>
              <a:t>Eich</a:t>
            </a:r>
            <a:r>
              <a:rPr lang="en-US" dirty="0"/>
              <a:t> – 1995 – specifically for Java - but now widely used</a:t>
            </a:r>
          </a:p>
          <a:p>
            <a:pPr lvl="1"/>
            <a:r>
              <a:rPr lang="en-US" dirty="0"/>
              <a:t>Virtual machine instruction set</a:t>
            </a:r>
          </a:p>
          <a:p>
            <a:pPr lvl="1"/>
            <a:r>
              <a:rPr lang="en-US" dirty="0"/>
              <a:t>Manages memory and system resources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9756-0B9B-6C49-91FF-E8FE1078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624E0-6440-424B-8817-428082B0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ADA840-626A-3744-85C1-068EE517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1" y="1312555"/>
            <a:ext cx="3733800" cy="47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49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61B4-A642-2B4A-969F-F0D467C7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6B995-6907-9847-B6C7-77DE8D08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Early interpreters (e.g. BASIC – 1964):  </a:t>
            </a:r>
            <a:r>
              <a:rPr lang="en-US" dirty="0"/>
              <a:t>Line-by-line scanning, parsing and interpreting</a:t>
            </a:r>
          </a:p>
          <a:p>
            <a:pPr marL="0" indent="0">
              <a:buNone/>
            </a:pPr>
            <a:r>
              <a:rPr lang="en-US" b="1" dirty="0"/>
              <a:t>Modern Approaches</a:t>
            </a:r>
          </a:p>
          <a:p>
            <a:r>
              <a:rPr lang="en-US" dirty="0"/>
              <a:t>Scan and Parse entire program – generate parse tree</a:t>
            </a:r>
          </a:p>
          <a:p>
            <a:pPr lvl="1"/>
            <a:r>
              <a:rPr lang="en-US" dirty="0"/>
              <a:t>Interpret parse tree rather than source code</a:t>
            </a:r>
          </a:p>
          <a:p>
            <a:r>
              <a:rPr lang="en-US" dirty="0"/>
              <a:t>Compile on-the-fly – as each line or statement is encountered, scan it, parse it, and generate code.  </a:t>
            </a:r>
          </a:p>
          <a:p>
            <a:pPr lvl="1"/>
            <a:r>
              <a:rPr lang="en-US" dirty="0"/>
              <a:t>Great for optimizing loop performance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930CF-95B8-2C4A-BE03-58F06E34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7BDCD-3E51-424C-8925-B14FBCB8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23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9A13-F3C6-FA45-9F57-AC8656C9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Interpreters Are </a:t>
            </a:r>
            <a:r>
              <a:rPr lang="en-US" i="1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D489-1FCA-A44B-AA91-B1DB834D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traditional interpreter is not “system software”</a:t>
            </a:r>
          </a:p>
          <a:p>
            <a:pPr lvl="1"/>
            <a:r>
              <a:rPr lang="en-US" dirty="0"/>
              <a:t>They don’t produce executable code</a:t>
            </a:r>
          </a:p>
          <a:p>
            <a:pPr lvl="1"/>
            <a:r>
              <a:rPr lang="en-US" dirty="0"/>
              <a:t>They don’t have system dependencies</a:t>
            </a:r>
          </a:p>
          <a:p>
            <a:r>
              <a:rPr lang="en-US" dirty="0"/>
              <a:t>They simply perform operations that are described to them in a high-level programming language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5A5F-0813-EB48-9029-7F3EC726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9EAA9-A53E-4F44-903D-EC534A69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26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9A13-F3C6-FA45-9F57-AC8656C9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Really?  Just an Application?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D489-1FCA-A44B-AA91-B1DB834D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calculator application that accepts keyboard input - any string of numbers separated by operators – and prints the result: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15.3 / 12.77 + 0.8 * 87</a:t>
            </a:r>
            <a:endParaRPr lang="en-US" i="1" dirty="0"/>
          </a:p>
          <a:p>
            <a:r>
              <a:rPr lang="en-US" dirty="0"/>
              <a:t>You could write that application.  You might write a scanner to break the input down into tokens</a:t>
            </a:r>
          </a:p>
          <a:p>
            <a:r>
              <a:rPr lang="en-US" dirty="0"/>
              <a:t>Now let’s add the ability to group operations: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17.4 * (18.2 – 3.0) + (7.77 / 8.9)</a:t>
            </a:r>
          </a:p>
          <a:p>
            <a:r>
              <a:rPr lang="en-US" dirty="0"/>
              <a:t>Maybe at this point you’ll write a parser to break down the elements and build a tree structure that you can walk to actually perform the operations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5A5F-0813-EB48-9029-7F3EC726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9EAA9-A53E-4F44-903D-EC534A69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81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9A13-F3C6-FA45-9F57-AC8656C9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  Just an Application.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D489-1FCA-A44B-AA91-B1DB834D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let’s add the idea of variables, so we can store and reuse values:</a:t>
            </a:r>
            <a:br>
              <a:rPr lang="en-US" dirty="0"/>
            </a:br>
            <a:r>
              <a:rPr lang="en-US" i="1" dirty="0" err="1">
                <a:solidFill>
                  <a:srgbClr val="C00000"/>
                </a:solidFill>
              </a:rPr>
              <a:t>savethis</a:t>
            </a:r>
            <a:r>
              <a:rPr lang="en-US" i="1" dirty="0">
                <a:solidFill>
                  <a:srgbClr val="C00000"/>
                </a:solidFill>
              </a:rPr>
              <a:t> = 17.4 * (18.2 – 3.0) + (7.77 / 8.9)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result = 0.15 * </a:t>
            </a:r>
            <a:r>
              <a:rPr lang="en-US" i="1" dirty="0" err="1">
                <a:solidFill>
                  <a:srgbClr val="C00000"/>
                </a:solidFill>
              </a:rPr>
              <a:t>savethis</a:t>
            </a:r>
            <a:endParaRPr lang="en-US" i="1" dirty="0"/>
          </a:p>
          <a:p>
            <a:r>
              <a:rPr lang="en-US" dirty="0"/>
              <a:t>You can parse this into a parse tree, and walk the tree to perform the operations.  </a:t>
            </a:r>
          </a:p>
          <a:p>
            <a:r>
              <a:rPr lang="en-US" dirty="0"/>
              <a:t>You’ll need to create a data structure to save the contents of the variables</a:t>
            </a:r>
          </a:p>
          <a:p>
            <a:r>
              <a:rPr lang="en-US" dirty="0"/>
              <a:t>But it’s still just an application!  </a:t>
            </a:r>
          </a:p>
          <a:p>
            <a:pPr lvl="1"/>
            <a:r>
              <a:rPr lang="en-US" dirty="0"/>
              <a:t>It doesn’t generate code</a:t>
            </a:r>
          </a:p>
          <a:p>
            <a:pPr lvl="1"/>
            <a:r>
              <a:rPr lang="en-US" dirty="0"/>
              <a:t>It isn’t system dependent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5A5F-0813-EB48-9029-7F3EC726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9EAA9-A53E-4F44-903D-EC534A69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CB613F-0E97-A84A-9890-47E3BCDD8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41396"/>
              </p:ext>
            </p:extLst>
          </p:nvPr>
        </p:nvGraphicFramePr>
        <p:xfrm>
          <a:off x="6134100" y="4186246"/>
          <a:ext cx="5283200" cy="18840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4288141593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3036272017"/>
                    </a:ext>
                  </a:extLst>
                </a:gridCol>
              </a:tblGrid>
              <a:tr h="628016">
                <a:tc>
                  <a:txBody>
                    <a:bodyPr/>
                    <a:lstStyle/>
                    <a:p>
                      <a:r>
                        <a:rPr lang="en-US" sz="2400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62447"/>
                  </a:ext>
                </a:extLst>
              </a:tr>
              <a:tr h="628016">
                <a:tc>
                  <a:txBody>
                    <a:bodyPr/>
                    <a:lstStyle/>
                    <a:p>
                      <a:r>
                        <a:rPr lang="en-US" sz="2400" dirty="0" err="1"/>
                        <a:t>savethis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265.353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02509"/>
                  </a:ext>
                </a:extLst>
              </a:tr>
              <a:tr h="628016">
                <a:tc>
                  <a:txBody>
                    <a:bodyPr/>
                    <a:lstStyle/>
                    <a:p>
                      <a:r>
                        <a:rPr lang="en-US" sz="24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39.802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70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897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3196-2C29-B64A-A228-85C6ED91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Languages Can Be Very Rich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9234-C1B2-8144-B077-5FE326D4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started with a simple calculator, added grouped expressions, and then assignments and variables.  </a:t>
            </a:r>
          </a:p>
          <a:p>
            <a:r>
              <a:rPr lang="en-US" dirty="0"/>
              <a:t>We can continue to add features:  </a:t>
            </a:r>
          </a:p>
          <a:p>
            <a:pPr lvl="1"/>
            <a:r>
              <a:rPr lang="en-US" dirty="0"/>
              <a:t>Type declarations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If/then/else statements</a:t>
            </a:r>
          </a:p>
          <a:p>
            <a:pPr lvl="1"/>
            <a:r>
              <a:rPr lang="en-US" dirty="0"/>
              <a:t>Functions and function calls</a:t>
            </a:r>
          </a:p>
          <a:p>
            <a:r>
              <a:rPr lang="en-US" dirty="0"/>
              <a:t>The process of writing an interpreter is the same:</a:t>
            </a:r>
          </a:p>
          <a:p>
            <a:pPr lvl="1"/>
            <a:r>
              <a:rPr lang="en-US" dirty="0"/>
              <a:t>scanner</a:t>
            </a:r>
          </a:p>
          <a:p>
            <a:pPr lvl="1"/>
            <a:r>
              <a:rPr lang="en-US" dirty="0"/>
              <a:t>parser</a:t>
            </a:r>
          </a:p>
          <a:p>
            <a:pPr lvl="1"/>
            <a:r>
              <a:rPr lang="en-US" dirty="0"/>
              <a:t>Executer (walks the tree and executes instructions)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F675-1F1D-6B46-BC26-6E59B81F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B03E9-3981-E248-8327-29EE87ED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2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9EC1-A6CA-164E-B9FE-283F10E0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Parse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3A4F-4156-2841-8B03-51F3EFB9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312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processExpression</a:t>
            </a:r>
            <a:r>
              <a:rPr lang="en-US" dirty="0"/>
              <a:t>( </a:t>
            </a:r>
            <a:r>
              <a:rPr lang="en-US" i="1" dirty="0">
                <a:solidFill>
                  <a:srgbClr val="C00000"/>
                </a:solidFill>
              </a:rPr>
              <a:t>node = 3 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leftValue</a:t>
            </a:r>
            <a:r>
              <a:rPr lang="en-US" dirty="0"/>
              <a:t> = </a:t>
            </a:r>
            <a:r>
              <a:rPr lang="en-US" dirty="0" err="1"/>
              <a:t>processVariable</a:t>
            </a:r>
            <a:r>
              <a:rPr lang="en-US" dirty="0"/>
              <a:t>(4);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rightValue</a:t>
            </a:r>
            <a:r>
              <a:rPr lang="en-US" dirty="0"/>
              <a:t> = </a:t>
            </a:r>
            <a:r>
              <a:rPr lang="en-US" dirty="0" err="1"/>
              <a:t>processVariable</a:t>
            </a:r>
            <a:r>
              <a:rPr lang="en-US" dirty="0"/>
              <a:t>(6);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5BD9D-472D-4742-BE17-BFA2C721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318DC-8923-7246-AD12-E28FFEF8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CE9A8F-6C70-864A-A6C9-162B7C89A738}"/>
              </a:ext>
            </a:extLst>
          </p:cNvPr>
          <p:cNvSpPr txBox="1"/>
          <p:nvPr/>
        </p:nvSpPr>
        <p:spPr>
          <a:xfrm>
            <a:off x="2785753" y="416654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Expression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96353E-A758-8547-9507-B0F58199DFB3}"/>
              </a:ext>
            </a:extLst>
          </p:cNvPr>
          <p:cNvSpPr txBox="1"/>
          <p:nvPr/>
        </p:nvSpPr>
        <p:spPr>
          <a:xfrm>
            <a:off x="717470" y="5325197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133B18-802B-5F42-A4FB-96A5F29A901F}"/>
              </a:ext>
            </a:extLst>
          </p:cNvPr>
          <p:cNvSpPr txBox="1"/>
          <p:nvPr/>
        </p:nvSpPr>
        <p:spPr>
          <a:xfrm>
            <a:off x="4888679" y="5331630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DEC49C-ABA0-EA4C-A63D-45A7B3C4C384}"/>
              </a:ext>
            </a:extLst>
          </p:cNvPr>
          <p:cNvCxnSpPr>
            <a:cxnSpLocks/>
          </p:cNvCxnSpPr>
          <p:nvPr/>
        </p:nvCxnSpPr>
        <p:spPr>
          <a:xfrm flipH="1">
            <a:off x="3591298" y="4539097"/>
            <a:ext cx="4947" cy="46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433739-7E7A-9745-BAB1-4318A26BB59D}"/>
              </a:ext>
            </a:extLst>
          </p:cNvPr>
          <p:cNvCxnSpPr>
            <a:cxnSpLocks/>
          </p:cNvCxnSpPr>
          <p:nvPr/>
        </p:nvCxnSpPr>
        <p:spPr>
          <a:xfrm flipH="1">
            <a:off x="1523011" y="4993674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320385-3DE8-0A43-9D9A-3997EA3AA38A}"/>
              </a:ext>
            </a:extLst>
          </p:cNvPr>
          <p:cNvCxnSpPr>
            <a:cxnSpLocks/>
          </p:cNvCxnSpPr>
          <p:nvPr/>
        </p:nvCxnSpPr>
        <p:spPr>
          <a:xfrm>
            <a:off x="5674428" y="5000107"/>
            <a:ext cx="0" cy="331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6232E4-4121-E047-8F53-999EE07B4FC4}"/>
              </a:ext>
            </a:extLst>
          </p:cNvPr>
          <p:cNvCxnSpPr>
            <a:cxnSpLocks/>
          </p:cNvCxnSpPr>
          <p:nvPr/>
        </p:nvCxnSpPr>
        <p:spPr>
          <a:xfrm>
            <a:off x="1527958" y="5000107"/>
            <a:ext cx="4136574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26FADAA-D155-B945-A132-6CC49B8C9719}"/>
              </a:ext>
            </a:extLst>
          </p:cNvPr>
          <p:cNvSpPr txBox="1"/>
          <p:nvPr/>
        </p:nvSpPr>
        <p:spPr>
          <a:xfrm>
            <a:off x="717469" y="569452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5C1542-6835-224D-A511-9A2F29BFB196}"/>
              </a:ext>
            </a:extLst>
          </p:cNvPr>
          <p:cNvSpPr txBox="1"/>
          <p:nvPr/>
        </p:nvSpPr>
        <p:spPr>
          <a:xfrm>
            <a:off x="4888679" y="5700962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06877-986B-DB46-9897-61B8146A8D59}"/>
              </a:ext>
            </a:extLst>
          </p:cNvPr>
          <p:cNvSpPr txBox="1"/>
          <p:nvPr/>
        </p:nvSpPr>
        <p:spPr>
          <a:xfrm>
            <a:off x="2775859" y="532618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4216A29-42B0-0340-8C53-58A3DB7B5A6A}"/>
              </a:ext>
            </a:extLst>
          </p:cNvPr>
          <p:cNvCxnSpPr>
            <a:cxnSpLocks/>
          </p:cNvCxnSpPr>
          <p:nvPr/>
        </p:nvCxnSpPr>
        <p:spPr>
          <a:xfrm flipH="1">
            <a:off x="3581400" y="4994665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8512A1B-9604-4B4D-9DE6-277FE2133465}"/>
              </a:ext>
            </a:extLst>
          </p:cNvPr>
          <p:cNvSpPr txBox="1"/>
          <p:nvPr/>
        </p:nvSpPr>
        <p:spPr>
          <a:xfrm>
            <a:off x="2775858" y="5695520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BBC18C-6C95-A14F-B039-2E44B6049874}"/>
              </a:ext>
            </a:extLst>
          </p:cNvPr>
          <p:cNvSpPr txBox="1"/>
          <p:nvPr/>
        </p:nvSpPr>
        <p:spPr>
          <a:xfrm>
            <a:off x="2504700" y="4165397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5DC469-B1C6-734C-836F-3772A3EFD237}"/>
              </a:ext>
            </a:extLst>
          </p:cNvPr>
          <p:cNvSpPr txBox="1"/>
          <p:nvPr/>
        </p:nvSpPr>
        <p:spPr>
          <a:xfrm>
            <a:off x="422571" y="5325197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E71C00-D61D-324A-AEFB-F6BC7EEAA6E0}"/>
              </a:ext>
            </a:extLst>
          </p:cNvPr>
          <p:cNvSpPr txBox="1"/>
          <p:nvPr/>
        </p:nvSpPr>
        <p:spPr>
          <a:xfrm>
            <a:off x="2478968" y="5317116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74DE59-832C-A142-AFB7-3C56ECD867A9}"/>
              </a:ext>
            </a:extLst>
          </p:cNvPr>
          <p:cNvSpPr txBox="1"/>
          <p:nvPr/>
        </p:nvSpPr>
        <p:spPr>
          <a:xfrm>
            <a:off x="4594740" y="5326188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4453A-6D3C-5C49-9261-40883E9C7D17}"/>
              </a:ext>
            </a:extLst>
          </p:cNvPr>
          <p:cNvSpPr txBox="1"/>
          <p:nvPr/>
        </p:nvSpPr>
        <p:spPr>
          <a:xfrm>
            <a:off x="6995870" y="1238995"/>
            <a:ext cx="4945395" cy="18466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function </a:t>
            </a:r>
            <a:r>
              <a:rPr lang="en-US" sz="2400" dirty="0" err="1">
                <a:solidFill>
                  <a:srgbClr val="C00000"/>
                </a:solidFill>
              </a:rPr>
              <a:t>processVariable</a:t>
            </a:r>
            <a:r>
              <a:rPr lang="en-US" sz="2400" dirty="0">
                <a:solidFill>
                  <a:srgbClr val="C00000"/>
                </a:solidFill>
              </a:rPr>
              <a:t>( node ) {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en-US" sz="2400" dirty="0" err="1">
                <a:solidFill>
                  <a:srgbClr val="C00000"/>
                </a:solidFill>
              </a:rPr>
              <a:t>variableName</a:t>
            </a:r>
            <a:r>
              <a:rPr lang="en-US" sz="2400" dirty="0">
                <a:solidFill>
                  <a:srgbClr val="C00000"/>
                </a:solidFill>
              </a:rPr>
              <a:t> = </a:t>
            </a:r>
            <a:r>
              <a:rPr lang="en-US" sz="2400" dirty="0" err="1">
                <a:solidFill>
                  <a:srgbClr val="C00000"/>
                </a:solidFill>
              </a:rPr>
              <a:t>getValue</a:t>
            </a:r>
            <a:r>
              <a:rPr lang="en-US" sz="2400" dirty="0">
                <a:solidFill>
                  <a:srgbClr val="C00000"/>
                </a:solidFill>
              </a:rPr>
              <a:t>( node );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return </a:t>
            </a:r>
            <a:r>
              <a:rPr lang="en-US" sz="2400" dirty="0" err="1">
                <a:solidFill>
                  <a:srgbClr val="C00000"/>
                </a:solidFill>
              </a:rPr>
              <a:t>getContents</a:t>
            </a:r>
            <a:r>
              <a:rPr lang="en-US" sz="2400" dirty="0">
                <a:solidFill>
                  <a:srgbClr val="C00000"/>
                </a:solidFill>
              </a:rPr>
              <a:t>( </a:t>
            </a:r>
            <a:r>
              <a:rPr lang="en-US" sz="2400" dirty="0" err="1">
                <a:solidFill>
                  <a:srgbClr val="C00000"/>
                </a:solidFill>
              </a:rPr>
              <a:t>variableName</a:t>
            </a:r>
            <a:r>
              <a:rPr lang="en-US" sz="2400" dirty="0">
                <a:solidFill>
                  <a:srgbClr val="C00000"/>
                </a:solidFill>
              </a:rPr>
              <a:t> );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A853BB-EA33-D043-9082-AF881B69ECDD}"/>
              </a:ext>
            </a:extLst>
          </p:cNvPr>
          <p:cNvSpPr txBox="1"/>
          <p:nvPr/>
        </p:nvSpPr>
        <p:spPr>
          <a:xfrm>
            <a:off x="9991493" y="282019"/>
            <a:ext cx="173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(ANIMATE)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237C370-2FCA-144F-BDD6-B02899055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81393"/>
              </p:ext>
            </p:extLst>
          </p:nvPr>
        </p:nvGraphicFramePr>
        <p:xfrm>
          <a:off x="6995870" y="3441149"/>
          <a:ext cx="4945395" cy="18840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84644">
                  <a:extLst>
                    <a:ext uri="{9D8B030D-6E8A-4147-A177-3AD203B41FA5}">
                      <a16:colId xmlns:a16="http://schemas.microsoft.com/office/drawing/2014/main" val="4288141593"/>
                    </a:ext>
                  </a:extLst>
                </a:gridCol>
                <a:gridCol w="2360751">
                  <a:extLst>
                    <a:ext uri="{9D8B030D-6E8A-4147-A177-3AD203B41FA5}">
                      <a16:colId xmlns:a16="http://schemas.microsoft.com/office/drawing/2014/main" val="3036272017"/>
                    </a:ext>
                  </a:extLst>
                </a:gridCol>
              </a:tblGrid>
              <a:tr h="62801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62447"/>
                  </a:ext>
                </a:extLst>
              </a:tr>
              <a:tr h="62801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345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02509"/>
                  </a:ext>
                </a:extLst>
              </a:tr>
              <a:tr h="62801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70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03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9EC1-A6CA-164E-B9FE-283F10E0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Parse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3A4F-4156-2841-8B03-51F3EFB9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312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processExpression</a:t>
            </a:r>
            <a:r>
              <a:rPr lang="en-US" dirty="0"/>
              <a:t>( </a:t>
            </a:r>
            <a:r>
              <a:rPr lang="en-US" i="1" dirty="0">
                <a:solidFill>
                  <a:srgbClr val="C00000"/>
                </a:solidFill>
              </a:rPr>
              <a:t>node = 3 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leftValue</a:t>
            </a:r>
            <a:r>
              <a:rPr lang="en-US" dirty="0"/>
              <a:t> = </a:t>
            </a:r>
            <a:r>
              <a:rPr lang="en-US" dirty="0" err="1"/>
              <a:t>processVariable</a:t>
            </a:r>
            <a:r>
              <a:rPr lang="en-US" dirty="0"/>
              <a:t>(4);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rightValue</a:t>
            </a:r>
            <a:r>
              <a:rPr lang="en-US" dirty="0"/>
              <a:t> = </a:t>
            </a:r>
            <a:r>
              <a:rPr lang="en-US" dirty="0" err="1"/>
              <a:t>processVariable</a:t>
            </a:r>
            <a:r>
              <a:rPr lang="en-US" dirty="0"/>
              <a:t>(6);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switch ( </a:t>
            </a:r>
            <a:r>
              <a:rPr lang="en-US" dirty="0" err="1">
                <a:solidFill>
                  <a:srgbClr val="C00000"/>
                </a:solidFill>
              </a:rPr>
              <a:t>getValue</a:t>
            </a:r>
            <a:r>
              <a:rPr lang="en-US" dirty="0">
                <a:solidFill>
                  <a:srgbClr val="C00000"/>
                </a:solidFill>
              </a:rPr>
              <a:t>(5) 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case ‘-’: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result = left - right;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return result;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5BD9D-472D-4742-BE17-BFA2C721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318DC-8923-7246-AD12-E28FFEF8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CE9A8F-6C70-864A-A6C9-162B7C89A738}"/>
              </a:ext>
            </a:extLst>
          </p:cNvPr>
          <p:cNvSpPr txBox="1"/>
          <p:nvPr/>
        </p:nvSpPr>
        <p:spPr>
          <a:xfrm>
            <a:off x="7659581" y="416654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Expression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96353E-A758-8547-9507-B0F58199DFB3}"/>
              </a:ext>
            </a:extLst>
          </p:cNvPr>
          <p:cNvSpPr txBox="1"/>
          <p:nvPr/>
        </p:nvSpPr>
        <p:spPr>
          <a:xfrm>
            <a:off x="5591298" y="5325197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133B18-802B-5F42-A4FB-96A5F29A901F}"/>
              </a:ext>
            </a:extLst>
          </p:cNvPr>
          <p:cNvSpPr txBox="1"/>
          <p:nvPr/>
        </p:nvSpPr>
        <p:spPr>
          <a:xfrm>
            <a:off x="9762507" y="5331630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DEC49C-ABA0-EA4C-A63D-45A7B3C4C384}"/>
              </a:ext>
            </a:extLst>
          </p:cNvPr>
          <p:cNvCxnSpPr>
            <a:cxnSpLocks/>
          </p:cNvCxnSpPr>
          <p:nvPr/>
        </p:nvCxnSpPr>
        <p:spPr>
          <a:xfrm flipH="1">
            <a:off x="8465126" y="4539097"/>
            <a:ext cx="4947" cy="46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433739-7E7A-9745-BAB1-4318A26BB59D}"/>
              </a:ext>
            </a:extLst>
          </p:cNvPr>
          <p:cNvCxnSpPr>
            <a:cxnSpLocks/>
          </p:cNvCxnSpPr>
          <p:nvPr/>
        </p:nvCxnSpPr>
        <p:spPr>
          <a:xfrm flipH="1">
            <a:off x="6396839" y="4993674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320385-3DE8-0A43-9D9A-3997EA3AA38A}"/>
              </a:ext>
            </a:extLst>
          </p:cNvPr>
          <p:cNvCxnSpPr>
            <a:cxnSpLocks/>
          </p:cNvCxnSpPr>
          <p:nvPr/>
        </p:nvCxnSpPr>
        <p:spPr>
          <a:xfrm>
            <a:off x="10548256" y="5000107"/>
            <a:ext cx="0" cy="331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6232E4-4121-E047-8F53-999EE07B4FC4}"/>
              </a:ext>
            </a:extLst>
          </p:cNvPr>
          <p:cNvCxnSpPr>
            <a:cxnSpLocks/>
          </p:cNvCxnSpPr>
          <p:nvPr/>
        </p:nvCxnSpPr>
        <p:spPr>
          <a:xfrm>
            <a:off x="6401786" y="5000107"/>
            <a:ext cx="4136574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26FADAA-D155-B945-A132-6CC49B8C9719}"/>
              </a:ext>
            </a:extLst>
          </p:cNvPr>
          <p:cNvSpPr txBox="1"/>
          <p:nvPr/>
        </p:nvSpPr>
        <p:spPr>
          <a:xfrm>
            <a:off x="5591297" y="569452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5C1542-6835-224D-A511-9A2F29BFB196}"/>
              </a:ext>
            </a:extLst>
          </p:cNvPr>
          <p:cNvSpPr txBox="1"/>
          <p:nvPr/>
        </p:nvSpPr>
        <p:spPr>
          <a:xfrm>
            <a:off x="9762507" y="5700962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06877-986B-DB46-9897-61B8146A8D59}"/>
              </a:ext>
            </a:extLst>
          </p:cNvPr>
          <p:cNvSpPr txBox="1"/>
          <p:nvPr/>
        </p:nvSpPr>
        <p:spPr>
          <a:xfrm>
            <a:off x="7649687" y="532618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4216A29-42B0-0340-8C53-58A3DB7B5A6A}"/>
              </a:ext>
            </a:extLst>
          </p:cNvPr>
          <p:cNvCxnSpPr>
            <a:cxnSpLocks/>
          </p:cNvCxnSpPr>
          <p:nvPr/>
        </p:nvCxnSpPr>
        <p:spPr>
          <a:xfrm flipH="1">
            <a:off x="8455228" y="4994665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8512A1B-9604-4B4D-9DE6-277FE2133465}"/>
              </a:ext>
            </a:extLst>
          </p:cNvPr>
          <p:cNvSpPr txBox="1"/>
          <p:nvPr/>
        </p:nvSpPr>
        <p:spPr>
          <a:xfrm>
            <a:off x="7649686" y="5695520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BBC18C-6C95-A14F-B039-2E44B6049874}"/>
              </a:ext>
            </a:extLst>
          </p:cNvPr>
          <p:cNvSpPr txBox="1"/>
          <p:nvPr/>
        </p:nvSpPr>
        <p:spPr>
          <a:xfrm>
            <a:off x="7378528" y="4165397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5DC469-B1C6-734C-836F-3772A3EFD237}"/>
              </a:ext>
            </a:extLst>
          </p:cNvPr>
          <p:cNvSpPr txBox="1"/>
          <p:nvPr/>
        </p:nvSpPr>
        <p:spPr>
          <a:xfrm>
            <a:off x="5296399" y="5325197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E71C00-D61D-324A-AEFB-F6BC7EEAA6E0}"/>
              </a:ext>
            </a:extLst>
          </p:cNvPr>
          <p:cNvSpPr txBox="1"/>
          <p:nvPr/>
        </p:nvSpPr>
        <p:spPr>
          <a:xfrm>
            <a:off x="7352796" y="5317116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74DE59-832C-A142-AFB7-3C56ECD867A9}"/>
              </a:ext>
            </a:extLst>
          </p:cNvPr>
          <p:cNvSpPr txBox="1"/>
          <p:nvPr/>
        </p:nvSpPr>
        <p:spPr>
          <a:xfrm>
            <a:off x="9468568" y="5326188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2044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481A-5C90-8242-8E6E-6C5F8A04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for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3065-176C-424B-963C-138301D7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1358038"/>
          </a:xfrm>
        </p:spPr>
        <p:txBody>
          <a:bodyPr>
            <a:normAutofit/>
          </a:bodyPr>
          <a:lstStyle/>
          <a:p>
            <a:r>
              <a:rPr lang="en-US" dirty="0"/>
              <a:t>Because we won’t be discussing how a tree data structure is implemented, I will simply assign a </a:t>
            </a:r>
            <a:r>
              <a:rPr lang="en-US" dirty="0">
                <a:solidFill>
                  <a:srgbClr val="C00000"/>
                </a:solidFill>
              </a:rPr>
              <a:t>number</a:t>
            </a:r>
            <a:r>
              <a:rPr lang="en-US" dirty="0"/>
              <a:t> to each node for purposes of discussion.  </a:t>
            </a:r>
            <a:r>
              <a:rPr lang="en-US" i="1" dirty="0"/>
              <a:t>This is just for convenience purposes during the lecture!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66C89-B560-DE4C-A006-4C0E30EA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7D8EA-2442-A94C-9A77-A13C3C77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1C3FA-38AE-834B-8B04-6923EE6BBFC2}"/>
              </a:ext>
            </a:extLst>
          </p:cNvPr>
          <p:cNvSpPr txBox="1"/>
          <p:nvPr/>
        </p:nvSpPr>
        <p:spPr>
          <a:xfrm>
            <a:off x="4257800" y="2911237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760A97-D205-2148-9B19-A61E0E8492FC}"/>
              </a:ext>
            </a:extLst>
          </p:cNvPr>
          <p:cNvSpPr txBox="1"/>
          <p:nvPr/>
        </p:nvSpPr>
        <p:spPr>
          <a:xfrm>
            <a:off x="4554683" y="290420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Assignment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3456D1-F16C-4F44-8D64-17A58DEDD13E}"/>
              </a:ext>
            </a:extLst>
          </p:cNvPr>
          <p:cNvSpPr txBox="1"/>
          <p:nvPr/>
        </p:nvSpPr>
        <p:spPr>
          <a:xfrm>
            <a:off x="2001983" y="402747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8CC5C7-CB54-654E-91CB-E6227D824EBA}"/>
              </a:ext>
            </a:extLst>
          </p:cNvPr>
          <p:cNvCxnSpPr>
            <a:cxnSpLocks/>
          </p:cNvCxnSpPr>
          <p:nvPr/>
        </p:nvCxnSpPr>
        <p:spPr>
          <a:xfrm flipH="1">
            <a:off x="2807524" y="3695955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1247B2-4530-5E40-98B6-87B6313EDEDE}"/>
              </a:ext>
            </a:extLst>
          </p:cNvPr>
          <p:cNvSpPr txBox="1"/>
          <p:nvPr/>
        </p:nvSpPr>
        <p:spPr>
          <a:xfrm>
            <a:off x="2001982" y="4396810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DA23B-D0E2-E141-8ACF-25A9840525CA}"/>
              </a:ext>
            </a:extLst>
          </p:cNvPr>
          <p:cNvCxnSpPr>
            <a:cxnSpLocks/>
          </p:cNvCxnSpPr>
          <p:nvPr/>
        </p:nvCxnSpPr>
        <p:spPr>
          <a:xfrm flipH="1">
            <a:off x="7681348" y="3695954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467573-6299-2740-9A0F-4DE898E7151D}"/>
              </a:ext>
            </a:extLst>
          </p:cNvPr>
          <p:cNvCxnSpPr>
            <a:cxnSpLocks/>
          </p:cNvCxnSpPr>
          <p:nvPr/>
        </p:nvCxnSpPr>
        <p:spPr>
          <a:xfrm>
            <a:off x="2797628" y="3693184"/>
            <a:ext cx="4883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9B00FD-A64B-C946-B187-F171D8D9D7B2}"/>
              </a:ext>
            </a:extLst>
          </p:cNvPr>
          <p:cNvCxnSpPr>
            <a:cxnSpLocks/>
          </p:cNvCxnSpPr>
          <p:nvPr/>
        </p:nvCxnSpPr>
        <p:spPr>
          <a:xfrm>
            <a:off x="5327577" y="3292444"/>
            <a:ext cx="0" cy="397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58ED34-56E5-5E48-A2CC-0261CB2EFA7E}"/>
              </a:ext>
            </a:extLst>
          </p:cNvPr>
          <p:cNvSpPr txBox="1"/>
          <p:nvPr/>
        </p:nvSpPr>
        <p:spPr>
          <a:xfrm>
            <a:off x="6875811" y="402747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F9A4DD-1AAC-744E-BB86-AE8BA7FDE696}"/>
              </a:ext>
            </a:extLst>
          </p:cNvPr>
          <p:cNvSpPr txBox="1"/>
          <p:nvPr/>
        </p:nvSpPr>
        <p:spPr>
          <a:xfrm>
            <a:off x="4807528" y="5186126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CAE56E-97B6-AE44-9483-A81F362B5233}"/>
              </a:ext>
            </a:extLst>
          </p:cNvPr>
          <p:cNvSpPr txBox="1"/>
          <p:nvPr/>
        </p:nvSpPr>
        <p:spPr>
          <a:xfrm>
            <a:off x="8978737" y="519255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4E0C33-F475-504C-9C46-D05A53E52599}"/>
              </a:ext>
            </a:extLst>
          </p:cNvPr>
          <p:cNvCxnSpPr>
            <a:cxnSpLocks/>
          </p:cNvCxnSpPr>
          <p:nvPr/>
        </p:nvCxnSpPr>
        <p:spPr>
          <a:xfrm flipH="1">
            <a:off x="7681356" y="4400026"/>
            <a:ext cx="4947" cy="46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DD0B650-7763-DC41-B3B5-8FEC754AFE4C}"/>
              </a:ext>
            </a:extLst>
          </p:cNvPr>
          <p:cNvCxnSpPr>
            <a:cxnSpLocks/>
          </p:cNvCxnSpPr>
          <p:nvPr/>
        </p:nvCxnSpPr>
        <p:spPr>
          <a:xfrm flipH="1">
            <a:off x="5613069" y="4854603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60A7FD-C840-384B-A3F8-B40734562C72}"/>
              </a:ext>
            </a:extLst>
          </p:cNvPr>
          <p:cNvCxnSpPr>
            <a:cxnSpLocks/>
          </p:cNvCxnSpPr>
          <p:nvPr/>
        </p:nvCxnSpPr>
        <p:spPr>
          <a:xfrm>
            <a:off x="9764486" y="4861036"/>
            <a:ext cx="0" cy="331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A3455B-0697-2F45-A18F-15CC9B201F47}"/>
              </a:ext>
            </a:extLst>
          </p:cNvPr>
          <p:cNvCxnSpPr>
            <a:cxnSpLocks/>
          </p:cNvCxnSpPr>
          <p:nvPr/>
        </p:nvCxnSpPr>
        <p:spPr>
          <a:xfrm>
            <a:off x="5618016" y="4861036"/>
            <a:ext cx="4136574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5B87C15-C9AF-7F45-B040-B7F1A63366A4}"/>
              </a:ext>
            </a:extLst>
          </p:cNvPr>
          <p:cNvSpPr txBox="1"/>
          <p:nvPr/>
        </p:nvSpPr>
        <p:spPr>
          <a:xfrm>
            <a:off x="4807527" y="555545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1EC32F-27B4-6F4F-97C5-D63C41B0E360}"/>
              </a:ext>
            </a:extLst>
          </p:cNvPr>
          <p:cNvSpPr txBox="1"/>
          <p:nvPr/>
        </p:nvSpPr>
        <p:spPr>
          <a:xfrm>
            <a:off x="8978737" y="5561891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91B769-BE0F-2743-B0AC-4A6B7E19965F}"/>
              </a:ext>
            </a:extLst>
          </p:cNvPr>
          <p:cNvSpPr txBox="1"/>
          <p:nvPr/>
        </p:nvSpPr>
        <p:spPr>
          <a:xfrm>
            <a:off x="6865917" y="5187117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A83A446-D3AF-2A44-9523-0F3C56BB0341}"/>
              </a:ext>
            </a:extLst>
          </p:cNvPr>
          <p:cNvCxnSpPr>
            <a:cxnSpLocks/>
          </p:cNvCxnSpPr>
          <p:nvPr/>
        </p:nvCxnSpPr>
        <p:spPr>
          <a:xfrm flipH="1">
            <a:off x="7671458" y="4855594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695B11F-A9A7-344F-9ED1-A431866D7B9B}"/>
              </a:ext>
            </a:extLst>
          </p:cNvPr>
          <p:cNvSpPr txBox="1"/>
          <p:nvPr/>
        </p:nvSpPr>
        <p:spPr>
          <a:xfrm>
            <a:off x="6865916" y="555644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9D25AF-D57C-1343-A928-0EC3407A3766}"/>
              </a:ext>
            </a:extLst>
          </p:cNvPr>
          <p:cNvSpPr txBox="1"/>
          <p:nvPr/>
        </p:nvSpPr>
        <p:spPr>
          <a:xfrm>
            <a:off x="1712027" y="4026326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7332CB-4058-9544-B047-4A9F1518A314}"/>
              </a:ext>
            </a:extLst>
          </p:cNvPr>
          <p:cNvSpPr txBox="1"/>
          <p:nvPr/>
        </p:nvSpPr>
        <p:spPr>
          <a:xfrm>
            <a:off x="6594758" y="4026326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7FA50F-02B9-8345-8A43-42073492FD6F}"/>
              </a:ext>
            </a:extLst>
          </p:cNvPr>
          <p:cNvSpPr txBox="1"/>
          <p:nvPr/>
        </p:nvSpPr>
        <p:spPr>
          <a:xfrm>
            <a:off x="4512629" y="5186126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BE80E5-9FF8-4B48-9234-8641C7889C47}"/>
              </a:ext>
            </a:extLst>
          </p:cNvPr>
          <p:cNvSpPr txBox="1"/>
          <p:nvPr/>
        </p:nvSpPr>
        <p:spPr>
          <a:xfrm>
            <a:off x="6569026" y="5192559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8A9166-997A-EA49-A627-E7BCA6FB93AE}"/>
              </a:ext>
            </a:extLst>
          </p:cNvPr>
          <p:cNvSpPr txBox="1"/>
          <p:nvPr/>
        </p:nvSpPr>
        <p:spPr>
          <a:xfrm>
            <a:off x="8684798" y="5187117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37766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1D20-D25E-EB46-8E40-45D58B29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an Interpreter?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7255-EF68-2647-8BFF-EB47A9511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Easy to Use / Great for Beginners</a:t>
            </a:r>
          </a:p>
          <a:p>
            <a:r>
              <a:rPr lang="en-US" dirty="0"/>
              <a:t>BASIC (Beginner’s All-Purpose Symbolic Instruction Code) – 1964 – created as an easy-to-use teaching language, which became popular due to its simplicity</a:t>
            </a:r>
          </a:p>
          <a:p>
            <a:r>
              <a:rPr lang="en-US" dirty="0"/>
              <a:t>Immediate syntax checking</a:t>
            </a:r>
          </a:p>
          <a:p>
            <a:r>
              <a:rPr lang="en-US" dirty="0"/>
              <a:t>Immediate execution – doesn’t require a complicated build process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2592-3804-844C-B1B9-DACE0131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A2F95-98B1-6C47-9B76-D07E0E3D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05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1D20-D25E-EB46-8E40-45D58B29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an Interpreter?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7255-EF68-2647-8BFF-EB47A9511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Portability!</a:t>
            </a:r>
          </a:p>
          <a:p>
            <a:r>
              <a:rPr lang="en-US" dirty="0"/>
              <a:t>Allows languages to be run on any operating system and any architecture without writing a compiler</a:t>
            </a:r>
          </a:p>
          <a:p>
            <a:r>
              <a:rPr lang="en-US" dirty="0"/>
              <a:t>PHP – 1995 – now the most widely used language for web applications.</a:t>
            </a:r>
          </a:p>
          <a:p>
            <a:r>
              <a:rPr lang="en-US" dirty="0"/>
              <a:t>JavaScript – 1995 – embedded in web browsers on a wide range of platforms. Portability is integral to the very concept of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2592-3804-844C-B1B9-DACE0131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A2F95-98B1-6C47-9B76-D07E0E3D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13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2FCC-05B1-7043-9992-87C6653C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Facebook: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05A2-596F-F140-95CF-C136478A1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Facebook was originally written in PHP</a:t>
            </a:r>
          </a:p>
          <a:p>
            <a:r>
              <a:rPr lang="en-US" dirty="0"/>
              <a:t>To improve performance, Facebook adopted the HipHop </a:t>
            </a:r>
            <a:r>
              <a:rPr lang="en-US" i="1" dirty="0"/>
              <a:t>translator</a:t>
            </a:r>
            <a:r>
              <a:rPr lang="en-US" dirty="0"/>
              <a:t> in 2010, which translated the php code to C++ (which was then compiled)</a:t>
            </a:r>
          </a:p>
          <a:p>
            <a:r>
              <a:rPr lang="en-US" dirty="0"/>
              <a:t>The compiled C++ code improved performance by a factor of two </a:t>
            </a:r>
          </a:p>
          <a:p>
            <a:pPr lvl="1"/>
            <a:r>
              <a:rPr lang="en-US" dirty="0"/>
              <a:t>Issues:  some PHP language constructs did not translate well with HipHop</a:t>
            </a:r>
          </a:p>
          <a:p>
            <a:r>
              <a:rPr lang="en-US" dirty="0"/>
              <a:t>In 2013, Facebook switched to the </a:t>
            </a:r>
            <a:r>
              <a:rPr lang="en-US" dirty="0" err="1"/>
              <a:t>HipHop</a:t>
            </a:r>
            <a:r>
              <a:rPr lang="en-US" dirty="0"/>
              <a:t> Virtual Machine (HHVM), a p-code abstract machine.  </a:t>
            </a:r>
          </a:p>
          <a:p>
            <a:pPr lvl="1"/>
            <a:r>
              <a:rPr lang="en-US" dirty="0"/>
              <a:t>PHP code is compiled into the HHVM instruction set</a:t>
            </a:r>
          </a:p>
          <a:p>
            <a:pPr lvl="1"/>
            <a:r>
              <a:rPr lang="en-US" dirty="0"/>
              <a:t>HHVM instructions are compiled on demand into machine code</a:t>
            </a:r>
          </a:p>
          <a:p>
            <a:r>
              <a:rPr lang="en-US" dirty="0"/>
              <a:t>New code being written in Hack, a </a:t>
            </a:r>
            <a:r>
              <a:rPr lang="en-US" i="1" dirty="0"/>
              <a:t>strongly-typed </a:t>
            </a:r>
            <a:r>
              <a:rPr lang="en-US" dirty="0"/>
              <a:t>PHP-like language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F20B-6992-864E-B997-2A6D63E8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DE87-B785-7D44-9FC0-89C8F5BA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01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E1A4-B7A8-6D40-BBA4-0A13BCFF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Facebook:  the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A61E-1F92-9542-B0C6-FB298C84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563" y="1382024"/>
            <a:ext cx="4973664" cy="4831298"/>
          </a:xfrm>
        </p:spPr>
        <p:txBody>
          <a:bodyPr/>
          <a:lstStyle/>
          <a:p>
            <a:r>
              <a:rPr lang="en-US" dirty="0"/>
              <a:t>Key software concepts provide a basis for all of these technologies:</a:t>
            </a:r>
          </a:p>
          <a:p>
            <a:pPr lvl="1"/>
            <a:r>
              <a:rPr lang="en-US" dirty="0"/>
              <a:t>Lexical analysis (scanning)</a:t>
            </a:r>
          </a:p>
          <a:p>
            <a:pPr lvl="1"/>
            <a:r>
              <a:rPr lang="en-US" dirty="0"/>
              <a:t>Syntax analysis (parsing)</a:t>
            </a:r>
          </a:p>
          <a:p>
            <a:pPr lvl="2"/>
            <a:r>
              <a:rPr lang="en-US" sz="2400" dirty="0"/>
              <a:t>Formal grammars</a:t>
            </a:r>
          </a:p>
          <a:p>
            <a:pPr lvl="1"/>
            <a:r>
              <a:rPr lang="en-US" dirty="0"/>
              <a:t>Sematic processing</a:t>
            </a:r>
          </a:p>
          <a:p>
            <a:pPr lvl="2"/>
            <a:r>
              <a:rPr lang="en-US" sz="2400" dirty="0"/>
              <a:t>Code generation</a:t>
            </a:r>
          </a:p>
          <a:p>
            <a:pPr lvl="2"/>
            <a:r>
              <a:rPr lang="en-US" sz="2400" dirty="0"/>
              <a:t>Interpreting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3E49-3630-DF44-B5CD-89779AEE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6D362-6E68-3549-BFDA-240BFBC2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47664A-5488-7744-8DCB-72CE2481448C}"/>
              </a:ext>
            </a:extLst>
          </p:cNvPr>
          <p:cNvSpPr txBox="1">
            <a:spLocks/>
          </p:cNvSpPr>
          <p:nvPr/>
        </p:nvSpPr>
        <p:spPr>
          <a:xfrm>
            <a:off x="990599" y="1391396"/>
            <a:ext cx="5316415" cy="48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a </a:t>
            </a:r>
            <a:r>
              <a:rPr lang="en-US" i="1" dirty="0"/>
              <a:t>range of technologies </a:t>
            </a:r>
            <a:r>
              <a:rPr lang="en-US" dirty="0"/>
              <a:t>today that can be used for software development and production operations:</a:t>
            </a:r>
          </a:p>
          <a:p>
            <a:pPr lvl="1"/>
            <a:r>
              <a:rPr lang="en-US" dirty="0"/>
              <a:t>Macro Processors</a:t>
            </a:r>
          </a:p>
          <a:p>
            <a:pPr lvl="1"/>
            <a:r>
              <a:rPr lang="en-US" dirty="0"/>
              <a:t>Compilers</a:t>
            </a:r>
          </a:p>
          <a:p>
            <a:pPr lvl="1"/>
            <a:r>
              <a:rPr lang="en-US" dirty="0"/>
              <a:t>Cross-compilers</a:t>
            </a:r>
          </a:p>
          <a:p>
            <a:pPr lvl="1"/>
            <a:r>
              <a:rPr lang="en-US" dirty="0"/>
              <a:t>Language Translators</a:t>
            </a:r>
          </a:p>
          <a:p>
            <a:pPr lvl="1"/>
            <a:r>
              <a:rPr lang="en-US" dirty="0"/>
              <a:t>Assemblers</a:t>
            </a:r>
          </a:p>
          <a:p>
            <a:pPr lvl="1"/>
            <a:r>
              <a:rPr lang="en-US" dirty="0"/>
              <a:t>Interpreters</a:t>
            </a:r>
          </a:p>
          <a:p>
            <a:pPr lvl="1"/>
            <a:r>
              <a:rPr lang="en-US" dirty="0"/>
              <a:t>IDEs &amp; Debuggers</a:t>
            </a:r>
          </a:p>
          <a:p>
            <a:pPr lvl="1"/>
            <a:r>
              <a:rPr lang="en-US" dirty="0"/>
              <a:t>Just-In-Time Compilers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033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5BAB-720A-FC43-9720-2BA1AC17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53C9-DEA9-D640-B05F-96D86BCF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2685304"/>
          </a:xfrm>
        </p:spPr>
        <p:txBody>
          <a:bodyPr/>
          <a:lstStyle/>
          <a:p>
            <a:r>
              <a:rPr lang="en-US" dirty="0"/>
              <a:t>Log in to Canvas and complete Assignment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1E32-FD3F-A645-9D18-DD353541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0B654-BACE-444E-9A10-ED4383F6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6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9EC1-A6CA-164E-B9FE-283F10E0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3A4F-4156-2841-8B03-51F3EFB9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31298"/>
          </a:xfrm>
        </p:spPr>
        <p:txBody>
          <a:bodyPr/>
          <a:lstStyle/>
          <a:p>
            <a:r>
              <a:rPr lang="en-US" dirty="0"/>
              <a:t>The code generator “walks” the tree, visiting each node.</a:t>
            </a:r>
          </a:p>
          <a:p>
            <a:r>
              <a:rPr lang="en-US" dirty="0"/>
              <a:t>It has a function corresponding to each node type, e.g.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function </a:t>
            </a:r>
            <a:r>
              <a:rPr lang="en-US" i="1" dirty="0" err="1">
                <a:solidFill>
                  <a:srgbClr val="C00000"/>
                </a:solidFill>
              </a:rPr>
              <a:t>processAssignment</a:t>
            </a:r>
            <a:r>
              <a:rPr lang="en-US" i="1" dirty="0">
                <a:solidFill>
                  <a:srgbClr val="C00000"/>
                </a:solidFill>
              </a:rPr>
              <a:t>(1)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5BD9D-472D-4742-BE17-BFA2C721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318DC-8923-7246-AD12-E28FFEF8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1CDCDD-FD5F-9949-A1E4-937541642599}"/>
              </a:ext>
            </a:extLst>
          </p:cNvPr>
          <p:cNvSpPr txBox="1"/>
          <p:nvPr/>
        </p:nvSpPr>
        <p:spPr>
          <a:xfrm>
            <a:off x="4257800" y="2911237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CCBC4A-11DA-DE4F-9F74-277708DF9592}"/>
              </a:ext>
            </a:extLst>
          </p:cNvPr>
          <p:cNvSpPr txBox="1"/>
          <p:nvPr/>
        </p:nvSpPr>
        <p:spPr>
          <a:xfrm>
            <a:off x="4554683" y="290420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Assignment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8FE30A-3C59-1A4C-BEF3-B680422EF2E2}"/>
              </a:ext>
            </a:extLst>
          </p:cNvPr>
          <p:cNvSpPr txBox="1"/>
          <p:nvPr/>
        </p:nvSpPr>
        <p:spPr>
          <a:xfrm>
            <a:off x="2001983" y="402747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F4E670-2E50-BB40-81D1-6E6AC92EF36D}"/>
              </a:ext>
            </a:extLst>
          </p:cNvPr>
          <p:cNvCxnSpPr>
            <a:cxnSpLocks/>
          </p:cNvCxnSpPr>
          <p:nvPr/>
        </p:nvCxnSpPr>
        <p:spPr>
          <a:xfrm flipH="1">
            <a:off x="2807524" y="3695955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0197F9-385F-0F49-B222-C092652824AB}"/>
              </a:ext>
            </a:extLst>
          </p:cNvPr>
          <p:cNvSpPr txBox="1"/>
          <p:nvPr/>
        </p:nvSpPr>
        <p:spPr>
          <a:xfrm>
            <a:off x="2001982" y="4396810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E061D6-20AB-1E42-8E09-2F2B87637E81}"/>
              </a:ext>
            </a:extLst>
          </p:cNvPr>
          <p:cNvCxnSpPr>
            <a:cxnSpLocks/>
          </p:cNvCxnSpPr>
          <p:nvPr/>
        </p:nvCxnSpPr>
        <p:spPr>
          <a:xfrm flipH="1">
            <a:off x="7681348" y="3695954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A528CD-8623-134C-B175-31ED8242C4A4}"/>
              </a:ext>
            </a:extLst>
          </p:cNvPr>
          <p:cNvCxnSpPr>
            <a:cxnSpLocks/>
          </p:cNvCxnSpPr>
          <p:nvPr/>
        </p:nvCxnSpPr>
        <p:spPr>
          <a:xfrm>
            <a:off x="2797628" y="3693184"/>
            <a:ext cx="4883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1A4CF2-C9B7-FF42-ACD6-7AFB301D979A}"/>
              </a:ext>
            </a:extLst>
          </p:cNvPr>
          <p:cNvCxnSpPr>
            <a:cxnSpLocks/>
          </p:cNvCxnSpPr>
          <p:nvPr/>
        </p:nvCxnSpPr>
        <p:spPr>
          <a:xfrm>
            <a:off x="5327577" y="3292444"/>
            <a:ext cx="0" cy="397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3FDFF6-F529-1748-B719-35628A795028}"/>
              </a:ext>
            </a:extLst>
          </p:cNvPr>
          <p:cNvSpPr txBox="1"/>
          <p:nvPr/>
        </p:nvSpPr>
        <p:spPr>
          <a:xfrm>
            <a:off x="6875811" y="402747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Expression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A9A6DB-D1C5-374C-83F4-06480F7D3069}"/>
              </a:ext>
            </a:extLst>
          </p:cNvPr>
          <p:cNvSpPr txBox="1"/>
          <p:nvPr/>
        </p:nvSpPr>
        <p:spPr>
          <a:xfrm>
            <a:off x="4807528" y="5186126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483111-DCCA-6E4A-842A-30779D0D3499}"/>
              </a:ext>
            </a:extLst>
          </p:cNvPr>
          <p:cNvSpPr txBox="1"/>
          <p:nvPr/>
        </p:nvSpPr>
        <p:spPr>
          <a:xfrm>
            <a:off x="8978737" y="519255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B00BB4-900B-7E46-ABF1-6C6D3057258B}"/>
              </a:ext>
            </a:extLst>
          </p:cNvPr>
          <p:cNvCxnSpPr>
            <a:cxnSpLocks/>
          </p:cNvCxnSpPr>
          <p:nvPr/>
        </p:nvCxnSpPr>
        <p:spPr>
          <a:xfrm flipH="1">
            <a:off x="7681356" y="4400026"/>
            <a:ext cx="4947" cy="46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6E9107-E1C8-E24D-AFEA-1AC713CA1ACE}"/>
              </a:ext>
            </a:extLst>
          </p:cNvPr>
          <p:cNvCxnSpPr>
            <a:cxnSpLocks/>
          </p:cNvCxnSpPr>
          <p:nvPr/>
        </p:nvCxnSpPr>
        <p:spPr>
          <a:xfrm flipH="1">
            <a:off x="5613069" y="4854603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1AF884-1ED7-5F4F-B55F-E712146A4556}"/>
              </a:ext>
            </a:extLst>
          </p:cNvPr>
          <p:cNvCxnSpPr>
            <a:cxnSpLocks/>
          </p:cNvCxnSpPr>
          <p:nvPr/>
        </p:nvCxnSpPr>
        <p:spPr>
          <a:xfrm>
            <a:off x="9764486" y="4861036"/>
            <a:ext cx="0" cy="331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70CFFD-A14A-4646-A972-169F9EA2C49B}"/>
              </a:ext>
            </a:extLst>
          </p:cNvPr>
          <p:cNvCxnSpPr>
            <a:cxnSpLocks/>
          </p:cNvCxnSpPr>
          <p:nvPr/>
        </p:nvCxnSpPr>
        <p:spPr>
          <a:xfrm>
            <a:off x="5618016" y="4861036"/>
            <a:ext cx="4136574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938155-44F2-974D-A184-27DC4088BC8A}"/>
              </a:ext>
            </a:extLst>
          </p:cNvPr>
          <p:cNvSpPr txBox="1"/>
          <p:nvPr/>
        </p:nvSpPr>
        <p:spPr>
          <a:xfrm>
            <a:off x="4807527" y="5555458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39AF40-131A-B146-82F1-BB1EE9657A23}"/>
              </a:ext>
            </a:extLst>
          </p:cNvPr>
          <p:cNvSpPr txBox="1"/>
          <p:nvPr/>
        </p:nvSpPr>
        <p:spPr>
          <a:xfrm>
            <a:off x="8978737" y="5561891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F27304-7052-4347-BC03-D6C4208D3B3A}"/>
              </a:ext>
            </a:extLst>
          </p:cNvPr>
          <p:cNvSpPr txBox="1"/>
          <p:nvPr/>
        </p:nvSpPr>
        <p:spPr>
          <a:xfrm>
            <a:off x="6865917" y="5187117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DD4F0E-4A5B-684C-A55F-696504D4420A}"/>
              </a:ext>
            </a:extLst>
          </p:cNvPr>
          <p:cNvCxnSpPr>
            <a:cxnSpLocks/>
          </p:cNvCxnSpPr>
          <p:nvPr/>
        </p:nvCxnSpPr>
        <p:spPr>
          <a:xfrm flipH="1">
            <a:off x="7671458" y="4855594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A86FF6D-4AB0-EC47-8090-64A5F4E705F7}"/>
              </a:ext>
            </a:extLst>
          </p:cNvPr>
          <p:cNvSpPr txBox="1"/>
          <p:nvPr/>
        </p:nvSpPr>
        <p:spPr>
          <a:xfrm>
            <a:off x="6865916" y="5556449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1A94F-C10B-114B-AA97-182D3B8D5DAE}"/>
              </a:ext>
            </a:extLst>
          </p:cNvPr>
          <p:cNvSpPr txBox="1"/>
          <p:nvPr/>
        </p:nvSpPr>
        <p:spPr>
          <a:xfrm>
            <a:off x="1712027" y="4026326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D08C22-55F5-6148-8C87-3CF6822D65A6}"/>
              </a:ext>
            </a:extLst>
          </p:cNvPr>
          <p:cNvSpPr txBox="1"/>
          <p:nvPr/>
        </p:nvSpPr>
        <p:spPr>
          <a:xfrm>
            <a:off x="6594758" y="4026326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DBA5E8-E11B-D545-8035-F77D3273E45E}"/>
              </a:ext>
            </a:extLst>
          </p:cNvPr>
          <p:cNvSpPr txBox="1"/>
          <p:nvPr/>
        </p:nvSpPr>
        <p:spPr>
          <a:xfrm>
            <a:off x="4512629" y="5186126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A49321-EC22-1349-B798-FB79AE0957F1}"/>
              </a:ext>
            </a:extLst>
          </p:cNvPr>
          <p:cNvSpPr txBox="1"/>
          <p:nvPr/>
        </p:nvSpPr>
        <p:spPr>
          <a:xfrm>
            <a:off x="6569026" y="5192559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43001B-CE88-6A4C-8E40-DBDBCD68B46F}"/>
              </a:ext>
            </a:extLst>
          </p:cNvPr>
          <p:cNvSpPr txBox="1"/>
          <p:nvPr/>
        </p:nvSpPr>
        <p:spPr>
          <a:xfrm>
            <a:off x="8684798" y="5187117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5852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9EC1-A6CA-164E-B9FE-283F10E0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Generation: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3A4F-4156-2841-8B03-51F3EFB9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i="1" dirty="0" err="1">
                <a:solidFill>
                  <a:srgbClr val="C00000"/>
                </a:solidFill>
              </a:rPr>
              <a:t>processExpression</a:t>
            </a:r>
            <a:r>
              <a:rPr lang="en-US" i="1" dirty="0">
                <a:solidFill>
                  <a:srgbClr val="C00000"/>
                </a:solidFill>
              </a:rPr>
              <a:t>(3)</a:t>
            </a:r>
            <a:r>
              <a:rPr lang="en-US" dirty="0"/>
              <a:t> will generate code that will subtract Sales from Inventory, and return the value.</a:t>
            </a:r>
          </a:p>
          <a:p>
            <a:r>
              <a:rPr lang="en-US" dirty="0"/>
              <a:t>Should it generate an </a:t>
            </a:r>
            <a:r>
              <a:rPr lang="en-US" b="1" dirty="0"/>
              <a:t>integer</a:t>
            </a:r>
            <a:r>
              <a:rPr lang="en-US" dirty="0"/>
              <a:t> subtract, or a </a:t>
            </a:r>
            <a:r>
              <a:rPr lang="en-US" b="1" dirty="0"/>
              <a:t>floating point </a:t>
            </a:r>
            <a:r>
              <a:rPr lang="en-US" dirty="0"/>
              <a:t>subtract?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(We’ll answer that question in a few minutes)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5BD9D-472D-4742-BE17-BFA2C721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318DC-8923-7246-AD12-E28FFEF8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D424EE-EB14-B04E-AF43-A0C67BD38825}"/>
              </a:ext>
            </a:extLst>
          </p:cNvPr>
          <p:cNvSpPr txBox="1"/>
          <p:nvPr/>
        </p:nvSpPr>
        <p:spPr>
          <a:xfrm>
            <a:off x="4433646" y="3236849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0C8ECB-BFED-384E-9E66-B9D73BBA5BA2}"/>
              </a:ext>
            </a:extLst>
          </p:cNvPr>
          <p:cNvSpPr txBox="1"/>
          <p:nvPr/>
        </p:nvSpPr>
        <p:spPr>
          <a:xfrm>
            <a:off x="4730529" y="3244334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Assignment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0BA1FB-3E2F-B141-A1DB-EE63164F322C}"/>
              </a:ext>
            </a:extLst>
          </p:cNvPr>
          <p:cNvSpPr txBox="1"/>
          <p:nvPr/>
        </p:nvSpPr>
        <p:spPr>
          <a:xfrm>
            <a:off x="2177829" y="4367604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D57324-EDB6-C54F-88AC-D785DE52B391}"/>
              </a:ext>
            </a:extLst>
          </p:cNvPr>
          <p:cNvCxnSpPr>
            <a:cxnSpLocks/>
          </p:cNvCxnSpPr>
          <p:nvPr/>
        </p:nvCxnSpPr>
        <p:spPr>
          <a:xfrm flipH="1">
            <a:off x="2983370" y="4036081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B10563D-E62D-2D40-8188-F4B71C1E1AF8}"/>
              </a:ext>
            </a:extLst>
          </p:cNvPr>
          <p:cNvSpPr txBox="1"/>
          <p:nvPr/>
        </p:nvSpPr>
        <p:spPr>
          <a:xfrm>
            <a:off x="2177828" y="4736936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C2751B6-228D-B143-A836-2DD5CFA80453}"/>
              </a:ext>
            </a:extLst>
          </p:cNvPr>
          <p:cNvCxnSpPr>
            <a:cxnSpLocks/>
          </p:cNvCxnSpPr>
          <p:nvPr/>
        </p:nvCxnSpPr>
        <p:spPr>
          <a:xfrm flipH="1">
            <a:off x="7857194" y="4036080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0F55580-E00E-E249-8EB4-AC0D0A497256}"/>
              </a:ext>
            </a:extLst>
          </p:cNvPr>
          <p:cNvCxnSpPr>
            <a:cxnSpLocks/>
          </p:cNvCxnSpPr>
          <p:nvPr/>
        </p:nvCxnSpPr>
        <p:spPr>
          <a:xfrm>
            <a:off x="2973474" y="4033310"/>
            <a:ext cx="4883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76516C-2D31-4345-A16E-DF7EC032AE73}"/>
              </a:ext>
            </a:extLst>
          </p:cNvPr>
          <p:cNvCxnSpPr>
            <a:cxnSpLocks/>
          </p:cNvCxnSpPr>
          <p:nvPr/>
        </p:nvCxnSpPr>
        <p:spPr>
          <a:xfrm>
            <a:off x="5503423" y="3632570"/>
            <a:ext cx="0" cy="397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FCE9A8F-6C70-864A-A6C9-162B7C89A738}"/>
              </a:ext>
            </a:extLst>
          </p:cNvPr>
          <p:cNvSpPr txBox="1"/>
          <p:nvPr/>
        </p:nvSpPr>
        <p:spPr>
          <a:xfrm>
            <a:off x="7051657" y="4367604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Expression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96353E-A758-8547-9507-B0F58199DFB3}"/>
              </a:ext>
            </a:extLst>
          </p:cNvPr>
          <p:cNvSpPr txBox="1"/>
          <p:nvPr/>
        </p:nvSpPr>
        <p:spPr>
          <a:xfrm>
            <a:off x="4983374" y="5526252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133B18-802B-5F42-A4FB-96A5F29A901F}"/>
              </a:ext>
            </a:extLst>
          </p:cNvPr>
          <p:cNvSpPr txBox="1"/>
          <p:nvPr/>
        </p:nvSpPr>
        <p:spPr>
          <a:xfrm>
            <a:off x="9154583" y="5532685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DEC49C-ABA0-EA4C-A63D-45A7B3C4C384}"/>
              </a:ext>
            </a:extLst>
          </p:cNvPr>
          <p:cNvCxnSpPr>
            <a:cxnSpLocks/>
          </p:cNvCxnSpPr>
          <p:nvPr/>
        </p:nvCxnSpPr>
        <p:spPr>
          <a:xfrm flipH="1">
            <a:off x="7857202" y="4740152"/>
            <a:ext cx="4947" cy="461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433739-7E7A-9745-BAB1-4318A26BB59D}"/>
              </a:ext>
            </a:extLst>
          </p:cNvPr>
          <p:cNvCxnSpPr>
            <a:cxnSpLocks/>
          </p:cNvCxnSpPr>
          <p:nvPr/>
        </p:nvCxnSpPr>
        <p:spPr>
          <a:xfrm flipH="1">
            <a:off x="5788915" y="5194729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320385-3DE8-0A43-9D9A-3997EA3AA38A}"/>
              </a:ext>
            </a:extLst>
          </p:cNvPr>
          <p:cNvCxnSpPr>
            <a:cxnSpLocks/>
          </p:cNvCxnSpPr>
          <p:nvPr/>
        </p:nvCxnSpPr>
        <p:spPr>
          <a:xfrm>
            <a:off x="9940332" y="5201162"/>
            <a:ext cx="0" cy="331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6232E4-4121-E047-8F53-999EE07B4FC4}"/>
              </a:ext>
            </a:extLst>
          </p:cNvPr>
          <p:cNvCxnSpPr>
            <a:cxnSpLocks/>
          </p:cNvCxnSpPr>
          <p:nvPr/>
        </p:nvCxnSpPr>
        <p:spPr>
          <a:xfrm>
            <a:off x="5793862" y="5201162"/>
            <a:ext cx="4136574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26FADAA-D155-B945-A132-6CC49B8C9719}"/>
              </a:ext>
            </a:extLst>
          </p:cNvPr>
          <p:cNvSpPr txBox="1"/>
          <p:nvPr/>
        </p:nvSpPr>
        <p:spPr>
          <a:xfrm>
            <a:off x="4983373" y="5895584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5C1542-6835-224D-A511-9A2F29BFB196}"/>
              </a:ext>
            </a:extLst>
          </p:cNvPr>
          <p:cNvSpPr txBox="1"/>
          <p:nvPr/>
        </p:nvSpPr>
        <p:spPr>
          <a:xfrm>
            <a:off x="9154583" y="5902017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06877-986B-DB46-9897-61B8146A8D59}"/>
              </a:ext>
            </a:extLst>
          </p:cNvPr>
          <p:cNvSpPr txBox="1"/>
          <p:nvPr/>
        </p:nvSpPr>
        <p:spPr>
          <a:xfrm>
            <a:off x="7041763" y="5527243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4216A29-42B0-0340-8C53-58A3DB7B5A6A}"/>
              </a:ext>
            </a:extLst>
          </p:cNvPr>
          <p:cNvCxnSpPr>
            <a:cxnSpLocks/>
          </p:cNvCxnSpPr>
          <p:nvPr/>
        </p:nvCxnSpPr>
        <p:spPr>
          <a:xfrm flipH="1">
            <a:off x="7847304" y="5195720"/>
            <a:ext cx="8" cy="331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8512A1B-9604-4B4D-9DE6-277FE2133465}"/>
              </a:ext>
            </a:extLst>
          </p:cNvPr>
          <p:cNvSpPr txBox="1"/>
          <p:nvPr/>
        </p:nvSpPr>
        <p:spPr>
          <a:xfrm>
            <a:off x="7041762" y="5896575"/>
            <a:ext cx="159129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FBABC40-2E64-EB4A-A555-9CF635D2410B}"/>
              </a:ext>
            </a:extLst>
          </p:cNvPr>
          <p:cNvSpPr txBox="1"/>
          <p:nvPr/>
        </p:nvSpPr>
        <p:spPr>
          <a:xfrm>
            <a:off x="1887873" y="4366452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BBC18C-6C95-A14F-B039-2E44B6049874}"/>
              </a:ext>
            </a:extLst>
          </p:cNvPr>
          <p:cNvSpPr txBox="1"/>
          <p:nvPr/>
        </p:nvSpPr>
        <p:spPr>
          <a:xfrm>
            <a:off x="6770604" y="4366452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5DC469-B1C6-734C-836F-3772A3EFD237}"/>
              </a:ext>
            </a:extLst>
          </p:cNvPr>
          <p:cNvSpPr txBox="1"/>
          <p:nvPr/>
        </p:nvSpPr>
        <p:spPr>
          <a:xfrm>
            <a:off x="4688475" y="5526252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E71C00-D61D-324A-AEFB-F6BC7EEAA6E0}"/>
              </a:ext>
            </a:extLst>
          </p:cNvPr>
          <p:cNvSpPr txBox="1"/>
          <p:nvPr/>
        </p:nvSpPr>
        <p:spPr>
          <a:xfrm>
            <a:off x="6744872" y="5518171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74DE59-832C-A142-AFB7-3C56ECD867A9}"/>
              </a:ext>
            </a:extLst>
          </p:cNvPr>
          <p:cNvSpPr txBox="1"/>
          <p:nvPr/>
        </p:nvSpPr>
        <p:spPr>
          <a:xfrm>
            <a:off x="8860644" y="5527243"/>
            <a:ext cx="2968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7578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9EC1-A6CA-164E-B9FE-283F10E0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Generation: 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3A4F-4156-2841-8B03-51F3EFB9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like an assembler, a compiler builds and uses a </a:t>
            </a:r>
            <a:r>
              <a:rPr lang="en-US" i="1" dirty="0"/>
              <a:t>symbol table</a:t>
            </a:r>
            <a:r>
              <a:rPr lang="en-US" dirty="0"/>
              <a:t> – but the information is different</a:t>
            </a:r>
          </a:p>
          <a:p>
            <a:r>
              <a:rPr lang="en-US" dirty="0"/>
              <a:t>Since the symbol table contains </a:t>
            </a:r>
            <a:r>
              <a:rPr lang="en-US" i="1" dirty="0"/>
              <a:t>semantic</a:t>
            </a:r>
            <a:r>
              <a:rPr lang="en-US" dirty="0"/>
              <a:t> information, it is built and used by the code generator</a:t>
            </a:r>
          </a:p>
          <a:p>
            <a:r>
              <a:rPr lang="en-US" dirty="0"/>
              <a:t>The symbol table contains variable names, data types, and  </a:t>
            </a:r>
            <a:r>
              <a:rPr lang="en-US" i="1" dirty="0"/>
              <a:t>scope</a:t>
            </a:r>
            <a:endParaRPr lang="en-US" dirty="0"/>
          </a:p>
          <a:p>
            <a:r>
              <a:rPr lang="en-US" dirty="0"/>
              <a:t>The specifics of the symbol table depend on the language being compiled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5BD9D-472D-4742-BE17-BFA2C721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318DC-8923-7246-AD12-E28FFEF8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5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EE64-1486-A64F-88A8-08DB6417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Use: Compiler Versus Assembler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50C3C7D-4EA3-414B-8D35-7E031CF62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092552"/>
              </p:ext>
            </p:extLst>
          </p:nvPr>
        </p:nvGraphicFramePr>
        <p:xfrm>
          <a:off x="876300" y="1286179"/>
          <a:ext cx="10515600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1457">
                  <a:extLst>
                    <a:ext uri="{9D8B030D-6E8A-4147-A177-3AD203B41FA5}">
                      <a16:colId xmlns:a16="http://schemas.microsoft.com/office/drawing/2014/main" val="41075272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03754811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0037882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41764506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306719205"/>
                    </a:ext>
                  </a:extLst>
                </a:gridCol>
              </a:tblGrid>
              <a:tr h="139745">
                <a:tc gridSpan="2">
                  <a:txBody>
                    <a:bodyPr/>
                    <a:lstStyle/>
                    <a:p>
                      <a:r>
                        <a:rPr lang="en-US" dirty="0"/>
                        <a:t>High Level Program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Assembly Program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2740"/>
                  </a:ext>
                </a:extLst>
              </a:tr>
              <a:tr h="139745">
                <a:tc>
                  <a:txBody>
                    <a:bodyPr/>
                    <a:lstStyle/>
                    <a:p>
                      <a:r>
                        <a:rPr lang="en-US" dirty="0" err="1"/>
                        <a:t>AdjustInv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Inventory = Inventory – Sales;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AdjustInv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344797"/>
                  </a:ext>
                </a:extLst>
              </a:tr>
              <a:tr h="1397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88007"/>
                  </a:ext>
                </a:extLst>
              </a:tr>
              <a:tr h="1397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73724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494E-EE45-2E4A-BF53-38B9CE45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5100D-D0A5-6C43-B7B5-37B613E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4183E0-E0BD-D941-AEC1-29388CCD4E9C}"/>
              </a:ext>
            </a:extLst>
          </p:cNvPr>
          <p:cNvSpPr txBox="1">
            <a:spLocks/>
          </p:cNvSpPr>
          <p:nvPr/>
        </p:nvSpPr>
        <p:spPr>
          <a:xfrm>
            <a:off x="876300" y="2960914"/>
            <a:ext cx="105156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i="1" dirty="0"/>
              <a:t>assembler</a:t>
            </a:r>
            <a:r>
              <a:rPr lang="en-US" dirty="0"/>
              <a:t> needs to determine addresses so that they can be assembled into object code</a:t>
            </a:r>
          </a:p>
          <a:p>
            <a:r>
              <a:rPr lang="en-US" dirty="0"/>
              <a:t>The </a:t>
            </a:r>
            <a:r>
              <a:rPr lang="en-US" i="1" dirty="0"/>
              <a:t>compiler</a:t>
            </a:r>
            <a:r>
              <a:rPr lang="en-US" dirty="0"/>
              <a:t> does not need to know about addresses, because it simply passes the labels as part of the assembly language</a:t>
            </a:r>
          </a:p>
          <a:p>
            <a:pPr lvl="1"/>
            <a:r>
              <a:rPr lang="en-US" dirty="0"/>
              <a:t>Labels that are encountered in the source code are assigned to assembly language instructions by the code generator  </a:t>
            </a:r>
          </a:p>
          <a:p>
            <a:pPr lvl="1"/>
            <a:r>
              <a:rPr lang="en-US" dirty="0"/>
              <a:t>The assembler resolves addresses, as we’ve already seen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17874</TotalTime>
  <Words>3332</Words>
  <Application>Microsoft Macintosh PowerPoint</Application>
  <PresentationFormat>Widescreen</PresentationFormat>
  <Paragraphs>619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CMPE 220 </vt:lpstr>
      <vt:lpstr>Compiler Components</vt:lpstr>
      <vt:lpstr>Elements of a Compiler</vt:lpstr>
      <vt:lpstr>The Parse Tree</vt:lpstr>
      <vt:lpstr>Notation for Examples</vt:lpstr>
      <vt:lpstr>Code Generation</vt:lpstr>
      <vt:lpstr>Code Generation: expression</vt:lpstr>
      <vt:lpstr>Code Generation: Symbol Table</vt:lpstr>
      <vt:lpstr>Symbol Use: Compiler Versus Assembler</vt:lpstr>
      <vt:lpstr>Symbol Table: Language Dependencies</vt:lpstr>
      <vt:lpstr>Symbol Table: Language Dependencies</vt:lpstr>
      <vt:lpstr>Generating a Symbol Table</vt:lpstr>
      <vt:lpstr>Symbol Table: Generated Symbols</vt:lpstr>
      <vt:lpstr>Generated Symbols – Data Structures</vt:lpstr>
      <vt:lpstr>Generated Symbols – Jump Targets</vt:lpstr>
      <vt:lpstr>Generated Symbols - Literals</vt:lpstr>
      <vt:lpstr>Code Generation: Pass 2</vt:lpstr>
      <vt:lpstr>Code Generation: Pass 2</vt:lpstr>
      <vt:lpstr>Code Generation: Pass 2</vt:lpstr>
      <vt:lpstr>Code Generation: A Simple Program in “SICTRAN”</vt:lpstr>
      <vt:lpstr>Generated Code</vt:lpstr>
      <vt:lpstr>Generated Code</vt:lpstr>
      <vt:lpstr>Generated Code</vt:lpstr>
      <vt:lpstr>Generated Code</vt:lpstr>
      <vt:lpstr>Generated Code</vt:lpstr>
      <vt:lpstr>Generated Code</vt:lpstr>
      <vt:lpstr>Code Generation:  Local Data</vt:lpstr>
      <vt:lpstr>Code Generation: Local Data &amp; Recursion</vt:lpstr>
      <vt:lpstr>Code Generation: The Stack</vt:lpstr>
      <vt:lpstr>Code Optimizations: Register Allocation </vt:lpstr>
      <vt:lpstr>Code Optimizations: Register Allocation </vt:lpstr>
      <vt:lpstr>Code Optimizations: Register Allocation</vt:lpstr>
      <vt:lpstr>Code Optimizations: Register Allocation </vt:lpstr>
      <vt:lpstr>Code Optimizations: Register Allocation </vt:lpstr>
      <vt:lpstr>Code Optimizations: Invariant Code </vt:lpstr>
      <vt:lpstr>Code Optimizations: Invariant Code </vt:lpstr>
      <vt:lpstr>Compiler Output Options</vt:lpstr>
      <vt:lpstr>Compiler Output Options:  Assembly</vt:lpstr>
      <vt:lpstr>Compiler Output Options:  P-code</vt:lpstr>
      <vt:lpstr>Building Software</vt:lpstr>
      <vt:lpstr>Compiler Output Options:  P-code Examples</vt:lpstr>
      <vt:lpstr>Compiler Output Options:  P-code Examples</vt:lpstr>
      <vt:lpstr>Interpreters</vt:lpstr>
      <vt:lpstr>Pure Interpreters Are Applications</vt:lpstr>
      <vt:lpstr>Really?  Just an Application?</vt:lpstr>
      <vt:lpstr>Yes.  Just an Application.</vt:lpstr>
      <vt:lpstr>Interpreted Languages Can Be Very Rich</vt:lpstr>
      <vt:lpstr>Interpreting a Parse Tree </vt:lpstr>
      <vt:lpstr>Interpreting a Parse Tree </vt:lpstr>
      <vt:lpstr>Why Write an Interpreter?</vt:lpstr>
      <vt:lpstr>Why Write an Interpreter?</vt:lpstr>
      <vt:lpstr>PHP and Facebook: Case Study</vt:lpstr>
      <vt:lpstr>PHP and Facebook:  the Takeaway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220 </dc:title>
  <dc:creator>Robert Nicholson</dc:creator>
  <cp:lastModifiedBy>Robert Nicholson</cp:lastModifiedBy>
  <cp:revision>734</cp:revision>
  <dcterms:created xsi:type="dcterms:W3CDTF">2020-02-13T00:20:36Z</dcterms:created>
  <dcterms:modified xsi:type="dcterms:W3CDTF">2023-02-27T20:58:22Z</dcterms:modified>
</cp:coreProperties>
</file>