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87" r:id="rId7"/>
    <p:sldId id="289" r:id="rId8"/>
    <p:sldId id="290" r:id="rId9"/>
    <p:sldId id="291" r:id="rId10"/>
    <p:sldId id="292" r:id="rId11"/>
    <p:sldId id="293" r:id="rId12"/>
    <p:sldId id="294" r:id="rId13"/>
    <p:sldId id="288" r:id="rId14"/>
    <p:sldId id="352" r:id="rId15"/>
    <p:sldId id="301" r:id="rId16"/>
    <p:sldId id="316" r:id="rId17"/>
    <p:sldId id="315" r:id="rId18"/>
    <p:sldId id="322" r:id="rId19"/>
    <p:sldId id="303" r:id="rId20"/>
    <p:sldId id="304" r:id="rId21"/>
    <p:sldId id="305" r:id="rId22"/>
    <p:sldId id="306" r:id="rId23"/>
    <p:sldId id="307" r:id="rId24"/>
    <p:sldId id="308" r:id="rId25"/>
    <p:sldId id="310" r:id="rId26"/>
    <p:sldId id="309" r:id="rId27"/>
    <p:sldId id="311" r:id="rId28"/>
    <p:sldId id="312" r:id="rId29"/>
    <p:sldId id="313" r:id="rId30"/>
    <p:sldId id="314" r:id="rId31"/>
    <p:sldId id="317" r:id="rId32"/>
    <p:sldId id="318" r:id="rId33"/>
    <p:sldId id="319" r:id="rId34"/>
    <p:sldId id="320" r:id="rId35"/>
    <p:sldId id="325" r:id="rId36"/>
    <p:sldId id="324" r:id="rId37"/>
    <p:sldId id="330" r:id="rId38"/>
    <p:sldId id="328" r:id="rId39"/>
    <p:sldId id="329" r:id="rId40"/>
    <p:sldId id="331" r:id="rId41"/>
    <p:sldId id="337" r:id="rId42"/>
    <p:sldId id="338" r:id="rId43"/>
    <p:sldId id="339" r:id="rId44"/>
    <p:sldId id="340" r:id="rId45"/>
    <p:sldId id="341" r:id="rId46"/>
    <p:sldId id="342" r:id="rId47"/>
    <p:sldId id="343" r:id="rId48"/>
    <p:sldId id="344" r:id="rId49"/>
    <p:sldId id="345" r:id="rId50"/>
    <p:sldId id="346" r:id="rId51"/>
    <p:sldId id="347" r:id="rId52"/>
    <p:sldId id="348" r:id="rId53"/>
    <p:sldId id="349" r:id="rId54"/>
    <p:sldId id="350" r:id="rId55"/>
    <p:sldId id="351" r:id="rId56"/>
    <p:sldId id="332" r:id="rId57"/>
    <p:sldId id="333" r:id="rId58"/>
    <p:sldId id="334" r:id="rId59"/>
    <p:sldId id="335" r:id="rId60"/>
    <p:sldId id="336" r:id="rId61"/>
    <p:sldId id="321" r:id="rId62"/>
    <p:sldId id="326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9900F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printerSettings" Target="printerSettings/printerSettings1.bin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300C2-4210-41AD-877F-BAE7ABAE2CFF}" type="datetimeFigureOut">
              <a:rPr lang="en-US" smtClean="0"/>
              <a:t>6/16/14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837F5-EA32-4286-9ED5-7317654A2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11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37F5-EA32-4286-9ED5-7317654A21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45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37F5-EA32-4286-9ED5-7317654A216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1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teleri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telerik.com/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268101"/>
            <a:ext cx="8132762" cy="57634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399" y="1600729"/>
            <a:ext cx="4066976" cy="4525699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9626" y="1600729"/>
            <a:ext cx="4066977" cy="4525699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37593" y="6389127"/>
            <a:ext cx="2895600" cy="36618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8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2" cstate="email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/>
        </p:nvPicPr>
        <p:blipFill>
          <a:blip r:embed="rId12" cstate="email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microsoft.com/office/2007/relationships/hdphoto" Target="../media/hdphoto2.wdp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microsoft.com/office/2007/relationships/hdphoto" Target="../media/hdphoto3.wdp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microsoft.com/office/2007/relationships/hdphoto" Target="../media/hdphoto4.wdp"/><Relationship Id="rId5" Type="http://schemas.openxmlformats.org/officeDocument/2006/relationships/image" Target="../media/image19.png"/><Relationship Id="rId6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4" Type="http://schemas.openxmlformats.org/officeDocument/2006/relationships/image" Target="../media/image25.jpe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3" Type="http://schemas.openxmlformats.org/officeDocument/2006/relationships/image" Target="../media/image27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7.gi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eg"/><Relationship Id="rId3" Type="http://schemas.openxmlformats.org/officeDocument/2006/relationships/image" Target="../media/image39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0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1.png"/><Relationship Id="rId3" Type="http://schemas.openxmlformats.org/officeDocument/2006/relationships/image" Target="../media/image42.gi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microsoft.com/office/2007/relationships/hdphoto" Target="../media/hdphoto6.wdp"/><Relationship Id="rId5" Type="http://schemas.openxmlformats.org/officeDocument/2006/relationships/image" Target="../media/image44.png"/><Relationship Id="rId6" Type="http://schemas.microsoft.com/office/2007/relationships/hdphoto" Target="../media/hdphoto7.wdp"/><Relationship Id="rId7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4" Type="http://schemas.openxmlformats.org/officeDocument/2006/relationships/image" Target="../media/image48.jpe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Mobile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jQuery Mobile? How to use it?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4876800"/>
            <a:ext cx="3352800" cy="533400"/>
          </a:xfrm>
        </p:spPr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369332"/>
          </a:xfrm>
        </p:spPr>
        <p:txBody>
          <a:bodyPr/>
          <a:lstStyle/>
          <a:p>
            <a:r>
              <a:rPr lang="en-US" dirty="0" smtClean="0"/>
              <a:t>Telerik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www.telerik.com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57200" y="5360313"/>
            <a:ext cx="3352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</a:rPr>
              <a:t>Technical Trainer</a:t>
            </a: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8519" y1="52817" x2="18519" y2="52817"/>
                        <a14:foregroundMark x1="20165" y1="39437" x2="20165" y2="39437"/>
                        <a14:foregroundMark x1="40741" y1="45070" x2="40741" y2="45070"/>
                        <a14:foregroundMark x1="53909" y1="45775" x2="53909" y2="45775"/>
                        <a14:foregroundMark x1="67078" y1="47887" x2="67078" y2="47887"/>
                        <a14:foregroundMark x1="77366" y1="48592" x2="77366" y2="48592"/>
                        <a14:foregroundMark x1="39506" y1="64789" x2="39506" y2="64789"/>
                        <a14:foregroundMark x1="47737" y1="62676" x2="47737" y2="62676"/>
                        <a14:foregroundMark x1="50206" y1="64789" x2="50206" y2="64789"/>
                        <a14:foregroundMark x1="54733" y1="66197" x2="54733" y2="66197"/>
                        <a14:backgroundMark x1="58436" y1="42958" x2="58436" y2="429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73415" y="189337"/>
            <a:ext cx="3733800" cy="2181891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88483">
            <a:off x="817669" y="1043016"/>
            <a:ext cx="2040506" cy="2664578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5200" y="4333014"/>
            <a:ext cx="2066926" cy="2054598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7917" y="4405953"/>
            <a:ext cx="1269298" cy="1908720"/>
          </a:xfrm>
          <a:prstGeom prst="roundRect">
            <a:avLst>
              <a:gd name="adj" fmla="val 5335"/>
            </a:avLst>
          </a:prstGeom>
          <a:noFill/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6511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Min/Max Width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Breakpoint Classes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3048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Plugins </a:t>
            </a:r>
            <a:r>
              <a:rPr lang="en-US" dirty="0"/>
              <a:t>in </a:t>
            </a:r>
            <a:r>
              <a:rPr lang="en-US" dirty="0" smtClean="0"/>
              <a:t>jqm leverage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width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breakpoints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I.e. </a:t>
            </a:r>
            <a:r>
              <a:rPr lang="en-US" dirty="0"/>
              <a:t>form elements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float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beside</a:t>
            </a:r>
            <a:r>
              <a:rPr lang="en-US" dirty="0"/>
              <a:t> their labels when the browser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wider</a:t>
            </a:r>
            <a:r>
              <a:rPr lang="en-US" dirty="0"/>
              <a:t> than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480</a:t>
            </a:r>
            <a:r>
              <a:rPr lang="en-US" dirty="0"/>
              <a:t> </a:t>
            </a:r>
            <a:r>
              <a:rPr lang="en-US" dirty="0" smtClean="0"/>
              <a:t>pixels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CSS to support this behavior for form text inputs looks like this: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95300" y="4114800"/>
            <a:ext cx="8153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/>
              <a:t>label.ui</a:t>
            </a:r>
            <a:r>
              <a:rPr lang="en-US" dirty="0"/>
              <a:t>-input-text { </a:t>
            </a:r>
          </a:p>
          <a:p>
            <a:r>
              <a:rPr lang="en-US" dirty="0"/>
              <a:t>	display: block;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.min-width-480px </a:t>
            </a:r>
            <a:r>
              <a:rPr lang="en-US" dirty="0" err="1"/>
              <a:t>label.ui</a:t>
            </a:r>
            <a:r>
              <a:rPr lang="en-US" dirty="0"/>
              <a:t>-input-text { </a:t>
            </a:r>
          </a:p>
          <a:p>
            <a:r>
              <a:rPr lang="en-US" dirty="0"/>
              <a:t>	display: inline-block;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2602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Width 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jQuery Mobile exposes the function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$.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mobile.addResolutionBreakpoints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Accepts a </a:t>
            </a:r>
            <a:r>
              <a:rPr lang="en-US" dirty="0"/>
              <a:t>single number or array of numbers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Will </a:t>
            </a:r>
            <a:r>
              <a:rPr lang="en-US" dirty="0"/>
              <a:t>be added to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min/max</a:t>
            </a:r>
            <a:r>
              <a:rPr lang="en-US" dirty="0"/>
              <a:t> breakpoints 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Whenever </a:t>
            </a:r>
            <a:r>
              <a:rPr lang="en-US" dirty="0"/>
              <a:t>they </a:t>
            </a:r>
            <a:r>
              <a:rPr lang="en-US" dirty="0" smtClean="0"/>
              <a:t>apply</a:t>
            </a:r>
            <a:r>
              <a:rPr lang="en-US" dirty="0"/>
              <a:t>			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31800" y="4236184"/>
            <a:ext cx="8153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//add a min/max class for 1200 pixel </a:t>
            </a:r>
            <a:r>
              <a:rPr lang="en-US" dirty="0" smtClean="0"/>
              <a:t>widths</a:t>
            </a:r>
            <a:endParaRPr lang="en-US" dirty="0"/>
          </a:p>
          <a:p>
            <a:r>
              <a:rPr lang="en-US" dirty="0"/>
              <a:t>$.</a:t>
            </a:r>
            <a:r>
              <a:rPr lang="en-US" dirty="0" err="1"/>
              <a:t>mobile.addResolutionBreakpoints</a:t>
            </a:r>
            <a:r>
              <a:rPr lang="en-US" dirty="0"/>
              <a:t>(1200);</a:t>
            </a:r>
          </a:p>
          <a:p>
            <a:endParaRPr lang="en-US" dirty="0"/>
          </a:p>
          <a:p>
            <a:r>
              <a:rPr lang="en-US" dirty="0"/>
              <a:t>//add min/max classes for 1200, and 1440 pixel </a:t>
            </a:r>
            <a:r>
              <a:rPr lang="en-US" dirty="0" smtClean="0"/>
              <a:t>widths</a:t>
            </a:r>
          </a:p>
          <a:p>
            <a:r>
              <a:rPr lang="en-US" dirty="0" smtClean="0"/>
              <a:t>$.</a:t>
            </a:r>
            <a:r>
              <a:rPr lang="en-US" dirty="0" err="1"/>
              <a:t>mobile.addResolutionBreakpoints</a:t>
            </a:r>
            <a:r>
              <a:rPr lang="en-US" dirty="0"/>
              <a:t>([1200, 1440]);</a:t>
            </a:r>
          </a:p>
        </p:txBody>
      </p:sp>
    </p:spTree>
    <p:extLst>
      <p:ext uri="{BB962C8B-B14F-4D97-AF65-F5344CB8AC3E}">
        <p14:creationId xmlns:p14="http://schemas.microsoft.com/office/powerpoint/2010/main" val="3245476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Media </a:t>
            </a:r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Function allowing testing </a:t>
            </a:r>
            <a:r>
              <a:rPr lang="en-US" dirty="0"/>
              <a:t>whether a particular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CSS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Media Query</a:t>
            </a:r>
            <a:r>
              <a:rPr lang="en-US" dirty="0"/>
              <a:t> </a:t>
            </a:r>
            <a:r>
              <a:rPr lang="en-US" dirty="0" smtClean="0"/>
              <a:t>applies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Just call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$.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mobile.media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/>
              <a:t> and pass a media type or </a:t>
            </a:r>
            <a:r>
              <a:rPr lang="en-US" dirty="0" smtClean="0"/>
              <a:t>query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Results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true</a:t>
            </a:r>
            <a:r>
              <a:rPr lang="en-US" dirty="0" smtClean="0"/>
              <a:t> if that type of query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supported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And currently applies</a:t>
            </a:r>
            <a:r>
              <a:rPr lang="en-US" dirty="0"/>
              <a:t>		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57200" y="4419600"/>
            <a:ext cx="8382000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dirty="0"/>
              <a:t>//test for screen media type</a:t>
            </a:r>
          </a:p>
          <a:p>
            <a:pPr>
              <a:lnSpc>
                <a:spcPct val="95000"/>
              </a:lnSpc>
            </a:pPr>
            <a:r>
              <a:rPr lang="en-US" dirty="0"/>
              <a:t>$.</a:t>
            </a:r>
            <a:r>
              <a:rPr lang="en-US" dirty="0" err="1"/>
              <a:t>mobile.media</a:t>
            </a:r>
            <a:r>
              <a:rPr lang="en-US" dirty="0"/>
              <a:t>("screen");</a:t>
            </a:r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/>
              <a:t>//</a:t>
            </a:r>
            <a:r>
              <a:rPr lang="en-US" dirty="0" smtClean="0"/>
              <a:t>test </a:t>
            </a:r>
            <a:r>
              <a:rPr lang="en-US" dirty="0"/>
              <a:t>a min-width media query</a:t>
            </a:r>
          </a:p>
          <a:p>
            <a:pPr>
              <a:lnSpc>
                <a:spcPct val="95000"/>
              </a:lnSpc>
            </a:pPr>
            <a:r>
              <a:rPr lang="en-US" dirty="0"/>
              <a:t>$.</a:t>
            </a:r>
            <a:r>
              <a:rPr lang="en-US" dirty="0" err="1"/>
              <a:t>mobile.media</a:t>
            </a:r>
            <a:r>
              <a:rPr lang="en-US" dirty="0"/>
              <a:t>("screen and (min-width: 480px</a:t>
            </a:r>
            <a:r>
              <a:rPr lang="en-US" dirty="0" smtClean="0"/>
              <a:t>)");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69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7924800" cy="685800"/>
          </a:xfrm>
        </p:spPr>
        <p:txBody>
          <a:bodyPr/>
          <a:lstStyle/>
          <a:p>
            <a:r>
              <a:rPr lang="en-US" dirty="0" smtClean="0"/>
              <a:t>Responsive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6312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42" name="Picture 2" descr="http://images.sodahead.com/polls/000873641/responsibility_xlarg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57800" y="3352799"/>
            <a:ext cx="2857500" cy="2114550"/>
          </a:xfrm>
          <a:prstGeom prst="roundRect">
            <a:avLst>
              <a:gd name="adj" fmla="val 980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www.surveymagnet.com/wp-content/uploads/2010/09/responsib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14451" y="3352799"/>
            <a:ext cx="2114549" cy="2114550"/>
          </a:xfrm>
          <a:prstGeom prst="roundRect">
            <a:avLst>
              <a:gd name="adj" fmla="val 980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738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038" y="268101"/>
            <a:ext cx="8132762" cy="1133071"/>
          </a:xfrm>
        </p:spPr>
        <p:txBody>
          <a:bodyPr/>
          <a:lstStyle/>
          <a:p>
            <a:r>
              <a:rPr lang="en-US" dirty="0" smtClean="0"/>
              <a:t>Responsive Web Design</a:t>
            </a:r>
          </a:p>
        </p:txBody>
      </p:sp>
      <p:pic>
        <p:nvPicPr>
          <p:cNvPr id="3" name="Picture 2" descr="Screen Shot 2012-10-03 at 11.45.1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42" y="921173"/>
            <a:ext cx="5097388" cy="5573259"/>
          </a:xfrm>
          <a:prstGeom prst="rect">
            <a:avLst/>
          </a:prstGeom>
        </p:spPr>
      </p:pic>
      <p:pic>
        <p:nvPicPr>
          <p:cNvPr id="4" name="Picture 3" descr="Screen Shot 2012-10-03 at 11.45.5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91" y="22715"/>
            <a:ext cx="2140373" cy="640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4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66901"/>
            <a:ext cx="7924800" cy="685800"/>
          </a:xfrm>
        </p:spPr>
        <p:txBody>
          <a:bodyPr/>
          <a:lstStyle/>
          <a:p>
            <a:r>
              <a:rPr lang="en-US" dirty="0" smtClean="0"/>
              <a:t>Data-* Attributes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593180"/>
            <a:ext cx="7924800" cy="569120"/>
          </a:xfrm>
        </p:spPr>
        <p:txBody>
          <a:bodyPr/>
          <a:lstStyle/>
          <a:p>
            <a:r>
              <a:rPr lang="en-US" dirty="0" smtClean="0"/>
              <a:t>What Is Data-role?</a:t>
            </a:r>
            <a:endParaRPr lang="en-US" dirty="0"/>
          </a:p>
        </p:txBody>
      </p:sp>
      <p:pic>
        <p:nvPicPr>
          <p:cNvPr id="11266" name="Picture 2" descr="http://www.ed.ac.uk/polopoly_fs/1.26334!fileManager/data-preservation-l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3409950"/>
            <a:ext cx="3810000" cy="2076450"/>
          </a:xfrm>
          <a:prstGeom prst="roundRect">
            <a:avLst>
              <a:gd name="adj" fmla="val 8978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www.avantusmerchantsolutions.com/template-images/11-18-2010%20images/JPEG_DATA%20REPORTING.jpe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6800" y="3409950"/>
            <a:ext cx="3810000" cy="2076450"/>
          </a:xfrm>
          <a:prstGeom prst="roundRect">
            <a:avLst>
              <a:gd name="adj" fmla="val 8978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384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Data-*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Data-*</a:t>
            </a:r>
            <a:r>
              <a:rPr lang="en-US" dirty="0" smtClean="0"/>
              <a:t> attributes are used 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pre-defined functionality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different every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Used to make our own attributes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following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</a:t>
            </a:r>
            <a:r>
              <a:rPr lang="en-US" dirty="0" smtClean="0"/>
              <a:t> attributes in HTML5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data-role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data-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data-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esho</a:t>
            </a:r>
            <a:r>
              <a:rPr lang="en-US" dirty="0" smtClean="0"/>
              <a:t>, etc.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Data-* </a:t>
            </a:r>
            <a:r>
              <a:rPr lang="en-US" dirty="0" smtClean="0"/>
              <a:t>attributes are validated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HTML5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jQuery 1.4.1</a:t>
            </a:r>
            <a:r>
              <a:rPr lang="en-US" dirty="0" smtClean="0"/>
              <a:t> or later has support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data-*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1000" y="6096000"/>
            <a:ext cx="8382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$("#list").data("</a:t>
            </a:r>
            <a:r>
              <a:rPr lang="en-US" dirty="0" err="1" smtClean="0"/>
              <a:t>role","header</a:t>
            </a:r>
            <a:r>
              <a:rPr lang="en-US" dirty="0" smtClean="0"/>
              <a:t>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08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Data-roles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Data-role</a:t>
            </a:r>
            <a:r>
              <a:rPr lang="en-US" dirty="0" smtClean="0"/>
              <a:t> is an attribute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Used 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jQuery UI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jQuery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Mobile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Gives appearance to elements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Through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jQuery</a:t>
            </a:r>
            <a:r>
              <a:rPr lang="en-US" dirty="0" smtClean="0"/>
              <a:t> executed in the HTML page init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Data-roles give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native look and feel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Based</a:t>
            </a:r>
            <a:r>
              <a:rPr lang="en-US" dirty="0" smtClean="0"/>
              <a:t> on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OS</a:t>
            </a:r>
            <a:r>
              <a:rPr lang="en-US" dirty="0" smtClean="0"/>
              <a:t> of the device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Used to make elements look 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buttons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pages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menus</a:t>
            </a:r>
            <a:r>
              <a:rPr lang="en-US" dirty="0" smtClean="0"/>
              <a:t> etc...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168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jQuery Mobile Data-*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793079"/>
            <a:ext cx="7924800" cy="569120"/>
          </a:xfrm>
        </p:spPr>
        <p:txBody>
          <a:bodyPr/>
          <a:lstStyle/>
          <a:p>
            <a:r>
              <a:rPr lang="en-US" dirty="0" smtClean="0"/>
              <a:t>How to use data-* with jQuery Mobile?</a:t>
            </a:r>
            <a:endParaRPr lang="en-US" dirty="0"/>
          </a:p>
        </p:txBody>
      </p:sp>
      <p:pic>
        <p:nvPicPr>
          <p:cNvPr id="12290" name="Picture 2" descr="http://datasearch.ruc.edu.cn/course/advancedDataManagement/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3276598"/>
            <a:ext cx="3333750" cy="3009901"/>
          </a:xfrm>
          <a:prstGeom prst="roundRect">
            <a:avLst>
              <a:gd name="adj" fmla="val 3399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xtLst/>
        </p:spPr>
      </p:pic>
      <p:pic>
        <p:nvPicPr>
          <p:cNvPr id="12294" name="Picture 6" descr="http://www.innovata-llc.com/documents/images/Global%20Data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8200" y="3276599"/>
            <a:ext cx="4013201" cy="3009901"/>
          </a:xfrm>
          <a:prstGeom prst="roundRect">
            <a:avLst>
              <a:gd name="adj" fmla="val 3399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269509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Pages in jQuery Mobile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505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jQuery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Mobile</a:t>
            </a:r>
            <a:r>
              <a:rPr lang="en-US" dirty="0"/>
              <a:t> includes automatic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AJAX</a:t>
            </a:r>
            <a:r>
              <a:rPr lang="en-US" dirty="0"/>
              <a:t> page loading of external </a:t>
            </a:r>
            <a:r>
              <a:rPr lang="en-US" dirty="0" smtClean="0"/>
              <a:t>pages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automatic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back</a:t>
            </a:r>
            <a:r>
              <a:rPr lang="en-US" dirty="0"/>
              <a:t> button history </a:t>
            </a:r>
            <a:r>
              <a:rPr lang="en-US" dirty="0" smtClean="0"/>
              <a:t>support	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set of animated page </a:t>
            </a:r>
            <a:r>
              <a:rPr lang="en-US" dirty="0" smtClean="0"/>
              <a:t>transitions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Simple </a:t>
            </a:r>
            <a:r>
              <a:rPr lang="en-US" dirty="0"/>
              <a:t>tools for displaying pages as </a:t>
            </a:r>
            <a:r>
              <a:rPr lang="en-US" dirty="0" smtClean="0"/>
              <a:t>dialogs</a:t>
            </a:r>
          </a:p>
        </p:txBody>
      </p:sp>
      <p:pic>
        <p:nvPicPr>
          <p:cNvPr id="13314" name="Picture 2" descr="http://www.masternewmedia.org/images/Ajax-accessibility_485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2928" y="4520674"/>
            <a:ext cx="3853872" cy="1946802"/>
          </a:xfrm>
          <a:prstGeom prst="roundRect">
            <a:avLst>
              <a:gd name="adj" fmla="val 995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://www.masternewmedia.org/images/how_to_make_your_website_faster_part_2_how_to_optimize_your_website_code_for_speed_avoid_dynamic_page_creation_id12686651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4520674"/>
            <a:ext cx="2590800" cy="1946802"/>
          </a:xfrm>
          <a:prstGeom prst="roundRect">
            <a:avLst>
              <a:gd name="adj" fmla="val 995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726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jQuery Mobile Overview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Methods </a:t>
            </a:r>
            <a:r>
              <a:rPr lang="en-US" dirty="0"/>
              <a:t>and Utilities</a:t>
            </a:r>
          </a:p>
          <a:p>
            <a:pPr>
              <a:lnSpc>
                <a:spcPct val="100000"/>
              </a:lnSpc>
            </a:pPr>
            <a:r>
              <a:rPr lang="en-US" dirty="0"/>
              <a:t>Responsive Layout</a:t>
            </a:r>
          </a:p>
          <a:p>
            <a:pPr>
              <a:lnSpc>
                <a:spcPct val="100000"/>
              </a:lnSpc>
            </a:pPr>
            <a:r>
              <a:rPr lang="en-US" dirty="0"/>
              <a:t>Data-* Attributes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Pages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Dialogs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Buttons</a:t>
            </a:r>
          </a:p>
          <a:p>
            <a:pPr>
              <a:lnSpc>
                <a:spcPct val="100000"/>
              </a:lnSpc>
            </a:pPr>
            <a:r>
              <a:rPr lang="en-US" dirty="0"/>
              <a:t>jQuery Events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Features </a:t>
            </a:r>
            <a:r>
              <a:rPr lang="en-US" dirty="0"/>
              <a:t>of </a:t>
            </a:r>
            <a:r>
              <a:rPr lang="en-US"/>
              <a:t>jQuery </a:t>
            </a:r>
            <a:r>
              <a:rPr lang="en-US" smtClean="0"/>
              <a:t>Mobile</a:t>
            </a:r>
            <a:endParaRPr lang="en-US" b="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0" y="2438400"/>
            <a:ext cx="3352800" cy="29908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60000"/>
                <a:lumOff val="4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7750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page </a:t>
            </a:r>
            <a:r>
              <a:rPr lang="en-US" dirty="0"/>
              <a:t>structure is optimized to support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</a:t>
            </a:r>
            <a:r>
              <a:rPr lang="en-US" dirty="0" smtClean="0"/>
              <a:t> pages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Local </a:t>
            </a:r>
            <a:r>
              <a:rPr lang="en-US" dirty="0"/>
              <a:t>internal linked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pages</a:t>
            </a:r>
            <a:r>
              <a:rPr lang="en-US" dirty="0"/>
              <a:t>" within a </a:t>
            </a:r>
            <a:r>
              <a:rPr lang="en-US" dirty="0" smtClean="0"/>
              <a:t>page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goal </a:t>
            </a:r>
            <a:r>
              <a:rPr lang="en-US" dirty="0" smtClean="0"/>
              <a:t>is </a:t>
            </a:r>
            <a:r>
              <a:rPr lang="en-US" dirty="0"/>
              <a:t>to allow developers to create websites using best practices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Where </a:t>
            </a:r>
            <a:r>
              <a:rPr lang="en-US" dirty="0"/>
              <a:t>ordinary links will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just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work</a:t>
            </a:r>
            <a:r>
              <a:rPr lang="en-US" dirty="0" smtClean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Without </a:t>
            </a:r>
            <a:r>
              <a:rPr lang="en-US" dirty="0"/>
              <a:t>any special configuration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Creating </a:t>
            </a:r>
            <a:r>
              <a:rPr lang="en-US" dirty="0"/>
              <a:t>a rich,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native-like</a:t>
            </a:r>
            <a:r>
              <a:rPr lang="en-US" dirty="0"/>
              <a:t> experience that can't be achieved with standard HTTP </a:t>
            </a:r>
            <a:r>
              <a:rPr lang="en-US" dirty="0" smtClean="0"/>
              <a:t>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127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Page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jQuery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Mobile</a:t>
            </a:r>
            <a:r>
              <a:rPr lang="en-US" dirty="0"/>
              <a:t> </a:t>
            </a:r>
            <a:r>
              <a:rPr lang="en-US" dirty="0" smtClean="0"/>
              <a:t>sites start </a:t>
            </a:r>
            <a:r>
              <a:rPr lang="en-US" dirty="0"/>
              <a:t>with an HTML5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html&gt;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Take </a:t>
            </a:r>
            <a:r>
              <a:rPr lang="en-US" dirty="0"/>
              <a:t>full advantage of all of the framework's </a:t>
            </a:r>
            <a:r>
              <a:rPr lang="en-US" dirty="0" smtClean="0"/>
              <a:t>features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Older </a:t>
            </a:r>
            <a:r>
              <a:rPr lang="en-US" dirty="0"/>
              <a:t>devices with browsers that don't understand HTML5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ignore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Doctype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Reference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jQuery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jQuery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Mobile</a:t>
            </a:r>
            <a:r>
              <a:rPr lang="en-US" dirty="0"/>
              <a:t> and the mobile theme CSS </a:t>
            </a:r>
            <a:r>
              <a:rPr lang="en-US" dirty="0" smtClean="0"/>
              <a:t>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&lt;head&gt;</a:t>
            </a:r>
            <a:r>
              <a:rPr lang="en-US" dirty="0" smtClean="0"/>
              <a:t>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78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jQuery Mobile Site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7200" y="990600"/>
            <a:ext cx="8382000" cy="52860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&lt;!DOCTYPE html&gt; </a:t>
            </a:r>
          </a:p>
          <a:p>
            <a:r>
              <a:rPr lang="en-US" dirty="0"/>
              <a:t>&lt;html&gt; </a:t>
            </a:r>
            <a:endParaRPr lang="en-US" dirty="0" smtClean="0"/>
          </a:p>
          <a:p>
            <a:r>
              <a:rPr lang="en-US" dirty="0"/>
              <a:t>&lt;</a:t>
            </a:r>
            <a:r>
              <a:rPr lang="en-US" dirty="0" smtClean="0"/>
              <a:t>head</a:t>
            </a:r>
            <a:r>
              <a:rPr lang="en-US" dirty="0"/>
              <a:t>&gt; 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  &lt;</a:t>
            </a:r>
            <a:r>
              <a:rPr lang="en-US" dirty="0"/>
              <a:t>title&gt;Page Title&lt;/title&gt; 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  &lt;</a:t>
            </a:r>
            <a:r>
              <a:rPr lang="en-US" dirty="0"/>
              <a:t>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 smtClean="0"/>
              <a:t>stylesheet</a:t>
            </a:r>
            <a:r>
              <a:rPr lang="en-US" dirty="0"/>
              <a:t>"</a:t>
            </a:r>
            <a:r>
              <a:rPr lang="en-US" dirty="0" smtClean="0"/>
              <a:t> </a:t>
            </a:r>
            <a:r>
              <a:rPr lang="en-US" dirty="0" err="1" smtClean="0"/>
              <a:t>href</a:t>
            </a:r>
            <a:r>
              <a:rPr lang="en-US" dirty="0"/>
              <a:t>="http://code.jquery.com</a:t>
            </a:r>
            <a:r>
              <a:rPr lang="en-US" dirty="0" smtClean="0"/>
              <a:t>/  </a:t>
            </a:r>
          </a:p>
          <a:p>
            <a:pPr>
              <a:spcBef>
                <a:spcPts val="300"/>
              </a:spcBef>
            </a:pPr>
            <a:r>
              <a:rPr lang="en-US" dirty="0"/>
              <a:t>	</a:t>
            </a:r>
            <a:r>
              <a:rPr lang="en-US" dirty="0" smtClean="0"/>
              <a:t>mobile/1.0a4.1/jquery.mobile-1.0a4.1.min.css</a:t>
            </a:r>
            <a:r>
              <a:rPr lang="en-US" dirty="0"/>
              <a:t>" /&gt;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  &lt;</a:t>
            </a:r>
            <a:r>
              <a:rPr lang="en-US" dirty="0"/>
              <a:t>script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="http://</a:t>
            </a:r>
            <a:r>
              <a:rPr lang="en-US" dirty="0" smtClean="0"/>
              <a:t>code.jquery.    </a:t>
            </a:r>
          </a:p>
          <a:p>
            <a:pPr>
              <a:spcBef>
                <a:spcPts val="300"/>
              </a:spcBef>
            </a:pPr>
            <a:r>
              <a:rPr lang="en-US" dirty="0"/>
              <a:t>	</a:t>
            </a:r>
            <a:r>
              <a:rPr lang="en-US" dirty="0" smtClean="0"/>
              <a:t>com/jquery-1.5.2.min.js"&gt;&lt;/</a:t>
            </a:r>
            <a:r>
              <a:rPr lang="en-US" dirty="0"/>
              <a:t>script&gt;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  &lt;</a:t>
            </a:r>
            <a:r>
              <a:rPr lang="en-US" dirty="0"/>
              <a:t>script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="http://</a:t>
            </a:r>
            <a:r>
              <a:rPr lang="en-US" dirty="0" smtClean="0"/>
              <a:t>code.jquery.   </a:t>
            </a:r>
          </a:p>
          <a:p>
            <a:pPr>
              <a:spcBef>
                <a:spcPts val="300"/>
              </a:spcBef>
            </a:pPr>
            <a:r>
              <a:rPr lang="en-US" dirty="0"/>
              <a:t>	</a:t>
            </a:r>
            <a:r>
              <a:rPr lang="en-US" dirty="0" smtClean="0"/>
              <a:t>com/mobile/1.0a4.1/jquery.mobile-1.0a4.1.min.js"&gt;</a:t>
            </a:r>
          </a:p>
          <a:p>
            <a:r>
              <a:rPr lang="en-US" dirty="0"/>
              <a:t> </a:t>
            </a:r>
            <a:r>
              <a:rPr lang="en-US" dirty="0" smtClean="0"/>
              <a:t> &lt;/</a:t>
            </a:r>
            <a:r>
              <a:rPr lang="en-US" dirty="0"/>
              <a:t>script&gt;</a:t>
            </a:r>
          </a:p>
          <a:p>
            <a:r>
              <a:rPr lang="en-US" dirty="0"/>
              <a:t>&lt;/head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&lt;body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...</a:t>
            </a:r>
            <a:endParaRPr lang="en-US" dirty="0"/>
          </a:p>
          <a:p>
            <a:r>
              <a:rPr lang="en-US" dirty="0" smtClean="0"/>
              <a:t>&lt;/</a:t>
            </a:r>
            <a:r>
              <a:rPr lang="en-US" dirty="0"/>
              <a:t>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89536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Pages in jQuery 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708160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Inside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&lt;body&gt;</a:t>
            </a:r>
            <a:r>
              <a:rPr lang="en-US" dirty="0"/>
              <a:t> </a:t>
            </a:r>
            <a:r>
              <a:rPr lang="en-US" dirty="0" smtClean="0"/>
              <a:t>tag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 page on a mobile device is identified with an element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data-role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="page"</a:t>
            </a:r>
            <a:r>
              <a:rPr lang="en-US" dirty="0"/>
              <a:t> 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04800" y="2743200"/>
            <a:ext cx="83820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&lt;div  data-role="page"&gt; </a:t>
            </a:r>
          </a:p>
          <a:p>
            <a:r>
              <a:rPr lang="en-US" dirty="0"/>
              <a:t>	...</a:t>
            </a:r>
          </a:p>
          <a:p>
            <a:r>
              <a:rPr lang="en-US" dirty="0"/>
              <a:t>&lt;/div&gt;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3886200"/>
            <a:ext cx="8686800" cy="2862322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Within </a:t>
            </a:r>
            <a:r>
              <a:rPr lang="en-US" dirty="0" smtClean="0"/>
              <a:t>a page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 HTML markup</a:t>
            </a:r>
            <a:r>
              <a:rPr lang="en-US" dirty="0"/>
              <a:t> can be </a:t>
            </a:r>
            <a:r>
              <a:rPr lang="en-US" dirty="0" smtClean="0"/>
              <a:t>used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But for true jQuery Mobile Page the </a:t>
            </a:r>
            <a:r>
              <a:rPr lang="en-US" dirty="0"/>
              <a:t>immediate children </a:t>
            </a:r>
            <a:r>
              <a:rPr lang="en-US" dirty="0" smtClean="0"/>
              <a:t>are semantic elements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data-roles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header</a:t>
            </a:r>
            <a:r>
              <a:rPr lang="en-US" dirty="0"/>
              <a:t>",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</a:t>
            </a:r>
            <a:r>
              <a:rPr lang="en-US" dirty="0"/>
              <a:t>", and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footer</a:t>
            </a:r>
            <a:r>
              <a:rPr lang="en-US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53974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Full Single Page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57200" y="1152465"/>
            <a:ext cx="83820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Aft>
                <a:spcPts val="0"/>
              </a:spcAft>
            </a:pPr>
            <a:r>
              <a:rPr lang="en-US" dirty="0"/>
              <a:t>&lt;!DOCTYPE html&gt; </a:t>
            </a:r>
          </a:p>
          <a:p>
            <a:pPr>
              <a:spcAft>
                <a:spcPts val="0"/>
              </a:spcAft>
            </a:pPr>
            <a:r>
              <a:rPr lang="en-US" dirty="0"/>
              <a:t>&lt;html&gt; 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lang="en-US" dirty="0"/>
              <a:t>&lt;</a:t>
            </a:r>
            <a:r>
              <a:rPr lang="en-US" dirty="0" smtClean="0"/>
              <a:t>head</a:t>
            </a:r>
            <a:r>
              <a:rPr lang="en-US" dirty="0"/>
              <a:t>&gt; </a:t>
            </a:r>
            <a:r>
              <a:rPr lang="en-US" dirty="0" smtClean="0"/>
              <a:t>&lt;</a:t>
            </a:r>
            <a:r>
              <a:rPr lang="en-US" dirty="0"/>
              <a:t>title&gt;Page Title&lt;/title</a:t>
            </a:r>
            <a:r>
              <a:rPr lang="en-US" dirty="0" smtClean="0"/>
              <a:t>&gt;  . . .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en-US" dirty="0" smtClean="0"/>
              <a:t>&lt;/</a:t>
            </a:r>
            <a:r>
              <a:rPr lang="en-US" dirty="0"/>
              <a:t>head&gt; </a:t>
            </a:r>
          </a:p>
          <a:p>
            <a:pPr>
              <a:spcAft>
                <a:spcPts val="0"/>
              </a:spcAft>
            </a:pPr>
            <a:r>
              <a:rPr lang="en-US" dirty="0"/>
              <a:t>&lt;body&gt; 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  </a:t>
            </a:r>
            <a:r>
              <a:rPr lang="en-US" dirty="0"/>
              <a:t>&lt;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section</a:t>
            </a:r>
            <a:r>
              <a:rPr lang="en-US" dirty="0"/>
              <a:t> data-role="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page</a:t>
            </a:r>
            <a:r>
              <a:rPr lang="en-US" dirty="0"/>
              <a:t>"&gt;</a:t>
            </a:r>
          </a:p>
          <a:p>
            <a:pPr>
              <a:spcAft>
                <a:spcPts val="0"/>
              </a:spcAft>
            </a:pPr>
            <a:r>
              <a:rPr lang="en-US" dirty="0"/>
              <a:t>    &lt;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header</a:t>
            </a:r>
            <a:r>
              <a:rPr lang="en-US" dirty="0"/>
              <a:t> data-role="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header</a:t>
            </a:r>
            <a:r>
              <a:rPr lang="en-US" dirty="0"/>
              <a:t>"&gt;</a:t>
            </a:r>
          </a:p>
          <a:p>
            <a:pPr>
              <a:spcAft>
                <a:spcPts val="0"/>
              </a:spcAft>
            </a:pPr>
            <a:r>
              <a:rPr lang="en-US" dirty="0"/>
              <a:t>      &lt;h1&gt;Some Title&lt;/h1&gt;</a:t>
            </a:r>
          </a:p>
          <a:p>
            <a:pPr>
              <a:spcAft>
                <a:spcPts val="0"/>
              </a:spcAft>
            </a:pPr>
            <a:r>
              <a:rPr lang="en-US" dirty="0"/>
              <a:t>    &lt;/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header</a:t>
            </a:r>
            <a:r>
              <a:rPr lang="en-US" dirty="0"/>
              <a:t>&gt;</a:t>
            </a:r>
          </a:p>
          <a:p>
            <a:pPr>
              <a:spcAft>
                <a:spcPts val="0"/>
              </a:spcAft>
            </a:pPr>
            <a:r>
              <a:rPr lang="en-US" dirty="0"/>
              <a:t>    &lt;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article</a:t>
            </a:r>
            <a:r>
              <a:rPr lang="en-US" dirty="0"/>
              <a:t> data-role="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content</a:t>
            </a:r>
            <a:r>
              <a:rPr lang="en-US" dirty="0"/>
              <a:t>"&gt;</a:t>
            </a:r>
          </a:p>
          <a:p>
            <a:pPr>
              <a:spcAft>
                <a:spcPts val="0"/>
              </a:spcAft>
            </a:pPr>
            <a:r>
              <a:rPr lang="en-US" dirty="0"/>
              <a:t>      &lt;h1&gt;The Content&lt;/h1&gt;</a:t>
            </a:r>
          </a:p>
          <a:p>
            <a:pPr>
              <a:spcAft>
                <a:spcPts val="0"/>
              </a:spcAft>
            </a:pPr>
            <a:r>
              <a:rPr lang="en-US" dirty="0"/>
              <a:t>    &lt;/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article</a:t>
            </a:r>
            <a:r>
              <a:rPr lang="en-US" dirty="0"/>
              <a:t>&gt;</a:t>
            </a:r>
          </a:p>
          <a:p>
            <a:pPr>
              <a:spcAft>
                <a:spcPts val="0"/>
              </a:spcAft>
            </a:pPr>
            <a:r>
              <a:rPr lang="en-US" dirty="0"/>
              <a:t>    &lt;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footer</a:t>
            </a:r>
            <a:r>
              <a:rPr lang="en-US" dirty="0"/>
              <a:t> data-role="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footer</a:t>
            </a:r>
            <a:r>
              <a:rPr lang="en-US" dirty="0"/>
              <a:t>"&gt;</a:t>
            </a:r>
          </a:p>
          <a:p>
            <a:pPr>
              <a:spcAft>
                <a:spcPts val="0"/>
              </a:spcAft>
            </a:pPr>
            <a:r>
              <a:rPr lang="en-US" dirty="0"/>
              <a:t>      &lt;h1&gt;Some Footer&lt;/h1&gt;</a:t>
            </a:r>
          </a:p>
          <a:p>
            <a:pPr>
              <a:spcAft>
                <a:spcPts val="0"/>
              </a:spcAft>
            </a:pPr>
            <a:r>
              <a:rPr lang="en-US" dirty="0"/>
              <a:t>    &lt;/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footer</a:t>
            </a:r>
            <a:r>
              <a:rPr lang="en-US" dirty="0"/>
              <a:t>&gt;</a:t>
            </a:r>
          </a:p>
          <a:p>
            <a:pPr>
              <a:spcAft>
                <a:spcPts val="0"/>
              </a:spcAft>
            </a:pPr>
            <a:r>
              <a:rPr lang="en-US" dirty="0"/>
              <a:t>  &lt;/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section</a:t>
            </a:r>
            <a:r>
              <a:rPr lang="en-US" dirty="0"/>
              <a:t>&gt;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&gt;&lt;/</a:t>
            </a:r>
            <a:r>
              <a:rPr lang="en-US" dirty="0"/>
              <a:t>html&gt;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4648200" y="2163306"/>
            <a:ext cx="2209799" cy="527804"/>
          </a:xfrm>
          <a:prstGeom prst="wedgeRoundRectCallout">
            <a:avLst>
              <a:gd name="adj1" fmla="val -76648"/>
              <a:gd name="adj2" fmla="val 7176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Page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334000" y="3048000"/>
            <a:ext cx="3200400" cy="527804"/>
          </a:xfrm>
          <a:prstGeom prst="wedgeRoundRectCallout">
            <a:avLst>
              <a:gd name="adj1" fmla="val -82559"/>
              <a:gd name="adj2" fmla="val -454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Page Header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86400" y="4038600"/>
            <a:ext cx="3200400" cy="527804"/>
          </a:xfrm>
          <a:prstGeom prst="wedgeRoundRectCallout">
            <a:avLst>
              <a:gd name="adj1" fmla="val -82559"/>
              <a:gd name="adj2" fmla="val -454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Page Content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486400" y="4800600"/>
            <a:ext cx="3200400" cy="527804"/>
          </a:xfrm>
          <a:prstGeom prst="wedgeRoundRectCallout">
            <a:avLst>
              <a:gd name="adj1" fmla="val -82559"/>
              <a:gd name="adj2" fmla="val -454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Page Footer</a:t>
            </a:r>
          </a:p>
        </p:txBody>
      </p:sp>
    </p:spTree>
    <p:extLst>
      <p:ext uri="{BB962C8B-B14F-4D97-AF65-F5344CB8AC3E}">
        <p14:creationId xmlns:p14="http://schemas.microsoft.com/office/powerpoint/2010/main" val="255113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Single-Paged jQuery Mobile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4338" name="Picture 2" descr="http://2.bp.blogspot.com/_wlYDdZEKUec/TPR3GIgXSuI/AAAAAAAAAz4/mbrRRsqC36I/s1600/number_one_smooth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52731" y="4324531"/>
            <a:ext cx="1927498" cy="1927498"/>
          </a:xfrm>
          <a:prstGeom prst="roundRect">
            <a:avLst>
              <a:gd name="adj" fmla="val 873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://www.turbofound.com/wp-content/uploads/2011/10/Number-One-on-Google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15428" y="4324531"/>
            <a:ext cx="2409372" cy="1927498"/>
          </a:xfrm>
          <a:prstGeom prst="roundRect">
            <a:avLst>
              <a:gd name="adj" fmla="val 873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thecorporatealternative.files.wordpress.com/2009/07/direction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556633"/>
            <a:ext cx="3657600" cy="1733348"/>
          </a:xfrm>
          <a:prstGeom prst="roundRect">
            <a:avLst>
              <a:gd name="adj" fmla="val 873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221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Multi-page jQuery Mobile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895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With jQuery Mobile one file can contain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multiple</a:t>
            </a:r>
            <a:r>
              <a:rPr lang="en-US" dirty="0" smtClean="0"/>
              <a:t> pages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sections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data-role="Page"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Called local pages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accessed from one another 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81000" y="3962400"/>
            <a:ext cx="8382000" cy="2723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  <a:spcAft>
                <a:spcPts val="0"/>
              </a:spcAft>
            </a:pPr>
            <a:r>
              <a:rPr lang="en-US" sz="1800" dirty="0"/>
              <a:t>&lt;section data-role="page" id="</a:t>
            </a:r>
            <a:r>
              <a:rPr lang="en-US" sz="1800" dirty="0" err="1"/>
              <a:t>firstPage</a:t>
            </a:r>
            <a:r>
              <a:rPr lang="en-US" sz="1800" dirty="0"/>
              <a:t>"&gt;…</a:t>
            </a:r>
          </a:p>
          <a:p>
            <a:pPr>
              <a:lnSpc>
                <a:spcPct val="95000"/>
              </a:lnSpc>
              <a:spcAft>
                <a:spcPts val="0"/>
              </a:spcAft>
            </a:pPr>
            <a:r>
              <a:rPr lang="en-US" sz="1800" dirty="0"/>
              <a:t>  &lt;article data-role="content"&gt; </a:t>
            </a:r>
          </a:p>
          <a:p>
            <a:pPr>
              <a:lnSpc>
                <a:spcPct val="95000"/>
              </a:lnSpc>
              <a:spcAft>
                <a:spcPts val="0"/>
              </a:spcAft>
            </a:pPr>
            <a:r>
              <a:rPr lang="en-US" sz="1800" dirty="0"/>
              <a:t>    &lt;a </a:t>
            </a:r>
            <a:r>
              <a:rPr lang="en-US" sz="1800" dirty="0" err="1"/>
              <a:t>href</a:t>
            </a:r>
            <a:r>
              <a:rPr lang="en-US" sz="1800" dirty="0"/>
              <a:t>="#</a:t>
            </a:r>
            <a:r>
              <a:rPr lang="en-US" sz="1800" dirty="0" err="1"/>
              <a:t>secondPage</a:t>
            </a:r>
            <a:r>
              <a:rPr lang="en-US" sz="1800" dirty="0"/>
              <a:t>"&gt; go to second Page&lt;/a&gt;</a:t>
            </a:r>
          </a:p>
          <a:p>
            <a:pPr>
              <a:lnSpc>
                <a:spcPct val="95000"/>
              </a:lnSpc>
              <a:spcAft>
                <a:spcPts val="0"/>
              </a:spcAft>
            </a:pPr>
            <a:r>
              <a:rPr lang="en-US" sz="1800" dirty="0"/>
              <a:t>  &lt;/article&gt;…</a:t>
            </a:r>
          </a:p>
          <a:p>
            <a:pPr>
              <a:lnSpc>
                <a:spcPct val="95000"/>
              </a:lnSpc>
              <a:spcAft>
                <a:spcPts val="0"/>
              </a:spcAft>
            </a:pPr>
            <a:r>
              <a:rPr lang="en-US" sz="1800" dirty="0"/>
              <a:t>&lt;/section&gt;</a:t>
            </a:r>
          </a:p>
          <a:p>
            <a:pPr>
              <a:lnSpc>
                <a:spcPct val="95000"/>
              </a:lnSpc>
              <a:spcAft>
                <a:spcPts val="0"/>
              </a:spcAft>
            </a:pPr>
            <a:r>
              <a:rPr lang="en-US" sz="1800" dirty="0"/>
              <a:t>&lt;section data-role="page" id="</a:t>
            </a:r>
            <a:r>
              <a:rPr lang="en-US" sz="1800" dirty="0" err="1"/>
              <a:t>secondPage</a:t>
            </a:r>
            <a:r>
              <a:rPr lang="en-US" sz="1800" dirty="0"/>
              <a:t>"&gt;…</a:t>
            </a:r>
          </a:p>
          <a:p>
            <a:pPr>
              <a:lnSpc>
                <a:spcPct val="95000"/>
              </a:lnSpc>
              <a:spcAft>
                <a:spcPts val="0"/>
              </a:spcAft>
            </a:pPr>
            <a:r>
              <a:rPr lang="en-US" sz="1800" dirty="0"/>
              <a:t>  &lt;article data-role="content"&gt;</a:t>
            </a:r>
          </a:p>
          <a:p>
            <a:pPr>
              <a:lnSpc>
                <a:spcPct val="95000"/>
              </a:lnSpc>
              <a:spcAft>
                <a:spcPts val="0"/>
              </a:spcAft>
            </a:pPr>
            <a:r>
              <a:rPr lang="en-US" sz="1800" dirty="0"/>
              <a:t>    &lt;a </a:t>
            </a:r>
            <a:r>
              <a:rPr lang="en-US" sz="1800" dirty="0" err="1"/>
              <a:t>href</a:t>
            </a:r>
            <a:r>
              <a:rPr lang="en-US" sz="1800" dirty="0"/>
              <a:t>="#</a:t>
            </a:r>
            <a:r>
              <a:rPr lang="en-US" sz="1800" dirty="0" err="1"/>
              <a:t>firstPage</a:t>
            </a:r>
            <a:r>
              <a:rPr lang="en-US" sz="1800" dirty="0"/>
              <a:t>"&gt; go to second Page&lt;/a&gt;</a:t>
            </a:r>
          </a:p>
          <a:p>
            <a:pPr>
              <a:lnSpc>
                <a:spcPct val="95000"/>
              </a:lnSpc>
              <a:spcAft>
                <a:spcPts val="0"/>
              </a:spcAft>
            </a:pPr>
            <a:r>
              <a:rPr lang="en-US" sz="1800" dirty="0"/>
              <a:t>  &lt;/article&gt;…</a:t>
            </a:r>
          </a:p>
          <a:p>
            <a:pPr>
              <a:lnSpc>
                <a:spcPct val="95000"/>
              </a:lnSpc>
              <a:spcAft>
                <a:spcPts val="0"/>
              </a:spcAft>
            </a:pPr>
            <a:r>
              <a:rPr lang="en-US" sz="1800" dirty="0"/>
              <a:t>&lt;/section&gt;</a:t>
            </a:r>
          </a:p>
        </p:txBody>
      </p:sp>
    </p:spTree>
    <p:extLst>
      <p:ext uri="{BB962C8B-B14F-4D97-AF65-F5344CB8AC3E}">
        <p14:creationId xmlns:p14="http://schemas.microsoft.com/office/powerpoint/2010/main" val="3095540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52500" y="2476501"/>
            <a:ext cx="7239000" cy="685800"/>
          </a:xfrm>
        </p:spPr>
        <p:txBody>
          <a:bodyPr/>
          <a:lstStyle/>
          <a:p>
            <a:r>
              <a:rPr lang="en-US" dirty="0" smtClean="0"/>
              <a:t>Multi-page jQuery Mobile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362200" y="3164680"/>
            <a:ext cx="441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6386" name="Picture 2" descr="http://www.macforensicslab.com/ProductsAndServices/images/icon_TriageDirec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3989768"/>
            <a:ext cx="5486400" cy="2485628"/>
          </a:xfrm>
          <a:prstGeom prst="roundRect">
            <a:avLst>
              <a:gd name="adj" fmla="val 5348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6388" name="Picture 4" descr="http://dodevice.com/wp-content/uploads/2007/12/windows-multi-touch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961292"/>
            <a:ext cx="1477108" cy="1125416"/>
          </a:xfrm>
          <a:prstGeom prst="roundRect">
            <a:avLst>
              <a:gd name="adj" fmla="val 5348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  <a:extLst/>
        </p:spPr>
      </p:pic>
      <p:pic>
        <p:nvPicPr>
          <p:cNvPr id="16390" name="Picture 6" descr="http://www.raphaelcharles.com/images/multiple27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8092" y="961292"/>
            <a:ext cx="1477108" cy="1125416"/>
          </a:xfrm>
          <a:prstGeom prst="roundRect">
            <a:avLst>
              <a:gd name="adj" fmla="val 5348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1609209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Transitions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2862322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Six</a:t>
            </a:r>
            <a:r>
              <a:rPr lang="en-US" dirty="0" smtClean="0"/>
              <a:t> </a:t>
            </a:r>
            <a:r>
              <a:rPr lang="en-US" dirty="0"/>
              <a:t>CSS-based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transition</a:t>
            </a:r>
            <a:r>
              <a:rPr lang="en-US" dirty="0"/>
              <a:t> effects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Applied </a:t>
            </a:r>
            <a:r>
              <a:rPr lang="en-US" dirty="0"/>
              <a:t>to any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page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change</a:t>
            </a:r>
            <a:r>
              <a:rPr lang="en-US" dirty="0"/>
              <a:t> </a:t>
            </a:r>
            <a:r>
              <a:rPr lang="en-US" dirty="0" smtClean="0"/>
              <a:t>event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framework applies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right to left</a:t>
            </a:r>
            <a:r>
              <a:rPr lang="en-US" dirty="0"/>
              <a:t> slide </a:t>
            </a:r>
            <a:r>
              <a:rPr lang="en-US" dirty="0" smtClean="0"/>
              <a:t>transition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default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Add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data-transition</a:t>
            </a:r>
            <a:r>
              <a:rPr lang="en-US" dirty="0"/>
              <a:t> attribute to the </a:t>
            </a:r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7200" y="4267200"/>
            <a:ext cx="8382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&lt;a </a:t>
            </a:r>
            <a:r>
              <a:rPr lang="en-US" sz="1800" dirty="0" err="1"/>
              <a:t>href</a:t>
            </a:r>
            <a:r>
              <a:rPr lang="en-US" sz="1800" dirty="0" smtClean="0"/>
              <a:t>="#</a:t>
            </a:r>
            <a:r>
              <a:rPr lang="en-US" sz="1800" dirty="0" err="1" smtClean="0"/>
              <a:t>secondPage</a:t>
            </a:r>
            <a:r>
              <a:rPr lang="en-US" sz="1800" dirty="0" smtClean="0"/>
              <a:t>" </a:t>
            </a:r>
            <a:r>
              <a:rPr lang="en-US" sz="1800" dirty="0"/>
              <a:t>data-transition="pop</a:t>
            </a:r>
            <a:r>
              <a:rPr lang="en-US" sz="1800" dirty="0" smtClean="0"/>
              <a:t>"&gt;to go second Page&lt;/</a:t>
            </a:r>
            <a:r>
              <a:rPr lang="en-US" sz="1800" dirty="0"/>
              <a:t>a&gt;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228600" y="4798953"/>
            <a:ext cx="8686800" cy="12208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Other possible transitions: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lide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slideup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slidedown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fade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flip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324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dialog</a:t>
            </a:r>
            <a:r>
              <a:rPr lang="en-US" dirty="0" smtClean="0"/>
              <a:t> window </a:t>
            </a:r>
          </a:p>
          <a:p>
            <a:pPr lvl="1"/>
            <a:r>
              <a:rPr lang="en-US" dirty="0" smtClean="0"/>
              <a:t>Add to the anchor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data-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="dialog"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May add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transition</a:t>
            </a:r>
          </a:p>
          <a:p>
            <a:pPr lvl="1"/>
            <a:r>
              <a:rPr lang="en-US" dirty="0" smtClean="0"/>
              <a:t>Get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dialog</a:t>
            </a:r>
            <a:r>
              <a:rPr lang="en-US" dirty="0" smtClean="0"/>
              <a:t> box</a:t>
            </a:r>
          </a:p>
          <a:p>
            <a:pPr lvl="2"/>
            <a:r>
              <a:rPr lang="en-US" dirty="0" smtClean="0"/>
              <a:t>With the page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referenced</a:t>
            </a:r>
            <a:r>
              <a:rPr lang="en-US" dirty="0" smtClean="0"/>
              <a:t> in it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81000" y="4267200"/>
            <a:ext cx="83820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>
                <a:effectLst/>
              </a:rPr>
              <a:t>&lt;a </a:t>
            </a:r>
            <a:r>
              <a:rPr lang="en-US" sz="1800" dirty="0" err="1">
                <a:effectLst/>
              </a:rPr>
              <a:t>href</a:t>
            </a:r>
            <a:r>
              <a:rPr lang="en-US" sz="1800" dirty="0" smtClean="0">
                <a:effectLst/>
              </a:rPr>
              <a:t>="#</a:t>
            </a:r>
            <a:r>
              <a:rPr lang="en-US" sz="1800" dirty="0" err="1" smtClean="0">
                <a:effectLst/>
              </a:rPr>
              <a:t>dialogPage</a:t>
            </a:r>
            <a:r>
              <a:rPr lang="en-US" sz="1800" dirty="0" smtClean="0">
                <a:effectLst/>
              </a:rPr>
              <a:t>"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data-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rel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="dialog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/>
              </a:rPr>
              <a:t>"</a:t>
            </a:r>
            <a:r>
              <a:rPr lang="en-US" sz="1800" dirty="0" smtClean="0">
                <a:effectLst/>
              </a:rPr>
              <a:t> data-transition="fade"&gt;</a:t>
            </a:r>
          </a:p>
          <a:p>
            <a:r>
              <a:rPr lang="en-US" sz="1800" dirty="0" smtClean="0">
                <a:effectLst/>
              </a:rPr>
              <a:t>  Open dialog</a:t>
            </a:r>
          </a:p>
          <a:p>
            <a:r>
              <a:rPr lang="en-US" sz="1800" dirty="0" smtClean="0">
                <a:effectLst/>
              </a:rPr>
              <a:t>&lt;/</a:t>
            </a:r>
            <a:r>
              <a:rPr lang="en-US" sz="1800" dirty="0">
                <a:effectLst/>
              </a:rPr>
              <a:t>a&gt;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1128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jQuery Mobile 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97879"/>
            <a:ext cx="7924800" cy="569120"/>
          </a:xfrm>
        </p:spPr>
        <p:txBody>
          <a:bodyPr/>
          <a:lstStyle/>
          <a:p>
            <a:r>
              <a:rPr lang="en-US" dirty="0" smtClean="0"/>
              <a:t>What is jQuery Mobile?</a:t>
            </a:r>
            <a:endParaRPr lang="en-US" dirty="0"/>
          </a:p>
        </p:txBody>
      </p:sp>
      <p:pic>
        <p:nvPicPr>
          <p:cNvPr id="3074" name="Picture 2" descr="http://jquerymobile.com/demos/1.0a4.1/docs/_assets/images/ipad-pal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2638" y="3076575"/>
            <a:ext cx="503872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890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28801"/>
            <a:ext cx="7924800" cy="685800"/>
          </a:xfrm>
        </p:spPr>
        <p:txBody>
          <a:bodyPr/>
          <a:lstStyle/>
          <a:p>
            <a:r>
              <a:rPr lang="en-US" dirty="0" smtClean="0"/>
              <a:t>Page and Dialog Transitions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555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556216"/>
            <a:ext cx="3236620" cy="227149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http://www.realisticrelationships.com/relationship-advice/wp-content/uploads/2010/12/transition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ttp://www.realisticrelationships.com/relationship-advice/wp-content/uploads/2010/12/transition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417" name="Picture 9" descr="http://sarahbowling.files.wordpress.com/2011/06/06_17_10-5-skills-for-a-successful-career-transition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3556216"/>
            <a:ext cx="3400446" cy="2271498"/>
          </a:xfrm>
          <a:prstGeom prst="roundRect">
            <a:avLst>
              <a:gd name="adj" fmla="val 8999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022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With jQuery Mobile elements may be made to look like buttons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Anchor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&lt;a&gt;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divs and spans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&lt;div&gt;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&lt;span&gt;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Images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&lt;img&gt;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look like the same</a:t>
            </a:r>
          </a:p>
        </p:txBody>
      </p:sp>
      <p:sp>
        <p:nvSpPr>
          <p:cNvPr id="6" name="Rectangle 5"/>
          <p:cNvSpPr/>
          <p:nvPr/>
        </p:nvSpPr>
        <p:spPr>
          <a:xfrm>
            <a:off x="462844" y="4694872"/>
            <a:ext cx="8223956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div data-role="button</a:t>
            </a:r>
            <a:r>
              <a:rPr lang="en-US" b="1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"&gt; </a:t>
            </a: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div with data-role="button"&lt;/div&gt;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="http://www.minkov.it" data-role="button</a:t>
            </a:r>
            <a:r>
              <a:rPr lang="en-US" b="1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	anchor </a:t>
            </a: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with data-role="button"&lt;/a&gt;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img </a:t>
            </a:r>
            <a:r>
              <a:rPr lang="en-US" b="1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="images/ClosedBucket.png" width="50" alt="img" </a:t>
            </a:r>
            <a:endParaRPr lang="en-US" b="1" dirty="0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data-role</a:t>
            </a: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="button</a:t>
            </a:r>
            <a:r>
              <a:rPr lang="en-US" b="1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"/&gt;</a:t>
            </a:r>
            <a:endParaRPr lang="en-US" b="1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793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Buttons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grouped</a:t>
            </a:r>
            <a:r>
              <a:rPr lang="en-US" dirty="0" smtClean="0"/>
              <a:t> in sets of buttons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Both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horizontally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vertically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2575679"/>
            <a:ext cx="8692444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div data-role="</a:t>
            </a:r>
            <a:r>
              <a:rPr lang="en-US" b="1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controlgroup</a:t>
            </a: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 data-type="vertical"&gt;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="http://nakov.com" data-role="button"&gt;nakov.com&lt;/a&gt;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&lt;a </a:t>
            </a:r>
            <a:r>
              <a:rPr lang="en-US" b="1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="http://minkov.it" data-role="button"&gt;minkov.it&lt;/a&gt;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&lt;a </a:t>
            </a:r>
            <a:r>
              <a:rPr lang="en-US" b="1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="http://nikolay.it" data-role="button"&gt;nikolay.it&lt;/a&gt;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div&gt;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dirty="0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&lt;div </a:t>
            </a: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data-role="</a:t>
            </a:r>
            <a:r>
              <a:rPr lang="en-US" b="1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controlgroup</a:t>
            </a: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 data-type="horizontal</a:t>
            </a:r>
            <a:r>
              <a:rPr lang="en-US" b="1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="http://nakov.com" data-role="button"&gt;nakov.com&lt;/a&gt;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="http://minkov.it" data-role="button"&gt;minkov.it&lt;/a&gt;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&lt;a </a:t>
            </a:r>
            <a:r>
              <a:rPr lang="en-US" b="1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="http://nikolay.it" data-role="button"&gt;nikolay.it&lt;/a&gt;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1200" y="3048000"/>
            <a:ext cx="2819400" cy="3324543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201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Buttons can have </a:t>
            </a:r>
          </a:p>
          <a:p>
            <a:pPr lvl="1"/>
            <a:r>
              <a:rPr lang="en-US" dirty="0" smtClean="0"/>
              <a:t>Icons though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data-icon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plus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forward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delete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Icon position through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data-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iconpos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95369"/>
              </p:ext>
            </p:extLst>
          </p:nvPr>
        </p:nvGraphicFramePr>
        <p:xfrm>
          <a:off x="1711008" y="3657600"/>
          <a:ext cx="5721985" cy="2133600"/>
        </p:xfrm>
        <a:graphic>
          <a:graphicData uri="http://schemas.openxmlformats.org/drawingml/2006/table">
            <a:tbl>
              <a:tblPr/>
              <a:tblGrid>
                <a:gridCol w="1167130"/>
                <a:gridCol w="4554855"/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bottom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Below the text, centered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1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left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Left side of button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1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200" b="1" dirty="0" err="1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notext</a:t>
                      </a:r>
                      <a:r>
                        <a:rPr lang="en-US" sz="22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Hides the text, displaying only the icon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1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right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Right side of button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1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top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Above text, centered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1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43600" y="3305175"/>
            <a:ext cx="2705100" cy="309562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1021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 smtClean="0"/>
              <a:t>jQuery Mobile Buttons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1740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8434" name="Picture 2" descr="http://c.dryicons.com/files/graphics_previews/basic_shaped_colored_butt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3124200"/>
            <a:ext cx="4267200" cy="3009901"/>
          </a:xfrm>
          <a:prstGeom prst="roundRect">
            <a:avLst>
              <a:gd name="adj" fmla="val 8469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615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Listviews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You can make a list (both sorted and not) to look like a menu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Like a menu on a mobile device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Just add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data-role="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listview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778" y="3505200"/>
            <a:ext cx="8692444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b="1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data-role="</a:t>
            </a:r>
            <a:r>
              <a:rPr lang="en-US" b="1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listview</a:t>
            </a: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li&gt; </a:t>
            </a:r>
            <a:endParaRPr lang="en-US" b="1" dirty="0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="#</a:t>
            </a:r>
            <a:r>
              <a:rPr lang="en-US" b="1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firstPage</a:t>
            </a:r>
            <a:r>
              <a:rPr lang="en-US" b="1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go to first Page&lt;/a&gt; &lt;/li&gt;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&lt;li</a:t>
            </a: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 </a:t>
            </a:r>
            <a:endParaRPr lang="en-US" b="1" dirty="0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="#</a:t>
            </a:r>
            <a:r>
              <a:rPr lang="en-US" b="1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secondPage</a:t>
            </a: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"&gt;go to second Page&lt;/a&gt; &lt;/li&gt;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&lt;li</a:t>
            </a: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 </a:t>
            </a:r>
            <a:endParaRPr lang="en-US" b="1" dirty="0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="#</a:t>
            </a:r>
            <a:r>
              <a:rPr lang="en-US" b="1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thirdPage</a:t>
            </a: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"&gt;go to third Page&lt;/a&gt; &lt;/li&gt;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li&gt; </a:t>
            </a:r>
            <a:endParaRPr lang="en-US" b="1" dirty="0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="#</a:t>
            </a:r>
            <a:r>
              <a:rPr lang="en-US" b="1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fourthPage</a:t>
            </a:r>
            <a:r>
              <a:rPr lang="en-US" b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"&gt;go to fourth Page&lt;/a&gt; &lt;/li</a:t>
            </a:r>
            <a:r>
              <a:rPr lang="en-US" b="1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b="1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b="1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686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Listviews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978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9458" name="Picture 2" descr="http://www.webappers.com/img/2010/10/jquery-mobile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86000" y="3003549"/>
            <a:ext cx="4572000" cy="3397251"/>
          </a:xfrm>
          <a:prstGeom prst="roundRect">
            <a:avLst>
              <a:gd name="adj" fmla="val 641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0139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in jQuery Mobile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r>
              <a:rPr lang="en-US" dirty="0" smtClean="0"/>
              <a:t>All the form elements in jQuery Mobile have their own look and feel</a:t>
            </a:r>
          </a:p>
          <a:p>
            <a:pPr lvl="1"/>
            <a:r>
              <a:rPr lang="en-US" dirty="0" smtClean="0"/>
              <a:t>Support for features not implemented in browsers yet</a:t>
            </a:r>
          </a:p>
          <a:p>
            <a:pPr lvl="2"/>
            <a:r>
              <a:rPr lang="en-US" dirty="0" smtClean="0"/>
              <a:t>i.e.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 range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91634" y="4436040"/>
            <a:ext cx="6030156" cy="1736160"/>
          </a:xfrm>
          <a:prstGeom prst="roundRect">
            <a:avLst>
              <a:gd name="adj" fmla="val 641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16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685800"/>
          </a:xfrm>
        </p:spPr>
        <p:txBody>
          <a:bodyPr/>
          <a:lstStyle/>
          <a:p>
            <a:r>
              <a:rPr lang="en-US" dirty="0" smtClean="0"/>
              <a:t>jQuery Mobile Forms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4026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00250" y="3429000"/>
            <a:ext cx="5143500" cy="2695575"/>
          </a:xfrm>
          <a:prstGeom prst="roundRect">
            <a:avLst>
              <a:gd name="adj" fmla="val 641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1439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Sliders in jQuery Mobile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978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93257" y="3048000"/>
            <a:ext cx="4557486" cy="3255348"/>
          </a:xfrm>
          <a:prstGeom prst="roundRect">
            <a:avLst>
              <a:gd name="adj" fmla="val 6413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1439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Mobile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57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does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jQuery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Mobile</a:t>
            </a:r>
            <a:r>
              <a:rPr lang="en-US" dirty="0" smtClean="0"/>
              <a:t> do?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Top-of-the-line</a:t>
            </a:r>
            <a:r>
              <a:rPr lang="en-US" dirty="0" smtClean="0"/>
              <a:t> </a:t>
            </a:r>
            <a:r>
              <a:rPr lang="en-US" dirty="0"/>
              <a:t>JavaScript in a unified User </a:t>
            </a:r>
            <a:r>
              <a:rPr lang="en-US" dirty="0" smtClean="0"/>
              <a:t>Interface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</a:t>
            </a:r>
            <a:r>
              <a:rPr lang="en-US" dirty="0" smtClean="0"/>
              <a:t>orks </a:t>
            </a:r>
            <a:r>
              <a:rPr lang="en-US" dirty="0"/>
              <a:t>across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most-used</a:t>
            </a:r>
            <a:r>
              <a:rPr lang="en-US" dirty="0"/>
              <a:t> </a:t>
            </a:r>
            <a:r>
              <a:rPr lang="en-US" dirty="0" smtClean="0"/>
              <a:t>mobile devices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Supports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mobile</a:t>
            </a:r>
            <a:r>
              <a:rPr lang="en-US" dirty="0" smtClean="0"/>
              <a:t> browsers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Treating mobile web browsers exactly the same as desktop web browsers</a:t>
            </a:r>
          </a:p>
        </p:txBody>
      </p:sp>
    </p:spTree>
    <p:extLst>
      <p:ext uri="{BB962C8B-B14F-4D97-AF65-F5344CB8AC3E}">
        <p14:creationId xmlns:p14="http://schemas.microsoft.com/office/powerpoint/2010/main" val="140677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HTML5 Form Validation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978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2895600"/>
            <a:ext cx="3124200" cy="3157086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lumMod val="20000"/>
                <a:lumOff val="8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2895600"/>
            <a:ext cx="3157086" cy="3157086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lumMod val="20000"/>
                <a:lumOff val="8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54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jQuery Mobile Events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97879"/>
            <a:ext cx="7924800" cy="569120"/>
          </a:xfrm>
        </p:spPr>
        <p:txBody>
          <a:bodyPr/>
          <a:lstStyle/>
          <a:p>
            <a:r>
              <a:rPr lang="en-US" dirty="0" smtClean="0"/>
              <a:t>Touch, Orientation,  Page</a:t>
            </a:r>
            <a:endParaRPr lang="en-US" dirty="0"/>
          </a:p>
        </p:txBody>
      </p:sp>
      <p:pic>
        <p:nvPicPr>
          <p:cNvPr id="7170" name="Picture 2" descr="http://kurdistancommentary.files.wordpress.com/2010/08/event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23018" y="2895601"/>
            <a:ext cx="5097964" cy="3962400"/>
          </a:xfrm>
          <a:prstGeom prst="rect">
            <a:avLst/>
          </a:prstGeom>
          <a:noFill/>
          <a:effectLst>
            <a:glow rad="101600">
              <a:schemeClr val="accent5">
                <a:lumMod val="20000"/>
                <a:lumOff val="8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403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in jQuery 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jQuery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Mobile</a:t>
            </a:r>
            <a:r>
              <a:rPr lang="en-US" dirty="0"/>
              <a:t> offers several custom events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B</a:t>
            </a:r>
            <a:r>
              <a:rPr lang="en-US" dirty="0" smtClean="0"/>
              <a:t>uild </a:t>
            </a:r>
            <a:r>
              <a:rPr lang="en-US" dirty="0"/>
              <a:t>upon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native</a:t>
            </a:r>
            <a:r>
              <a:rPr lang="en-US" dirty="0"/>
              <a:t> events 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Create </a:t>
            </a:r>
            <a:r>
              <a:rPr lang="en-US" dirty="0"/>
              <a:t>useful hooks for </a:t>
            </a:r>
            <a:r>
              <a:rPr lang="en-US" dirty="0" smtClean="0"/>
              <a:t>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Touch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mouse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window </a:t>
            </a:r>
            <a:r>
              <a:rPr lang="en-US" dirty="0"/>
              <a:t>events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can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bind</a:t>
            </a:r>
            <a:r>
              <a:rPr lang="en-US" dirty="0"/>
              <a:t> to them for use in both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handheld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desktop</a:t>
            </a:r>
            <a:r>
              <a:rPr lang="en-US" dirty="0"/>
              <a:t> </a:t>
            </a:r>
            <a:r>
              <a:rPr lang="en-US" dirty="0" smtClean="0"/>
              <a:t>environments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</a:t>
            </a:r>
            <a:r>
              <a:rPr lang="en-US" dirty="0"/>
              <a:t>can bind to these events like you would with other jQuery </a:t>
            </a:r>
            <a:r>
              <a:rPr lang="en-US" dirty="0" smtClean="0"/>
              <a:t>events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live() </a:t>
            </a:r>
            <a:r>
              <a:rPr lang="en-US" dirty="0"/>
              <a:t>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bind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237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tap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76263" lvl="1" indent="-238125">
              <a:lnSpc>
                <a:spcPct val="90000"/>
              </a:lnSpc>
            </a:pPr>
            <a:r>
              <a:rPr lang="en-US" dirty="0" smtClean="0"/>
              <a:t>After </a:t>
            </a:r>
            <a:r>
              <a:rPr lang="en-US" dirty="0"/>
              <a:t>a quick, complete touch </a:t>
            </a:r>
            <a:r>
              <a:rPr lang="en-US" dirty="0" smtClean="0"/>
              <a:t>event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taphold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76263" lvl="1" indent="-238125">
              <a:lnSpc>
                <a:spcPct val="90000"/>
              </a:lnSpc>
            </a:pPr>
            <a:r>
              <a:rPr lang="en-US" dirty="0" smtClean="0"/>
              <a:t>After </a:t>
            </a:r>
            <a:r>
              <a:rPr lang="en-US" dirty="0"/>
              <a:t>a held complete touch </a:t>
            </a:r>
            <a:r>
              <a:rPr lang="en-US" dirty="0" smtClean="0"/>
              <a:t>event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swipe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76263" lvl="1" indent="-238125">
              <a:lnSpc>
                <a:spcPct val="90000"/>
              </a:lnSpc>
            </a:pPr>
            <a:r>
              <a:rPr lang="en-US" dirty="0" smtClean="0"/>
              <a:t>Horizontal </a:t>
            </a:r>
            <a:r>
              <a:rPr lang="en-US" dirty="0"/>
              <a:t>drag of 30px or </a:t>
            </a:r>
            <a:r>
              <a:rPr lang="en-US" dirty="0" smtClean="0"/>
              <a:t>more, within </a:t>
            </a:r>
            <a:r>
              <a:rPr lang="en-US" dirty="0"/>
              <a:t>1 </a:t>
            </a:r>
            <a:r>
              <a:rPr lang="en-US" dirty="0" smtClean="0"/>
              <a:t>second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swipeleft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76263" lvl="1" indent="-238125">
              <a:lnSpc>
                <a:spcPct val="90000"/>
              </a:lnSpc>
            </a:pPr>
            <a:r>
              <a:rPr lang="en-US" dirty="0" smtClean="0"/>
              <a:t>When </a:t>
            </a:r>
            <a:r>
              <a:rPr lang="en-US" dirty="0"/>
              <a:t>a swipe event occurred moving in the </a:t>
            </a:r>
            <a:r>
              <a:rPr lang="en-US" dirty="0" smtClean="0"/>
              <a:t>left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swiperight</a:t>
            </a:r>
          </a:p>
          <a:p>
            <a:pPr marL="576263" lvl="1" indent="-238125">
              <a:lnSpc>
                <a:spcPct val="90000"/>
              </a:lnSpc>
            </a:pPr>
            <a:r>
              <a:rPr lang="en-US" dirty="0" smtClean="0"/>
              <a:t>When </a:t>
            </a:r>
            <a:r>
              <a:rPr lang="en-US" dirty="0"/>
              <a:t>a swipe event occurred moving in the </a:t>
            </a:r>
            <a:r>
              <a:rPr lang="en-US" dirty="0" smtClean="0"/>
              <a:t>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035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Orientation </a:t>
            </a:r>
            <a:r>
              <a:rPr lang="en-US" dirty="0" smtClean="0"/>
              <a:t>Change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orientationchange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Triggers when a device orientation changes 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By </a:t>
            </a:r>
            <a:r>
              <a:rPr lang="en-US" dirty="0"/>
              <a:t>turning it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vertically</a:t>
            </a:r>
            <a:r>
              <a:rPr lang="en-US" dirty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horizontally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Leverage </a:t>
            </a:r>
            <a:r>
              <a:rPr lang="en-US" dirty="0"/>
              <a:t>a second argument, which contains an orientation property 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Equal </a:t>
            </a:r>
            <a:r>
              <a:rPr lang="en-US" dirty="0"/>
              <a:t>to either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portrait</a:t>
            </a:r>
            <a:r>
              <a:rPr lang="en-US" dirty="0"/>
              <a:t>" or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landscape</a:t>
            </a:r>
            <a:r>
              <a:rPr lang="en-US" dirty="0" smtClean="0"/>
              <a:t>“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Also </a:t>
            </a:r>
            <a:r>
              <a:rPr lang="en-US" dirty="0"/>
              <a:t>added as classes to the HTML </a:t>
            </a:r>
            <a:r>
              <a:rPr lang="en-US" dirty="0" smtClean="0"/>
              <a:t>element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Allowing </a:t>
            </a:r>
            <a:r>
              <a:rPr lang="en-US" dirty="0"/>
              <a:t>you to leverage them in your </a:t>
            </a:r>
            <a:r>
              <a:rPr lang="en-US" dirty="0" smtClean="0"/>
              <a:t>CSS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Bind to the resize event when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orientationchange</a:t>
            </a:r>
            <a:r>
              <a:rPr lang="en-US" sz="2800" dirty="0" smtClean="0"/>
              <a:t> is not natively supported</a:t>
            </a:r>
          </a:p>
        </p:txBody>
      </p:sp>
    </p:spTree>
    <p:extLst>
      <p:ext uri="{BB962C8B-B14F-4D97-AF65-F5344CB8AC3E}">
        <p14:creationId xmlns:p14="http://schemas.microsoft.com/office/powerpoint/2010/main" val="391338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scrollstart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Triggers when a scroll </a:t>
            </a:r>
            <a:r>
              <a:rPr lang="en-US" dirty="0" smtClean="0"/>
              <a:t>begins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Note </a:t>
            </a:r>
            <a:r>
              <a:rPr lang="en-US" dirty="0"/>
              <a:t>that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iOS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devices freeze DOM manipulation during </a:t>
            </a:r>
            <a:r>
              <a:rPr lang="en-US" dirty="0" smtClean="0"/>
              <a:t>scroll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Queuing </a:t>
            </a:r>
            <a:r>
              <a:rPr lang="en-US" dirty="0"/>
              <a:t>them to apply when the scroll </a:t>
            </a:r>
            <a:r>
              <a:rPr lang="en-US" dirty="0" smtClean="0"/>
              <a:t>finishes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Currently </a:t>
            </a:r>
            <a:r>
              <a:rPr lang="en-US" dirty="0"/>
              <a:t>investigating ways to allow DOM manipulations to apply before a scroll </a:t>
            </a:r>
            <a:r>
              <a:rPr lang="en-US" dirty="0" smtClean="0"/>
              <a:t>starts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scrollstop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Triggers when a scroll </a:t>
            </a:r>
            <a:r>
              <a:rPr lang="en-US" dirty="0" smtClean="0"/>
              <a:t>finishes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8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show/hide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When a page </a:t>
            </a:r>
            <a:r>
              <a:rPr lang="en-US" dirty="0"/>
              <a:t>is </a:t>
            </a:r>
            <a:r>
              <a:rPr lang="en-US" dirty="0" smtClean="0"/>
              <a:t>shown/hidden </a:t>
            </a:r>
            <a:r>
              <a:rPr lang="en-US" dirty="0"/>
              <a:t>in jQuery </a:t>
            </a:r>
            <a:r>
              <a:rPr lang="en-US" dirty="0" smtClean="0"/>
              <a:t>Mobile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events are triggered on that </a:t>
            </a:r>
            <a:r>
              <a:rPr lang="en-US" dirty="0" smtClean="0"/>
              <a:t>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events triggered depend on whether that page is being shown or </a:t>
            </a:r>
            <a:r>
              <a:rPr lang="en-US" dirty="0" smtClean="0"/>
              <a:t>hidden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</a:t>
            </a:r>
            <a:r>
              <a:rPr lang="en-US" dirty="0"/>
              <a:t>are actually 4 events 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2 </a:t>
            </a:r>
            <a:r>
              <a:rPr lang="en-US" dirty="0"/>
              <a:t>for each </a:t>
            </a:r>
            <a:r>
              <a:rPr lang="en-US" dirty="0" smtClean="0"/>
              <a:t>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15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show/hide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638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pagebeforeshow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85000"/>
              </a:lnSpc>
            </a:pPr>
            <a:r>
              <a:rPr lang="en-US" sz="2800" dirty="0"/>
              <a:t>Triggered on the page being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shown</a:t>
            </a:r>
          </a:p>
          <a:p>
            <a:pPr lvl="2">
              <a:lnSpc>
                <a:spcPct val="85000"/>
              </a:lnSpc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Before</a:t>
            </a:r>
            <a:r>
              <a:rPr lang="en-US" sz="2600" dirty="0" smtClean="0"/>
              <a:t> its transition begins</a:t>
            </a:r>
          </a:p>
          <a:p>
            <a:pPr>
              <a:lnSpc>
                <a:spcPct val="85000"/>
              </a:lnSpc>
            </a:pP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pagebeforehide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85000"/>
              </a:lnSpc>
            </a:pPr>
            <a:r>
              <a:rPr lang="en-US" sz="2800" dirty="0"/>
              <a:t>Triggered on the page being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hidden</a:t>
            </a:r>
          </a:p>
          <a:p>
            <a:pPr lvl="2">
              <a:lnSpc>
                <a:spcPct val="85000"/>
              </a:lnSpc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Before</a:t>
            </a:r>
            <a:r>
              <a:rPr lang="en-US" sz="2600" dirty="0" smtClean="0"/>
              <a:t> </a:t>
            </a:r>
            <a:r>
              <a:rPr lang="en-US" sz="2600" dirty="0"/>
              <a:t>its transition </a:t>
            </a:r>
            <a:r>
              <a:rPr lang="en-US" sz="2600" dirty="0" smtClean="0"/>
              <a:t>begins</a:t>
            </a:r>
            <a:endParaRPr lang="en-US" sz="2600" dirty="0"/>
          </a:p>
          <a:p>
            <a:pPr>
              <a:lnSpc>
                <a:spcPct val="85000"/>
              </a:lnSpc>
            </a:pPr>
            <a:r>
              <a:rPr lang="en-US" sz="3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pageshow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85000"/>
              </a:lnSpc>
            </a:pPr>
            <a:r>
              <a:rPr lang="en-US" sz="2800" dirty="0"/>
              <a:t>Triggered on the page being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shown</a:t>
            </a:r>
          </a:p>
          <a:p>
            <a:pPr lvl="2">
              <a:lnSpc>
                <a:spcPct val="85000"/>
              </a:lnSpc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fter</a:t>
            </a:r>
            <a:r>
              <a:rPr lang="en-US" sz="2600" dirty="0" smtClean="0"/>
              <a:t> </a:t>
            </a:r>
            <a:r>
              <a:rPr lang="en-US" sz="2600" dirty="0"/>
              <a:t>its transition </a:t>
            </a:r>
            <a:r>
              <a:rPr lang="en-US" sz="2600" dirty="0" smtClean="0"/>
              <a:t>completes</a:t>
            </a:r>
          </a:p>
          <a:p>
            <a:pPr>
              <a:lnSpc>
                <a:spcPct val="85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pagehide</a:t>
            </a:r>
          </a:p>
          <a:p>
            <a:pPr lvl="1">
              <a:lnSpc>
                <a:spcPct val="85000"/>
              </a:lnSpc>
            </a:pPr>
            <a:r>
              <a:rPr lang="en-US" sz="2800" dirty="0"/>
              <a:t>Triggered on the page being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hidden</a:t>
            </a:r>
          </a:p>
          <a:p>
            <a:pPr lvl="2">
              <a:lnSpc>
                <a:spcPct val="85000"/>
              </a:lnSpc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</a:t>
            </a:r>
            <a:r>
              <a:rPr lang="en-US" sz="2600" dirty="0"/>
              <a:t> its transition </a:t>
            </a:r>
            <a:r>
              <a:rPr lang="en-US" sz="2600" dirty="0" smtClean="0"/>
              <a:t>completes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8973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show/hide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Note </a:t>
            </a:r>
            <a:r>
              <a:rPr lang="en-US" dirty="0"/>
              <a:t>that all four of these events expose a reference </a:t>
            </a:r>
            <a:r>
              <a:rPr lang="en-US" dirty="0" smtClean="0"/>
              <a:t>to </a:t>
            </a:r>
            <a:r>
              <a:rPr lang="en-US" dirty="0"/>
              <a:t>either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next page </a:t>
            </a:r>
            <a:r>
              <a:rPr lang="en-US" dirty="0" smtClean="0"/>
              <a:t>(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nextPage</a:t>
            </a:r>
            <a:r>
              <a:rPr lang="en-US" dirty="0"/>
              <a:t>)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Previous </a:t>
            </a:r>
            <a:r>
              <a:rPr lang="en-US" dirty="0"/>
              <a:t>page (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prevPage</a:t>
            </a:r>
            <a:r>
              <a:rPr lang="en-US" dirty="0" smtClean="0"/>
              <a:t>)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Depending </a:t>
            </a:r>
            <a:r>
              <a:rPr lang="en-US" dirty="0"/>
              <a:t>on whether the page is being shown or </a:t>
            </a:r>
            <a:r>
              <a:rPr lang="en-US" dirty="0" smtClean="0"/>
              <a:t>hidden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</a:t>
            </a:r>
            <a:r>
              <a:rPr lang="en-US" dirty="0" smtClean="0"/>
              <a:t>hether </a:t>
            </a:r>
            <a:r>
              <a:rPr lang="en-US" dirty="0"/>
              <a:t>that next or previous page </a:t>
            </a:r>
            <a:r>
              <a:rPr lang="en-US" dirty="0" smtClean="0"/>
              <a:t>exists</a:t>
            </a:r>
          </a:p>
        </p:txBody>
      </p:sp>
    </p:spTree>
    <p:extLst>
      <p:ext uri="{BB962C8B-B14F-4D97-AF65-F5344CB8AC3E}">
        <p14:creationId xmlns:p14="http://schemas.microsoft.com/office/powerpoint/2010/main" val="2824781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show/hide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You </a:t>
            </a:r>
            <a:r>
              <a:rPr lang="en-US" sz="3000" dirty="0"/>
              <a:t>can access </a:t>
            </a:r>
            <a:r>
              <a:rPr lang="en-US" sz="3000" dirty="0" smtClean="0"/>
              <a:t>the reference of the page </a:t>
            </a:r>
            <a:r>
              <a:rPr lang="en-US" sz="3000" dirty="0"/>
              <a:t>via the second argument of a bound callback 	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5400"/>
              </a:spcBef>
            </a:pPr>
            <a:r>
              <a:rPr lang="en-US" sz="3000" dirty="0" smtClean="0"/>
              <a:t>To invoke these handlers during initial  page load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Bind them before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jQuery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Mobile</a:t>
            </a:r>
            <a:r>
              <a:rPr lang="en-US" sz="2800" dirty="0" smtClean="0"/>
              <a:t> executes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Can be done in the 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mobileinit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dirty="0" smtClean="0"/>
              <a:t>handler</a:t>
            </a:r>
            <a:endParaRPr lang="en-US" sz="2600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95300" y="2218253"/>
            <a:ext cx="8153400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dirty="0"/>
              <a:t>$('div</a:t>
            </a:r>
            <a:r>
              <a:rPr lang="en-US" dirty="0" smtClean="0"/>
              <a:t>').live(</a:t>
            </a:r>
            <a:r>
              <a:rPr lang="en-US" dirty="0"/>
              <a:t>'</a:t>
            </a:r>
            <a:r>
              <a:rPr lang="en-US" dirty="0" err="1"/>
              <a:t>pageshow</a:t>
            </a:r>
            <a:r>
              <a:rPr lang="en-US" dirty="0" smtClean="0"/>
              <a:t>',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		function(event</a:t>
            </a:r>
            <a:r>
              <a:rPr lang="en-US" dirty="0"/>
              <a:t>, </a:t>
            </a:r>
            <a:r>
              <a:rPr lang="en-US" dirty="0" err="1"/>
              <a:t>ui</a:t>
            </a:r>
            <a:r>
              <a:rPr lang="en-US" dirty="0"/>
              <a:t>){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	alert</a:t>
            </a:r>
            <a:r>
              <a:rPr lang="en-US" dirty="0"/>
              <a:t>('This page was just hidden: '+ </a:t>
            </a:r>
            <a:r>
              <a:rPr lang="en-US" dirty="0" err="1" smtClean="0"/>
              <a:t>ui.prevPage</a:t>
            </a:r>
            <a:r>
              <a:rPr lang="en-US" dirty="0"/>
              <a:t>);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		});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/>
              <a:t>$('div</a:t>
            </a:r>
            <a:r>
              <a:rPr lang="en-US" dirty="0" smtClean="0"/>
              <a:t>').live(</a:t>
            </a:r>
            <a:r>
              <a:rPr lang="en-US" dirty="0"/>
              <a:t>'</a:t>
            </a:r>
            <a:r>
              <a:rPr lang="en-US" dirty="0" err="1"/>
              <a:t>pagehide</a:t>
            </a:r>
            <a:r>
              <a:rPr lang="en-US" dirty="0" smtClean="0"/>
              <a:t>',</a:t>
            </a:r>
          </a:p>
          <a:p>
            <a:pPr>
              <a:lnSpc>
                <a:spcPct val="95000"/>
              </a:lnSpc>
            </a:pPr>
            <a:r>
              <a:rPr lang="en-US" dirty="0"/>
              <a:t>	</a:t>
            </a:r>
            <a:r>
              <a:rPr lang="en-US" dirty="0" smtClean="0"/>
              <a:t>	function(event</a:t>
            </a:r>
            <a:r>
              <a:rPr lang="en-US" dirty="0"/>
              <a:t>, </a:t>
            </a:r>
            <a:r>
              <a:rPr lang="en-US" dirty="0" err="1"/>
              <a:t>ui</a:t>
            </a:r>
            <a:r>
              <a:rPr lang="en-US" dirty="0"/>
              <a:t>){</a:t>
            </a:r>
          </a:p>
          <a:p>
            <a:pPr>
              <a:lnSpc>
                <a:spcPct val="95000"/>
              </a:lnSpc>
            </a:pPr>
            <a:r>
              <a:rPr lang="en-US" dirty="0"/>
              <a:t>  </a:t>
            </a:r>
            <a:r>
              <a:rPr lang="en-US" dirty="0" smtClean="0"/>
              <a:t>	alert</a:t>
            </a:r>
            <a:r>
              <a:rPr lang="en-US" dirty="0"/>
              <a:t>('This page was just shown: '+ </a:t>
            </a:r>
            <a:r>
              <a:rPr lang="en-US" dirty="0" err="1" smtClean="0"/>
              <a:t>ui.nextPage</a:t>
            </a:r>
            <a:r>
              <a:rPr lang="en-US" dirty="0"/>
              <a:t>);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		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3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Mobile </a:t>
            </a:r>
            <a:r>
              <a:rPr lang="en-US" dirty="0" smtClean="0"/>
              <a:t>Overview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 </a:t>
            </a:r>
            <a:r>
              <a:rPr lang="en-US" dirty="0"/>
              <a:t>pages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jQuery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Mobile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Are </a:t>
            </a:r>
            <a:r>
              <a:rPr lang="en-US" dirty="0"/>
              <a:t>built on a foundation of clean, semantic </a:t>
            </a:r>
            <a:r>
              <a:rPr lang="en-US" dirty="0" smtClean="0"/>
              <a:t>HTML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</a:t>
            </a:r>
            <a:r>
              <a:rPr lang="en-US" dirty="0" smtClean="0"/>
              <a:t>nsure </a:t>
            </a:r>
            <a:r>
              <a:rPr lang="en-US" dirty="0"/>
              <a:t>compatibility with pretty much any web-enabled </a:t>
            </a:r>
            <a:r>
              <a:rPr lang="en-US" dirty="0" smtClean="0"/>
              <a:t>device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jQuery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Mobile</a:t>
            </a:r>
            <a:r>
              <a:rPr lang="en-US" dirty="0"/>
              <a:t> applies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progressive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enhancement</a:t>
            </a:r>
            <a:r>
              <a:rPr lang="en-US" dirty="0"/>
              <a:t> techniques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Unobtrusively </a:t>
            </a:r>
            <a:r>
              <a:rPr lang="en-US" dirty="0"/>
              <a:t>transform the semantic page into a rich, interactive experience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Leverages </a:t>
            </a:r>
            <a:r>
              <a:rPr lang="en-US" dirty="0"/>
              <a:t>the power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jQuery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550743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Page Show/Hide Events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359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initialization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jQuery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Mobile</a:t>
            </a:r>
            <a:r>
              <a:rPr lang="en-US" dirty="0"/>
              <a:t> auto-initializes plugins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Based 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markup conventions</a:t>
            </a:r>
            <a:r>
              <a:rPr lang="en-US" dirty="0"/>
              <a:t> found in a </a:t>
            </a:r>
            <a:r>
              <a:rPr lang="en-US" dirty="0" smtClean="0"/>
              <a:t>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I.e. </a:t>
            </a:r>
            <a:r>
              <a:rPr lang="en-US" dirty="0"/>
              <a:t>an input element with a type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range</a:t>
            </a:r>
            <a:r>
              <a:rPr lang="en-US" dirty="0"/>
              <a:t> will automatically generate a custom slider </a:t>
            </a:r>
            <a:r>
              <a:rPr lang="en-US" dirty="0" smtClean="0"/>
              <a:t>control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Auto-initialization</a:t>
            </a:r>
            <a:r>
              <a:rPr lang="en-US" dirty="0" smtClean="0"/>
              <a:t> </a:t>
            </a:r>
            <a:r>
              <a:rPr lang="en-US" dirty="0"/>
              <a:t>is controlled by </a:t>
            </a:r>
            <a:r>
              <a:rPr lang="en-US" dirty="0" smtClean="0"/>
              <a:t>page plugin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Dispatches </a:t>
            </a:r>
            <a:r>
              <a:rPr lang="en-US" dirty="0"/>
              <a:t>events before and after it </a:t>
            </a:r>
            <a:r>
              <a:rPr lang="en-US" dirty="0" smtClean="0"/>
              <a:t>executes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Allows manipulation of </a:t>
            </a:r>
            <a:r>
              <a:rPr lang="en-US" dirty="0"/>
              <a:t>a page 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Either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pre-or-post</a:t>
            </a:r>
            <a:r>
              <a:rPr lang="en-US" dirty="0"/>
              <a:t> </a:t>
            </a:r>
            <a:r>
              <a:rPr lang="en-US" dirty="0" smtClean="0"/>
              <a:t>initialization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</a:t>
            </a:r>
            <a:r>
              <a:rPr lang="en-US" dirty="0" smtClean="0"/>
              <a:t>rovide </a:t>
            </a:r>
            <a:r>
              <a:rPr lang="en-US" dirty="0"/>
              <a:t>your own </a:t>
            </a:r>
            <a:r>
              <a:rPr lang="en-US" dirty="0" smtClean="0"/>
              <a:t>initialization </a:t>
            </a:r>
            <a:r>
              <a:rPr lang="en-US" dirty="0"/>
              <a:t>behavior and prevent the auto-initializations from </a:t>
            </a:r>
            <a:r>
              <a:rPr lang="en-US" dirty="0" smtClean="0"/>
              <a:t>occurring</a:t>
            </a:r>
          </a:p>
        </p:txBody>
      </p:sp>
    </p:spTree>
    <p:extLst>
      <p:ext uri="{BB962C8B-B14F-4D97-AF65-F5344CB8AC3E}">
        <p14:creationId xmlns:p14="http://schemas.microsoft.com/office/powerpoint/2010/main" val="156749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initialization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initialization events </a:t>
            </a:r>
            <a:r>
              <a:rPr lang="en-US" dirty="0"/>
              <a:t>will only fire once per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page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Opposed </a:t>
            </a:r>
            <a:r>
              <a:rPr lang="en-US" dirty="0"/>
              <a:t>to the show/hide </a:t>
            </a:r>
            <a:r>
              <a:rPr lang="en-US" dirty="0" smtClean="0"/>
              <a:t>events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ire </a:t>
            </a:r>
            <a:r>
              <a:rPr lang="en-US" dirty="0"/>
              <a:t>every time a </a:t>
            </a:r>
            <a:r>
              <a:rPr lang="en-US" dirty="0" smtClean="0"/>
              <a:t>page </a:t>
            </a:r>
            <a:r>
              <a:rPr lang="en-US" dirty="0"/>
              <a:t>is shown and </a:t>
            </a:r>
            <a:r>
              <a:rPr lang="en-US" dirty="0" smtClean="0"/>
              <a:t>hidden</a:t>
            </a:r>
          </a:p>
          <a:p>
            <a:endParaRPr lang="en-US" dirty="0"/>
          </a:p>
        </p:txBody>
      </p:sp>
      <p:pic>
        <p:nvPicPr>
          <p:cNvPr id="8194" name="Picture 2" descr="http://marketing.freebg.eu/wp-content/plugins/random-image-widget/marketing/marketing-cre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0" y="3962400"/>
            <a:ext cx="2857500" cy="2143125"/>
          </a:xfrm>
          <a:prstGeom prst="roundRect">
            <a:avLst>
              <a:gd name="adj" fmla="val 6508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movie4u.blog.bg/photos/125375/original/Create-More-Success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3962400"/>
            <a:ext cx="2857500" cy="2143125"/>
          </a:xfrm>
          <a:prstGeom prst="roundRect">
            <a:avLst>
              <a:gd name="adj" fmla="val 6508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29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initialization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2954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pagebeforecreate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On page initialized</a:t>
            </a:r>
            <a:r>
              <a:rPr lang="en-US" dirty="0"/>
              <a:t>, before initialization </a:t>
            </a:r>
            <a:r>
              <a:rPr lang="en-US" dirty="0" smtClean="0"/>
              <a:t>occurs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57200" y="2286000"/>
            <a:ext cx="8153400" cy="1261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dirty="0"/>
              <a:t>$('#</a:t>
            </a:r>
            <a:r>
              <a:rPr lang="en-US" dirty="0" err="1"/>
              <a:t>aboutPage</a:t>
            </a:r>
            <a:r>
              <a:rPr lang="en-US" dirty="0" smtClean="0"/>
              <a:t>').live(</a:t>
            </a:r>
            <a:r>
              <a:rPr lang="en-US" dirty="0"/>
              <a:t>'</a:t>
            </a:r>
            <a:r>
              <a:rPr lang="en-US" dirty="0" err="1"/>
              <a:t>pagebeforecreate</a:t>
            </a:r>
            <a:r>
              <a:rPr lang="en-US" dirty="0" smtClean="0"/>
              <a:t>',</a:t>
            </a:r>
          </a:p>
          <a:p>
            <a:pPr>
              <a:lnSpc>
                <a:spcPct val="95000"/>
              </a:lnSpc>
            </a:pPr>
            <a:r>
              <a:rPr lang="en-US" dirty="0"/>
              <a:t>	</a:t>
            </a:r>
            <a:r>
              <a:rPr lang="en-US" dirty="0" smtClean="0"/>
              <a:t>		  function(event</a:t>
            </a:r>
            <a:r>
              <a:rPr lang="en-US" dirty="0"/>
              <a:t>){</a:t>
            </a:r>
          </a:p>
          <a:p>
            <a:pPr>
              <a:lnSpc>
                <a:spcPct val="95000"/>
              </a:lnSpc>
            </a:pPr>
            <a:r>
              <a:rPr lang="en-US" dirty="0"/>
              <a:t>  </a:t>
            </a:r>
            <a:r>
              <a:rPr lang="en-US" dirty="0" smtClean="0"/>
              <a:t>alert</a:t>
            </a:r>
            <a:r>
              <a:rPr lang="en-US" dirty="0"/>
              <a:t>('This page was just inserted into the </a:t>
            </a:r>
            <a:r>
              <a:rPr lang="en-US" dirty="0" err="1"/>
              <a:t>dom</a:t>
            </a:r>
            <a:r>
              <a:rPr lang="en-US" dirty="0"/>
              <a:t>!');</a:t>
            </a:r>
          </a:p>
          <a:p>
            <a:pPr>
              <a:lnSpc>
                <a:spcPct val="95000"/>
              </a:lnSpc>
            </a:pPr>
            <a:r>
              <a:rPr lang="en-US" dirty="0"/>
              <a:t>});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3810000"/>
            <a:ext cx="8686800" cy="1295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pagecreate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On page initialized, after initialization occurs</a:t>
            </a:r>
          </a:p>
          <a:p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7200" y="5105400"/>
            <a:ext cx="8153400" cy="9694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dirty="0"/>
              <a:t>$('#</a:t>
            </a:r>
            <a:r>
              <a:rPr lang="en-US" dirty="0" err="1"/>
              <a:t>aboutPage</a:t>
            </a:r>
            <a:r>
              <a:rPr lang="en-US" dirty="0" smtClean="0"/>
              <a:t>').live(</a:t>
            </a:r>
            <a:r>
              <a:rPr lang="en-US" dirty="0"/>
              <a:t>'</a:t>
            </a:r>
            <a:r>
              <a:rPr lang="en-US" dirty="0" err="1"/>
              <a:t>pagecreate</a:t>
            </a:r>
            <a:r>
              <a:rPr lang="en-US" dirty="0"/>
              <a:t>',function(event){</a:t>
            </a:r>
          </a:p>
          <a:p>
            <a:pPr>
              <a:lnSpc>
                <a:spcPct val="95000"/>
              </a:lnSpc>
            </a:pPr>
            <a:r>
              <a:rPr lang="en-US" dirty="0"/>
              <a:t>  alert('This page was just enhanced by jQuery Mobile!');</a:t>
            </a:r>
          </a:p>
          <a:p>
            <a:pPr>
              <a:lnSpc>
                <a:spcPct val="95000"/>
              </a:lnSpc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7964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initialization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binding to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pagebeforecreate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and returning </a:t>
            </a:r>
            <a:r>
              <a:rPr lang="en-US" dirty="0" smtClean="0"/>
              <a:t>false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prevent the page plugin from making its </a:t>
            </a:r>
            <a:r>
              <a:rPr lang="en-US" dirty="0" smtClean="0"/>
              <a:t>manipulations</a:t>
            </a:r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57200" y="3583311"/>
            <a:ext cx="8153400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dirty="0"/>
              <a:t>$('#</a:t>
            </a:r>
            <a:r>
              <a:rPr lang="en-US" dirty="0" err="1"/>
              <a:t>aboutPage</a:t>
            </a:r>
            <a:r>
              <a:rPr lang="en-US" dirty="0" smtClean="0"/>
              <a:t>').live(</a:t>
            </a:r>
            <a:r>
              <a:rPr lang="en-US" dirty="0"/>
              <a:t>'</a:t>
            </a:r>
            <a:r>
              <a:rPr lang="en-US" dirty="0" err="1"/>
              <a:t>pagebeforecreate</a:t>
            </a:r>
            <a:r>
              <a:rPr lang="en-US" dirty="0" smtClean="0"/>
              <a:t>',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			  function(event</a:t>
            </a:r>
            <a:r>
              <a:rPr lang="en-US" dirty="0"/>
              <a:t>){</a:t>
            </a:r>
          </a:p>
          <a:p>
            <a:pPr>
              <a:lnSpc>
                <a:spcPct val="95000"/>
              </a:lnSpc>
            </a:pPr>
            <a:r>
              <a:rPr lang="en-US" dirty="0"/>
              <a:t>  //run your own enhancement scripting here...</a:t>
            </a:r>
          </a:p>
          <a:p>
            <a:pPr>
              <a:lnSpc>
                <a:spcPct val="95000"/>
              </a:lnSpc>
            </a:pPr>
            <a:r>
              <a:rPr lang="en-US" dirty="0"/>
              <a:t>  return false;</a:t>
            </a:r>
          </a:p>
          <a:p>
            <a:pPr>
              <a:lnSpc>
                <a:spcPct val="95000"/>
              </a:lnSpc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031372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648201"/>
            <a:ext cx="7924800" cy="685800"/>
          </a:xfrm>
        </p:spPr>
        <p:txBody>
          <a:bodyPr/>
          <a:lstStyle/>
          <a:p>
            <a:r>
              <a:rPr lang="en-US" dirty="0" smtClean="0"/>
              <a:t>jQuery Mobile Init Events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374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18" name="Picture 2" descr="http://labs.blitzagency.com/wp-content/uploads/2010/04/blog-jque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09825" y="1371600"/>
            <a:ext cx="4324350" cy="2514600"/>
          </a:xfrm>
          <a:prstGeom prst="roundRect">
            <a:avLst>
              <a:gd name="adj" fmla="val 12049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820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057400"/>
            <a:ext cx="7924800" cy="685800"/>
          </a:xfrm>
        </p:spPr>
        <p:txBody>
          <a:bodyPr/>
          <a:lstStyle/>
          <a:p>
            <a:r>
              <a:rPr lang="en-US" dirty="0" smtClean="0"/>
              <a:t>Features of jQuery Mobile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783679"/>
            <a:ext cx="7924800" cy="569120"/>
          </a:xfrm>
        </p:spPr>
        <p:txBody>
          <a:bodyPr/>
          <a:lstStyle/>
          <a:p>
            <a:r>
              <a:rPr lang="en-US" dirty="0" smtClean="0"/>
              <a:t>What to Expect?</a:t>
            </a:r>
            <a:endParaRPr lang="en-US" dirty="0"/>
          </a:p>
        </p:txBody>
      </p:sp>
      <p:pic>
        <p:nvPicPr>
          <p:cNvPr id="4098" name="Picture 2" descr="http://jquerymobile.com/demos/1.0a1/docs/_assets/images/jquer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59914" y="708026"/>
            <a:ext cx="4024174" cy="1044574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globalnerdy.com/wordpress/wp-content/uploads/2007/12/bug_vs_feature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09862" y="3581400"/>
            <a:ext cx="3724276" cy="2793208"/>
          </a:xfrm>
          <a:prstGeom prst="roundRect">
            <a:avLst>
              <a:gd name="adj" fmla="val 6209"/>
            </a:avLst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00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jQuery 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Built 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jQuery</a:t>
            </a:r>
            <a:r>
              <a:rPr lang="en-US" dirty="0"/>
              <a:t> core for familiar and consistent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jQuery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syntax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Compatible with all major mobile </a:t>
            </a:r>
            <a:r>
              <a:rPr lang="en-US" dirty="0" smtClean="0"/>
              <a:t>platforms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iOS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Android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Blackberry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Palm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WebOS</a:t>
            </a:r>
            <a:r>
              <a:rPr lang="en-US" dirty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bada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Nokia</a:t>
            </a:r>
            <a:r>
              <a:rPr lang="en-US" dirty="0"/>
              <a:t>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Symbian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Windows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Mobile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WP7 Mango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Support </a:t>
            </a:r>
            <a:r>
              <a:rPr lang="en-US" dirty="0"/>
              <a:t>for </a:t>
            </a:r>
            <a:r>
              <a:rPr lang="en-US" dirty="0" smtClean="0"/>
              <a:t>devices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understanding</a:t>
            </a:r>
            <a:r>
              <a:rPr lang="en-US" dirty="0" smtClean="0"/>
              <a:t> </a:t>
            </a:r>
            <a:r>
              <a:rPr lang="en-US" dirty="0"/>
              <a:t>HTML</a:t>
            </a:r>
          </a:p>
          <a:p>
            <a:pPr>
              <a:lnSpc>
                <a:spcPct val="100000"/>
              </a:lnSpc>
              <a:tabLst>
                <a:tab pos="282575" algn="l"/>
                <a:tab pos="8059738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Lightweight</a:t>
            </a:r>
            <a:r>
              <a:rPr lang="en-US" dirty="0"/>
              <a:t> </a:t>
            </a:r>
            <a:r>
              <a:rPr lang="en-US" dirty="0" smtClean="0"/>
              <a:t>size</a:t>
            </a:r>
          </a:p>
          <a:p>
            <a:pPr lvl="1">
              <a:lnSpc>
                <a:spcPct val="100000"/>
              </a:lnSpc>
              <a:tabLst>
                <a:tab pos="282575" algn="l"/>
                <a:tab pos="8059738" algn="l"/>
              </a:tabLs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12k</a:t>
            </a:r>
            <a:r>
              <a:rPr lang="en-US" dirty="0" smtClean="0"/>
              <a:t> </a:t>
            </a:r>
            <a:r>
              <a:rPr lang="en-US" dirty="0"/>
              <a:t>compressed 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mobile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functionality</a:t>
            </a:r>
          </a:p>
          <a:p>
            <a:pPr lvl="1">
              <a:lnSpc>
                <a:spcPct val="100000"/>
              </a:lnSpc>
              <a:tabLst>
                <a:tab pos="282575" algn="l"/>
                <a:tab pos="8059738" algn="l"/>
              </a:tabLs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Minimal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image</a:t>
            </a:r>
            <a:r>
              <a:rPr lang="en-US" dirty="0"/>
              <a:t> dependencies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speed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012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jQuery 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HTML5 </a:t>
            </a:r>
            <a:r>
              <a:rPr lang="en-US" dirty="0"/>
              <a:t>Markup-driven configuration </a:t>
            </a:r>
            <a:r>
              <a:rPr lang="en-US" dirty="0" smtClean="0"/>
              <a:t>for </a:t>
            </a:r>
            <a:r>
              <a:rPr lang="en-US" dirty="0"/>
              <a:t>fast development and minimal required </a:t>
            </a:r>
            <a:r>
              <a:rPr lang="en-US" dirty="0" smtClean="0"/>
              <a:t>scripting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Pages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behavior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Progressive enhancement</a:t>
            </a:r>
            <a:r>
              <a:rPr lang="en-US" dirty="0"/>
              <a:t> </a:t>
            </a:r>
            <a:r>
              <a:rPr lang="en-US" dirty="0" smtClean="0"/>
              <a:t>approach brings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Core </a:t>
            </a:r>
            <a:r>
              <a:rPr lang="en-US" dirty="0"/>
              <a:t>content and </a:t>
            </a:r>
            <a:r>
              <a:rPr lang="en-US" dirty="0" smtClean="0"/>
              <a:t>functionality </a:t>
            </a:r>
            <a:r>
              <a:rPr lang="en-US" dirty="0"/>
              <a:t>to all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mobile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tablet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desktop</a:t>
            </a:r>
            <a:r>
              <a:rPr lang="en-US" dirty="0"/>
              <a:t> platforms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rich, installed application-like experience on newer mobile </a:t>
            </a:r>
            <a:r>
              <a:rPr lang="en-US" dirty="0" smtClean="0"/>
              <a:t>platforms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3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jQuery 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876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Automatic </a:t>
            </a:r>
            <a:r>
              <a:rPr lang="en-US" dirty="0"/>
              <a:t>initialization 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data-*</a:t>
            </a:r>
            <a:r>
              <a:rPr lang="en-US" dirty="0" smtClean="0"/>
              <a:t> </a:t>
            </a:r>
            <a:r>
              <a:rPr lang="en-US" dirty="0"/>
              <a:t>attributes in the HTML markup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Trigger initialization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jQuery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Mobile</a:t>
            </a:r>
            <a:r>
              <a:rPr lang="en-US" dirty="0"/>
              <a:t> </a:t>
            </a:r>
            <a:r>
              <a:rPr lang="en-US" dirty="0" smtClean="0"/>
              <a:t>widgets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New </a:t>
            </a:r>
            <a:r>
              <a:rPr lang="en-US" dirty="0"/>
              <a:t>events </a:t>
            </a:r>
            <a:r>
              <a:rPr lang="en-US" dirty="0" smtClean="0"/>
              <a:t>for support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touch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mouse</a:t>
            </a:r>
            <a:r>
              <a:rPr lang="en-US" dirty="0"/>
              <a:t>,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cursor</a:t>
            </a:r>
            <a:r>
              <a:rPr lang="en-US" dirty="0"/>
              <a:t> focus-based user </a:t>
            </a:r>
            <a:r>
              <a:rPr lang="en-US" dirty="0" smtClean="0"/>
              <a:t>input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New plugins enhance native controls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touch-optimized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themable</a:t>
            </a:r>
            <a:r>
              <a:rPr lang="en-US" dirty="0"/>
              <a:t> </a:t>
            </a:r>
            <a:r>
              <a:rPr lang="en-US" dirty="0" smtClean="0"/>
              <a:t>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56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685800"/>
          </a:xfrm>
        </p:spPr>
        <p:txBody>
          <a:bodyPr/>
          <a:lstStyle/>
          <a:p>
            <a:r>
              <a:rPr lang="en-US" dirty="0" smtClean="0"/>
              <a:t>Responsive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478879"/>
            <a:ext cx="7924800" cy="569120"/>
          </a:xfrm>
        </p:spPr>
        <p:txBody>
          <a:bodyPr/>
          <a:lstStyle/>
          <a:p>
            <a:r>
              <a:rPr lang="en-US" dirty="0" smtClean="0"/>
              <a:t>Media Queries And Stuff... </a:t>
            </a:r>
            <a:endParaRPr lang="en-US" dirty="0"/>
          </a:p>
        </p:txBody>
      </p:sp>
      <p:pic>
        <p:nvPicPr>
          <p:cNvPr id="4" name="Picture 6" descr="http://www.paperthin.com/_cs_apps/pt_photo_gallery/uploads/carouselFeature/original/features.pn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85681" y="3352800"/>
            <a:ext cx="3348719" cy="2286000"/>
          </a:xfrm>
          <a:prstGeom prst="roundRect">
            <a:avLst>
              <a:gd name="adj" fmla="val 7778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responsible-investor.com/images/uploads/articles/Dragon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20610" y="3352800"/>
            <a:ext cx="3298447" cy="2285999"/>
          </a:xfrm>
          <a:prstGeom prst="roundRect">
            <a:avLst>
              <a:gd name="adj" fmla="val 7778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117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These browsers have </a:t>
            </a:r>
            <a:r>
              <a:rPr lang="en-US" dirty="0"/>
              <a:t>a solid </a:t>
            </a:r>
            <a:r>
              <a:rPr lang="en-US" dirty="0" smtClean="0"/>
              <a:t>jqm experience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Apple iOS (3.1-4.2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Android </a:t>
            </a:r>
            <a:r>
              <a:rPr lang="en-US" dirty="0"/>
              <a:t>(1.6-2.3</a:t>
            </a:r>
            <a:r>
              <a:rPr lang="en-US" dirty="0" smtClean="0"/>
              <a:t>) </a:t>
            </a:r>
            <a:r>
              <a:rPr lang="en-US" dirty="0"/>
              <a:t>all </a:t>
            </a:r>
            <a:r>
              <a:rPr lang="en-US" dirty="0" smtClean="0"/>
              <a:t>devices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Blackberry </a:t>
            </a:r>
            <a:r>
              <a:rPr lang="en-US" dirty="0" smtClean="0"/>
              <a:t>6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Windows </a:t>
            </a:r>
            <a:r>
              <a:rPr lang="en-US" dirty="0"/>
              <a:t>Phone </a:t>
            </a:r>
            <a:r>
              <a:rPr lang="en-US" dirty="0" smtClean="0"/>
              <a:t>7 Mango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Palm </a:t>
            </a:r>
            <a:r>
              <a:rPr lang="en-US" dirty="0" err="1"/>
              <a:t>WebOS</a:t>
            </a:r>
            <a:r>
              <a:rPr lang="en-US" dirty="0"/>
              <a:t> (1.4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Opera </a:t>
            </a:r>
            <a:r>
              <a:rPr lang="en-US" dirty="0"/>
              <a:t>Mobile (10.1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Opera </a:t>
            </a:r>
            <a:r>
              <a:rPr lang="en-US" dirty="0"/>
              <a:t>Mini (5.02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Firefox </a:t>
            </a:r>
            <a:r>
              <a:rPr lang="en-US" dirty="0"/>
              <a:t>Mobile (beta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122" name="Picture 2" descr="http://www.zagg.com/community/blog/wp-content/uploads/2011/05/apple_logo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8683" y1="16458" x2="58683" y2="16458"/>
                        <a14:foregroundMark x1="50499" y1="18542" x2="50499" y2="185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0" y="2819400"/>
            <a:ext cx="1749743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android.com/media/wallpaper/gif/android_logo.gif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56543" y1="19141" x2="56543" y2="19141"/>
                        <a14:foregroundMark x1="34454" y1="45052" x2="34454" y2="45052"/>
                        <a14:foregroundMark x1="90996" y1="49870" x2="90996" y2="498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54091" y="1371600"/>
            <a:ext cx="2561309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http://t2.gstatic.com/images?q=tbn:ANd9GcS8V8MNFkRfvY2k720KTAj8ys96MroHE8XDiHzCQBDxw9KmuZkBrvHsXWZ5TQ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62486" y="4876800"/>
            <a:ext cx="2268702" cy="154305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5896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Mobile</a:t>
            </a:r>
            <a:endParaRPr lang="en-US" dirty="0"/>
          </a:p>
        </p:txBody>
      </p:sp>
      <p:pic>
        <p:nvPicPr>
          <p:cNvPr id="20482" name="Picture 2" descr="http://jquerymobile.com/test/docs/_assets/images/jquer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123852">
            <a:off x="304799" y="1341871"/>
            <a:ext cx="4610100" cy="1181101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http://www.allrmc.com/images/reverse_mortgage_question_answ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26007" y="4315866"/>
            <a:ext cx="4891986" cy="2237334"/>
          </a:xfrm>
          <a:prstGeom prst="roundRect">
            <a:avLst>
              <a:gd name="adj" fmla="val 10936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6" name="Picture 6" descr="http://sixminutes.dlugan.com/wp-content/uploads/2008/02/question-mark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020348">
            <a:off x="6696299" y="1132310"/>
            <a:ext cx="1357140" cy="1863805"/>
          </a:xfrm>
          <a:prstGeom prst="roundRect">
            <a:avLst>
              <a:gd name="adj" fmla="val 10936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412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Create multiple pages with different content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Using HTML5 and jQuery Mobile</a:t>
            </a:r>
            <a:endParaRPr lang="ru-RU" sz="26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Link the pages from the above exercise</a:t>
            </a:r>
            <a:endParaRPr lang="ru-RU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Create a form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Try to copy one of the famous mobile apps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For example "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Phone</a:t>
            </a:r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book</a:t>
            </a:r>
            <a:r>
              <a:rPr lang="en-US" sz="2600" dirty="0" smtClean="0"/>
              <a:t>"</a:t>
            </a:r>
            <a:r>
              <a:rPr lang="ru-RU" sz="2600" dirty="0" smtClean="0"/>
              <a:t> </a:t>
            </a:r>
            <a:r>
              <a:rPr lang="en-US" sz="2600" dirty="0" smtClean="0"/>
              <a:t>for Android </a:t>
            </a:r>
            <a:endParaRPr lang="ru-RU" sz="26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Expend the previous with adding more options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Screens for adding and editing new contacts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Screen for view of a contact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Etc.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8896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Layout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Media Query Helper </a:t>
            </a:r>
            <a:r>
              <a:rPr lang="en-US" dirty="0" smtClean="0"/>
              <a:t>Classes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jqm</a:t>
            </a:r>
            <a:r>
              <a:rPr lang="en-US" dirty="0" smtClean="0"/>
              <a:t> </a:t>
            </a:r>
            <a:r>
              <a:rPr lang="en-US" dirty="0"/>
              <a:t>adds classes to the HTML element 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Mimic </a:t>
            </a:r>
            <a:r>
              <a:rPr lang="en-US" dirty="0"/>
              <a:t>browser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orientation</a:t>
            </a:r>
            <a:r>
              <a:rPr lang="en-US" dirty="0"/>
              <a:t> and common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min/max-width</a:t>
            </a:r>
            <a:r>
              <a:rPr lang="en-US" dirty="0"/>
              <a:t> CSS media </a:t>
            </a:r>
            <a:r>
              <a:rPr lang="en-US" dirty="0" smtClean="0"/>
              <a:t>queries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These </a:t>
            </a:r>
            <a:r>
              <a:rPr lang="en-US" dirty="0"/>
              <a:t>classes are updated 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load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resize</a:t>
            </a:r>
            <a:r>
              <a:rPr lang="en-US" dirty="0"/>
              <a:t> and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orientationchange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Allowing </a:t>
            </a:r>
            <a:r>
              <a:rPr lang="en-US" dirty="0"/>
              <a:t>you to key off these classes in </a:t>
            </a:r>
            <a:r>
              <a:rPr lang="en-US" dirty="0" smtClean="0"/>
              <a:t>CSS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responsive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layouts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Even </a:t>
            </a:r>
            <a:r>
              <a:rPr lang="en-US" dirty="0"/>
              <a:t>in browsers </a:t>
            </a:r>
            <a:r>
              <a:rPr lang="en-US" dirty="0" smtClean="0"/>
              <a:t>not supporting </a:t>
            </a:r>
            <a:r>
              <a:rPr lang="en-US" dirty="0"/>
              <a:t>media queries!</a:t>
            </a:r>
          </a:p>
        </p:txBody>
      </p:sp>
    </p:spTree>
    <p:extLst>
      <p:ext uri="{BB962C8B-B14F-4D97-AF65-F5344CB8AC3E}">
        <p14:creationId xmlns:p14="http://schemas.microsoft.com/office/powerpoint/2010/main" val="2706956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Orientation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HTML element will always have a class of either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portrait</a:t>
            </a:r>
            <a:r>
              <a:rPr lang="en-US" dirty="0"/>
              <a:t>" or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landscape</a:t>
            </a:r>
            <a:r>
              <a:rPr lang="en-US" dirty="0" smtClean="0"/>
              <a:t>“</a:t>
            </a:r>
          </a:p>
          <a:p>
            <a:pPr lvl="1"/>
            <a:r>
              <a:rPr lang="en-US" dirty="0" smtClean="0"/>
              <a:t>Depending </a:t>
            </a:r>
            <a:r>
              <a:rPr lang="en-US" dirty="0"/>
              <a:t>on the orientation of the browser or </a:t>
            </a:r>
            <a:r>
              <a:rPr lang="en-US" dirty="0" smtClean="0"/>
              <a:t>device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utilize these in your CSS like this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65667" y="3962400"/>
            <a:ext cx="8153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.portrait </a:t>
            </a:r>
            <a:r>
              <a:rPr lang="en-US" dirty="0"/>
              <a:t>{</a:t>
            </a:r>
          </a:p>
          <a:p>
            <a:r>
              <a:rPr lang="en-US" dirty="0"/>
              <a:t>	/* portrait orientation changes go here! */</a:t>
            </a:r>
          </a:p>
          <a:p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.</a:t>
            </a:r>
            <a:r>
              <a:rPr lang="en-US" dirty="0"/>
              <a:t>landscape {</a:t>
            </a:r>
          </a:p>
          <a:p>
            <a:r>
              <a:rPr lang="en-US" dirty="0"/>
              <a:t>	/* landscape orientation changes go here! */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8148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Min/Max Width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Breakpoint </a:t>
            </a:r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3886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By default,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min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max</a:t>
            </a:r>
            <a:r>
              <a:rPr lang="en-US" dirty="0"/>
              <a:t> breakpoint </a:t>
            </a:r>
            <a:r>
              <a:rPr lang="en-US" dirty="0" smtClean="0"/>
              <a:t>classes are created at </a:t>
            </a:r>
            <a:r>
              <a:rPr lang="en-US" dirty="0"/>
              <a:t>the following widths: </a:t>
            </a:r>
            <a:endParaRPr lang="en-US" dirty="0" smtClean="0"/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320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480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768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1024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Classes </a:t>
            </a:r>
            <a:r>
              <a:rPr lang="en-US" dirty="0"/>
              <a:t>that look like </a:t>
            </a:r>
            <a:r>
              <a:rPr lang="en-US" dirty="0" smtClean="0"/>
              <a:t>this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min-width-320px</a:t>
            </a:r>
            <a:r>
              <a:rPr lang="en-US" dirty="0"/>
              <a:t>",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max-width-480px</a:t>
            </a:r>
            <a:r>
              <a:rPr lang="en-US" dirty="0"/>
              <a:t>"</a:t>
            </a:r>
            <a:endParaRPr lang="en-US" dirty="0" smtClean="0"/>
          </a:p>
          <a:p>
            <a:pPr lvl="1">
              <a:lnSpc>
                <a:spcPct val="95000"/>
              </a:lnSpc>
            </a:pPr>
            <a:r>
              <a:rPr lang="en-US" dirty="0" smtClean="0"/>
              <a:t>Can be used </a:t>
            </a:r>
            <a:r>
              <a:rPr lang="en-US" dirty="0"/>
              <a:t>as a </a:t>
            </a:r>
            <a:r>
              <a:rPr lang="en-US" dirty="0" smtClean="0"/>
              <a:t>replacement or addition to the </a:t>
            </a:r>
            <a:r>
              <a:rPr lang="en-US" dirty="0"/>
              <a:t>media query equivalents they </a:t>
            </a:r>
            <a:r>
              <a:rPr lang="en-US" dirty="0" smtClean="0"/>
              <a:t>mimic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95300" y="4648200"/>
            <a:ext cx="8153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.</a:t>
            </a:r>
            <a:r>
              <a:rPr lang="en-US" dirty="0" err="1"/>
              <a:t>myelement</a:t>
            </a:r>
            <a:r>
              <a:rPr lang="en-US" dirty="0"/>
              <a:t> { </a:t>
            </a:r>
          </a:p>
          <a:p>
            <a:r>
              <a:rPr lang="en-US" dirty="0"/>
              <a:t>	float: none;</a:t>
            </a:r>
          </a:p>
          <a:p>
            <a:r>
              <a:rPr lang="en-US" dirty="0"/>
              <a:t>}			</a:t>
            </a:r>
          </a:p>
          <a:p>
            <a:r>
              <a:rPr lang="en-US" dirty="0"/>
              <a:t>.min-width-480px .</a:t>
            </a:r>
            <a:r>
              <a:rPr lang="en-US" dirty="0" err="1"/>
              <a:t>myelement</a:t>
            </a:r>
            <a:r>
              <a:rPr lang="en-US" dirty="0"/>
              <a:t> {</a:t>
            </a:r>
          </a:p>
          <a:p>
            <a:r>
              <a:rPr lang="en-US" dirty="0"/>
              <a:t>	float: left;</a:t>
            </a:r>
          </a:p>
          <a:p>
            <a:r>
              <a:rPr lang="en-US" dirty="0"/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327980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TelerikTheme</Template>
  <TotalTime>1279</TotalTime>
  <Words>2853</Words>
  <Application>Microsoft Macintosh PowerPoint</Application>
  <PresentationFormat>On-screen Show (4:3)</PresentationFormat>
  <Paragraphs>451</Paragraphs>
  <Slides>62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TelerikTheme</vt:lpstr>
      <vt:lpstr>jQuery Mobile</vt:lpstr>
      <vt:lpstr>Table of Contents</vt:lpstr>
      <vt:lpstr>jQuery Mobile Overview</vt:lpstr>
      <vt:lpstr>jQuery Mobile Overview</vt:lpstr>
      <vt:lpstr>jQuery Mobile Overview (2)</vt:lpstr>
      <vt:lpstr>Responsive Layout</vt:lpstr>
      <vt:lpstr>Responsive Layout</vt:lpstr>
      <vt:lpstr>Orientation Classes</vt:lpstr>
      <vt:lpstr>Min/Max Width  Breakpoint Classes</vt:lpstr>
      <vt:lpstr>Min/Max Width  Breakpoint Classes (2)</vt:lpstr>
      <vt:lpstr>Adding Width Breakpoints</vt:lpstr>
      <vt:lpstr>Running Media Queries</vt:lpstr>
      <vt:lpstr>Responsive Layout</vt:lpstr>
      <vt:lpstr>Responsive Web Design</vt:lpstr>
      <vt:lpstr>Data-* Attributes</vt:lpstr>
      <vt:lpstr>Data-* Attributes</vt:lpstr>
      <vt:lpstr>Data-roles</vt:lpstr>
      <vt:lpstr>jQuery Mobile Data-*</vt:lpstr>
      <vt:lpstr>Pages in jQuery Mobile</vt:lpstr>
      <vt:lpstr>Pages</vt:lpstr>
      <vt:lpstr>Mobile Page Structure</vt:lpstr>
      <vt:lpstr>Example jQuery Mobile Site</vt:lpstr>
      <vt:lpstr>Pages in jQuery Mobile</vt:lpstr>
      <vt:lpstr>Example of Full Single Page</vt:lpstr>
      <vt:lpstr>Single-Paged jQuery Mobile</vt:lpstr>
      <vt:lpstr>Multi-page jQuery Mobile File</vt:lpstr>
      <vt:lpstr>Multi-page jQuery Mobile</vt:lpstr>
      <vt:lpstr>Page Transitions</vt:lpstr>
      <vt:lpstr>Dialogs</vt:lpstr>
      <vt:lpstr>Page and Dialog Transitions</vt:lpstr>
      <vt:lpstr>Buttons</vt:lpstr>
      <vt:lpstr>Buttons (2)</vt:lpstr>
      <vt:lpstr>Buttons (3)</vt:lpstr>
      <vt:lpstr>jQuery Mobile Buttons</vt:lpstr>
      <vt:lpstr>Listviews</vt:lpstr>
      <vt:lpstr>Listviews</vt:lpstr>
      <vt:lpstr>Forms in jQuery Mobile</vt:lpstr>
      <vt:lpstr>jQuery Mobile Forms</vt:lpstr>
      <vt:lpstr>Sliders in jQuery Mobile</vt:lpstr>
      <vt:lpstr>HTML5 Form Validation</vt:lpstr>
      <vt:lpstr>jQuery Mobile Events</vt:lpstr>
      <vt:lpstr>Events in jQuery Mobile</vt:lpstr>
      <vt:lpstr>Touch Events</vt:lpstr>
      <vt:lpstr>Orientation Change Event</vt:lpstr>
      <vt:lpstr>Scroll events</vt:lpstr>
      <vt:lpstr>Page show/hide events</vt:lpstr>
      <vt:lpstr>Page show/hide events</vt:lpstr>
      <vt:lpstr>Page show/hide events</vt:lpstr>
      <vt:lpstr>Page show/hide events</vt:lpstr>
      <vt:lpstr>Page Show/Hide Events</vt:lpstr>
      <vt:lpstr>Page initialization events</vt:lpstr>
      <vt:lpstr>Page initialization events</vt:lpstr>
      <vt:lpstr>Page initialization events</vt:lpstr>
      <vt:lpstr>Page initialization events</vt:lpstr>
      <vt:lpstr>jQuery Mobile Init Events</vt:lpstr>
      <vt:lpstr>Features of jQuery Mobile</vt:lpstr>
      <vt:lpstr>Features of jQuery Mobile</vt:lpstr>
      <vt:lpstr>Features of jQuery Mobile</vt:lpstr>
      <vt:lpstr>Features of jQuery Mobile</vt:lpstr>
      <vt:lpstr>Supported Platforms</vt:lpstr>
      <vt:lpstr>jQuery Mobile</vt:lpstr>
      <vt:lpstr>Homework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Default User Nam</cp:lastModifiedBy>
  <cp:revision>794</cp:revision>
  <dcterms:created xsi:type="dcterms:W3CDTF">2006-08-16T00:00:00Z</dcterms:created>
  <dcterms:modified xsi:type="dcterms:W3CDTF">2014-06-16T23:59:47Z</dcterms:modified>
</cp:coreProperties>
</file>