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1" r:id="rId2"/>
    <p:sldId id="407" r:id="rId3"/>
    <p:sldId id="409" r:id="rId4"/>
    <p:sldId id="413" r:id="rId5"/>
    <p:sldId id="411" r:id="rId6"/>
    <p:sldId id="412" r:id="rId7"/>
    <p:sldId id="408" r:id="rId8"/>
    <p:sldId id="406" r:id="rId9"/>
    <p:sldId id="33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E2"/>
    <a:srgbClr val="008BBC"/>
    <a:srgbClr val="FEC2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484" autoAdjust="0"/>
  </p:normalViewPr>
  <p:slideViewPr>
    <p:cSldViewPr snapToGrid="0">
      <p:cViewPr varScale="1">
        <p:scale>
          <a:sx n="69" d="100"/>
          <a:sy n="69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-1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A74B-4C7E-4910-955B-E08B0C48CB9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B69F4-DA97-4915-8B43-3DA934FD7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0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EFBCF6-9C78-4D20-B9E5-9C61A4D2DCD1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dirty="0" smtClean="0"/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9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38775" cy="4065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0D442-9F35-4D3D-985B-3D22BD243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5102F-BF12-4EE9-A84D-315A3A042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DF6EB-98D2-4788-AA88-10672B8A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CE7C0-3CCD-4F06-99AB-DC240856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C784E-772C-4DA4-A555-D907EB1B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9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E4CD8-1088-4FBD-BA30-C09C6D7B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E1018-77EA-43BB-B33C-284DE6BA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A228A-2141-49FC-BF44-6D712C2D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CF71B-328C-4A42-8CFA-C340AB14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49E9-D06A-479F-B9CB-B5261BD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3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2CACF6-E320-4738-B6E0-12A1BB02D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36BFF3-C230-499D-B34D-A5EFEBB28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1C90A-CFEC-4A46-8F49-1D7BEC7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F8DF8-DCBD-43F9-ABD1-7F0C642B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8104-E1AE-4D63-BD23-8899B660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7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22" y="35990"/>
            <a:ext cx="10903071" cy="1322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83A8F-C35F-432F-84E3-8EFB016816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4D80B-166B-42D6-8A6E-E9374304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8B8B3-5DB0-4535-A987-A96ADBE4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FFB0C-03B2-4EA5-AFB1-55D063E6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E28A-B21C-4F3F-BADF-8B7A2B65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ACA3B-799C-47A5-8A98-F986E24E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7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8198-FB06-4744-8EE6-E918ACE1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22640-884D-439C-AF31-A0D99126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589D7-B976-4C94-9CD9-F918C105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CA189-B906-4D9B-8461-DD7E7307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929F7-A023-4244-A7C1-F79F106E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9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8216E-60A1-4DCC-919A-21728E1B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8BA60-EB6F-401B-82E4-85825D5EE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9E8D5-D2BB-46D3-AD96-FE3A03B0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7066F-8B8B-411C-8960-36FF8622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75A38-097D-4D2F-990D-0BA21179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356B1-2058-47BF-9FBE-77B3CD25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488C4-DEA7-4557-A4E4-103A79CE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6335D-BA48-4B56-8A96-101367D8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488C0D-79C9-400C-9447-B6967C22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75D8B2-445D-4D25-90B5-790D1BE7B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5761F2-464D-4CE9-B80D-BDE15EF13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5B43D0-2184-42BB-86AC-07424113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E4BE46-5F59-455C-AB1F-0D0F4D26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BE2C7-AE3D-4327-A4AF-DFB3169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8A90-DF53-4D0C-941C-28857C3A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2BEFA1-24E6-463A-9517-09C197A7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A0D8B-270E-4728-8E5B-E5CF4D91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CA9A3C-2A1D-41EB-BC18-BA1BE7A6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2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753202-E6C2-4735-A7DF-5B9F0686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9A81F4-B1AA-437E-BABF-4CC8D67D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51565-74BC-46FE-B0F9-BBB0D89E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8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332F3-9B25-4F7F-8496-822305C7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3CD83-B8A2-42BA-9B5F-621EC1B9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4601C-B337-427C-8D78-3990D4728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C16D5-AC56-4ABD-A444-747917CD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13415-7994-4600-A5A0-8F145B0F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5D14E-F271-4C2F-928D-2005CD98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7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6E809-2C8F-42D8-B31A-F2892C9F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DCB40D-25D6-4880-8201-B515AAF71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DA0E3-B68E-4686-AA4A-A9141E356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319E4-C6D6-485E-9641-2E564234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B9FCC-79BF-48F1-BD26-86A94644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EF230-69F1-491D-9D5A-004609A8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7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AEB724-A76A-41A9-9789-B467CF3D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2C911-521B-4C24-B679-7BF898C0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7C6BE-D208-444B-941E-C907BC9C5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07AE-57CD-411B-AD68-F382D63E175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B0184-34DA-4B66-8E1B-3CAB640FA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5DEBB-D408-4A67-825A-B347E475A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4E4C6-FC39-40ED-B3A2-4097A116D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7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google.com/url?sa=i&amp;rct=j&amp;q=&amp;esrc=s&amp;source=images&amp;cd=&amp;cad=rja&amp;uact=8&amp;ved=0CAcQjRw&amp;url=http://www.sodahead.com/united-states/are-the-anti-islam-protests-in-germany-fair-or-foul/question-4680342/comment-135805618/&amp;ei=bhWYVY2VA8HxoASdzYCwDw&amp;psig=AFQjCNGarnJqYxyYRDj6d9vpSNF3uGRUrQ&amp;ust=1436116688414555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82" y="1071718"/>
            <a:ext cx="4894125" cy="3534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5281" y="5404758"/>
            <a:ext cx="55547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AI Testing Quality Evaluation</a:t>
            </a:r>
          </a:p>
          <a:p>
            <a:r>
              <a:rPr lang="en-US" sz="3200" b="1" dirty="0" smtClean="0"/>
              <a:t>- Prepared by Jerry Gao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860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2263710" y="304800"/>
            <a:ext cx="7870890" cy="609600"/>
          </a:xfrm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8938" algn="l"/>
                <a:tab pos="2073275" algn="l"/>
                <a:tab pos="2487613" algn="l"/>
                <a:tab pos="2901950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</a:pPr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Quality Parameters for AI Function and System</a:t>
            </a:r>
            <a:endParaRPr lang="en-US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60" y="1412651"/>
            <a:ext cx="1536866" cy="10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98628" y="2504263"/>
            <a:ext cx="2481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Function/System  Accuracy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760637" y="2416355"/>
            <a:ext cx="2672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Function/System </a:t>
            </a:r>
            <a:r>
              <a:rPr lang="en-US" sz="1600" b="1" dirty="0"/>
              <a:t>Correctness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801779" y="4392788"/>
            <a:ext cx="26779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Function/System </a:t>
            </a:r>
            <a:r>
              <a:rPr lang="en-US" sz="1600" b="1" dirty="0"/>
              <a:t>Consistency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871104" y="5479042"/>
            <a:ext cx="18096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System Robustness</a:t>
            </a:r>
            <a:endParaRPr 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11" y="3213732"/>
            <a:ext cx="1616846" cy="113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743315" y="4119061"/>
            <a:ext cx="1935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System Performance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25" y="4710429"/>
            <a:ext cx="1672639" cy="88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 descr="http://www.clker.com/cliparts/7/y/R/Y/J/T/correct-mark-hi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52" y="1056070"/>
            <a:ext cx="1609435" cy="135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51" y="2871391"/>
            <a:ext cx="1851580" cy="131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75" y="3134710"/>
            <a:ext cx="1504887" cy="12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562527" y="4359094"/>
            <a:ext cx="118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AI Software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95782" y="2379094"/>
            <a:ext cx="1529710" cy="811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32221" y="3796300"/>
            <a:ext cx="12768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94273" y="3657600"/>
            <a:ext cx="12768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37962" y="2199462"/>
            <a:ext cx="822032" cy="889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389199" y="4119061"/>
            <a:ext cx="1136293" cy="12917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074622" y="2327859"/>
            <a:ext cx="1" cy="843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70" y="1301288"/>
            <a:ext cx="1765150" cy="7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6152751" y="4728890"/>
            <a:ext cx="1" cy="843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52306" y="6218987"/>
            <a:ext cx="2528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Function/System Relevancy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7575" y="2853510"/>
            <a:ext cx="1558510" cy="155851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6670357" y="4030962"/>
            <a:ext cx="1267942" cy="1014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43315" y="2195120"/>
            <a:ext cx="1682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System </a:t>
            </a:r>
            <a:r>
              <a:rPr lang="en-US" sz="1600" b="1" dirty="0" smtClean="0"/>
              <a:t>Reliability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8990" y="4946714"/>
            <a:ext cx="1613050" cy="1208231"/>
          </a:xfrm>
          <a:prstGeom prst="rect">
            <a:avLst/>
          </a:prstGeom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72" y="5464427"/>
            <a:ext cx="1219200" cy="9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6168071" y="6205124"/>
            <a:ext cx="1702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System </a:t>
            </a:r>
            <a:r>
              <a:rPr lang="en-US" sz="1600" b="1" dirty="0" smtClean="0"/>
              <a:t>Scalability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082549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453" y="3340948"/>
            <a:ext cx="2932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algebra question </a:t>
            </a:r>
          </a:p>
          <a:p>
            <a:r>
              <a:rPr lang="en-US" dirty="0" smtClean="0"/>
              <a:t>&amp; answer</a:t>
            </a:r>
          </a:p>
          <a:p>
            <a:r>
              <a:rPr lang="en-US" dirty="0" smtClean="0"/>
              <a:t>- Image-Based AI Function </a:t>
            </a:r>
          </a:p>
          <a:p>
            <a:r>
              <a:rPr lang="en-US" dirty="0" smtClean="0"/>
              <a:t>Quality Assessment Criteria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40459"/>
              </p:ext>
            </p:extLst>
          </p:nvPr>
        </p:nvGraphicFramePr>
        <p:xfrm>
          <a:off x="3531827" y="501228"/>
          <a:ext cx="8300553" cy="543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96">
                  <a:extLst>
                    <a:ext uri="{9D8B030D-6E8A-4147-A177-3AD203B41FA5}">
                      <a16:colId xmlns:a16="http://schemas.microsoft.com/office/drawing/2014/main" val="1253676980"/>
                    </a:ext>
                  </a:extLst>
                </a:gridCol>
                <a:gridCol w="3026991">
                  <a:extLst>
                    <a:ext uri="{9D8B030D-6E8A-4147-A177-3AD203B41FA5}">
                      <a16:colId xmlns:a16="http://schemas.microsoft.com/office/drawing/2014/main" val="29229074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257723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33708303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38899192"/>
                    </a:ext>
                  </a:extLst>
                </a:gridCol>
                <a:gridCol w="1168399">
                  <a:extLst>
                    <a:ext uri="{9D8B030D-6E8A-4147-A177-3AD203B41FA5}">
                      <a16:colId xmlns:a16="http://schemas.microsoft.com/office/drawing/2014/main" val="2648722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Criteria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Level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Consistency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Correctness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Relevance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8639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direct solution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response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Don’t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know the answer (or no answer)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7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Understanding and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display the given question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5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#1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 direct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solution</a:t>
                      </a:r>
                    </a:p>
                    <a:p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 Display a solution without a detailed procedure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38418"/>
                  </a:ext>
                </a:extLst>
              </a:tr>
              <a:tr h="230632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related information is displayed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73846"/>
                  </a:ext>
                </a:extLst>
              </a:tr>
              <a:tr h="5265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#2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 direct solution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 Display a solution a with procedure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65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Related information is provided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5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#3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more than solution procedure details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675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Related information is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43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#4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more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than questions and answers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3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Related information is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2213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01" y="1465333"/>
            <a:ext cx="1753269" cy="1753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89" y="2123780"/>
            <a:ext cx="733770" cy="7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8" y="1281157"/>
            <a:ext cx="2455818" cy="1792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0902" y="3340948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Image/Computer Vision</a:t>
            </a:r>
          </a:p>
          <a:p>
            <a:r>
              <a:rPr lang="en-US" dirty="0" smtClean="0"/>
              <a:t>-Based AI Function </a:t>
            </a:r>
          </a:p>
          <a:p>
            <a:r>
              <a:rPr lang="en-US" dirty="0" smtClean="0"/>
              <a:t>Quality Assessment Criteria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531827" y="501228"/>
          <a:ext cx="8300553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96">
                  <a:extLst>
                    <a:ext uri="{9D8B030D-6E8A-4147-A177-3AD203B41FA5}">
                      <a16:colId xmlns:a16="http://schemas.microsoft.com/office/drawing/2014/main" val="1253676980"/>
                    </a:ext>
                  </a:extLst>
                </a:gridCol>
                <a:gridCol w="3026991">
                  <a:extLst>
                    <a:ext uri="{9D8B030D-6E8A-4147-A177-3AD203B41FA5}">
                      <a16:colId xmlns:a16="http://schemas.microsoft.com/office/drawing/2014/main" val="29229074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257723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33708303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38899192"/>
                    </a:ext>
                  </a:extLst>
                </a:gridCol>
                <a:gridCol w="1168399">
                  <a:extLst>
                    <a:ext uri="{9D8B030D-6E8A-4147-A177-3AD203B41FA5}">
                      <a16:colId xmlns:a16="http://schemas.microsoft.com/office/drawing/2014/main" val="2648722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Criteria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Level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Consistency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Correctness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Relevance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8639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detection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recognition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7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counting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5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#2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classification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38418"/>
                  </a:ext>
                </a:extLst>
              </a:tr>
              <a:tr h="230632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sub-classification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73846"/>
                  </a:ext>
                </a:extLst>
              </a:tr>
              <a:tr h="156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#3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property detection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illustration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65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attributes detection </a:t>
                      </a:r>
                    </a:p>
                    <a:p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illustration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5755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position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/orientation detection and illustration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1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#4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</a:t>
                      </a:r>
                      <a:r>
                        <a:rPr lang="en-US" altLang="zh-CN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behavior detection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675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behavior classification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43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behavior illustration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1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#5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background identification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3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 and background 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2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257" y="3242746"/>
            <a:ext cx="317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Language/Context Translation</a:t>
            </a:r>
          </a:p>
          <a:p>
            <a:r>
              <a:rPr lang="en-US" dirty="0" smtClean="0"/>
              <a:t>Function (google translate)</a:t>
            </a:r>
          </a:p>
          <a:p>
            <a:r>
              <a:rPr lang="en-US" dirty="0" smtClean="0"/>
              <a:t>- Quality Assessment Criteria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58802"/>
              </p:ext>
            </p:extLst>
          </p:nvPr>
        </p:nvGraphicFramePr>
        <p:xfrm>
          <a:off x="3317736" y="480214"/>
          <a:ext cx="8623860" cy="482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76">
                  <a:extLst>
                    <a:ext uri="{9D8B030D-6E8A-4147-A177-3AD203B41FA5}">
                      <a16:colId xmlns:a16="http://schemas.microsoft.com/office/drawing/2014/main" val="1253676980"/>
                    </a:ext>
                  </a:extLst>
                </a:gridCol>
                <a:gridCol w="627401">
                  <a:extLst>
                    <a:ext uri="{9D8B030D-6E8A-4147-A177-3AD203B41FA5}">
                      <a16:colId xmlns:a16="http://schemas.microsoft.com/office/drawing/2014/main" val="3337043076"/>
                    </a:ext>
                  </a:extLst>
                </a:gridCol>
                <a:gridCol w="2824121">
                  <a:extLst>
                    <a:ext uri="{9D8B030D-6E8A-4147-A177-3AD203B41FA5}">
                      <a16:colId xmlns:a16="http://schemas.microsoft.com/office/drawing/2014/main" val="2922907401"/>
                    </a:ext>
                  </a:extLst>
                </a:gridCol>
                <a:gridCol w="999478">
                  <a:extLst>
                    <a:ext uri="{9D8B030D-6E8A-4147-A177-3AD203B41FA5}">
                      <a16:colId xmlns:a16="http://schemas.microsoft.com/office/drawing/2014/main" val="62577233"/>
                    </a:ext>
                  </a:extLst>
                </a:gridCol>
                <a:gridCol w="879645">
                  <a:extLst>
                    <a:ext uri="{9D8B030D-6E8A-4147-A177-3AD203B41FA5}">
                      <a16:colId xmlns:a16="http://schemas.microsoft.com/office/drawing/2014/main" val="3370830302"/>
                    </a:ext>
                  </a:extLst>
                </a:gridCol>
                <a:gridCol w="1106838">
                  <a:extLst>
                    <a:ext uri="{9D8B030D-6E8A-4147-A177-3AD203B41FA5}">
                      <a16:colId xmlns:a16="http://schemas.microsoft.com/office/drawing/2014/main" val="1938899192"/>
                    </a:ext>
                  </a:extLst>
                </a:gridCol>
                <a:gridCol w="1268201">
                  <a:extLst>
                    <a:ext uri="{9D8B030D-6E8A-4147-A177-3AD203B41FA5}">
                      <a16:colId xmlns:a16="http://schemas.microsoft.com/office/drawing/2014/main" val="2648722898"/>
                    </a:ext>
                  </a:extLst>
                </a:gridCol>
              </a:tblGrid>
              <a:tr h="77018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Criteria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Level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Type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Consistency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Correctness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Relevance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8639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 translation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Language A to Language B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(word coverage)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Idiom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translation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Language A to Language B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(idiom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coverage)</a:t>
                      </a:r>
                      <a:endParaRPr lang="en-US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70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#2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Sentence translation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Language A to Language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38418"/>
                  </a:ext>
                </a:extLst>
              </a:tr>
              <a:tr h="230632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types of sentences</a:t>
                      </a:r>
                    </a:p>
                    <a:p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(types and structure coverage)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73846"/>
                  </a:ext>
                </a:extLst>
              </a:tr>
              <a:tr h="156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#3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aragraph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translation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Language A to Language B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(syntaxes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semantics coverage)</a:t>
                      </a:r>
                      <a:endParaRPr lang="en-US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65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#4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 paragraph translation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Language A to Language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3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More than one translation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versions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2213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3" y="1718733"/>
            <a:ext cx="1312333" cy="1312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38" y="640787"/>
            <a:ext cx="1162775" cy="13466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910" y="4377756"/>
            <a:ext cx="24144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text contexts: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Manual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MOU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Contract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Letter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Instruction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Book, …</a:t>
            </a:r>
          </a:p>
        </p:txBody>
      </p:sp>
    </p:spTree>
    <p:extLst>
      <p:ext uri="{BB962C8B-B14F-4D97-AF65-F5344CB8AC3E}">
        <p14:creationId xmlns:p14="http://schemas.microsoft.com/office/powerpoint/2010/main" val="5084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88" y="3242746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Voice Recognition Based Smart </a:t>
            </a:r>
            <a:endParaRPr lang="en-US" dirty="0" smtClean="0"/>
          </a:p>
          <a:p>
            <a:r>
              <a:rPr lang="en-US" dirty="0" smtClean="0"/>
              <a:t>Home </a:t>
            </a:r>
            <a:r>
              <a:rPr lang="en-US" dirty="0"/>
              <a:t>Control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- Quality Assessment Criteria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22414"/>
              </p:ext>
            </p:extLst>
          </p:nvPr>
        </p:nvGraphicFramePr>
        <p:xfrm>
          <a:off x="3452778" y="633393"/>
          <a:ext cx="8300553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754">
                  <a:extLst>
                    <a:ext uri="{9D8B030D-6E8A-4147-A177-3AD203B41FA5}">
                      <a16:colId xmlns:a16="http://schemas.microsoft.com/office/drawing/2014/main" val="125367698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337043076"/>
                    </a:ext>
                  </a:extLst>
                </a:gridCol>
                <a:gridCol w="2506133">
                  <a:extLst>
                    <a:ext uri="{9D8B030D-6E8A-4147-A177-3AD203B41FA5}">
                      <a16:colId xmlns:a16="http://schemas.microsoft.com/office/drawing/2014/main" val="29229074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257723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33708303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38899192"/>
                    </a:ext>
                  </a:extLst>
                </a:gridCol>
                <a:gridCol w="1168399">
                  <a:extLst>
                    <a:ext uri="{9D8B030D-6E8A-4147-A177-3AD203B41FA5}">
                      <a16:colId xmlns:a16="http://schemas.microsoft.com/office/drawing/2014/main" val="2648722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Criteria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Level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Type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Consistency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Correctness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Relevance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8639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 the given voice commend and display it</a:t>
                      </a:r>
                      <a:endParaRPr lang="en-US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Don’t understand the given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voice commend and display “don’t know” or “wrong commend”</a:t>
                      </a:r>
                      <a:endParaRPr lang="en-US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70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#1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 a given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voice commend and perform the corresponding action</a:t>
                      </a:r>
                      <a:endParaRPr lang="en-US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38418"/>
                  </a:ext>
                </a:extLst>
              </a:tr>
              <a:tr h="156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#2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multiple voice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commands in a sequence in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same voice sample and perform them in a expected sequence</a:t>
                      </a:r>
                      <a:endParaRPr lang="en-US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6515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#3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 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voice command in different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contexts,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perform the expected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1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#4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 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voice command in different noise contexts with no, and perform the expected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3749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8" y="1589522"/>
            <a:ext cx="2648617" cy="15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07941" y="234547"/>
            <a:ext cx="7393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AI Testing Quality Assessment Services</a:t>
            </a:r>
            <a:endParaRPr lang="en-US" sz="32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931809" y="4225123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AI Test</a:t>
            </a:r>
          </a:p>
          <a:p>
            <a:r>
              <a:rPr lang="en-US" b="1" dirty="0" smtClean="0"/>
              <a:t>Quality Service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11285" y="2464904"/>
            <a:ext cx="2380300" cy="1895523"/>
            <a:chOff x="6270707" y="3412300"/>
            <a:chExt cx="2380300" cy="1734423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707" y="3412300"/>
              <a:ext cx="2043955" cy="140996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25" y="4145811"/>
              <a:ext cx="1080482" cy="1000912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64960" y="1584072"/>
            <a:ext cx="1754397" cy="1296282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94" y="1367393"/>
            <a:ext cx="2043955" cy="1729639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10193186" y="1495977"/>
            <a:ext cx="1274708" cy="1472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AI Test</a:t>
            </a:r>
          </a:p>
          <a:p>
            <a:r>
              <a:rPr lang="en-US" b="1" dirty="0" smtClean="0"/>
              <a:t>Model </a:t>
            </a:r>
          </a:p>
          <a:p>
            <a:r>
              <a:rPr lang="en-US" b="1" dirty="0" smtClean="0"/>
              <a:t>Quality </a:t>
            </a:r>
          </a:p>
          <a:p>
            <a:r>
              <a:rPr lang="en-US" b="1" dirty="0" smtClean="0"/>
              <a:t>Evaluation</a:t>
            </a:r>
            <a:endParaRPr lang="en-US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77" y="2626004"/>
            <a:ext cx="1080482" cy="10190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76" y="2626004"/>
            <a:ext cx="1080482" cy="101909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97915" y="950488"/>
            <a:ext cx="2673650" cy="2694616"/>
            <a:chOff x="614108" y="909912"/>
            <a:chExt cx="2486417" cy="2723633"/>
          </a:xfrm>
        </p:grpSpPr>
        <p:sp>
          <p:nvSpPr>
            <p:cNvPr id="2" name="TextBox 1"/>
            <p:cNvSpPr txBox="1"/>
            <p:nvPr/>
          </p:nvSpPr>
          <p:spPr>
            <a:xfrm>
              <a:off x="762490" y="2987214"/>
              <a:ext cx="20906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AI Test Data</a:t>
              </a:r>
            </a:p>
            <a:p>
              <a:r>
                <a:rPr lang="en-US" b="1" dirty="0" smtClean="0"/>
                <a:t>Quality Evaluation</a:t>
              </a:r>
              <a:endParaRPr lang="en-US" b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4108" y="1175134"/>
              <a:ext cx="2380300" cy="1906451"/>
              <a:chOff x="6270707" y="3412300"/>
              <a:chExt cx="2380300" cy="1734423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0707" y="3412300"/>
                <a:ext cx="2043955" cy="1409969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0525" y="4145811"/>
                <a:ext cx="1080482" cy="1000912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9571" y="909912"/>
              <a:ext cx="900954" cy="109779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770751" y="4407471"/>
            <a:ext cx="3535066" cy="1913559"/>
            <a:chOff x="7770751" y="4407471"/>
            <a:chExt cx="3535066" cy="1913559"/>
          </a:xfrm>
        </p:grpSpPr>
        <p:grpSp>
          <p:nvGrpSpPr>
            <p:cNvPr id="15" name="Group 14"/>
            <p:cNvGrpSpPr/>
            <p:nvPr/>
          </p:nvGrpSpPr>
          <p:grpSpPr>
            <a:xfrm>
              <a:off x="7770751" y="4407471"/>
              <a:ext cx="3535066" cy="1708742"/>
              <a:chOff x="7770751" y="4407471"/>
              <a:chExt cx="3535066" cy="170874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7770751" y="4407471"/>
                <a:ext cx="2415674" cy="1708742"/>
                <a:chOff x="6333898" y="1474435"/>
                <a:chExt cx="2415674" cy="1500559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7386355" y="1611778"/>
                  <a:ext cx="1430151" cy="1296282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3898" y="1474435"/>
                  <a:ext cx="2043955" cy="1409969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/>
              <p:cNvSpPr txBox="1"/>
              <p:nvPr/>
            </p:nvSpPr>
            <p:spPr>
              <a:xfrm>
                <a:off x="10101312" y="4512290"/>
                <a:ext cx="1204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AI Test</a:t>
                </a:r>
              </a:p>
              <a:p>
                <a:r>
                  <a:rPr lang="en-US" b="1" dirty="0" smtClean="0"/>
                  <a:t>Model</a:t>
                </a:r>
              </a:p>
              <a:p>
                <a:r>
                  <a:rPr lang="en-US" b="1" dirty="0"/>
                  <a:t>C</a:t>
                </a:r>
                <a:r>
                  <a:rPr lang="en-US" b="1" dirty="0" smtClean="0"/>
                  <a:t>overage</a:t>
                </a:r>
              </a:p>
              <a:p>
                <a:r>
                  <a:rPr lang="en-US" b="1" dirty="0" smtClean="0"/>
                  <a:t>Analysis</a:t>
                </a:r>
                <a:endParaRPr lang="en-US" b="1" dirty="0"/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1375" y="5301931"/>
              <a:ext cx="1080482" cy="1019099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/>
        </p:nvCxnSpPr>
        <p:spPr>
          <a:xfrm>
            <a:off x="3379899" y="2036583"/>
            <a:ext cx="1551910" cy="93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458100" y="2182970"/>
            <a:ext cx="1428526" cy="80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94965" y="3981391"/>
            <a:ext cx="1445018" cy="65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289835" y="3645103"/>
            <a:ext cx="1604525" cy="96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832" y="3738697"/>
            <a:ext cx="1356659" cy="135665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45993" y="4005836"/>
            <a:ext cx="2380300" cy="2451975"/>
            <a:chOff x="845993" y="4005836"/>
            <a:chExt cx="2380300" cy="2451975"/>
          </a:xfrm>
        </p:grpSpPr>
        <p:sp>
          <p:nvSpPr>
            <p:cNvPr id="24" name="TextBox 23"/>
            <p:cNvSpPr txBox="1"/>
            <p:nvPr/>
          </p:nvSpPr>
          <p:spPr>
            <a:xfrm>
              <a:off x="1253579" y="5811480"/>
              <a:ext cx="17844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AI Test Quality </a:t>
              </a:r>
            </a:p>
            <a:p>
              <a:r>
                <a:rPr lang="en-US" b="1" dirty="0" smtClean="0"/>
                <a:t>Evaluation</a:t>
              </a:r>
              <a:endParaRPr lang="en-US" b="1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45993" y="4005836"/>
              <a:ext cx="2380300" cy="1895523"/>
              <a:chOff x="6270707" y="3412300"/>
              <a:chExt cx="2380300" cy="1734423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0707" y="3412300"/>
                <a:ext cx="2043955" cy="140996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0525" y="4145811"/>
                <a:ext cx="1080482" cy="10009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21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3788" y="202500"/>
            <a:ext cx="443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AI Testing Quality Evaluation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119579" y="1001358"/>
            <a:ext cx="8405546" cy="5226447"/>
            <a:chOff x="2119579" y="1001358"/>
            <a:chExt cx="8405546" cy="522644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9579" y="1001358"/>
              <a:ext cx="8378423" cy="5226447"/>
            </a:xfrm>
            <a:prstGeom prst="rect">
              <a:avLst/>
            </a:prstGeom>
          </p:spPr>
        </p:pic>
        <p:sp>
          <p:nvSpPr>
            <p:cNvPr id="25" name="Oval 24"/>
            <p:cNvSpPr/>
            <p:nvPr/>
          </p:nvSpPr>
          <p:spPr>
            <a:xfrm>
              <a:off x="5294695" y="1575793"/>
              <a:ext cx="2096375" cy="133679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8652" y="1790483"/>
              <a:ext cx="732474" cy="70519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4831" y="2413322"/>
              <a:ext cx="713219" cy="48118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67779" y="1223677"/>
              <a:ext cx="142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</a:rPr>
                <a:t>AI REQ Testing</a:t>
              </a:r>
              <a:endParaRPr lang="en-US" sz="1400" b="1" i="1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989" y="1800270"/>
              <a:ext cx="1315871" cy="8878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84706" y="3087337"/>
              <a:ext cx="2933471" cy="1261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90514" y="3020569"/>
              <a:ext cx="25832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AI System </a:t>
              </a:r>
            </a:p>
            <a:p>
              <a:pPr algn="ctr"/>
              <a:r>
                <a:rPr lang="en-US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Testing and</a:t>
              </a:r>
            </a:p>
            <a:p>
              <a:pPr algn="ctr"/>
              <a:r>
                <a:rPr lang="en-US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Quality Assurance</a:t>
              </a:r>
              <a:endParaRPr 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449199" y="2259833"/>
              <a:ext cx="2900376" cy="1687318"/>
              <a:chOff x="7568225" y="2279137"/>
              <a:chExt cx="2790353" cy="168731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8176968" y="2279137"/>
                <a:ext cx="1165172" cy="31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 smtClean="0">
                    <a:solidFill>
                      <a:schemeClr val="bg1"/>
                    </a:solidFill>
                  </a:rPr>
                  <a:t>AI Function</a:t>
                </a:r>
                <a:endParaRPr lang="en-US" sz="14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926009" y="2490044"/>
                <a:ext cx="1318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 smtClean="0">
                    <a:solidFill>
                      <a:schemeClr val="bg1"/>
                    </a:solidFill>
                  </a:rPr>
                  <a:t>Classification</a:t>
                </a:r>
                <a:endParaRPr lang="en-US" sz="14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527865" y="2797821"/>
                <a:ext cx="8307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 smtClean="0">
                    <a:solidFill>
                      <a:schemeClr val="bg1"/>
                    </a:solidFill>
                  </a:rPr>
                  <a:t>Testing</a:t>
                </a:r>
                <a:endParaRPr lang="en-US" sz="1400" b="1" i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568225" y="2629662"/>
                <a:ext cx="2073534" cy="1336793"/>
                <a:chOff x="9305891" y="4279604"/>
                <a:chExt cx="2073534" cy="1336793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9305891" y="4279604"/>
                  <a:ext cx="2073534" cy="133679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4256" y="4486453"/>
                  <a:ext cx="1221618" cy="789963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15236" y="4458625"/>
                  <a:ext cx="652525" cy="652525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3904" y="5030082"/>
                  <a:ext cx="713219" cy="481188"/>
                </a:xfrm>
                <a:prstGeom prst="rect">
                  <a:avLst/>
                </a:prstGeom>
              </p:spPr>
            </p:pic>
          </p:grpSp>
        </p:grpSp>
        <p:sp>
          <p:nvSpPr>
            <p:cNvPr id="48" name="TextBox 47"/>
            <p:cNvSpPr txBox="1"/>
            <p:nvPr/>
          </p:nvSpPr>
          <p:spPr>
            <a:xfrm>
              <a:off x="3209366" y="2323153"/>
              <a:ext cx="1633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</a:rPr>
                <a:t>AI Model Testing</a:t>
              </a:r>
              <a:endParaRPr lang="en-US" sz="1400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028491" y="2616177"/>
              <a:ext cx="2073534" cy="1336793"/>
              <a:chOff x="9305891" y="4279604"/>
              <a:chExt cx="2073534" cy="133679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305891" y="4279604"/>
                <a:ext cx="2073534" cy="133679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4256" y="4486453"/>
                <a:ext cx="1221618" cy="789963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3904" y="5030082"/>
                <a:ext cx="713219" cy="481188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26321" y="2817023"/>
              <a:ext cx="566548" cy="54062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05798" y="3909978"/>
              <a:ext cx="1317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</a:rPr>
                <a:t>White-Box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67014" y="3949948"/>
              <a:ext cx="12442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</a:rPr>
                <a:t>Black-Box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743325" y="4311520"/>
              <a:ext cx="2251505" cy="1336793"/>
              <a:chOff x="9305891" y="4279604"/>
              <a:chExt cx="2073534" cy="1336793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305891" y="4279604"/>
                <a:ext cx="2073534" cy="133679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4256" y="4486453"/>
                <a:ext cx="1221618" cy="789963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3904" y="5030082"/>
                <a:ext cx="713219" cy="481188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76538" y="4559912"/>
              <a:ext cx="677091" cy="48255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903799" y="5628819"/>
              <a:ext cx="1827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</a:rPr>
                <a:t>AI Test Automation</a:t>
              </a:r>
              <a:endParaRPr lang="en-US" sz="1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76968" y="1019175"/>
              <a:ext cx="2348157" cy="1123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00275" y="1019175"/>
              <a:ext cx="2392594" cy="1123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548040" y="4251201"/>
              <a:ext cx="2251505" cy="1336793"/>
              <a:chOff x="9079526" y="4187264"/>
              <a:chExt cx="2251505" cy="133679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9079526" y="4187264"/>
                <a:ext cx="2251505" cy="1336793"/>
                <a:chOff x="9305891" y="4279604"/>
                <a:chExt cx="2073534" cy="1336793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9305891" y="4279604"/>
                  <a:ext cx="2073534" cy="133679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4256" y="4486453"/>
                  <a:ext cx="1221618" cy="789963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3904" y="5030082"/>
                  <a:ext cx="713219" cy="481188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79288" y="4345579"/>
                <a:ext cx="808032" cy="567771"/>
              </a:xfrm>
              <a:prstGeom prst="rect">
                <a:avLst/>
              </a:prstGeom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6648249" y="5519235"/>
              <a:ext cx="2151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bg1"/>
                  </a:solidFill>
                </a:rPr>
                <a:t>Learning-Based Testing</a:t>
              </a:r>
              <a:endParaRPr lang="en-US" sz="14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7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05526" y="277924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AI Testing Quality Evaluation</a:t>
            </a:r>
            <a:endParaRPr lang="en-US" sz="32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3519082" y="1011415"/>
            <a:ext cx="6327614" cy="5483576"/>
            <a:chOff x="3437273" y="1299282"/>
            <a:chExt cx="6327614" cy="54835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299" y="1442487"/>
              <a:ext cx="5975068" cy="50035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595" y="2970428"/>
              <a:ext cx="2076740" cy="17718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140" y="2803574"/>
              <a:ext cx="887522" cy="5425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5968" y="3954338"/>
              <a:ext cx="786474" cy="6523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1693" y="1701060"/>
              <a:ext cx="731583" cy="7011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17591" y="1701060"/>
              <a:ext cx="688244" cy="6147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98316" y="2782237"/>
              <a:ext cx="1057511" cy="58526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14140" y="3896908"/>
              <a:ext cx="805642" cy="7097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389029" y="2433481"/>
              <a:ext cx="1248482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AI Requirements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Coverage</a:t>
              </a:r>
              <a:endPara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968" y="1356884"/>
              <a:ext cx="450690" cy="61107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257416" y="3335272"/>
              <a:ext cx="1284277" cy="46166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AI Model-Based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Coverage</a:t>
              </a:r>
              <a:endPara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09125" y="2400562"/>
              <a:ext cx="1060418" cy="461665"/>
            </a:xfrm>
            <a:prstGeom prst="rect">
              <a:avLst/>
            </a:prstGeom>
            <a:solidFill>
              <a:srgbClr val="FF5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Ad-Hoc</a:t>
              </a:r>
            </a:p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Test Coverage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84059" y="3344676"/>
              <a:ext cx="1681005" cy="461665"/>
            </a:xfrm>
            <a:prstGeom prst="rect">
              <a:avLst/>
            </a:prstGeom>
            <a:solidFill>
              <a:srgbClr val="FEC2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Data Sample Based</a:t>
              </a:r>
            </a:p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Test Coverage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35003" y="4548459"/>
              <a:ext cx="1188763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Classification</a:t>
              </a:r>
            </a:p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Test Coverage    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5741" y="4554506"/>
              <a:ext cx="1173383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Model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Coverage    </a:t>
              </a:r>
              <a:endPara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8330" y="4750456"/>
              <a:ext cx="786474" cy="65232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2371" y="4743595"/>
              <a:ext cx="786474" cy="65232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081" y="1299282"/>
              <a:ext cx="450690" cy="61107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8296430" y="1371773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?</a:t>
              </a:r>
              <a:endParaRPr lang="en-US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43260" y="1441683"/>
              <a:ext cx="479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Rq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7384" y="4318297"/>
              <a:ext cx="176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273" y="4271566"/>
              <a:ext cx="450690" cy="61107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851" y="2400562"/>
              <a:ext cx="450690" cy="6110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197" y="4330069"/>
              <a:ext cx="450690" cy="61107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4165" y="2501113"/>
              <a:ext cx="450690" cy="611071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14197" y="2581899"/>
              <a:ext cx="212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98401" y="4409960"/>
              <a:ext cx="212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75114" y="2492894"/>
              <a:ext cx="212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</a:t>
              </a:r>
              <a:endParaRPr lang="en-US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82889" y="5419240"/>
              <a:ext cx="1188763" cy="4616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Rule-Based</a:t>
              </a:r>
            </a:p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Test Coverage    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79701" y="5439226"/>
              <a:ext cx="1188763" cy="461665"/>
            </a:xfrm>
            <a:prstGeom prst="rect">
              <a:avLst/>
            </a:prstGeom>
            <a:solidFill>
              <a:srgbClr val="00A7E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Metamorphic 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Test Coverage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73359" y="4750269"/>
              <a:ext cx="791445" cy="65251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79323" y="4779291"/>
              <a:ext cx="789521" cy="6566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828" y="6117681"/>
              <a:ext cx="501324" cy="611071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731500" y="6190172"/>
              <a:ext cx="280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R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124" y="6171787"/>
              <a:ext cx="450690" cy="611071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5470562" y="6240906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8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13397</TotalTime>
  <Words>558</Words>
  <Application>Microsoft Office PowerPoint</Application>
  <PresentationFormat>Widescreen</PresentationFormat>
  <Paragraphs>194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Times New Roman</vt:lpstr>
      <vt:lpstr>Office 主题​​</vt:lpstr>
      <vt:lpstr>PowerPoint Presentation</vt:lpstr>
      <vt:lpstr>Quality Parameters for AI Function and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胜强</dc:creator>
  <cp:lastModifiedBy>jerry gao</cp:lastModifiedBy>
  <cp:revision>702</cp:revision>
  <dcterms:created xsi:type="dcterms:W3CDTF">2018-04-16T17:41:01Z</dcterms:created>
  <dcterms:modified xsi:type="dcterms:W3CDTF">2019-11-06T17:23:39Z</dcterms:modified>
</cp:coreProperties>
</file>