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75" r:id="rId4"/>
    <p:sldId id="286" r:id="rId5"/>
    <p:sldId id="272" r:id="rId6"/>
    <p:sldId id="276" r:id="rId7"/>
    <p:sldId id="285" r:id="rId8"/>
    <p:sldId id="311" r:id="rId9"/>
    <p:sldId id="310" r:id="rId10"/>
    <p:sldId id="280" r:id="rId11"/>
    <p:sldId id="301" r:id="rId12"/>
    <p:sldId id="305" r:id="rId13"/>
    <p:sldId id="302" r:id="rId14"/>
    <p:sldId id="279" r:id="rId15"/>
    <p:sldId id="282" r:id="rId16"/>
    <p:sldId id="281" r:id="rId17"/>
    <p:sldId id="303" r:id="rId18"/>
    <p:sldId id="304" r:id="rId19"/>
    <p:sldId id="312" r:id="rId20"/>
    <p:sldId id="284" r:id="rId21"/>
    <p:sldId id="288" r:id="rId22"/>
    <p:sldId id="277" r:id="rId23"/>
    <p:sldId id="296" r:id="rId24"/>
    <p:sldId id="306" r:id="rId25"/>
    <p:sldId id="307" r:id="rId26"/>
    <p:sldId id="308" r:id="rId27"/>
    <p:sldId id="30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7619" autoAdjust="0"/>
  </p:normalViewPr>
  <p:slideViewPr>
    <p:cSldViewPr>
      <p:cViewPr>
        <p:scale>
          <a:sx n="100" d="100"/>
          <a:sy n="100" d="100"/>
        </p:scale>
        <p:origin x="-6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this session, we start to Module #2 on Software Testing Fundamentals.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module, we cover the basics of software testing, including the following subjects: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#1 - Software Problem Management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this session, we start to Module #2 on Software Testing Fundamentals.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module, we cover the basics of software testing, including the following subjects: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#1 - Software Problem Management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first package</a:t>
            </a:r>
            <a:r>
              <a:rPr lang="en-US" baseline="0" dirty="0" smtClean="0"/>
              <a:t> in Module 3 for Software Testing Class. It provides an introduction to software white-box testing. It covers the following 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What is white-box</a:t>
            </a:r>
            <a:r>
              <a:rPr lang="en-US" baseline="0" dirty="0" smtClean="0"/>
              <a:t> testing</a:t>
            </a:r>
            <a:r>
              <a:rPr lang="en-US" dirty="0" smtClean="0"/>
              <a:t>?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Is white-box testing important?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Who</a:t>
            </a:r>
            <a:r>
              <a:rPr lang="en-US" baseline="0" dirty="0" smtClean="0"/>
              <a:t> does white-box testing?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White-box testing focuses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White-box testing</a:t>
            </a:r>
            <a:r>
              <a:rPr lang="en-US" baseline="0" dirty="0" smtClean="0"/>
              <a:t> coverage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  <a:endParaRPr lang="en-US" dirty="0" smtClean="0"/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branches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branches are correctly implemented and exercised.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Program logics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the diverse program logics are correctly implemented and computed.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software testing is important?</a:t>
            </a:r>
          </a:p>
          <a:p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purpose is to achieve pre-defined program code coverage for white-box testing. Here are the typical objectives and reasons: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Cover different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flows and execution paths</a:t>
            </a: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different program data  and their value set-up and usage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Cover various program branches and logics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Uncover the deadlock program codes and cases in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1" y="1752600"/>
            <a:ext cx="6476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#1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Software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676400" y="3905071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AutoNum type="arabicParenR"/>
            </a:pPr>
            <a:r>
              <a:rPr lang="en-US" sz="1800" b="1" dirty="0" smtClean="0"/>
              <a:t>Reset all 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 This is one of the methods for regression testing in which all the tests in the existing test bucket or suite should be re-executed. 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This is very expensive as it requires huge time and resources.</a:t>
            </a:r>
            <a:endParaRPr lang="en-US" sz="1800" b="1" dirty="0" smtClean="0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079111"/>
            <a:ext cx="4348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Regression Testing Strategy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2" descr="\\psf\Home\Downloads\regressiontestingtyp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1668281"/>
            <a:ext cx="4009696" cy="2370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905000" y="1676400"/>
            <a:ext cx="6705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800" b="1" dirty="0" smtClean="0"/>
              <a:t>2) Regression Test Selection</a:t>
            </a:r>
            <a:endParaRPr lang="en-US" sz="1800" dirty="0" smtClean="0"/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Instead of re-executing the entire test suite, it is better to select part of test suite to be run.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Test cases selected can be categorized as 1) Reusable Test Cases 2) Obsolete Test Cases.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Re-usable Test cases can be used in succeeding regression cycles. 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Obsolete Test Cases can’t be used in succeeding cycles</a:t>
            </a:r>
          </a:p>
          <a:p>
            <a:pPr>
              <a:spcBef>
                <a:spcPct val="0"/>
              </a:spcBef>
              <a:buNone/>
            </a:pPr>
            <a:endParaRPr lang="en-US" altLang="en-US" sz="1800" dirty="0" smtClean="0"/>
          </a:p>
          <a:p>
            <a:pPr>
              <a:spcBef>
                <a:spcPct val="0"/>
              </a:spcBef>
              <a:buNone/>
            </a:pPr>
            <a:r>
              <a:rPr lang="en-US" sz="1800" b="1" dirty="0" smtClean="0"/>
              <a:t>3) Prioritization of Test Cases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 smtClean="0"/>
              <a:t>Prioritize the test cases depending on business impact, critical &amp; frequently used functionalities . 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 smtClean="0"/>
              <a:t>Selection of test cases based on priority will greatly reduce the regression test suite.</a:t>
            </a:r>
          </a:p>
          <a:p>
            <a:pPr>
              <a:spcBef>
                <a:spcPct val="0"/>
              </a:spcBef>
              <a:buNone/>
            </a:pPr>
            <a:endParaRPr lang="en-US" sz="1800" dirty="0" smtClean="0">
              <a:latin typeface="+mn-lt"/>
            </a:endParaRPr>
          </a:p>
          <a:p>
            <a:pPr>
              <a:spcBef>
                <a:spcPct val="0"/>
              </a:spcBef>
              <a:buNone/>
            </a:pPr>
            <a:endParaRPr lang="en-US" sz="1800" dirty="0" smtClean="0">
              <a:latin typeface="+mn-lt"/>
            </a:endParaRPr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1079111"/>
            <a:ext cx="541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Regression Testing Strategy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905000" y="1951672"/>
            <a:ext cx="670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control flow graph, state-based behavior diagram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object-oriented class diagram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scenario-based model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component-based Regression model</a:t>
            </a:r>
            <a:endParaRPr lang="en-US" sz="1800" dirty="0" smtClean="0">
              <a:latin typeface="+mn-lt"/>
            </a:endParaRPr>
          </a:p>
          <a:p>
            <a:pPr>
              <a:spcBef>
                <a:spcPct val="0"/>
              </a:spcBef>
              <a:buNone/>
            </a:pPr>
            <a:endParaRPr lang="en-US" sz="1800" dirty="0" smtClean="0">
              <a:latin typeface="+mn-lt"/>
            </a:endParaRPr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1352490"/>
            <a:ext cx="541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Regression Test Models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905000" y="1295400"/>
            <a:ext cx="6705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sz="1800" b="1" dirty="0" smtClean="0">
              <a:latin typeface="+mn-lt"/>
            </a:endParaRP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Test cases which have frequent defects.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Functionalities which are more visible to the users.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Test cases which verify core features of the product.</a:t>
            </a:r>
          </a:p>
          <a:p>
            <a:pPr defTabSz="290513"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 Test cases of Functionalities which has undergone more and recent  	changes.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All Integration Test Cases.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All Complex Test Cases.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Boundary value test cases.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 Sample of Successful test cases.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800" dirty="0" smtClean="0"/>
              <a:t> Sample of Failure test cases</a:t>
            </a:r>
            <a:endParaRPr lang="en-US" sz="1800" dirty="0" smtClean="0">
              <a:latin typeface="+mn-lt"/>
            </a:endParaRPr>
          </a:p>
          <a:p>
            <a:pPr>
              <a:spcBef>
                <a:spcPct val="0"/>
              </a:spcBef>
              <a:buNone/>
            </a:pPr>
            <a:endParaRPr lang="en-US" sz="1800" dirty="0" smtClean="0">
              <a:latin typeface="+mn-lt"/>
            </a:endParaRPr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079111"/>
            <a:ext cx="4348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Areas to focus on regression testing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971490"/>
            <a:ext cx="3221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Software Regression Process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1295400"/>
            <a:ext cx="632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Step #1: Software Change Analysis </a:t>
            </a:r>
            <a:br>
              <a:rPr lang="en-US" sz="1600" dirty="0" smtClean="0"/>
            </a:br>
            <a:r>
              <a:rPr lang="en-US" sz="1600" dirty="0" smtClean="0"/>
              <a:t>	- Understand and analyze various software changes.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Step #2: Software Change Impact Analysis </a:t>
            </a:r>
            <a:br>
              <a:rPr lang="en-US" sz="1600" dirty="0" smtClean="0"/>
            </a:br>
            <a:r>
              <a:rPr lang="en-US" sz="1600" dirty="0" smtClean="0"/>
              <a:t>	- Understand and analyze software change impacts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Step #3: Define Regression Test Strategy and Criteria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Step #4: Define, select, and reuse test cases to form a regression test suite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Step #5: Perform re-testing at the different levels.</a:t>
            </a:r>
            <a:br>
              <a:rPr lang="en-US" sz="1600" dirty="0" smtClean="0"/>
            </a:br>
            <a:r>
              <a:rPr lang="en-US" sz="1600" dirty="0" smtClean="0"/>
              <a:t>	- re-testing at the unit level</a:t>
            </a:r>
            <a:br>
              <a:rPr lang="en-US" sz="1600" dirty="0" smtClean="0"/>
            </a:br>
            <a:r>
              <a:rPr lang="en-US" sz="1600" dirty="0" smtClean="0"/>
              <a:t>	- re-testing at integration level</a:t>
            </a:r>
            <a:br>
              <a:rPr lang="en-US" sz="1600" dirty="0" smtClean="0"/>
            </a:br>
            <a:r>
              <a:rPr lang="en-US" sz="1600" dirty="0" smtClean="0"/>
              <a:t>	- re-testing at the function level</a:t>
            </a:r>
            <a:br>
              <a:rPr lang="en-US" sz="1600" dirty="0" smtClean="0"/>
            </a:br>
            <a:r>
              <a:rPr lang="en-US" sz="1600" dirty="0" smtClean="0"/>
              <a:t>	- re-testing at the system level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Step #6: Report and analyze regression test results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25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079111"/>
            <a:ext cx="512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Software Regression Process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2600" y="16002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\\psf\Home\Desktop\Screen Shot 2014-11-12 at 11.14.30 P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1707141"/>
            <a:ext cx="5414962" cy="4312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1047690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Types of Software Changes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8200" y="1752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219200" y="1600200"/>
            <a:ext cx="6705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400" dirty="0"/>
              <a:t>Requirements analysis		Requirements Spec. Changes</a:t>
            </a:r>
            <a:br>
              <a:rPr lang="en-US" sz="1400" dirty="0"/>
            </a:br>
            <a:r>
              <a:rPr lang="en-US" sz="1400" dirty="0"/>
              <a:t>				-&gt; add new functional features</a:t>
            </a:r>
            <a:br>
              <a:rPr lang="en-US" sz="1400" dirty="0"/>
            </a:br>
            <a:r>
              <a:rPr lang="en-US" sz="1400" dirty="0"/>
              <a:t>				-&gt; change current function features</a:t>
            </a:r>
            <a:br>
              <a:rPr lang="en-US" sz="1400" dirty="0"/>
            </a:br>
            <a:r>
              <a:rPr lang="en-US" sz="1400" dirty="0"/>
              <a:t>				-&gt; delete existing function features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System Design		System  architecture changes</a:t>
            </a:r>
            <a:br>
              <a:rPr lang="en-US" sz="1400" dirty="0"/>
            </a:br>
            <a:r>
              <a:rPr lang="en-US" sz="1400" dirty="0"/>
              <a:t>				-&gt; change component interactions</a:t>
            </a:r>
            <a:br>
              <a:rPr lang="en-US" sz="1400" dirty="0"/>
            </a:br>
            <a:r>
              <a:rPr lang="en-US" sz="1400" dirty="0"/>
              <a:t>				-&gt; add new components/subsystems</a:t>
            </a:r>
            <a:br>
              <a:rPr lang="en-US" sz="1400" dirty="0"/>
            </a:br>
            <a:r>
              <a:rPr lang="en-US" sz="1400" dirty="0"/>
              <a:t>				-&gt; update existing components</a:t>
            </a:r>
            <a:br>
              <a:rPr lang="en-US" sz="1400" dirty="0"/>
            </a:br>
            <a:r>
              <a:rPr lang="en-US" sz="1400" dirty="0"/>
              <a:t>				-&gt; delete existing components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			High-level design doc. Changes</a:t>
            </a:r>
            <a:br>
              <a:rPr lang="en-US" sz="1400" dirty="0"/>
            </a:br>
            <a:r>
              <a:rPr lang="en-US" sz="1400" dirty="0"/>
              <a:t>				-&gt; change state-based behaviors</a:t>
            </a:r>
            <a:br>
              <a:rPr lang="en-US" sz="1400" dirty="0"/>
            </a:br>
            <a:r>
              <a:rPr lang="en-US" sz="1400" dirty="0"/>
              <a:t>				-&gt; change component interfaces</a:t>
            </a:r>
            <a:br>
              <a:rPr lang="en-US" sz="1400" dirty="0"/>
            </a:br>
            <a:r>
              <a:rPr lang="en-US" sz="1400" dirty="0"/>
              <a:t>				-&gt; change database design</a:t>
            </a:r>
            <a:br>
              <a:rPr lang="en-US" sz="1400" dirty="0"/>
            </a:br>
            <a:r>
              <a:rPr lang="en-US" sz="1400" dirty="0"/>
              <a:t>				-&gt; change GUI design</a:t>
            </a:r>
            <a:br>
              <a:rPr lang="en-US" sz="1400" dirty="0"/>
            </a:br>
            <a:r>
              <a:rPr lang="en-US" sz="1400" dirty="0"/>
              <a:t>				-&gt; change function design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3505200" y="1600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219200" y="2895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35052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  <p:bldP spid="34" grpId="0" animBg="1"/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1047690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Types of Software Changes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8200" y="1752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1447800" y="1828800"/>
            <a:ext cx="625184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System Design Changes		- Low-level design doc. Changes</a:t>
            </a:r>
            <a:br>
              <a:rPr lang="en-US" sz="1400" dirty="0"/>
            </a:br>
            <a:r>
              <a:rPr lang="en-US" sz="1400" dirty="0"/>
              <a:t>				-&gt; change algorithm logic</a:t>
            </a:r>
          </a:p>
          <a:p>
            <a:r>
              <a:rPr lang="en-US" sz="1400" dirty="0"/>
              <a:t>				-&gt; change component structure</a:t>
            </a:r>
          </a:p>
          <a:p>
            <a:r>
              <a:rPr lang="en-US" sz="1400" dirty="0"/>
              <a:t>				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System implementation		- Component changes </a:t>
            </a:r>
            <a:br>
              <a:rPr lang="en-US" sz="1400" dirty="0"/>
            </a:br>
            <a:r>
              <a:rPr lang="en-US" sz="1400" dirty="0"/>
              <a:t>				- internal data types and names</a:t>
            </a:r>
            <a:br>
              <a:rPr lang="en-US" sz="1400" dirty="0"/>
            </a:br>
            <a:r>
              <a:rPr lang="en-US" sz="1400" dirty="0"/>
              <a:t>				- internal structures, such as</a:t>
            </a:r>
          </a:p>
          <a:p>
            <a:r>
              <a:rPr lang="en-US" sz="1400" dirty="0"/>
              <a:t>				--&gt; class relationships</a:t>
            </a:r>
          </a:p>
          <a:p>
            <a:r>
              <a:rPr lang="en-US" sz="1400" dirty="0"/>
              <a:t>				--&gt; control flow and data flow</a:t>
            </a:r>
          </a:p>
          <a:p>
            <a:r>
              <a:rPr lang="en-US" sz="1400" dirty="0"/>
              <a:t>				- internal functions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			- Component interface changes</a:t>
            </a:r>
          </a:p>
          <a:p>
            <a:r>
              <a:rPr lang="en-US" sz="1400" dirty="0"/>
              <a:t>				 - call signatures</a:t>
            </a:r>
          </a:p>
          <a:p>
            <a:r>
              <a:rPr lang="en-US" sz="1400" dirty="0"/>
              <a:t> 				- message interactions</a:t>
            </a:r>
          </a:p>
          <a:p>
            <a:r>
              <a:rPr lang="en-US" sz="1400" dirty="0"/>
              <a:t>				- protocol messages and formats</a:t>
            </a:r>
          </a:p>
          <a:p>
            <a:endParaRPr lang="en-US" sz="1400" dirty="0"/>
          </a:p>
          <a:p>
            <a:r>
              <a:rPr lang="en-US" sz="1400" dirty="0"/>
              <a:t>			- Technology and/or language changes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3810000" y="18288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1447800" y="25908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3810000" y="40386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3810000" y="5257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  <p:bldP spid="30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047690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Software Changes Impact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8200" y="1752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1524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828800" y="1524000"/>
            <a:ext cx="6705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400" dirty="0"/>
              <a:t>Types of system changes 	</a:t>
            </a:r>
            <a:r>
              <a:rPr lang="en-US" sz="1400" dirty="0" smtClean="0"/>
              <a:t>                       Types </a:t>
            </a:r>
            <a:r>
              <a:rPr lang="en-US" sz="1400" dirty="0"/>
              <a:t>of product impacts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Requirements changes		Affect design, coding, and testing</a:t>
            </a:r>
            <a:br>
              <a:rPr lang="en-US" sz="1400" dirty="0"/>
            </a:br>
            <a:r>
              <a:rPr lang="en-US" sz="1400" dirty="0"/>
              <a:t>			Document update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Design changes		Affect coding and tests</a:t>
            </a:r>
            <a:br>
              <a:rPr lang="en-US" sz="1400" dirty="0"/>
            </a:br>
            <a:r>
              <a:rPr lang="en-US" sz="1400" dirty="0"/>
              <a:t>			Affect associated components  </a:t>
            </a:r>
            <a:br>
              <a:rPr lang="en-US" sz="1400" dirty="0"/>
            </a:br>
            <a:r>
              <a:rPr lang="en-US" sz="1400" dirty="0"/>
              <a:t>			Affect system architecture</a:t>
            </a:r>
            <a:br>
              <a:rPr lang="en-US" sz="1400" dirty="0"/>
            </a:br>
            <a:r>
              <a:rPr lang="en-US" sz="1400" dirty="0"/>
              <a:t>			Affect related component interactions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Implementation changes		Affect test cases, test data, test scripts</a:t>
            </a:r>
            <a:br>
              <a:rPr lang="en-US" sz="1400" dirty="0"/>
            </a:br>
            <a:r>
              <a:rPr lang="en-US" sz="1400" dirty="0"/>
              <a:t>			Affect test specification.</a:t>
            </a:r>
            <a:br>
              <a:rPr lang="en-US" sz="1400" dirty="0"/>
            </a:br>
            <a:r>
              <a:rPr lang="en-US" sz="1400" dirty="0"/>
              <a:t>			Code change impact s</a:t>
            </a:r>
            <a:br>
              <a:rPr lang="en-US" sz="1400" dirty="0"/>
            </a:br>
            <a:r>
              <a:rPr lang="en-US" sz="1400" dirty="0"/>
              <a:t>							- Test changes		Affect other tests.</a:t>
            </a:r>
            <a:br>
              <a:rPr lang="en-US" sz="1400" dirty="0"/>
            </a:br>
            <a:r>
              <a:rPr lang="en-US" sz="1400" dirty="0"/>
              <a:t>			Affect test documentation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Document changes		Affect other documents.</a:t>
            </a: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828800" y="2819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828800" y="3810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1828800" y="4724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1828800" y="5334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1828800" y="2057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411480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 animBg="1"/>
      <p:bldP spid="36" grpId="0" animBg="1"/>
      <p:bldP spid="37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137" y="1752600"/>
            <a:ext cx="7858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 – Software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Strategies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51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2" y="1313329"/>
            <a:ext cx="5751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What is Software Regression Testing?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30002" y="3200400"/>
            <a:ext cx="5741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Software Regression Strategy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2209800"/>
            <a:ext cx="5751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Why do we perform Regression Testing ?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261168" y="5206404"/>
            <a:ext cx="57398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Class Firewall Concepts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31483" y="4170757"/>
            <a:ext cx="57398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Regression Testing Approaches </a:t>
            </a:r>
            <a:endParaRPr lang="en-US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1017050"/>
            <a:ext cx="6483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Traditional Software Regression Strategy Based 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The Firewall Concept 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6800" y="1752600"/>
            <a:ext cx="7696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Module-Based Firewall Concept for Software Regression Testing: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 smtClean="0"/>
              <a:t>	A module firewall in a program refers to a changed software 		module and a closure of all possible affected modules and related 	integration links in a program based on a control-flow graph.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With this firewall concept, we can reduce the software regression testing to a smaller scope --&gt;</a:t>
            </a:r>
            <a:br>
              <a:rPr lang="en-US" sz="1600" dirty="0" smtClean="0"/>
            </a:br>
            <a:r>
              <a:rPr lang="en-US" sz="1600" dirty="0" smtClean="0"/>
              <a:t>	All modules and related integration links inside the firewall.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This implies that:</a:t>
            </a:r>
            <a:br>
              <a:rPr lang="en-US" sz="1600" dirty="0" smtClean="0"/>
            </a:br>
            <a:r>
              <a:rPr lang="en-US" sz="1600" dirty="0" smtClean="0"/>
              <a:t>	- re-test of the changed module and its affected modules</a:t>
            </a:r>
            <a:br>
              <a:rPr lang="en-US" sz="1600" dirty="0" smtClean="0"/>
            </a:br>
            <a:r>
              <a:rPr lang="en-US" sz="1600" dirty="0" smtClean="0"/>
              <a:t>	- re-integration for all of related integration links</a:t>
            </a:r>
            <a:br>
              <a:rPr lang="en-US" sz="1600" dirty="0" smtClean="0"/>
            </a:br>
            <a:r>
              <a:rPr lang="en-US" sz="1600" dirty="0" smtClean="0"/>
              <a:t>Similarly, we can come out different kinds of firewalls based on various test models.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- data firewall, 	function firewall</a:t>
            </a:r>
            <a:br>
              <a:rPr lang="en-US" sz="1600" dirty="0" smtClean="0"/>
            </a:br>
            <a:r>
              <a:rPr lang="en-US" sz="1600" dirty="0" smtClean="0"/>
              <a:t>	- class firewall,	state/transaction firewall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017050"/>
            <a:ext cx="6534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 Changed Module Firewall for Regression Testing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6800" y="17526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343400" y="16764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Main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743200" y="25908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M1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5867400" y="2590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M3</a:t>
            </a: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4343400" y="2590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M2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64770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M7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48768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M6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3429000" y="3657600"/>
            <a:ext cx="9144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/>
              <a:t>M5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9050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M4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429000" y="46482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M8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4800600" y="2133600"/>
            <a:ext cx="0" cy="457200"/>
          </a:xfrm>
          <a:prstGeom prst="line">
            <a:avLst/>
          </a:prstGeom>
          <a:noFill/>
          <a:ln w="38100" cap="rnd" cmpd="dbl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H="1">
            <a:off x="3657600" y="2133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5257800" y="2133600"/>
            <a:ext cx="609600" cy="457200"/>
          </a:xfrm>
          <a:prstGeom prst="line">
            <a:avLst/>
          </a:prstGeom>
          <a:noFill/>
          <a:ln w="38100" cap="rnd" cmpd="dbl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H="1">
            <a:off x="2819400" y="3048000"/>
            <a:ext cx="381000" cy="6096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32004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886200" y="411480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4876800" y="3048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6400800" y="3048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4876800" y="4419600"/>
            <a:ext cx="2600325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 module firewall:</a:t>
            </a:r>
          </a:p>
          <a:p>
            <a:r>
              <a:rPr lang="en-US" sz="1400"/>
              <a:t>	- M5, M1, and Main</a:t>
            </a:r>
          </a:p>
          <a:p>
            <a:r>
              <a:rPr lang="en-US" sz="1400"/>
              <a:t>Re-testing at the unit level: M5, </a:t>
            </a:r>
          </a:p>
          <a:p>
            <a:r>
              <a:rPr lang="en-US" sz="1400"/>
              <a:t>Re-integration: </a:t>
            </a:r>
          </a:p>
          <a:p>
            <a:r>
              <a:rPr lang="en-US" sz="1400"/>
              <a:t>	2, 3, 4	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3124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3581400" y="4114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335280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3810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3429000" y="3352800"/>
            <a:ext cx="1271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Changed Module</a:t>
            </a:r>
          </a:p>
        </p:txBody>
      </p:sp>
    </p:spTree>
    <p:extLst>
      <p:ext uri="{BB962C8B-B14F-4D97-AF65-F5344CB8AC3E}">
        <p14:creationId xmlns:p14="http://schemas.microsoft.com/office/powerpoint/2010/main" val="26959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371600" y="1056759"/>
            <a:ext cx="70866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Regression Testing for State-Based Behavior Changes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343400" y="1600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Main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43200" y="2514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M1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6553200" y="2514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M3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800600" y="2514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M2</a:t>
            </a:r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6629400" y="35814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M7</a:t>
            </a:r>
          </a:p>
        </p:txBody>
      </p:sp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4800600" y="35814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M6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429000" y="35814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M5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905000" y="35814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M4</a:t>
            </a:r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3124200" y="45720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M8</a:t>
            </a: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9530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3657600" y="2057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5257800" y="1905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auto">
          <a:xfrm flipH="1">
            <a:off x="2819400" y="2971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>
            <a:off x="3200400" y="2971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>
            <a:off x="3886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>
            <a:off x="701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2819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541020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25908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342900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81" name="Text Box 30"/>
          <p:cNvSpPr txBox="1">
            <a:spLocks noChangeArrowheads="1"/>
          </p:cNvSpPr>
          <p:nvPr/>
        </p:nvSpPr>
        <p:spPr bwMode="auto">
          <a:xfrm>
            <a:off x="5791200" y="190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3657600" y="190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7086600" y="3048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84" name="Text Box 33"/>
          <p:cNvSpPr txBox="1">
            <a:spLocks noChangeArrowheads="1"/>
          </p:cNvSpPr>
          <p:nvPr/>
        </p:nvSpPr>
        <p:spPr bwMode="auto">
          <a:xfrm>
            <a:off x="3886200" y="4191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85" name="Line 34"/>
          <p:cNvSpPr>
            <a:spLocks noChangeShapeType="1"/>
          </p:cNvSpPr>
          <p:nvPr/>
        </p:nvSpPr>
        <p:spPr bwMode="auto">
          <a:xfrm>
            <a:off x="2819400" y="4038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35"/>
          <p:cNvSpPr>
            <a:spLocks noChangeArrowheads="1"/>
          </p:cNvSpPr>
          <p:nvPr/>
        </p:nvSpPr>
        <p:spPr bwMode="auto">
          <a:xfrm>
            <a:off x="1600200" y="2209800"/>
            <a:ext cx="28956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36"/>
          <p:cNvSpPr>
            <a:spLocks noChangeArrowheads="1"/>
          </p:cNvSpPr>
          <p:nvPr/>
        </p:nvSpPr>
        <p:spPr bwMode="auto">
          <a:xfrm>
            <a:off x="4343400" y="2286000"/>
            <a:ext cx="1752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37"/>
          <p:cNvSpPr>
            <a:spLocks noChangeArrowheads="1"/>
          </p:cNvSpPr>
          <p:nvPr/>
        </p:nvSpPr>
        <p:spPr bwMode="auto">
          <a:xfrm>
            <a:off x="6248400" y="2286000"/>
            <a:ext cx="1752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38"/>
          <p:cNvSpPr txBox="1">
            <a:spLocks noChangeArrowheads="1"/>
          </p:cNvSpPr>
          <p:nvPr/>
        </p:nvSpPr>
        <p:spPr bwMode="auto">
          <a:xfrm>
            <a:off x="4572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58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24000" y="106680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Object-Oriented Software Regression Strategy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38200" y="160020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OO Software Regression Testing Strategy Based on the Class Firewall Concept: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Identify changed classes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Identify affected classes using the concept of Class Firewall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Apply the Class Test Order strategy to classes in a class firewall to perform class re-testing at the unit level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Use the Class Test Order to re-integrate classes together.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Select, reuse, and define test cases based on the class firewall and change   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24000" y="91440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The Class Firewall Concept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38200" y="13716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class firewall concept in OO Software is very useful for OO regression testing.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What is a class firewall?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A class firewall is a closure set of all classes that are directly or indirectly dependent on the changed class in an OO program.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The class firewall provides the safe scope of regression testing for an OO software</a:t>
            </a:r>
            <a:br>
              <a:rPr lang="en-US" sz="1400" dirty="0" smtClean="0"/>
            </a:br>
            <a:r>
              <a:rPr lang="en-US" sz="1400" dirty="0" smtClean="0"/>
              <a:t>after changing a class.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Similarly, we can apply to many changed classes.</a:t>
            </a:r>
            <a:br>
              <a:rPr lang="en-US" sz="1400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Class Firewall Application: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With this class firewall concept, we can narrow down the class regression testing scope, including unit re-testing, and re-integration.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Based on the class firewall and changed information, we can select, define, and reuse class test cases for regression testing.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24000" y="91440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 Changed Class in An Class Relation Diagram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295400" y="1524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ButtonList</a:t>
            </a:r>
          </a:p>
        </p:txBody>
      </p: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1295400" y="2362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Button</a:t>
            </a: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5029200" y="1524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Sensor</a:t>
            </a:r>
          </a:p>
        </p:txBody>
      </p:sp>
      <p:sp>
        <p:nvSpPr>
          <p:cNvPr id="105" name="Rectangle 11"/>
          <p:cNvSpPr>
            <a:spLocks noChangeArrowheads="1"/>
          </p:cNvSpPr>
          <p:nvPr/>
        </p:nvSpPr>
        <p:spPr bwMode="auto">
          <a:xfrm>
            <a:off x="1295400" y="3124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TextButton</a:t>
            </a:r>
          </a:p>
        </p:txBody>
      </p:sp>
      <p:sp>
        <p:nvSpPr>
          <p:cNvPr id="106" name="Rectangle 12"/>
          <p:cNvSpPr>
            <a:spLocks noChangeArrowheads="1"/>
          </p:cNvSpPr>
          <p:nvPr/>
        </p:nvSpPr>
        <p:spPr bwMode="auto">
          <a:xfrm>
            <a:off x="12954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Subject</a:t>
            </a:r>
          </a:p>
        </p:txBody>
      </p:sp>
      <p:sp>
        <p:nvSpPr>
          <p:cNvPr id="107" name="Rectangle 13"/>
          <p:cNvSpPr>
            <a:spLocks noChangeArrowheads="1"/>
          </p:cNvSpPr>
          <p:nvPr/>
        </p:nvSpPr>
        <p:spPr bwMode="auto">
          <a:xfrm>
            <a:off x="1295400" y="4953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InstructorItr</a:t>
            </a:r>
          </a:p>
        </p:txBody>
      </p: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3276600" y="3124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ButtonState</a:t>
            </a: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3886200" y="2286000"/>
            <a:ext cx="10668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Event</a:t>
            </a:r>
          </a:p>
        </p:txBody>
      </p:sp>
      <p:sp>
        <p:nvSpPr>
          <p:cNvPr id="110" name="Rectangle 16"/>
          <p:cNvSpPr>
            <a:spLocks noChangeArrowheads="1"/>
          </p:cNvSpPr>
          <p:nvPr/>
        </p:nvSpPr>
        <p:spPr bwMode="auto">
          <a:xfrm>
            <a:off x="6096000" y="2286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Scene</a:t>
            </a:r>
          </a:p>
        </p:txBody>
      </p: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5029200" y="3124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World</a:t>
            </a: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35052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Control</a:t>
            </a: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3505200" y="4953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ControlState</a:t>
            </a:r>
          </a:p>
        </p:txBody>
      </p:sp>
      <p:sp>
        <p:nvSpPr>
          <p:cNvPr id="114" name="Rectangle 20"/>
          <p:cNvSpPr>
            <a:spLocks noChangeArrowheads="1"/>
          </p:cNvSpPr>
          <p:nvPr/>
        </p:nvSpPr>
        <p:spPr bwMode="auto">
          <a:xfrm>
            <a:off x="51816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CanvasRep</a:t>
            </a:r>
          </a:p>
        </p:txBody>
      </p:sp>
      <p:sp>
        <p:nvSpPr>
          <p:cNvPr id="115" name="Rectangle 21"/>
          <p:cNvSpPr>
            <a:spLocks noChangeArrowheads="1"/>
          </p:cNvSpPr>
          <p:nvPr/>
        </p:nvSpPr>
        <p:spPr bwMode="auto">
          <a:xfrm>
            <a:off x="66294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Canvas</a:t>
            </a:r>
          </a:p>
        </p:txBody>
      </p:sp>
      <p:sp>
        <p:nvSpPr>
          <p:cNvPr id="116" name="Rectangle 22"/>
          <p:cNvSpPr>
            <a:spLocks noChangeArrowheads="1"/>
          </p:cNvSpPr>
          <p:nvPr/>
        </p:nvSpPr>
        <p:spPr bwMode="auto">
          <a:xfrm>
            <a:off x="5257800" y="4648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MonoScene</a:t>
            </a:r>
          </a:p>
        </p:txBody>
      </p:sp>
      <p:sp>
        <p:nvSpPr>
          <p:cNvPr id="117" name="Line 23"/>
          <p:cNvSpPr>
            <a:spLocks noChangeShapeType="1"/>
          </p:cNvSpPr>
          <p:nvPr/>
        </p:nvSpPr>
        <p:spPr bwMode="auto">
          <a:xfrm flipV="1">
            <a:off x="4953000" y="1905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8" name="Line 24"/>
          <p:cNvSpPr>
            <a:spLocks noChangeShapeType="1"/>
          </p:cNvSpPr>
          <p:nvPr/>
        </p:nvSpPr>
        <p:spPr bwMode="auto">
          <a:xfrm>
            <a:off x="5562600" y="1905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9" name="Line 25"/>
          <p:cNvSpPr>
            <a:spLocks noChangeShapeType="1"/>
          </p:cNvSpPr>
          <p:nvPr/>
        </p:nvSpPr>
        <p:spPr bwMode="auto">
          <a:xfrm>
            <a:off x="4953000" y="2667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0" name="Line 26"/>
          <p:cNvSpPr>
            <a:spLocks noChangeShapeType="1"/>
          </p:cNvSpPr>
          <p:nvPr/>
        </p:nvSpPr>
        <p:spPr bwMode="auto">
          <a:xfrm flipV="1">
            <a:off x="5638800" y="2667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1" name="Line 27"/>
          <p:cNvSpPr>
            <a:spLocks noChangeShapeType="1"/>
          </p:cNvSpPr>
          <p:nvPr/>
        </p:nvSpPr>
        <p:spPr bwMode="auto">
          <a:xfrm>
            <a:off x="6858000" y="2667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2" name="Line 28"/>
          <p:cNvSpPr>
            <a:spLocks noChangeShapeType="1"/>
          </p:cNvSpPr>
          <p:nvPr/>
        </p:nvSpPr>
        <p:spPr bwMode="auto">
          <a:xfrm>
            <a:off x="60960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3" name="Line 29"/>
          <p:cNvSpPr>
            <a:spLocks noChangeShapeType="1"/>
          </p:cNvSpPr>
          <p:nvPr/>
        </p:nvSpPr>
        <p:spPr bwMode="auto">
          <a:xfrm flipH="1">
            <a:off x="62484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4" name="Line 31"/>
          <p:cNvSpPr>
            <a:spLocks noChangeShapeType="1"/>
          </p:cNvSpPr>
          <p:nvPr/>
        </p:nvSpPr>
        <p:spPr bwMode="auto">
          <a:xfrm>
            <a:off x="16002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5" name="Line 32"/>
          <p:cNvSpPr>
            <a:spLocks noChangeShapeType="1"/>
          </p:cNvSpPr>
          <p:nvPr/>
        </p:nvSpPr>
        <p:spPr bwMode="auto">
          <a:xfrm flipV="1">
            <a:off x="20574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6" name="Line 33"/>
          <p:cNvSpPr>
            <a:spLocks noChangeShapeType="1"/>
          </p:cNvSpPr>
          <p:nvPr/>
        </p:nvSpPr>
        <p:spPr bwMode="auto">
          <a:xfrm flipV="1">
            <a:off x="1905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7" name="Line 34"/>
          <p:cNvSpPr>
            <a:spLocks noChangeShapeType="1"/>
          </p:cNvSpPr>
          <p:nvPr/>
        </p:nvSpPr>
        <p:spPr bwMode="auto">
          <a:xfrm>
            <a:off x="2362200" y="3276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23622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9" name="Line 36"/>
          <p:cNvSpPr>
            <a:spLocks noChangeShapeType="1"/>
          </p:cNvSpPr>
          <p:nvPr/>
        </p:nvSpPr>
        <p:spPr bwMode="auto">
          <a:xfrm>
            <a:off x="23622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0" name="Line 37"/>
          <p:cNvSpPr>
            <a:spLocks noChangeShapeType="1"/>
          </p:cNvSpPr>
          <p:nvPr/>
        </p:nvSpPr>
        <p:spPr bwMode="auto">
          <a:xfrm flipV="1">
            <a:off x="2362200" y="16764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1" name="Line 38"/>
          <p:cNvSpPr>
            <a:spLocks noChangeShapeType="1"/>
          </p:cNvSpPr>
          <p:nvPr/>
        </p:nvSpPr>
        <p:spPr bwMode="auto">
          <a:xfrm flipV="1">
            <a:off x="4495800" y="2667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2" name="Line 39"/>
          <p:cNvSpPr>
            <a:spLocks noChangeShapeType="1"/>
          </p:cNvSpPr>
          <p:nvPr/>
        </p:nvSpPr>
        <p:spPr bwMode="auto">
          <a:xfrm flipV="1">
            <a:off x="3810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>
            <a:off x="43434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4" name="Line 41"/>
          <p:cNvSpPr>
            <a:spLocks noChangeShapeType="1"/>
          </p:cNvSpPr>
          <p:nvPr/>
        </p:nvSpPr>
        <p:spPr bwMode="auto">
          <a:xfrm flipV="1">
            <a:off x="16002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5" name="Line 42"/>
          <p:cNvSpPr>
            <a:spLocks noChangeShapeType="1"/>
          </p:cNvSpPr>
          <p:nvPr/>
        </p:nvSpPr>
        <p:spPr bwMode="auto">
          <a:xfrm>
            <a:off x="2133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6" name="Line 43"/>
          <p:cNvSpPr>
            <a:spLocks noChangeShapeType="1"/>
          </p:cNvSpPr>
          <p:nvPr/>
        </p:nvSpPr>
        <p:spPr bwMode="auto">
          <a:xfrm flipH="1">
            <a:off x="2362200" y="3505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7" name="Line 44"/>
          <p:cNvSpPr>
            <a:spLocks noChangeShapeType="1"/>
          </p:cNvSpPr>
          <p:nvPr/>
        </p:nvSpPr>
        <p:spPr bwMode="auto">
          <a:xfrm>
            <a:off x="2362200" y="4495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8" name="Line 45"/>
          <p:cNvSpPr>
            <a:spLocks noChangeShapeType="1"/>
          </p:cNvSpPr>
          <p:nvPr/>
        </p:nvSpPr>
        <p:spPr bwMode="auto">
          <a:xfrm>
            <a:off x="4572000" y="449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9" name="Line 46"/>
          <p:cNvSpPr>
            <a:spLocks noChangeShapeType="1"/>
          </p:cNvSpPr>
          <p:nvPr/>
        </p:nvSpPr>
        <p:spPr bwMode="auto">
          <a:xfrm>
            <a:off x="5105400" y="5257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0" name="Line 47"/>
          <p:cNvSpPr>
            <a:spLocks noChangeShapeType="1"/>
          </p:cNvSpPr>
          <p:nvPr/>
        </p:nvSpPr>
        <p:spPr bwMode="auto">
          <a:xfrm flipV="1">
            <a:off x="6324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1" name="Line 48"/>
          <p:cNvSpPr>
            <a:spLocks noChangeShapeType="1"/>
          </p:cNvSpPr>
          <p:nvPr/>
        </p:nvSpPr>
        <p:spPr bwMode="auto">
          <a:xfrm>
            <a:off x="4572000" y="4267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2" name="Line 49"/>
          <p:cNvSpPr>
            <a:spLocks noChangeShapeType="1"/>
          </p:cNvSpPr>
          <p:nvPr/>
        </p:nvSpPr>
        <p:spPr bwMode="auto">
          <a:xfrm>
            <a:off x="6096000" y="175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3" name="Line 50"/>
          <p:cNvSpPr>
            <a:spLocks noChangeShapeType="1"/>
          </p:cNvSpPr>
          <p:nvPr/>
        </p:nvSpPr>
        <p:spPr bwMode="auto">
          <a:xfrm>
            <a:off x="7772400" y="2438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4" name="Line 51"/>
          <p:cNvSpPr>
            <a:spLocks noChangeShapeType="1"/>
          </p:cNvSpPr>
          <p:nvPr/>
        </p:nvSpPr>
        <p:spPr bwMode="auto">
          <a:xfrm>
            <a:off x="7848600" y="1752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5" name="Line 52"/>
          <p:cNvSpPr>
            <a:spLocks noChangeShapeType="1"/>
          </p:cNvSpPr>
          <p:nvPr/>
        </p:nvSpPr>
        <p:spPr bwMode="auto">
          <a:xfrm flipV="1">
            <a:off x="6324600" y="4953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6" name="Line 53"/>
          <p:cNvSpPr>
            <a:spLocks noChangeShapeType="1"/>
          </p:cNvSpPr>
          <p:nvPr/>
        </p:nvSpPr>
        <p:spPr bwMode="auto">
          <a:xfrm>
            <a:off x="71628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7" name="Line 54"/>
          <p:cNvSpPr>
            <a:spLocks noChangeShapeType="1"/>
          </p:cNvSpPr>
          <p:nvPr/>
        </p:nvSpPr>
        <p:spPr bwMode="auto">
          <a:xfrm>
            <a:off x="8001000" y="1524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8" name="Line 55"/>
          <p:cNvSpPr>
            <a:spLocks noChangeShapeType="1"/>
          </p:cNvSpPr>
          <p:nvPr/>
        </p:nvSpPr>
        <p:spPr bwMode="auto">
          <a:xfrm>
            <a:off x="6096000" y="160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9" name="Text Box 60"/>
          <p:cNvSpPr txBox="1">
            <a:spLocks noChangeArrowheads="1"/>
          </p:cNvSpPr>
          <p:nvPr/>
        </p:nvSpPr>
        <p:spPr bwMode="auto">
          <a:xfrm>
            <a:off x="2057400" y="19812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150" name="Text Box 61"/>
          <p:cNvSpPr txBox="1">
            <a:spLocks noChangeArrowheads="1"/>
          </p:cNvSpPr>
          <p:nvPr/>
        </p:nvSpPr>
        <p:spPr bwMode="auto">
          <a:xfrm>
            <a:off x="1600200" y="20574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51" name="Text Box 62"/>
          <p:cNvSpPr txBox="1">
            <a:spLocks noChangeArrowheads="1"/>
          </p:cNvSpPr>
          <p:nvPr/>
        </p:nvSpPr>
        <p:spPr bwMode="auto">
          <a:xfrm>
            <a:off x="5181600" y="21336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52" name="Text Box 63"/>
          <p:cNvSpPr txBox="1">
            <a:spLocks noChangeArrowheads="1"/>
          </p:cNvSpPr>
          <p:nvPr/>
        </p:nvSpPr>
        <p:spPr bwMode="auto">
          <a:xfrm>
            <a:off x="5943600" y="1905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53" name="Text Box 64"/>
          <p:cNvSpPr txBox="1">
            <a:spLocks noChangeArrowheads="1"/>
          </p:cNvSpPr>
          <p:nvPr/>
        </p:nvSpPr>
        <p:spPr bwMode="auto">
          <a:xfrm>
            <a:off x="5181600" y="2667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54" name="Text Box 65"/>
          <p:cNvSpPr txBox="1">
            <a:spLocks noChangeArrowheads="1"/>
          </p:cNvSpPr>
          <p:nvPr/>
        </p:nvSpPr>
        <p:spPr bwMode="auto">
          <a:xfrm>
            <a:off x="7467600" y="1905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55" name="Text Box 66"/>
          <p:cNvSpPr txBox="1">
            <a:spLocks noChangeArrowheads="1"/>
          </p:cNvSpPr>
          <p:nvPr/>
        </p:nvSpPr>
        <p:spPr bwMode="auto">
          <a:xfrm>
            <a:off x="6248400" y="43434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56" name="Text Box 67"/>
          <p:cNvSpPr txBox="1">
            <a:spLocks noChangeArrowheads="1"/>
          </p:cNvSpPr>
          <p:nvPr/>
        </p:nvSpPr>
        <p:spPr bwMode="auto">
          <a:xfrm>
            <a:off x="6477000" y="31242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157" name="Text Box 68"/>
          <p:cNvSpPr txBox="1">
            <a:spLocks noChangeArrowheads="1"/>
          </p:cNvSpPr>
          <p:nvPr/>
        </p:nvSpPr>
        <p:spPr bwMode="auto">
          <a:xfrm>
            <a:off x="2209800" y="4648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58" name="Text Box 69"/>
          <p:cNvSpPr txBox="1">
            <a:spLocks noChangeArrowheads="1"/>
          </p:cNvSpPr>
          <p:nvPr/>
        </p:nvSpPr>
        <p:spPr bwMode="auto">
          <a:xfrm>
            <a:off x="1295400" y="4572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59" name="Text Box 70"/>
          <p:cNvSpPr txBox="1">
            <a:spLocks noChangeArrowheads="1"/>
          </p:cNvSpPr>
          <p:nvPr/>
        </p:nvSpPr>
        <p:spPr bwMode="auto">
          <a:xfrm>
            <a:off x="2667000" y="33528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60" name="Text Box 71"/>
          <p:cNvSpPr txBox="1">
            <a:spLocks noChangeArrowheads="1"/>
          </p:cNvSpPr>
          <p:nvPr/>
        </p:nvSpPr>
        <p:spPr bwMode="auto">
          <a:xfrm>
            <a:off x="2819400" y="2743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61" name="Text Box 72"/>
          <p:cNvSpPr txBox="1">
            <a:spLocks noChangeArrowheads="1"/>
          </p:cNvSpPr>
          <p:nvPr/>
        </p:nvSpPr>
        <p:spPr bwMode="auto">
          <a:xfrm>
            <a:off x="3276600" y="2286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62" name="Text Box 73"/>
          <p:cNvSpPr txBox="1">
            <a:spLocks noChangeArrowheads="1"/>
          </p:cNvSpPr>
          <p:nvPr/>
        </p:nvSpPr>
        <p:spPr bwMode="auto">
          <a:xfrm>
            <a:off x="3505200" y="17526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163" name="Text Box 74"/>
          <p:cNvSpPr txBox="1">
            <a:spLocks noChangeArrowheads="1"/>
          </p:cNvSpPr>
          <p:nvPr/>
        </p:nvSpPr>
        <p:spPr bwMode="auto">
          <a:xfrm>
            <a:off x="2895600" y="36576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164" name="Text Box 75"/>
          <p:cNvSpPr txBox="1">
            <a:spLocks noChangeArrowheads="1"/>
          </p:cNvSpPr>
          <p:nvPr/>
        </p:nvSpPr>
        <p:spPr bwMode="auto">
          <a:xfrm>
            <a:off x="1905000" y="2895600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165" name="Text Box 76"/>
          <p:cNvSpPr txBox="1">
            <a:spLocks noChangeArrowheads="1"/>
          </p:cNvSpPr>
          <p:nvPr/>
        </p:nvSpPr>
        <p:spPr bwMode="auto">
          <a:xfrm>
            <a:off x="2971800" y="44958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166" name="Text Box 77"/>
          <p:cNvSpPr txBox="1">
            <a:spLocks noChangeArrowheads="1"/>
          </p:cNvSpPr>
          <p:nvPr/>
        </p:nvSpPr>
        <p:spPr bwMode="auto">
          <a:xfrm>
            <a:off x="4800600" y="41148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167" name="Text Box 78"/>
          <p:cNvSpPr txBox="1">
            <a:spLocks noChangeArrowheads="1"/>
          </p:cNvSpPr>
          <p:nvPr/>
        </p:nvSpPr>
        <p:spPr bwMode="auto">
          <a:xfrm>
            <a:off x="7543800" y="32004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168" name="Text Box 79"/>
          <p:cNvSpPr txBox="1">
            <a:spLocks noChangeArrowheads="1"/>
          </p:cNvSpPr>
          <p:nvPr/>
        </p:nvSpPr>
        <p:spPr bwMode="auto">
          <a:xfrm>
            <a:off x="5638800" y="26670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169" name="Text Box 80"/>
          <p:cNvSpPr txBox="1">
            <a:spLocks noChangeArrowheads="1"/>
          </p:cNvSpPr>
          <p:nvPr/>
        </p:nvSpPr>
        <p:spPr bwMode="auto">
          <a:xfrm>
            <a:off x="4343400" y="4648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70" name="Text Box 81"/>
          <p:cNvSpPr txBox="1">
            <a:spLocks noChangeArrowheads="1"/>
          </p:cNvSpPr>
          <p:nvPr/>
        </p:nvSpPr>
        <p:spPr bwMode="auto">
          <a:xfrm>
            <a:off x="3429000" y="4648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71" name="Text Box 83"/>
          <p:cNvSpPr txBox="1">
            <a:spLocks noChangeArrowheads="1"/>
          </p:cNvSpPr>
          <p:nvPr/>
        </p:nvSpPr>
        <p:spPr bwMode="auto">
          <a:xfrm>
            <a:off x="4572000" y="3505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172" name="Text Box 85"/>
          <p:cNvSpPr txBox="1">
            <a:spLocks noChangeArrowheads="1"/>
          </p:cNvSpPr>
          <p:nvPr/>
        </p:nvSpPr>
        <p:spPr bwMode="auto">
          <a:xfrm>
            <a:off x="5867400" y="35814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44" name="Text Box 84"/>
          <p:cNvSpPr txBox="1">
            <a:spLocks noChangeArrowheads="1"/>
          </p:cNvSpPr>
          <p:nvPr/>
        </p:nvSpPr>
        <p:spPr bwMode="auto">
          <a:xfrm>
            <a:off x="7620000" y="53340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2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295400" y="914400"/>
            <a:ext cx="70866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 Class Firewall for an Object-Oriented Programs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7"/>
          <p:cNvSpPr>
            <a:spLocks noChangeArrowheads="1"/>
          </p:cNvSpPr>
          <p:nvPr/>
        </p:nvSpPr>
        <p:spPr bwMode="auto">
          <a:xfrm>
            <a:off x="1524000" y="1524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ButtonList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1524000" y="2362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Button</a:t>
            </a: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5257800" y="1524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Sensor</a:t>
            </a: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524000" y="3124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TextButton</a:t>
            </a: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15240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Subject</a:t>
            </a:r>
          </a:p>
        </p:txBody>
      </p:sp>
      <p:sp>
        <p:nvSpPr>
          <p:cNvPr id="99" name="Rectangle 12"/>
          <p:cNvSpPr>
            <a:spLocks noChangeArrowheads="1"/>
          </p:cNvSpPr>
          <p:nvPr/>
        </p:nvSpPr>
        <p:spPr bwMode="auto">
          <a:xfrm>
            <a:off x="1524000" y="4953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InstructorItr</a:t>
            </a:r>
          </a:p>
        </p:txBody>
      </p:sp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3505200" y="3124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ButtonState</a:t>
            </a:r>
          </a:p>
        </p:txBody>
      </p: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4114800" y="2286000"/>
            <a:ext cx="10668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/>
              <a:t>Event</a:t>
            </a:r>
          </a:p>
        </p:txBody>
      </p:sp>
      <p:sp>
        <p:nvSpPr>
          <p:cNvPr id="173" name="Rectangle 15"/>
          <p:cNvSpPr>
            <a:spLocks noChangeArrowheads="1"/>
          </p:cNvSpPr>
          <p:nvPr/>
        </p:nvSpPr>
        <p:spPr bwMode="auto">
          <a:xfrm>
            <a:off x="6324600" y="2286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Scene</a:t>
            </a:r>
          </a:p>
        </p:txBody>
      </p:sp>
      <p:sp>
        <p:nvSpPr>
          <p:cNvPr id="174" name="Rectangle 16"/>
          <p:cNvSpPr>
            <a:spLocks noChangeArrowheads="1"/>
          </p:cNvSpPr>
          <p:nvPr/>
        </p:nvSpPr>
        <p:spPr bwMode="auto">
          <a:xfrm>
            <a:off x="5257800" y="3124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World</a:t>
            </a:r>
          </a:p>
        </p:txBody>
      </p:sp>
      <p:sp>
        <p:nvSpPr>
          <p:cNvPr id="175" name="Rectangle 17"/>
          <p:cNvSpPr>
            <a:spLocks noChangeArrowheads="1"/>
          </p:cNvSpPr>
          <p:nvPr/>
        </p:nvSpPr>
        <p:spPr bwMode="auto">
          <a:xfrm>
            <a:off x="3733800" y="4114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Control</a:t>
            </a:r>
          </a:p>
        </p:txBody>
      </p:sp>
      <p:sp>
        <p:nvSpPr>
          <p:cNvPr id="176" name="Rectangle 18"/>
          <p:cNvSpPr>
            <a:spLocks noChangeArrowheads="1"/>
          </p:cNvSpPr>
          <p:nvPr/>
        </p:nvSpPr>
        <p:spPr bwMode="auto">
          <a:xfrm>
            <a:off x="3733800" y="4953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ControlState</a:t>
            </a:r>
          </a:p>
        </p:txBody>
      </p:sp>
      <p:sp>
        <p:nvSpPr>
          <p:cNvPr id="177" name="Rectangle 19"/>
          <p:cNvSpPr>
            <a:spLocks noChangeArrowheads="1"/>
          </p:cNvSpPr>
          <p:nvPr/>
        </p:nvSpPr>
        <p:spPr bwMode="auto">
          <a:xfrm>
            <a:off x="54102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CanvasRep</a:t>
            </a:r>
          </a:p>
        </p:txBody>
      </p:sp>
      <p:sp>
        <p:nvSpPr>
          <p:cNvPr id="178" name="Rectangle 20"/>
          <p:cNvSpPr>
            <a:spLocks noChangeArrowheads="1"/>
          </p:cNvSpPr>
          <p:nvPr/>
        </p:nvSpPr>
        <p:spPr bwMode="auto">
          <a:xfrm>
            <a:off x="68580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Canvas</a:t>
            </a:r>
          </a:p>
        </p:txBody>
      </p:sp>
      <p:sp>
        <p:nvSpPr>
          <p:cNvPr id="179" name="Rectangle 21"/>
          <p:cNvSpPr>
            <a:spLocks noChangeArrowheads="1"/>
          </p:cNvSpPr>
          <p:nvPr/>
        </p:nvSpPr>
        <p:spPr bwMode="auto">
          <a:xfrm>
            <a:off x="5486400" y="464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MonoScene</a:t>
            </a:r>
          </a:p>
        </p:txBody>
      </p:sp>
      <p:sp>
        <p:nvSpPr>
          <p:cNvPr id="180" name="Line 22"/>
          <p:cNvSpPr>
            <a:spLocks noChangeShapeType="1"/>
          </p:cNvSpPr>
          <p:nvPr/>
        </p:nvSpPr>
        <p:spPr bwMode="auto">
          <a:xfrm flipV="1">
            <a:off x="5181600" y="1905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1" name="Line 23"/>
          <p:cNvSpPr>
            <a:spLocks noChangeShapeType="1"/>
          </p:cNvSpPr>
          <p:nvPr/>
        </p:nvSpPr>
        <p:spPr bwMode="auto">
          <a:xfrm>
            <a:off x="5791200" y="1905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2" name="Line 24"/>
          <p:cNvSpPr>
            <a:spLocks noChangeShapeType="1"/>
          </p:cNvSpPr>
          <p:nvPr/>
        </p:nvSpPr>
        <p:spPr bwMode="auto">
          <a:xfrm>
            <a:off x="5181600" y="2667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3" name="Line 25"/>
          <p:cNvSpPr>
            <a:spLocks noChangeShapeType="1"/>
          </p:cNvSpPr>
          <p:nvPr/>
        </p:nvSpPr>
        <p:spPr bwMode="auto">
          <a:xfrm flipV="1">
            <a:off x="5867400" y="2667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4" name="Line 26"/>
          <p:cNvSpPr>
            <a:spLocks noChangeShapeType="1"/>
          </p:cNvSpPr>
          <p:nvPr/>
        </p:nvSpPr>
        <p:spPr bwMode="auto">
          <a:xfrm>
            <a:off x="7086600" y="2667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5" name="Line 27"/>
          <p:cNvSpPr>
            <a:spLocks noChangeShapeType="1"/>
          </p:cNvSpPr>
          <p:nvPr/>
        </p:nvSpPr>
        <p:spPr bwMode="auto">
          <a:xfrm>
            <a:off x="63246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6" name="Line 28"/>
          <p:cNvSpPr>
            <a:spLocks noChangeShapeType="1"/>
          </p:cNvSpPr>
          <p:nvPr/>
        </p:nvSpPr>
        <p:spPr bwMode="auto">
          <a:xfrm flipH="1">
            <a:off x="64770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7" name="Line 29"/>
          <p:cNvSpPr>
            <a:spLocks noChangeShapeType="1"/>
          </p:cNvSpPr>
          <p:nvPr/>
        </p:nvSpPr>
        <p:spPr bwMode="auto">
          <a:xfrm>
            <a:off x="18288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8" name="Line 30"/>
          <p:cNvSpPr>
            <a:spLocks noChangeShapeType="1"/>
          </p:cNvSpPr>
          <p:nvPr/>
        </p:nvSpPr>
        <p:spPr bwMode="auto">
          <a:xfrm flipV="1">
            <a:off x="22860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9" name="Line 31"/>
          <p:cNvSpPr>
            <a:spLocks noChangeShapeType="1"/>
          </p:cNvSpPr>
          <p:nvPr/>
        </p:nvSpPr>
        <p:spPr bwMode="auto">
          <a:xfrm flipV="1">
            <a:off x="2133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0" name="Line 32"/>
          <p:cNvSpPr>
            <a:spLocks noChangeShapeType="1"/>
          </p:cNvSpPr>
          <p:nvPr/>
        </p:nvSpPr>
        <p:spPr bwMode="auto">
          <a:xfrm>
            <a:off x="2590800" y="3276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1" name="Line 33"/>
          <p:cNvSpPr>
            <a:spLocks noChangeShapeType="1"/>
          </p:cNvSpPr>
          <p:nvPr/>
        </p:nvSpPr>
        <p:spPr bwMode="auto">
          <a:xfrm>
            <a:off x="25908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2" name="Line 34"/>
          <p:cNvSpPr>
            <a:spLocks noChangeShapeType="1"/>
          </p:cNvSpPr>
          <p:nvPr/>
        </p:nvSpPr>
        <p:spPr bwMode="auto">
          <a:xfrm>
            <a:off x="25908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3" name="Line 35"/>
          <p:cNvSpPr>
            <a:spLocks noChangeShapeType="1"/>
          </p:cNvSpPr>
          <p:nvPr/>
        </p:nvSpPr>
        <p:spPr bwMode="auto">
          <a:xfrm flipV="1">
            <a:off x="2590800" y="16764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4" name="Line 36"/>
          <p:cNvSpPr>
            <a:spLocks noChangeShapeType="1"/>
          </p:cNvSpPr>
          <p:nvPr/>
        </p:nvSpPr>
        <p:spPr bwMode="auto">
          <a:xfrm flipV="1">
            <a:off x="4724400" y="2667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5" name="Line 37"/>
          <p:cNvSpPr>
            <a:spLocks noChangeShapeType="1"/>
          </p:cNvSpPr>
          <p:nvPr/>
        </p:nvSpPr>
        <p:spPr bwMode="auto">
          <a:xfrm flipV="1">
            <a:off x="4038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6" name="Line 38"/>
          <p:cNvSpPr>
            <a:spLocks noChangeShapeType="1"/>
          </p:cNvSpPr>
          <p:nvPr/>
        </p:nvSpPr>
        <p:spPr bwMode="auto">
          <a:xfrm>
            <a:off x="4572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7" name="Line 39"/>
          <p:cNvSpPr>
            <a:spLocks noChangeShapeType="1"/>
          </p:cNvSpPr>
          <p:nvPr/>
        </p:nvSpPr>
        <p:spPr bwMode="auto">
          <a:xfrm flipV="1">
            <a:off x="18288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8" name="Line 40"/>
          <p:cNvSpPr>
            <a:spLocks noChangeShapeType="1"/>
          </p:cNvSpPr>
          <p:nvPr/>
        </p:nvSpPr>
        <p:spPr bwMode="auto">
          <a:xfrm>
            <a:off x="23622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9" name="Line 41"/>
          <p:cNvSpPr>
            <a:spLocks noChangeShapeType="1"/>
          </p:cNvSpPr>
          <p:nvPr/>
        </p:nvSpPr>
        <p:spPr bwMode="auto">
          <a:xfrm flipH="1">
            <a:off x="2590800" y="3505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0" name="Line 42"/>
          <p:cNvSpPr>
            <a:spLocks noChangeShapeType="1"/>
          </p:cNvSpPr>
          <p:nvPr/>
        </p:nvSpPr>
        <p:spPr bwMode="auto">
          <a:xfrm>
            <a:off x="2590800" y="4495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1" name="Line 43"/>
          <p:cNvSpPr>
            <a:spLocks noChangeShapeType="1"/>
          </p:cNvSpPr>
          <p:nvPr/>
        </p:nvSpPr>
        <p:spPr bwMode="auto">
          <a:xfrm>
            <a:off x="4800600" y="449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2" name="Line 44"/>
          <p:cNvSpPr>
            <a:spLocks noChangeShapeType="1"/>
          </p:cNvSpPr>
          <p:nvPr/>
        </p:nvSpPr>
        <p:spPr bwMode="auto">
          <a:xfrm>
            <a:off x="5334000" y="5257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3" name="Line 45"/>
          <p:cNvSpPr>
            <a:spLocks noChangeShapeType="1"/>
          </p:cNvSpPr>
          <p:nvPr/>
        </p:nvSpPr>
        <p:spPr bwMode="auto">
          <a:xfrm flipV="1">
            <a:off x="65532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4" name="Line 46"/>
          <p:cNvSpPr>
            <a:spLocks noChangeShapeType="1"/>
          </p:cNvSpPr>
          <p:nvPr/>
        </p:nvSpPr>
        <p:spPr bwMode="auto">
          <a:xfrm>
            <a:off x="4800600" y="4267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5" name="Line 47"/>
          <p:cNvSpPr>
            <a:spLocks noChangeShapeType="1"/>
          </p:cNvSpPr>
          <p:nvPr/>
        </p:nvSpPr>
        <p:spPr bwMode="auto">
          <a:xfrm>
            <a:off x="6324600" y="175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6" name="Line 48"/>
          <p:cNvSpPr>
            <a:spLocks noChangeShapeType="1"/>
          </p:cNvSpPr>
          <p:nvPr/>
        </p:nvSpPr>
        <p:spPr bwMode="auto">
          <a:xfrm>
            <a:off x="8001000" y="2438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7" name="Line 49"/>
          <p:cNvSpPr>
            <a:spLocks noChangeShapeType="1"/>
          </p:cNvSpPr>
          <p:nvPr/>
        </p:nvSpPr>
        <p:spPr bwMode="auto">
          <a:xfrm>
            <a:off x="8077200" y="1752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8" name="Line 50"/>
          <p:cNvSpPr>
            <a:spLocks noChangeShapeType="1"/>
          </p:cNvSpPr>
          <p:nvPr/>
        </p:nvSpPr>
        <p:spPr bwMode="auto">
          <a:xfrm flipV="1">
            <a:off x="6553200" y="4953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>
            <a:off x="73914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0" name="Line 52"/>
          <p:cNvSpPr>
            <a:spLocks noChangeShapeType="1"/>
          </p:cNvSpPr>
          <p:nvPr/>
        </p:nvSpPr>
        <p:spPr bwMode="auto">
          <a:xfrm>
            <a:off x="8229600" y="1524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1" name="Line 53"/>
          <p:cNvSpPr>
            <a:spLocks noChangeShapeType="1"/>
          </p:cNvSpPr>
          <p:nvPr/>
        </p:nvSpPr>
        <p:spPr bwMode="auto">
          <a:xfrm>
            <a:off x="6324600" y="160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2" name="Text Box 54"/>
          <p:cNvSpPr txBox="1">
            <a:spLocks noChangeArrowheads="1"/>
          </p:cNvSpPr>
          <p:nvPr/>
        </p:nvSpPr>
        <p:spPr bwMode="auto">
          <a:xfrm>
            <a:off x="2286000" y="19812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213" name="Text Box 55"/>
          <p:cNvSpPr txBox="1">
            <a:spLocks noChangeArrowheads="1"/>
          </p:cNvSpPr>
          <p:nvPr/>
        </p:nvSpPr>
        <p:spPr bwMode="auto">
          <a:xfrm>
            <a:off x="1828800" y="20574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4" name="Text Box 56"/>
          <p:cNvSpPr txBox="1">
            <a:spLocks noChangeArrowheads="1"/>
          </p:cNvSpPr>
          <p:nvPr/>
        </p:nvSpPr>
        <p:spPr bwMode="auto">
          <a:xfrm>
            <a:off x="5410200" y="21336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5" name="Text Box 57"/>
          <p:cNvSpPr txBox="1">
            <a:spLocks noChangeArrowheads="1"/>
          </p:cNvSpPr>
          <p:nvPr/>
        </p:nvSpPr>
        <p:spPr bwMode="auto">
          <a:xfrm>
            <a:off x="6172200" y="1905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6" name="Text Box 58"/>
          <p:cNvSpPr txBox="1">
            <a:spLocks noChangeArrowheads="1"/>
          </p:cNvSpPr>
          <p:nvPr/>
        </p:nvSpPr>
        <p:spPr bwMode="auto">
          <a:xfrm>
            <a:off x="5410200" y="2667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7" name="Text Box 59"/>
          <p:cNvSpPr txBox="1">
            <a:spLocks noChangeArrowheads="1"/>
          </p:cNvSpPr>
          <p:nvPr/>
        </p:nvSpPr>
        <p:spPr bwMode="auto">
          <a:xfrm>
            <a:off x="7696200" y="1905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8" name="Text Box 60"/>
          <p:cNvSpPr txBox="1">
            <a:spLocks noChangeArrowheads="1"/>
          </p:cNvSpPr>
          <p:nvPr/>
        </p:nvSpPr>
        <p:spPr bwMode="auto">
          <a:xfrm>
            <a:off x="6477000" y="43434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9" name="Text Box 61"/>
          <p:cNvSpPr txBox="1">
            <a:spLocks noChangeArrowheads="1"/>
          </p:cNvSpPr>
          <p:nvPr/>
        </p:nvSpPr>
        <p:spPr bwMode="auto">
          <a:xfrm>
            <a:off x="6705600" y="31242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220" name="Text Box 62"/>
          <p:cNvSpPr txBox="1">
            <a:spLocks noChangeArrowheads="1"/>
          </p:cNvSpPr>
          <p:nvPr/>
        </p:nvSpPr>
        <p:spPr bwMode="auto">
          <a:xfrm>
            <a:off x="2438400" y="4648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1" name="Text Box 63"/>
          <p:cNvSpPr txBox="1">
            <a:spLocks noChangeArrowheads="1"/>
          </p:cNvSpPr>
          <p:nvPr/>
        </p:nvSpPr>
        <p:spPr bwMode="auto">
          <a:xfrm>
            <a:off x="1524000" y="4572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2" name="Text Box 64"/>
          <p:cNvSpPr txBox="1">
            <a:spLocks noChangeArrowheads="1"/>
          </p:cNvSpPr>
          <p:nvPr/>
        </p:nvSpPr>
        <p:spPr bwMode="auto">
          <a:xfrm>
            <a:off x="2895600" y="33528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3" name="Text Box 65"/>
          <p:cNvSpPr txBox="1">
            <a:spLocks noChangeArrowheads="1"/>
          </p:cNvSpPr>
          <p:nvPr/>
        </p:nvSpPr>
        <p:spPr bwMode="auto">
          <a:xfrm>
            <a:off x="3048000" y="2743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4" name="Text Box 66"/>
          <p:cNvSpPr txBox="1">
            <a:spLocks noChangeArrowheads="1"/>
          </p:cNvSpPr>
          <p:nvPr/>
        </p:nvSpPr>
        <p:spPr bwMode="auto">
          <a:xfrm>
            <a:off x="3505200" y="2286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5" name="Text Box 67"/>
          <p:cNvSpPr txBox="1">
            <a:spLocks noChangeArrowheads="1"/>
          </p:cNvSpPr>
          <p:nvPr/>
        </p:nvSpPr>
        <p:spPr bwMode="auto">
          <a:xfrm>
            <a:off x="3733800" y="17526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226" name="Text Box 68"/>
          <p:cNvSpPr txBox="1">
            <a:spLocks noChangeArrowheads="1"/>
          </p:cNvSpPr>
          <p:nvPr/>
        </p:nvSpPr>
        <p:spPr bwMode="auto">
          <a:xfrm>
            <a:off x="3124200" y="36576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27" name="Text Box 69"/>
          <p:cNvSpPr txBox="1">
            <a:spLocks noChangeArrowheads="1"/>
          </p:cNvSpPr>
          <p:nvPr/>
        </p:nvSpPr>
        <p:spPr bwMode="auto">
          <a:xfrm>
            <a:off x="2133600" y="2895600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28" name="Text Box 70"/>
          <p:cNvSpPr txBox="1">
            <a:spLocks noChangeArrowheads="1"/>
          </p:cNvSpPr>
          <p:nvPr/>
        </p:nvSpPr>
        <p:spPr bwMode="auto">
          <a:xfrm>
            <a:off x="3200400" y="44958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29" name="Text Box 71"/>
          <p:cNvSpPr txBox="1">
            <a:spLocks noChangeArrowheads="1"/>
          </p:cNvSpPr>
          <p:nvPr/>
        </p:nvSpPr>
        <p:spPr bwMode="auto">
          <a:xfrm>
            <a:off x="5029200" y="41148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30" name="Text Box 72"/>
          <p:cNvSpPr txBox="1">
            <a:spLocks noChangeArrowheads="1"/>
          </p:cNvSpPr>
          <p:nvPr/>
        </p:nvSpPr>
        <p:spPr bwMode="auto">
          <a:xfrm>
            <a:off x="7772400" y="32004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31" name="Text Box 73"/>
          <p:cNvSpPr txBox="1">
            <a:spLocks noChangeArrowheads="1"/>
          </p:cNvSpPr>
          <p:nvPr/>
        </p:nvSpPr>
        <p:spPr bwMode="auto">
          <a:xfrm>
            <a:off x="5867400" y="26670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32" name="Text Box 74"/>
          <p:cNvSpPr txBox="1">
            <a:spLocks noChangeArrowheads="1"/>
          </p:cNvSpPr>
          <p:nvPr/>
        </p:nvSpPr>
        <p:spPr bwMode="auto">
          <a:xfrm>
            <a:off x="4572000" y="4648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33" name="Text Box 75"/>
          <p:cNvSpPr txBox="1">
            <a:spLocks noChangeArrowheads="1"/>
          </p:cNvSpPr>
          <p:nvPr/>
        </p:nvSpPr>
        <p:spPr bwMode="auto">
          <a:xfrm>
            <a:off x="3657600" y="4648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34" name="Text Box 76"/>
          <p:cNvSpPr txBox="1">
            <a:spLocks noChangeArrowheads="1"/>
          </p:cNvSpPr>
          <p:nvPr/>
        </p:nvSpPr>
        <p:spPr bwMode="auto">
          <a:xfrm>
            <a:off x="4800600" y="3505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35" name="Text Box 77"/>
          <p:cNvSpPr txBox="1">
            <a:spLocks noChangeArrowheads="1"/>
          </p:cNvSpPr>
          <p:nvPr/>
        </p:nvSpPr>
        <p:spPr bwMode="auto">
          <a:xfrm>
            <a:off x="7848600" y="52578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236" name="Text Box 78"/>
          <p:cNvSpPr txBox="1">
            <a:spLocks noChangeArrowheads="1"/>
          </p:cNvSpPr>
          <p:nvPr/>
        </p:nvSpPr>
        <p:spPr bwMode="auto">
          <a:xfrm>
            <a:off x="6096000" y="35814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37" name="Oval 79"/>
          <p:cNvSpPr>
            <a:spLocks noChangeArrowheads="1"/>
          </p:cNvSpPr>
          <p:nvPr/>
        </p:nvSpPr>
        <p:spPr bwMode="auto">
          <a:xfrm>
            <a:off x="1219200" y="13716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8" name="Oval 80"/>
          <p:cNvSpPr>
            <a:spLocks noChangeArrowheads="1"/>
          </p:cNvSpPr>
          <p:nvPr/>
        </p:nvSpPr>
        <p:spPr bwMode="auto">
          <a:xfrm>
            <a:off x="1219200" y="39624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9" name="Oval 81"/>
          <p:cNvSpPr>
            <a:spLocks noChangeArrowheads="1"/>
          </p:cNvSpPr>
          <p:nvPr/>
        </p:nvSpPr>
        <p:spPr bwMode="auto">
          <a:xfrm>
            <a:off x="3429000" y="39624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0" name="Oval 82"/>
          <p:cNvSpPr>
            <a:spLocks noChangeArrowheads="1"/>
          </p:cNvSpPr>
          <p:nvPr/>
        </p:nvSpPr>
        <p:spPr bwMode="auto">
          <a:xfrm>
            <a:off x="3962400" y="1447800"/>
            <a:ext cx="37338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38" grpId="0" animBg="1"/>
      <p:bldP spid="239" grpId="0" animBg="1"/>
      <p:bldP spid="2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24000" y="91440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 Class Test Order for The Class Firewall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7"/>
          <p:cNvSpPr>
            <a:spLocks noChangeArrowheads="1"/>
          </p:cNvSpPr>
          <p:nvPr/>
        </p:nvSpPr>
        <p:spPr bwMode="auto">
          <a:xfrm>
            <a:off x="1295400" y="1524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ButtonList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1295400" y="2362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Button</a:t>
            </a: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5029200" y="1524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Sensor</a:t>
            </a: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295400" y="3124200"/>
            <a:ext cx="1066800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dirty="0" err="1"/>
              <a:t>TextButton</a:t>
            </a:r>
            <a:endParaRPr lang="en-US" sz="1200" dirty="0"/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12954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Subject</a:t>
            </a:r>
          </a:p>
        </p:txBody>
      </p:sp>
      <p:sp>
        <p:nvSpPr>
          <p:cNvPr id="99" name="Rectangle 12"/>
          <p:cNvSpPr>
            <a:spLocks noChangeArrowheads="1"/>
          </p:cNvSpPr>
          <p:nvPr/>
        </p:nvSpPr>
        <p:spPr bwMode="auto">
          <a:xfrm>
            <a:off x="1295400" y="4953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InstructorItr</a:t>
            </a:r>
          </a:p>
        </p:txBody>
      </p:sp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3276600" y="3124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ButtonState</a:t>
            </a:r>
          </a:p>
        </p:txBody>
      </p: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3886200" y="2286000"/>
            <a:ext cx="1066800" cy="3810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Event</a:t>
            </a:r>
          </a:p>
        </p:txBody>
      </p:sp>
      <p:sp>
        <p:nvSpPr>
          <p:cNvPr id="173" name="Rectangle 15"/>
          <p:cNvSpPr>
            <a:spLocks noChangeArrowheads="1"/>
          </p:cNvSpPr>
          <p:nvPr/>
        </p:nvSpPr>
        <p:spPr bwMode="auto">
          <a:xfrm>
            <a:off x="6096000" y="2286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Scene</a:t>
            </a:r>
          </a:p>
        </p:txBody>
      </p:sp>
      <p:sp>
        <p:nvSpPr>
          <p:cNvPr id="174" name="Rectangle 16"/>
          <p:cNvSpPr>
            <a:spLocks noChangeArrowheads="1"/>
          </p:cNvSpPr>
          <p:nvPr/>
        </p:nvSpPr>
        <p:spPr bwMode="auto">
          <a:xfrm>
            <a:off x="5029200" y="3124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World</a:t>
            </a:r>
          </a:p>
        </p:txBody>
      </p:sp>
      <p:sp>
        <p:nvSpPr>
          <p:cNvPr id="175" name="Rectangle 17"/>
          <p:cNvSpPr>
            <a:spLocks noChangeArrowheads="1"/>
          </p:cNvSpPr>
          <p:nvPr/>
        </p:nvSpPr>
        <p:spPr bwMode="auto">
          <a:xfrm>
            <a:off x="3505200" y="4114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Control</a:t>
            </a:r>
          </a:p>
        </p:txBody>
      </p:sp>
      <p:sp>
        <p:nvSpPr>
          <p:cNvPr id="176" name="Rectangle 18"/>
          <p:cNvSpPr>
            <a:spLocks noChangeArrowheads="1"/>
          </p:cNvSpPr>
          <p:nvPr/>
        </p:nvSpPr>
        <p:spPr bwMode="auto">
          <a:xfrm>
            <a:off x="3505200" y="4953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ControlState</a:t>
            </a:r>
          </a:p>
        </p:txBody>
      </p:sp>
      <p:sp>
        <p:nvSpPr>
          <p:cNvPr id="177" name="Rectangle 19"/>
          <p:cNvSpPr>
            <a:spLocks noChangeArrowheads="1"/>
          </p:cNvSpPr>
          <p:nvPr/>
        </p:nvSpPr>
        <p:spPr bwMode="auto">
          <a:xfrm>
            <a:off x="51816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CanvasRep</a:t>
            </a:r>
          </a:p>
        </p:txBody>
      </p:sp>
      <p:sp>
        <p:nvSpPr>
          <p:cNvPr id="178" name="Rectangle 20"/>
          <p:cNvSpPr>
            <a:spLocks noChangeArrowheads="1"/>
          </p:cNvSpPr>
          <p:nvPr/>
        </p:nvSpPr>
        <p:spPr bwMode="auto">
          <a:xfrm>
            <a:off x="6629400" y="4114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Canvas</a:t>
            </a:r>
          </a:p>
        </p:txBody>
      </p:sp>
      <p:sp>
        <p:nvSpPr>
          <p:cNvPr id="179" name="Rectangle 21"/>
          <p:cNvSpPr>
            <a:spLocks noChangeArrowheads="1"/>
          </p:cNvSpPr>
          <p:nvPr/>
        </p:nvSpPr>
        <p:spPr bwMode="auto">
          <a:xfrm>
            <a:off x="5257800" y="464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MonoScene</a:t>
            </a:r>
          </a:p>
        </p:txBody>
      </p:sp>
      <p:sp>
        <p:nvSpPr>
          <p:cNvPr id="180" name="Line 22"/>
          <p:cNvSpPr>
            <a:spLocks noChangeShapeType="1"/>
          </p:cNvSpPr>
          <p:nvPr/>
        </p:nvSpPr>
        <p:spPr bwMode="auto">
          <a:xfrm flipV="1">
            <a:off x="4953000" y="1905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1" name="Line 23"/>
          <p:cNvSpPr>
            <a:spLocks noChangeShapeType="1"/>
          </p:cNvSpPr>
          <p:nvPr/>
        </p:nvSpPr>
        <p:spPr bwMode="auto">
          <a:xfrm>
            <a:off x="5562600" y="1905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2" name="Line 24"/>
          <p:cNvSpPr>
            <a:spLocks noChangeShapeType="1"/>
          </p:cNvSpPr>
          <p:nvPr/>
        </p:nvSpPr>
        <p:spPr bwMode="auto">
          <a:xfrm>
            <a:off x="4953000" y="2667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3" name="Line 25"/>
          <p:cNvSpPr>
            <a:spLocks noChangeShapeType="1"/>
          </p:cNvSpPr>
          <p:nvPr/>
        </p:nvSpPr>
        <p:spPr bwMode="auto">
          <a:xfrm flipV="1">
            <a:off x="5638800" y="2667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4" name="Line 26"/>
          <p:cNvSpPr>
            <a:spLocks noChangeShapeType="1"/>
          </p:cNvSpPr>
          <p:nvPr/>
        </p:nvSpPr>
        <p:spPr bwMode="auto">
          <a:xfrm>
            <a:off x="6858000" y="2667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5" name="Line 27"/>
          <p:cNvSpPr>
            <a:spLocks noChangeShapeType="1"/>
          </p:cNvSpPr>
          <p:nvPr/>
        </p:nvSpPr>
        <p:spPr bwMode="auto">
          <a:xfrm>
            <a:off x="60960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6" name="Line 28"/>
          <p:cNvSpPr>
            <a:spLocks noChangeShapeType="1"/>
          </p:cNvSpPr>
          <p:nvPr/>
        </p:nvSpPr>
        <p:spPr bwMode="auto">
          <a:xfrm flipH="1">
            <a:off x="62484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7" name="Line 29"/>
          <p:cNvSpPr>
            <a:spLocks noChangeShapeType="1"/>
          </p:cNvSpPr>
          <p:nvPr/>
        </p:nvSpPr>
        <p:spPr bwMode="auto">
          <a:xfrm>
            <a:off x="16002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8" name="Line 30"/>
          <p:cNvSpPr>
            <a:spLocks noChangeShapeType="1"/>
          </p:cNvSpPr>
          <p:nvPr/>
        </p:nvSpPr>
        <p:spPr bwMode="auto">
          <a:xfrm flipV="1">
            <a:off x="20574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9" name="Line 31"/>
          <p:cNvSpPr>
            <a:spLocks noChangeShapeType="1"/>
          </p:cNvSpPr>
          <p:nvPr/>
        </p:nvSpPr>
        <p:spPr bwMode="auto">
          <a:xfrm flipV="1">
            <a:off x="1905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0" name="Line 32"/>
          <p:cNvSpPr>
            <a:spLocks noChangeShapeType="1"/>
          </p:cNvSpPr>
          <p:nvPr/>
        </p:nvSpPr>
        <p:spPr bwMode="auto">
          <a:xfrm>
            <a:off x="2362200" y="3276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1" name="Line 33"/>
          <p:cNvSpPr>
            <a:spLocks noChangeShapeType="1"/>
          </p:cNvSpPr>
          <p:nvPr/>
        </p:nvSpPr>
        <p:spPr bwMode="auto">
          <a:xfrm>
            <a:off x="23622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2" name="Line 34"/>
          <p:cNvSpPr>
            <a:spLocks noChangeShapeType="1"/>
          </p:cNvSpPr>
          <p:nvPr/>
        </p:nvSpPr>
        <p:spPr bwMode="auto">
          <a:xfrm>
            <a:off x="23622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3" name="Line 35"/>
          <p:cNvSpPr>
            <a:spLocks noChangeShapeType="1"/>
          </p:cNvSpPr>
          <p:nvPr/>
        </p:nvSpPr>
        <p:spPr bwMode="auto">
          <a:xfrm flipV="1">
            <a:off x="2362200" y="16764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4" name="Line 36"/>
          <p:cNvSpPr>
            <a:spLocks noChangeShapeType="1"/>
          </p:cNvSpPr>
          <p:nvPr/>
        </p:nvSpPr>
        <p:spPr bwMode="auto">
          <a:xfrm flipV="1">
            <a:off x="4495800" y="2667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5" name="Line 37"/>
          <p:cNvSpPr>
            <a:spLocks noChangeShapeType="1"/>
          </p:cNvSpPr>
          <p:nvPr/>
        </p:nvSpPr>
        <p:spPr bwMode="auto">
          <a:xfrm flipV="1">
            <a:off x="3810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6" name="Line 38"/>
          <p:cNvSpPr>
            <a:spLocks noChangeShapeType="1"/>
          </p:cNvSpPr>
          <p:nvPr/>
        </p:nvSpPr>
        <p:spPr bwMode="auto">
          <a:xfrm>
            <a:off x="43434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7" name="Line 39"/>
          <p:cNvSpPr>
            <a:spLocks noChangeShapeType="1"/>
          </p:cNvSpPr>
          <p:nvPr/>
        </p:nvSpPr>
        <p:spPr bwMode="auto">
          <a:xfrm flipV="1">
            <a:off x="16002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8" name="Line 40"/>
          <p:cNvSpPr>
            <a:spLocks noChangeShapeType="1"/>
          </p:cNvSpPr>
          <p:nvPr/>
        </p:nvSpPr>
        <p:spPr bwMode="auto">
          <a:xfrm>
            <a:off x="2133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9" name="Line 41"/>
          <p:cNvSpPr>
            <a:spLocks noChangeShapeType="1"/>
          </p:cNvSpPr>
          <p:nvPr/>
        </p:nvSpPr>
        <p:spPr bwMode="auto">
          <a:xfrm flipH="1">
            <a:off x="2362200" y="3505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0" name="Line 42"/>
          <p:cNvSpPr>
            <a:spLocks noChangeShapeType="1"/>
          </p:cNvSpPr>
          <p:nvPr/>
        </p:nvSpPr>
        <p:spPr bwMode="auto">
          <a:xfrm>
            <a:off x="2362200" y="4495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1" name="Line 43"/>
          <p:cNvSpPr>
            <a:spLocks noChangeShapeType="1"/>
          </p:cNvSpPr>
          <p:nvPr/>
        </p:nvSpPr>
        <p:spPr bwMode="auto">
          <a:xfrm>
            <a:off x="4572000" y="449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2" name="Line 44"/>
          <p:cNvSpPr>
            <a:spLocks noChangeShapeType="1"/>
          </p:cNvSpPr>
          <p:nvPr/>
        </p:nvSpPr>
        <p:spPr bwMode="auto">
          <a:xfrm>
            <a:off x="5105400" y="5257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3" name="Line 45"/>
          <p:cNvSpPr>
            <a:spLocks noChangeShapeType="1"/>
          </p:cNvSpPr>
          <p:nvPr/>
        </p:nvSpPr>
        <p:spPr bwMode="auto">
          <a:xfrm flipV="1">
            <a:off x="6324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4" name="Line 46"/>
          <p:cNvSpPr>
            <a:spLocks noChangeShapeType="1"/>
          </p:cNvSpPr>
          <p:nvPr/>
        </p:nvSpPr>
        <p:spPr bwMode="auto">
          <a:xfrm>
            <a:off x="4572000" y="4267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5" name="Line 47"/>
          <p:cNvSpPr>
            <a:spLocks noChangeShapeType="1"/>
          </p:cNvSpPr>
          <p:nvPr/>
        </p:nvSpPr>
        <p:spPr bwMode="auto">
          <a:xfrm>
            <a:off x="6096000" y="175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6" name="Line 48"/>
          <p:cNvSpPr>
            <a:spLocks noChangeShapeType="1"/>
          </p:cNvSpPr>
          <p:nvPr/>
        </p:nvSpPr>
        <p:spPr bwMode="auto">
          <a:xfrm>
            <a:off x="7772400" y="2438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7" name="Line 49"/>
          <p:cNvSpPr>
            <a:spLocks noChangeShapeType="1"/>
          </p:cNvSpPr>
          <p:nvPr/>
        </p:nvSpPr>
        <p:spPr bwMode="auto">
          <a:xfrm>
            <a:off x="7848600" y="1752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8" name="Line 50"/>
          <p:cNvSpPr>
            <a:spLocks noChangeShapeType="1"/>
          </p:cNvSpPr>
          <p:nvPr/>
        </p:nvSpPr>
        <p:spPr bwMode="auto">
          <a:xfrm flipV="1">
            <a:off x="6324600" y="4953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>
            <a:off x="71628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0" name="Line 52"/>
          <p:cNvSpPr>
            <a:spLocks noChangeShapeType="1"/>
          </p:cNvSpPr>
          <p:nvPr/>
        </p:nvSpPr>
        <p:spPr bwMode="auto">
          <a:xfrm>
            <a:off x="8001000" y="1524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1" name="Line 53"/>
          <p:cNvSpPr>
            <a:spLocks noChangeShapeType="1"/>
          </p:cNvSpPr>
          <p:nvPr/>
        </p:nvSpPr>
        <p:spPr bwMode="auto">
          <a:xfrm>
            <a:off x="6096000" y="160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2" name="Text Box 54"/>
          <p:cNvSpPr txBox="1">
            <a:spLocks noChangeArrowheads="1"/>
          </p:cNvSpPr>
          <p:nvPr/>
        </p:nvSpPr>
        <p:spPr bwMode="auto">
          <a:xfrm>
            <a:off x="2057400" y="19812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213" name="Text Box 55"/>
          <p:cNvSpPr txBox="1">
            <a:spLocks noChangeArrowheads="1"/>
          </p:cNvSpPr>
          <p:nvPr/>
        </p:nvSpPr>
        <p:spPr bwMode="auto">
          <a:xfrm>
            <a:off x="1600200" y="20574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4" name="Text Box 56"/>
          <p:cNvSpPr txBox="1">
            <a:spLocks noChangeArrowheads="1"/>
          </p:cNvSpPr>
          <p:nvPr/>
        </p:nvSpPr>
        <p:spPr bwMode="auto">
          <a:xfrm>
            <a:off x="5181600" y="21336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5" name="Text Box 57"/>
          <p:cNvSpPr txBox="1">
            <a:spLocks noChangeArrowheads="1"/>
          </p:cNvSpPr>
          <p:nvPr/>
        </p:nvSpPr>
        <p:spPr bwMode="auto">
          <a:xfrm>
            <a:off x="5943600" y="1905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6" name="Text Box 58"/>
          <p:cNvSpPr txBox="1">
            <a:spLocks noChangeArrowheads="1"/>
          </p:cNvSpPr>
          <p:nvPr/>
        </p:nvSpPr>
        <p:spPr bwMode="auto">
          <a:xfrm>
            <a:off x="5181600" y="2667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7" name="Text Box 59"/>
          <p:cNvSpPr txBox="1">
            <a:spLocks noChangeArrowheads="1"/>
          </p:cNvSpPr>
          <p:nvPr/>
        </p:nvSpPr>
        <p:spPr bwMode="auto">
          <a:xfrm>
            <a:off x="7467600" y="1905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8" name="Text Box 60"/>
          <p:cNvSpPr txBox="1">
            <a:spLocks noChangeArrowheads="1"/>
          </p:cNvSpPr>
          <p:nvPr/>
        </p:nvSpPr>
        <p:spPr bwMode="auto">
          <a:xfrm>
            <a:off x="6248400" y="43434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19" name="Text Box 61"/>
          <p:cNvSpPr txBox="1">
            <a:spLocks noChangeArrowheads="1"/>
          </p:cNvSpPr>
          <p:nvPr/>
        </p:nvSpPr>
        <p:spPr bwMode="auto">
          <a:xfrm>
            <a:off x="6477000" y="31242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220" name="Text Box 62"/>
          <p:cNvSpPr txBox="1">
            <a:spLocks noChangeArrowheads="1"/>
          </p:cNvSpPr>
          <p:nvPr/>
        </p:nvSpPr>
        <p:spPr bwMode="auto">
          <a:xfrm>
            <a:off x="2209800" y="4648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1" name="Text Box 63"/>
          <p:cNvSpPr txBox="1">
            <a:spLocks noChangeArrowheads="1"/>
          </p:cNvSpPr>
          <p:nvPr/>
        </p:nvSpPr>
        <p:spPr bwMode="auto">
          <a:xfrm>
            <a:off x="1295400" y="4572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2" name="Text Box 64"/>
          <p:cNvSpPr txBox="1">
            <a:spLocks noChangeArrowheads="1"/>
          </p:cNvSpPr>
          <p:nvPr/>
        </p:nvSpPr>
        <p:spPr bwMode="auto">
          <a:xfrm>
            <a:off x="2667000" y="33528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3" name="Text Box 65"/>
          <p:cNvSpPr txBox="1">
            <a:spLocks noChangeArrowheads="1"/>
          </p:cNvSpPr>
          <p:nvPr/>
        </p:nvSpPr>
        <p:spPr bwMode="auto">
          <a:xfrm>
            <a:off x="2819400" y="2743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4" name="Text Box 66"/>
          <p:cNvSpPr txBox="1">
            <a:spLocks noChangeArrowheads="1"/>
          </p:cNvSpPr>
          <p:nvPr/>
        </p:nvSpPr>
        <p:spPr bwMode="auto">
          <a:xfrm>
            <a:off x="3276600" y="22860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25" name="Text Box 67"/>
          <p:cNvSpPr txBox="1">
            <a:spLocks noChangeArrowheads="1"/>
          </p:cNvSpPr>
          <p:nvPr/>
        </p:nvSpPr>
        <p:spPr bwMode="auto">
          <a:xfrm>
            <a:off x="3505200" y="17526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226" name="Text Box 68"/>
          <p:cNvSpPr txBox="1">
            <a:spLocks noChangeArrowheads="1"/>
          </p:cNvSpPr>
          <p:nvPr/>
        </p:nvSpPr>
        <p:spPr bwMode="auto">
          <a:xfrm>
            <a:off x="2895600" y="36576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27" name="Text Box 69"/>
          <p:cNvSpPr txBox="1">
            <a:spLocks noChangeArrowheads="1"/>
          </p:cNvSpPr>
          <p:nvPr/>
        </p:nvSpPr>
        <p:spPr bwMode="auto">
          <a:xfrm>
            <a:off x="1905000" y="2895600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28" name="Text Box 70"/>
          <p:cNvSpPr txBox="1">
            <a:spLocks noChangeArrowheads="1"/>
          </p:cNvSpPr>
          <p:nvPr/>
        </p:nvSpPr>
        <p:spPr bwMode="auto">
          <a:xfrm>
            <a:off x="2971800" y="44958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29" name="Text Box 71"/>
          <p:cNvSpPr txBox="1">
            <a:spLocks noChangeArrowheads="1"/>
          </p:cNvSpPr>
          <p:nvPr/>
        </p:nvSpPr>
        <p:spPr bwMode="auto">
          <a:xfrm>
            <a:off x="4800600" y="41148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30" name="Text Box 72"/>
          <p:cNvSpPr txBox="1">
            <a:spLocks noChangeArrowheads="1"/>
          </p:cNvSpPr>
          <p:nvPr/>
        </p:nvSpPr>
        <p:spPr bwMode="auto">
          <a:xfrm>
            <a:off x="7543800" y="32004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31" name="Text Box 73"/>
          <p:cNvSpPr txBox="1">
            <a:spLocks noChangeArrowheads="1"/>
          </p:cNvSpPr>
          <p:nvPr/>
        </p:nvSpPr>
        <p:spPr bwMode="auto">
          <a:xfrm>
            <a:off x="5638800" y="26670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32" name="Text Box 74"/>
          <p:cNvSpPr txBox="1">
            <a:spLocks noChangeArrowheads="1"/>
          </p:cNvSpPr>
          <p:nvPr/>
        </p:nvSpPr>
        <p:spPr bwMode="auto">
          <a:xfrm>
            <a:off x="4343400" y="4648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33" name="Text Box 75"/>
          <p:cNvSpPr txBox="1">
            <a:spLocks noChangeArrowheads="1"/>
          </p:cNvSpPr>
          <p:nvPr/>
        </p:nvSpPr>
        <p:spPr bwMode="auto">
          <a:xfrm>
            <a:off x="3429000" y="4648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34" name="Text Box 76"/>
          <p:cNvSpPr txBox="1">
            <a:spLocks noChangeArrowheads="1"/>
          </p:cNvSpPr>
          <p:nvPr/>
        </p:nvSpPr>
        <p:spPr bwMode="auto">
          <a:xfrm>
            <a:off x="4572000" y="35052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35" name="Text Box 77"/>
          <p:cNvSpPr txBox="1">
            <a:spLocks noChangeArrowheads="1"/>
          </p:cNvSpPr>
          <p:nvPr/>
        </p:nvSpPr>
        <p:spPr bwMode="auto">
          <a:xfrm>
            <a:off x="7620000" y="5257800"/>
            <a:ext cx="371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AG</a:t>
            </a:r>
          </a:p>
        </p:txBody>
      </p:sp>
      <p:sp>
        <p:nvSpPr>
          <p:cNvPr id="236" name="Text Box 78"/>
          <p:cNvSpPr txBox="1">
            <a:spLocks noChangeArrowheads="1"/>
          </p:cNvSpPr>
          <p:nvPr/>
        </p:nvSpPr>
        <p:spPr bwMode="auto">
          <a:xfrm>
            <a:off x="5867400" y="3581400"/>
            <a:ext cx="344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</a:t>
            </a:r>
          </a:p>
        </p:txBody>
      </p:sp>
      <p:sp>
        <p:nvSpPr>
          <p:cNvPr id="237" name="Oval 79"/>
          <p:cNvSpPr>
            <a:spLocks noChangeArrowheads="1"/>
          </p:cNvSpPr>
          <p:nvPr/>
        </p:nvSpPr>
        <p:spPr bwMode="auto">
          <a:xfrm>
            <a:off x="990600" y="13716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8" name="Oval 80"/>
          <p:cNvSpPr>
            <a:spLocks noChangeArrowheads="1"/>
          </p:cNvSpPr>
          <p:nvPr/>
        </p:nvSpPr>
        <p:spPr bwMode="auto">
          <a:xfrm>
            <a:off x="990600" y="39624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9" name="Oval 81"/>
          <p:cNvSpPr>
            <a:spLocks noChangeArrowheads="1"/>
          </p:cNvSpPr>
          <p:nvPr/>
        </p:nvSpPr>
        <p:spPr bwMode="auto">
          <a:xfrm>
            <a:off x="3200400" y="39624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0" name="Oval 82"/>
          <p:cNvSpPr>
            <a:spLocks noChangeArrowheads="1"/>
          </p:cNvSpPr>
          <p:nvPr/>
        </p:nvSpPr>
        <p:spPr bwMode="auto">
          <a:xfrm>
            <a:off x="3733800" y="1447800"/>
            <a:ext cx="37338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1" name="Text Box 84"/>
          <p:cNvSpPr txBox="1">
            <a:spLocks noChangeArrowheads="1"/>
          </p:cNvSpPr>
          <p:nvPr/>
        </p:nvSpPr>
        <p:spPr bwMode="auto">
          <a:xfrm>
            <a:off x="2514600" y="1398588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2" name="Text Box 85"/>
          <p:cNvSpPr txBox="1">
            <a:spLocks noChangeArrowheads="1"/>
          </p:cNvSpPr>
          <p:nvPr/>
        </p:nvSpPr>
        <p:spPr bwMode="auto">
          <a:xfrm>
            <a:off x="3048000" y="38100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</a:t>
            </a:r>
          </a:p>
        </p:txBody>
      </p:sp>
      <p:sp>
        <p:nvSpPr>
          <p:cNvPr id="243" name="Text Box 86"/>
          <p:cNvSpPr txBox="1">
            <a:spLocks noChangeArrowheads="1"/>
          </p:cNvSpPr>
          <p:nvPr/>
        </p:nvSpPr>
        <p:spPr bwMode="auto">
          <a:xfrm>
            <a:off x="4343400" y="1295400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45" name="Text Box 88"/>
          <p:cNvSpPr txBox="1">
            <a:spLocks noChangeArrowheads="1"/>
          </p:cNvSpPr>
          <p:nvPr/>
        </p:nvSpPr>
        <p:spPr bwMode="auto">
          <a:xfrm>
            <a:off x="4953000" y="4724400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" name="Text Box 92"/>
          <p:cNvSpPr txBox="1">
            <a:spLocks noChangeArrowheads="1"/>
          </p:cNvSpPr>
          <p:nvPr/>
        </p:nvSpPr>
        <p:spPr bwMode="auto">
          <a:xfrm>
            <a:off x="3048000" y="5029200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47" name="Text Box 94"/>
          <p:cNvSpPr txBox="1">
            <a:spLocks noChangeArrowheads="1"/>
          </p:cNvSpPr>
          <p:nvPr/>
        </p:nvSpPr>
        <p:spPr bwMode="auto">
          <a:xfrm>
            <a:off x="2362200" y="2362200"/>
            <a:ext cx="3802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2.2</a:t>
            </a:r>
          </a:p>
        </p:txBody>
      </p:sp>
      <p:sp>
        <p:nvSpPr>
          <p:cNvPr id="248" name="Text Box 95"/>
          <p:cNvSpPr txBox="1">
            <a:spLocks noChangeArrowheads="1"/>
          </p:cNvSpPr>
          <p:nvPr/>
        </p:nvSpPr>
        <p:spPr bwMode="auto">
          <a:xfrm>
            <a:off x="6172200" y="2667000"/>
            <a:ext cx="3802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1.3</a:t>
            </a:r>
          </a:p>
        </p:txBody>
      </p:sp>
      <p:sp>
        <p:nvSpPr>
          <p:cNvPr id="249" name="Text Box 96"/>
          <p:cNvSpPr txBox="1">
            <a:spLocks noChangeArrowheads="1"/>
          </p:cNvSpPr>
          <p:nvPr/>
        </p:nvSpPr>
        <p:spPr bwMode="auto">
          <a:xfrm>
            <a:off x="4648200" y="3200400"/>
            <a:ext cx="3802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1.4</a:t>
            </a:r>
          </a:p>
        </p:txBody>
      </p:sp>
      <p:sp>
        <p:nvSpPr>
          <p:cNvPr id="250" name="Text Box 97"/>
          <p:cNvSpPr txBox="1">
            <a:spLocks noChangeArrowheads="1"/>
          </p:cNvSpPr>
          <p:nvPr/>
        </p:nvSpPr>
        <p:spPr bwMode="auto">
          <a:xfrm>
            <a:off x="3937000" y="1981200"/>
            <a:ext cx="3802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1.1</a:t>
            </a:r>
          </a:p>
        </p:txBody>
      </p:sp>
      <p:sp>
        <p:nvSpPr>
          <p:cNvPr id="251" name="Text Box 98"/>
          <p:cNvSpPr txBox="1">
            <a:spLocks noChangeArrowheads="1"/>
          </p:cNvSpPr>
          <p:nvPr/>
        </p:nvSpPr>
        <p:spPr bwMode="auto">
          <a:xfrm>
            <a:off x="4648200" y="1752600"/>
            <a:ext cx="3802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1.2</a:t>
            </a:r>
          </a:p>
        </p:txBody>
      </p:sp>
      <p:sp>
        <p:nvSpPr>
          <p:cNvPr id="252" name="Text Box 101"/>
          <p:cNvSpPr txBox="1">
            <a:spLocks noChangeArrowheads="1"/>
          </p:cNvSpPr>
          <p:nvPr/>
        </p:nvSpPr>
        <p:spPr bwMode="auto">
          <a:xfrm>
            <a:off x="4495800" y="4953000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3.1</a:t>
            </a:r>
          </a:p>
        </p:txBody>
      </p:sp>
      <p:sp>
        <p:nvSpPr>
          <p:cNvPr id="253" name="Text Box 102"/>
          <p:cNvSpPr txBox="1">
            <a:spLocks noChangeArrowheads="1"/>
          </p:cNvSpPr>
          <p:nvPr/>
        </p:nvSpPr>
        <p:spPr bwMode="auto">
          <a:xfrm>
            <a:off x="3124200" y="4114800"/>
            <a:ext cx="3802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38" grpId="0" animBg="1"/>
      <p:bldP spid="239" grpId="0" animBg="1"/>
      <p:bldP spid="240" grpId="0" animBg="1"/>
      <p:bldP spid="241" grpId="0"/>
      <p:bldP spid="242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447801" y="1043944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What is software regression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0810" y="1588021"/>
            <a:ext cx="66887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 </a:t>
            </a:r>
            <a:r>
              <a:rPr lang="en-IE" b="1" i="1" dirty="0" smtClean="0"/>
              <a:t>Regression testing </a:t>
            </a:r>
            <a:r>
              <a:rPr lang="en-IE" dirty="0" smtClean="0"/>
              <a:t>is the execution of a </a:t>
            </a:r>
            <a:r>
              <a:rPr lang="en-IE" i="1" dirty="0" smtClean="0"/>
              <a:t>set of</a:t>
            </a:r>
          </a:p>
          <a:p>
            <a:r>
              <a:rPr lang="en-IE" i="1" dirty="0" smtClean="0"/>
              <a:t>test cases</a:t>
            </a:r>
            <a:r>
              <a:rPr lang="en-IE" dirty="0" smtClean="0"/>
              <a:t> on a program in order to ensure that its </a:t>
            </a:r>
            <a:r>
              <a:rPr lang="en-IE" dirty="0" smtClean="0">
                <a:solidFill>
                  <a:srgbClr val="FF0000"/>
                </a:solidFill>
              </a:rPr>
              <a:t>revision</a:t>
            </a:r>
          </a:p>
          <a:p>
            <a:r>
              <a:rPr lang="en-IE" dirty="0" smtClean="0"/>
              <a:t>does not produce unintended faults. It is a testing process that is done to find the regressions in the system after doing any changes in the product during software maintenance phase.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47800" y="2971800"/>
            <a:ext cx="68580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400" b="1" dirty="0" smtClean="0">
              <a:solidFill>
                <a:schemeClr val="tx2"/>
              </a:solidFill>
            </a:endParaRPr>
          </a:p>
          <a:p>
            <a:r>
              <a:rPr lang="en-US" altLang="en-US" sz="2400" b="1" dirty="0" smtClean="0">
                <a:solidFill>
                  <a:schemeClr val="tx2"/>
                </a:solidFill>
              </a:rPr>
              <a:t>What are the major testing objective?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Retest changed components (or parts)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Check the affected parts (or components)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447801" y="1093250"/>
            <a:ext cx="6781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When do we need to perform Regression Testing 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175260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Change in the requirements and code is modified according to the requirements.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New feature is added to the software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Defect fixing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Performance issue fix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1447800" y="3303050"/>
            <a:ext cx="6781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Regression Testing at different levels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38100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Regression testing at the unit level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Re-integration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Regression testing at the function level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Regression testing at the system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00280" y="1012696"/>
            <a:ext cx="551758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 smtClean="0">
                <a:solidFill>
                  <a:schemeClr val="tx2"/>
                </a:solidFill>
              </a:rPr>
              <a:t>Regression Testing Focuses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12223" y="3381002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 descr="\\psf\Home\Downloads\RegressionComponent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1752600"/>
            <a:ext cx="5321368" cy="3157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295400" y="1047750"/>
            <a:ext cx="74676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What do we need for Regression Testing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ounded Rectangle 4"/>
          <p:cNvSpPr/>
          <p:nvPr/>
        </p:nvSpPr>
        <p:spPr>
          <a:xfrm>
            <a:off x="1828800" y="3810000"/>
            <a:ext cx="6934200" cy="24384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tx2"/>
                </a:solidFill>
              </a:rPr>
              <a:t>Who performs Regression Testing ?</a:t>
            </a:r>
          </a:p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Developers-  regression testing at the unit level or integration</a:t>
            </a:r>
          </a:p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Test Engineers-regression testing at functional level</a:t>
            </a:r>
          </a:p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QA and Test Engineers- regression testing at the system level</a:t>
            </a:r>
          </a:p>
        </p:txBody>
      </p:sp>
      <p:pic>
        <p:nvPicPr>
          <p:cNvPr id="5" name="Picture 2" descr="\\psf\Home\Desktop\Screen Shot 2014-11-12 at 3.34.43 P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2675" y="1524000"/>
            <a:ext cx="5114925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23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914400" y="990600"/>
            <a:ext cx="76200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Problems and Challenges in Software Regression Testing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1447800"/>
            <a:ext cx="73152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Major problems in software regression testing: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How to identify software changes in a systematic way?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 smtClean="0"/>
              <a:t>	- REQ. specification changes</a:t>
            </a:r>
            <a:br>
              <a:rPr lang="en-US" sz="1600" dirty="0" smtClean="0"/>
            </a:br>
            <a:r>
              <a:rPr lang="en-US" sz="1600" dirty="0" smtClean="0"/>
              <a:t>	- Design specification changes</a:t>
            </a:r>
            <a:br>
              <a:rPr lang="en-US" sz="1600" dirty="0" smtClean="0"/>
            </a:br>
            <a:r>
              <a:rPr lang="en-US" sz="1600" dirty="0" smtClean="0"/>
              <a:t>	- Implementation (or source code) changes</a:t>
            </a:r>
            <a:br>
              <a:rPr lang="en-US" sz="1600" dirty="0" smtClean="0"/>
            </a:br>
            <a:r>
              <a:rPr lang="en-US" sz="1600" dirty="0" smtClean="0"/>
              <a:t>	- User manual changes</a:t>
            </a:r>
            <a:br>
              <a:rPr lang="en-US" sz="1600" dirty="0" smtClean="0"/>
            </a:br>
            <a:r>
              <a:rPr lang="en-US" sz="1600" dirty="0" smtClean="0"/>
              <a:t>	- Environment or technology changes</a:t>
            </a:r>
            <a:br>
              <a:rPr lang="en-US" sz="1600" dirty="0" smtClean="0"/>
            </a:br>
            <a:r>
              <a:rPr lang="en-US" sz="1600" dirty="0" smtClean="0"/>
              <a:t>	- Test changes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 smtClean="0"/>
              <a:t>How to identify software change impacts in a systematic way?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- REQ impacts</a:t>
            </a:r>
            <a:br>
              <a:rPr lang="en-US" sz="1600" dirty="0" smtClean="0"/>
            </a:br>
            <a:r>
              <a:rPr lang="en-US" sz="1600" dirty="0" smtClean="0"/>
              <a:t>	- Design impacts</a:t>
            </a:r>
            <a:br>
              <a:rPr lang="en-US" sz="1600" dirty="0" smtClean="0"/>
            </a:br>
            <a:r>
              <a:rPr lang="en-US" sz="1600" dirty="0" smtClean="0"/>
              <a:t>	- Implementation impacts</a:t>
            </a:r>
            <a:br>
              <a:rPr lang="en-US" sz="1600" dirty="0" smtClean="0"/>
            </a:br>
            <a:r>
              <a:rPr lang="en-US" sz="1600" dirty="0" smtClean="0"/>
              <a:t>	- User impacts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- Test impacts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914400" y="990600"/>
            <a:ext cx="76200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Problems and Challenges in Software Regression Testing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1447800"/>
            <a:ext cx="73152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Major problems in software regression testing: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 Major regression testing problems: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How to use a systematic method or tool to identify changed software parts?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How to use a systematic method or tool to identify software change impacts?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How to use a systematic method or tool to identify affected software test cases?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How to reduce the re-test suites?	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br>
              <a:rPr lang="en-US" sz="1400" dirty="0" smtClean="0"/>
            </a:br>
            <a:r>
              <a:rPr lang="en-US" sz="1400" dirty="0" smtClean="0"/>
              <a:t>- How to select the test cases in a test suite?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Major challenge in software regression testing: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How to minimize re-testing efforts, and achieve the adequate testing coverage 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80158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#10– Software regression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Software Regression Strategy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2097881"/>
            <a:ext cx="7315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Software test strategy provides the basic strategy and guidelines to test engineers to perform software regression testing activities in a rational way.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Regression strategy usually refers to</a:t>
            </a:r>
            <a:br>
              <a:rPr lang="en-US" dirty="0" smtClean="0"/>
            </a:br>
            <a:r>
              <a:rPr lang="en-US" dirty="0" smtClean="0"/>
              <a:t>	--&gt; a rational way to define regression testing scope, coverage </a:t>
            </a:r>
            <a:br>
              <a:rPr lang="en-US" dirty="0" smtClean="0"/>
            </a:br>
            <a:r>
              <a:rPr lang="en-US" dirty="0" smtClean="0"/>
              <a:t>	criteria, re-testing sequence (or order) and re-integration orders.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regression test models are needed to support the definition of software regression test strategy, test cases, and coverage criteria.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4"/>
          <p:cNvSpPr/>
          <p:nvPr/>
        </p:nvSpPr>
        <p:spPr>
          <a:xfrm>
            <a:off x="1295400" y="1600200"/>
            <a:ext cx="67055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tx2"/>
                </a:solidFill>
              </a:rPr>
              <a:t>What is software regression strategy ?</a:t>
            </a:r>
            <a:endParaRPr lang="en-US" sz="2000" b="1" kern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</TotalTime>
  <Words>1768</Words>
  <Application>Microsoft Office PowerPoint</Application>
  <PresentationFormat>On-screen Show (4:3)</PresentationFormat>
  <Paragraphs>600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Zeyu Gao</cp:lastModifiedBy>
  <cp:revision>335</cp:revision>
  <dcterms:created xsi:type="dcterms:W3CDTF">2014-06-09T00:46:10Z</dcterms:created>
  <dcterms:modified xsi:type="dcterms:W3CDTF">2014-11-15T01:36:53Z</dcterms:modified>
</cp:coreProperties>
</file>