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77" d="100"/>
          <a:sy n="77" d="100"/>
        </p:scale>
        <p:origin x="13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6EAC-A7A7-4BBA-A93A-83172DEA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A8EB7-4CF5-4414-B711-52E4DE56A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F21F-C8CA-4053-8CA3-DE5ED0D5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54C4-AB1A-43AF-941B-D929ADDB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1673-D443-478F-B811-422293C0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44BF-4D7B-4840-9FDA-F6010DA8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61C0C-27C3-40CC-A4A2-F7D1421E6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0268-1808-4CFC-9C39-74708111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1F18-54C3-40AC-89D9-F372B42E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6DCE-A0EC-4979-B736-77DC1426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464D5-CDE4-401C-BAA8-F1172B75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B5E12-D96A-4612-8F44-EDD0598F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D0CF-C4EF-4C95-84E8-156DB3EB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1794-F1CF-4D93-8C71-5D52C5FC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43C5-C568-405A-8B4C-C5E23E8E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B2F7-6E4E-4100-87EC-DF59A323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1AD3-9406-46B7-8F3A-7A669D5C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6D3D-9BB8-4290-A347-0D3F6195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8A66-76D0-4932-84F1-7A55CA70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0521-F0FF-4629-9E38-BAFCC996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BE92-8AB5-40EF-B119-1BA17BF5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C509-646C-446A-83BB-740D940B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B214-FE4E-42F2-A25A-06E4B874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BCAC-4DD2-4D78-8826-FC57ACBC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192F-9492-44E3-84A3-3EAC2656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130C-6ABC-4712-BE87-32FA8A29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79BB-8DA9-4B5D-84EB-07ABDF5C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9C5E8-4310-4D4C-A034-A00F8F492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B2A9-2562-44F3-ADFE-FDB42932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B753-7047-4FD0-A202-6FAA4BBA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DE5A0-8CD6-431E-B8E6-D84B4BAE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1C07-52FF-48A8-9524-104EF15C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65F3-BFF5-441F-91BA-EEAE1E28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2D05-32A3-4522-AD48-64351EC5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96054-54BD-426B-827B-6C4329157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87B68-3EEC-4B25-9C05-475BC7A97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FDC27-1E58-4D2B-80A3-5762AAFA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B3980-35C9-407E-A6EB-FB5948FB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49A94-35AB-4A71-8859-DD69E74A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6608-844D-4944-8E83-525C7709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D4459-3166-4551-A02F-C1B27EB6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9DE6C-F3F6-4B72-B824-EF9965B8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30FD-E7F6-4F14-B107-C54A6DA9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86831-9159-4701-9EDF-6341FD3D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18D6A-8930-47C9-9360-E29488FD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8E9A-08E5-4CC8-BE8A-4DD43BE5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E5C0-6B95-4773-8AA5-A0E53CAF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7FEB-B81E-4994-A63D-776C941E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6291C-9972-433E-A97C-10B176E8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12A5-47A3-4123-B54D-4712F1DE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E7F07-03BB-44F0-801E-BA7BA2DC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F613A-A452-4050-BECC-2D14154E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4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EA2A-62FC-4C41-A34A-696F1569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D460B-2AA1-4388-BE04-B8CD5B28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3A056-FCE0-4112-B323-68C60169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A46ED-B8B2-4A77-92DE-F1EE2C9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63BF0-2D0D-4CB4-A7D5-0864F894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DA92A-473A-4E46-9A30-51CBF2B4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5C0C7-5C73-4382-A2B3-77DFC512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774D3-FA83-4510-A1BB-4DD8A3359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8DB2-0E3E-492D-BAEC-EA16710F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D074-9884-4295-8B2B-F638D631760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D32A-A228-4FE9-915F-8AA424107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12E9-0320-4686-AB5C-CB3F6B70C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1CAC-054A-4A06-BA1B-90F6ECB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5A2C157-5FA8-4483-84BC-6321225272C3}"/>
              </a:ext>
            </a:extLst>
          </p:cNvPr>
          <p:cNvSpPr txBox="1"/>
          <p:nvPr/>
        </p:nvSpPr>
        <p:spPr>
          <a:xfrm>
            <a:off x="259800" y="300753"/>
            <a:ext cx="3447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Requirements</a:t>
            </a:r>
          </a:p>
          <a:p>
            <a:endParaRPr lang="en-US" dirty="0"/>
          </a:p>
          <a:p>
            <a:r>
              <a:rPr lang="en-US" dirty="0"/>
              <a:t>Pin’s Length </a:t>
            </a:r>
            <a:r>
              <a:rPr lang="en-US" dirty="0">
                <a:sym typeface="Wingdings" panose="05000000000000000000" pitchFamily="2" charset="2"/>
              </a:rPr>
              <a:t>should be from 5 to 9.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One valid special char(*/$?)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up-case and Low-case are </a:t>
            </a:r>
          </a:p>
          <a:p>
            <a:r>
              <a:rPr lang="en-US" dirty="0">
                <a:solidFill>
                  <a:srgbClr val="FF0000"/>
                </a:solidFill>
              </a:rPr>
              <a:t>considered to be the same</a:t>
            </a:r>
          </a:p>
          <a:p>
            <a:endParaRPr lang="en-US" dirty="0"/>
          </a:p>
          <a:p>
            <a:r>
              <a:rPr lang="en-US" dirty="0"/>
              <a:t>PIN Must include both</a:t>
            </a:r>
          </a:p>
          <a:p>
            <a:r>
              <a:rPr lang="en-US" dirty="0"/>
              <a:t>Letters and digitals.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0AD790-0EE2-4A13-B2F5-8CB7194747DB}"/>
              </a:ext>
            </a:extLst>
          </p:cNvPr>
          <p:cNvGrpSpPr/>
          <p:nvPr/>
        </p:nvGrpSpPr>
        <p:grpSpPr>
          <a:xfrm>
            <a:off x="3597519" y="1147158"/>
            <a:ext cx="7793447" cy="5479924"/>
            <a:chOff x="3597519" y="1147158"/>
            <a:chExt cx="7793447" cy="54799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23A766-EC27-43D5-A11D-DFCCDD4CE647}"/>
                </a:ext>
              </a:extLst>
            </p:cNvPr>
            <p:cNvSpPr/>
            <p:nvPr/>
          </p:nvSpPr>
          <p:spPr>
            <a:xfrm>
              <a:off x="5107188" y="1671486"/>
              <a:ext cx="6283778" cy="4800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B745E9-DA52-4A39-9DFD-70ACBAAE5B6C}"/>
                </a:ext>
              </a:extLst>
            </p:cNvPr>
            <p:cNvSpPr txBox="1"/>
            <p:nvPr/>
          </p:nvSpPr>
          <p:spPr>
            <a:xfrm>
              <a:off x="8112962" y="393292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E0AD12-6EA5-485C-8AE8-EFC36EFB9401}"/>
                </a:ext>
              </a:extLst>
            </p:cNvPr>
            <p:cNvSpPr txBox="1"/>
            <p:nvPr/>
          </p:nvSpPr>
          <p:spPr>
            <a:xfrm>
              <a:off x="8773363" y="2832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824DB-24E3-4EAF-975A-EBFBE87C1A76}"/>
                </a:ext>
              </a:extLst>
            </p:cNvPr>
            <p:cNvSpPr txBox="1"/>
            <p:nvPr/>
          </p:nvSpPr>
          <p:spPr>
            <a:xfrm>
              <a:off x="9586162" y="1871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895453-C5A4-480C-BA3C-1D18682DD774}"/>
                </a:ext>
              </a:extLst>
            </p:cNvPr>
            <p:cNvSpPr/>
            <p:nvPr/>
          </p:nvSpPr>
          <p:spPr>
            <a:xfrm>
              <a:off x="7108364" y="3016879"/>
              <a:ext cx="2336798" cy="22032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B28E00-1155-43C3-B6C7-24C91CC92C09}"/>
                </a:ext>
              </a:extLst>
            </p:cNvPr>
            <p:cNvSpPr txBox="1"/>
            <p:nvPr/>
          </p:nvSpPr>
          <p:spPr>
            <a:xfrm>
              <a:off x="8194680" y="369480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A70148-EE47-4837-9BB5-AEC8A11FC37D}"/>
                </a:ext>
              </a:extLst>
            </p:cNvPr>
            <p:cNvCxnSpPr>
              <a:cxnSpLocks/>
            </p:cNvCxnSpPr>
            <p:nvPr/>
          </p:nvCxnSpPr>
          <p:spPr>
            <a:xfrm>
              <a:off x="6269385" y="1896454"/>
              <a:ext cx="1269164" cy="133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A2B4CB-7462-4069-837A-07184D043F35}"/>
                </a:ext>
              </a:extLst>
            </p:cNvPr>
            <p:cNvSpPr txBox="1"/>
            <p:nvPr/>
          </p:nvSpPr>
          <p:spPr>
            <a:xfrm>
              <a:off x="7582677" y="2056051"/>
              <a:ext cx="1332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digitals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6A749A-EE24-4207-BFB4-5081EEA7768C}"/>
                </a:ext>
              </a:extLst>
            </p:cNvPr>
            <p:cNvCxnSpPr>
              <a:cxnSpLocks/>
            </p:cNvCxnSpPr>
            <p:nvPr/>
          </p:nvCxnSpPr>
          <p:spPr>
            <a:xfrm>
              <a:off x="9259024" y="4733902"/>
              <a:ext cx="1789286" cy="182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8F2548-2AB8-4BDA-98B2-013D3E337A3F}"/>
                </a:ext>
              </a:extLst>
            </p:cNvPr>
            <p:cNvSpPr txBox="1"/>
            <p:nvPr/>
          </p:nvSpPr>
          <p:spPr>
            <a:xfrm>
              <a:off x="9660498" y="3543697"/>
              <a:ext cx="126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letters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6C1A43-8987-4F3A-90A9-4F2CBE239322}"/>
                </a:ext>
              </a:extLst>
            </p:cNvPr>
            <p:cNvSpPr txBox="1"/>
            <p:nvPr/>
          </p:nvSpPr>
          <p:spPr>
            <a:xfrm>
              <a:off x="4070633" y="2615311"/>
              <a:ext cx="193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Letters + digitals +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DDC2CB-F410-4106-9F3B-C7F9031510EF}"/>
                </a:ext>
              </a:extLst>
            </p:cNvPr>
            <p:cNvCxnSpPr>
              <a:cxnSpLocks/>
            </p:cNvCxnSpPr>
            <p:nvPr/>
          </p:nvCxnSpPr>
          <p:spPr>
            <a:xfrm>
              <a:off x="5381745" y="3201480"/>
              <a:ext cx="1790007" cy="824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99DEB1-EED4-486B-968A-2D375CBAE867}"/>
                </a:ext>
              </a:extLst>
            </p:cNvPr>
            <p:cNvSpPr txBox="1"/>
            <p:nvPr/>
          </p:nvSpPr>
          <p:spPr>
            <a:xfrm>
              <a:off x="5598271" y="2925663"/>
              <a:ext cx="169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special chars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117C41-C856-442E-8BA6-7EF2FCBD069D}"/>
                </a:ext>
              </a:extLst>
            </p:cNvPr>
            <p:cNvSpPr txBox="1"/>
            <p:nvPr/>
          </p:nvSpPr>
          <p:spPr>
            <a:xfrm>
              <a:off x="5296865" y="4141409"/>
              <a:ext cx="1592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than one</a:t>
              </a:r>
            </a:p>
            <a:p>
              <a:r>
                <a:rPr lang="en-US" dirty="0"/>
                <a:t> special chars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BC0473-70AC-4269-9D30-B703B94D3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634" y="4731474"/>
              <a:ext cx="1744372" cy="5704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E5AFD4-A807-441D-AF2D-8FCD262AA9AB}"/>
                </a:ext>
              </a:extLst>
            </p:cNvPr>
            <p:cNvSpPr txBox="1"/>
            <p:nvPr/>
          </p:nvSpPr>
          <p:spPr>
            <a:xfrm>
              <a:off x="7579659" y="5199981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special char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48675F-F89E-4997-B348-C75296222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6293" y="5258416"/>
              <a:ext cx="158388" cy="120861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1D50EA-A7FA-44B7-B9EF-0B2DC0076AA2}"/>
                </a:ext>
              </a:extLst>
            </p:cNvPr>
            <p:cNvSpPr txBox="1"/>
            <p:nvPr/>
          </p:nvSpPr>
          <p:spPr>
            <a:xfrm>
              <a:off x="8112962" y="5820680"/>
              <a:ext cx="178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 special char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8514AE-88F7-415B-B00E-2BB0D83C4C90}"/>
                </a:ext>
              </a:extLst>
            </p:cNvPr>
            <p:cNvSpPr txBox="1"/>
            <p:nvPr/>
          </p:nvSpPr>
          <p:spPr>
            <a:xfrm>
              <a:off x="5928004" y="5462394"/>
              <a:ext cx="1951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invalid special char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C8CF9D-3CD3-42AE-B691-D6F116221411}"/>
                </a:ext>
              </a:extLst>
            </p:cNvPr>
            <p:cNvSpPr txBox="1"/>
            <p:nvPr/>
          </p:nvSpPr>
          <p:spPr>
            <a:xfrm>
              <a:off x="8936317" y="498934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(*/$?)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128-FEEA-47E5-9311-6546AD1E8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8776" y="2052108"/>
              <a:ext cx="1473200" cy="187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B94BC3-2635-43C0-824E-D5AD8DBD0E74}"/>
                </a:ext>
              </a:extLst>
            </p:cNvPr>
            <p:cNvSpPr txBox="1"/>
            <p:nvPr/>
          </p:nvSpPr>
          <p:spPr>
            <a:xfrm>
              <a:off x="8012756" y="4165537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AC086F-5F8C-441E-887F-54D1161034D4}"/>
                </a:ext>
              </a:extLst>
            </p:cNvPr>
            <p:cNvSpPr txBox="1"/>
            <p:nvPr/>
          </p:nvSpPr>
          <p:spPr>
            <a:xfrm>
              <a:off x="10300470" y="114715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P7</a:t>
              </a: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C101DF2B-682B-4881-BF43-DA15C01C6809}"/>
                </a:ext>
              </a:extLst>
            </p:cNvPr>
            <p:cNvSpPr/>
            <p:nvPr/>
          </p:nvSpPr>
          <p:spPr>
            <a:xfrm>
              <a:off x="3597519" y="1871385"/>
              <a:ext cx="1414113" cy="465446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D11E36-ED38-4AFA-B98B-BF4EEC5B5E52}"/>
                </a:ext>
              </a:extLst>
            </p:cNvPr>
            <p:cNvCxnSpPr>
              <a:cxnSpLocks/>
            </p:cNvCxnSpPr>
            <p:nvPr/>
          </p:nvCxnSpPr>
          <p:spPr>
            <a:xfrm>
              <a:off x="5043137" y="6525849"/>
              <a:ext cx="6005173" cy="101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C7E25C-5FD7-4A93-A3CC-C5C42F5EFEB3}"/>
                </a:ext>
              </a:extLst>
            </p:cNvPr>
            <p:cNvCxnSpPr/>
            <p:nvPr/>
          </p:nvCxnSpPr>
          <p:spPr>
            <a:xfrm>
              <a:off x="5107188" y="1871385"/>
              <a:ext cx="11621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B4062E-3D19-4AC4-8ED3-A0D9BF793D0F}"/>
                </a:ext>
              </a:extLst>
            </p:cNvPr>
            <p:cNvSpPr txBox="1"/>
            <p:nvPr/>
          </p:nvSpPr>
          <p:spPr>
            <a:xfrm>
              <a:off x="9887848" y="296281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3EE0DB-A4C2-41D2-AC8E-86F20CF44CD4}"/>
                </a:ext>
              </a:extLst>
            </p:cNvPr>
            <p:cNvSpPr txBox="1"/>
            <p:nvPr/>
          </p:nvSpPr>
          <p:spPr>
            <a:xfrm>
              <a:off x="8795508" y="195399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42FC53-A4DD-47FB-BD60-ABF49801FF25}"/>
                </a:ext>
              </a:extLst>
            </p:cNvPr>
            <p:cNvSpPr txBox="1"/>
            <p:nvPr/>
          </p:nvSpPr>
          <p:spPr>
            <a:xfrm>
              <a:off x="5980149" y="24459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7E1009-561A-4F11-9440-BF2A5C6E8C4C}"/>
                </a:ext>
              </a:extLst>
            </p:cNvPr>
            <p:cNvSpPr txBox="1"/>
            <p:nvPr/>
          </p:nvSpPr>
          <p:spPr>
            <a:xfrm>
              <a:off x="5595583" y="379722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013890-E2B1-4FB9-B89D-E3CDFE8B9450}"/>
                </a:ext>
              </a:extLst>
            </p:cNvPr>
            <p:cNvSpPr txBox="1"/>
            <p:nvPr/>
          </p:nvSpPr>
          <p:spPr>
            <a:xfrm>
              <a:off x="6859595" y="503549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4701A0-8025-4D60-B7D1-3351C96E5EB4}"/>
                </a:ext>
              </a:extLst>
            </p:cNvPr>
            <p:cNvSpPr txBox="1"/>
            <p:nvPr/>
          </p:nvSpPr>
          <p:spPr>
            <a:xfrm>
              <a:off x="3803301" y="3623592"/>
              <a:ext cx="193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Letters + digitals +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FFAA6F-E1BB-4ECB-A358-43AB2D4199D8}"/>
                </a:ext>
              </a:extLst>
            </p:cNvPr>
            <p:cNvSpPr txBox="1"/>
            <p:nvPr/>
          </p:nvSpPr>
          <p:spPr>
            <a:xfrm>
              <a:off x="5059251" y="5802056"/>
              <a:ext cx="193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Letters + digitals +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356802-6425-49A8-9454-D01CAFDF76C4}"/>
                </a:ext>
              </a:extLst>
            </p:cNvPr>
            <p:cNvSpPr txBox="1"/>
            <p:nvPr/>
          </p:nvSpPr>
          <p:spPr>
            <a:xfrm>
              <a:off x="8862914" y="6072047"/>
              <a:ext cx="193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Letters + digitals +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33083F-EB98-4ED0-B712-BE75414831D5}"/>
                </a:ext>
              </a:extLst>
            </p:cNvPr>
            <p:cNvSpPr txBox="1"/>
            <p:nvPr/>
          </p:nvSpPr>
          <p:spPr>
            <a:xfrm>
              <a:off x="10293171" y="115092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P7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B8FB60B-A64C-4CE1-9306-B9D446BB7254}"/>
              </a:ext>
            </a:extLst>
          </p:cNvPr>
          <p:cNvSpPr txBox="1"/>
          <p:nvPr/>
        </p:nvSpPr>
        <p:spPr>
          <a:xfrm>
            <a:off x="329012" y="1671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DC907A-D575-462E-82DD-64449AA5D9F1}"/>
              </a:ext>
            </a:extLst>
          </p:cNvPr>
          <p:cNvSpPr txBox="1"/>
          <p:nvPr/>
        </p:nvSpPr>
        <p:spPr>
          <a:xfrm>
            <a:off x="7171752" y="543159"/>
            <a:ext cx="25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Diagram-Based Approach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7ADDB9-26A9-41F5-9AC0-AA24972E50D6}"/>
              </a:ext>
            </a:extLst>
          </p:cNvPr>
          <p:cNvSpPr txBox="1"/>
          <p:nvPr/>
        </p:nvSpPr>
        <p:spPr>
          <a:xfrm>
            <a:off x="9431224" y="548793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P7</a:t>
            </a:r>
          </a:p>
        </p:txBody>
      </p:sp>
    </p:spTree>
    <p:extLst>
      <p:ext uri="{BB962C8B-B14F-4D97-AF65-F5344CB8AC3E}">
        <p14:creationId xmlns:p14="http://schemas.microsoft.com/office/powerpoint/2010/main" val="243025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3">
            <a:extLst>
              <a:ext uri="{FF2B5EF4-FFF2-40B4-BE49-F238E27FC236}">
                <a16:creationId xmlns:a16="http://schemas.microsoft.com/office/drawing/2014/main" id="{1C074150-A100-49BD-B3B8-8A8D90CEE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28911"/>
              </p:ext>
            </p:extLst>
          </p:nvPr>
        </p:nvGraphicFramePr>
        <p:xfrm>
          <a:off x="560510" y="1165429"/>
          <a:ext cx="11070981" cy="332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6">
                  <a:extLst>
                    <a:ext uri="{9D8B030D-6E8A-4147-A177-3AD203B41FA5}">
                      <a16:colId xmlns:a16="http://schemas.microsoft.com/office/drawing/2014/main" val="927141070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2450820249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2692422237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2287955532"/>
                    </a:ext>
                  </a:extLst>
                </a:gridCol>
                <a:gridCol w="1462129">
                  <a:extLst>
                    <a:ext uri="{9D8B030D-6E8A-4147-A177-3AD203B41FA5}">
                      <a16:colId xmlns:a16="http://schemas.microsoft.com/office/drawing/2014/main" val="327168912"/>
                    </a:ext>
                  </a:extLst>
                </a:gridCol>
                <a:gridCol w="1528175">
                  <a:extLst>
                    <a:ext uri="{9D8B030D-6E8A-4147-A177-3AD203B41FA5}">
                      <a16:colId xmlns:a16="http://schemas.microsoft.com/office/drawing/2014/main" val="3568811882"/>
                    </a:ext>
                  </a:extLst>
                </a:gridCol>
                <a:gridCol w="1357384">
                  <a:extLst>
                    <a:ext uri="{9D8B030D-6E8A-4147-A177-3AD203B41FA5}">
                      <a16:colId xmlns:a16="http://schemas.microsoft.com/office/drawing/2014/main" val="2020450591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2877138870"/>
                    </a:ext>
                  </a:extLst>
                </a:gridCol>
                <a:gridCol w="644177">
                  <a:extLst>
                    <a:ext uri="{9D8B030D-6E8A-4147-A177-3AD203B41FA5}">
                      <a16:colId xmlns:a16="http://schemas.microsoft.com/office/drawing/2014/main" val="2622083050"/>
                    </a:ext>
                  </a:extLst>
                </a:gridCol>
              </a:tblGrid>
              <a:tr h="40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056536"/>
                  </a:ext>
                </a:extLst>
              </a:tr>
              <a:tr h="40858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5-9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817157"/>
                  </a:ext>
                </a:extLst>
              </a:tr>
              <a:tr h="658995">
                <a:tc>
                  <a:txBody>
                    <a:bodyPr/>
                    <a:lstStyle/>
                    <a:p>
                      <a:r>
                        <a:rPr lang="en-US" dirty="0"/>
                        <a:t>Letters &amp; digitals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letters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letters + digitals +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digitals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371"/>
                  </a:ext>
                </a:extLst>
              </a:tr>
              <a:tr h="663955">
                <a:tc rowSpan="2">
                  <a:txBody>
                    <a:bodyPr/>
                    <a:lstStyle/>
                    <a:p>
                      <a:r>
                        <a:rPr lang="en-US" dirty="0"/>
                        <a:t>Special chars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No special chairs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One special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More than one special chars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92282"/>
                  </a:ext>
                </a:extLst>
              </a:tr>
              <a:tr h="730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one valid special char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invalid special char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73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A7484-3AA9-4125-982C-D409B909695F}"/>
              </a:ext>
            </a:extLst>
          </p:cNvPr>
          <p:cNvSpPr txBox="1"/>
          <p:nvPr/>
        </p:nvSpPr>
        <p:spPr>
          <a:xfrm>
            <a:off x="1914258" y="885476"/>
            <a:ext cx="722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Command: 	Sort   Sort-Pattern  Input-Data-File	Output-Data-File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9EC6-D1F6-4B3C-9C30-229F70AFA964}"/>
              </a:ext>
            </a:extLst>
          </p:cNvPr>
          <p:cNvSpPr txBox="1"/>
          <p:nvPr/>
        </p:nvSpPr>
        <p:spPr>
          <a:xfrm>
            <a:off x="1914258" y="1407263"/>
            <a:ext cx="5306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Sort-Pattern:	Increasing Order/Decreasing Order</a:t>
            </a:r>
          </a:p>
          <a:p>
            <a:endParaRPr lang="en-US" dirty="0"/>
          </a:p>
          <a:p>
            <a:r>
              <a:rPr lang="en-US" dirty="0"/>
              <a:t>Input Data File:	Integer Data List</a:t>
            </a:r>
          </a:p>
          <a:p>
            <a:endParaRPr lang="en-US" dirty="0"/>
          </a:p>
          <a:p>
            <a:r>
              <a:rPr lang="en-US" dirty="0"/>
              <a:t>Output Data File: 	Sorted Data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87FDA-9CDA-45F2-BB97-3B66B9A364C2}"/>
              </a:ext>
            </a:extLst>
          </p:cNvPr>
          <p:cNvSpPr txBox="1"/>
          <p:nvPr/>
        </p:nvSpPr>
        <p:spPr>
          <a:xfrm>
            <a:off x="4002432" y="271356"/>
            <a:ext cx="346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Category Partition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65937-21BB-450E-8634-6C7BC0118919}"/>
              </a:ext>
            </a:extLst>
          </p:cNvPr>
          <p:cNvSpPr txBox="1"/>
          <p:nvPr/>
        </p:nvSpPr>
        <p:spPr>
          <a:xfrm>
            <a:off x="661656" y="3234746"/>
            <a:ext cx="3460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#1: Sort-Pattern</a:t>
            </a:r>
          </a:p>
          <a:p>
            <a:r>
              <a:rPr lang="en-US" dirty="0"/>
              <a:t>	- Invalidate Pattern Value</a:t>
            </a:r>
          </a:p>
          <a:p>
            <a:r>
              <a:rPr lang="en-US" dirty="0"/>
              <a:t>	- Increasing Order</a:t>
            </a:r>
          </a:p>
          <a:p>
            <a:r>
              <a:rPr lang="en-US" dirty="0"/>
              <a:t>	- Decreasing Order</a:t>
            </a:r>
          </a:p>
          <a:p>
            <a:r>
              <a:rPr lang="en-US" dirty="0"/>
              <a:t>	- Empty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5649A-9995-4246-A41C-C47AF9FBE0CE}"/>
              </a:ext>
            </a:extLst>
          </p:cNvPr>
          <p:cNvSpPr txBox="1"/>
          <p:nvPr/>
        </p:nvSpPr>
        <p:spPr>
          <a:xfrm>
            <a:off x="4433758" y="3094072"/>
            <a:ext cx="36032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#2: Input-Data-File</a:t>
            </a:r>
          </a:p>
          <a:p>
            <a:endParaRPr lang="en-US" dirty="0"/>
          </a:p>
          <a:p>
            <a:r>
              <a:rPr lang="en-US" dirty="0"/>
              <a:t>File Name:</a:t>
            </a:r>
          </a:p>
          <a:p>
            <a:r>
              <a:rPr lang="en-US" dirty="0"/>
              <a:t>	Existing/Correct File Name</a:t>
            </a:r>
          </a:p>
          <a:p>
            <a:r>
              <a:rPr lang="en-US" dirty="0"/>
              <a:t>	Not Found</a:t>
            </a:r>
          </a:p>
          <a:p>
            <a:r>
              <a:rPr lang="en-US" dirty="0"/>
              <a:t>	Not Entered</a:t>
            </a:r>
          </a:p>
          <a:p>
            <a:endParaRPr lang="en-US" dirty="0"/>
          </a:p>
          <a:p>
            <a:r>
              <a:rPr lang="en-US" dirty="0"/>
              <a:t>Access Environment:</a:t>
            </a:r>
          </a:p>
          <a:p>
            <a:r>
              <a:rPr lang="en-US" dirty="0"/>
              <a:t>	Can’t Open</a:t>
            </a:r>
          </a:p>
          <a:p>
            <a:r>
              <a:rPr lang="en-US" dirty="0"/>
              <a:t>	Not Readable</a:t>
            </a:r>
          </a:p>
          <a:p>
            <a:r>
              <a:rPr lang="en-US" dirty="0"/>
              <a:t>	Can’t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97B28-2592-4E29-9EC6-4B58ABD1974A}"/>
              </a:ext>
            </a:extLst>
          </p:cNvPr>
          <p:cNvSpPr txBox="1"/>
          <p:nvPr/>
        </p:nvSpPr>
        <p:spPr>
          <a:xfrm>
            <a:off x="8037052" y="3094072"/>
            <a:ext cx="39200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#2: Input-Data-File</a:t>
            </a:r>
          </a:p>
          <a:p>
            <a:endParaRPr lang="en-US" dirty="0"/>
          </a:p>
          <a:p>
            <a:r>
              <a:rPr lang="en-US" dirty="0"/>
              <a:t>Data File Content:</a:t>
            </a:r>
          </a:p>
          <a:p>
            <a:r>
              <a:rPr lang="en-US" dirty="0"/>
              <a:t>	Empty</a:t>
            </a:r>
          </a:p>
          <a:p>
            <a:r>
              <a:rPr lang="en-US" dirty="0"/>
              <a:t>	Invalidate Data Type</a:t>
            </a:r>
          </a:p>
          <a:p>
            <a:r>
              <a:rPr lang="en-US" dirty="0"/>
              <a:t>	Incorrect Format</a:t>
            </a:r>
          </a:p>
          <a:p>
            <a:r>
              <a:rPr lang="en-US" dirty="0"/>
              <a:t>	Correct Data Format and Type</a:t>
            </a:r>
          </a:p>
          <a:p>
            <a:endParaRPr lang="en-US" dirty="0"/>
          </a:p>
          <a:p>
            <a:r>
              <a:rPr lang="en-US" dirty="0"/>
              <a:t>Data Order in Data File:</a:t>
            </a:r>
          </a:p>
          <a:p>
            <a:r>
              <a:rPr lang="en-US" dirty="0"/>
              <a:t>	Random Order</a:t>
            </a:r>
          </a:p>
          <a:p>
            <a:r>
              <a:rPr lang="en-US" dirty="0"/>
              <a:t>	Increasing Order</a:t>
            </a:r>
          </a:p>
          <a:p>
            <a:r>
              <a:rPr lang="en-US" dirty="0"/>
              <a:t>	Decreasing Order</a:t>
            </a:r>
          </a:p>
        </p:txBody>
      </p:sp>
    </p:spTree>
    <p:extLst>
      <p:ext uri="{BB962C8B-B14F-4D97-AF65-F5344CB8AC3E}">
        <p14:creationId xmlns:p14="http://schemas.microsoft.com/office/powerpoint/2010/main" val="10829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A7484-3AA9-4125-982C-D409B909695F}"/>
              </a:ext>
            </a:extLst>
          </p:cNvPr>
          <p:cNvSpPr txBox="1"/>
          <p:nvPr/>
        </p:nvSpPr>
        <p:spPr>
          <a:xfrm>
            <a:off x="1914258" y="885476"/>
            <a:ext cx="722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Command: 	Sort   Sort-Pattern  Input-Data-File	Output-Data-File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9EC6-D1F6-4B3C-9C30-229F70AFA964}"/>
              </a:ext>
            </a:extLst>
          </p:cNvPr>
          <p:cNvSpPr txBox="1"/>
          <p:nvPr/>
        </p:nvSpPr>
        <p:spPr>
          <a:xfrm>
            <a:off x="1914258" y="1407263"/>
            <a:ext cx="5306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Sort-Pattern:	Increasing Order/Decreasing Order</a:t>
            </a:r>
          </a:p>
          <a:p>
            <a:endParaRPr lang="en-US" dirty="0"/>
          </a:p>
          <a:p>
            <a:r>
              <a:rPr lang="en-US" dirty="0"/>
              <a:t>Input Data File:	Integer Data List</a:t>
            </a:r>
          </a:p>
          <a:p>
            <a:endParaRPr lang="en-US" dirty="0"/>
          </a:p>
          <a:p>
            <a:r>
              <a:rPr lang="en-US" dirty="0"/>
              <a:t>Output Data File: 	Sorted Data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87FDA-9CDA-45F2-BB97-3B66B9A364C2}"/>
              </a:ext>
            </a:extLst>
          </p:cNvPr>
          <p:cNvSpPr txBox="1"/>
          <p:nvPr/>
        </p:nvSpPr>
        <p:spPr>
          <a:xfrm>
            <a:off x="4002432" y="271356"/>
            <a:ext cx="346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Category Partition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5649A-9995-4246-A41C-C47AF9FBE0CE}"/>
              </a:ext>
            </a:extLst>
          </p:cNvPr>
          <p:cNvSpPr txBox="1"/>
          <p:nvPr/>
        </p:nvSpPr>
        <p:spPr>
          <a:xfrm>
            <a:off x="1914258" y="3232571"/>
            <a:ext cx="36032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#3: Output-Data-File</a:t>
            </a:r>
          </a:p>
          <a:p>
            <a:endParaRPr lang="en-US" dirty="0"/>
          </a:p>
          <a:p>
            <a:r>
              <a:rPr lang="en-US" dirty="0"/>
              <a:t>File Name:</a:t>
            </a:r>
          </a:p>
          <a:p>
            <a:r>
              <a:rPr lang="en-US" dirty="0"/>
              <a:t>	Existing/Correct File Name</a:t>
            </a:r>
          </a:p>
          <a:p>
            <a:r>
              <a:rPr lang="en-US" dirty="0"/>
              <a:t>	Not Found</a:t>
            </a:r>
          </a:p>
          <a:p>
            <a:r>
              <a:rPr lang="en-US" dirty="0"/>
              <a:t>	Not Entered</a:t>
            </a:r>
          </a:p>
          <a:p>
            <a:endParaRPr lang="en-US" dirty="0"/>
          </a:p>
          <a:p>
            <a:r>
              <a:rPr lang="en-US" dirty="0"/>
              <a:t>Access Environment:</a:t>
            </a:r>
          </a:p>
          <a:p>
            <a:r>
              <a:rPr lang="en-US" dirty="0"/>
              <a:t>	Can’t create/generate</a:t>
            </a:r>
          </a:p>
          <a:p>
            <a:r>
              <a:rPr lang="en-US" dirty="0"/>
              <a:t>	Not Readable</a:t>
            </a:r>
          </a:p>
          <a:p>
            <a:r>
              <a:rPr lang="en-US" dirty="0"/>
              <a:t>	Can’t Access</a:t>
            </a:r>
          </a:p>
          <a:p>
            <a:r>
              <a:rPr lang="en-US" dirty="0"/>
              <a:t>	Generate/Access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97B28-2592-4E29-9EC6-4B58ABD1974A}"/>
              </a:ext>
            </a:extLst>
          </p:cNvPr>
          <p:cNvSpPr txBox="1"/>
          <p:nvPr/>
        </p:nvSpPr>
        <p:spPr>
          <a:xfrm>
            <a:off x="6096000" y="3232571"/>
            <a:ext cx="3139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#3: Output-Data-File</a:t>
            </a:r>
          </a:p>
          <a:p>
            <a:endParaRPr lang="en-US" dirty="0"/>
          </a:p>
          <a:p>
            <a:r>
              <a:rPr lang="en-US" dirty="0"/>
              <a:t>Data Order in Data File:</a:t>
            </a:r>
          </a:p>
          <a:p>
            <a:r>
              <a:rPr lang="en-US" dirty="0"/>
              <a:t>	Increasing Order</a:t>
            </a:r>
          </a:p>
          <a:p>
            <a:r>
              <a:rPr lang="en-US" dirty="0"/>
              <a:t>	Decreasing Order</a:t>
            </a:r>
          </a:p>
        </p:txBody>
      </p:sp>
    </p:spTree>
    <p:extLst>
      <p:ext uri="{BB962C8B-B14F-4D97-AF65-F5344CB8AC3E}">
        <p14:creationId xmlns:p14="http://schemas.microsoft.com/office/powerpoint/2010/main" val="8232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A7484-3AA9-4125-982C-D409B909695F}"/>
              </a:ext>
            </a:extLst>
          </p:cNvPr>
          <p:cNvSpPr txBox="1"/>
          <p:nvPr/>
        </p:nvSpPr>
        <p:spPr>
          <a:xfrm>
            <a:off x="722223" y="935580"/>
            <a:ext cx="722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Command: 	Sort   Sort-Pattern  Input-Data-File	Output-Data-File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9EC6-D1F6-4B3C-9C30-229F70AFA964}"/>
              </a:ext>
            </a:extLst>
          </p:cNvPr>
          <p:cNvSpPr txBox="1"/>
          <p:nvPr/>
        </p:nvSpPr>
        <p:spPr>
          <a:xfrm>
            <a:off x="722223" y="1457367"/>
            <a:ext cx="5306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Sort-Pattern:	Increasing Order/Decreasing Order</a:t>
            </a:r>
          </a:p>
          <a:p>
            <a:endParaRPr lang="en-US" dirty="0"/>
          </a:p>
          <a:p>
            <a:r>
              <a:rPr lang="en-US" dirty="0"/>
              <a:t>Input Data File:	Integer Data List</a:t>
            </a:r>
          </a:p>
          <a:p>
            <a:endParaRPr lang="en-US" dirty="0"/>
          </a:p>
          <a:p>
            <a:r>
              <a:rPr lang="en-US" dirty="0"/>
              <a:t>Output Data File: 	Sorted Data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87FDA-9CDA-45F2-BB97-3B66B9A364C2}"/>
              </a:ext>
            </a:extLst>
          </p:cNvPr>
          <p:cNvSpPr txBox="1"/>
          <p:nvPr/>
        </p:nvSpPr>
        <p:spPr>
          <a:xfrm>
            <a:off x="4040801" y="271356"/>
            <a:ext cx="297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Decision Table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548EC-8DDB-48DF-8E85-581D2FB596F6}"/>
              </a:ext>
            </a:extLst>
          </p:cNvPr>
          <p:cNvSpPr txBox="1"/>
          <p:nvPr/>
        </p:nvSpPr>
        <p:spPr>
          <a:xfrm>
            <a:off x="7951959" y="945748"/>
            <a:ext cx="4051494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Conditions:</a:t>
            </a:r>
          </a:p>
          <a:p>
            <a:endParaRPr lang="en-US" dirty="0"/>
          </a:p>
          <a:p>
            <a:r>
              <a:rPr lang="en-US" dirty="0"/>
              <a:t>Sort-Pattern – Conditions</a:t>
            </a:r>
          </a:p>
          <a:p>
            <a:r>
              <a:rPr lang="en-US" dirty="0"/>
              <a:t>	- Existing (T/F)</a:t>
            </a:r>
          </a:p>
          <a:p>
            <a:r>
              <a:rPr lang="en-US" dirty="0"/>
              <a:t>	- Given Increasing Order?(T/F)</a:t>
            </a:r>
          </a:p>
          <a:p>
            <a:r>
              <a:rPr lang="en-US" dirty="0"/>
              <a:t>	- Given Decreasing Order? (T/F)</a:t>
            </a:r>
          </a:p>
          <a:p>
            <a:endParaRPr lang="en-US" dirty="0"/>
          </a:p>
          <a:p>
            <a:r>
              <a:rPr lang="en-US" dirty="0"/>
              <a:t>Input Data File - conditions</a:t>
            </a:r>
          </a:p>
          <a:p>
            <a:r>
              <a:rPr lang="en-US" dirty="0"/>
              <a:t>	- Existing (T/F)</a:t>
            </a:r>
          </a:p>
          <a:p>
            <a:r>
              <a:rPr lang="en-US" dirty="0"/>
              <a:t>	- Accessible? (T/F)</a:t>
            </a:r>
          </a:p>
          <a:p>
            <a:r>
              <a:rPr lang="en-US" dirty="0"/>
              <a:t>	- Readable?(T/F)</a:t>
            </a:r>
          </a:p>
          <a:p>
            <a:r>
              <a:rPr lang="en-US" dirty="0"/>
              <a:t>	- Openable?(T/F)</a:t>
            </a:r>
          </a:p>
          <a:p>
            <a:endParaRPr lang="en-US" dirty="0"/>
          </a:p>
          <a:p>
            <a:r>
              <a:rPr lang="en-US" dirty="0"/>
              <a:t>	Content: - conditions</a:t>
            </a:r>
          </a:p>
          <a:p>
            <a:r>
              <a:rPr lang="en-US" dirty="0"/>
              <a:t>	- Empty? (T/F)</a:t>
            </a:r>
          </a:p>
          <a:p>
            <a:r>
              <a:rPr lang="en-US" dirty="0"/>
              <a:t>	- Increasing Order(T/F)</a:t>
            </a:r>
          </a:p>
          <a:p>
            <a:r>
              <a:rPr lang="en-US" dirty="0"/>
              <a:t>	- Decreasing Order(T/F)</a:t>
            </a:r>
          </a:p>
          <a:p>
            <a:r>
              <a:rPr lang="en-US" dirty="0"/>
              <a:t>	- Random Order(T/F)</a:t>
            </a:r>
          </a:p>
          <a:p>
            <a:endParaRPr lang="en-US" dirty="0"/>
          </a:p>
          <a:p>
            <a:r>
              <a:rPr lang="en-US" dirty="0"/>
              <a:t>Actions:???</a:t>
            </a:r>
          </a:p>
        </p:txBody>
      </p:sp>
    </p:spTree>
    <p:extLst>
      <p:ext uri="{BB962C8B-B14F-4D97-AF65-F5344CB8AC3E}">
        <p14:creationId xmlns:p14="http://schemas.microsoft.com/office/powerpoint/2010/main" val="188827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499</Words>
  <Application>Microsoft Office PowerPoint</Application>
  <PresentationFormat>Widescreen</PresentationFormat>
  <Paragraphs>144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Gao</dc:creator>
  <cp:lastModifiedBy>Jerry Gao</cp:lastModifiedBy>
  <cp:revision>15</cp:revision>
  <dcterms:created xsi:type="dcterms:W3CDTF">2021-02-11T00:59:42Z</dcterms:created>
  <dcterms:modified xsi:type="dcterms:W3CDTF">2022-02-18T20:02:00Z</dcterms:modified>
</cp:coreProperties>
</file>