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5" r:id="rId4"/>
    <p:sldId id="272" r:id="rId5"/>
    <p:sldId id="276" r:id="rId6"/>
    <p:sldId id="285" r:id="rId7"/>
    <p:sldId id="280" r:id="rId8"/>
    <p:sldId id="279" r:id="rId9"/>
    <p:sldId id="282" r:id="rId10"/>
    <p:sldId id="281" r:id="rId11"/>
    <p:sldId id="283" r:id="rId12"/>
    <p:sldId id="284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0" autoAdjust="0"/>
    <p:restoredTop sz="94590" autoAdjust="0"/>
  </p:normalViewPr>
  <p:slideViewPr>
    <p:cSldViewPr>
      <p:cViewPr>
        <p:scale>
          <a:sx n="106" d="100"/>
          <a:sy n="106" d="100"/>
        </p:scale>
        <p:origin x="-534" y="-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this session, we start to Module #4 on Software Black-Box Testing. </a:t>
            </a:r>
          </a:p>
          <a:p>
            <a:endParaRPr lang="en-US" baseline="0" dirty="0"/>
          </a:p>
          <a:p>
            <a:r>
              <a:rPr lang="en-US" baseline="0" dirty="0"/>
              <a:t>In this module, we cover detailed concepts on black-box testing and different black-box testing</a:t>
            </a:r>
          </a:p>
          <a:p>
            <a:r>
              <a:rPr lang="en-US" baseline="0" dirty="0"/>
              <a:t>methods, including the following the followings: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#1 - Software Black-Box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#2 – Equivalence Partitioning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#3 – Boundary Value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#4 – Category Partition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#5-  Decision Based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Topic #6 – State=Based Software Testing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package</a:t>
            </a:r>
            <a:r>
              <a:rPr lang="en-US" baseline="0" dirty="0"/>
              <a:t> in Module 3 for Software Testing Class. It provides an introduction to software white-box testing. It covers the following 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black-box</a:t>
            </a:r>
            <a:r>
              <a:rPr lang="en-US" baseline="0" dirty="0"/>
              <a:t> testing</a:t>
            </a:r>
            <a:r>
              <a:rPr lang="en-US" dirty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Black-box testing focuses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Why Is black-box testing important?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Who</a:t>
            </a:r>
            <a:r>
              <a:rPr lang="en-US" baseline="0" dirty="0"/>
              <a:t> does white-box testing?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A Black-box testing example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Black-box testing</a:t>
            </a:r>
            <a:r>
              <a:rPr lang="en-US" baseline="0" dirty="0"/>
              <a:t> coverage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8034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#4 – Software Black-Box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– Software Black-Box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  <p:sp>
        <p:nvSpPr>
          <p:cNvPr id="8" name="Cube 7"/>
          <p:cNvSpPr/>
          <p:nvPr/>
        </p:nvSpPr>
        <p:spPr>
          <a:xfrm>
            <a:off x="3995514" y="1866031"/>
            <a:ext cx="2170156" cy="10162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5514" y="2262664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Triangle Analyzer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941524" y="1531842"/>
            <a:ext cx="1364525" cy="10162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8439" y="1743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62652" y="17263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5311" y="2602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11286" y="2008991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11286" y="2268188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211286" y="2526012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6012" y="18933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6012" y="2196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232" y="24251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214248" y="2245481"/>
            <a:ext cx="914400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7323" y="1524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8603" y="167009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7589" y="2133600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Result</a:t>
            </a:r>
          </a:p>
        </p:txBody>
      </p:sp>
      <p:sp>
        <p:nvSpPr>
          <p:cNvPr id="43" name="Text Box 1027"/>
          <p:cNvSpPr txBox="1">
            <a:spLocks noChangeArrowheads="1"/>
          </p:cNvSpPr>
          <p:nvPr/>
        </p:nvSpPr>
        <p:spPr bwMode="auto">
          <a:xfrm>
            <a:off x="2974740" y="3285561"/>
            <a:ext cx="5189975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Test cases for special inputs and invalid formats: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Inputs		Descriptions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3,4,5,6		Four sides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646		Three-digit single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3,,4,5		Two commas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3 4,5		Missing comma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3.14.6,4,5		Two decimal points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4,6		Two sides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5,5,A		Character as a side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6,-4,6		Negative number as a side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-3,-3,-3		All negative numbers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	Empty 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0617" y="3918857"/>
            <a:ext cx="11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#2</a:t>
            </a:r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  <p:sp>
        <p:nvSpPr>
          <p:cNvPr id="8" name="Cube 7"/>
          <p:cNvSpPr/>
          <p:nvPr/>
        </p:nvSpPr>
        <p:spPr>
          <a:xfrm>
            <a:off x="3995514" y="1866031"/>
            <a:ext cx="2170156" cy="10162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5514" y="2262664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Triangle Analyzer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941524" y="1531842"/>
            <a:ext cx="1364525" cy="10162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8439" y="1743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62652" y="17263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5311" y="2602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11286" y="2008991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11286" y="2268188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211286" y="2526012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6012" y="18933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6012" y="2196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232" y="24251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214248" y="2245481"/>
            <a:ext cx="914400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7323" y="1524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8603" y="167009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7589" y="2133600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Result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8553" y="353646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0289" y="3295233"/>
            <a:ext cx="650031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Boundary conditions for legitimate triangles: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Inputs			Descriptions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-----------------------------------------------------------------------------------------------------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1,1,2			Makes a straight line, not a triangle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0,0,0			Makes a point, not a triangle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4,0,3			A zero side, not a triangle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1,2,3.00001		Close to a triangle but still not a triangle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9170,9168,3		Very small angle (scalene, acute)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.0001,.0001,.0001		Very small triangle (equilateral, acute)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83127168,74326166,96652988	Very large triangle, scalene, obtuse</a:t>
            </a:r>
          </a:p>
        </p:txBody>
      </p:sp>
    </p:spTree>
    <p:extLst>
      <p:ext uri="{BB962C8B-B14F-4D97-AF65-F5344CB8AC3E}">
        <p14:creationId xmlns:p14="http://schemas.microsoft.com/office/powerpoint/2010/main" val="3054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  <p:sp>
        <p:nvSpPr>
          <p:cNvPr id="8" name="Cube 7"/>
          <p:cNvSpPr/>
          <p:nvPr/>
        </p:nvSpPr>
        <p:spPr>
          <a:xfrm>
            <a:off x="3995514" y="1866031"/>
            <a:ext cx="2170156" cy="10162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5514" y="2262664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Triangle Analyzer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941524" y="1531842"/>
            <a:ext cx="1364525" cy="10162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8439" y="1743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62652" y="17263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5311" y="2602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11286" y="2008991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11286" y="2268188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211286" y="2526012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6012" y="18933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6012" y="2196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232" y="24251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214248" y="2245481"/>
            <a:ext cx="914400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7323" y="15240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8603" y="167009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7589" y="2133600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Result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8553" y="353646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Set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0289" y="3101202"/>
            <a:ext cx="650031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Boundary conditions for sides classification: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Inputs			Descriptions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-------------------------------------------------------------------------------------------------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3.0000001,3,3		Very close to equilateral (isosceles, acute)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2.999999,4,5		Very close to isosceles (scalene, acute)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Boundary conditions for angles classification: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Inputs			Descriptions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----------------------------------------------------------------------------------------------------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3,4,5.000000001		Near right triangle (scalene, obtuse)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1,1,1.41141414141414	Near right triangle (isosceles, acute)</a:t>
            </a:r>
          </a:p>
        </p:txBody>
      </p: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56759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Software Testing Principles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00201" y="1866144"/>
            <a:ext cx="6911111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 set of testing principles listed below: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All tests should be traceable to customer requirements.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Tests should be planned long before testing begins.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      Testing should begin “in the small” and progress toward testing “in the large”.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       Exhaustive testing is not possible.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-       Testing should be conducted by an independent third party.</a:t>
            </a:r>
          </a:p>
        </p:txBody>
      </p:sp>
    </p:spTree>
    <p:extLst>
      <p:ext uri="{BB962C8B-B14F-4D97-AF65-F5344CB8AC3E}">
        <p14:creationId xmlns:p14="http://schemas.microsoft.com/office/powerpoint/2010/main" val="409587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Black-Box Software Testing Coverage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00279" y="3322149"/>
            <a:ext cx="2545899" cy="646331"/>
            <a:chOff x="1779605" y="3368986"/>
            <a:chExt cx="2811560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1779605" y="3368986"/>
              <a:ext cx="2304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</a:t>
              </a:r>
              <a:r>
                <a:rPr lang="en-US" dirty="0" err="1"/>
                <a:t>QoS</a:t>
              </a:r>
              <a:endParaRPr lang="en-US" dirty="0"/>
            </a:p>
            <a:p>
              <a:r>
                <a:rPr lang="en-US" dirty="0"/>
                <a:t>Parameter Coverage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641726" y="3645313"/>
              <a:ext cx="94943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http://ts3.mm.bing.net/th?id=HN.608012651759865743&amp;pid=1.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71" y="2731075"/>
            <a:ext cx="1444256" cy="144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808632" y="1920495"/>
            <a:ext cx="2709729" cy="1200329"/>
            <a:chOff x="1808632" y="1920495"/>
            <a:chExt cx="2709729" cy="1200329"/>
          </a:xfrm>
        </p:grpSpPr>
        <p:sp>
          <p:nvSpPr>
            <p:cNvPr id="39" name="TextBox 38"/>
            <p:cNvSpPr txBox="1"/>
            <p:nvPr/>
          </p:nvSpPr>
          <p:spPr>
            <a:xfrm>
              <a:off x="2731498" y="1920495"/>
              <a:ext cx="14595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</a:t>
              </a:r>
            </a:p>
            <a:p>
              <a:r>
                <a:rPr lang="en-US" dirty="0"/>
                <a:t>Function</a:t>
              </a:r>
            </a:p>
            <a:p>
              <a:r>
                <a:rPr lang="en-US" dirty="0"/>
                <a:t>Requirement </a:t>
              </a:r>
            </a:p>
            <a:p>
              <a:r>
                <a:rPr lang="en-US" dirty="0"/>
                <a:t>Coverage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16280" y="2793437"/>
              <a:ext cx="802081" cy="2744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20" name="Picture 4" descr="http://ts4.mm.bing.net/th?id=HN.608033679917844436&amp;w=140&amp;h=139&amp;c=7&amp;rs=1&amp;pid=1.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32" y="1921862"/>
              <a:ext cx="964995" cy="103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6269918" y="1921989"/>
            <a:ext cx="1817418" cy="1723326"/>
            <a:chOff x="6269918" y="1921989"/>
            <a:chExt cx="1817418" cy="1723326"/>
          </a:xfrm>
        </p:grpSpPr>
        <p:sp>
          <p:nvSpPr>
            <p:cNvPr id="37" name="TextBox 36"/>
            <p:cNvSpPr txBox="1"/>
            <p:nvPr/>
          </p:nvSpPr>
          <p:spPr>
            <a:xfrm>
              <a:off x="6269918" y="327598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9222" name="Picture 6" descr="http://ts1.mm.bing.net/th?&amp;id=HN.607996442556564902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90" y="1921989"/>
              <a:ext cx="1256711" cy="1033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355195" y="2888547"/>
              <a:ext cx="1732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Behavior</a:t>
              </a:r>
            </a:p>
            <a:p>
              <a:r>
                <a:rPr lang="en-US" dirty="0"/>
                <a:t>Coverage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V="1">
            <a:off x="5511206" y="2575354"/>
            <a:ext cx="893500" cy="53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559073" y="3959408"/>
            <a:ext cx="2952133" cy="1565093"/>
            <a:chOff x="2559073" y="3959408"/>
            <a:chExt cx="2952133" cy="1565093"/>
          </a:xfrm>
        </p:grpSpPr>
        <p:sp>
          <p:nvSpPr>
            <p:cNvPr id="48" name="TextBox 47"/>
            <p:cNvSpPr txBox="1"/>
            <p:nvPr/>
          </p:nvSpPr>
          <p:spPr>
            <a:xfrm>
              <a:off x="3862401" y="4474834"/>
              <a:ext cx="16488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Business Roles </a:t>
              </a:r>
            </a:p>
            <a:p>
              <a:r>
                <a:rPr lang="en-US" dirty="0"/>
                <a:t>&amp; Intelligence</a:t>
              </a:r>
            </a:p>
            <a:p>
              <a:r>
                <a:rPr lang="en-US" dirty="0"/>
                <a:t>Coverage</a:t>
              </a:r>
            </a:p>
          </p:txBody>
        </p:sp>
        <p:pic>
          <p:nvPicPr>
            <p:cNvPr id="9224" name="Picture 8" descr="http://ts1.mm.bing.net/th?&amp;id=HN.607989768176732390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73" y="4284891"/>
              <a:ext cx="1185894" cy="123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/>
            <p:cNvCxnSpPr/>
            <p:nvPr/>
          </p:nvCxnSpPr>
          <p:spPr>
            <a:xfrm flipV="1">
              <a:off x="3652679" y="3959408"/>
              <a:ext cx="893500" cy="536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95466" y="3819088"/>
            <a:ext cx="2680886" cy="1766532"/>
            <a:chOff x="5795466" y="3819088"/>
            <a:chExt cx="2680886" cy="1766532"/>
          </a:xfrm>
        </p:grpSpPr>
        <p:grpSp>
          <p:nvGrpSpPr>
            <p:cNvPr id="16" name="Group 15"/>
            <p:cNvGrpSpPr/>
            <p:nvPr/>
          </p:nvGrpSpPr>
          <p:grpSpPr>
            <a:xfrm>
              <a:off x="5795466" y="3819088"/>
              <a:ext cx="2680886" cy="1341537"/>
              <a:chOff x="5567587" y="3490893"/>
              <a:chExt cx="2680886" cy="134153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567587" y="3490893"/>
                <a:ext cx="1218480" cy="81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993386" y="4186099"/>
                <a:ext cx="12550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 GUI</a:t>
                </a:r>
              </a:p>
              <a:p>
                <a:r>
                  <a:rPr lang="en-US" dirty="0"/>
                  <a:t>Coverage</a:t>
                </a:r>
              </a:p>
            </p:txBody>
          </p:sp>
        </p:grpSp>
        <p:pic>
          <p:nvPicPr>
            <p:cNvPr id="56" name="Picture 2" descr="user interface icon page 2 user interface icon pag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0504" y="4364470"/>
              <a:ext cx="1177921" cy="122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4529582" y="2192329"/>
            <a:ext cx="119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Under-test</a:t>
            </a:r>
          </a:p>
          <a:p>
            <a:r>
              <a:rPr lang="en-US" altLang="zh-CN" dirty="0"/>
              <a:t>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Black-Box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4370" y="2808743"/>
            <a:ext cx="5741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Why Is Black-Box Testing Important?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2057400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Black-Box Testing Focuses 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7398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Black-Box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55110" y="3543242"/>
            <a:ext cx="5739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Who Does Black-Box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4"/>
          <p:cNvSpPr/>
          <p:nvPr/>
        </p:nvSpPr>
        <p:spPr>
          <a:xfrm>
            <a:off x="2249052" y="4389198"/>
            <a:ext cx="57398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A Black-Box Testing Example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software black-box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0810" y="1588021"/>
            <a:ext cx="6688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Black-box testing, also known as requirement-based testing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altLang="en-US" dirty="0"/>
              <a:t> Software black-box testing refers to test design based on program requirements specifications to validate software functions, external behaviors, and external visible </a:t>
            </a:r>
            <a:r>
              <a:rPr lang="en-US" altLang="en-US" dirty="0" err="1"/>
              <a:t>QoS</a:t>
            </a:r>
            <a:r>
              <a:rPr lang="en-US" altLang="en-US" dirty="0"/>
              <a:t> requirements.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00281" y="3379078"/>
            <a:ext cx="630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tx2"/>
                </a:solidFill>
              </a:rPr>
              <a:t>What do you need for black-box testing?</a:t>
            </a:r>
          </a:p>
          <a:p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/>
              <a:t>Black-box testing models and test criteria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/>
              <a:t>Black-box test design and generation methods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Software requirements specification and product specification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 descr="https://sp2.yimg.com/ib/th?id=HN.608030437154032842&amp;pid=15.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33" y="4338429"/>
            <a:ext cx="1219200" cy="5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s3.mm.bing.net/th?id=HN.608038503167559609&amp;w=163&amp;h=154&amp;c=7&amp;rs=1&amp;pid=1.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51" y="3890581"/>
            <a:ext cx="582488" cy="55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" y="511211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12696"/>
            <a:ext cx="551758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Black-Box Testing Focuses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3943694" y="2728996"/>
            <a:ext cx="1895523" cy="13040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12223" y="3381002"/>
            <a:ext cx="1025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5849891" y="3518880"/>
            <a:ext cx="2170652" cy="1632344"/>
            <a:chOff x="5564013" y="3588285"/>
            <a:chExt cx="2387140" cy="1731596"/>
          </a:xfrm>
        </p:grpSpPr>
        <p:sp>
          <p:nvSpPr>
            <p:cNvPr id="48" name="TextBox 47"/>
            <p:cNvSpPr txBox="1"/>
            <p:nvPr/>
          </p:nvSpPr>
          <p:spPr>
            <a:xfrm>
              <a:off x="6353644" y="4950549"/>
              <a:ext cx="1482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GUI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564013" y="3588285"/>
              <a:ext cx="1036812" cy="52651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 descr="user interface icon page 2 user interface icon pag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753" y="3687537"/>
              <a:ext cx="12954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677949" y="1791692"/>
            <a:ext cx="2401668" cy="1611947"/>
            <a:chOff x="1677949" y="1753229"/>
            <a:chExt cx="2401668" cy="161194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146392" y="2547525"/>
              <a:ext cx="933225" cy="34264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" descr="http://solidfire.com/images/assets/solutions/QoS-icon-17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949" y="1753229"/>
              <a:ext cx="1619250" cy="113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963608" y="2718845"/>
              <a:ext cx="1351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</a:t>
              </a:r>
              <a:r>
                <a:rPr lang="en-US" dirty="0" err="1"/>
                <a:t>QoS</a:t>
              </a:r>
              <a:r>
                <a:rPr lang="en-US" dirty="0"/>
                <a:t> </a:t>
              </a:r>
            </a:p>
            <a:p>
              <a:r>
                <a:rPr lang="en-US" dirty="0"/>
                <a:t>Requirements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17458" y="3776460"/>
            <a:ext cx="2296460" cy="1261459"/>
            <a:chOff x="1617458" y="3776460"/>
            <a:chExt cx="2296460" cy="1261459"/>
          </a:xfrm>
        </p:grpSpPr>
        <p:grpSp>
          <p:nvGrpSpPr>
            <p:cNvPr id="14" name="Group 13"/>
            <p:cNvGrpSpPr/>
            <p:nvPr/>
          </p:nvGrpSpPr>
          <p:grpSpPr>
            <a:xfrm>
              <a:off x="1617458" y="3895599"/>
              <a:ext cx="2296460" cy="1142320"/>
              <a:chOff x="1588504" y="3487356"/>
              <a:chExt cx="2521581" cy="114232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88504" y="4260344"/>
                <a:ext cx="1814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 Functions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3300555" y="3487356"/>
                <a:ext cx="809530" cy="53128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0" name="Picture 6" descr="http://ts1.mm.bing.net/th?&amp;id=HN.607996000176113369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656" y="3776460"/>
              <a:ext cx="1402781" cy="842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5791295" y="1755217"/>
            <a:ext cx="2308608" cy="1584624"/>
            <a:chOff x="5791295" y="1573750"/>
            <a:chExt cx="2308608" cy="1584624"/>
          </a:xfrm>
        </p:grpSpPr>
        <p:grpSp>
          <p:nvGrpSpPr>
            <p:cNvPr id="15" name="Group 14"/>
            <p:cNvGrpSpPr/>
            <p:nvPr/>
          </p:nvGrpSpPr>
          <p:grpSpPr>
            <a:xfrm>
              <a:off x="5791295" y="1841361"/>
              <a:ext cx="2308608" cy="1317013"/>
              <a:chOff x="5791295" y="1841361"/>
              <a:chExt cx="2308608" cy="1317013"/>
            </a:xfrm>
          </p:grpSpPr>
          <p:pic>
            <p:nvPicPr>
              <p:cNvPr id="6" name="Picture 4" descr="http://ts1.mm.bing.net/th?&amp;id=HN.608017036915445372&amp;w=300&amp;h=300&amp;c=0&amp;pid=1.9&amp;rs=0&amp;p=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9863" y="1841361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281969" y="2789042"/>
                <a:ext cx="181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 Behaviors</a:t>
                </a:r>
              </a:p>
            </p:txBody>
          </p:sp>
          <p:cxnSp>
            <p:nvCxnSpPr>
              <p:cNvPr id="51" name="Straight Connector 50"/>
              <p:cNvCxnSpPr>
                <a:endCxn id="6" idx="1"/>
              </p:cNvCxnSpPr>
              <p:nvPr/>
            </p:nvCxnSpPr>
            <p:spPr>
              <a:xfrm flipV="1">
                <a:off x="5791295" y="2374761"/>
                <a:ext cx="858568" cy="4693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8" descr="http://ts1.mm.bing.net/th?&amp;id=HN.607996614354275098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502" y="1573750"/>
              <a:ext cx="1711678" cy="121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3762075" y="4570008"/>
            <a:ext cx="24585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Check system </a:t>
            </a:r>
            <a:r>
              <a:rPr lang="en-US" dirty="0" err="1"/>
              <a:t>QoS</a:t>
            </a:r>
            <a:r>
              <a:rPr lang="en-US" dirty="0"/>
              <a:t> Requirements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Software GUI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Functions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Behaviors</a:t>
            </a:r>
          </a:p>
        </p:txBody>
      </p:sp>
      <p:cxnSp>
        <p:nvCxnSpPr>
          <p:cNvPr id="2055" name="Straight Connector 2054"/>
          <p:cNvCxnSpPr/>
          <p:nvPr/>
        </p:nvCxnSpPr>
        <p:spPr>
          <a:xfrm flipH="1">
            <a:off x="4891455" y="4015216"/>
            <a:ext cx="1" cy="554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221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WHITE-BOX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00201" y="1047750"/>
            <a:ext cx="7162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Why Is Black-Box Testing Important?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ts2.mm.bing.net/th?id=HN.608050408815463059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08" y="2942690"/>
            <a:ext cx="2133600" cy="13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893974" y="2330056"/>
            <a:ext cx="2249414" cy="1757775"/>
            <a:chOff x="1884436" y="2106487"/>
            <a:chExt cx="2249414" cy="1757775"/>
          </a:xfrm>
        </p:grpSpPr>
        <p:pic>
          <p:nvPicPr>
            <p:cNvPr id="1036" name="Picture 12" descr="http://upload.wikimedia.org/wikipedia/commons/thumb/7/7f/Control_flow_graph_of_function_with_two_if_else_statements.svg/250px-Control_flow_graph_of_function_with_two_if_else_statements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740" y="2106487"/>
              <a:ext cx="1056803" cy="12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84436" y="3217931"/>
              <a:ext cx="1934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Incorrect program </a:t>
              </a:r>
            </a:p>
            <a:p>
              <a:r>
                <a:rPr lang="en-US" dirty="0"/>
                <a:t>implementations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048000" y="2761118"/>
              <a:ext cx="1085850" cy="43035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44512" y="1643941"/>
            <a:ext cx="821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 - Assure the quality of software functions, behaviors and  </a:t>
            </a:r>
            <a:r>
              <a:rPr lang="en-US" dirty="0" err="1"/>
              <a:t>QoS</a:t>
            </a:r>
            <a:r>
              <a:rPr lang="en-US" dirty="0"/>
              <a:t> parameters.</a:t>
            </a:r>
          </a:p>
          <a:p>
            <a:r>
              <a:rPr lang="en-US" dirty="0"/>
              <a:t>	- Achieve adequate system requirement validation criteria.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66214" y="2463413"/>
            <a:ext cx="2169779" cy="1693458"/>
            <a:chOff x="5791295" y="2289631"/>
            <a:chExt cx="2169779" cy="1693458"/>
          </a:xfrm>
        </p:grpSpPr>
        <p:pic>
          <p:nvPicPr>
            <p:cNvPr id="6" name="Picture 4" descr="http://ts1.mm.bing.net/th?&amp;id=HN.608017036915445372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863" y="2289631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054077" y="3336758"/>
              <a:ext cx="1906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Incorrect software</a:t>
              </a:r>
            </a:p>
            <a:p>
              <a:r>
                <a:rPr lang="en-US" dirty="0"/>
                <a:t>designs</a:t>
              </a:r>
            </a:p>
          </p:txBody>
        </p:sp>
        <p:cxnSp>
          <p:nvCxnSpPr>
            <p:cNvPr id="51" name="Straight Connector 50"/>
            <p:cNvCxnSpPr>
              <a:endCxn id="6" idx="1"/>
            </p:cNvCxnSpPr>
            <p:nvPr/>
          </p:nvCxnSpPr>
          <p:spPr>
            <a:xfrm flipV="1">
              <a:off x="5791295" y="2823031"/>
              <a:ext cx="858568" cy="4693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ube 42"/>
          <p:cNvSpPr/>
          <p:nvPr/>
        </p:nvSpPr>
        <p:spPr>
          <a:xfrm>
            <a:off x="4053585" y="2960979"/>
            <a:ext cx="1895523" cy="13040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69571" y="3555324"/>
            <a:ext cx="1025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51397" y="4288826"/>
            <a:ext cx="2225649" cy="1578574"/>
            <a:chOff x="2051397" y="4288826"/>
            <a:chExt cx="2225649" cy="1578574"/>
          </a:xfrm>
        </p:grpSpPr>
        <p:grpSp>
          <p:nvGrpSpPr>
            <p:cNvPr id="21" name="Group 20"/>
            <p:cNvGrpSpPr/>
            <p:nvPr/>
          </p:nvGrpSpPr>
          <p:grpSpPr>
            <a:xfrm>
              <a:off x="2051397" y="4288826"/>
              <a:ext cx="2225649" cy="1578574"/>
              <a:chOff x="1884436" y="3935627"/>
              <a:chExt cx="2225649" cy="1578574"/>
            </a:xfrm>
          </p:grpSpPr>
          <p:pic>
            <p:nvPicPr>
              <p:cNvPr id="1040" name="Picture 16" descr="http://ts1.mm.bing.net/th?&amp;id=HN.608020898093338159&amp;w=300&amp;h=300&amp;c=0&amp;pid=1.9&amp;rs=0&amp;p=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16" y="4101711"/>
                <a:ext cx="1259298" cy="730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84436" y="4867870"/>
                <a:ext cx="17313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Incorrect system</a:t>
                </a:r>
              </a:p>
              <a:p>
                <a:r>
                  <a:rPr lang="en-US" dirty="0"/>
                  <a:t>Intelligence</a:t>
                </a:r>
              </a:p>
            </p:txBody>
          </p:sp>
          <p:cxnSp>
            <p:nvCxnSpPr>
              <p:cNvPr id="16" name="Straight Connector 15"/>
              <p:cNvCxnSpPr>
                <a:stCxn id="1040" idx="3"/>
              </p:cNvCxnSpPr>
              <p:nvPr/>
            </p:nvCxnSpPr>
            <p:spPr>
              <a:xfrm flipV="1">
                <a:off x="3238514" y="3935627"/>
                <a:ext cx="871571" cy="53128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94" name="Picture 2" descr="http://ts1.mm.bing.net/th?&amp;id=HN.608003937274366828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177" y="4396360"/>
              <a:ext cx="1549066" cy="900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949108" y="4292612"/>
            <a:ext cx="2777868" cy="1450549"/>
            <a:chOff x="5730974" y="4230637"/>
            <a:chExt cx="2777868" cy="145054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730974" y="4230637"/>
              <a:ext cx="836787" cy="55600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96" name="Picture 4" descr="http://ts1.mm.bing.net/th?&amp;id=HN.608024892413382223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819" y="4549670"/>
              <a:ext cx="1657350" cy="102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158775" y="5311854"/>
              <a:ext cx="23500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Incorrect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Who Does Black-Box Testing?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78509" y="1905000"/>
            <a:ext cx="62912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Several engineer groups perform black-box program testing:</a:t>
            </a:r>
          </a:p>
          <a:p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/>
              <a:t>Function validation engineers </a:t>
            </a:r>
          </a:p>
          <a:p>
            <a:r>
              <a:rPr lang="en-US" altLang="en-US" dirty="0"/>
              <a:t>	– Perform function testing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dirty="0"/>
              <a:t>System test engineers</a:t>
            </a:r>
          </a:p>
          <a:p>
            <a:r>
              <a:rPr lang="en-US" altLang="en-US" dirty="0"/>
              <a:t>	– Conduct system testing for </a:t>
            </a:r>
            <a:r>
              <a:rPr lang="en-US" altLang="en-US" dirty="0" err="1"/>
              <a:t>QoS</a:t>
            </a:r>
            <a:r>
              <a:rPr lang="en-US" altLang="en-US" dirty="0"/>
              <a:t> parameters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Quality assurance engineers </a:t>
            </a:r>
          </a:p>
          <a:p>
            <a:r>
              <a:rPr lang="en-US" dirty="0"/>
              <a:t>	– Performance system testing based on QA standards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users –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7117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937658" y="1793778"/>
            <a:ext cx="670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Program specification: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Input:	3 numbers separated by commas or spaces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Processing: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Determine if three numbers make a valid triangle; if not, print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message NOT A TRIANGLE.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If it is a triangle, classify it according to the length of the sides as scalene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(no sides equal), isosceles (two sides equal), or equilateral (all sides equal).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If it is a triangle, classify it according to the largest angle as acute (less than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90 degree), obtuse (greater than 90 degree), or right (exactly 90 degree).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Output:	One line listing the three numbers provided as input and the classification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	or the not a triangle message.</a:t>
            </a:r>
            <a:endParaRPr lang="en-US" altLang="en-US" sz="1600" dirty="0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79111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2211977" y="4719429"/>
            <a:ext cx="53869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Test Example:	Inputs	Outputs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	3,4,5	3,4,5	Scalene	Right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	6,1,6	6,1,6	Isosceles	Acute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	5,1,2	5,1,2	Not a triangle</a:t>
            </a:r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79111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9700" y="3886200"/>
            <a:ext cx="6103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Output:	One line listing the three numbers provided as input and the classification or the not a triangle message.</a:t>
            </a:r>
            <a:endParaRPr lang="en-US" alt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3995514" y="2260317"/>
            <a:ext cx="2170156" cy="10162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5514" y="2656950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Triangle Analyzer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813298" y="2260317"/>
            <a:ext cx="1364525" cy="10162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213" y="24722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4426" y="24547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7085" y="3330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11286" y="2403277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11286" y="2662474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211286" y="2920298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6012" y="2287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6012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232" y="2819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214248" y="2509259"/>
            <a:ext cx="914400" cy="2076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214248" y="2827965"/>
            <a:ext cx="914400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08596" y="2402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7323" y="19182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8603" y="20643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97589" y="2716084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725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35595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#1 – Software Black-BOX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79111"/>
            <a:ext cx="5278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 Black-Box  Testing Example - Triangle Analyzer</a:t>
            </a:r>
          </a:p>
        </p:txBody>
      </p:sp>
      <p:sp>
        <p:nvSpPr>
          <p:cNvPr id="8" name="Cube 7"/>
          <p:cNvSpPr/>
          <p:nvPr/>
        </p:nvSpPr>
        <p:spPr>
          <a:xfrm>
            <a:off x="3995514" y="1989042"/>
            <a:ext cx="2170156" cy="10162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5514" y="2385675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Triangle Analyzer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813298" y="1989042"/>
            <a:ext cx="1364525" cy="10162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213" y="2201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4426" y="218350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7085" y="3059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11286" y="2132002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211286" y="2391199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3211286" y="2649023"/>
            <a:ext cx="685800" cy="21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16012" y="20163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16012" y="23195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7232" y="254812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150897" y="2359056"/>
            <a:ext cx="914400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7323" y="16470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8603" y="17931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31067" y="217401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Result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5985" y="3278336"/>
            <a:ext cx="577127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Inputs		Expected Results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--------------------------------------------------------------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4,4,4		4,4,4	Equilateral acute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6,5,3		6,5,3	Scalene acute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5,6,10		5,6,10	Scalene obtuse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3,4,5		3,4,5	Scalene right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6,1,6		6,1,6	Isosceles acute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7,4,4		7,4,4	Isosceles obtuse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1,2,2		1,2,2	Isosceles right</a:t>
            </a:r>
            <a:endParaRPr lang="en-US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40617" y="3918857"/>
            <a:ext cx="11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#1</a:t>
            </a:r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1370</Words>
  <Application>Microsoft Office PowerPoint</Application>
  <PresentationFormat>On-screen Show (4:3)</PresentationFormat>
  <Paragraphs>311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225</cp:revision>
  <dcterms:created xsi:type="dcterms:W3CDTF">2014-06-09T00:46:10Z</dcterms:created>
  <dcterms:modified xsi:type="dcterms:W3CDTF">2020-09-04T15:13:17Z</dcterms:modified>
</cp:coreProperties>
</file>