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86" r:id="rId4"/>
    <p:sldId id="275" r:id="rId5"/>
    <p:sldId id="276" r:id="rId6"/>
    <p:sldId id="288" r:id="rId7"/>
    <p:sldId id="287" r:id="rId8"/>
    <p:sldId id="280" r:id="rId9"/>
    <p:sldId id="279" r:id="rId10"/>
    <p:sldId id="282" r:id="rId11"/>
    <p:sldId id="289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CF1"/>
    <a:srgbClr val="AA1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0438" autoAdjust="0"/>
  </p:normalViewPr>
  <p:slideViewPr>
    <p:cSldViewPr>
      <p:cViewPr varScale="1">
        <p:scale>
          <a:sx n="74" d="100"/>
          <a:sy n="74" d="100"/>
        </p:scale>
        <p:origin x="27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760FF-2CE3-400F-8E35-A96FA6876AE2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FF14-18D2-467C-8B24-AB2EC814B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</a:t>
            </a:r>
            <a:r>
              <a:rPr lang="en-US" baseline="0" dirty="0"/>
              <a:t> this session, we start to discuss different black-box testing methods in Module #4.</a:t>
            </a:r>
          </a:p>
          <a:p>
            <a:endParaRPr lang="en-US" baseline="0" dirty="0"/>
          </a:p>
          <a:p>
            <a:r>
              <a:rPr lang="en-US" baseline="0" dirty="0"/>
              <a:t>In this session, we discuss the Equivalence Partitioning test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9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package</a:t>
            </a:r>
            <a:r>
              <a:rPr lang="en-US" baseline="0" dirty="0"/>
              <a:t> discusses the first black-box testing method – Equivalence Partitioning Testing Method.</a:t>
            </a:r>
          </a:p>
          <a:p>
            <a:endParaRPr lang="en-US" baseline="0" dirty="0"/>
          </a:p>
          <a:p>
            <a:r>
              <a:rPr lang="en-US" baseline="0" dirty="0"/>
              <a:t>It covers the following  subjects: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is Equivalence Partitioning</a:t>
            </a:r>
            <a:r>
              <a:rPr lang="en-US" baseline="0" dirty="0"/>
              <a:t> (EP) Testing?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Why do we need the </a:t>
            </a:r>
            <a:r>
              <a:rPr lang="en-US" altLang="zh-CN" dirty="0"/>
              <a:t>Equivalence Partitioning</a:t>
            </a:r>
            <a:r>
              <a:rPr lang="en-US" altLang="zh-CN" baseline="0" dirty="0"/>
              <a:t> M</a:t>
            </a:r>
            <a:r>
              <a:rPr lang="en-US" baseline="0" dirty="0"/>
              <a:t>ethod?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How</a:t>
            </a:r>
            <a:r>
              <a:rPr lang="en-US" altLang="zh-CN" baseline="0" dirty="0"/>
              <a:t> to use the EP Test Method?</a:t>
            </a:r>
            <a:endParaRPr lang="en-US" altLang="zh-CN" dirty="0"/>
          </a:p>
          <a:p>
            <a:pPr marL="171450" indent="-171450">
              <a:buFontTx/>
              <a:buChar char="-"/>
            </a:pP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Equivalence Partitioning</a:t>
            </a:r>
            <a:r>
              <a:rPr lang="en-US" altLang="zh-CN" baseline="0" dirty="0"/>
              <a:t> Test M</a:t>
            </a:r>
            <a:r>
              <a:rPr lang="en-US" baseline="0" dirty="0"/>
              <a:t>ethod?</a:t>
            </a:r>
            <a:endParaRPr lang="en-US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dirty="0"/>
              <a:t>Equivalence Partitioning Summary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1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7FF14-18D2-467C-8B24-AB2EC814BCD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6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2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B9EC-7C23-458E-81C3-441FA7D18A08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F0CE-4209-4241-8F82-D012B108B3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1" y="3497997"/>
            <a:ext cx="602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	Jerry Gao, Ph.D., 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San Jose State University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7262" y="6109716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2330" y="490215"/>
            <a:ext cx="680346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Module #4 – Software Black-Box Testing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553" y="1752600"/>
            <a:ext cx="785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#2 –Equivalence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Test Method</a:t>
            </a:r>
          </a:p>
        </p:txBody>
      </p:sp>
      <p:pic>
        <p:nvPicPr>
          <p:cNvPr id="19" name="Picture 18" descr="C:\Users\Zeyu Gao\Pictures\2012-06-29 6-29-2012\Jerry-Gao-Pictur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96" y="4609244"/>
            <a:ext cx="1258260" cy="159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7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20318" y="1017050"/>
            <a:ext cx="492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An Equivalence Partitioning Example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740261" y="1637469"/>
            <a:ext cx="6705600" cy="2424113"/>
            <a:chOff x="533400" y="623888"/>
            <a:chExt cx="7848600" cy="3781425"/>
          </a:xfrm>
        </p:grpSpPr>
        <p:sp>
          <p:nvSpPr>
            <p:cNvPr id="50" name="Line 2"/>
            <p:cNvSpPr>
              <a:spLocks noChangeShapeType="1"/>
            </p:cNvSpPr>
            <p:nvPr/>
          </p:nvSpPr>
          <p:spPr bwMode="auto">
            <a:xfrm>
              <a:off x="1295400" y="3505200"/>
              <a:ext cx="662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"/>
            <p:cNvSpPr>
              <a:spLocks noChangeShapeType="1"/>
            </p:cNvSpPr>
            <p:nvPr/>
          </p:nvSpPr>
          <p:spPr bwMode="auto">
            <a:xfrm>
              <a:off x="3276600" y="9906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V="1">
              <a:off x="1371600" y="2590800"/>
              <a:ext cx="1371600" cy="76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V="1">
              <a:off x="2743200" y="1828800"/>
              <a:ext cx="533400" cy="762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134313" y="1600199"/>
              <a:ext cx="228600" cy="3048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3352800" y="1828799"/>
              <a:ext cx="1676400" cy="33575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029200" y="1358899"/>
              <a:ext cx="1828800" cy="787400"/>
            </a:xfrm>
            <a:custGeom>
              <a:avLst/>
              <a:gdLst>
                <a:gd name="T0" fmla="*/ 0 w 1152"/>
                <a:gd name="T1" fmla="*/ 2147483647 h 496"/>
                <a:gd name="T2" fmla="*/ 2147483647 w 1152"/>
                <a:gd name="T3" fmla="*/ 2147483647 h 496"/>
                <a:gd name="T4" fmla="*/ 2147483647 w 1152"/>
                <a:gd name="T5" fmla="*/ 2147483647 h 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496">
                  <a:moveTo>
                    <a:pt x="0" y="496"/>
                  </a:moveTo>
                  <a:cubicBezTo>
                    <a:pt x="240" y="312"/>
                    <a:pt x="480" y="128"/>
                    <a:pt x="672" y="64"/>
                  </a:cubicBezTo>
                  <a:cubicBezTo>
                    <a:pt x="864" y="0"/>
                    <a:pt x="1072" y="104"/>
                    <a:pt x="1152" y="11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>
              <a:off x="1371600" y="1905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>
              <a:off x="68580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1384302" y="2688409"/>
              <a:ext cx="1346198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f1(x)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410114" y="1024070"/>
              <a:ext cx="1368425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f2(x)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657600" y="19812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f3(x)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5651119" y="828297"/>
              <a:ext cx="143548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f4(x)</a:t>
              </a: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5029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2743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114300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x0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254635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x1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3079750" y="4038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487680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x3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666115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3124200" y="623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8045450" y="3290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3540283" y="931136"/>
              <a:ext cx="1447800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undefined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 flipH="1">
              <a:off x="3352800" y="1447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29"/>
            <p:cNvSpPr>
              <a:spLocks noChangeArrowheads="1"/>
            </p:cNvSpPr>
            <p:nvPr/>
          </p:nvSpPr>
          <p:spPr bwMode="auto">
            <a:xfrm>
              <a:off x="1371600" y="3276600"/>
              <a:ext cx="1371600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1889125" y="3694114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P1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2743199" y="3657601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B050"/>
                  </a:solidFill>
                </a:rPr>
                <a:t>P2</a:t>
              </a:r>
            </a:p>
          </p:txBody>
        </p:sp>
        <p:sp>
          <p:nvSpPr>
            <p:cNvPr id="77" name="Oval 32"/>
            <p:cNvSpPr>
              <a:spLocks noChangeArrowheads="1"/>
            </p:cNvSpPr>
            <p:nvPr/>
          </p:nvSpPr>
          <p:spPr bwMode="auto">
            <a:xfrm>
              <a:off x="3276600" y="3276600"/>
              <a:ext cx="1752600" cy="381000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auto">
            <a:xfrm>
              <a:off x="5029200" y="3276600"/>
              <a:ext cx="1828800" cy="381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Oval 34"/>
            <p:cNvSpPr>
              <a:spLocks noChangeArrowheads="1"/>
            </p:cNvSpPr>
            <p:nvPr/>
          </p:nvSpPr>
          <p:spPr bwMode="auto">
            <a:xfrm>
              <a:off x="2743200" y="3365500"/>
              <a:ext cx="533400" cy="2286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8798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</a:rPr>
                <a:t>P5</a:t>
              </a:r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838200" y="3048000"/>
              <a:ext cx="546100" cy="838200"/>
            </a:xfrm>
            <a:custGeom>
              <a:avLst/>
              <a:gdLst>
                <a:gd name="T0" fmla="*/ 0 w 344"/>
                <a:gd name="T1" fmla="*/ 0 h 528"/>
                <a:gd name="T2" fmla="*/ 2147483647 w 344"/>
                <a:gd name="T3" fmla="*/ 2147483647 h 528"/>
                <a:gd name="T4" fmla="*/ 2147483647 w 344"/>
                <a:gd name="T5" fmla="*/ 2147483647 h 528"/>
                <a:gd name="T6" fmla="*/ 2147483647 w 344"/>
                <a:gd name="T7" fmla="*/ 2147483647 h 528"/>
                <a:gd name="T8" fmla="*/ 0 w 34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4" h="528">
                  <a:moveTo>
                    <a:pt x="0" y="0"/>
                  </a:moveTo>
                  <a:cubicBezTo>
                    <a:pt x="116" y="48"/>
                    <a:pt x="232" y="96"/>
                    <a:pt x="288" y="144"/>
                  </a:cubicBezTo>
                  <a:cubicBezTo>
                    <a:pt x="344" y="192"/>
                    <a:pt x="344" y="240"/>
                    <a:pt x="336" y="288"/>
                  </a:cubicBezTo>
                  <a:cubicBezTo>
                    <a:pt x="328" y="336"/>
                    <a:pt x="296" y="392"/>
                    <a:pt x="240" y="432"/>
                  </a:cubicBezTo>
                  <a:cubicBezTo>
                    <a:pt x="184" y="472"/>
                    <a:pt x="40" y="512"/>
                    <a:pt x="0" y="52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auto">
            <a:xfrm>
              <a:off x="6769100" y="2895600"/>
              <a:ext cx="1079500" cy="1066800"/>
            </a:xfrm>
            <a:custGeom>
              <a:avLst/>
              <a:gdLst>
                <a:gd name="T0" fmla="*/ 2147483647 w 680"/>
                <a:gd name="T1" fmla="*/ 0 h 672"/>
                <a:gd name="T2" fmla="*/ 2147483647 w 680"/>
                <a:gd name="T3" fmla="*/ 2147483647 h 672"/>
                <a:gd name="T4" fmla="*/ 2147483647 w 680"/>
                <a:gd name="T5" fmla="*/ 2147483647 h 672"/>
                <a:gd name="T6" fmla="*/ 2147483647 w 680"/>
                <a:gd name="T7" fmla="*/ 2147483647 h 672"/>
                <a:gd name="T8" fmla="*/ 2147483647 w 68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0" h="672">
                  <a:moveTo>
                    <a:pt x="632" y="0"/>
                  </a:moveTo>
                  <a:cubicBezTo>
                    <a:pt x="440" y="68"/>
                    <a:pt x="248" y="136"/>
                    <a:pt x="152" y="192"/>
                  </a:cubicBezTo>
                  <a:cubicBezTo>
                    <a:pt x="56" y="248"/>
                    <a:pt x="64" y="280"/>
                    <a:pt x="56" y="336"/>
                  </a:cubicBezTo>
                  <a:cubicBezTo>
                    <a:pt x="48" y="392"/>
                    <a:pt x="0" y="472"/>
                    <a:pt x="104" y="528"/>
                  </a:cubicBezTo>
                  <a:cubicBezTo>
                    <a:pt x="208" y="584"/>
                    <a:pt x="584" y="648"/>
                    <a:pt x="680" y="672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533400" y="3352800"/>
              <a:ext cx="546361" cy="5761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P0</a:t>
              </a: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7196369" y="2486362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7030A0"/>
                  </a:solidFill>
                </a:rPr>
                <a:t>P6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377759" y="2628900"/>
              <a:ext cx="463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P3</a:t>
              </a:r>
            </a:p>
          </p:txBody>
        </p:sp>
        <p:sp>
          <p:nvSpPr>
            <p:cNvPr id="87" name="Oval 44"/>
            <p:cNvSpPr>
              <a:spLocks noChangeArrowheads="1"/>
            </p:cNvSpPr>
            <p:nvPr/>
          </p:nvSpPr>
          <p:spPr bwMode="auto">
            <a:xfrm>
              <a:off x="3173279" y="3352800"/>
              <a:ext cx="228599" cy="228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 flipH="1">
              <a:off x="32766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2049599" y="4816353"/>
            <a:ext cx="1459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EQ Partitions:</a:t>
            </a: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3856105" y="4280118"/>
            <a:ext cx="3632598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B0F0"/>
                </a:solidFill>
              </a:rPr>
              <a:t>P0: x &lt; x0	 or x in (x0, Very Small No.)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P1: x in [x0, x1]</a:t>
            </a:r>
          </a:p>
          <a:p>
            <a:pPr eaLnBrk="1" hangingPunct="1"/>
            <a:r>
              <a:rPr lang="en-US" altLang="en-US" sz="1600" dirty="0">
                <a:solidFill>
                  <a:srgbClr val="00B050"/>
                </a:solidFill>
              </a:rPr>
              <a:t>P2: x in (x1, 0)</a:t>
            </a:r>
          </a:p>
          <a:p>
            <a:pPr eaLnBrk="1" hangingPunct="1"/>
            <a:r>
              <a:rPr lang="en-US" altLang="en-US" sz="1600" dirty="0"/>
              <a:t>P3: x = 0</a:t>
            </a:r>
          </a:p>
          <a:p>
            <a:pPr eaLnBrk="1" hangingPunct="1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P4: x in (0, x3]</a:t>
            </a:r>
          </a:p>
          <a:p>
            <a:pPr eaLnBrk="1" hangingPunct="1"/>
            <a:r>
              <a:rPr lang="en-US" altLang="en-US" sz="1600" dirty="0">
                <a:solidFill>
                  <a:srgbClr val="0070C0"/>
                </a:solidFill>
              </a:rPr>
              <a:t>P5: x in (x3, x4]</a:t>
            </a:r>
          </a:p>
          <a:p>
            <a:pPr eaLnBrk="1" hangingPunct="1"/>
            <a:r>
              <a:rPr lang="en-US" altLang="en-US" sz="1600" dirty="0">
                <a:solidFill>
                  <a:srgbClr val="7030A0"/>
                </a:solidFill>
              </a:rPr>
              <a:t>P6: x &gt; x4	or x in (x4, Very Larger No.)</a:t>
            </a:r>
          </a:p>
        </p:txBody>
      </p:sp>
      <p:sp>
        <p:nvSpPr>
          <p:cNvPr id="91" name="AutoShape 47"/>
          <p:cNvSpPr>
            <a:spLocks/>
          </p:cNvSpPr>
          <p:nvPr/>
        </p:nvSpPr>
        <p:spPr bwMode="auto">
          <a:xfrm>
            <a:off x="3716045" y="4311759"/>
            <a:ext cx="152400" cy="1752600"/>
          </a:xfrm>
          <a:prstGeom prst="leftBracket">
            <a:avLst>
              <a:gd name="adj" fmla="val 95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263341"/>
            <a:ext cx="623154" cy="244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1" y="4191000"/>
            <a:ext cx="6710522" cy="44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3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20318" y="1017050"/>
            <a:ext cx="492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An Equivalence Partitioning Example 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693701" y="1637469"/>
            <a:ext cx="6752160" cy="2424113"/>
            <a:chOff x="478904" y="623888"/>
            <a:chExt cx="7903096" cy="3781425"/>
          </a:xfrm>
        </p:grpSpPr>
        <p:sp>
          <p:nvSpPr>
            <p:cNvPr id="50" name="Line 2"/>
            <p:cNvSpPr>
              <a:spLocks noChangeShapeType="1"/>
            </p:cNvSpPr>
            <p:nvPr/>
          </p:nvSpPr>
          <p:spPr bwMode="auto">
            <a:xfrm>
              <a:off x="533401" y="3479799"/>
              <a:ext cx="7391399" cy="2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"/>
            <p:cNvSpPr>
              <a:spLocks noChangeShapeType="1"/>
            </p:cNvSpPr>
            <p:nvPr/>
          </p:nvSpPr>
          <p:spPr bwMode="auto">
            <a:xfrm>
              <a:off x="3276600" y="990600"/>
              <a:ext cx="0" cy="304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V="1">
              <a:off x="1371600" y="2590800"/>
              <a:ext cx="1371600" cy="76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V="1">
              <a:off x="2743200" y="1828800"/>
              <a:ext cx="533400" cy="762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134313" y="1600199"/>
              <a:ext cx="228600" cy="30480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3352800" y="1828799"/>
              <a:ext cx="1676400" cy="33575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5029200" y="1358899"/>
              <a:ext cx="1828800" cy="787400"/>
            </a:xfrm>
            <a:custGeom>
              <a:avLst/>
              <a:gdLst>
                <a:gd name="T0" fmla="*/ 0 w 1152"/>
                <a:gd name="T1" fmla="*/ 2147483647 h 496"/>
                <a:gd name="T2" fmla="*/ 2147483647 w 1152"/>
                <a:gd name="T3" fmla="*/ 2147483647 h 496"/>
                <a:gd name="T4" fmla="*/ 2147483647 w 1152"/>
                <a:gd name="T5" fmla="*/ 2147483647 h 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496">
                  <a:moveTo>
                    <a:pt x="0" y="496"/>
                  </a:moveTo>
                  <a:cubicBezTo>
                    <a:pt x="240" y="312"/>
                    <a:pt x="480" y="128"/>
                    <a:pt x="672" y="64"/>
                  </a:cubicBezTo>
                  <a:cubicBezTo>
                    <a:pt x="864" y="0"/>
                    <a:pt x="1072" y="104"/>
                    <a:pt x="1152" y="11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>
              <a:off x="1371600" y="1905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"/>
            <p:cNvSpPr>
              <a:spLocks noChangeShapeType="1"/>
            </p:cNvSpPr>
            <p:nvPr/>
          </p:nvSpPr>
          <p:spPr bwMode="auto">
            <a:xfrm>
              <a:off x="68580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1355724" y="1921736"/>
              <a:ext cx="1346198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f1(x)</a:t>
              </a: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1410114" y="1024070"/>
              <a:ext cx="1368425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f2(x)</a:t>
              </a:r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657600" y="19812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f3(x)</a:t>
              </a:r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5651119" y="828297"/>
              <a:ext cx="143548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f4(x)</a:t>
              </a:r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5029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2743200" y="12192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114300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x0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2546350" y="40386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x1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3079750" y="40386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487680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x3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6661150" y="39624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3124200" y="623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8045450" y="3290888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3540283" y="931136"/>
              <a:ext cx="1447800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undefined</a:t>
              </a: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 flipH="1">
              <a:off x="3352800" y="14478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Oval 29"/>
            <p:cNvSpPr>
              <a:spLocks noChangeArrowheads="1"/>
            </p:cNvSpPr>
            <p:nvPr/>
          </p:nvSpPr>
          <p:spPr bwMode="auto">
            <a:xfrm>
              <a:off x="1371600" y="3276600"/>
              <a:ext cx="1371600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1889125" y="3694114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P1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2743199" y="3657601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B050"/>
                  </a:solidFill>
                </a:rPr>
                <a:t>P2</a:t>
              </a:r>
            </a:p>
          </p:txBody>
        </p:sp>
        <p:sp>
          <p:nvSpPr>
            <p:cNvPr id="77" name="Oval 32"/>
            <p:cNvSpPr>
              <a:spLocks noChangeArrowheads="1"/>
            </p:cNvSpPr>
            <p:nvPr/>
          </p:nvSpPr>
          <p:spPr bwMode="auto">
            <a:xfrm>
              <a:off x="3276600" y="3276600"/>
              <a:ext cx="1752600" cy="381000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auto">
            <a:xfrm>
              <a:off x="5029200" y="3276600"/>
              <a:ext cx="1828800" cy="3810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" name="Oval 34"/>
            <p:cNvSpPr>
              <a:spLocks noChangeArrowheads="1"/>
            </p:cNvSpPr>
            <p:nvPr/>
          </p:nvSpPr>
          <p:spPr bwMode="auto">
            <a:xfrm>
              <a:off x="2743200" y="3365500"/>
              <a:ext cx="533400" cy="2286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38798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</a:rPr>
                <a:t>P4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70C0"/>
                  </a:solidFill>
                </a:rPr>
                <a:t>P5</a:t>
              </a:r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838200" y="3048000"/>
              <a:ext cx="546100" cy="838200"/>
            </a:xfrm>
            <a:custGeom>
              <a:avLst/>
              <a:gdLst>
                <a:gd name="T0" fmla="*/ 0 w 344"/>
                <a:gd name="T1" fmla="*/ 0 h 528"/>
                <a:gd name="T2" fmla="*/ 2147483647 w 344"/>
                <a:gd name="T3" fmla="*/ 2147483647 h 528"/>
                <a:gd name="T4" fmla="*/ 2147483647 w 344"/>
                <a:gd name="T5" fmla="*/ 2147483647 h 528"/>
                <a:gd name="T6" fmla="*/ 2147483647 w 344"/>
                <a:gd name="T7" fmla="*/ 2147483647 h 528"/>
                <a:gd name="T8" fmla="*/ 0 w 344"/>
                <a:gd name="T9" fmla="*/ 2147483647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4" h="528">
                  <a:moveTo>
                    <a:pt x="0" y="0"/>
                  </a:moveTo>
                  <a:cubicBezTo>
                    <a:pt x="116" y="48"/>
                    <a:pt x="232" y="96"/>
                    <a:pt x="288" y="144"/>
                  </a:cubicBezTo>
                  <a:cubicBezTo>
                    <a:pt x="344" y="192"/>
                    <a:pt x="344" y="240"/>
                    <a:pt x="336" y="288"/>
                  </a:cubicBezTo>
                  <a:cubicBezTo>
                    <a:pt x="328" y="336"/>
                    <a:pt x="296" y="392"/>
                    <a:pt x="240" y="432"/>
                  </a:cubicBezTo>
                  <a:cubicBezTo>
                    <a:pt x="184" y="472"/>
                    <a:pt x="40" y="512"/>
                    <a:pt x="0" y="52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auto">
            <a:xfrm>
              <a:off x="6769100" y="2895600"/>
              <a:ext cx="1079500" cy="1066800"/>
            </a:xfrm>
            <a:custGeom>
              <a:avLst/>
              <a:gdLst>
                <a:gd name="T0" fmla="*/ 2147483647 w 680"/>
                <a:gd name="T1" fmla="*/ 0 h 672"/>
                <a:gd name="T2" fmla="*/ 2147483647 w 680"/>
                <a:gd name="T3" fmla="*/ 2147483647 h 672"/>
                <a:gd name="T4" fmla="*/ 2147483647 w 680"/>
                <a:gd name="T5" fmla="*/ 2147483647 h 672"/>
                <a:gd name="T6" fmla="*/ 2147483647 w 680"/>
                <a:gd name="T7" fmla="*/ 2147483647 h 672"/>
                <a:gd name="T8" fmla="*/ 2147483647 w 680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0" h="672">
                  <a:moveTo>
                    <a:pt x="632" y="0"/>
                  </a:moveTo>
                  <a:cubicBezTo>
                    <a:pt x="440" y="68"/>
                    <a:pt x="248" y="136"/>
                    <a:pt x="152" y="192"/>
                  </a:cubicBezTo>
                  <a:cubicBezTo>
                    <a:pt x="56" y="248"/>
                    <a:pt x="64" y="280"/>
                    <a:pt x="56" y="336"/>
                  </a:cubicBezTo>
                  <a:cubicBezTo>
                    <a:pt x="48" y="392"/>
                    <a:pt x="0" y="472"/>
                    <a:pt x="104" y="528"/>
                  </a:cubicBezTo>
                  <a:cubicBezTo>
                    <a:pt x="208" y="584"/>
                    <a:pt x="584" y="648"/>
                    <a:pt x="680" y="672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478904" y="2419484"/>
              <a:ext cx="546361" cy="576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P0</a:t>
              </a: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7196369" y="2486362"/>
              <a:ext cx="546361" cy="576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7030A0"/>
                  </a:solidFill>
                </a:rPr>
                <a:t>P6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3377759" y="2628900"/>
              <a:ext cx="463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P3</a:t>
              </a:r>
            </a:p>
          </p:txBody>
        </p:sp>
        <p:sp>
          <p:nvSpPr>
            <p:cNvPr id="87" name="Oval 44"/>
            <p:cNvSpPr>
              <a:spLocks noChangeArrowheads="1"/>
            </p:cNvSpPr>
            <p:nvPr/>
          </p:nvSpPr>
          <p:spPr bwMode="auto">
            <a:xfrm>
              <a:off x="3173279" y="3352800"/>
              <a:ext cx="228599" cy="2286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Line 45"/>
            <p:cNvSpPr>
              <a:spLocks noChangeShapeType="1"/>
            </p:cNvSpPr>
            <p:nvPr/>
          </p:nvSpPr>
          <p:spPr bwMode="auto">
            <a:xfrm flipH="1">
              <a:off x="3276600" y="30480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2000673" y="4621726"/>
            <a:ext cx="15353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Test Cases for</a:t>
            </a:r>
          </a:p>
          <a:p>
            <a:pPr eaLnBrk="1" hangingPunct="1"/>
            <a:r>
              <a:rPr lang="en-US" altLang="en-US" sz="1600" dirty="0"/>
              <a:t>EQ Partitions:</a:t>
            </a:r>
          </a:p>
        </p:txBody>
      </p:sp>
      <p:sp>
        <p:nvSpPr>
          <p:cNvPr id="89" name="Text Box 42"/>
          <p:cNvSpPr txBox="1">
            <a:spLocks noChangeArrowheads="1"/>
          </p:cNvSpPr>
          <p:nvPr/>
        </p:nvSpPr>
        <p:spPr bwMode="auto">
          <a:xfrm>
            <a:off x="3856105" y="4333458"/>
            <a:ext cx="3692036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n-US" sz="1600" dirty="0">
                <a:solidFill>
                  <a:srgbClr val="FF0000"/>
                </a:solidFill>
              </a:rPr>
              <a:t>x= x1’,	y = f1(x1’) = y1’</a:t>
            </a:r>
          </a:p>
          <a:p>
            <a:pPr eaLnBrk="1" hangingPunct="1"/>
            <a:r>
              <a:rPr lang="es-ES" altLang="en-US" sz="1600" dirty="0">
                <a:solidFill>
                  <a:srgbClr val="00B050"/>
                </a:solidFill>
              </a:rPr>
              <a:t>x = x2’,	y = f2(x2’) = y2’</a:t>
            </a:r>
          </a:p>
          <a:p>
            <a:pPr eaLnBrk="1" hangingPunct="1"/>
            <a:r>
              <a:rPr lang="es-ES" altLang="en-US" sz="1600" dirty="0">
                <a:solidFill>
                  <a:srgbClr val="002060"/>
                </a:solidFill>
              </a:rPr>
              <a:t>x = 0,	y = undefined</a:t>
            </a:r>
          </a:p>
          <a:p>
            <a:pPr eaLnBrk="1" hangingPunct="1"/>
            <a:r>
              <a:rPr lang="es-ES" altLang="en-US" sz="1600" dirty="0">
                <a:solidFill>
                  <a:schemeClr val="accent6">
                    <a:lumMod val="75000"/>
                  </a:schemeClr>
                </a:solidFill>
              </a:rPr>
              <a:t>x = x4’, 	y = f3(x4’) = y3’</a:t>
            </a:r>
          </a:p>
          <a:p>
            <a:pPr eaLnBrk="1" hangingPunct="1"/>
            <a:r>
              <a:rPr lang="es-ES" altLang="en-US" sz="1600" dirty="0">
                <a:solidFill>
                  <a:srgbClr val="002060"/>
                </a:solidFill>
              </a:rPr>
              <a:t>x = x5’,	y = f4(x5’) = y4’</a:t>
            </a:r>
          </a:p>
          <a:p>
            <a:pPr eaLnBrk="1" hangingPunct="1"/>
            <a:r>
              <a:rPr lang="es-ES" altLang="en-US" sz="1600" dirty="0">
                <a:solidFill>
                  <a:srgbClr val="00B0F0"/>
                </a:solidFill>
              </a:rPr>
              <a:t>x = x0’,	y = </a:t>
            </a:r>
            <a:r>
              <a:rPr lang="es-ES" altLang="en-US" sz="1600" dirty="0" err="1">
                <a:solidFill>
                  <a:srgbClr val="00B0F0"/>
                </a:solidFill>
              </a:rPr>
              <a:t>Outside</a:t>
            </a:r>
            <a:r>
              <a:rPr lang="es-ES" altLang="en-US" sz="1600" dirty="0">
                <a:solidFill>
                  <a:srgbClr val="00B0F0"/>
                </a:solidFill>
              </a:rPr>
              <a:t> </a:t>
            </a:r>
            <a:r>
              <a:rPr lang="es-ES" altLang="en-US" sz="1600" dirty="0" err="1">
                <a:solidFill>
                  <a:srgbClr val="00B0F0"/>
                </a:solidFill>
              </a:rPr>
              <a:t>value</a:t>
            </a:r>
            <a:r>
              <a:rPr lang="es-ES" altLang="en-US" sz="1600" dirty="0">
                <a:solidFill>
                  <a:srgbClr val="00B0F0"/>
                </a:solidFill>
              </a:rPr>
              <a:t> </a:t>
            </a:r>
            <a:r>
              <a:rPr lang="es-ES" altLang="en-US" sz="1600" dirty="0" err="1">
                <a:solidFill>
                  <a:srgbClr val="00B0F0"/>
                </a:solidFill>
              </a:rPr>
              <a:t>boundary</a:t>
            </a:r>
            <a:endParaRPr lang="es-ES" altLang="en-US" sz="1600" dirty="0">
              <a:solidFill>
                <a:srgbClr val="00B0F0"/>
              </a:solidFill>
            </a:endParaRPr>
          </a:p>
          <a:p>
            <a:pPr eaLnBrk="1" hangingPunct="1"/>
            <a:r>
              <a:rPr lang="es-ES" altLang="en-US" sz="1600" dirty="0">
                <a:solidFill>
                  <a:srgbClr val="7030A0"/>
                </a:solidFill>
              </a:rPr>
              <a:t>x = x6’,     y = </a:t>
            </a:r>
            <a:r>
              <a:rPr lang="es-ES" altLang="en-US" sz="1600" dirty="0" err="1">
                <a:solidFill>
                  <a:srgbClr val="7030A0"/>
                </a:solidFill>
              </a:rPr>
              <a:t>Outside</a:t>
            </a:r>
            <a:r>
              <a:rPr lang="es-ES" altLang="en-US" sz="1600" dirty="0">
                <a:solidFill>
                  <a:srgbClr val="7030A0"/>
                </a:solidFill>
              </a:rPr>
              <a:t> </a:t>
            </a:r>
            <a:r>
              <a:rPr lang="es-ES" altLang="en-US" sz="1600" dirty="0" err="1">
                <a:solidFill>
                  <a:srgbClr val="7030A0"/>
                </a:solidFill>
              </a:rPr>
              <a:t>value</a:t>
            </a:r>
            <a:r>
              <a:rPr lang="es-ES" altLang="en-US" sz="1600" dirty="0">
                <a:solidFill>
                  <a:srgbClr val="7030A0"/>
                </a:solidFill>
              </a:rPr>
              <a:t> </a:t>
            </a:r>
            <a:r>
              <a:rPr lang="es-ES" altLang="en-US" sz="1600" dirty="0" err="1">
                <a:solidFill>
                  <a:srgbClr val="7030A0"/>
                </a:solidFill>
              </a:rPr>
              <a:t>boundary</a:t>
            </a:r>
            <a:endParaRPr lang="es-ES" altLang="en-US" sz="1600" dirty="0">
              <a:solidFill>
                <a:srgbClr val="7030A0"/>
              </a:solidFill>
            </a:endParaRPr>
          </a:p>
        </p:txBody>
      </p:sp>
      <p:sp>
        <p:nvSpPr>
          <p:cNvPr id="91" name="AutoShape 47"/>
          <p:cNvSpPr>
            <a:spLocks/>
          </p:cNvSpPr>
          <p:nvPr/>
        </p:nvSpPr>
        <p:spPr bwMode="auto">
          <a:xfrm>
            <a:off x="3716045" y="4343400"/>
            <a:ext cx="152400" cy="1752600"/>
          </a:xfrm>
          <a:prstGeom prst="leftBracket">
            <a:avLst>
              <a:gd name="adj" fmla="val 95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0400" y="2263341"/>
            <a:ext cx="623154" cy="244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1" y="4191000"/>
            <a:ext cx="6710522" cy="44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1740262" y="314692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x0’</a:t>
            </a:r>
          </a:p>
        </p:txBody>
      </p:sp>
      <p:sp>
        <p:nvSpPr>
          <p:cNvPr id="93" name="Oval 55"/>
          <p:cNvSpPr>
            <a:spLocks noChangeArrowheads="1"/>
          </p:cNvSpPr>
          <p:nvPr/>
        </p:nvSpPr>
        <p:spPr bwMode="auto">
          <a:xfrm>
            <a:off x="2057400" y="3374316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2760729" y="3020148"/>
            <a:ext cx="4443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X1’</a:t>
            </a:r>
          </a:p>
        </p:txBody>
      </p:sp>
      <p:sp>
        <p:nvSpPr>
          <p:cNvPr id="95" name="Oval 45"/>
          <p:cNvSpPr>
            <a:spLocks noChangeArrowheads="1"/>
          </p:cNvSpPr>
          <p:nvPr/>
        </p:nvSpPr>
        <p:spPr bwMode="auto">
          <a:xfrm>
            <a:off x="2990850" y="33528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" name="Oval 51"/>
          <p:cNvSpPr>
            <a:spLocks noChangeArrowheads="1"/>
          </p:cNvSpPr>
          <p:nvPr/>
        </p:nvSpPr>
        <p:spPr bwMode="auto">
          <a:xfrm>
            <a:off x="3810000" y="3413125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" name="Text Box 50"/>
          <p:cNvSpPr txBox="1">
            <a:spLocks noChangeArrowheads="1"/>
          </p:cNvSpPr>
          <p:nvPr/>
        </p:nvSpPr>
        <p:spPr bwMode="auto">
          <a:xfrm>
            <a:off x="3638550" y="2971800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00B050"/>
                </a:solidFill>
              </a:rPr>
              <a:t>x2’</a:t>
            </a:r>
          </a:p>
        </p:txBody>
      </p:sp>
      <p:sp>
        <p:nvSpPr>
          <p:cNvPr id="100" name="Text Box 46"/>
          <p:cNvSpPr txBox="1">
            <a:spLocks noChangeArrowheads="1"/>
          </p:cNvSpPr>
          <p:nvPr/>
        </p:nvSpPr>
        <p:spPr bwMode="auto">
          <a:xfrm>
            <a:off x="4791076" y="2966512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x4’</a:t>
            </a:r>
          </a:p>
        </p:txBody>
      </p:sp>
      <p:sp>
        <p:nvSpPr>
          <p:cNvPr id="101" name="Oval 47"/>
          <p:cNvSpPr>
            <a:spLocks noChangeArrowheads="1"/>
          </p:cNvSpPr>
          <p:nvPr/>
        </p:nvSpPr>
        <p:spPr bwMode="auto">
          <a:xfrm>
            <a:off x="4800600" y="3385968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7706173" y="3146923"/>
            <a:ext cx="470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7030A0"/>
                </a:solidFill>
              </a:rPr>
              <a:t>x6’</a:t>
            </a:r>
          </a:p>
        </p:txBody>
      </p:sp>
      <p:sp>
        <p:nvSpPr>
          <p:cNvPr id="103" name="Oval 53"/>
          <p:cNvSpPr>
            <a:spLocks noChangeArrowheads="1"/>
          </p:cNvSpPr>
          <p:nvPr/>
        </p:nvSpPr>
        <p:spPr bwMode="auto">
          <a:xfrm>
            <a:off x="7696200" y="34290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4" name="Text Box 48"/>
          <p:cNvSpPr txBox="1">
            <a:spLocks noChangeArrowheads="1"/>
          </p:cNvSpPr>
          <p:nvPr/>
        </p:nvSpPr>
        <p:spPr bwMode="auto">
          <a:xfrm>
            <a:off x="6249646" y="2910411"/>
            <a:ext cx="463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0070C0"/>
                </a:solidFill>
              </a:rPr>
              <a:t>x5</a:t>
            </a:r>
            <a:r>
              <a:rPr lang="en-US" altLang="en-US" dirty="0">
                <a:solidFill>
                  <a:srgbClr val="0070C0"/>
                </a:solidFill>
              </a:rPr>
              <a:t>’</a:t>
            </a:r>
          </a:p>
        </p:txBody>
      </p:sp>
      <p:sp>
        <p:nvSpPr>
          <p:cNvPr id="105" name="Oval 49"/>
          <p:cNvSpPr>
            <a:spLocks noChangeArrowheads="1"/>
          </p:cNvSpPr>
          <p:nvPr/>
        </p:nvSpPr>
        <p:spPr bwMode="auto">
          <a:xfrm>
            <a:off x="6305550" y="3414713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93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748119" y="1096374"/>
            <a:ext cx="6475573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Equivalence Partitioning Summary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73943" y="2895600"/>
            <a:ext cx="6415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Test Coverage:</a:t>
            </a:r>
            <a:endParaRPr lang="en-US" sz="1600" dirty="0"/>
          </a:p>
          <a:p>
            <a:r>
              <a:rPr lang="en-US" sz="1600" dirty="0"/>
              <a:t>Using Equivalence Partitioning, we can achieve EP class test coverage:</a:t>
            </a:r>
          </a:p>
          <a:p>
            <a:r>
              <a:rPr lang="en-US" sz="1600" dirty="0"/>
              <a:t>	For each EP class (or partition), there must be at least one test.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71593" y="5029200"/>
            <a:ext cx="6415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Challenges:</a:t>
            </a:r>
          </a:p>
          <a:p>
            <a:r>
              <a:rPr lang="en-US" sz="1600" dirty="0"/>
              <a:t>	- Lack of step-by-step tips to identify EP classes for a software</a:t>
            </a:r>
          </a:p>
          <a:p>
            <a:r>
              <a:rPr lang="en-US" sz="1600" dirty="0"/>
              <a:t>	- Difficult to deal with a complicated input data set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71592" y="3951982"/>
            <a:ext cx="6415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Limitations:</a:t>
            </a:r>
            <a:endParaRPr lang="en-US" sz="1600" dirty="0"/>
          </a:p>
          <a:p>
            <a:pPr lvl="2"/>
            <a:r>
              <a:rPr lang="en-US" sz="1600" dirty="0"/>
              <a:t>Very difficult  to apply when under-test software has many</a:t>
            </a:r>
          </a:p>
          <a:p>
            <a:pPr lvl="2"/>
            <a:r>
              <a:rPr lang="en-US" sz="1600" dirty="0"/>
              <a:t>Input data parameters, and multi-dimension input value spaces.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81200" y="1752600"/>
            <a:ext cx="6415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Advantage:</a:t>
            </a:r>
            <a:endParaRPr lang="en-US" sz="1600" dirty="0"/>
          </a:p>
          <a:p>
            <a:r>
              <a:rPr lang="en-US" sz="1600" dirty="0"/>
              <a:t>	- Simple to use</a:t>
            </a:r>
          </a:p>
          <a:p>
            <a:r>
              <a:rPr lang="en-US" sz="1600" dirty="0"/>
              <a:t>	- Cost reduction for software testing by selecting one test for 	each EP class</a:t>
            </a:r>
          </a:p>
        </p:txBody>
      </p:sp>
    </p:spTree>
    <p:extLst>
      <p:ext uri="{BB962C8B-B14F-4D97-AF65-F5344CB8AC3E}">
        <p14:creationId xmlns:p14="http://schemas.microsoft.com/office/powerpoint/2010/main" val="13771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4865369"/>
            <a:ext cx="1418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23" name="Rounded Rectangle 4"/>
          <p:cNvSpPr/>
          <p:nvPr/>
        </p:nvSpPr>
        <p:spPr>
          <a:xfrm>
            <a:off x="2249050" y="1313328"/>
            <a:ext cx="5980550" cy="896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What is Equivalence Partitioning(EP) Testing?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2259688" y="3377604"/>
            <a:ext cx="596991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How to Use the EP Test Method?</a:t>
            </a:r>
          </a:p>
        </p:txBody>
      </p:sp>
      <p:sp>
        <p:nvSpPr>
          <p:cNvPr id="29" name="Rounded Rectangle 4"/>
          <p:cNvSpPr/>
          <p:nvPr/>
        </p:nvSpPr>
        <p:spPr>
          <a:xfrm>
            <a:off x="2264484" y="2507130"/>
            <a:ext cx="5965116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Why Do We Need the EP Test Method?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2261168" y="5206404"/>
            <a:ext cx="5968432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solidFill>
                  <a:schemeClr val="tx1"/>
                </a:solidFill>
              </a:rPr>
              <a:t>Equivalence Partitioning Summary</a:t>
            </a:r>
          </a:p>
        </p:txBody>
      </p:sp>
      <p:sp>
        <p:nvSpPr>
          <p:cNvPr id="22" name="Rounded Rectangle 4"/>
          <p:cNvSpPr/>
          <p:nvPr/>
        </p:nvSpPr>
        <p:spPr>
          <a:xfrm>
            <a:off x="2261169" y="4292004"/>
            <a:ext cx="5968431" cy="584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dbl">
            <a:solidFill>
              <a:srgbClr val="00206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>
                <a:solidFill>
                  <a:schemeClr val="tx1"/>
                </a:solidFill>
              </a:rPr>
              <a:t>Equivalence Partitioning Test Examples</a:t>
            </a:r>
          </a:p>
        </p:txBody>
      </p:sp>
    </p:spTree>
    <p:extLst>
      <p:ext uri="{BB962C8B-B14F-4D97-AF65-F5344CB8AC3E}">
        <p14:creationId xmlns:p14="http://schemas.microsoft.com/office/powerpoint/2010/main" val="30495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9" grpId="0" animBg="1"/>
      <p:bldP spid="20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447800" y="1043944"/>
            <a:ext cx="74676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What is software equivalence partitioning (EP) method?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983" y="1550894"/>
            <a:ext cx="7069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altLang="en-US" dirty="0"/>
              <a:t> Equivalence Partitioning (EP) is a specification-based test technique. The idea behind this is to divide the input value space for a under-test program into a set of partitions (or classes). Each partition only needs one test input vector to cover it even though there are many others.</a:t>
            </a:r>
          </a:p>
          <a:p>
            <a:endParaRPr lang="en-US" altLang="en-US" dirty="0"/>
          </a:p>
          <a:p>
            <a:r>
              <a:rPr lang="en-US" altLang="en-US" dirty="0"/>
              <a:t>Equivalence partitions are also known as equivalence classes.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69635" y="427739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46739" y="3610796"/>
            <a:ext cx="6368024" cy="2283633"/>
            <a:chOff x="1556776" y="3582219"/>
            <a:chExt cx="6190574" cy="2283633"/>
          </a:xfrm>
        </p:grpSpPr>
        <p:sp>
          <p:nvSpPr>
            <p:cNvPr id="29" name="Cube 28"/>
            <p:cNvSpPr/>
            <p:nvPr/>
          </p:nvSpPr>
          <p:spPr>
            <a:xfrm>
              <a:off x="4343400" y="4284681"/>
              <a:ext cx="947762" cy="5334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4" descr="http://ts1.mm.bing.net/th?&amp;id=HN.608009061173627116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4264" y="4183666"/>
              <a:ext cx="1184275" cy="907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ts1.mm.bing.net/th?&amp;id=HN.607990068825293461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348" y="3962400"/>
              <a:ext cx="1676399" cy="135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04544" y="4906944"/>
              <a:ext cx="102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990" y="381433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03827" y="358221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08348" y="373336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55796" y="3923703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56776" y="453298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74593" y="495476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894901" y="4419600"/>
              <a:ext cx="296099" cy="2980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5519938" y="4436155"/>
              <a:ext cx="412275" cy="2980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57279" y="5496520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Value Space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4421" y="4954760"/>
              <a:ext cx="2032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Value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/>
          <p:cNvSpPr/>
          <p:nvPr/>
        </p:nvSpPr>
        <p:spPr>
          <a:xfrm>
            <a:off x="1460202" y="1017050"/>
            <a:ext cx="74676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l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chemeClr val="tx2"/>
                </a:solidFill>
              </a:rPr>
              <a:t>What is software equivalence partitioning (EP) method?</a:t>
            </a:r>
            <a:endParaRPr lang="en-US" sz="24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00201" y="1602888"/>
            <a:ext cx="71516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Assumptions of the EP method:</a:t>
            </a:r>
            <a:endParaRPr lang="en-US" altLang="en-US" dirty="0">
              <a:solidFill>
                <a:srgbClr val="0070C0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en-US" sz="1600" dirty="0"/>
              <a:t>An under-test software will demonstrate the same functional behavior for all tests of an EQ partition. Therefore, only one test is needed for each partition.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For any test of an EQ partition (known as P), if an under-test software will demonstrate a failure (or an error), then the other tests of P will lead the software to produce an similar failure.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52601" y="437174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33600" y="3577826"/>
            <a:ext cx="4375437" cy="2111205"/>
            <a:chOff x="1556776" y="3582219"/>
            <a:chExt cx="4375437" cy="2111205"/>
          </a:xfrm>
        </p:grpSpPr>
        <p:sp>
          <p:nvSpPr>
            <p:cNvPr id="36" name="Cube 35"/>
            <p:cNvSpPr/>
            <p:nvPr/>
          </p:nvSpPr>
          <p:spPr>
            <a:xfrm>
              <a:off x="4343400" y="4284681"/>
              <a:ext cx="947762" cy="5334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8" descr="http://ts1.mm.bing.net/th?&amp;id=HN.607990068825293461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348" y="3962400"/>
              <a:ext cx="1676399" cy="135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4304544" y="4906944"/>
              <a:ext cx="102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Software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6990" y="381433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03827" y="3582219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08348" y="373336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5796" y="3923703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56776" y="453298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74593" y="495476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3894901" y="4419600"/>
              <a:ext cx="296099" cy="2980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5519938" y="4436155"/>
              <a:ext cx="412275" cy="2980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15843" y="5324092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Value Space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2801161" y="4495800"/>
            <a:ext cx="125310" cy="180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480" y="4807698"/>
            <a:ext cx="125310" cy="180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00959" y="4970330"/>
            <a:ext cx="125310" cy="1804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78637" y="44383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29761" y="464540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68548" y="4081855"/>
            <a:ext cx="1905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Same Functional Behaviors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06200" y="4422301"/>
            <a:ext cx="163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Same system decisions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74823" y="4752201"/>
            <a:ext cx="203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Same system post conditions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6553200" y="3947158"/>
            <a:ext cx="381000" cy="114005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600201" y="1047750"/>
            <a:ext cx="7162800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Why Do We Need the EP Method?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ts2.mm.bing.net/th?id=HN.608050408815463059&amp;pid=1.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08" y="2942690"/>
            <a:ext cx="2133600" cy="13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051397" y="4288826"/>
            <a:ext cx="2225649" cy="1855573"/>
            <a:chOff x="1884436" y="3935627"/>
            <a:chExt cx="2225649" cy="1855573"/>
          </a:xfrm>
        </p:grpSpPr>
        <p:pic>
          <p:nvPicPr>
            <p:cNvPr id="1040" name="Picture 16" descr="http://ts1.mm.bing.net/th?&amp;id=HN.608020898093338159&amp;w=300&amp;h=300&amp;c=0&amp;pid=1.9&amp;rs=0&amp;p=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216" y="4101711"/>
              <a:ext cx="1259298" cy="730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884436" y="4867870"/>
              <a:ext cx="21480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Too many possible</a:t>
              </a:r>
            </a:p>
            <a:p>
              <a:r>
                <a:rPr lang="en-US" dirty="0"/>
                <a:t>Input values for each</a:t>
              </a:r>
            </a:p>
            <a:p>
              <a:r>
                <a:rPr lang="en-US" dirty="0"/>
                <a:t>Input data</a:t>
              </a:r>
            </a:p>
          </p:txBody>
        </p:sp>
        <p:cxnSp>
          <p:nvCxnSpPr>
            <p:cNvPr id="16" name="Straight Connector 15"/>
            <p:cNvCxnSpPr>
              <a:stCxn id="1040" idx="3"/>
            </p:cNvCxnSpPr>
            <p:nvPr/>
          </p:nvCxnSpPr>
          <p:spPr>
            <a:xfrm flipV="1">
              <a:off x="3238514" y="3935627"/>
              <a:ext cx="871571" cy="5312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124768" y="1674235"/>
            <a:ext cx="704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  - Testing cost reduction by reducing tests for each input data.</a:t>
            </a:r>
          </a:p>
          <a:p>
            <a:r>
              <a:rPr lang="en-US" dirty="0"/>
              <a:t>	- Achieve adequate test coverage criteria for EP classes</a:t>
            </a:r>
          </a:p>
        </p:txBody>
      </p:sp>
      <p:sp>
        <p:nvSpPr>
          <p:cNvPr id="43" name="Cube 42"/>
          <p:cNvSpPr/>
          <p:nvPr/>
        </p:nvSpPr>
        <p:spPr>
          <a:xfrm>
            <a:off x="4053585" y="2960979"/>
            <a:ext cx="1895523" cy="13040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369571" y="3555324"/>
            <a:ext cx="1025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1" y="2743734"/>
            <a:ext cx="22490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Exhaustive testing for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every input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Value is not possible.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5200" y="3276600"/>
            <a:ext cx="548385" cy="2787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40776" y="1056759"/>
            <a:ext cx="6783432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Equivalence Partitioning Class Examples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40777" y="1728651"/>
            <a:ext cx="6617424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600" dirty="0"/>
              <a:t>-     Different data value ranges of input parameters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Option values for input data, such as dates, times, country names, </a:t>
            </a:r>
            <a:r>
              <a:rPr lang="en-US" altLang="en-US" sz="1600" dirty="0" err="1"/>
              <a:t>ete</a:t>
            </a:r>
            <a:r>
              <a:rPr lang="en-US" altLang="en-US" sz="1600" dirty="0"/>
              <a:t>.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Different groups of invalid inputs for parameters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Different groups of equivalent input/output events, such as phone signals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Equivalent operating environments  for an under-test system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Equivalent classes of a third-party system‘s outputs as inputs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Number of records in a database (or other equivalent objects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Equivalent classes of input data values from users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Equivalent resource types of a system </a:t>
            </a:r>
          </a:p>
        </p:txBody>
      </p:sp>
    </p:spTree>
    <p:extLst>
      <p:ext uri="{BB962C8B-B14F-4D97-AF65-F5344CB8AC3E}">
        <p14:creationId xmlns:p14="http://schemas.microsoft.com/office/powerpoint/2010/main" val="340535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24" name="Rounded Rectangle 4"/>
          <p:cNvSpPr/>
          <p:nvPr/>
        </p:nvSpPr>
        <p:spPr>
          <a:xfrm>
            <a:off x="1840776" y="1056759"/>
            <a:ext cx="6783432" cy="506950"/>
          </a:xfrm>
          <a:prstGeom prst="rect">
            <a:avLst/>
          </a:prstGeom>
          <a:solidFill>
            <a:schemeClr val="bg1"/>
          </a:solidFill>
          <a:ln cmpd="dbl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2"/>
                </a:solidFill>
              </a:rPr>
              <a:t>How to Use Equivalence Partitioning</a:t>
            </a:r>
            <a:endParaRPr lang="en-US" sz="2800" b="1" kern="1200" dirty="0">
              <a:solidFill>
                <a:schemeClr val="tx2"/>
              </a:solidFill>
            </a:endParaRP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40777" y="1728651"/>
            <a:ext cx="6736486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For the input value space of an under-test system, please do the following: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en-US" altLang="en-US" sz="1600" dirty="0"/>
              <a:t>Step #1: Identify equivalent input value classes 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All EP classes must be independent, and not overlapping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All EP classes must cover all of input value space</a:t>
            </a:r>
          </a:p>
          <a:p>
            <a:pPr marL="285750" indent="-285750">
              <a:spcBef>
                <a:spcPct val="0"/>
              </a:spcBef>
              <a:buFontTx/>
              <a:buChar char="-"/>
            </a:pPr>
            <a:endParaRPr lang="en-US" altLang="en-US" sz="1600" dirty="0"/>
          </a:p>
          <a:p>
            <a:pPr marL="285750" indent="-285750">
              <a:spcBef>
                <a:spcPct val="0"/>
              </a:spcBef>
              <a:buFontTx/>
              <a:buChar char="-"/>
            </a:pPr>
            <a:r>
              <a:rPr lang="en-US" altLang="en-US" sz="1600" dirty="0"/>
              <a:t>EP classes must cover both invalid input values and valid input values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Step #2: Select one test from each EP class, and identify its expected output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95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4839" y="1079111"/>
            <a:ext cx="6313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An Equivalence Partitioning Example – A Banking Account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9594" y="1676400"/>
            <a:ext cx="71901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 a savings Bank account, </a:t>
            </a:r>
          </a:p>
          <a:p>
            <a:endParaRPr lang="en-US" sz="16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/>
              <a:t>3% rate of interest is credited if its balance is in the range of $0 to $100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/>
              <a:t>5% rate of interest is credited if its balance is in the range of over $100 to $1000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6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1600" dirty="0"/>
              <a:t>7% rate of interest is credited if its balance is is over $1000 and above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600" dirty="0"/>
          </a:p>
          <a:p>
            <a:r>
              <a:rPr lang="en-US" sz="1600" dirty="0"/>
              <a:t>Please identify your EQ Partition classes?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87214-F078-4745-9CEF-2E171A9EC88F}"/>
              </a:ext>
            </a:extLst>
          </p:cNvPr>
          <p:cNvGrpSpPr/>
          <p:nvPr/>
        </p:nvGrpSpPr>
        <p:grpSpPr>
          <a:xfrm>
            <a:off x="941524" y="4105126"/>
            <a:ext cx="7698184" cy="1796843"/>
            <a:chOff x="941524" y="4105126"/>
            <a:chExt cx="7698184" cy="1796843"/>
          </a:xfrm>
        </p:grpSpPr>
        <p:sp>
          <p:nvSpPr>
            <p:cNvPr id="29" name="Text Box 1028"/>
            <p:cNvSpPr txBox="1">
              <a:spLocks noChangeArrowheads="1"/>
            </p:cNvSpPr>
            <p:nvPr/>
          </p:nvSpPr>
          <p:spPr bwMode="auto">
            <a:xfrm>
              <a:off x="941524" y="5655906"/>
              <a:ext cx="1108075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Jerry Gao Ph.D.	</a:t>
              </a:r>
            </a:p>
          </p:txBody>
        </p:sp>
        <p:pic>
          <p:nvPicPr>
            <p:cNvPr id="30" name="Picture 2" descr="http://4.bp.blogspot.com/-dKYO_X7hsoA/UdFZs0lCrhI/AAAAAAAABDA/sOV6JGBTWUw/s611/Equivalence-partitioning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091" y="4519839"/>
              <a:ext cx="6260617" cy="1200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438815" y="4304717"/>
              <a:ext cx="8822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Account</a:t>
              </a:r>
            </a:p>
            <a:p>
              <a:r>
                <a:rPr lang="en-US" sz="1600" b="1" dirty="0"/>
                <a:t>Balance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79091" y="4544673"/>
              <a:ext cx="6260617" cy="12008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EC88F8-6FB7-4D86-84A0-C00E0E5F1335}"/>
                </a:ext>
              </a:extLst>
            </p:cNvPr>
            <p:cNvSpPr txBox="1"/>
            <p:nvPr/>
          </p:nvSpPr>
          <p:spPr>
            <a:xfrm>
              <a:off x="2322665" y="4105126"/>
              <a:ext cx="6135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Partition 1	             Partition 2	             Partition 3	          Partition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p3.yimg.com/ib/th?id=HN.608043072942772059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88" y="5134928"/>
            <a:ext cx="1418613" cy="10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bssys.com/Images/Thumbnails/IconSoftwareTest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" y="76769"/>
            <a:ext cx="952500" cy="70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021" y="740051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434"/>
                </a:solidFill>
              </a:rPr>
              <a:t>Software Testing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447801" y="115780"/>
            <a:ext cx="7315200" cy="457200"/>
            <a:chOff x="1524000" y="152400"/>
            <a:chExt cx="7315200" cy="457200"/>
          </a:xfrm>
        </p:grpSpPr>
        <p:sp>
          <p:nvSpPr>
            <p:cNvPr id="3" name="Flowchart: Process 2"/>
            <p:cNvSpPr/>
            <p:nvPr/>
          </p:nvSpPr>
          <p:spPr>
            <a:xfrm>
              <a:off x="1524000" y="2590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676400" y="411481"/>
              <a:ext cx="7162800" cy="45719"/>
            </a:xfrm>
            <a:prstGeom prst="flowChartProcess">
              <a:avLst/>
            </a:prstGeom>
            <a:solidFill>
              <a:srgbClr val="00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28800" y="152400"/>
              <a:ext cx="0" cy="457200"/>
            </a:xfrm>
            <a:prstGeom prst="line">
              <a:avLst/>
            </a:prstGeom>
            <a:ln w="28575">
              <a:solidFill>
                <a:srgbClr val="0074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lowchart: Process 24"/>
          <p:cNvSpPr/>
          <p:nvPr/>
        </p:nvSpPr>
        <p:spPr>
          <a:xfrm>
            <a:off x="369887" y="62560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544512" y="6408421"/>
            <a:ext cx="8207375" cy="45719"/>
          </a:xfrm>
          <a:prstGeom prst="flowChartProcess">
            <a:avLst/>
          </a:prstGeom>
          <a:solidFill>
            <a:srgbClr val="00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CC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4512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9137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763001" y="614934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10600" y="6096000"/>
            <a:ext cx="0" cy="457200"/>
          </a:xfrm>
          <a:prstGeom prst="line">
            <a:avLst/>
          </a:prstGeom>
          <a:ln w="28575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80" y="478440"/>
            <a:ext cx="662392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</a:rPr>
              <a:t>Topic #2 – EQUIVALENCE PARTITIONING TEST METHOD</a:t>
            </a:r>
          </a:p>
        </p:txBody>
      </p:sp>
      <p:sp>
        <p:nvSpPr>
          <p:cNvPr id="4" name="AutoShape 2" descr="Image result for objectives 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jpeg;base64,/9j/4AAQSkZJRgABAQAAAQABAAD/2wCEAAkGBxQTEhUTExQWFBUUFxUUGBYYFhYVFBcVFhQWFhUWFBQYHiggGBolHBQVITEhJSkrLi4uFyA0ODMtNygtLisBCgoKDg0OGxAQGzUmICY4LC4rLzYvNy8sLS80LCwsNDQsLCssLCwsNCwsLCw0LCwsLDcsLCwsLCwsLCwsNCw1N//AABEIAOIA3wMBIgACEQEDEQH/xAAcAAABBQEBAQAAAAAAAAAAAAAAAQIFBgcDBAj/xABIEAACAQMBBQUEBgYHBgcAAAABAgMABBESBQYhMUEHEyJRcRRhgZEyQlJygqEjNGKSk6IIFTNzg7HBFiRDY8LhRFOjssPR8P/EABkBAQADAQEAAAAAAAAAAAAAAAABAgMFBP/EACURAQACAQMDBAMBAAAAAAAAAAABAhEDBBIxQYETIULBIlFxYf/aAAwDAQACEQMRAD8A3GiiigKKKKAooooCiiigKKKKAoorz319FCpeaRIkHNnZUUerMQKD0UVBHedGz7PFPcnhxjj0xnPVZ5ikbD7rGkZ7+TkLe2XPXXdSFfuju1Rvi49aCeqN2ht62hbRJMiueIjB1St92Jcu3wFeL/Z3XxuJ7i4450mTuo+PQxQBFdfc+qvfs7ZkMC6IIo4V+zGioPkoFB4Dt+V/1e0lYEZEkxFrF6EPmYH/AAqU2l7KDruUgBx4beINIPP9NPqVv4QqVK4oBNBX9q7qq0TlGke4A1wyyyySaJk8UZVWbSg1KAQoGQSOtTWxNqrcwxzLkCRFfSfpKSOKsOjA5B94r1Kc1Ttlk2t/Pbco5D7VF5YmY96o94lDt6SrQXaikBpaAooooCiiigKKKKAooooCiiigKKj9o7ct4CFlmjRm+ihYd433Ix4m+ANeH+v5JP1e0mkyODyj2WPP7Ql/Sj1EZoJ6kJxUCYL6T6c8VuCPowR97ID7p5vCR/hUn+y9uxzMHuScE+0SNMmRyIhY92h+6ooO029VqCVSTv3B0lIEe4ZW8n7oNo9WwK5Hat1J/ZWoiHHxXEqhsdCsUOvV6MyGpeNAo0qAqjkAAAPQCmEeVBEjZk8n6xeP1ylui20Z/ES8oPvEgrvYbv20ba1hUyAY758yzY8jNIS5+dSKinAUCGnBqNFNoOgpKaDT80CU0U6kNAtVPf230CC8XnbSaZP7iYhJM+QVu6c+5DVsxXnv7RJonikGUkRo2HmrAqfyNA/Zs+tAfdXqqndn94/dmCU5lgZoJDyJaM6deOmoaXHucVcaAooooCiiigKKKKAqK2rtxYXWIRyzTOrSLFGq6iiMqsxZ2VFAMiDiw51K1B7dGm5spcc5Jbdj9lJYWf8AOSCEfEUDDcX0hwqW9svDDOz3MmOuqNNCqfR2FI275f8AWLm4m450953EfpotwhZfc5apqgNQeXZ2y4YBiGKOIHidCKmT1JIHE+8166CKSgDSikK0NQNNNpSaBQKDUZt7eS1slD3UyQhs6dWSzacatCKCzY1DkOoqTFZ129bJ77ZZlA8VtIknDidLHu2Hp41P4aC6y7fhFmb3JaEQ+0AqPE0ejWMKccSOhxx54qC7P9/Ydqibu43iaErlWIYFX1aSGH3DkdPfUP2IbRFzskQuA/ctJbsrYIaNvGoIPNdMhXB+zXDdLfKyi2k2y7axFrmSVHkyqlpYg2BpAOVOk4JbqOHGg0yo3aW8VrbnTPcwwseSvIit66Sc4qndtm+UlhbJHAdM9yWAcc440xrZfJjqUA9MkjiBVd3J7HYZYEub95JJZ173uw2kKH8Q7xsamfByeIwSRxxmgum+naTbbO7vXHLKZk7yNo1HdOp6iViB1HAZIDDzFWjY+047qGOeFtUcqhlPuPMEdCDkEdCDUHvTudDeWAsj4RGiiFz4mjZF0o2eowMHzBNZb2Rbxy7Nvn2TeZVXk0rk8I5zywfsSDTg+ZU9SaD3dl28V1d7anWe4kkjijuCqFsRjEqIpEYwucNzxmtqNYh2DQZ2htCT7IKfvzk//HW3mgpu0B7NtNZBwjvEGfL2iEYPHqWiK/wTV3jbIBqtb82DSWjOgzLbkXMeOZaLJZB95C6fjqR3a2gs0KOp1BlDAjkQRkEfA0EtRRRQFFFFAUUUUBUHvnwtWkzjuHhuSf2YJklk+aIw9DU5Xm2jaLNFJE3FZUeNh0w6lT+RoOvCk4VFbuXTS2lvI/B3hjLjyfQA4+Dah8K9d5dpEjSSOqIg1MzEBVA6kmg9RorKtodutlGxWKKadQfp4WNT71DHV8wKte5W/wDZ7TysBZJUGpoZAA+nONS4JDLnyPDIyBkUFK7Ru028tr02FrBGr5jCyudZfvVUqUU4VeLY46hwNR95u9vOyGZrvxgau5SYK+fshUURk+7NcP6R2ytMtrdqD4laFmHDDI2uP4kO/wC7Whp2h2SWUN1PcRq0kKSGJWDTFyo1KsY4/SyMnA8yKCs9jvaDNeM9peHVPGpdJMBWdQwDI6gAalyOIHEZzxGTOdoXaPFs0rCqGe5cArEDhVBOAXIBPE8lHE46cM572K2Ul1tW42gEKQgzsfs95OxIiB6kKxJ8sDzFeaOUHezNxjHtRVdXLIjK23PrnusfCgl9pdoe3rVFuLmxjSBiOcTgAHkGIkLRk8vF16Vf9394INubOmVBoZ43gljJy0buhAIP1l6hsdD1BFWm/sUnieGUaklVkYHqrDB+NYJ2Au8W1LiAHKmGQNjkWilQK35sPxUHX+j3tBory5s3yDImrB6SQNgrjzw7fuV5O1qM2G3IrxAcOYLkY4ZaNgjr8e7BP36bt4f1ZvMJfoxvOs2c8O7uRpmPwLy/Krl/SD2G0trBOilnhlMZCjJ0TDyHPxIg/FQeH+kXYNLBaXaeKNC6MRxwJQjRt7gdDDPmR51b+zjfm2u7KFWmjSeKNY5I3ZUbKKFLqDjKnAORyziu+4dubjZEEN5Aw/Rdw8UqMpKxkohIYA8VVCD58uVVe77BrNnLR3E8ak50EI+OPJWwDj1yfWgv+zd57S4ne3gnjlljXWwQ6gF1aThhwJBIyAeGRmqZ217nLc2xvYyEuLVC5blrhXLFSftLxKn1HUYsW5/Z5Z7NJeBWeUgqZpDqfB5hQAFUegz5k1Tu3TblyFi2dBC5F3xLrxaTSwzDGo45zpLe4joTQef+jfbHur2diT3kkSZPEkoruxJ6k96tbLiqv2cbtf1fYRW7Y7w5klI5d4/MZ66QFXPXTVnL0C1TN0D7NcT2R4CF9UQ/5EvjiwPJctH/AIVXINVR3yj7m4tbwcAT7LKeH0XOqBj6SAoP76gulFcbSXUoNdqAooooCiiigKgN5t6Y7RGYI87rgd3HgkFvoh2PBfTi2OIBr1bYvcao1fRpXXLJ/wCXHx5ftHBx5AE+Wc3uL2W9lFtbIVh4kLj6Q6yTseec8c558iaTOExGUNFvVtExskRFuheVwQFdl72Z5dBkcEELrKjAU4AqPZrifK3F336nnHM7NFkcjoIK5HnV/wBmbjw+1PFdapysMUykuyx5d5UkQKME6dEZyTx7zkKkN4tw4pYNNmIrSZTlXEMbq3mkisDkHz5j38QaYtK+aQye/wB0omQs0KhRzkhZSFzy1FCQvu1AVw3L3clttr2bwMZI2k+ljBCFG7wMB+xqGfMdOFaVuJsXaVrKy3EFsyuAGnikCk6QcZjI5cTwAUe6rjszd6CCR5UQBn6D6CZxq7sdMkD5YGBUxXHvlSZiVd7a9j+0bKmIGWgK3C+7QcOf4bPWY9jW5NjfxSyXAeSSGQKYxJpj0MoKMQoDZJWQfSx4a3+8hWWN4nGVkVkYeaspU/kTWUdjO5l/YXFw06KkEiaPpqWZ0f8ARuFUnC4L88HxVZDUrCyjhRY4UWONRgIihVHngCsp7YOzueeYX9iC0oC94inTISmNEsR6sAACBx8IxnjWwAUEUGJQ9oW3JIPZl2dJ7SRo7/uZVxwxrKMAqv1yTpz06VaeyLs9bZyPNOVNzMoUgEMIo86tGoc2JAJxw8Ix5nQ80ZoK9vDuRZXsyT3MPeuiBBlmVdIYsNQUjVxY8/OrCoxw8qAaDQLS00U8GgQ0xkGQSBkZwccRnng9Kgd69vdyO7jP6VhnPPQvn949Pn5ZhtyppGuGJZmGglskkE5GnOeuf9awtr1i8UhhbcVjUikLxmlBptGa3bn14N4NmC5tpYCcd4hCt9lxxjce9WCn4V7s0ooK9uJtQzW6FhpfGl1znTIpKyJ8GDD4VZ6o9v8A7rtOWPlHcgXMflq4JcKB7mCP6zVd1OaBaKKKAooooM63mvf93yf/ABEzyP5tHEupEz6CMfhqy7kWoW1STA1SqGOPL6qj3AfmTUFvFsovbMigl7aRm0jm0RUqwH4SrfCvBufvilvEIZvFGD4HXiyg8cMnMj3jPPqONRaYjqmOi37UGi+tJM4EiXFtjoWZUuF+IFtJ+8al8Yqo7w702jrAyTIZEurcqhJR8PIIZcKwByI5ZDircG86lA1UUEUNQBFJTsUUCKaGammigSingUFaBlGKXFNZqBRXn2nfLDG0jclHLzJ4AD1NejFUbfbaWuQQqfDFz97kf6Dh6k1lranp0yx19T06ZV+6uGkdnc5Zjkn/AOvd0+FaNuxsvuIRkeN8O/mD0X4D881TN1dn99cLkeFPG3wPhHxOPgDWlg15tpp5zeXm2ennN5NIptdKCK9z3mCnAU2lxQVbtBgxDHdL9K0kEjdP0DeCfPuCkP6xCrFsm41xg+6utzArqyOAVcFWB5FWGCPkaqW4E7Rq9rISXtnaAknJYJju3J82jMbfioLrRRRQFFFFB57i3ydS8GxjPmOeD+fzrMd6Njv30jGykRCciS3OsN5u8YDAZ9FrVq4Xt2sS6nOByAHEsTyVR1J8qiYzGE1nE5fP21NmahhfaCwB0DuWBVvqkBSeOcdK2dt6bVIYppbiKMTRpIoZwGIdAwwvM8D0FVXtC2ncsqxpP7NqyWjjI77u+muQcVJPkVHAjLVm9vsyEeBdUzH6kaF/ngf6VXPHq0xz6Q1HbvaZAIX9gxd3A4KhDRouc+N2kC6lHkpyfdzGL7wb3baLd5NPcRjiR3R7uMDPL9Fwx65q0w7K0YElpNHnOkH9Exxz0KVyeY6damNnbvtOJPZw+qPGqOYBSSQThJOAJ4cmA5io5T2hE0w8HZP2p3Elylnev3omOmKUgB1fHhRyMagx4AnjkjjjluZrBdlbmCbaVtJGncvFPHJMgXSAImDtlfqklQAfNvid5Jq8TlmY9NU056YKkdFOK6GuIrojdKAIpumuhFN40Hj2reiCF5Dx0jwjzY8FHzIrLHYkkk5JJJPUk8STVq38v8usAPBPG33iPCPgpz+KqzaW5kdYxzdgvpk4z8OdczdX534x2crdX534x2Xrcqy0Qaz9KU6vwjgo/wAz+KrEK5RRhQFXgFAUDyAGBXVa6FK8KxV0tOnCsVMPA08PSmuRq67qeNJXMGnhvOgXFU3bqezbRinHBLtO5by76EF4zjzaMyDP/KWrkRUHvns5p7SQR/2semeLpmWI61XPk2Cp9zGgnoXyAafUJultNZ7dJFOQ6qw9GAI/zqboCiiigKpu3dtaY/aANTuSlsp4gL1lI655+mkcMk1Y9vORby44EqVB8tXhz+dZzvxdFZUUcNEEej9nvJH1sPggHwoF3X3SkupHluGOjVxYnLyP9bHQDkCemMDkSLju/bJBcXVugCqDBOqgfRSWMx4zzOZLeVuPVjU5YRKkaKvIKAPfw5/HnUVc+DaERxwnt5UY/tQyRvEv7s05+BqIjCZnJm9W7FvtCEwXKErzVl4SRty1I3Q+45B6g1Xt1Oz+Wwk/R38rwYx3MkYbA6aX1eHHuGOfDjV7Jpoc1KDIbZVYsANbABmwNTBfo6j1xXU0GnUHJqYFrswrmBQGmnYpFp9Aa8VzubpURnbgqgsfQDNOY1Wd+r3TEsQ5yHJ+4uD/AO7T8jVNS/Cs2Z6t+FJspd3cGR2kbm5LH49B7hy+FTW5NtruNXSNWb4nwj8mb5VAVd+z+3xHLJ9pgnwUZ/6/yrl7eOWrGf65e3jlqxn+rPThSEUorruwWkYU44puaDnyozTyKZig6Kciimoaey0FL3ZPs15cWh+ir9/F/czlnAHuVxKgHQIKvIqlb7x9zLbXg4BH9nk/u52AjJ9JQg9wkarbZTakBoPRRRRQefaFv3kTpyLKQD5HHA/PFZ/vls4yQpcBTmJTFKMeIJq1A4/YbVn16DJrSK8txbHJZOZ5jo3DHzqf8FB3Z35ESJFODIoGFdASwUcg6nGeHUZ9OtSG1d67OWayMc3jW5UBSkiFhNHJblfEoHOZT+EVUNs7PKu/fWkttxJBhy0OPQgrn0YelVPaMsCMJFlaSWEiWNSAp1xkOoADHqo6VlFpifdr6cz0fRwFBFcJb2NUEjOqIQCGZgq4IyOJOKrW39/bWCB5IXW8kHBYYHEjM3HGopnQoxxY/mSAdGS10qHpXzFt3tU2u0mTIbZTyjSJVA+Lgsfias3Z12wzGdLfaBV0kYIs+kI6MxwveBQFKZIGcAjnxoN4NMI4080lBm93vLcNIXWQoMnSoxpA6AgjifWrpsDa63EeeAdeDr5HzH7J/wC3SqHvDY9zcOnQnWv3WOR8uI+FeWxvHicPGcMPkR1DDqK5dNe+neeXv+3Kpr307zy9/wBtZrOd8bjXdMOiBUHy1H82Pyq4bB24lwMDwyAeJCfzXzH+VZ/tWXXPKw4gyOQfdqOPyxW261Itpxju33epFtOOPd5a0rdCLTax+ban/eYkflis0Navs2LTDEv2UQfJQKpso/KZZ7KPymXsNNxQGpxroukBTcUq0EUDaY1PIprUCA12HEVxAroMig8m2dmC4glgbgsqMmRzBI4MPeDgj0qF3B2k0kAWThIhaOQeUsbFJAPdqVvhVj1mqd+q7Tccku1E6/3semOce7h3LerNQXmikRsjNLQFFFBNByurlY1LudKjmfyAA5kk8ABxNZ32g7fvQqJbBYFl1AsQrTEcOQOQuePhAZsccrU3t7bCpGLpxrGSLaLoxwQJW9Rk56Lgc2OaTsjZ1ztGZ2Zj0DyEFUUH6gHPHkg9TzzUTKYjup82ysge0S5wABqcs4CjAA4krw4cxXTZ1nbg+GUqfMLqPx8Vapu1ujapLcJJCsjwyIFeTx6o3gjkDaCSo8bSrwH1K9e+G6ftMAW1kFpMh1IyKBG3DikyAYZT54JB48eINONp6tOVI7M5/qhpVYIVulUamVQS6qeGWhYcR93NUrePdNWUS2inJ4NFnPiz9TPEeeOvHHLFaXuVZbWtLkrc2SSq2FNxC0KHTnngMox+FSccc8CL+N3ImuBclNL8yoxpZwQVkI+0Mf5GpimPdSbRKYtshVB4kAA+8gcT866muYFPBq6qC3v2V30WpR+kjyR5sv1l/LI9PfWd1sGaoW9+xu6fvUH6NzxA+o5/0P8AnkeVeHd6Pzjy8G80fnHlXQaKKK57nkK54efCtgxishjPEeo/zrYGr37L5ePt79j8vH2aaAaRhQDXvdA8UYpgNPzQNJoNLmlAoGilZqdpo0+dBzDVWt/7Y+zC5X6dm4n68YgCs44c/wBGznHmoqylMUjqCCCMgggg8iDwINBx2NdCSNSDnhXvqkbhSGEy2bnjbSNCOeTHwaBsnmTE0eT55q70BUZvFJiBlH/EKx/B2Af+XVUnUVvGmYgfsuh+Z0/9VIFD3tu83QTGRCIoUTprkAcn5Ff3RWjbLsVhjWNRy4k/aY/SY+prL997dlujIOUghnT1RNDj3kaAfStK2FtiO6iEkZGeGpeqt1BH/wCzTuns8JGjaLcf1i1UgdM20zBj64u0H4RUsKjNu+G4spAP+LJAx8klgdh85IoR8al8UQaBTgKMigmgUmkBpAKXFA4qDXnuYFdSjjKsMEHqK64p2c+tBmG3tjtbSYPFG+g3mPI/tD/vUZWsbRsVmQxyDgevVT0Ye8VmW1NnvBIY35jiD0ZejCuVuND05zHRydxoenOY6PG3I1ryvkA+YB+YrIsE8BxJ4Ae/pWvrFhQPIAfIYrbZfLx9ttj8vH2A1NpDS5r3ugDTlIppNOC0HQ4rmZKCtGmgaDXVWriRilFB1IplQm1t9bC2yJrqJWH1FbvJP4ceW/KqhtTthhGRbW00x+1IVgj9eOX/AJaCa3jT2e/guRwS4U28nP8AtI9UkB+KmYZ9yirnBJqUGsH2jvreXxWOQRRRCSOTTGhZ8xuHXMrnzHRRwJFbJu1da4hnyoJiuc8QdSrcQwIPoRiulFBVdu7CE8IhdtMseWik9/vx9U4Gccjg+VZxcrc2rBm1oVyveRnwHjxAkj4H0NbbcQK6lWGQfeQR04EcQfeKo03Z60ZJtLlowfqMOHpqXHD1Bqt4z7rUx0lQNo78XZMQeVpIo5oJpCyQrhYZkkOGUBuSnPmM+dbvqrLb/cHaMmVMlqVYFSS8gbBGDwEXHh76vm7d00trBI4w7RR6xzxIFAkHwYMPhSsz3TeIjolsUUitTqsoaKKKdmgQ0hFLSUCavOvHtfZcdwmlxgjirD6Sn3e7zFewikVuhqJiJjEotWLRiVY2Xuh3cod5A4Q6lAXGSORbJ6c8VaRTtNGiq0060jFVdPTrSMVNZc0zTivPtTatvbrqnnjhHm8ipn0yeNU3aXaxYR5EXfXR6d3GQn8STSMemauuvqilC1jG0O1m8fhbwQwDzctO/wAl0qD86rV9ti/uv7a6ncH6qt3KcemmLTkeuaDd9r7yWlr+sXMUR+yzrr+CDxH5VT9pdr1ovCCKe4PQ6e5j/elw3yU1mlhus5PhTGeoHE+p61ZNn7iSNzFAzaPajfy5ESQ2wPUAzyfvPhf5TVcvZbu6z3888wP1WcrH/CTC/lWnbO7PlH0hVkst0ok6CgxXZ26jngqaR7hirLs7cF25itdg2ZGvJRXrWMDkKCgbM3CVcEirrs6xES4FeyigKKKKAooooCq/uyulbiHOTDdTjj0EzC6UegW5UD0qwVBWmUv7lMYWWK3nB83Blhk+SxwfOglK6A0HFGaAzRTZpFUFmIVRzLEAD1Jqq7U7SNnQ5HtCysPqwBpz6ZTKj4kUFspprKdpdsLHhbWZ+/PIF/8ATj1E/vCqvf77bTuOBuDED9WBBF/OdT/zCg3e8vI4l1yyJGo+s7Ki/NiKqe0u1HZ0WQkrXDDpAjOP4hwn81Y6uw5Jm1uGkc/XkLSN+85JqesNzJX5g0ExtPtcnfItrVI/JpnLt/DjwP5qrV9vPtK54PdSqp+rDiBfTKeMj1arns7s9+1VnsNyY15gUGLWu7bu2rRljzY5Zz6s2SasVhuRI3MGtktthxJyUV747dRyFBmmzuz0fWqy2O5sScwKtYFFBH2+yI05KK9qQgchT6KAooooCiiigKKKKAooooCiiigKrW892ttcW904kKaJ7dhHHJKcyd1KhKRgnnARn9v31Za5XMepSPOgzPbXauEOmGzlJ+1OywD9wan+BAqpbQ7Q9pz8BIluD0hjGr+JLqPxAFXPa+5JllLY617dnbhIvMUGQy7OmuG1TNLOfOV3k+QYkD4Cpew3QlbHhwPStps92ok+qKk4rJF5AUGU7O7PifpCrRs/cWNeYq7BQKWgh7Td+JPqipGO1VeQFd6KBAKWiigKKKKAooooCiiigKKKKAooooCiiigKKKKAooooCiiigTFLRRQFFFFAUUUUBRRRQFFFFAUUUUBRRRQFFFFAUUUUBRRRQFFFF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AutoShape 10" descr="data:image/jpeg;base64,/9j/4AAQSkZJRgABAQAAAQABAAD/2wCEAAkGBxAQEQ8QEBMRDxEQExAXFBIUEBMQGhAQFREXGBoYExcYHCggGBolGxcTITEhJSktLi8uGB8zODM4NygtLi0BCgoKDg0OGxAQGywkHyQwMC0sLCwvLCwsLDQsLTcvLCwsLCwsLCwsNCwsLCwsLCwsLCwsLCwuLCwsLCwsLCwsLP/AABEIAOEA4QMBEQACEQEDEQH/xAAcAAEBAAIDAQEAAAAAAAAAAAAABwUGAQQIAgP/xABIEAABAwEDBwQPBwIFBQAAAAABAAIDBAUREwYHEiExQVFhcYGSFBUXIjNSVHJzgpGTsrPRMjVCYqGxwSODosLh8PElNENTY//EABoBAQADAQEBAAAAAAAAAAAAAAADBAUCAQb/xAAvEQEAAgECBAUDBAIDAQAAAAAAAQIRAwQSFDFREyEzQYEyUrEFInHwYeFCocEj/9oADAMBAAIRAxEAPwC4oCAgICAgICAgICAgICAgICAgICAgICAgICAgICAgICAgICAgICAgICAgICAgICAgICAgICAgICAgICAgICAgICAgICAgICAgICAgICAgICAgICAgICAgICAgIOHOAF5IA4nUg6jrSiH4r+YFSRpWR+LVx20i4nqlPCseLU7aRcT1SnhWPFqdtIuJ6pTwrHi1O2kXE9Up4VjxanbSLieqU8Kx4tTtpFxPVKeFY8Wp20i4nqlPCseLU7aRcT1SnhWPFqdtIuJ6pTwrHi1O2kXE9Up4VjxanbSLieqU8Kx4tTtpFxPVKeFY8Wp20i4nqlPCseLU7aRcT1SnhWPFqdtIuJ6pTwrHi1O2kXE9Up4VjxauRacXE+wp4VjxauzFK1wvaQRyLiYmOruJiej7Xj0QEBAQEBAQfL3AAk6gASTwATqNWrrRMruDR9kcnE8qu004rCpe82l1cZd4cGMmAxkwGMmAxkwGMmAxkwGMmAxkwGMmAxkwGMmAxkwGMmAxkwGMmAxkwGMmB+tPWOYdJpuP7jgV5akWjEuomYnMNqo6gSMa8b93A7wqVq8M4W62zGX7Ll6ICAgICAgxuUMujTyEb9EdBcFLoxm8I9Sf2tMxlfwqmMmAxkwGMmAxkwGMmAxkwGMmAxkwGMmAxkwGMmAxkwGMmAxkwGMmAxkwGMmAxkwGMmBs2SUxcyUbg4H2j/RVNzGJhY0eks+qyYQEBAQEBBhsrXXUrz+aP4wp9v6kI9X6Wh4y0cKmTGTBkxkwZMZMGTGTBkxkwZMZMGTGTBkxkwZMZMGTGTBkxkwZMZMGTGTBkxkwZMZMGTGTBkxkwZMZMGTGTBltuQz72z+cz9iqW76wsaHSW0KonEBAQEBAQYLLU3UcnnR/GFY2vqQi1voTfFWnhTMVMBipgMVMBipgMZMGXOmf9hMPXGMmHmTFTAYqYDFTAYqYDFTA+tI8D7EemkeB9iD5xUw8MVMBipgMVMBipgbtm8de2o86P9iqO86ws6HSW3qksCAgICAgINey9N1FL50XzArO09WEWv8AQluKtXCjkxUwZMVMGXesmzp6p+hC3Su+046msH5ju5tq41NSunGbOq1m04hvVlZEQsAM7jM7gL2NHQNZ6T0LP1N5afp8lquhEdWxU1BDELo442eawBVrXtbrKaKxHSHYuXL11aqzYJdUkUb+dgJ9u1d11LV6S5msT1hrdq5DROBdTuMTvEcS9p6ftN/XmVnT3lo+vzQ20In6Wi2lRzUz8OZpY7dvDhxadhC0KXreM1VrVms4l1cVdYc5MVMGWw5DUePVNcdbIRpnzhqaPbr9VV91fh08d0ujXNv4VJZK8II/lJR9jVM0Wxt+kz0btY9mzoWzo346RLP1I4bTDGYqlw4yYqYMmKmDJipgy33Nk69lT50f7OWfvusLW36S3ZUVkQEBAQEBBrWcQ3UEvnRfMarWz9WPlDuPTlJMVa+GfxGKmDiZrJaw5K6XRF7YmXGSTgODeLj+m3kMOvrRpVz7+yTSpN5/wrtn0McEbYomhjG7hvPEneeVY17zec2aNaxWMQ7K5esNaWVNFTktkmZpDa1t8hB5Q0G7pU1Nvq384hFbWpXrLGDOHQX7ZefCP/Km5HV/wj5rTZazMpKOpIbDMxzjsYb2OPM11xKh1NDUp9UJaatLdJZZQpHTtWzIqmMxTN0mnYdhYeLTuK709S1JzVzasWjEo/lFZElFMYn9806433XCRn8Ebx/otnR1Y1a5hnalZpOJYvFUuHHEq2bmz8KlxXDvqg6X9sam/wAu9ZZO8vxamOy/t64pnu2pVE4g0HOvTBkUVXr/AKZw3kC/vXHvSfW1esr+xv5zSVXc18oslUluj8LCecgftetJTy6z7blOwNHQT/KGX5m15vGHVCGXLbYmG8HnaP4Qyq+ZetdLHWFwALXxDVfr71yzd/1qubXpKkKgtCAgICAgINWzluus+Y/nh+a1W9l60fP4Vt3ONKfj8o3jLawy+N+lOHSPZGwaT3ua1o4ucbgPavJxWMy9icziF3yeshlHBHC3WQL3u8eQ/acf45AAsDW1Z1LzaWzp0ilcQ7tTOyNjpJHBjGAlzibg1oF5JUcRNpxDqZiIzKP5W5dy1TnRwF0NPs1HRfKOLyNYH5fbwG1t9lXTjNvOfwyNfeTecV8o/LUsVXMK3GYqYOMxUwcbdsj8v5IHNhq3OlgNwEhvc+HnO1zf1G7gqO52UXjip5T+VvQ3vDOL9PwrTHhwDmkEEAgg3gg7CCsbo1mHytsQVtO+PUJG99E7hIBs5jsPPyKfb63hXz7e6LW0+OuPdGLLpHz1EVMLw6SQMI3t198TzAOPQtvUtFKTdk0/daKr9BE1jWsaLmsAaBwaBcAvnpnM5ltRGPJh8s7Z7CoqioBAe1l0d4vvmd3rNW8XkHmBUmjp8d4q51L8NZl3bEtFtVTwVDPszRtdd4pI1jnBvHQuL04LTWfZ7W3FES+bfsxtXTT0ztkzHNv8V21rucOAPQvdO80tFo9i1eKJh5jmicxzmPGi9jnNcODmm4j2grdicxmGX0fK9BAQV3MV4Ku9JD8Dlm7/AK1XNr0lUVQWhAQEBAQEGpZ0j/02fz4PmtVzYevHz+FTfejPx+UPxFv4YHFLds01BjVplcL200ZcPSO71v6aZ6FQ/UL8Olwx7r/6fTi1OKfZZ1httLs8FvEGOhYbgQJJrt+vvGn2F3VWt+naPXUn+IZX6jrdNOPlMdJarJNJA0kDSQNJBWs0VvGWOSjkN7oAHREnWYibi31SR0OA3LG/UdHhtGpHv1bP6frcVeCfZRVmtJKqkdhZRxagIqvWNX2XTMc03HiZW+x5WlxzqbXHb/z/AEo+HWm4z3VVZq8kWe62L309E06mAzSecb2sHQNM9IWjsdPym/wp7q3SrI5krY04J6Nx1wOxGeikOsDmeCfXC432ni0X7uttbymqmKitINncsfsevdK0XR1bcQckgua8e3Rd6619nqcWnjsobiuL57tKVpAICCu5ivBV3pIfgcs3f9arm16SqKoLQgICAgICDUM6xusyfz4PmtVzYT/94+fwq72JnRnCGXrfYGFYzKRDCrH73SRt6GsJ/wAxWR+pz+6sNf8ATY/ZMqUstpPPOXFSZLQrXHdM5vRHcwfo0L6Ta14dGsf4fO7q3FrWlg1YVy9Hrgu5V5MxD2KzPSHyZhxvXM6lYSRo3l+bpzuXE6vZLXbx7y2fNhWOZalLr1SYrDygxOP7taqe7zbSnK5tqxS8YeglitNLc7ow6yyJh9oSH/BNE4fuVf2fnS8f3pKpuPK1ZVCR4aC5xuABJJ3AbSVQW3mTKO1TWVVRUm+6V5LRwjGpg6oat3TpwUirLvbitMu/kDbHYdfTyk3Me7Dk9HJcLzyB2i71VxuKcenMOtK3DeJejlitJpGd2x+yKB0rRe+kcJB6PZIObROl6qtbO/DqY7oNxXNM9kIWuoCAgruYrwVd6SH4HLN3/Wq5tekqiqC0ICAgICAg0zO791z+fT/OarOz9WPn8INx6coICthnzET1V7MZU3xV0ZOtskTuh7HD/IVnb/MzWVzaRERMQqCz1t5yy9hdFaVcw75S8avwyAPHxLd2+rM6VWTraNfEnMMBiHipuO3dH4VOzguPErzMuorWOkOF46EBBteaylMlqUpGyISyO5AI3N+JzVW3VsaUpdCM6kPQax2ilmdw4lbZEA2l/wAc0TR+xV/Z+VLz/ekqm487VhsWdW1TBZ8rGXl9UcIXAnvHA6Z1fkDh6wUO0pxakTPt5pde2KfyguC/xXdUrXzDPcGB3iu6pTMGHozIO1jV0FNK+/Ea3Qkv1EyR96See4O9ZYuvTg1JiGlpW4qRLOzxNe1zHDSa8Frgd7SLiD0KGJx5pHmK3bMdSVNRTO2wyOaD4zNrT0tLT0re078dYt3ZVq8Nph0V28EFdzFeCrvSQ/A5Zu/61XNr0lUVQWhAQEBAQEGmZ3fuufz6f5zVZ2fqx8/hDuPTlBFsM9u+aC1BBaAicbm1Ubmf3G98y/2PHrKpvKcWnnsn29sXx3XdZK+leejJ1zhHaEYv0AI57tzL+8f0Elp528FobLVx+yfhU3NP+UJKtFUEBAQEFmzNZOuhhfWyC59SAIwdogBvv9Y3Hma071l73V4rcEey7tqYjin3UhUllKGO7Y5SXt76KhB17v6II9uM/wBjVoentv8AM/8Av+lT69b+FXWetiAgICCO57bH0JqesaNUrcKT0jLy0nlLdIeoFpbHUzE0+VPc184smavqogruYrwVd6SH4HLN3/Wq5tekqiqC0ICAgICAg0zO791z+fT/ADmqzs/Vj5/CHcenKCLYZ77gmcxzXsJa9jmua4bWuabwR0gLyYiYxJ/D0hkflAy0KWOdtwf9mVn/AK5QNY5t45CFia2lOnbhaeneL1yzE8LXtcx7Q9jwWua4XhzSLiCDtBCjicTmHcxlFMts2s1M501E109ObyYxe6SHku2vbyi88eK1NDdxbyv5So6m3mvnXon/APG3kKuK4g5Y0khoBLibgALyTwAG0oKTkLm0klc2otBpjiFxbTnU6X0o/C38u077t9HX3cRHDTr3WdLQmfOyxtaAAALgNgGq4LMXWt5f5Sts+ke8EY8l7IW8Xka3EeK0az0DeFPt9LxL49vdFq6nBXLX821nNs6z5rQqr2umbiuJBLmwNvLRdtLnXl3HvgNqm3N51dSKV9kehXgpxWd7uqWX483uHrjk9X+y65ih3VLL8eb3D05PV/snM0O6pZfjze4enJ6v9k5mgc6ll+PN7h6cnq/2TmKNzp5myNa9hDmva1zSN7XC8EdCrTGJxKeJywmXdjdmUNRCBfJo6cfpWd80DnuLfWUuhqcGpEo9WvFWYebwVts1ygruYrwVd6SH4HLN3/Wq5tekqiqC0ICAgICAg0zO791z+fT/ADmqzs/Vj5/CHcenKCLYZ4gzuR2U8tmz4rO/jfcJYr7hIziODhruPRsKh1tGNWuJ6pNPUmk5egLDtqnrYmzU7xIw6iNjmO3te38LuT+Fj307UnFmhW8WjMMiuHTEWvkvQ1ZvqKeKRx/Ho6Luu2536qSmten0y4tp1t1hhRmxsm+/Afzdkz3fGpec1e//AFDjl9Psztk5PUdJ/wBvBFEfGDBpEcrz3x9qivq3v9UpK0rXpDKKN0xOUmUNPQQmad123QYLi6V3isG/n2DepNPStqTiri94pGZTXJuyqi3qzthWt0aSI3Rx69F+idUbL9rQftO3nVyNvat67enBTr/f7CrSs6tuK3Rls9dr4dPDRtNxndpPH/yiIIHS/R6pUexpm027O9zbFYr3RtaamICAguuaC2MegELje+kcY/7R76M8wF7fUWTvNPh1M91/b2zTHZvKqJ3nPODY/YdoVEYFzJDix+ZISbhzO0x0La29+PTifhm61eG8w11To1dzFeCrvSQ/A5Zu/wCtVza9JVFUFoQEBAQEBBpmd37rn8+n+c1Wdn6sfP4Q7j05QRbDPEBB37Ftmoo5MWmkdE7Vfdra8Dc9p1OH+wuL6dbxi0Oq3ms5hUrAzuQvAbWxuhfvkjBkYeUt+03m77nWfqbG0fROVqm5j/k3my8o6KqIFPUQyuOxgkGlsv8AsHvv0VW+len1QsVvW3SWUUboQTnLfORJRyPpoaZ7ZRsknGiwjxo2g/1By3hXdDaReOKZ8v8ACtq681nEQxWTGRM9pOZaFqyukZIA5kWlcZGHWNK64Rs/K3bfu3yau4rpRwacOKaU3/ddVoImRtaxgaxjQA1rQGhrRsAA2BZ8zM+crcYjo88ZwrY7MtCokBvjjOFH5kZIvHIXabukLZ29ODTiPlna1uK8y11ToxAQEG55prY7Gr2RuN0dW3DPpNsZ9t7fXVXd6fFp57JtvbF8d16vCyGgmueux8SCGsb9qndoP5YpCLieZ4b1yr2xvi017qu5rmOLsji01NXcxXgq70kPwOWbv+tVza9JVFUFoQEBAQEBBpmd37rn8+n+c1Wdn6sfP4Q7j05QRbDPEBAQEH6U1Q+J7JI3Fkkbg5rgbi1w2ELyYiYxJEzE5hd8gsu4rQaIpS2KraNbNgmu/FF/Ldo5tayNxtp05zHRoaWtF/Kerc1WTOpaVmQVLDHURsmYfwvaHXHiOB5Quq3tWc1nDyaxaMS0e0s0NnyEmJ01OTuBbK3/ABjS/VW677Ujr5oJ21J6eTUsrs2sVn00lS6qxNEtayPscNL3udcBfp8Lzs2Aqxo7u2pbhx/2h1NCKVzloKuK4gICAg4IQcYbeA9gTMgGDgPYmR9IK7mK8FXekh+Byzd/1qubXpKoqgtCAgICAgINMzu/dc/n0/zmqzs/Vj5/CHcenKCLYZ4gICAgIOWuIIIJBBBBBuII2EEbCgoeS+dWogDY6xpqoxqxGkCUDlv1P6bjylUtXZVt508vwsU3Mx5W81MsXLGz6u7BqGaZ/wDG84T+q66/ovCoX0NSnWFqurW3SWeUSRHM9tsac0FG06oW4j/SPFzRzhukfXWlsaYrN+6lubecVTRX1YQEBAQEBAQEFdzFeCrvSQ/A5Zu/61XNr0lUVQWhAQEBAQEGmZ3fuufz6f5zVZ2fqx8/hDuPTlBFsM8QEBAQEBAQcEI8d6jtiqhuENRPEBuZNI0ewG5cTp1t1iHUWtHSXXq6qSZ7pJXukkfdpPcS4uIAAvJ5AB0LqIiIxDyZmZzL8l6CAgICAgICAgruYrwVd6SH4HLN3/Wq5tekqiqC0ICAgICAg0zO791z+fT/ADmqzs/Vj5/CHcenKCLYZ4gICAgICAgICAgICAgICAgICAgruYrwVd6SH4HLN3/Wq5tekqiqC0ICAgICAg1DOxEXWXU3fhMDjzCZl6s7Scasf32Q7j05QBbDPEBAQEBAQEBAQEBAQEBAQEBAQEFfzFxnBrXbjLGAeUR3n4gs3fz+6q5tekqeqC0ICAgICAg61o0TKiKWCQXslY5jh+VwuN3Ar2tprMTDyYiYxLzblHYU1BO6nmGsXlj7rhNHfqc3+RuOpbmnqV1K8UMy9JpOJYxSORAQEBAQEBAQEBAQEBAQEBAQftR0sk0jIommSSQ3NY3a4/wOXcvJmKxmehETM4h6MyMsAWfSRU94c/W6Vw2OldrddyDUByNCxNbV8S82aWnTgrhnFEkEBAQEBAQEGPtqxaasjwqmNsrNov1Fp4scNbTygrumpak5rLm1YtGJaNVZnqRxJjqKiMH8JDJLuY3Aq1G+v7xCCdrX2mX4dxuHyuX3TPquuft9sPOVjudxuHyuX3TPqnP2+2DlY7ncbh8rl90z6pz9vtg5WO53G4fK5fdM+qc/b7YOVjudxuHyuX3TPqnP2+2DlY7ncbh8rl90z6pz9vtg5WO53G4fK5fdM+qc/b7YOVjudxuHyuX3TPqnP2+2DlY7ncbh8rl90z6pz9vtg5WO53G4fK5fdM+qc/b7YOVjudxuHyuX3TPqnP2+2DlY7ncbh8rl90z6pz9vtg5WO53G4fK5fdM+qc/b7YOVjudxuHyuX3TPqnP2+2DlY7ncbh8rl90z6pz9vtg5WO53G4fK5fdM+qc/b7YOVju+4szlPf31TO4cAyNv6kFeTvrdoOVr3luWTmSlHQA9jxgPcLnSuOm9w4Fx2DkFw5FW1Na+p9Up6adadGbUTsQEBAQEBAQEBAQEBAQEBAQEBAQEBAQEBAQEBAQEBAQEBAQE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16" descr="data:image/jpeg;base64,/9j/4AAQSkZJRgABAQAAAQABAAD/2wCEAAkGBhQQEBUREBETEBAVFxYUFRgQFhQQFRQYExYVFxYYFhYXGyYeGhkjGRQTIC8gIycpLCwsFyAxNTAqNSYuLioBCQoKDgwOGg8PGiwlHiQ0KSwsLCw0Liw0LDQvLCwsKi4sLCosLCwsLC8sLCwsLSwpLCwtKSwsLCwsLCwpLCwsKf/AABEIANQA7QMBIgACEQEDEQH/xAAbAAEAAwADAQAAAAAAAAAAAAAABQYHAQIEA//EAEIQAAIBAQQFBwkHAwMFAAAAAAABAgMEBREhBhIxQVETImFxgZGhFzJSZHKiscHiBxQjQmKC0bLC8DOS4SQ0Q9Lx/8QAGgEBAAMBAQEAAAAAAAAAAAAAAAMEBQECBv/EACkRAAICAgEDAwQDAQEAAAAAAAABAgMEERIhMVEUQbETM2GBMlJx8CL/2gAMAwEAAhEDEQA/ANxAAAAAAOtWqopyk1GKzbbwSXSzrXrxpxc5tRjFYtvckZtpFpJO1SwWMaKfNjx/VLp6NxBdcql+SvffGpfknb309SxjZo636544ftjtfaVi139Xqvn1p9UW4LujgeAGTO+c+7Mey+yzuzmUm822305nos95VaecKtSPVKWHdjgeYESbXYhTa7FouvTypBpV4qrHisIzXyfh1l0u686dohr0pKS3rY4vg1uMjPTd94zoTVSnLVku5rg1vRbqy5R6S6ouU5koPUuqNdBHXHfUbVS145SWU474v+HuZImtGSkto2IyUltAAHT0ACtaV6UcguSpP8ZrN7eTT/u/+nic1BcmR2WRrjyke6+tJaVlyk9epuhHb+5/lRTbw0ztFXzZKlHhT2/7nn8CDnNybbbbebbzbb3tnBk2ZM59uiMa3KnPt0R9KtpnPz5yn7UnL4s6060o+bKUfZbj8DqCtsrbZL2HSu0Un/qOpHhV5/jt8S33LpjSrtQn+FUe6T5sn+mXHoZnIJ68icPfaLFWTZX77RswKVonpW8VQryxTyhN7VwjJ/Bl1Neq2Nkdo2arY2x5IAAkJQAAAAAAAea8rYqNGdV/li31vcu/A43pbZxvS2ym6c33rz+7wfMjnPDfLcupfF9BVDtUqOUnKTxk223xbeLOpg2TdknJnzttjsk5MAAjIwAAAAACQuK93ZqyqLzdk1xi9vatqNUpVFKKlF4xaTTW9PYY2aDoLeHKUHTbzpvBezLNfNGhh2afBmjg26fBllABpmsR1/XqrNQlU2y2QXGT2dm/sMsq1XOTlJuUm8W3tbZZNO7x166pJ82ms/alm+5YLvKyY+VZznr2RiZlvOfH2QABUKYAAAAAANH0Pvv7xR1ZvGrTwTx2yX5ZeGD6ukzglNGbx5C0wljhGT1JdUsvB4PsLGPZ9Of4ZZxrfpzXhmpAA2zeAAAAAABWtPbTq2ZQX55pPqinL4qJZSm/aI8qK6ZvwiQZD1UyvlPVUilgAwzAAAAAAAAAABZNA7Tq2lw3Tg12xwkvDWK2S+iUsLZS65LvjJEtL1ZH/Sah6si/yaeAfK0zwhJ8It9yZvH0Jk142jlK1SfpTk+xvLwwPOcHJ863t7PmW9vYABw4AAAAAAAAAa5dlo5SjTnvlCLfW0sfHE9RE6Kv/o6Ps/Bslj6CD3FM+kre4pgAHs9gAAAqH2h0uZSluUpLvSf9rLeQemVj5SySazcGprsyfuuRDfHlW0QZEeVUkZqADCPnwAAAAAAcxg20km28klm2faw2GdeoqdNa0n3Jb23uRo9w6NU7LHHz6r2zfwjwXxLFNErX+CxRjytfTt5KvdegtWphKs+Rjw86fdsRabt0WoUJKUYuU1slNtvu2eB5r60xpUG4Q/FqLdF4Rj1y49CKjbtLbRVf+pya4U+b47fEtcqKe3Vlzlj0dEts044lFNYPNPJmPytk28XUm30yl/J3o3jVg8Y1akX0Sl/J31y/qd9ev6l8t2g1Ca/D1qMv0vWj/tfyaKpe+itaz4ya5Sn6UM8PaW1fA9N3acV6eVTCtH9XNl2SXzTLldF/0rUuY8Jb4Sykv5XSjijRd/HozijRf0j0ZlYLzpJocpp1bOlGe2UFkpezwfRsZRmsMnk+kpW1SremULaZVPUgACIiAAAAB3oUXOUYRzlJqK65PBfE6DUNGaerZKKfoJ9+fzJM+dCioRjBbIpRXUlgj6H0EVqKR9LBcYpAAHo9AAAA61KalFxaxTTT6U9p2ABkl7Xe7PWnSf5Xk+MX5r7jyGi6X3B94p8pTWNWC2elHeuvev8Akzpow76nXLXt7GBkUuqevb2AAICuDmEHJpJYtvBJbW3sRwWrQS6Neo68lzYZQx9J7X2L49BJXB2SUUSVVuySiiyaN3CrLSzSdWWc3/auhEBpXpY23Qs8sIrKc1v4xi+HFkrpnffIUuTg8KlTFZbYx3vrexdvAzsu5Fv019KBfyblWvpV/sAAzjMAAAB3o1pQkpQbjJPFNZNHQHQaPovpKrTHUqYRrRWeGSmvSXzRGaa6PZO00ln/AORLf+vr495ULLapUpxqQeEovFP/ADcapdlvjaqCmksJLCUXng9kos0qpq+DhPuatU1kQdc+5kwJC/rr+7V5U/y+dD2Xs7tnYR5nSi4vTMuUXFtMAA8nAWTQe6+Ur8q1zKWzpk9ncsX3EFYrFKtUjTprGUnh1cW+CRqd0XZGzUo0o54Zt+k3tZcxaucuT7Iu4dPOfJ9kewAGubQAAAAAAAIPSHSiFlWrHCdZrKO6PTL+Np5nNQW5Hic4wW5ErbLbCjHXqzUI8X8uLM20kt9GtV16EJRx85vBKb4qO5/HgeK33jUrz16snJ7uC6EtyPMZN+T9Tol0MfIyvq/+UugABUKYNWuCwchZ6cMMHhjL2pZv44dhmd1UOUr04elOK8Viadflp5OzVZraoSw62sF4s0MNJKU2aOCklKb9jN9ILx5e0TnjjHHVj7Mcl37e0jwCjJuT2zPlJybbAAPJwAAAAAAFs0AvHVqSoN5TWtH2o7e9f0lTPdcdp5O00p8JxT6pPVfxJaZ8Jpk1E+FiZbPtAsGNKFZLOD1X1S2dzS72UU1TSOz69lqx/Q5f7ed8jKyfMjqe/JYzo6s35AAKZRLZoffNmorVmnTqyyc5Zxa3LFeav8xLzCaaTTTTzTWaZjRK3JpHUsr5r16e+Enl+30WX6MrguMl0NDHy+CUZLoaiDx3Xe1O0w16bx4p+dF8Gj2Gmmmto1k01tAAHToAPFfF6Rs1GVSWeGUV6UnsRxtJbZyTUVtkdpTpGrNDUhg60llv1F6T+SM5qVHJuUm5SbxbebbfE72u1SqzlUm9aUni3/m4+RiXXO2W/Ywb73bLft7AAEBXAAAJXRWONspe0/CLLtpjLCxVP2r3kUfRipq2uj7WHemvmXrS6njY6vQk+6SZo4/2Z/v4NPG+xP8AfwZkADOMwAAAAAAAAAHMJYNPhn3ZnB9LPT1pxjxlFd7S+Z1BGuWqGtTkuMZLvTMeNfvCpq0akuEJPuizIS/nd4mln94/sAAzzNAAAPXdd6Ts1RVKbz3p7JLgzT7qvSFppKpDY8mnti96ZkpK6OX27LVTedOWU10ekulfyW8a/wCm9PsXMXI+m9PsaiDrCakk08U1imt6Z2Ng2wZxplfHLV9SL/Dp4xXBy/M/l2dJddIby+72edRZSw1Y+1LJd23sMrM/Ns0lBGbnW6Sgv2AAZhlAAAAAAH1slfk6kZ+jKMu5pmsW2gq1GUN04NL9yyfwMiNL0PvHlrLFN86n+G/2+b7uBfw5Lbg/c0cGS24P3M1lFp4PJrJ9hwT2mV18jaHJLmVeeuv8y78+0gSnOLhJxZRsg4ScX7AAHg8AAAAAAAldFrJylrprdF676oZ/HAii9aBXXqwlXks582Psp5vtf9JPjw52JE+NXzsSJTS21cnZKnGSUF+54fDEzEt/2gXjjKFBPzefLreUfDW70VAky58rNeCXMnys14AAKhTAAAAAAL3oJfGvB2eT50M4dMOHY34otZkt0Xg6FaFVbIvPpi8pLuxNZhLFJrNPNdpsYlnKGn7G1h284cX3RSvtCtvOp0VuTm+3mx+Eu8p5LaV2jXtlThFqC/akvjiRJm3y5WNmZkS5WNgAEJAAAAAAACa0Uvn7vX5zwpTwjLo9GXY/BshSauDRepauc/w6PpPbLoit/XsJauXNcO5LTz5rh3L3ft0K1UXB4KW2D4SWzseztMutFnlTm4TWrKLwae5mt2ejGjTUcXqQWGM3jkuLZSNMbzs1Z/h4yrRy145Ra4Nvzuhov5dcWuXZmhm1xa5t6fyVcAGWZQAAAAABJXDc0rVVUFlBZzlwX8vcaTarRCy0HJ82nTikkujJRXTsRDaK3tZdRUqT5Oe1qpgpTe962xvo8CRv65Faqeo5Sg08YtbMdnOW81qIcK24dWbOPXwrbh1bMyttrlWqSqT86Tbf8LoSwXYfE9l6XTUs09SpHDg1nGS4pnjMuSafXuZEk03y7gAHk8gAAAAAA0zRC28rZIY5uGNN/t2e7gZmWvQi9FSjVjJ4LGEl1tST+CLeLPjZ19y3hz42dfcrl4VNatUlxnN98mecuc/s8xbfL7W35nH9xx5O/WPc+o48a1vt8HHi3N718FNBcvJ36x7n1Dyd+se59Rz0tvj4Oeku8fBTQXLyd+se59Q8nfrHufUPS2+Pgeku8fBTQXLyd+se59R9bN9n0YzTnW14J4uKjq49GOIWLb4OrEt8fBHaK6K8vhWrLCj+VbOU+n4lyvO9Kdlp608EtkYx2vDdFf5gcXpecLLS15bFlGKyxe6K/wAyMyvO852io6lR4t7FuiuCXAtSlHGjxj3Lc5xxY8Y/yPXfWkdW1PnPVp7oR2dvpMigDOlJye2ZkpOT3IAA8nkAAAAAAFm0f0zlSwp126lPYpbZQ/8AZeJWQSQslB7iSV2Sre4s1q02WlaqWEsKlOSxTXg4vczN78uOdlqass4PzJbpL5NcD06NaRyss9WTboyfOW3V/VH5reX63WKna6Oq8JQksYyWeHCSZfajkx2v5I0Wo5UNrpJGTAuXk79Y9z6h5O/WPc+oq+lt8fBT9Jd4+CmguXk79Y9z6h5O/WPc+oelt8fA9Jd4+CmguXk79Y9z6h5O/WPc+oelt8fA9Jd4+CmnMajWxtdRcfJ36x7n1Dyd+se59Q9Lb4+DvpLvHwXQAG0boAAAAAAOtWqoxcpPCKTbb3JbWdioaeXvqxVni85c6eHo45Ltax7OkjtsVcXJkVtirg5MrekF9O1VXLNU1lBcFx63tIwAwpScntnz8pOT2wADyeQAAAAAAAAAAAAW3Qm/9WSs1R82T/Db3Sf5ep7unrKkIyweKya4EldjrlyRJVY65KSNmBF6OXt95oRm/PXNn7S39qwfaShuxkpLaPoYyUkpIAA9HoAAAAAAAAAAAAAAA6VaijFyk8Ek23wSWLMlvK2utVnVltk2+pbl2LAv+mtt5OyuK21Godjzl4LDtM3MzNntqJk59m5KAABnmcAAAAAAAAAAAAAAAAAAWLQe8uTtHJt82qsP3LOPzXajRDG6NVwkpR86LUl1p4o1+yWhVKcZrZKKku1YmphT3Fx8Gvg2bi4+D6gAvmgAAAAAAAAAAAAAAAUf7Q7TjOlT4Rc3+54L+mXeVEntNquNskvRjBeGP9xAmHkPdjPn8mW7ZAAEBAAAAAAAAAAAAAAAAAAADSdC7Tr2SC3wcodzxXhJGbF6+z2rjSqx4TT74/8ABcw3qzRdwpat15LYADXNoAAAAAAAAAAAAAAAzPTH/van7P6IkKAYNv3Jf6z5277kv9YABERAAAAAAAAAAAAAAAAAAAun2dvKsumH9wBZxfur/vYtYn3l+/guQANo3QAAAAAD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028"/>
          <p:cNvSpPr txBox="1">
            <a:spLocks noChangeArrowheads="1"/>
          </p:cNvSpPr>
          <p:nvPr/>
        </p:nvSpPr>
        <p:spPr bwMode="auto">
          <a:xfrm>
            <a:off x="941524" y="5655906"/>
            <a:ext cx="11080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Jerry Gao Ph.D.	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0318" y="1017050"/>
            <a:ext cx="4922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An Equivalence Partitioning Example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005001" y="3284512"/>
            <a:ext cx="4637243" cy="2456262"/>
            <a:chOff x="1143000" y="462165"/>
            <a:chExt cx="6445802" cy="4478428"/>
          </a:xfrm>
        </p:grpSpPr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1295400" y="3733800"/>
              <a:ext cx="5976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3308074" y="1219199"/>
              <a:ext cx="0" cy="3048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 flipV="1">
              <a:off x="1463630" y="2819397"/>
              <a:ext cx="1167214" cy="76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 flipV="1">
              <a:off x="2591382" y="2057398"/>
              <a:ext cx="685218" cy="76200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352800" y="2057400"/>
              <a:ext cx="1676399" cy="335755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5029200" y="1587500"/>
              <a:ext cx="1828800" cy="787401"/>
            </a:xfrm>
            <a:custGeom>
              <a:avLst/>
              <a:gdLst>
                <a:gd name="T0" fmla="*/ 0 w 1152"/>
                <a:gd name="T1" fmla="*/ 2147483647 h 496"/>
                <a:gd name="T2" fmla="*/ 2147483647 w 1152"/>
                <a:gd name="T3" fmla="*/ 2147483647 h 496"/>
                <a:gd name="T4" fmla="*/ 2147483647 w 1152"/>
                <a:gd name="T5" fmla="*/ 2147483647 h 4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496">
                  <a:moveTo>
                    <a:pt x="0" y="496"/>
                  </a:moveTo>
                  <a:cubicBezTo>
                    <a:pt x="240" y="312"/>
                    <a:pt x="480" y="128"/>
                    <a:pt x="672" y="64"/>
                  </a:cubicBezTo>
                  <a:cubicBezTo>
                    <a:pt x="864" y="0"/>
                    <a:pt x="1072" y="104"/>
                    <a:pt x="1152" y="112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1448564" y="2133600"/>
              <a:ext cx="0" cy="2057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6858000" y="14478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1328159" y="3060408"/>
              <a:ext cx="1486022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f1(x)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295402" y="1133912"/>
              <a:ext cx="1493897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f2(x)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3657600" y="22098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 = f3(x)</a:t>
              </a: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5651500" y="838200"/>
              <a:ext cx="10541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Y = f4(x)</a:t>
              </a: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5029200" y="1447800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2591382" y="1447801"/>
              <a:ext cx="0" cy="274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1143000" y="42672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x0</a:t>
              </a: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2281379" y="4267201"/>
              <a:ext cx="620003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x1</a:t>
              </a: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3079750" y="42672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67" name="Text Box 23"/>
            <p:cNvSpPr txBox="1">
              <a:spLocks noChangeArrowheads="1"/>
            </p:cNvSpPr>
            <p:nvPr/>
          </p:nvSpPr>
          <p:spPr bwMode="auto">
            <a:xfrm>
              <a:off x="4876800" y="41910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x3</a:t>
              </a:r>
            </a:p>
          </p:txBody>
        </p: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6661150" y="4191000"/>
              <a:ext cx="425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x4</a:t>
              </a:r>
            </a:p>
          </p:txBody>
        </p:sp>
        <p:sp>
          <p:nvSpPr>
            <p:cNvPr id="69" name="Text Box 25"/>
            <p:cNvSpPr txBox="1">
              <a:spLocks noChangeArrowheads="1"/>
            </p:cNvSpPr>
            <p:nvPr/>
          </p:nvSpPr>
          <p:spPr bwMode="auto">
            <a:xfrm>
              <a:off x="3048000" y="762000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Y</a:t>
              </a: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7131816" y="3206228"/>
              <a:ext cx="456986" cy="683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X</a:t>
              </a:r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3395743" y="462165"/>
              <a:ext cx="1724283" cy="673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undefined</a:t>
              </a:r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 flipH="1">
              <a:off x="3657601" y="1021555"/>
              <a:ext cx="304802" cy="6991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5175" y="2566875"/>
            <a:ext cx="3117345" cy="1177299"/>
            <a:chOff x="598851" y="2394549"/>
            <a:chExt cx="3117345" cy="1323439"/>
          </a:xfrm>
        </p:grpSpPr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598851" y="2773991"/>
              <a:ext cx="79701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Y(x) = </a:t>
              </a: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1556630" y="2394549"/>
              <a:ext cx="2159566" cy="132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1600" dirty="0"/>
                <a:t>f1(x)	x in [x0, x1]</a:t>
              </a:r>
            </a:p>
            <a:p>
              <a:pPr eaLnBrk="1" hangingPunct="1"/>
              <a:r>
                <a:rPr lang="en-US" altLang="en-US" sz="1600" dirty="0"/>
                <a:t>f2(x) 	x in (x1, 0)</a:t>
              </a:r>
            </a:p>
            <a:p>
              <a:pPr eaLnBrk="1" hangingPunct="1"/>
              <a:r>
                <a:rPr lang="en-US" altLang="en-US" sz="1600" dirty="0"/>
                <a:t>Undefined  x = 0</a:t>
              </a:r>
            </a:p>
            <a:p>
              <a:pPr eaLnBrk="1" hangingPunct="1"/>
              <a:r>
                <a:rPr lang="en-US" altLang="en-US" sz="1600" dirty="0"/>
                <a:t>f3(x)	x in (0, x3]</a:t>
              </a:r>
            </a:p>
            <a:p>
              <a:pPr eaLnBrk="1" hangingPunct="1"/>
              <a:r>
                <a:rPr lang="en-US" altLang="en-US" sz="1600" dirty="0"/>
                <a:t>f4(x)	x in (x3, x4]</a:t>
              </a:r>
            </a:p>
          </p:txBody>
        </p:sp>
      </p:grpSp>
      <p:sp>
        <p:nvSpPr>
          <p:cNvPr id="76" name="Oval 8"/>
          <p:cNvSpPr>
            <a:spLocks noChangeArrowheads="1"/>
          </p:cNvSpPr>
          <p:nvPr/>
        </p:nvSpPr>
        <p:spPr bwMode="auto">
          <a:xfrm>
            <a:off x="5437417" y="4040741"/>
            <a:ext cx="201383" cy="226459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Line 31"/>
          <p:cNvSpPr>
            <a:spLocks noChangeShapeType="1"/>
          </p:cNvSpPr>
          <p:nvPr/>
        </p:nvSpPr>
        <p:spPr bwMode="auto">
          <a:xfrm>
            <a:off x="5087954" y="4007305"/>
            <a:ext cx="153141" cy="2598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368196" y="1585645"/>
            <a:ext cx="7190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software component provides a set of application functions. </a:t>
            </a:r>
          </a:p>
          <a:p>
            <a:r>
              <a:rPr lang="en-US" sz="1600" dirty="0"/>
              <a:t>These functions generate a corresponding Y value based on the value of input data X.</a:t>
            </a:r>
          </a:p>
          <a:p>
            <a:r>
              <a:rPr lang="en-US" sz="1600" dirty="0"/>
              <a:t>Each function is called and executed when X value is fall into a specific data range.</a:t>
            </a:r>
          </a:p>
        </p:txBody>
      </p:sp>
      <p:sp>
        <p:nvSpPr>
          <p:cNvPr id="14" name="Left Bracket 13"/>
          <p:cNvSpPr/>
          <p:nvPr/>
        </p:nvSpPr>
        <p:spPr>
          <a:xfrm>
            <a:off x="1555614" y="2666999"/>
            <a:ext cx="167340" cy="10771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1317</Words>
  <Application>Microsoft Office PowerPoint</Application>
  <PresentationFormat>On-screen Show (4:3)</PresentationFormat>
  <Paragraphs>247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Zeyu Gao</dc:creator>
  <cp:lastModifiedBy>Jerry Gao</cp:lastModifiedBy>
  <cp:revision>273</cp:revision>
  <dcterms:created xsi:type="dcterms:W3CDTF">2014-06-09T00:46:10Z</dcterms:created>
  <dcterms:modified xsi:type="dcterms:W3CDTF">2020-09-04T15:39:16Z</dcterms:modified>
</cp:coreProperties>
</file>