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86" r:id="rId4"/>
    <p:sldId id="275" r:id="rId5"/>
    <p:sldId id="290" r:id="rId6"/>
    <p:sldId id="276" r:id="rId7"/>
    <p:sldId id="288" r:id="rId8"/>
    <p:sldId id="287" r:id="rId9"/>
    <p:sldId id="280" r:id="rId10"/>
    <p:sldId id="279" r:id="rId11"/>
    <p:sldId id="282" r:id="rId12"/>
    <p:sldId id="291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70962" autoAdjust="0"/>
  </p:normalViewPr>
  <p:slideViewPr>
    <p:cSldViewPr>
      <p:cViewPr>
        <p:scale>
          <a:sx n="112" d="100"/>
          <a:sy n="112" d="100"/>
        </p:scale>
        <p:origin x="-88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this session, we start to Module #2 on Software Testing Fundamentals. </a:t>
            </a:r>
          </a:p>
          <a:p>
            <a:endParaRPr lang="en-US" baseline="0" dirty="0"/>
          </a:p>
          <a:p>
            <a:r>
              <a:rPr lang="en-US" baseline="0" dirty="0"/>
              <a:t>In this module, we cover the basics of software testing, including the following subjects: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7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package</a:t>
            </a:r>
            <a:r>
              <a:rPr lang="en-US" baseline="0" dirty="0"/>
              <a:t> in Module 3 for Software Testing Class. It provides an introduction to software white-box testing. It covers the following 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is white-box</a:t>
            </a:r>
            <a:r>
              <a:rPr lang="en-US" baseline="0" dirty="0"/>
              <a:t> testing</a:t>
            </a:r>
            <a:r>
              <a:rPr lang="en-US" dirty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Who</a:t>
            </a:r>
            <a:r>
              <a:rPr lang="en-US" baseline="0" dirty="0"/>
              <a:t> does white-box testing?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White-box testing</a:t>
            </a:r>
            <a:r>
              <a:rPr lang="en-US" baseline="0" dirty="0"/>
              <a:t> coverage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software testing is important?</a:t>
            </a:r>
          </a:p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purpose is to achieve pre-defined program code coverage for white-box testing. Here are the typical objectives and reasons: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Cover different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flows and execution paths</a:t>
            </a: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different program data  and their value set-up and usage</a:t>
            </a:r>
          </a:p>
          <a:p>
            <a:pPr marL="171450" indent="-171450">
              <a:buFontTx/>
              <a:buChar char="-"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 various program branches and logics</a:t>
            </a:r>
          </a:p>
          <a:p>
            <a:pPr marL="171450" indent="-171450">
              <a:buFontTx/>
              <a:buChar char="-"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Uncover the deadlock program codes and cases in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8034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#4 – Software Black-Box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#3 – Boundary Value Testing Method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2960" y="1001366"/>
            <a:ext cx="4651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A Boundary Value Testing Example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003278" y="3382785"/>
            <a:ext cx="4759723" cy="2456262"/>
            <a:chOff x="972752" y="462165"/>
            <a:chExt cx="6616050" cy="4478428"/>
          </a:xfrm>
        </p:grpSpPr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972752" y="3733800"/>
              <a:ext cx="62993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3308074" y="1219199"/>
              <a:ext cx="0" cy="3048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V="1">
              <a:off x="1293511" y="2819397"/>
              <a:ext cx="1167214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2474977" y="2057397"/>
              <a:ext cx="801623" cy="74968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352800" y="2057400"/>
              <a:ext cx="1676399" cy="335755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5029200" y="1587500"/>
              <a:ext cx="1828800" cy="787401"/>
            </a:xfrm>
            <a:custGeom>
              <a:avLst/>
              <a:gdLst>
                <a:gd name="T0" fmla="*/ 0 w 1152"/>
                <a:gd name="T1" fmla="*/ 2147483647 h 496"/>
                <a:gd name="T2" fmla="*/ 2147483647 w 1152"/>
                <a:gd name="T3" fmla="*/ 2147483647 h 496"/>
                <a:gd name="T4" fmla="*/ 2147483647 w 1152"/>
                <a:gd name="T5" fmla="*/ 214748364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496">
                  <a:moveTo>
                    <a:pt x="0" y="496"/>
                  </a:moveTo>
                  <a:cubicBezTo>
                    <a:pt x="240" y="312"/>
                    <a:pt x="480" y="128"/>
                    <a:pt x="672" y="64"/>
                  </a:cubicBezTo>
                  <a:cubicBezTo>
                    <a:pt x="864" y="0"/>
                    <a:pt x="1072" y="104"/>
                    <a:pt x="1152" y="11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246736" y="2089820"/>
              <a:ext cx="0" cy="2057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6858000" y="14478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1317187" y="2807085"/>
              <a:ext cx="1486022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f1(x)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143000" y="1047312"/>
              <a:ext cx="1493897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f2(x)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3657600" y="22098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 = f3(x)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5651500" y="8382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f4(x)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5029200" y="14478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2454095" y="1447801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1143000" y="42672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x0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2281379" y="4267201"/>
              <a:ext cx="620003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x1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3079750" y="4267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4876800" y="41910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x3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6661150" y="41910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x4</a:t>
              </a:r>
            </a:p>
          </p:txBody>
        </p: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131816" y="3206228"/>
              <a:ext cx="456986" cy="683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X</a:t>
              </a: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395743" y="462165"/>
              <a:ext cx="1724283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undefined</a:t>
              </a:r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 flipH="1">
              <a:off x="3657601" y="1021555"/>
              <a:ext cx="304802" cy="6991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6117" y="2666999"/>
            <a:ext cx="3117345" cy="1177299"/>
            <a:chOff x="598851" y="2394549"/>
            <a:chExt cx="3117345" cy="1323439"/>
          </a:xfrm>
        </p:grpSpPr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598851" y="2773991"/>
              <a:ext cx="7970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Y(x) = 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1556630" y="2394549"/>
              <a:ext cx="2159566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f1(x)	x in [x0, x1]</a:t>
              </a:r>
            </a:p>
            <a:p>
              <a:pPr eaLnBrk="1" hangingPunct="1"/>
              <a:r>
                <a:rPr lang="en-US" altLang="en-US" sz="1600" dirty="0"/>
                <a:t>f2(x) 	x in (x1, 0)</a:t>
              </a:r>
            </a:p>
            <a:p>
              <a:pPr eaLnBrk="1" hangingPunct="1"/>
              <a:r>
                <a:rPr lang="en-US" altLang="en-US" sz="1600" dirty="0"/>
                <a:t>Undefined  x = 0</a:t>
              </a:r>
            </a:p>
            <a:p>
              <a:pPr eaLnBrk="1" hangingPunct="1"/>
              <a:r>
                <a:rPr lang="en-US" altLang="en-US" sz="1600" dirty="0"/>
                <a:t>f3(x)	x in (0, x3]</a:t>
              </a:r>
            </a:p>
            <a:p>
              <a:pPr eaLnBrk="1" hangingPunct="1"/>
              <a:r>
                <a:rPr lang="en-US" altLang="en-US" sz="1600" dirty="0"/>
                <a:t>f4(x)	x in (x3, x4]</a:t>
              </a:r>
            </a:p>
          </p:txBody>
        </p:sp>
      </p:grpSp>
      <p:sp>
        <p:nvSpPr>
          <p:cNvPr id="76" name="Oval 8"/>
          <p:cNvSpPr>
            <a:spLocks noChangeArrowheads="1"/>
          </p:cNvSpPr>
          <p:nvPr/>
        </p:nvSpPr>
        <p:spPr bwMode="auto">
          <a:xfrm>
            <a:off x="5557573" y="4114843"/>
            <a:ext cx="201383" cy="22645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5016999" y="4057364"/>
            <a:ext cx="153141" cy="2598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368196" y="1585645"/>
            <a:ext cx="7190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software component provides a set of application functions. </a:t>
            </a:r>
          </a:p>
          <a:p>
            <a:r>
              <a:rPr lang="en-US" sz="1600" dirty="0"/>
              <a:t>These functions generate a corresponding Y value based on the value of input data X.</a:t>
            </a:r>
          </a:p>
          <a:p>
            <a:r>
              <a:rPr lang="en-US" sz="1600" dirty="0"/>
              <a:t>Each function is called and executed when X value is fall into a specific data range.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1555614" y="2666999"/>
            <a:ext cx="167340" cy="10771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442" y="5038224"/>
            <a:ext cx="850557" cy="25075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75" name="Oval 74"/>
          <p:cNvSpPr/>
          <p:nvPr/>
        </p:nvSpPr>
        <p:spPr>
          <a:xfrm>
            <a:off x="5707514" y="5038223"/>
            <a:ext cx="1222076" cy="2638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79" name="Oval 78"/>
          <p:cNvSpPr/>
          <p:nvPr/>
        </p:nvSpPr>
        <p:spPr>
          <a:xfrm>
            <a:off x="6921570" y="5038224"/>
            <a:ext cx="1376376" cy="2638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80" name="Oval 79"/>
          <p:cNvSpPr/>
          <p:nvPr/>
        </p:nvSpPr>
        <p:spPr>
          <a:xfrm>
            <a:off x="5048665" y="5001149"/>
            <a:ext cx="609600" cy="31809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B2</a:t>
            </a:r>
          </a:p>
        </p:txBody>
      </p:sp>
      <p:sp>
        <p:nvSpPr>
          <p:cNvPr id="81" name="Text Box 56"/>
          <p:cNvSpPr txBox="1">
            <a:spLocks noChangeArrowheads="1"/>
          </p:cNvSpPr>
          <p:nvPr/>
        </p:nvSpPr>
        <p:spPr bwMode="auto">
          <a:xfrm>
            <a:off x="1914288" y="4136766"/>
            <a:ext cx="1832479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Existing Boundaries: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B1: x in [x0, x1]</a:t>
            </a:r>
          </a:p>
          <a:p>
            <a:pPr eaLnBrk="1" hangingPunct="1"/>
            <a:r>
              <a:rPr lang="en-US" altLang="en-US" sz="1400" dirty="0"/>
              <a:t>B2: x in (x1, 0)</a:t>
            </a:r>
          </a:p>
          <a:p>
            <a:pPr eaLnBrk="1" hangingPunct="1"/>
            <a:r>
              <a:rPr lang="en-US" altLang="en-US" sz="1400" dirty="0"/>
              <a:t>B3: x in (0, x3)</a:t>
            </a:r>
          </a:p>
          <a:p>
            <a:pPr eaLnBrk="1" hangingPunct="1"/>
            <a:r>
              <a:rPr lang="en-US" altLang="en-US" sz="1400" dirty="0"/>
              <a:t>B4: x in [x3, x4]</a:t>
            </a:r>
          </a:p>
        </p:txBody>
      </p:sp>
    </p:spTree>
    <p:extLst>
      <p:ext uri="{BB962C8B-B14F-4D97-AF65-F5344CB8AC3E}">
        <p14:creationId xmlns:p14="http://schemas.microsoft.com/office/powerpoint/2010/main" val="207258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20318" y="1017050"/>
            <a:ext cx="4651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A Boundary Value Testing Example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61085" y="1637469"/>
            <a:ext cx="6184776" cy="2424113"/>
            <a:chOff x="1143000" y="623888"/>
            <a:chExt cx="7239000" cy="3781425"/>
          </a:xfrm>
        </p:grpSpPr>
        <p:sp>
          <p:nvSpPr>
            <p:cNvPr id="50" name="Line 2"/>
            <p:cNvSpPr>
              <a:spLocks noChangeShapeType="1"/>
            </p:cNvSpPr>
            <p:nvPr/>
          </p:nvSpPr>
          <p:spPr bwMode="auto">
            <a:xfrm>
              <a:off x="1295400" y="3505200"/>
              <a:ext cx="662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"/>
            <p:cNvSpPr>
              <a:spLocks noChangeShapeType="1"/>
            </p:cNvSpPr>
            <p:nvPr/>
          </p:nvSpPr>
          <p:spPr bwMode="auto">
            <a:xfrm>
              <a:off x="3276600" y="9906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V="1">
              <a:off x="1371600" y="2590800"/>
              <a:ext cx="1371600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V="1">
              <a:off x="2743200" y="1828800"/>
              <a:ext cx="533400" cy="762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134313" y="1600199"/>
              <a:ext cx="228600" cy="3048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3352800" y="1828799"/>
              <a:ext cx="1676400" cy="33575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029200" y="1358899"/>
              <a:ext cx="1828800" cy="787400"/>
            </a:xfrm>
            <a:custGeom>
              <a:avLst/>
              <a:gdLst>
                <a:gd name="T0" fmla="*/ 0 w 1152"/>
                <a:gd name="T1" fmla="*/ 2147483647 h 496"/>
                <a:gd name="T2" fmla="*/ 2147483647 w 1152"/>
                <a:gd name="T3" fmla="*/ 2147483647 h 496"/>
                <a:gd name="T4" fmla="*/ 2147483647 w 1152"/>
                <a:gd name="T5" fmla="*/ 214748364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496">
                  <a:moveTo>
                    <a:pt x="0" y="496"/>
                  </a:moveTo>
                  <a:cubicBezTo>
                    <a:pt x="240" y="312"/>
                    <a:pt x="480" y="128"/>
                    <a:pt x="672" y="64"/>
                  </a:cubicBezTo>
                  <a:cubicBezTo>
                    <a:pt x="864" y="0"/>
                    <a:pt x="1072" y="104"/>
                    <a:pt x="1152" y="11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>
              <a:off x="1371600" y="1905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>
              <a:off x="68580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1384302" y="2688409"/>
              <a:ext cx="1346198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f1(x)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410114" y="1024070"/>
              <a:ext cx="1368425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f2(x)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657600" y="19812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f3(x)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5651119" y="828297"/>
              <a:ext cx="143548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f4(x)</a:t>
              </a: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5029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2743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114300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x0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254635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x1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079750" y="4038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487680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x3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666115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3124200" y="623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8045450" y="3290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3540283" y="931136"/>
              <a:ext cx="1447800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undefined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 flipH="1">
              <a:off x="3352800" y="1447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29"/>
            <p:cNvSpPr>
              <a:spLocks noChangeArrowheads="1"/>
            </p:cNvSpPr>
            <p:nvPr/>
          </p:nvSpPr>
          <p:spPr bwMode="auto">
            <a:xfrm>
              <a:off x="1371600" y="3276600"/>
              <a:ext cx="1371600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1889125" y="3694114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0000"/>
                  </a:solidFill>
                </a:rPr>
                <a:t>B1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2743199" y="3657601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B050"/>
                  </a:solidFill>
                </a:rPr>
                <a:t>B2</a:t>
              </a:r>
            </a:p>
          </p:txBody>
        </p:sp>
        <p:sp>
          <p:nvSpPr>
            <p:cNvPr id="77" name="Oval 32"/>
            <p:cNvSpPr>
              <a:spLocks noChangeArrowheads="1"/>
            </p:cNvSpPr>
            <p:nvPr/>
          </p:nvSpPr>
          <p:spPr bwMode="auto">
            <a:xfrm>
              <a:off x="3276600" y="3276600"/>
              <a:ext cx="1752600" cy="381000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auto">
            <a:xfrm>
              <a:off x="5029200" y="3276600"/>
              <a:ext cx="1828800" cy="381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Oval 34"/>
            <p:cNvSpPr>
              <a:spLocks noChangeArrowheads="1"/>
            </p:cNvSpPr>
            <p:nvPr/>
          </p:nvSpPr>
          <p:spPr bwMode="auto">
            <a:xfrm>
              <a:off x="2743200" y="3365500"/>
              <a:ext cx="533400" cy="2286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8798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</a:rPr>
                <a:t>B3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</a:rPr>
                <a:t>B4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377758" y="26289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B3</a:t>
              </a:r>
            </a:p>
          </p:txBody>
        </p:sp>
        <p:sp>
          <p:nvSpPr>
            <p:cNvPr id="87" name="Oval 44"/>
            <p:cNvSpPr>
              <a:spLocks noChangeArrowheads="1"/>
            </p:cNvSpPr>
            <p:nvPr/>
          </p:nvSpPr>
          <p:spPr bwMode="auto">
            <a:xfrm>
              <a:off x="3173279" y="3352800"/>
              <a:ext cx="228599" cy="228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 flipH="1">
              <a:off x="32766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2018319" y="4801123"/>
            <a:ext cx="16099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Test Cases for Boundary #4:</a:t>
            </a:r>
          </a:p>
        </p:txBody>
      </p:sp>
      <p:sp>
        <p:nvSpPr>
          <p:cNvPr id="91" name="AutoShape 47"/>
          <p:cNvSpPr>
            <a:spLocks/>
          </p:cNvSpPr>
          <p:nvPr/>
        </p:nvSpPr>
        <p:spPr bwMode="auto">
          <a:xfrm>
            <a:off x="3716045" y="4505790"/>
            <a:ext cx="152400" cy="1590210"/>
          </a:xfrm>
          <a:prstGeom prst="leftBracket">
            <a:avLst>
              <a:gd name="adj" fmla="val 95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263341"/>
            <a:ext cx="623154" cy="244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1" y="4232631"/>
            <a:ext cx="6710522" cy="4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47"/>
          <p:cNvSpPr txBox="1">
            <a:spLocks noChangeArrowheads="1"/>
          </p:cNvSpPr>
          <p:nvPr/>
        </p:nvSpPr>
        <p:spPr bwMode="auto">
          <a:xfrm>
            <a:off x="3856106" y="4518490"/>
            <a:ext cx="41615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 = x3’,	y = f3(x3’), 	check y =?</a:t>
            </a:r>
          </a:p>
          <a:p>
            <a:pPr eaLnBrk="1" hangingPunct="1"/>
            <a:r>
              <a:rPr lang="en-US" altLang="en-US" dirty="0"/>
              <a:t>x = x3,   y = f4(x3),	check y =?</a:t>
            </a:r>
          </a:p>
          <a:p>
            <a:pPr eaLnBrk="1" hangingPunct="1"/>
            <a:r>
              <a:rPr lang="en-US" altLang="en-US" dirty="0"/>
              <a:t>x = x34, y = f4(x34), 	check y=?</a:t>
            </a:r>
          </a:p>
          <a:p>
            <a:pPr eaLnBrk="1" hangingPunct="1"/>
            <a:r>
              <a:rPr lang="en-US" altLang="en-US" dirty="0"/>
              <a:t>x = x4,  y = f4(x),		check y=?</a:t>
            </a:r>
          </a:p>
          <a:p>
            <a:pPr eaLnBrk="1" hangingPunct="1"/>
            <a:r>
              <a:rPr lang="en-US" altLang="en-US" dirty="0"/>
              <a:t>x =x4’,  y = out of boundary</a:t>
            </a: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6076178" y="2971800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x34</a:t>
            </a:r>
          </a:p>
        </p:txBody>
      </p:sp>
      <p:sp>
        <p:nvSpPr>
          <p:cNvPr id="83" name="Oval 42"/>
          <p:cNvSpPr>
            <a:spLocks noChangeArrowheads="1"/>
          </p:cNvSpPr>
          <p:nvPr/>
        </p:nvSpPr>
        <p:spPr bwMode="auto">
          <a:xfrm>
            <a:off x="6305550" y="34290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Oval 38"/>
          <p:cNvSpPr>
            <a:spLocks noChangeArrowheads="1"/>
          </p:cNvSpPr>
          <p:nvPr/>
        </p:nvSpPr>
        <p:spPr bwMode="auto">
          <a:xfrm>
            <a:off x="7448550" y="34290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7448550" y="312420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x4’</a:t>
            </a:r>
          </a:p>
        </p:txBody>
      </p: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4781550" y="281940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x3’</a:t>
            </a:r>
          </a:p>
        </p:txBody>
      </p:sp>
      <p:sp>
        <p:nvSpPr>
          <p:cNvPr id="93" name="Oval 46"/>
          <p:cNvSpPr>
            <a:spLocks noChangeArrowheads="1"/>
          </p:cNvSpPr>
          <p:nvPr/>
        </p:nvSpPr>
        <p:spPr bwMode="auto">
          <a:xfrm>
            <a:off x="4781550" y="3352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 flipH="1">
            <a:off x="485775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20318" y="1017050"/>
            <a:ext cx="4651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A Boundary Value Testing Example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600201" y="1637469"/>
            <a:ext cx="6845660" cy="2424113"/>
            <a:chOff x="369465" y="623888"/>
            <a:chExt cx="8012535" cy="3781425"/>
          </a:xfrm>
        </p:grpSpPr>
        <p:sp>
          <p:nvSpPr>
            <p:cNvPr id="50" name="Line 2"/>
            <p:cNvSpPr>
              <a:spLocks noChangeShapeType="1"/>
            </p:cNvSpPr>
            <p:nvPr/>
          </p:nvSpPr>
          <p:spPr bwMode="auto">
            <a:xfrm>
              <a:off x="369465" y="3490795"/>
              <a:ext cx="7555335" cy="14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"/>
            <p:cNvSpPr>
              <a:spLocks noChangeShapeType="1"/>
            </p:cNvSpPr>
            <p:nvPr/>
          </p:nvSpPr>
          <p:spPr bwMode="auto">
            <a:xfrm>
              <a:off x="3276600" y="9906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V="1">
              <a:off x="1371600" y="2590800"/>
              <a:ext cx="1371600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V="1">
              <a:off x="2743200" y="1828800"/>
              <a:ext cx="533400" cy="762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134313" y="1600199"/>
              <a:ext cx="228600" cy="3048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3352800" y="1828799"/>
              <a:ext cx="1676400" cy="33575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029200" y="1358899"/>
              <a:ext cx="1828800" cy="787400"/>
            </a:xfrm>
            <a:custGeom>
              <a:avLst/>
              <a:gdLst>
                <a:gd name="T0" fmla="*/ 0 w 1152"/>
                <a:gd name="T1" fmla="*/ 2147483647 h 496"/>
                <a:gd name="T2" fmla="*/ 2147483647 w 1152"/>
                <a:gd name="T3" fmla="*/ 2147483647 h 496"/>
                <a:gd name="T4" fmla="*/ 2147483647 w 1152"/>
                <a:gd name="T5" fmla="*/ 214748364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496">
                  <a:moveTo>
                    <a:pt x="0" y="496"/>
                  </a:moveTo>
                  <a:cubicBezTo>
                    <a:pt x="240" y="312"/>
                    <a:pt x="480" y="128"/>
                    <a:pt x="672" y="64"/>
                  </a:cubicBezTo>
                  <a:cubicBezTo>
                    <a:pt x="864" y="0"/>
                    <a:pt x="1072" y="104"/>
                    <a:pt x="1152" y="11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>
              <a:off x="1371600" y="1905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>
              <a:off x="68580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1384301" y="2002092"/>
              <a:ext cx="1346198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f1(x)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410114" y="1024070"/>
              <a:ext cx="1368425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f2(x)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657600" y="19812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f3(x)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5651119" y="828297"/>
              <a:ext cx="143548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f4(x)</a:t>
              </a: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5029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2743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114300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x0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254635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x1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079750" y="4038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0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487680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x3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666115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3124200" y="623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8045450" y="3290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3540283" y="931136"/>
              <a:ext cx="1447800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undefined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 flipH="1">
              <a:off x="3352800" y="1447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29"/>
            <p:cNvSpPr>
              <a:spLocks noChangeArrowheads="1"/>
            </p:cNvSpPr>
            <p:nvPr/>
          </p:nvSpPr>
          <p:spPr bwMode="auto">
            <a:xfrm>
              <a:off x="1371600" y="3276600"/>
              <a:ext cx="1371600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1889125" y="3694114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0000"/>
                  </a:solidFill>
                </a:rPr>
                <a:t>B1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2743199" y="3657601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B050"/>
                  </a:solidFill>
                </a:rPr>
                <a:t>B2</a:t>
              </a:r>
            </a:p>
          </p:txBody>
        </p:sp>
        <p:sp>
          <p:nvSpPr>
            <p:cNvPr id="77" name="Oval 32"/>
            <p:cNvSpPr>
              <a:spLocks noChangeArrowheads="1"/>
            </p:cNvSpPr>
            <p:nvPr/>
          </p:nvSpPr>
          <p:spPr bwMode="auto">
            <a:xfrm>
              <a:off x="3276600" y="3276600"/>
              <a:ext cx="1752600" cy="381000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auto">
            <a:xfrm>
              <a:off x="5029200" y="3276600"/>
              <a:ext cx="1828800" cy="381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Oval 34"/>
            <p:cNvSpPr>
              <a:spLocks noChangeArrowheads="1"/>
            </p:cNvSpPr>
            <p:nvPr/>
          </p:nvSpPr>
          <p:spPr bwMode="auto">
            <a:xfrm>
              <a:off x="2743200" y="3365500"/>
              <a:ext cx="533400" cy="2286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8798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</a:rPr>
                <a:t>B3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</a:rPr>
                <a:t>B4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377758" y="26289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B3</a:t>
              </a:r>
            </a:p>
          </p:txBody>
        </p:sp>
        <p:sp>
          <p:nvSpPr>
            <p:cNvPr id="87" name="Oval 44"/>
            <p:cNvSpPr>
              <a:spLocks noChangeArrowheads="1"/>
            </p:cNvSpPr>
            <p:nvPr/>
          </p:nvSpPr>
          <p:spPr bwMode="auto">
            <a:xfrm>
              <a:off x="3173279" y="3352800"/>
              <a:ext cx="228599" cy="228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 flipH="1">
              <a:off x="32766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2018319" y="4801123"/>
            <a:ext cx="16099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Test Cases for Boundary #1:</a:t>
            </a:r>
          </a:p>
        </p:txBody>
      </p:sp>
      <p:sp>
        <p:nvSpPr>
          <p:cNvPr id="91" name="AutoShape 47"/>
          <p:cNvSpPr>
            <a:spLocks/>
          </p:cNvSpPr>
          <p:nvPr/>
        </p:nvSpPr>
        <p:spPr bwMode="auto">
          <a:xfrm>
            <a:off x="3716045" y="4505790"/>
            <a:ext cx="152400" cy="1590210"/>
          </a:xfrm>
          <a:prstGeom prst="leftBracket">
            <a:avLst>
              <a:gd name="adj" fmla="val 95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263341"/>
            <a:ext cx="623154" cy="244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1" y="4232631"/>
            <a:ext cx="6710522" cy="4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47"/>
          <p:cNvSpPr txBox="1">
            <a:spLocks noChangeArrowheads="1"/>
          </p:cNvSpPr>
          <p:nvPr/>
        </p:nvSpPr>
        <p:spPr bwMode="auto">
          <a:xfrm>
            <a:off x="3856105" y="4518490"/>
            <a:ext cx="45897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 = x0’,	y = Out of boundary     check y =?</a:t>
            </a:r>
          </a:p>
          <a:p>
            <a:pPr eaLnBrk="1" hangingPunct="1"/>
            <a:r>
              <a:rPr lang="en-US" altLang="en-US" dirty="0"/>
              <a:t>x = x0,    y = f1(x0),	        check y =?</a:t>
            </a:r>
          </a:p>
          <a:p>
            <a:pPr eaLnBrk="1" hangingPunct="1"/>
            <a:r>
              <a:rPr lang="en-US" altLang="en-US" dirty="0"/>
              <a:t>x = x1’,   y = f1(x1’), 	        check y=?</a:t>
            </a:r>
          </a:p>
          <a:p>
            <a:pPr eaLnBrk="1" hangingPunct="1"/>
            <a:r>
              <a:rPr lang="en-US" altLang="en-US" dirty="0"/>
              <a:t>x = x1,    y = f1(x1),	check y=?</a:t>
            </a:r>
          </a:p>
          <a:p>
            <a:pPr eaLnBrk="1" hangingPunct="1"/>
            <a:r>
              <a:rPr lang="en-US" altLang="en-US" dirty="0"/>
              <a:t>x =x2’,    y = f2(x2’)	check y=?</a:t>
            </a: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6076178" y="297180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X34’</a:t>
            </a:r>
          </a:p>
        </p:txBody>
      </p:sp>
      <p:sp>
        <p:nvSpPr>
          <p:cNvPr id="84" name="Oval 38"/>
          <p:cNvSpPr>
            <a:spLocks noChangeArrowheads="1"/>
          </p:cNvSpPr>
          <p:nvPr/>
        </p:nvSpPr>
        <p:spPr bwMode="auto">
          <a:xfrm>
            <a:off x="2966120" y="3352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3667086" y="273978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x2’</a:t>
            </a:r>
          </a:p>
        </p:txBody>
      </p:sp>
      <p:sp>
        <p:nvSpPr>
          <p:cNvPr id="93" name="Oval 46"/>
          <p:cNvSpPr>
            <a:spLocks noChangeArrowheads="1"/>
          </p:cNvSpPr>
          <p:nvPr/>
        </p:nvSpPr>
        <p:spPr bwMode="auto">
          <a:xfrm>
            <a:off x="3786777" y="3392074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 flipH="1">
            <a:off x="3844969" y="3058322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Oval 38">
            <a:extLst>
              <a:ext uri="{FF2B5EF4-FFF2-40B4-BE49-F238E27FC236}">
                <a16:creationId xmlns:a16="http://schemas.microsoft.com/office/drawing/2014/main" id="{AF6DCFAE-1F51-4B73-87C1-2C27E724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019" y="3395001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A655F122-FDEB-4406-8204-AD098C93E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285" y="295498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x1’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8DF1926B-6253-484F-9E9B-90845A16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131" y="2986612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x0’</a:t>
            </a:r>
          </a:p>
        </p:txBody>
      </p:sp>
    </p:spTree>
    <p:extLst>
      <p:ext uri="{BB962C8B-B14F-4D97-AF65-F5344CB8AC3E}">
        <p14:creationId xmlns:p14="http://schemas.microsoft.com/office/powerpoint/2010/main" val="22868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48119" y="1096374"/>
            <a:ext cx="647557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Boundary Value Testing Summary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81200" y="2590800"/>
            <a:ext cx="6415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Test Coverage: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The boundary value method assures the boundary value test coverage.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For each value boundary, there must be adequate boundary value 	tests to cover it.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0280" y="4648200"/>
            <a:ext cx="6415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Challenges:</a:t>
            </a:r>
          </a:p>
          <a:p>
            <a:r>
              <a:rPr lang="en-US" sz="1600" dirty="0"/>
              <a:t>	- It is difficult to identify all boundaries for a software when the 	given requirements are incomplete.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1590" y="3867374"/>
            <a:ext cx="6415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Limitations:</a:t>
            </a:r>
            <a:endParaRPr lang="en-US" sz="1600" dirty="0"/>
          </a:p>
          <a:p>
            <a:pPr lvl="2"/>
            <a:r>
              <a:rPr lang="en-US" sz="1600" dirty="0"/>
              <a:t>Only effective to detect boundary value related software errors.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81200" y="1752600"/>
            <a:ext cx="6415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Advantage:</a:t>
            </a:r>
            <a:endParaRPr lang="en-US" sz="1600" dirty="0"/>
          </a:p>
          <a:p>
            <a:r>
              <a:rPr lang="en-US" sz="1600" dirty="0"/>
              <a:t>	- Simple and easy to understand and use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9357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Testing METHOD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057400" y="1313329"/>
            <a:ext cx="6513951" cy="66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What is Boundary Value Testing Method?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68038" y="3352800"/>
            <a:ext cx="6503313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How to Use Boundary Value Testing?</a:t>
            </a:r>
          </a:p>
        </p:txBody>
      </p:sp>
      <p:sp>
        <p:nvSpPr>
          <p:cNvPr id="29" name="Rounded Rectangle 4"/>
          <p:cNvSpPr/>
          <p:nvPr/>
        </p:nvSpPr>
        <p:spPr>
          <a:xfrm>
            <a:off x="2072834" y="2209800"/>
            <a:ext cx="648740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Why Do We Need Boundary Value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069518" y="5206404"/>
            <a:ext cx="6501833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Boundary Value Testing Summary</a:t>
            </a:r>
          </a:p>
        </p:txBody>
      </p:sp>
      <p:sp>
        <p:nvSpPr>
          <p:cNvPr id="22" name="Rounded Rectangle 4"/>
          <p:cNvSpPr/>
          <p:nvPr/>
        </p:nvSpPr>
        <p:spPr>
          <a:xfrm>
            <a:off x="2069520" y="4292004"/>
            <a:ext cx="6490717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Boundary Value Testing</a:t>
            </a:r>
            <a:r>
              <a:rPr lang="en-US" sz="2800" kern="1200" dirty="0">
                <a:solidFill>
                  <a:schemeClr val="tx1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447800" y="1043944"/>
            <a:ext cx="7467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boundary value testing method?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983" y="1550894"/>
            <a:ext cx="67508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Boundary value testing is also known as boundary value analysis (BVA).</a:t>
            </a:r>
          </a:p>
          <a:p>
            <a:r>
              <a:rPr lang="en-US" altLang="en-US" sz="1600" dirty="0"/>
              <a:t>It is one of the best-known functional test techniques in black-box testing.</a:t>
            </a:r>
          </a:p>
          <a:p>
            <a:endParaRPr lang="en-US" altLang="en-US" sz="1600" dirty="0"/>
          </a:p>
          <a:p>
            <a:r>
              <a:rPr lang="en-US" altLang="en-US" sz="1600" b="1" dirty="0"/>
              <a:t>Definition: </a:t>
            </a:r>
          </a:p>
          <a:p>
            <a:r>
              <a:rPr lang="en-US" altLang="en-US" sz="1600" dirty="0"/>
              <a:t>Boundary value analysis is a software testing technique in which tests are designed to validate software functions and behaviors by focusing on the representative boundary values for each system boundary.</a:t>
            </a:r>
          </a:p>
          <a:p>
            <a:endParaRPr lang="en-US" altLang="en-US" sz="1600" dirty="0"/>
          </a:p>
          <a:p>
            <a:r>
              <a:rPr lang="en-US" altLang="en-US" sz="1600" dirty="0"/>
              <a:t>Traditional boundary value analysis focuses on input or output values at the extreme boundary conditions of independent physical variables.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69635" y="427739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29" name="Cube 28"/>
          <p:cNvSpPr/>
          <p:nvPr/>
        </p:nvSpPr>
        <p:spPr>
          <a:xfrm>
            <a:off x="6970850" y="4496719"/>
            <a:ext cx="930942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86971" y="5026250"/>
            <a:ext cx="109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Under-Test</a:t>
            </a:r>
          </a:p>
          <a:p>
            <a:r>
              <a:rPr lang="en-US" sz="1600" dirty="0"/>
              <a:t>Software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707765" y="4330452"/>
            <a:ext cx="290845" cy="298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5029201" y="5657293"/>
            <a:ext cx="220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System Data Boundaries</a:t>
            </a:r>
          </a:p>
        </p:txBody>
      </p:sp>
      <p:sp>
        <p:nvSpPr>
          <p:cNvPr id="42" name="Oval 41"/>
          <p:cNvSpPr/>
          <p:nvPr/>
        </p:nvSpPr>
        <p:spPr>
          <a:xfrm>
            <a:off x="4856082" y="4254253"/>
            <a:ext cx="694960" cy="509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03562" y="5101740"/>
            <a:ext cx="694960" cy="509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027552" y="5207299"/>
            <a:ext cx="290845" cy="298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029201" y="43304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5240" y="52072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289401" y="4746177"/>
            <a:ext cx="171678" cy="33832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ket 20"/>
          <p:cNvSpPr/>
          <p:nvPr/>
        </p:nvSpPr>
        <p:spPr>
          <a:xfrm>
            <a:off x="6318397" y="4330452"/>
            <a:ext cx="193601" cy="10258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538900" y="4684355"/>
            <a:ext cx="290845" cy="298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Oval 50"/>
          <p:cNvSpPr/>
          <p:nvPr/>
        </p:nvSpPr>
        <p:spPr>
          <a:xfrm>
            <a:off x="3048000" y="4282147"/>
            <a:ext cx="694960" cy="509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71774" y="42542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600" y="51349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481319" y="4774071"/>
            <a:ext cx="171678" cy="33832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0" y="4330452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52800" y="4419600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00400" y="4680474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743200" y="4482852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21532" y="5681186"/>
            <a:ext cx="23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Selected Boundary Values</a:t>
            </a:r>
          </a:p>
        </p:txBody>
      </p:sp>
      <p:sp>
        <p:nvSpPr>
          <p:cNvPr id="61" name="Oval 60"/>
          <p:cNvSpPr/>
          <p:nvPr/>
        </p:nvSpPr>
        <p:spPr>
          <a:xfrm>
            <a:off x="3343640" y="5105400"/>
            <a:ext cx="694960" cy="509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43640" y="5153705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648440" y="5242853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96040" y="5503727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038840" y="5306105"/>
            <a:ext cx="152400" cy="149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96756" y="4730671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Value</a:t>
            </a:r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2819400" y="5030119"/>
            <a:ext cx="457200" cy="1235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984645" y="1017050"/>
            <a:ext cx="53977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Different Types of Boundary in Software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76333" y="1714896"/>
            <a:ext cx="657226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One-dimension input data boundary:</a:t>
            </a:r>
          </a:p>
          <a:p>
            <a:endParaRPr lang="en-US" altLang="en-US" dirty="0">
              <a:solidFill>
                <a:srgbClr val="0070C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sz="1600" dirty="0"/>
              <a:t>Boundary: X in [100, 300]	Boundary Value Examples: X = 100, X =300 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4E08AD-04B6-44AA-A5B5-6A6ECC5D6087}"/>
              </a:ext>
            </a:extLst>
          </p:cNvPr>
          <p:cNvGrpSpPr/>
          <p:nvPr/>
        </p:nvGrpSpPr>
        <p:grpSpPr>
          <a:xfrm>
            <a:off x="2165228" y="2807365"/>
            <a:ext cx="6025358" cy="1534513"/>
            <a:chOff x="1549787" y="2932245"/>
            <a:chExt cx="6025358" cy="1597670"/>
          </a:xfrm>
        </p:grpSpPr>
        <p:grpSp>
          <p:nvGrpSpPr>
            <p:cNvPr id="22" name="Group 21"/>
            <p:cNvGrpSpPr/>
            <p:nvPr/>
          </p:nvGrpSpPr>
          <p:grpSpPr>
            <a:xfrm>
              <a:off x="1549787" y="3107847"/>
              <a:ext cx="6025358" cy="1422068"/>
              <a:chOff x="1357085" y="2757840"/>
              <a:chExt cx="6025358" cy="142206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971800" y="3276600"/>
                <a:ext cx="2743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352800" y="3038335"/>
                <a:ext cx="0" cy="3906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0" y="3038335"/>
                <a:ext cx="301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Right Bracket 11"/>
              <p:cNvSpPr/>
              <p:nvPr/>
            </p:nvSpPr>
            <p:spPr>
              <a:xfrm>
                <a:off x="5181601" y="3038335"/>
                <a:ext cx="167480" cy="46341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eft Bracket 13"/>
              <p:cNvSpPr/>
              <p:nvPr/>
            </p:nvSpPr>
            <p:spPr>
              <a:xfrm>
                <a:off x="3352800" y="2965590"/>
                <a:ext cx="152400" cy="53961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52264" y="3521336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64805" y="346665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43400" y="3159949"/>
                <a:ext cx="130174" cy="2367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486400" y="3158211"/>
                <a:ext cx="130174" cy="2367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087177" y="3163721"/>
                <a:ext cx="130174" cy="2367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83994" y="3163721"/>
                <a:ext cx="130174" cy="2367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76600" y="3150142"/>
                <a:ext cx="130174" cy="2367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13853" y="3721391"/>
                <a:ext cx="1675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High-Bound Value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97767" y="3841354"/>
                <a:ext cx="16391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Low-Bound Value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38901" y="2796313"/>
                <a:ext cx="12761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Middle Value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17069" y="2757840"/>
                <a:ext cx="1365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Value Beyond </a:t>
                </a:r>
              </a:p>
              <a:p>
                <a:r>
                  <a:rPr lang="en-US" sz="1600" dirty="0"/>
                  <a:t>High-Bound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5715000" y="2965590"/>
                <a:ext cx="302069" cy="16927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1357085" y="2844225"/>
                <a:ext cx="1365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Value Beyond </a:t>
                </a:r>
              </a:p>
              <a:p>
                <a:r>
                  <a:rPr lang="en-US" sz="1600" dirty="0"/>
                  <a:t>Low-Bound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2699837" y="3051973"/>
                <a:ext cx="271963" cy="111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809750-A61B-4BA9-BE80-588C088E9F02}"/>
                </a:ext>
              </a:extLst>
            </p:cNvPr>
            <p:cNvSpPr txBox="1"/>
            <p:nvPr/>
          </p:nvSpPr>
          <p:spPr>
            <a:xfrm>
              <a:off x="5194737" y="2936228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X= 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E3812F-E500-4BD3-B414-E92F17F2EABC}"/>
                </a:ext>
              </a:extLst>
            </p:cNvPr>
            <p:cNvSpPr txBox="1"/>
            <p:nvPr/>
          </p:nvSpPr>
          <p:spPr>
            <a:xfrm>
              <a:off x="3092945" y="2932245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X= 100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18877-4B58-446A-9769-8759A9451B0C}"/>
                </a:ext>
              </a:extLst>
            </p:cNvPr>
            <p:cNvSpPr txBox="1"/>
            <p:nvPr/>
          </p:nvSpPr>
          <p:spPr>
            <a:xfrm>
              <a:off x="4123970" y="3771186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X= 150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0AD1C1-89DF-41B0-A9C9-D7CD1FA2043B}"/>
              </a:ext>
            </a:extLst>
          </p:cNvPr>
          <p:cNvGrpSpPr/>
          <p:nvPr/>
        </p:nvGrpSpPr>
        <p:grpSpPr>
          <a:xfrm>
            <a:off x="2191592" y="4631490"/>
            <a:ext cx="6025358" cy="1337456"/>
            <a:chOff x="1549787" y="2932245"/>
            <a:chExt cx="6025358" cy="159767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FACBBD9-15E6-4163-B0CB-F4C1599A02B6}"/>
                </a:ext>
              </a:extLst>
            </p:cNvPr>
            <p:cNvGrpSpPr/>
            <p:nvPr/>
          </p:nvGrpSpPr>
          <p:grpSpPr>
            <a:xfrm>
              <a:off x="1549787" y="3107847"/>
              <a:ext cx="6025358" cy="1422068"/>
              <a:chOff x="1357085" y="2757840"/>
              <a:chExt cx="6025358" cy="1422068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64ADD0-1118-4CF9-9ECF-F038C5C3AE85}"/>
                  </a:ext>
                </a:extLst>
              </p:cNvPr>
              <p:cNvCxnSpPr/>
              <p:nvPr/>
            </p:nvCxnSpPr>
            <p:spPr>
              <a:xfrm>
                <a:off x="2971800" y="3276600"/>
                <a:ext cx="2743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82697C4-3165-4E96-B765-7AC2F19F1095}"/>
                  </a:ext>
                </a:extLst>
              </p:cNvPr>
              <p:cNvCxnSpPr/>
              <p:nvPr/>
            </p:nvCxnSpPr>
            <p:spPr>
              <a:xfrm>
                <a:off x="3352800" y="3038335"/>
                <a:ext cx="0" cy="3906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id="{AC0D3F03-D803-4196-ADD5-FE4486246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0" y="3038335"/>
                <a:ext cx="301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7" name="Right Bracket 56">
                <a:extLst>
                  <a:ext uri="{FF2B5EF4-FFF2-40B4-BE49-F238E27FC236}">
                    <a16:creationId xmlns:a16="http://schemas.microsoft.com/office/drawing/2014/main" id="{AA2C6C95-B24D-47A6-8A3D-E1CDF6F6564B}"/>
                  </a:ext>
                </a:extLst>
              </p:cNvPr>
              <p:cNvSpPr/>
              <p:nvPr/>
            </p:nvSpPr>
            <p:spPr>
              <a:xfrm>
                <a:off x="5181601" y="3038335"/>
                <a:ext cx="167480" cy="463410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ket 57">
                <a:extLst>
                  <a:ext uri="{FF2B5EF4-FFF2-40B4-BE49-F238E27FC236}">
                    <a16:creationId xmlns:a16="http://schemas.microsoft.com/office/drawing/2014/main" id="{2A143064-810D-448F-991A-9F9CBA502721}"/>
                  </a:ext>
                </a:extLst>
              </p:cNvPr>
              <p:cNvSpPr/>
              <p:nvPr/>
            </p:nvSpPr>
            <p:spPr>
              <a:xfrm>
                <a:off x="3352800" y="2965590"/>
                <a:ext cx="152400" cy="53961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EC9966-5EBC-4698-87DB-207C9A630A6D}"/>
                  </a:ext>
                </a:extLst>
              </p:cNvPr>
              <p:cNvSpPr txBox="1"/>
              <p:nvPr/>
            </p:nvSpPr>
            <p:spPr>
              <a:xfrm>
                <a:off x="3152264" y="3521336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0DA254-ED45-40DD-88F0-6551FE9A15E8}"/>
                  </a:ext>
                </a:extLst>
              </p:cNvPr>
              <p:cNvSpPr txBox="1"/>
              <p:nvPr/>
            </p:nvSpPr>
            <p:spPr>
              <a:xfrm>
                <a:off x="5064805" y="346665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CF35A51-A8E5-4AB7-9020-D5DA38C9023F}"/>
                  </a:ext>
                </a:extLst>
              </p:cNvPr>
              <p:cNvSpPr/>
              <p:nvPr/>
            </p:nvSpPr>
            <p:spPr>
              <a:xfrm>
                <a:off x="4343400" y="3159949"/>
                <a:ext cx="130174" cy="2367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62FF837-AA69-471A-9AD3-77FD04E12D68}"/>
                  </a:ext>
                </a:extLst>
              </p:cNvPr>
              <p:cNvSpPr/>
              <p:nvPr/>
            </p:nvSpPr>
            <p:spPr>
              <a:xfrm>
                <a:off x="5486400" y="3158211"/>
                <a:ext cx="130174" cy="2367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5102E4F-62CC-4181-85F8-FD950212E04C}"/>
                  </a:ext>
                </a:extLst>
              </p:cNvPr>
              <p:cNvSpPr/>
              <p:nvPr/>
            </p:nvSpPr>
            <p:spPr>
              <a:xfrm>
                <a:off x="3087177" y="3163721"/>
                <a:ext cx="130174" cy="2367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BA06745-6371-4814-94CE-FA8A8131E136}"/>
                  </a:ext>
                </a:extLst>
              </p:cNvPr>
              <p:cNvSpPr/>
              <p:nvPr/>
            </p:nvSpPr>
            <p:spPr>
              <a:xfrm>
                <a:off x="5283994" y="3163721"/>
                <a:ext cx="130174" cy="2367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287801-E776-4960-B494-C3C5CDB25CE5}"/>
                  </a:ext>
                </a:extLst>
              </p:cNvPr>
              <p:cNvSpPr/>
              <p:nvPr/>
            </p:nvSpPr>
            <p:spPr>
              <a:xfrm>
                <a:off x="3276600" y="3150142"/>
                <a:ext cx="130174" cy="2367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F5D3DB-00F8-4577-9686-2424A504A971}"/>
                  </a:ext>
                </a:extLst>
              </p:cNvPr>
              <p:cNvSpPr txBox="1"/>
              <p:nvPr/>
            </p:nvSpPr>
            <p:spPr>
              <a:xfrm>
                <a:off x="4713853" y="3721391"/>
                <a:ext cx="1675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High-Bound Value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524204-F493-43B9-A49D-925BE24DB493}"/>
                  </a:ext>
                </a:extLst>
              </p:cNvPr>
              <p:cNvSpPr txBox="1"/>
              <p:nvPr/>
            </p:nvSpPr>
            <p:spPr>
              <a:xfrm>
                <a:off x="2397767" y="3841354"/>
                <a:ext cx="16391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Low-Bound Value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BBB0ED-9ECB-4CE0-81D5-7694093AC3DC}"/>
                  </a:ext>
                </a:extLst>
              </p:cNvPr>
              <p:cNvSpPr txBox="1"/>
              <p:nvPr/>
            </p:nvSpPr>
            <p:spPr>
              <a:xfrm>
                <a:off x="3529359" y="3528303"/>
                <a:ext cx="846707" cy="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Near X0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5A0790C-58DA-4D79-85D1-8DCD12C2DB0C}"/>
                  </a:ext>
                </a:extLst>
              </p:cNvPr>
              <p:cNvSpPr txBox="1"/>
              <p:nvPr/>
            </p:nvSpPr>
            <p:spPr>
              <a:xfrm>
                <a:off x="6017069" y="2757840"/>
                <a:ext cx="1365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Value Beyond </a:t>
                </a:r>
              </a:p>
              <a:p>
                <a:r>
                  <a:rPr lang="en-US" sz="1600" dirty="0"/>
                  <a:t>High-Bound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2534610-74EB-4527-A6B6-F005FCD6390E}"/>
                  </a:ext>
                </a:extLst>
              </p:cNvPr>
              <p:cNvCxnSpPr/>
              <p:nvPr/>
            </p:nvCxnSpPr>
            <p:spPr>
              <a:xfrm flipH="1">
                <a:off x="5715000" y="2965590"/>
                <a:ext cx="302069" cy="16927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BBD6B6-2470-4BA4-AA02-5C1520CE4FE1}"/>
                  </a:ext>
                </a:extLst>
              </p:cNvPr>
              <p:cNvSpPr txBox="1"/>
              <p:nvPr/>
            </p:nvSpPr>
            <p:spPr>
              <a:xfrm>
                <a:off x="1357085" y="2844225"/>
                <a:ext cx="1365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Value Beyond </a:t>
                </a:r>
              </a:p>
              <a:p>
                <a:r>
                  <a:rPr lang="en-US" sz="1600" dirty="0"/>
                  <a:t>Low-Bound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F480AE9-D278-4FAF-B524-B8D19E9F6F8A}"/>
                  </a:ext>
                </a:extLst>
              </p:cNvPr>
              <p:cNvCxnSpPr/>
              <p:nvPr/>
            </p:nvCxnSpPr>
            <p:spPr>
              <a:xfrm>
                <a:off x="2699837" y="3051973"/>
                <a:ext cx="271963" cy="111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9766F2-DD32-48D7-B44D-FC1A50783FB3}"/>
                </a:ext>
              </a:extLst>
            </p:cNvPr>
            <p:cNvSpPr txBox="1"/>
            <p:nvPr/>
          </p:nvSpPr>
          <p:spPr>
            <a:xfrm>
              <a:off x="5194737" y="2936228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X= 300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8D80DA-9413-47CE-BC98-CAB82A1DA4BC}"/>
                </a:ext>
              </a:extLst>
            </p:cNvPr>
            <p:cNvSpPr txBox="1"/>
            <p:nvPr/>
          </p:nvSpPr>
          <p:spPr>
            <a:xfrm>
              <a:off x="3092945" y="2932245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X= 100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07B951-F784-4EE5-B100-1F9BB4B346EF}"/>
              </a:ext>
            </a:extLst>
          </p:cNvPr>
          <p:cNvSpPr txBox="1"/>
          <p:nvPr/>
        </p:nvSpPr>
        <p:spPr>
          <a:xfrm flipH="1">
            <a:off x="1038078" y="2738223"/>
            <a:ext cx="14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  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94CE2-1635-45CB-B94C-7D43FCC26CE1}"/>
              </a:ext>
            </a:extLst>
          </p:cNvPr>
          <p:cNvSpPr txBox="1"/>
          <p:nvPr/>
        </p:nvSpPr>
        <p:spPr>
          <a:xfrm flipH="1">
            <a:off x="1035901" y="4409160"/>
            <a:ext cx="14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  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D44E1-6157-45FB-B162-CC2FD972533E}"/>
              </a:ext>
            </a:extLst>
          </p:cNvPr>
          <p:cNvSpPr txBox="1"/>
          <p:nvPr/>
        </p:nvSpPr>
        <p:spPr>
          <a:xfrm>
            <a:off x="5029201" y="449190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Near X1</a:t>
            </a: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8811A5D9-D8FE-46F9-A6B7-F2176F603DFE}"/>
              </a:ext>
            </a:extLst>
          </p:cNvPr>
          <p:cNvSpPr/>
          <p:nvPr/>
        </p:nvSpPr>
        <p:spPr>
          <a:xfrm>
            <a:off x="4361479" y="5098183"/>
            <a:ext cx="171172" cy="2358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Oval 2049">
            <a:extLst>
              <a:ext uri="{FF2B5EF4-FFF2-40B4-BE49-F238E27FC236}">
                <a16:creationId xmlns:a16="http://schemas.microsoft.com/office/drawing/2014/main" id="{2E7EC3A0-7A51-47D0-9077-BD6DA81D09AB}"/>
              </a:ext>
            </a:extLst>
          </p:cNvPr>
          <p:cNvSpPr/>
          <p:nvPr/>
        </p:nvSpPr>
        <p:spPr>
          <a:xfrm>
            <a:off x="5729852" y="5098183"/>
            <a:ext cx="171172" cy="2358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5D195AF7-E031-4B50-9704-1EDF309D8838}"/>
              </a:ext>
            </a:extLst>
          </p:cNvPr>
          <p:cNvCxnSpPr>
            <a:cxnSpLocks/>
          </p:cNvCxnSpPr>
          <p:nvPr/>
        </p:nvCxnSpPr>
        <p:spPr>
          <a:xfrm flipH="1" flipV="1">
            <a:off x="4508307" y="5270039"/>
            <a:ext cx="337494" cy="226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0402A3E5-68D8-4A0B-BCC8-E163627D8458}"/>
              </a:ext>
            </a:extLst>
          </p:cNvPr>
          <p:cNvSpPr/>
          <p:nvPr/>
        </p:nvSpPr>
        <p:spPr>
          <a:xfrm>
            <a:off x="5476352" y="4783015"/>
            <a:ext cx="251208" cy="271306"/>
          </a:xfrm>
          <a:custGeom>
            <a:avLst/>
            <a:gdLst>
              <a:gd name="connsiteX0" fmla="*/ 0 w 251208"/>
              <a:gd name="connsiteY0" fmla="*/ 0 h 271306"/>
              <a:gd name="connsiteX1" fmla="*/ 251208 w 251208"/>
              <a:gd name="connsiteY1" fmla="*/ 271306 h 271306"/>
              <a:gd name="connsiteX2" fmla="*/ 251208 w 251208"/>
              <a:gd name="connsiteY2" fmla="*/ 271306 h 271306"/>
              <a:gd name="connsiteX3" fmla="*/ 251208 w 251208"/>
              <a:gd name="connsiteY3" fmla="*/ 271306 h 271306"/>
              <a:gd name="connsiteX4" fmla="*/ 251208 w 251208"/>
              <a:gd name="connsiteY4" fmla="*/ 271306 h 27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208" h="271306">
                <a:moveTo>
                  <a:pt x="0" y="0"/>
                </a:moveTo>
                <a:lnTo>
                  <a:pt x="251208" y="271306"/>
                </a:lnTo>
                <a:lnTo>
                  <a:pt x="251208" y="271306"/>
                </a:lnTo>
                <a:lnTo>
                  <a:pt x="251208" y="271306"/>
                </a:lnTo>
                <a:lnTo>
                  <a:pt x="251208" y="2713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984645" y="1017050"/>
            <a:ext cx="53977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Different Types of Boundary in Software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76333" y="1714896"/>
            <a:ext cx="6572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Two-dimension input data boundary:</a:t>
            </a:r>
            <a:r>
              <a:rPr lang="en-US" altLang="en-US" sz="1600" dirty="0"/>
              <a:t>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25911" y="2643851"/>
            <a:ext cx="5583716" cy="2908654"/>
            <a:chOff x="1143000" y="1905000"/>
            <a:chExt cx="5715000" cy="362743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2895600" y="22860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2057400" y="1981200"/>
              <a:ext cx="160020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5257800" y="1981200"/>
              <a:ext cx="16002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2133600" y="3048000"/>
              <a:ext cx="24384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4038600" y="3048000"/>
              <a:ext cx="2819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6"/>
            <p:cNvSpPr>
              <a:spLocks noChangeArrowheads="1"/>
            </p:cNvSpPr>
            <p:nvPr/>
          </p:nvSpPr>
          <p:spPr bwMode="auto">
            <a:xfrm>
              <a:off x="4343399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25146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3" name="Oval 18"/>
            <p:cNvSpPr>
              <a:spLocks noChangeArrowheads="1"/>
            </p:cNvSpPr>
            <p:nvPr/>
          </p:nvSpPr>
          <p:spPr bwMode="auto">
            <a:xfrm>
              <a:off x="2895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4" name="Oval 19"/>
            <p:cNvSpPr>
              <a:spLocks noChangeArrowheads="1"/>
            </p:cNvSpPr>
            <p:nvPr/>
          </p:nvSpPr>
          <p:spPr bwMode="auto">
            <a:xfrm>
              <a:off x="5867400" y="3962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5" name="Oval 20"/>
            <p:cNvSpPr>
              <a:spLocks noChangeArrowheads="1"/>
            </p:cNvSpPr>
            <p:nvPr/>
          </p:nvSpPr>
          <p:spPr bwMode="auto">
            <a:xfrm>
              <a:off x="4419600" y="3048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2133600" y="2971800"/>
              <a:ext cx="762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3276600" y="2133600"/>
              <a:ext cx="762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5486400" y="2133600"/>
              <a:ext cx="762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6477000" y="3124200"/>
              <a:ext cx="762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4343400" y="4572000"/>
              <a:ext cx="762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2362200" y="32004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2286000" y="28956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3048000" y="2362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34290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4038600" y="44958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4572000" y="44958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5638800" y="2362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52578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6172200" y="3429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6248400" y="3048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/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3200400" y="5257800"/>
              <a:ext cx="23685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Two-dimension Domain Boundary</a:t>
              </a:r>
            </a:p>
          </p:txBody>
        </p: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1143000" y="3154363"/>
              <a:ext cx="10795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Extreme point</a:t>
              </a:r>
            </a:p>
          </p:txBody>
        </p:sp>
        <p:sp>
          <p:nvSpPr>
            <p:cNvPr id="73" name="Line 39"/>
            <p:cNvSpPr>
              <a:spLocks noChangeShapeType="1"/>
            </p:cNvSpPr>
            <p:nvPr/>
          </p:nvSpPr>
          <p:spPr bwMode="auto">
            <a:xfrm flipV="1">
              <a:off x="1828800" y="31242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40"/>
            <p:cNvSpPr txBox="1">
              <a:spLocks noChangeArrowheads="1"/>
            </p:cNvSpPr>
            <p:nvPr/>
          </p:nvSpPr>
          <p:spPr bwMode="auto">
            <a:xfrm>
              <a:off x="3919538" y="3886200"/>
              <a:ext cx="11699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Boundary point</a:t>
              </a:r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>
              <a:off x="4419600" y="41148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 flipH="1">
              <a:off x="4114800" y="4114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43"/>
            <p:cNvSpPr txBox="1">
              <a:spLocks noChangeArrowheads="1"/>
            </p:cNvSpPr>
            <p:nvPr/>
          </p:nvSpPr>
          <p:spPr bwMode="auto">
            <a:xfrm>
              <a:off x="5616575" y="4191000"/>
              <a:ext cx="7556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Off point</a:t>
              </a:r>
            </a:p>
          </p:txBody>
        </p:sp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4038600" y="3154363"/>
              <a:ext cx="10350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Interior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124768" y="1047750"/>
            <a:ext cx="763823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Why Do We Need the Boundary Value Analysis?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41836" y="1981199"/>
            <a:ext cx="7046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Historical evidence demonstrates errors tend to occur near the extreme boundaries of input and/or output values of physical variables.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Achieve adequate boundary value test coverage criteria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Reduce the test complexity by only focusing on boundary values of the under-test system.</a:t>
            </a:r>
          </a:p>
        </p:txBody>
      </p:sp>
    </p:spTree>
    <p:extLst>
      <p:ext uri="{BB962C8B-B14F-4D97-AF65-F5344CB8AC3E}">
        <p14:creationId xmlns:p14="http://schemas.microsoft.com/office/powerpoint/2010/main" val="201236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40777" y="1017050"/>
            <a:ext cx="6617424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System Boundary Examples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40777" y="1897300"/>
            <a:ext cx="6617424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dirty="0"/>
              <a:t>-     Different data value ranges of input parameters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Total counting parameters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Aggregated data sizes: such as tree nodes, number of nodes in a linked list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2-dimensional boundary values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3-dimensional boundary values</a:t>
            </a:r>
          </a:p>
          <a:p>
            <a:pPr>
              <a:spcBef>
                <a:spcPct val="0"/>
              </a:spcBef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Condition boundaries of a system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Resource boundaries for a system </a:t>
            </a:r>
          </a:p>
        </p:txBody>
      </p:sp>
    </p:spTree>
    <p:extLst>
      <p:ext uri="{BB962C8B-B14F-4D97-AF65-F5344CB8AC3E}">
        <p14:creationId xmlns:p14="http://schemas.microsoft.com/office/powerpoint/2010/main" val="340535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600201" y="1056759"/>
            <a:ext cx="726712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How to Use the Boundary Value Test Method?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40777" y="1728651"/>
            <a:ext cx="6736486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1600" dirty="0"/>
              <a:t>Step #1: Identify all of system boundaries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1600" dirty="0"/>
              <a:t>Step #2: For each boundary (i.e. B), identify representative boundary values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Select representative boundary values on B.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Select representative values beyond each lower bound of B.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Select representative values beyond each higher bound of B.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Step #3: Define tests for identified boundary values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864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Boundary Value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041912"/>
            <a:ext cx="385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Boundary Value Testing Example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63900" y="1752600"/>
            <a:ext cx="7190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Example 2 for Boundary Value Analysis :</a:t>
            </a:r>
          </a:p>
          <a:p>
            <a:endParaRPr lang="en-US" sz="1600" dirty="0"/>
          </a:p>
          <a:p>
            <a:r>
              <a:rPr lang="en-US" sz="1600" dirty="0"/>
              <a:t>A name text box for users to allows them to enter 1 to 30 characters.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25458"/>
              </p:ext>
            </p:extLst>
          </p:nvPr>
        </p:nvGraphicFramePr>
        <p:xfrm>
          <a:off x="1043294" y="2819400"/>
          <a:ext cx="7315581" cy="209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9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425"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  <a:r>
                        <a:rPr lang="en-US" sz="1600" baseline="0" dirty="0"/>
                        <a:t>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Beyond</a:t>
                      </a:r>
                      <a:r>
                        <a:rPr lang="en-US" sz="1600" baseline="0" dirty="0"/>
                        <a:t> Low-Bound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Middle</a:t>
                      </a:r>
                    </a:p>
                    <a:p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Beyond</a:t>
                      </a:r>
                    </a:p>
                    <a:p>
                      <a:r>
                        <a:rPr lang="en-US" sz="1600" dirty="0"/>
                        <a:t>High-Bound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425">
                <a:tc>
                  <a:txBody>
                    <a:bodyPr/>
                    <a:lstStyle/>
                    <a:p>
                      <a:r>
                        <a:rPr lang="en-US" sz="1600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  <a:r>
                        <a:rPr lang="en-US" sz="1600" baseline="0" dirty="0"/>
                        <a:t> Length =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Length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Length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Length</a:t>
                      </a:r>
                      <a:r>
                        <a:rPr lang="en-US" sz="1600" baseline="0" dirty="0"/>
                        <a:t> = 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Length =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425">
                <a:tc>
                  <a:txBody>
                    <a:bodyPr/>
                    <a:lstStyle/>
                    <a:p>
                      <a:r>
                        <a:rPr lang="en-US" sz="1600" dirty="0"/>
                        <a:t>Boundary</a:t>
                      </a:r>
                      <a:r>
                        <a:rPr lang="en-US" sz="1600" baseline="0" dirty="0"/>
                        <a:t> Values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BV1:</a:t>
                      </a:r>
                    </a:p>
                    <a:p>
                      <a:r>
                        <a:rPr lang="en-US" sz="1600" dirty="0"/>
                        <a:t>String</a:t>
                      </a:r>
                      <a:r>
                        <a:rPr lang="en-US" sz="1600" baseline="0" dirty="0"/>
                        <a:t> with 0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BV2: </a:t>
                      </a:r>
                    </a:p>
                    <a:p>
                      <a:r>
                        <a:rPr lang="en-US" sz="1600" dirty="0"/>
                        <a:t>String with 1</a:t>
                      </a:r>
                      <a:r>
                        <a:rPr lang="en-US" sz="1600" baseline="0" dirty="0"/>
                        <a:t> char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BV3:</a:t>
                      </a:r>
                    </a:p>
                    <a:p>
                      <a:r>
                        <a:rPr lang="en-US" sz="1600" dirty="0"/>
                        <a:t>String with 15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BV4:</a:t>
                      </a:r>
                    </a:p>
                    <a:p>
                      <a:r>
                        <a:rPr lang="en-US" sz="1600" dirty="0"/>
                        <a:t>String</a:t>
                      </a:r>
                      <a:r>
                        <a:rPr lang="en-US" sz="1600" baseline="0" dirty="0"/>
                        <a:t> with 30 chars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BV4:</a:t>
                      </a:r>
                    </a:p>
                    <a:p>
                      <a:r>
                        <a:rPr lang="en-US" sz="1600" dirty="0"/>
                        <a:t>String</a:t>
                      </a:r>
                      <a:r>
                        <a:rPr lang="en-US" sz="1600" baseline="0" dirty="0"/>
                        <a:t> with 31 chars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1722</Words>
  <Application>Microsoft Office PowerPoint</Application>
  <PresentationFormat>On-screen Show (4:3)</PresentationFormat>
  <Paragraphs>359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311</cp:revision>
  <dcterms:created xsi:type="dcterms:W3CDTF">2014-06-09T00:46:10Z</dcterms:created>
  <dcterms:modified xsi:type="dcterms:W3CDTF">2020-09-04T17:28:24Z</dcterms:modified>
</cp:coreProperties>
</file>