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86" r:id="rId4"/>
    <p:sldId id="275" r:id="rId5"/>
    <p:sldId id="290" r:id="rId6"/>
    <p:sldId id="292" r:id="rId7"/>
    <p:sldId id="291" r:id="rId8"/>
    <p:sldId id="288" r:id="rId9"/>
    <p:sldId id="287" r:id="rId10"/>
    <p:sldId id="276" r:id="rId11"/>
    <p:sldId id="293" r:id="rId12"/>
    <p:sldId id="27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CF1"/>
    <a:srgbClr val="AA14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70962" autoAdjust="0"/>
  </p:normalViewPr>
  <p:slideViewPr>
    <p:cSldViewPr>
      <p:cViewPr>
        <p:scale>
          <a:sx n="89" d="100"/>
          <a:sy n="89" d="100"/>
        </p:scale>
        <p:origin x="-72" y="18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2760FF-2CE3-400F-8E35-A96FA6876AE2}" type="datetimeFigureOut">
              <a:rPr lang="en-US" smtClean="0"/>
              <a:pPr/>
              <a:t>9/19/2014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F7FF14-18D2-467C-8B24-AB2EC814BCD1}" type="slidenum">
              <a:rPr lang="en-US" smtClean="0"/>
              <a:pPr/>
              <a:t>‹#›</a:t>
            </a:fld>
            <a:endParaRPr lang="en-US" dirty="0"/>
          </a:p>
        </p:txBody>
      </p:sp>
    </p:spTree>
    <p:extLst>
      <p:ext uri="{BB962C8B-B14F-4D97-AF65-F5344CB8AC3E}">
        <p14:creationId xmlns:p14="http://schemas.microsoft.com/office/powerpoint/2010/main" val="1570095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this session, we start to Module #2 on Software Testing Fundamentals. </a:t>
            </a:r>
          </a:p>
          <a:p>
            <a:endParaRPr lang="en-US" baseline="0" dirty="0" smtClean="0"/>
          </a:p>
          <a:p>
            <a:r>
              <a:rPr lang="en-US" baseline="0" dirty="0" smtClean="0"/>
              <a:t>In this module, we cover the basics of software testing, including the following subjects:</a:t>
            </a:r>
          </a:p>
          <a:p>
            <a:endParaRPr lang="en-US" baseline="0" dirty="0" smtClean="0"/>
          </a:p>
          <a:p>
            <a:pPr marL="171450" indent="-171450">
              <a:buFontTx/>
              <a:buChar char="-"/>
            </a:pPr>
            <a:r>
              <a:rPr lang="en-US" baseline="0" dirty="0" smtClean="0"/>
              <a:t>Topic #1 - Software Problem Management</a:t>
            </a:r>
          </a:p>
          <a:p>
            <a:pPr marL="171450" indent="-171450">
              <a:buFontTx/>
              <a:buChar char="-"/>
            </a:pPr>
            <a:endParaRPr lang="en-US" baseline="0" dirty="0" smtClean="0"/>
          </a:p>
          <a:p>
            <a:pPr marL="171450" indent="-171450">
              <a:buFontTx/>
              <a:buChar char="-"/>
            </a:pPr>
            <a:r>
              <a:rPr lang="en-US" baseline="0" dirty="0" smtClean="0"/>
              <a:t>Topic #2 - Software Test Design</a:t>
            </a:r>
          </a:p>
          <a:p>
            <a:pPr marL="171450" indent="-171450">
              <a:buFontTx/>
              <a:buChar char="-"/>
            </a:pPr>
            <a:endParaRPr lang="en-US" baseline="0" dirty="0" smtClean="0"/>
          </a:p>
          <a:p>
            <a:pPr marL="171450" indent="-171450">
              <a:buFontTx/>
              <a:buChar char="-"/>
            </a:pPr>
            <a:r>
              <a:rPr lang="en-US" baseline="0" dirty="0" smtClean="0"/>
              <a:t>Topic #3 - Software Test Management</a:t>
            </a:r>
          </a:p>
        </p:txBody>
      </p:sp>
      <p:sp>
        <p:nvSpPr>
          <p:cNvPr id="4" name="Slide Number Placeholder 3"/>
          <p:cNvSpPr>
            <a:spLocks noGrp="1"/>
          </p:cNvSpPr>
          <p:nvPr>
            <p:ph type="sldNum" sz="quarter" idx="10"/>
          </p:nvPr>
        </p:nvSpPr>
        <p:spPr/>
        <p:txBody>
          <a:bodyPr/>
          <a:lstStyle/>
          <a:p>
            <a:fld id="{4EF7FF14-18D2-467C-8B24-AB2EC814BCD1}" type="slidenum">
              <a:rPr lang="en-US" smtClean="0"/>
              <a:pPr/>
              <a:t>1</a:t>
            </a:fld>
            <a:endParaRPr lang="en-US" dirty="0"/>
          </a:p>
        </p:txBody>
      </p:sp>
    </p:spTree>
    <p:extLst>
      <p:ext uri="{BB962C8B-B14F-4D97-AF65-F5344CB8AC3E}">
        <p14:creationId xmlns:p14="http://schemas.microsoft.com/office/powerpoint/2010/main" val="869294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Why</a:t>
            </a:r>
            <a:r>
              <a:rPr lang="en-US" b="1" baseline="0" dirty="0" smtClean="0">
                <a:latin typeface="Times New Roman" panose="02020603050405020304" pitchFamily="18" charset="0"/>
                <a:cs typeface="Times New Roman" panose="02020603050405020304" pitchFamily="18" charset="0"/>
              </a:rPr>
              <a:t> white-box software testing is important?</a:t>
            </a:r>
          </a:p>
          <a:p>
            <a:endParaRPr lang="en-US" b="1" baseline="0" dirty="0" smtClean="0">
              <a:latin typeface="Times New Roman" panose="02020603050405020304" pitchFamily="18" charset="0"/>
              <a:cs typeface="Times New Roman" panose="02020603050405020304" pitchFamily="18" charset="0"/>
            </a:endParaRPr>
          </a:p>
          <a:p>
            <a:r>
              <a:rPr lang="en-US" b="1" baseline="0" dirty="0" smtClean="0">
                <a:latin typeface="Times New Roman" panose="02020603050405020304" pitchFamily="18" charset="0"/>
                <a:cs typeface="Times New Roman" panose="02020603050405020304" pitchFamily="18" charset="0"/>
              </a:rPr>
              <a:t>The major purpose is to achieve pre-defined program code coverage for white-box testing. Here are the typical objectives and reasons:</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Cover different program</a:t>
            </a:r>
            <a:r>
              <a:rPr lang="en-US" b="1" baseline="0" dirty="0" smtClean="0">
                <a:latin typeface="Times New Roman" panose="02020603050405020304" pitchFamily="18" charset="0"/>
                <a:cs typeface="Times New Roman" panose="02020603050405020304" pitchFamily="18" charset="0"/>
              </a:rPr>
              <a:t> control flows and execution paths</a:t>
            </a:r>
            <a:endParaRPr lang="en-US" b="1" baseline="0" dirty="0" smtClean="0">
              <a:latin typeface="Times New Roman" panose="02020603050405020304" pitchFamily="18" charset="0"/>
              <a:cs typeface="Times New Roman" panose="02020603050405020304" pitchFamily="18" charset="0"/>
              <a:sym typeface="Wingdings" panose="05000000000000000000" pitchFamily="2" charset="2"/>
            </a:endParaRPr>
          </a:p>
          <a:p>
            <a:endParaRPr lang="en-US" b="1" dirty="0" smtClean="0">
              <a:latin typeface="Times New Roman" panose="02020603050405020304" pitchFamily="18" charset="0"/>
              <a:cs typeface="Times New Roman" panose="02020603050405020304" pitchFamily="18" charset="0"/>
            </a:endParaRPr>
          </a:p>
          <a:p>
            <a:pPr marL="171450" indent="-171450">
              <a:buFontTx/>
              <a:buChar char="-"/>
            </a:pPr>
            <a:r>
              <a:rPr lang="en-US" b="1" baseline="0" dirty="0" smtClean="0">
                <a:latin typeface="Times New Roman" panose="02020603050405020304" pitchFamily="18" charset="0"/>
                <a:cs typeface="Times New Roman" panose="02020603050405020304" pitchFamily="18" charset="0"/>
              </a:rPr>
              <a:t>Cover different program data  and their value set-up and usage</a:t>
            </a:r>
          </a:p>
          <a:p>
            <a:pPr marL="171450" indent="-171450">
              <a:buFontTx/>
              <a:buChar char="-"/>
            </a:pPr>
            <a:endParaRPr lang="en-US" b="1" baseline="0" dirty="0" smtClean="0">
              <a:latin typeface="Times New Roman" panose="02020603050405020304" pitchFamily="18" charset="0"/>
              <a:cs typeface="Times New Roman" panose="02020603050405020304" pitchFamily="18" charset="0"/>
              <a:sym typeface="Wingdings" panose="05000000000000000000" pitchFamily="2" charset="2"/>
            </a:endParaRPr>
          </a:p>
          <a:p>
            <a:pPr marL="171450" indent="-171450">
              <a:buFontTx/>
              <a:buChar char="-"/>
            </a:pPr>
            <a:r>
              <a:rPr lang="en-US" b="1" baseline="0" dirty="0" smtClean="0">
                <a:latin typeface="Times New Roman" panose="02020603050405020304" pitchFamily="18" charset="0"/>
                <a:cs typeface="Times New Roman" panose="02020603050405020304" pitchFamily="18" charset="0"/>
                <a:sym typeface="Wingdings" panose="05000000000000000000" pitchFamily="2" charset="2"/>
              </a:rPr>
              <a:t>Cover various program branches and logics</a:t>
            </a:r>
          </a:p>
          <a:p>
            <a:pPr marL="171450" indent="-171450">
              <a:buFontTx/>
              <a:buChar char="-"/>
            </a:pPr>
            <a:endParaRPr lang="en-US" b="1" baseline="0" dirty="0" smtClean="0">
              <a:latin typeface="Times New Roman" panose="02020603050405020304" pitchFamily="18" charset="0"/>
              <a:cs typeface="Times New Roman" panose="02020603050405020304" pitchFamily="18" charset="0"/>
              <a:sym typeface="Wingdings" panose="05000000000000000000" pitchFamily="2" charset="2"/>
            </a:endParaRPr>
          </a:p>
          <a:p>
            <a:pPr marL="171450" indent="-171450">
              <a:buFontTx/>
              <a:buChar char="-"/>
            </a:pPr>
            <a:r>
              <a:rPr lang="en-US" b="1" baseline="0" dirty="0" smtClean="0">
                <a:latin typeface="Times New Roman" panose="02020603050405020304" pitchFamily="18" charset="0"/>
                <a:cs typeface="Times New Roman" panose="02020603050405020304" pitchFamily="18" charset="0"/>
                <a:sym typeface="Wingdings" panose="05000000000000000000" pitchFamily="2" charset="2"/>
              </a:rPr>
              <a:t>Uncover the deadlock program codes and cases in software</a:t>
            </a:r>
          </a:p>
        </p:txBody>
      </p:sp>
      <p:sp>
        <p:nvSpPr>
          <p:cNvPr id="4" name="Slide Number Placeholder 3"/>
          <p:cNvSpPr>
            <a:spLocks noGrp="1"/>
          </p:cNvSpPr>
          <p:nvPr>
            <p:ph type="sldNum" sz="quarter" idx="10"/>
          </p:nvPr>
        </p:nvSpPr>
        <p:spPr/>
        <p:txBody>
          <a:bodyPr/>
          <a:lstStyle/>
          <a:p>
            <a:fld id="{4EF7FF14-18D2-467C-8B24-AB2EC814BCD1}" type="slidenum">
              <a:rPr lang="en-US" smtClean="0"/>
              <a:pPr/>
              <a:t>10</a:t>
            </a:fld>
            <a:endParaRPr lang="en-US" dirty="0"/>
          </a:p>
        </p:txBody>
      </p:sp>
    </p:spTree>
    <p:extLst>
      <p:ext uri="{BB962C8B-B14F-4D97-AF65-F5344CB8AC3E}">
        <p14:creationId xmlns:p14="http://schemas.microsoft.com/office/powerpoint/2010/main" val="3919491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Why</a:t>
            </a:r>
            <a:r>
              <a:rPr lang="en-US" b="1" baseline="0" dirty="0" smtClean="0">
                <a:latin typeface="Times New Roman" panose="02020603050405020304" pitchFamily="18" charset="0"/>
                <a:cs typeface="Times New Roman" panose="02020603050405020304" pitchFamily="18" charset="0"/>
              </a:rPr>
              <a:t> white-box software testing is important?</a:t>
            </a:r>
          </a:p>
          <a:p>
            <a:endParaRPr lang="en-US" b="1" baseline="0" dirty="0" smtClean="0">
              <a:latin typeface="Times New Roman" panose="02020603050405020304" pitchFamily="18" charset="0"/>
              <a:cs typeface="Times New Roman" panose="02020603050405020304" pitchFamily="18" charset="0"/>
            </a:endParaRPr>
          </a:p>
          <a:p>
            <a:r>
              <a:rPr lang="en-US" b="1" baseline="0" dirty="0" smtClean="0">
                <a:latin typeface="Times New Roman" panose="02020603050405020304" pitchFamily="18" charset="0"/>
                <a:cs typeface="Times New Roman" panose="02020603050405020304" pitchFamily="18" charset="0"/>
              </a:rPr>
              <a:t>The major purpose is to achieve pre-defined program code coverage for white-box testing. Here are the typical objectives and reasons:</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Cover different program</a:t>
            </a:r>
            <a:r>
              <a:rPr lang="en-US" b="1" baseline="0" dirty="0" smtClean="0">
                <a:latin typeface="Times New Roman" panose="02020603050405020304" pitchFamily="18" charset="0"/>
                <a:cs typeface="Times New Roman" panose="02020603050405020304" pitchFamily="18" charset="0"/>
              </a:rPr>
              <a:t> control flows and execution paths</a:t>
            </a:r>
            <a:endParaRPr lang="en-US" b="1" baseline="0" dirty="0" smtClean="0">
              <a:latin typeface="Times New Roman" panose="02020603050405020304" pitchFamily="18" charset="0"/>
              <a:cs typeface="Times New Roman" panose="02020603050405020304" pitchFamily="18" charset="0"/>
              <a:sym typeface="Wingdings" panose="05000000000000000000" pitchFamily="2" charset="2"/>
            </a:endParaRPr>
          </a:p>
          <a:p>
            <a:endParaRPr lang="en-US" b="1" dirty="0" smtClean="0">
              <a:latin typeface="Times New Roman" panose="02020603050405020304" pitchFamily="18" charset="0"/>
              <a:cs typeface="Times New Roman" panose="02020603050405020304" pitchFamily="18" charset="0"/>
            </a:endParaRPr>
          </a:p>
          <a:p>
            <a:pPr marL="171450" indent="-171450">
              <a:buFontTx/>
              <a:buChar char="-"/>
            </a:pPr>
            <a:r>
              <a:rPr lang="en-US" b="1" baseline="0" dirty="0" smtClean="0">
                <a:latin typeface="Times New Roman" panose="02020603050405020304" pitchFamily="18" charset="0"/>
                <a:cs typeface="Times New Roman" panose="02020603050405020304" pitchFamily="18" charset="0"/>
              </a:rPr>
              <a:t>Cover different program data  and their value set-up and usage</a:t>
            </a:r>
          </a:p>
          <a:p>
            <a:pPr marL="171450" indent="-171450">
              <a:buFontTx/>
              <a:buChar char="-"/>
            </a:pPr>
            <a:endParaRPr lang="en-US" b="1" baseline="0" dirty="0" smtClean="0">
              <a:latin typeface="Times New Roman" panose="02020603050405020304" pitchFamily="18" charset="0"/>
              <a:cs typeface="Times New Roman" panose="02020603050405020304" pitchFamily="18" charset="0"/>
              <a:sym typeface="Wingdings" panose="05000000000000000000" pitchFamily="2" charset="2"/>
            </a:endParaRPr>
          </a:p>
          <a:p>
            <a:pPr marL="171450" indent="-171450">
              <a:buFontTx/>
              <a:buChar char="-"/>
            </a:pPr>
            <a:r>
              <a:rPr lang="en-US" b="1" baseline="0" dirty="0" smtClean="0">
                <a:latin typeface="Times New Roman" panose="02020603050405020304" pitchFamily="18" charset="0"/>
                <a:cs typeface="Times New Roman" panose="02020603050405020304" pitchFamily="18" charset="0"/>
                <a:sym typeface="Wingdings" panose="05000000000000000000" pitchFamily="2" charset="2"/>
              </a:rPr>
              <a:t>Cover various program branches and logics</a:t>
            </a:r>
          </a:p>
          <a:p>
            <a:pPr marL="171450" indent="-171450">
              <a:buFontTx/>
              <a:buChar char="-"/>
            </a:pPr>
            <a:endParaRPr lang="en-US" b="1" baseline="0" dirty="0" smtClean="0">
              <a:latin typeface="Times New Roman" panose="02020603050405020304" pitchFamily="18" charset="0"/>
              <a:cs typeface="Times New Roman" panose="02020603050405020304" pitchFamily="18" charset="0"/>
              <a:sym typeface="Wingdings" panose="05000000000000000000" pitchFamily="2" charset="2"/>
            </a:endParaRPr>
          </a:p>
          <a:p>
            <a:pPr marL="171450" indent="-171450">
              <a:buFontTx/>
              <a:buChar char="-"/>
            </a:pPr>
            <a:r>
              <a:rPr lang="en-US" b="1" baseline="0" dirty="0" smtClean="0">
                <a:latin typeface="Times New Roman" panose="02020603050405020304" pitchFamily="18" charset="0"/>
                <a:cs typeface="Times New Roman" panose="02020603050405020304" pitchFamily="18" charset="0"/>
                <a:sym typeface="Wingdings" panose="05000000000000000000" pitchFamily="2" charset="2"/>
              </a:rPr>
              <a:t>Uncover the deadlock program codes and cases in software</a:t>
            </a:r>
          </a:p>
        </p:txBody>
      </p:sp>
      <p:sp>
        <p:nvSpPr>
          <p:cNvPr id="4" name="Slide Number Placeholder 3"/>
          <p:cNvSpPr>
            <a:spLocks noGrp="1"/>
          </p:cNvSpPr>
          <p:nvPr>
            <p:ph type="sldNum" sz="quarter" idx="10"/>
          </p:nvPr>
        </p:nvSpPr>
        <p:spPr/>
        <p:txBody>
          <a:bodyPr/>
          <a:lstStyle/>
          <a:p>
            <a:fld id="{4EF7FF14-18D2-467C-8B24-AB2EC814BCD1}" type="slidenum">
              <a:rPr lang="en-US" smtClean="0"/>
              <a:pPr/>
              <a:t>11</a:t>
            </a:fld>
            <a:endParaRPr lang="en-US" dirty="0"/>
          </a:p>
        </p:txBody>
      </p:sp>
    </p:spTree>
    <p:extLst>
      <p:ext uri="{BB962C8B-B14F-4D97-AF65-F5344CB8AC3E}">
        <p14:creationId xmlns:p14="http://schemas.microsoft.com/office/powerpoint/2010/main" val="3919491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White-box</a:t>
            </a:r>
            <a:r>
              <a:rPr lang="en-US" b="1" baseline="0" dirty="0" smtClean="0">
                <a:latin typeface="Times New Roman" panose="02020603050405020304" pitchFamily="18" charset="0"/>
                <a:cs typeface="Times New Roman" panose="02020603050405020304" pitchFamily="18" charset="0"/>
              </a:rPr>
              <a:t> software testing focuses on the following areas:</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Program</a:t>
            </a:r>
            <a:r>
              <a:rPr lang="en-US" b="1" baseline="0" dirty="0" smtClean="0">
                <a:latin typeface="Times New Roman" panose="02020603050405020304" pitchFamily="18" charset="0"/>
                <a:cs typeface="Times New Roman" panose="02020603050405020304" pitchFamily="18" charset="0"/>
              </a:rPr>
              <a:t> control/execution paths </a:t>
            </a:r>
            <a:r>
              <a:rPr lang="en-US" b="1" baseline="0" dirty="0" smtClean="0">
                <a:latin typeface="Times New Roman" panose="02020603050405020304" pitchFamily="18" charset="0"/>
                <a:cs typeface="Times New Roman" panose="02020603050405020304" pitchFamily="18" charset="0"/>
                <a:sym typeface="Wingdings" panose="05000000000000000000" pitchFamily="2" charset="2"/>
              </a:rPr>
              <a:t> to make sure that executable program control flows</a:t>
            </a:r>
          </a:p>
          <a:p>
            <a:r>
              <a:rPr lang="en-US" b="1" baseline="0" dirty="0" smtClean="0">
                <a:latin typeface="Times New Roman" panose="02020603050405020304" pitchFamily="18" charset="0"/>
                <a:cs typeface="Times New Roman" panose="02020603050405020304" pitchFamily="18" charset="0"/>
                <a:sym typeface="Wingdings" panose="05000000000000000000" pitchFamily="2" charset="2"/>
              </a:rPr>
              <a:t>	can be correctly executed.</a:t>
            </a:r>
          </a:p>
          <a:p>
            <a:endParaRPr lang="en-US" b="1" dirty="0" smtClean="0">
              <a:latin typeface="Times New Roman" panose="02020603050405020304" pitchFamily="18" charset="0"/>
              <a:cs typeface="Times New Roman" panose="02020603050405020304" pitchFamily="18" charset="0"/>
            </a:endParaRPr>
          </a:p>
          <a:p>
            <a:pPr marL="171450" indent="-171450">
              <a:buFontTx/>
              <a:buChar char="-"/>
            </a:pPr>
            <a:r>
              <a:rPr lang="en-US" b="1" baseline="0" dirty="0" smtClean="0">
                <a:latin typeface="Times New Roman" panose="02020603050405020304" pitchFamily="18" charset="0"/>
                <a:cs typeface="Times New Roman" panose="02020603050405020304" pitchFamily="18" charset="0"/>
              </a:rPr>
              <a:t>Program data </a:t>
            </a:r>
            <a:r>
              <a:rPr lang="en-US" b="1" baseline="0" dirty="0" smtClean="0">
                <a:latin typeface="Times New Roman" panose="02020603050405020304" pitchFamily="18" charset="0"/>
                <a:cs typeface="Times New Roman" panose="02020603050405020304" pitchFamily="18" charset="0"/>
                <a:sym typeface="Wingdings" panose="05000000000000000000" pitchFamily="2" charset="2"/>
              </a:rPr>
              <a:t> to make sure that program data parameters and values are properly set-up and </a:t>
            </a:r>
          </a:p>
          <a:p>
            <a:pPr marL="0" indent="0">
              <a:buFontTx/>
              <a:buNone/>
            </a:pPr>
            <a:r>
              <a:rPr lang="en-US" b="1" baseline="0" dirty="0" smtClean="0">
                <a:latin typeface="Times New Roman" panose="02020603050405020304" pitchFamily="18" charset="0"/>
                <a:cs typeface="Times New Roman" panose="02020603050405020304" pitchFamily="18" charset="0"/>
                <a:sym typeface="Wingdings" panose="05000000000000000000" pitchFamily="2" charset="2"/>
              </a:rPr>
              <a:t>	accessed. </a:t>
            </a:r>
          </a:p>
          <a:p>
            <a:pPr marL="0" indent="0">
              <a:buFontTx/>
              <a:buNone/>
            </a:pPr>
            <a:endParaRPr lang="en-US" b="1" baseline="0"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buFontTx/>
              <a:buNone/>
            </a:pPr>
            <a:r>
              <a:rPr lang="en-US" b="1" baseline="0" dirty="0" smtClean="0">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4" name="Slide Number Placeholder 3"/>
          <p:cNvSpPr>
            <a:spLocks noGrp="1"/>
          </p:cNvSpPr>
          <p:nvPr>
            <p:ph type="sldNum" sz="quarter" idx="10"/>
          </p:nvPr>
        </p:nvSpPr>
        <p:spPr/>
        <p:txBody>
          <a:bodyPr/>
          <a:lstStyle/>
          <a:p>
            <a:fld id="{4EF7FF14-18D2-467C-8B24-AB2EC814BCD1}" type="slidenum">
              <a:rPr lang="en-US" smtClean="0"/>
              <a:pPr/>
              <a:t>12</a:t>
            </a:fld>
            <a:endParaRPr lang="en-US" dirty="0"/>
          </a:p>
        </p:txBody>
      </p:sp>
    </p:spTree>
    <p:extLst>
      <p:ext uri="{BB962C8B-B14F-4D97-AF65-F5344CB8AC3E}">
        <p14:creationId xmlns:p14="http://schemas.microsoft.com/office/powerpoint/2010/main" val="3919491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first package</a:t>
            </a:r>
            <a:r>
              <a:rPr lang="en-US" baseline="0" dirty="0" smtClean="0"/>
              <a:t> in Module 3 for Software Testing Class. It provides an introduction to software white-box testing. It covers the following  </a:t>
            </a:r>
          </a:p>
          <a:p>
            <a:endParaRPr lang="en-US" dirty="0" smtClean="0"/>
          </a:p>
          <a:p>
            <a:pPr marL="171450" indent="-171450">
              <a:buFontTx/>
              <a:buChar char="-"/>
            </a:pPr>
            <a:r>
              <a:rPr lang="en-US" dirty="0" smtClean="0"/>
              <a:t>What is white-box</a:t>
            </a:r>
            <a:r>
              <a:rPr lang="en-US" baseline="0" dirty="0" smtClean="0"/>
              <a:t> testing</a:t>
            </a:r>
            <a:r>
              <a:rPr lang="en-US" dirty="0" smtClean="0"/>
              <a:t>?</a:t>
            </a:r>
            <a:endParaRPr lang="en-US" baseline="0" dirty="0" smtClean="0"/>
          </a:p>
          <a:p>
            <a:pPr marL="171450" indent="-171450">
              <a:buFontTx/>
              <a:buChar char="-"/>
            </a:pPr>
            <a:endParaRPr lang="en-US" baseline="0" dirty="0" smtClean="0"/>
          </a:p>
          <a:p>
            <a:pPr marL="171450" indent="-171450">
              <a:buFontTx/>
              <a:buChar char="-"/>
            </a:pPr>
            <a:r>
              <a:rPr lang="en-US" baseline="0" dirty="0" smtClean="0"/>
              <a:t>Why Is white-box testing important?</a:t>
            </a:r>
          </a:p>
          <a:p>
            <a:pPr marL="171450" indent="-171450">
              <a:buFontTx/>
              <a:buChar char="-"/>
            </a:pPr>
            <a:endParaRPr lang="en-US" baseline="0" dirty="0" smtClean="0"/>
          </a:p>
          <a:p>
            <a:pPr marL="171450" indent="-171450">
              <a:buFontTx/>
              <a:buChar char="-"/>
            </a:pPr>
            <a:r>
              <a:rPr lang="en-US" dirty="0" smtClean="0"/>
              <a:t>Who</a:t>
            </a:r>
            <a:r>
              <a:rPr lang="en-US" baseline="0" dirty="0" smtClean="0"/>
              <a:t> does white-box testing?</a:t>
            </a:r>
            <a:endParaRPr lang="en-US" dirty="0" smtClean="0"/>
          </a:p>
          <a:p>
            <a:pPr marL="171450" indent="-171450">
              <a:buFontTx/>
              <a:buChar char="-"/>
            </a:pPr>
            <a:endParaRPr lang="en-US" dirty="0" smtClean="0"/>
          </a:p>
          <a:p>
            <a:pPr marL="171450" indent="-171450">
              <a:buFontTx/>
              <a:buChar char="-"/>
            </a:pPr>
            <a:r>
              <a:rPr lang="en-US" baseline="0" dirty="0" smtClean="0"/>
              <a:t>White-box testing focuses</a:t>
            </a:r>
          </a:p>
          <a:p>
            <a:pPr marL="171450" indent="-171450">
              <a:buFontTx/>
              <a:buChar char="-"/>
            </a:pPr>
            <a:endParaRPr lang="en-US" baseline="0" dirty="0" smtClean="0"/>
          </a:p>
          <a:p>
            <a:pPr marL="171450" indent="-171450">
              <a:buFontTx/>
              <a:buChar char="-"/>
            </a:pPr>
            <a:r>
              <a:rPr lang="en-US" dirty="0" smtClean="0"/>
              <a:t>White-box testing</a:t>
            </a:r>
            <a:r>
              <a:rPr lang="en-US" baseline="0" dirty="0" smtClean="0"/>
              <a:t> coverage</a:t>
            </a:r>
            <a:endParaRPr lang="en-US" dirty="0" smtClean="0"/>
          </a:p>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4EF7FF14-18D2-467C-8B24-AB2EC814BCD1}" type="slidenum">
              <a:rPr lang="en-US" smtClean="0"/>
              <a:pPr/>
              <a:t>2</a:t>
            </a:fld>
            <a:endParaRPr lang="en-US" dirty="0"/>
          </a:p>
        </p:txBody>
      </p:sp>
    </p:spTree>
    <p:extLst>
      <p:ext uri="{BB962C8B-B14F-4D97-AF65-F5344CB8AC3E}">
        <p14:creationId xmlns:p14="http://schemas.microsoft.com/office/powerpoint/2010/main" val="3013010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FontTx/>
              <a:buNone/>
            </a:pPr>
            <a:endParaRPr lang="en-US" dirty="0"/>
          </a:p>
        </p:txBody>
      </p:sp>
      <p:sp>
        <p:nvSpPr>
          <p:cNvPr id="4" name="Slide Number Placeholder 3"/>
          <p:cNvSpPr>
            <a:spLocks noGrp="1"/>
          </p:cNvSpPr>
          <p:nvPr>
            <p:ph type="sldNum" sz="quarter" idx="10"/>
          </p:nvPr>
        </p:nvSpPr>
        <p:spPr/>
        <p:txBody>
          <a:bodyPr/>
          <a:lstStyle/>
          <a:p>
            <a:fld id="{4EF7FF14-18D2-467C-8B24-AB2EC814BCD1}" type="slidenum">
              <a:rPr lang="en-US" smtClean="0"/>
              <a:pPr/>
              <a:t>3</a:t>
            </a:fld>
            <a:endParaRPr lang="en-US" dirty="0"/>
          </a:p>
        </p:txBody>
      </p:sp>
    </p:spTree>
    <p:extLst>
      <p:ext uri="{BB962C8B-B14F-4D97-AF65-F5344CB8AC3E}">
        <p14:creationId xmlns:p14="http://schemas.microsoft.com/office/powerpoint/2010/main" val="3919491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FontTx/>
              <a:buNone/>
            </a:pPr>
            <a:endParaRPr lang="en-US" dirty="0"/>
          </a:p>
        </p:txBody>
      </p:sp>
      <p:sp>
        <p:nvSpPr>
          <p:cNvPr id="4" name="Slide Number Placeholder 3"/>
          <p:cNvSpPr>
            <a:spLocks noGrp="1"/>
          </p:cNvSpPr>
          <p:nvPr>
            <p:ph type="sldNum" sz="quarter" idx="10"/>
          </p:nvPr>
        </p:nvSpPr>
        <p:spPr/>
        <p:txBody>
          <a:bodyPr/>
          <a:lstStyle/>
          <a:p>
            <a:fld id="{4EF7FF14-18D2-467C-8B24-AB2EC814BCD1}" type="slidenum">
              <a:rPr lang="en-US" smtClean="0"/>
              <a:pPr/>
              <a:t>4</a:t>
            </a:fld>
            <a:endParaRPr lang="en-US" dirty="0"/>
          </a:p>
        </p:txBody>
      </p:sp>
    </p:spTree>
    <p:extLst>
      <p:ext uri="{BB962C8B-B14F-4D97-AF65-F5344CB8AC3E}">
        <p14:creationId xmlns:p14="http://schemas.microsoft.com/office/powerpoint/2010/main" val="3919491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FontTx/>
              <a:buNone/>
            </a:pPr>
            <a:endParaRPr lang="en-US" dirty="0"/>
          </a:p>
        </p:txBody>
      </p:sp>
      <p:sp>
        <p:nvSpPr>
          <p:cNvPr id="4" name="Slide Number Placeholder 3"/>
          <p:cNvSpPr>
            <a:spLocks noGrp="1"/>
          </p:cNvSpPr>
          <p:nvPr>
            <p:ph type="sldNum" sz="quarter" idx="10"/>
          </p:nvPr>
        </p:nvSpPr>
        <p:spPr/>
        <p:txBody>
          <a:bodyPr/>
          <a:lstStyle/>
          <a:p>
            <a:fld id="{4EF7FF14-18D2-467C-8B24-AB2EC814BCD1}" type="slidenum">
              <a:rPr lang="en-US" smtClean="0"/>
              <a:pPr/>
              <a:t>5</a:t>
            </a:fld>
            <a:endParaRPr lang="en-US" dirty="0"/>
          </a:p>
        </p:txBody>
      </p:sp>
    </p:spTree>
    <p:extLst>
      <p:ext uri="{BB962C8B-B14F-4D97-AF65-F5344CB8AC3E}">
        <p14:creationId xmlns:p14="http://schemas.microsoft.com/office/powerpoint/2010/main" val="3919491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FontTx/>
              <a:buNone/>
            </a:pPr>
            <a:endParaRPr lang="en-US" dirty="0"/>
          </a:p>
        </p:txBody>
      </p:sp>
      <p:sp>
        <p:nvSpPr>
          <p:cNvPr id="4" name="Slide Number Placeholder 3"/>
          <p:cNvSpPr>
            <a:spLocks noGrp="1"/>
          </p:cNvSpPr>
          <p:nvPr>
            <p:ph type="sldNum" sz="quarter" idx="10"/>
          </p:nvPr>
        </p:nvSpPr>
        <p:spPr/>
        <p:txBody>
          <a:bodyPr/>
          <a:lstStyle/>
          <a:p>
            <a:fld id="{4EF7FF14-18D2-467C-8B24-AB2EC814BCD1}" type="slidenum">
              <a:rPr lang="en-US" smtClean="0"/>
              <a:pPr/>
              <a:t>6</a:t>
            </a:fld>
            <a:endParaRPr lang="en-US" dirty="0"/>
          </a:p>
        </p:txBody>
      </p:sp>
    </p:spTree>
    <p:extLst>
      <p:ext uri="{BB962C8B-B14F-4D97-AF65-F5344CB8AC3E}">
        <p14:creationId xmlns:p14="http://schemas.microsoft.com/office/powerpoint/2010/main" val="3919491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FontTx/>
              <a:buNone/>
            </a:pPr>
            <a:endParaRPr lang="en-US" dirty="0"/>
          </a:p>
        </p:txBody>
      </p:sp>
      <p:sp>
        <p:nvSpPr>
          <p:cNvPr id="4" name="Slide Number Placeholder 3"/>
          <p:cNvSpPr>
            <a:spLocks noGrp="1"/>
          </p:cNvSpPr>
          <p:nvPr>
            <p:ph type="sldNum" sz="quarter" idx="10"/>
          </p:nvPr>
        </p:nvSpPr>
        <p:spPr/>
        <p:txBody>
          <a:bodyPr/>
          <a:lstStyle/>
          <a:p>
            <a:fld id="{4EF7FF14-18D2-467C-8B24-AB2EC814BCD1}" type="slidenum">
              <a:rPr lang="en-US" smtClean="0"/>
              <a:pPr/>
              <a:t>7</a:t>
            </a:fld>
            <a:endParaRPr lang="en-US" dirty="0"/>
          </a:p>
        </p:txBody>
      </p:sp>
    </p:spTree>
    <p:extLst>
      <p:ext uri="{BB962C8B-B14F-4D97-AF65-F5344CB8AC3E}">
        <p14:creationId xmlns:p14="http://schemas.microsoft.com/office/powerpoint/2010/main" val="3919491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White-box</a:t>
            </a:r>
            <a:r>
              <a:rPr lang="en-US" b="1" baseline="0" dirty="0" smtClean="0">
                <a:latin typeface="Times New Roman" panose="02020603050405020304" pitchFamily="18" charset="0"/>
                <a:cs typeface="Times New Roman" panose="02020603050405020304" pitchFamily="18" charset="0"/>
              </a:rPr>
              <a:t> software testing focuses on the following areas:</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Program</a:t>
            </a:r>
            <a:r>
              <a:rPr lang="en-US" b="1" baseline="0" dirty="0" smtClean="0">
                <a:latin typeface="Times New Roman" panose="02020603050405020304" pitchFamily="18" charset="0"/>
                <a:cs typeface="Times New Roman" panose="02020603050405020304" pitchFamily="18" charset="0"/>
              </a:rPr>
              <a:t> control/execution paths </a:t>
            </a:r>
            <a:r>
              <a:rPr lang="en-US" b="1" baseline="0" dirty="0" smtClean="0">
                <a:latin typeface="Times New Roman" panose="02020603050405020304" pitchFamily="18" charset="0"/>
                <a:cs typeface="Times New Roman" panose="02020603050405020304" pitchFamily="18" charset="0"/>
                <a:sym typeface="Wingdings" panose="05000000000000000000" pitchFamily="2" charset="2"/>
              </a:rPr>
              <a:t> to make sure that executable program control flows</a:t>
            </a:r>
          </a:p>
          <a:p>
            <a:r>
              <a:rPr lang="en-US" b="1" baseline="0" dirty="0" smtClean="0">
                <a:latin typeface="Times New Roman" panose="02020603050405020304" pitchFamily="18" charset="0"/>
                <a:cs typeface="Times New Roman" panose="02020603050405020304" pitchFamily="18" charset="0"/>
                <a:sym typeface="Wingdings" panose="05000000000000000000" pitchFamily="2" charset="2"/>
              </a:rPr>
              <a:t>	can be correctly executed.</a:t>
            </a:r>
          </a:p>
          <a:p>
            <a:endParaRPr lang="en-US" b="1" dirty="0" smtClean="0">
              <a:latin typeface="Times New Roman" panose="02020603050405020304" pitchFamily="18" charset="0"/>
              <a:cs typeface="Times New Roman" panose="02020603050405020304" pitchFamily="18" charset="0"/>
            </a:endParaRPr>
          </a:p>
          <a:p>
            <a:pPr marL="171450" indent="-171450">
              <a:buFontTx/>
              <a:buChar char="-"/>
            </a:pPr>
            <a:r>
              <a:rPr lang="en-US" b="1" baseline="0" dirty="0" smtClean="0">
                <a:latin typeface="Times New Roman" panose="02020603050405020304" pitchFamily="18" charset="0"/>
                <a:cs typeface="Times New Roman" panose="02020603050405020304" pitchFamily="18" charset="0"/>
              </a:rPr>
              <a:t>Program data </a:t>
            </a:r>
            <a:r>
              <a:rPr lang="en-US" b="1" baseline="0" dirty="0" smtClean="0">
                <a:latin typeface="Times New Roman" panose="02020603050405020304" pitchFamily="18" charset="0"/>
                <a:cs typeface="Times New Roman" panose="02020603050405020304" pitchFamily="18" charset="0"/>
                <a:sym typeface="Wingdings" panose="05000000000000000000" pitchFamily="2" charset="2"/>
              </a:rPr>
              <a:t> to make sure that program data parameters and values are properly set-up and </a:t>
            </a:r>
          </a:p>
          <a:p>
            <a:pPr marL="0" indent="0">
              <a:buFontTx/>
              <a:buNone/>
            </a:pPr>
            <a:r>
              <a:rPr lang="en-US" b="1" baseline="0" dirty="0" smtClean="0">
                <a:latin typeface="Times New Roman" panose="02020603050405020304" pitchFamily="18" charset="0"/>
                <a:cs typeface="Times New Roman" panose="02020603050405020304" pitchFamily="18" charset="0"/>
                <a:sym typeface="Wingdings" panose="05000000000000000000" pitchFamily="2" charset="2"/>
              </a:rPr>
              <a:t>	accessed. </a:t>
            </a:r>
          </a:p>
          <a:p>
            <a:pPr marL="0" indent="0">
              <a:buFontTx/>
              <a:buNone/>
            </a:pPr>
            <a:endParaRPr lang="en-US" b="1" baseline="0"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buFontTx/>
              <a:buNone/>
            </a:pPr>
            <a:r>
              <a:rPr lang="en-US" b="1" baseline="0" dirty="0" smtClean="0">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4" name="Slide Number Placeholder 3"/>
          <p:cNvSpPr>
            <a:spLocks noGrp="1"/>
          </p:cNvSpPr>
          <p:nvPr>
            <p:ph type="sldNum" sz="quarter" idx="10"/>
          </p:nvPr>
        </p:nvSpPr>
        <p:spPr/>
        <p:txBody>
          <a:bodyPr/>
          <a:lstStyle/>
          <a:p>
            <a:fld id="{4EF7FF14-18D2-467C-8B24-AB2EC814BCD1}" type="slidenum">
              <a:rPr lang="en-US" smtClean="0"/>
              <a:pPr/>
              <a:t>8</a:t>
            </a:fld>
            <a:endParaRPr lang="en-US" dirty="0"/>
          </a:p>
        </p:txBody>
      </p:sp>
    </p:spTree>
    <p:extLst>
      <p:ext uri="{BB962C8B-B14F-4D97-AF65-F5344CB8AC3E}">
        <p14:creationId xmlns:p14="http://schemas.microsoft.com/office/powerpoint/2010/main" val="3919491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White-box</a:t>
            </a:r>
            <a:r>
              <a:rPr lang="en-US" b="1" baseline="0" dirty="0" smtClean="0">
                <a:latin typeface="Times New Roman" panose="02020603050405020304" pitchFamily="18" charset="0"/>
                <a:cs typeface="Times New Roman" panose="02020603050405020304" pitchFamily="18" charset="0"/>
              </a:rPr>
              <a:t> software testing focuses on the following areas:</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Program</a:t>
            </a:r>
            <a:r>
              <a:rPr lang="en-US" b="1" baseline="0" dirty="0" smtClean="0">
                <a:latin typeface="Times New Roman" panose="02020603050405020304" pitchFamily="18" charset="0"/>
                <a:cs typeface="Times New Roman" panose="02020603050405020304" pitchFamily="18" charset="0"/>
              </a:rPr>
              <a:t> control/execution paths </a:t>
            </a:r>
            <a:r>
              <a:rPr lang="en-US" b="1" baseline="0" dirty="0" smtClean="0">
                <a:latin typeface="Times New Roman" panose="02020603050405020304" pitchFamily="18" charset="0"/>
                <a:cs typeface="Times New Roman" panose="02020603050405020304" pitchFamily="18" charset="0"/>
                <a:sym typeface="Wingdings" panose="05000000000000000000" pitchFamily="2" charset="2"/>
              </a:rPr>
              <a:t> to make sure that executable program control flows</a:t>
            </a:r>
          </a:p>
          <a:p>
            <a:r>
              <a:rPr lang="en-US" b="1" baseline="0" dirty="0" smtClean="0">
                <a:latin typeface="Times New Roman" panose="02020603050405020304" pitchFamily="18" charset="0"/>
                <a:cs typeface="Times New Roman" panose="02020603050405020304" pitchFamily="18" charset="0"/>
                <a:sym typeface="Wingdings" panose="05000000000000000000" pitchFamily="2" charset="2"/>
              </a:rPr>
              <a:t>	can be correctly executed.</a:t>
            </a:r>
          </a:p>
          <a:p>
            <a:endParaRPr lang="en-US" b="1" dirty="0" smtClean="0">
              <a:latin typeface="Times New Roman" panose="02020603050405020304" pitchFamily="18" charset="0"/>
              <a:cs typeface="Times New Roman" panose="02020603050405020304" pitchFamily="18" charset="0"/>
            </a:endParaRPr>
          </a:p>
          <a:p>
            <a:pPr marL="171450" indent="-171450">
              <a:buFontTx/>
              <a:buChar char="-"/>
            </a:pPr>
            <a:r>
              <a:rPr lang="en-US" b="1" baseline="0" dirty="0" smtClean="0">
                <a:latin typeface="Times New Roman" panose="02020603050405020304" pitchFamily="18" charset="0"/>
                <a:cs typeface="Times New Roman" panose="02020603050405020304" pitchFamily="18" charset="0"/>
              </a:rPr>
              <a:t>Program data </a:t>
            </a:r>
            <a:r>
              <a:rPr lang="en-US" b="1" baseline="0" dirty="0" smtClean="0">
                <a:latin typeface="Times New Roman" panose="02020603050405020304" pitchFamily="18" charset="0"/>
                <a:cs typeface="Times New Roman" panose="02020603050405020304" pitchFamily="18" charset="0"/>
                <a:sym typeface="Wingdings" panose="05000000000000000000" pitchFamily="2" charset="2"/>
              </a:rPr>
              <a:t> to make sure that program data parameters and values are properly set-up and </a:t>
            </a:r>
          </a:p>
          <a:p>
            <a:pPr marL="0" indent="0">
              <a:buFontTx/>
              <a:buNone/>
            </a:pPr>
            <a:r>
              <a:rPr lang="en-US" b="1" baseline="0" dirty="0" smtClean="0">
                <a:latin typeface="Times New Roman" panose="02020603050405020304" pitchFamily="18" charset="0"/>
                <a:cs typeface="Times New Roman" panose="02020603050405020304" pitchFamily="18" charset="0"/>
                <a:sym typeface="Wingdings" panose="05000000000000000000" pitchFamily="2" charset="2"/>
              </a:rPr>
              <a:t>	accessed. </a:t>
            </a:r>
          </a:p>
          <a:p>
            <a:pPr marL="0" indent="0">
              <a:buFontTx/>
              <a:buNone/>
            </a:pPr>
            <a:endParaRPr lang="en-US" b="1" baseline="0"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buFontTx/>
              <a:buNone/>
            </a:pPr>
            <a:r>
              <a:rPr lang="en-US" b="1" baseline="0" dirty="0" smtClean="0">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4" name="Slide Number Placeholder 3"/>
          <p:cNvSpPr>
            <a:spLocks noGrp="1"/>
          </p:cNvSpPr>
          <p:nvPr>
            <p:ph type="sldNum" sz="quarter" idx="10"/>
          </p:nvPr>
        </p:nvSpPr>
        <p:spPr/>
        <p:txBody>
          <a:bodyPr/>
          <a:lstStyle/>
          <a:p>
            <a:fld id="{4EF7FF14-18D2-467C-8B24-AB2EC814BCD1}" type="slidenum">
              <a:rPr lang="en-US" smtClean="0"/>
              <a:pPr/>
              <a:t>9</a:t>
            </a:fld>
            <a:endParaRPr lang="en-US" dirty="0"/>
          </a:p>
        </p:txBody>
      </p:sp>
    </p:spTree>
    <p:extLst>
      <p:ext uri="{BB962C8B-B14F-4D97-AF65-F5344CB8AC3E}">
        <p14:creationId xmlns:p14="http://schemas.microsoft.com/office/powerpoint/2010/main" val="3919491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F7B9EC-7C23-458E-81C3-441FA7D18A08}" type="datetimeFigureOut">
              <a:rPr lang="en-US" smtClean="0"/>
              <a:pPr/>
              <a:t>9/19/2014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94F0CE-4209-4241-8F82-D012B108B3B7}" type="slidenum">
              <a:rPr lang="en-US" smtClean="0"/>
              <a:pPr/>
              <a:t>‹#›</a:t>
            </a:fld>
            <a:endParaRPr lang="en-US" dirty="0"/>
          </a:p>
        </p:txBody>
      </p:sp>
    </p:spTree>
    <p:extLst>
      <p:ext uri="{BB962C8B-B14F-4D97-AF65-F5344CB8AC3E}">
        <p14:creationId xmlns:p14="http://schemas.microsoft.com/office/powerpoint/2010/main" val="2197161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F7B9EC-7C23-458E-81C3-441FA7D18A08}" type="datetimeFigureOut">
              <a:rPr lang="en-US" smtClean="0"/>
              <a:pPr/>
              <a:t>9/19/2014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94F0CE-4209-4241-8F82-D012B108B3B7}" type="slidenum">
              <a:rPr lang="en-US" smtClean="0"/>
              <a:pPr/>
              <a:t>‹#›</a:t>
            </a:fld>
            <a:endParaRPr lang="en-US" dirty="0"/>
          </a:p>
        </p:txBody>
      </p:sp>
    </p:spTree>
    <p:extLst>
      <p:ext uri="{BB962C8B-B14F-4D97-AF65-F5344CB8AC3E}">
        <p14:creationId xmlns:p14="http://schemas.microsoft.com/office/powerpoint/2010/main" val="52163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F7B9EC-7C23-458E-81C3-441FA7D18A08}" type="datetimeFigureOut">
              <a:rPr lang="en-US" smtClean="0"/>
              <a:pPr/>
              <a:t>9/19/2014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94F0CE-4209-4241-8F82-D012B108B3B7}" type="slidenum">
              <a:rPr lang="en-US" smtClean="0"/>
              <a:pPr/>
              <a:t>‹#›</a:t>
            </a:fld>
            <a:endParaRPr lang="en-US" dirty="0"/>
          </a:p>
        </p:txBody>
      </p:sp>
    </p:spTree>
    <p:extLst>
      <p:ext uri="{BB962C8B-B14F-4D97-AF65-F5344CB8AC3E}">
        <p14:creationId xmlns:p14="http://schemas.microsoft.com/office/powerpoint/2010/main" val="1672064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F7B9EC-7C23-458E-81C3-441FA7D18A08}" type="datetimeFigureOut">
              <a:rPr lang="en-US" smtClean="0"/>
              <a:pPr/>
              <a:t>9/19/2014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94F0CE-4209-4241-8F82-D012B108B3B7}" type="slidenum">
              <a:rPr lang="en-US" smtClean="0"/>
              <a:pPr/>
              <a:t>‹#›</a:t>
            </a:fld>
            <a:endParaRPr lang="en-US" dirty="0"/>
          </a:p>
        </p:txBody>
      </p:sp>
    </p:spTree>
    <p:extLst>
      <p:ext uri="{BB962C8B-B14F-4D97-AF65-F5344CB8AC3E}">
        <p14:creationId xmlns:p14="http://schemas.microsoft.com/office/powerpoint/2010/main" val="91824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7B9EC-7C23-458E-81C3-441FA7D18A08}" type="datetimeFigureOut">
              <a:rPr lang="en-US" smtClean="0"/>
              <a:pPr/>
              <a:t>9/19/2014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94F0CE-4209-4241-8F82-D012B108B3B7}" type="slidenum">
              <a:rPr lang="en-US" smtClean="0"/>
              <a:pPr/>
              <a:t>‹#›</a:t>
            </a:fld>
            <a:endParaRPr lang="en-US" dirty="0"/>
          </a:p>
        </p:txBody>
      </p:sp>
    </p:spTree>
    <p:extLst>
      <p:ext uri="{BB962C8B-B14F-4D97-AF65-F5344CB8AC3E}">
        <p14:creationId xmlns:p14="http://schemas.microsoft.com/office/powerpoint/2010/main" val="1985374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F7B9EC-7C23-458E-81C3-441FA7D18A08}" type="datetimeFigureOut">
              <a:rPr lang="en-US" smtClean="0"/>
              <a:pPr/>
              <a:t>9/19/2014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94F0CE-4209-4241-8F82-D012B108B3B7}" type="slidenum">
              <a:rPr lang="en-US" smtClean="0"/>
              <a:pPr/>
              <a:t>‹#›</a:t>
            </a:fld>
            <a:endParaRPr lang="en-US" dirty="0"/>
          </a:p>
        </p:txBody>
      </p:sp>
    </p:spTree>
    <p:extLst>
      <p:ext uri="{BB962C8B-B14F-4D97-AF65-F5344CB8AC3E}">
        <p14:creationId xmlns:p14="http://schemas.microsoft.com/office/powerpoint/2010/main" val="622721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F7B9EC-7C23-458E-81C3-441FA7D18A08}" type="datetimeFigureOut">
              <a:rPr lang="en-US" smtClean="0"/>
              <a:pPr/>
              <a:t>9/19/2014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B94F0CE-4209-4241-8F82-D012B108B3B7}" type="slidenum">
              <a:rPr lang="en-US" smtClean="0"/>
              <a:pPr/>
              <a:t>‹#›</a:t>
            </a:fld>
            <a:endParaRPr lang="en-US" dirty="0"/>
          </a:p>
        </p:txBody>
      </p:sp>
    </p:spTree>
    <p:extLst>
      <p:ext uri="{BB962C8B-B14F-4D97-AF65-F5344CB8AC3E}">
        <p14:creationId xmlns:p14="http://schemas.microsoft.com/office/powerpoint/2010/main" val="3255353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F7B9EC-7C23-458E-81C3-441FA7D18A08}" type="datetimeFigureOut">
              <a:rPr lang="en-US" smtClean="0"/>
              <a:pPr/>
              <a:t>9/19/2014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B94F0CE-4209-4241-8F82-D012B108B3B7}" type="slidenum">
              <a:rPr lang="en-US" smtClean="0"/>
              <a:pPr/>
              <a:t>‹#›</a:t>
            </a:fld>
            <a:endParaRPr lang="en-US" dirty="0"/>
          </a:p>
        </p:txBody>
      </p:sp>
    </p:spTree>
    <p:extLst>
      <p:ext uri="{BB962C8B-B14F-4D97-AF65-F5344CB8AC3E}">
        <p14:creationId xmlns:p14="http://schemas.microsoft.com/office/powerpoint/2010/main" val="2668434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F7B9EC-7C23-458E-81C3-441FA7D18A08}" type="datetimeFigureOut">
              <a:rPr lang="en-US" smtClean="0"/>
              <a:pPr/>
              <a:t>9/19/2014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B94F0CE-4209-4241-8F82-D012B108B3B7}" type="slidenum">
              <a:rPr lang="en-US" smtClean="0"/>
              <a:pPr/>
              <a:t>‹#›</a:t>
            </a:fld>
            <a:endParaRPr lang="en-US" dirty="0"/>
          </a:p>
        </p:txBody>
      </p:sp>
    </p:spTree>
    <p:extLst>
      <p:ext uri="{BB962C8B-B14F-4D97-AF65-F5344CB8AC3E}">
        <p14:creationId xmlns:p14="http://schemas.microsoft.com/office/powerpoint/2010/main" val="10096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7B9EC-7C23-458E-81C3-441FA7D18A08}" type="datetimeFigureOut">
              <a:rPr lang="en-US" smtClean="0"/>
              <a:pPr/>
              <a:t>9/19/2014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94F0CE-4209-4241-8F82-D012B108B3B7}" type="slidenum">
              <a:rPr lang="en-US" smtClean="0"/>
              <a:pPr/>
              <a:t>‹#›</a:t>
            </a:fld>
            <a:endParaRPr lang="en-US" dirty="0"/>
          </a:p>
        </p:txBody>
      </p:sp>
    </p:spTree>
    <p:extLst>
      <p:ext uri="{BB962C8B-B14F-4D97-AF65-F5344CB8AC3E}">
        <p14:creationId xmlns:p14="http://schemas.microsoft.com/office/powerpoint/2010/main" val="49215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7B9EC-7C23-458E-81C3-441FA7D18A08}" type="datetimeFigureOut">
              <a:rPr lang="en-US" smtClean="0"/>
              <a:pPr/>
              <a:t>9/19/2014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94F0CE-4209-4241-8F82-D012B108B3B7}" type="slidenum">
              <a:rPr lang="en-US" smtClean="0"/>
              <a:pPr/>
              <a:t>‹#›</a:t>
            </a:fld>
            <a:endParaRPr lang="en-US" dirty="0"/>
          </a:p>
        </p:txBody>
      </p:sp>
    </p:spTree>
    <p:extLst>
      <p:ext uri="{BB962C8B-B14F-4D97-AF65-F5344CB8AC3E}">
        <p14:creationId xmlns:p14="http://schemas.microsoft.com/office/powerpoint/2010/main" val="3825444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7B9EC-7C23-458E-81C3-441FA7D18A08}" type="datetimeFigureOut">
              <a:rPr lang="en-US" smtClean="0"/>
              <a:pPr/>
              <a:t>9/19/2014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94F0CE-4209-4241-8F82-D012B108B3B7}" type="slidenum">
              <a:rPr lang="en-US" smtClean="0"/>
              <a:pPr/>
              <a:t>‹#›</a:t>
            </a:fld>
            <a:endParaRPr lang="en-US" dirty="0"/>
          </a:p>
        </p:txBody>
      </p:sp>
    </p:spTree>
    <p:extLst>
      <p:ext uri="{BB962C8B-B14F-4D97-AF65-F5344CB8AC3E}">
        <p14:creationId xmlns:p14="http://schemas.microsoft.com/office/powerpoint/2010/main" val="2920269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988" y="4865369"/>
            <a:ext cx="1418613" cy="1362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sp>
        <p:nvSpPr>
          <p:cNvPr id="5" name="TextBox 4"/>
          <p:cNvSpPr txBox="1"/>
          <p:nvPr/>
        </p:nvSpPr>
        <p:spPr>
          <a:xfrm>
            <a:off x="1447801" y="3497997"/>
            <a:ext cx="6028675" cy="830997"/>
          </a:xfrm>
          <a:prstGeom prst="rect">
            <a:avLst/>
          </a:prstGeom>
          <a:noFill/>
        </p:spPr>
        <p:txBody>
          <a:bodyPr wrap="square" rtlCol="0">
            <a:spAutoFit/>
          </a:bodyPr>
          <a:lstStyle/>
          <a:p>
            <a:pPr algn="ctr"/>
            <a:r>
              <a:rPr lang="en-US" sz="2400" b="1" dirty="0" smtClean="0">
                <a:solidFill>
                  <a:srgbClr val="002060"/>
                </a:solidFill>
                <a:latin typeface="Times New Roman" panose="02020603050405020304" pitchFamily="18" charset="0"/>
                <a:cs typeface="Times New Roman" panose="02020603050405020304" pitchFamily="18" charset="0"/>
              </a:rPr>
              <a:t>Instructor:  	Jerry Gao, Ph.D., Professor</a:t>
            </a:r>
          </a:p>
          <a:p>
            <a:pPr algn="ctr"/>
            <a:r>
              <a:rPr lang="en-US" sz="2400" b="1" dirty="0" smtClean="0">
                <a:solidFill>
                  <a:srgbClr val="002060"/>
                </a:solidFill>
                <a:latin typeface="Times New Roman" panose="02020603050405020304" pitchFamily="18" charset="0"/>
                <a:cs typeface="Times New Roman" panose="02020603050405020304" pitchFamily="18" charset="0"/>
              </a:rPr>
              <a:t>		San Jose State University</a:t>
            </a:r>
            <a:endParaRPr lang="en-US" sz="2400" b="1" dirty="0">
              <a:solidFill>
                <a:srgbClr val="002060"/>
              </a:solidFill>
              <a:latin typeface="Times New Roman" panose="02020603050405020304" pitchFamily="18" charset="0"/>
              <a:cs typeface="Times New Roman" panose="02020603050405020304" pitchFamily="18" charset="0"/>
            </a:endParaRPr>
          </a:p>
        </p:txBody>
      </p:sp>
      <p:grpSp>
        <p:nvGrpSpPr>
          <p:cNvPr id="17"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577262" y="6109716"/>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92330" y="490215"/>
            <a:ext cx="6803466"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Module #4 – Software Black-Box Testing Methods</a:t>
            </a:r>
          </a:p>
        </p:txBody>
      </p:sp>
      <p:sp>
        <p:nvSpPr>
          <p:cNvPr id="4" name="Rectangle 3"/>
          <p:cNvSpPr/>
          <p:nvPr/>
        </p:nvSpPr>
        <p:spPr>
          <a:xfrm>
            <a:off x="748553" y="1752600"/>
            <a:ext cx="7858125" cy="523220"/>
          </a:xfrm>
          <a:prstGeom prst="rect">
            <a:avLst/>
          </a:prstGeom>
        </p:spPr>
        <p:txBody>
          <a:bodyPr wrap="square">
            <a:spAutoFit/>
          </a:bodyPr>
          <a:lstStyle/>
          <a:p>
            <a:r>
              <a:rPr lang="en-US" sz="2800" b="1" dirty="0" smtClean="0">
                <a:solidFill>
                  <a:schemeClr val="tx2">
                    <a:lumMod val="75000"/>
                  </a:schemeClr>
                </a:solidFill>
                <a:latin typeface="Times New Roman" panose="02020603050405020304" pitchFamily="18" charset="0"/>
                <a:cs typeface="Times New Roman" panose="02020603050405020304" pitchFamily="18" charset="0"/>
              </a:rPr>
              <a:t>Topic #4 – Decision Table Testing Method</a:t>
            </a:r>
          </a:p>
        </p:txBody>
      </p:sp>
      <p:pic>
        <p:nvPicPr>
          <p:cNvPr id="19" name="Picture 18" descr="C:\Users\Zeyu Gao\Pictures\2012-06-29 6-29-2012\Jerry-Gao-Picture.jpg"/>
          <p:cNvPicPr/>
          <p:nvPr/>
        </p:nvPicPr>
        <p:blipFill>
          <a:blip r:embed="rId5">
            <a:extLst>
              <a:ext uri="{28A0092B-C50C-407E-A947-70E740481C1C}">
                <a14:useLocalDpi xmlns:a14="http://schemas.microsoft.com/office/drawing/2010/main" val="0"/>
              </a:ext>
            </a:extLst>
          </a:blip>
          <a:srcRect/>
          <a:stretch>
            <a:fillRect/>
          </a:stretch>
        </p:blipFill>
        <p:spPr bwMode="auto">
          <a:xfrm>
            <a:off x="7301896" y="4609244"/>
            <a:ext cx="1258260" cy="1590794"/>
          </a:xfrm>
          <a:prstGeom prst="rect">
            <a:avLst/>
          </a:prstGeom>
          <a:noFill/>
          <a:ln>
            <a:noFill/>
          </a:ln>
        </p:spPr>
      </p:pic>
    </p:spTree>
    <p:extLst>
      <p:ext uri="{BB962C8B-B14F-4D97-AF65-F5344CB8AC3E}">
        <p14:creationId xmlns:p14="http://schemas.microsoft.com/office/powerpoint/2010/main" val="62476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988" y="5134928"/>
            <a:ext cx="1418613" cy="1092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grpSp>
        <p:nvGrpSpPr>
          <p:cNvPr id="17"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10600" y="60960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00280" y="478440"/>
            <a:ext cx="5150769"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Topic #4 – DECISION TABLE TEST </a:t>
            </a:r>
            <a:r>
              <a:rPr lang="en-US" sz="2000" dirty="0">
                <a:solidFill>
                  <a:srgbClr val="002060"/>
                </a:solidFill>
                <a:latin typeface="Algerian" panose="04020705040A02060702" pitchFamily="82" charset="0"/>
              </a:rPr>
              <a:t>METHOD</a:t>
            </a:r>
          </a:p>
        </p:txBody>
      </p:sp>
      <p:sp>
        <p:nvSpPr>
          <p:cNvPr id="24" name="Rounded Rectangle 4"/>
          <p:cNvSpPr/>
          <p:nvPr/>
        </p:nvSpPr>
        <p:spPr>
          <a:xfrm>
            <a:off x="1124768" y="1047750"/>
            <a:ext cx="7638233" cy="400050"/>
          </a:xfrm>
          <a:prstGeom prst="rect">
            <a:avLst/>
          </a:prstGeom>
          <a:solidFill>
            <a:schemeClr val="bg1"/>
          </a:solidFill>
          <a:ln cmpd="dbl">
            <a:no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2800" b="1" kern="1200" dirty="0" smtClean="0">
                <a:solidFill>
                  <a:schemeClr val="tx2"/>
                </a:solidFill>
              </a:rPr>
              <a:t>Creating a Decision Table</a:t>
            </a:r>
            <a:endParaRPr lang="en-US" sz="2800" b="1" kern="1200" dirty="0">
              <a:solidFill>
                <a:schemeClr val="tx2"/>
              </a:solidFill>
            </a:endParaRPr>
          </a:p>
        </p:txBody>
      </p:sp>
      <p:sp>
        <p:nvSpPr>
          <p:cNvPr id="4" name="AutoShape 2" descr="Image result for objectives +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jpeg;base64,/9j/4AAQSkZJRgABAQAAAQABAAD/2wCEAAkGBxQTEhUTExQWFBUUFxUUGBYYFhYVFBcVFhQWFhUWFBQYHiggGBolHBQVITEhJSkrLi4uFyA0ODMtNygtLisBCgoKDg0OGxAQGzUmICY4LC4rLzYvNy8sLS80LCwsNDQsLCssLCwsNCwsLCw0LCwsLDcsLCwsLCwsLCwsNCw1N//AABEIAOIA3wMBIgACEQEDEQH/xAAcAAABBQEBAQAAAAAAAAAAAAAAAQIFBgcDBAj/xABIEAACAQMBBQUEBgYHBgcAAAABAgMABBESBQYhMUEHEyJRcRRhgZEyQlJygqEjNGKSk6IIFTNzg7HBFiRDY8LhRFOjssPR8P/EABkBAQADAQEAAAAAAAAAAAAAAAABAgMFBP/EACURAQACAQMDBAMBAAAAAAAAAAABAhEDBBIxQYETIULBIlFxYf/aAAwDAQACEQMRAD8A3GiiigKKKKAooooCiiigKKKKAoorz319FCpeaRIkHNnZUUerMQKD0UVBHedGz7PFPcnhxjj0xnPVZ5ikbD7rGkZ7+TkLe2XPXXdSFfuju1Rvi49aCeqN2ht62hbRJMiueIjB1St92Jcu3wFeL/Z3XxuJ7i4450mTuo+PQxQBFdfc+qvfs7ZkMC6IIo4V+zGioPkoFB4Dt+V/1e0lYEZEkxFrF6EPmYH/AAqU2l7KDruUgBx4beINIPP9NPqVv4QqVK4oBNBX9q7qq0TlGke4A1wyyyySaJk8UZVWbSg1KAQoGQSOtTWxNqrcwxzLkCRFfSfpKSOKsOjA5B94r1Kc1Ttlk2t/Pbco5D7VF5YmY96o94lDt6SrQXaikBpaAooooCiiigKKKKAooooCiiigKKj9o7ct4CFlmjRm+ihYd433Ix4m+ANeH+v5JP1e0mkyODyj2WPP7Ql/Sj1EZoJ6kJxUCYL6T6c8VuCPowR97ID7p5vCR/hUn+y9uxzMHuScE+0SNMmRyIhY92h+6ooO029VqCVSTv3B0lIEe4ZW8n7oNo9WwK5Hat1J/ZWoiHHxXEqhsdCsUOvV6MyGpeNAo0qAqjkAAAPQCmEeVBEjZk8n6xeP1ylui20Z/ES8oPvEgrvYbv20ba1hUyAY758yzY8jNIS5+dSKinAUCGnBqNFNoOgpKaDT80CU0U6kNAtVPf230CC8XnbSaZP7iYhJM+QVu6c+5DVsxXnv7RJonikGUkRo2HmrAqfyNA/Zs+tAfdXqqndn94/dmCU5lgZoJDyJaM6deOmoaXHucVcaAooooCiiigKKKKAqK2rtxYXWIRyzTOrSLFGq6iiMqsxZ2VFAMiDiw51K1B7dGm5spcc5Jbdj9lJYWf8AOSCEfEUDDcX0hwqW9svDDOz3MmOuqNNCqfR2FI275f8AWLm4m450953EfpotwhZfc5apqgNQeXZ2y4YBiGKOIHidCKmT1JIHE+8166CKSgDSikK0NQNNNpSaBQKDUZt7eS1slD3UyQhs6dWSzacatCKCzY1DkOoqTFZ129bJ77ZZlA8VtIknDidLHu2Hp41P4aC6y7fhFmb3JaEQ+0AqPE0ejWMKccSOhxx54qC7P9/Ydqibu43iaErlWIYFX1aSGH3DkdPfUP2IbRFzskQuA/ctJbsrYIaNvGoIPNdMhXB+zXDdLfKyi2k2y7axFrmSVHkyqlpYg2BpAOVOk4JbqOHGg0yo3aW8VrbnTPcwwseSvIit66Sc4qndtm+UlhbJHAdM9yWAcc440xrZfJjqUA9MkjiBVd3J7HYZYEub95JJZ173uw2kKH8Q7xsamfByeIwSRxxmgum+naTbbO7vXHLKZk7yNo1HdOp6iViB1HAZIDDzFWjY+047qGOeFtUcqhlPuPMEdCDkEdCDUHvTudDeWAsj4RGiiFz4mjZF0o2eowMHzBNZb2Rbxy7Nvn2TeZVXk0rk8I5zywfsSDTg+ZU9SaD3dl28V1d7anWe4kkjijuCqFsRjEqIpEYwucNzxmtqNYh2DQZ2htCT7IKfvzk//HW3mgpu0B7NtNZBwjvEGfL2iEYPHqWiK/wTV3jbIBqtb82DSWjOgzLbkXMeOZaLJZB95C6fjqR3a2gs0KOp1BlDAjkQRkEfA0EtRRRQFFFFAUUUUBUHvnwtWkzjuHhuSf2YJklk+aIw9DU5Xm2jaLNFJE3FZUeNh0w6lT+RoOvCk4VFbuXTS2lvI/B3hjLjyfQA4+Dah8K9d5dpEjSSOqIg1MzEBVA6kmg9RorKtodutlGxWKKadQfp4WNT71DHV8wKte5W/wDZ7TysBZJUGpoZAA+nONS4JDLnyPDIyBkUFK7Ru028tr02FrBGr5jCyudZfvVUqUU4VeLY46hwNR95u9vOyGZrvxgau5SYK+fshUURk+7NcP6R2ytMtrdqD4laFmHDDI2uP4kO/wC7Whp2h2SWUN1PcRq0kKSGJWDTFyo1KsY4/SyMnA8yKCs9jvaDNeM9peHVPGpdJMBWdQwDI6gAalyOIHEZzxGTOdoXaPFs0rCqGe5cArEDhVBOAXIBPE8lHE46cM572K2Ul1tW42gEKQgzsfs95OxIiB6kKxJ8sDzFeaOUHezNxjHtRVdXLIjK23PrnusfCgl9pdoe3rVFuLmxjSBiOcTgAHkGIkLRk8vF16Vf9394INubOmVBoZ43gljJy0buhAIP1l6hsdD1BFWm/sUnieGUaklVkYHqrDB+NYJ2Au8W1LiAHKmGQNjkWilQK35sPxUHX+j3tBory5s3yDImrB6SQNgrjzw7fuV5O1qM2G3IrxAcOYLkY4ZaNgjr8e7BP36bt4f1ZvMJfoxvOs2c8O7uRpmPwLy/Krl/SD2G0trBOilnhlMZCjJ0TDyHPxIg/FQeH+kXYNLBaXaeKNC6MRxwJQjRt7gdDDPmR51b+zjfm2u7KFWmjSeKNY5I3ZUbKKFLqDjKnAORyziu+4dubjZEEN5Aw/Rdw8UqMpKxkohIYA8VVCD58uVVe77BrNnLR3E8ak50EI+OPJWwDj1yfWgv+zd57S4ne3gnjlljXWwQ6gF1aThhwJBIyAeGRmqZ217nLc2xvYyEuLVC5blrhXLFSftLxKn1HUYsW5/Z5Z7NJeBWeUgqZpDqfB5hQAFUegz5k1Tu3TblyFi2dBC5F3xLrxaTSwzDGo45zpLe4joTQef+jfbHur2diT3kkSZPEkoruxJ6k96tbLiqv2cbtf1fYRW7Y7w5klI5d4/MZ66QFXPXTVnL0C1TN0D7NcT2R4CF9UQ/5EvjiwPJctH/AIVXINVR3yj7m4tbwcAT7LKeH0XOqBj6SAoP76gulFcbSXUoNdqAooooCiiigKgN5t6Y7RGYI87rgd3HgkFvoh2PBfTi2OIBr1bYvcao1fRpXXLJ/wCXHx5ftHBx5AE+Wc3uL2W9lFtbIVh4kLj6Q6yTseec8c558iaTOExGUNFvVtExskRFuheVwQFdl72Z5dBkcEELrKjAU4AqPZrifK3F336nnHM7NFkcjoIK5HnV/wBmbjw+1PFdapysMUykuyx5d5UkQKME6dEZyTx7zkKkN4tw4pYNNmIrSZTlXEMbq3mkisDkHz5j38QaYtK+aQye/wB0omQs0KhRzkhZSFzy1FCQvu1AVw3L3clttr2bwMZI2k+ljBCFG7wMB+xqGfMdOFaVuJsXaVrKy3EFsyuAGnikCk6QcZjI5cTwAUe6rjszd6CCR5UQBn6D6CZxq7sdMkD5YGBUxXHvlSZiVd7a9j+0bKmIGWgK3C+7QcOf4bPWY9jW5NjfxSyXAeSSGQKYxJpj0MoKMQoDZJWQfSx4a3+8hWWN4nGVkVkYeaspU/kTWUdjO5l/YXFw06KkEiaPpqWZ0f8ARuFUnC4L88HxVZDUrCyjhRY4UWONRgIihVHngCsp7YOzueeYX9iC0oC94inTISmNEsR6sAACBx8IxnjWwAUEUGJQ9oW3JIPZl2dJ7SRo7/uZVxwxrKMAqv1yTpz06VaeyLs9bZyPNOVNzMoUgEMIo86tGoc2JAJxw8Ix5nQ80ZoK9vDuRZXsyT3MPeuiBBlmVdIYsNQUjVxY8/OrCoxw8qAaDQLS00U8GgQ0xkGQSBkZwccRnng9Kgd69vdyO7jP6VhnPPQvn949Pn5ZhtyppGuGJZmGglskkE5GnOeuf9awtr1i8UhhbcVjUikLxmlBptGa3bn14N4NmC5tpYCcd4hCt9lxxjce9WCn4V7s0ooK9uJtQzW6FhpfGl1znTIpKyJ8GDD4VZ6o9v8A7rtOWPlHcgXMflq4JcKB7mCP6zVd1OaBaKKKAooooM63mvf93yf/ABEzyP5tHEupEz6CMfhqy7kWoW1STA1SqGOPL6qj3AfmTUFvFsovbMigl7aRm0jm0RUqwH4SrfCvBufvilvEIZvFGD4HXiyg8cMnMj3jPPqONRaYjqmOi37UGi+tJM4EiXFtjoWZUuF+IFtJ+8al8Yqo7w702jrAyTIZEurcqhJR8PIIZcKwByI5ZDircG86lA1UUEUNQBFJTsUUCKaGammigSingUFaBlGKXFNZqBRXn2nfLDG0jclHLzJ4AD1NejFUbfbaWuQQqfDFz97kf6Dh6k1lranp0yx19T06ZV+6uGkdnc5Zjkn/AOvd0+FaNuxsvuIRkeN8O/mD0X4D881TN1dn99cLkeFPG3wPhHxOPgDWlg15tpp5zeXm2ennN5NIptdKCK9z3mCnAU2lxQVbtBgxDHdL9K0kEjdP0DeCfPuCkP6xCrFsm41xg+6utzArqyOAVcFWB5FWGCPkaqW4E7Rq9rISXtnaAknJYJju3J82jMbfioLrRRRQFFFFB57i3ydS8GxjPmOeD+fzrMd6Njv30jGykRCciS3OsN5u8YDAZ9FrVq4Xt2sS6nOByAHEsTyVR1J8qiYzGE1nE5fP21NmahhfaCwB0DuWBVvqkBSeOcdK2dt6bVIYppbiKMTRpIoZwGIdAwwvM8D0FVXtC2ncsqxpP7NqyWjjI77u+muQcVJPkVHAjLVm9vsyEeBdUzH6kaF/ngf6VXPHq0xz6Q1HbvaZAIX9gxd3A4KhDRouc+N2kC6lHkpyfdzGL7wb3baLd5NPcRjiR3R7uMDPL9Fwx65q0w7K0YElpNHnOkH9Exxz0KVyeY6damNnbvtOJPZw+qPGqOYBSSQThJOAJ4cmA5io5T2hE0w8HZP2p3Elylnev3omOmKUgB1fHhRyMagx4AnjkjjjluZrBdlbmCbaVtJGncvFPHJMgXSAImDtlfqklQAfNvid5Jq8TlmY9NU056YKkdFOK6GuIrojdKAIpumuhFN40Hj2reiCF5Dx0jwjzY8FHzIrLHYkkk5JJJPUk8STVq38v8usAPBPG33iPCPgpz+KqzaW5kdYxzdgvpk4z8OdczdX534x2crdX534x2Xrcqy0Qaz9KU6vwjgo/wAz+KrEK5RRhQFXgFAUDyAGBXVa6FK8KxV0tOnCsVMPA08PSmuRq67qeNJXMGnhvOgXFU3bqezbRinHBLtO5by76EF4zjzaMyDP/KWrkRUHvns5p7SQR/2semeLpmWI61XPk2Cp9zGgnoXyAafUJultNZ7dJFOQ6qw9GAI/zqboCiiigKpu3dtaY/aANTuSlsp4gL1lI655+mkcMk1Y9vORby44EqVB8tXhz+dZzvxdFZUUcNEEej9nvJH1sPggHwoF3X3SkupHluGOjVxYnLyP9bHQDkCemMDkSLju/bJBcXVugCqDBOqgfRSWMx4zzOZLeVuPVjU5YRKkaKvIKAPfw5/HnUVc+DaERxwnt5UY/tQyRvEv7s05+BqIjCZnJm9W7FvtCEwXKErzVl4SRty1I3Q+45B6g1Xt1Oz+Wwk/R38rwYx3MkYbA6aX1eHHuGOfDjV7Jpoc1KDIbZVYsANbABmwNTBfo6j1xXU0GnUHJqYFrswrmBQGmnYpFp9Aa8VzubpURnbgqgsfQDNOY1Wd+r3TEsQ5yHJ+4uD/AO7T8jVNS/Cs2Z6t+FJspd3cGR2kbm5LH49B7hy+FTW5NtruNXSNWb4nwj8mb5VAVd+z+3xHLJ9pgnwUZ/6/yrl7eOWrGf65e3jlqxn+rPThSEUorruwWkYU44puaDnyozTyKZig6Kciimoaey0FL3ZPs15cWh+ir9/F/czlnAHuVxKgHQIKvIqlb7x9zLbXg4BH9nk/u52AjJ9JQg9wkarbZTakBoPRRRRQefaFv3kTpyLKQD5HHA/PFZ/vls4yQpcBTmJTFKMeIJq1A4/YbVn16DJrSK8txbHJZOZ5jo3DHzqf8FB3Z35ESJFODIoGFdASwUcg6nGeHUZ9OtSG1d67OWayMc3jW5UBSkiFhNHJblfEoHOZT+EVUNs7PKu/fWkttxJBhy0OPQgrn0YelVPaMsCMJFlaSWEiWNSAp1xkOoADHqo6VlFpifdr6cz0fRwFBFcJb2NUEjOqIQCGZgq4IyOJOKrW39/bWCB5IXW8kHBYYHEjM3HGopnQoxxY/mSAdGS10qHpXzFt3tU2u0mTIbZTyjSJVA+Lgsfias3Z12wzGdLfaBV0kYIs+kI6MxwveBQFKZIGcAjnxoN4NMI4080lBm93vLcNIXWQoMnSoxpA6AgjifWrpsDa63EeeAdeDr5HzH7J/wC3SqHvDY9zcOnQnWv3WOR8uI+FeWxvHicPGcMPkR1DDqK5dNe+neeXv+3Kpr307zy9/wBtZrOd8bjXdMOiBUHy1H82Pyq4bB24lwMDwyAeJCfzXzH+VZ/tWXXPKw4gyOQfdqOPyxW261Itpxju33epFtOOPd5a0rdCLTax+ban/eYkflis0Navs2LTDEv2UQfJQKpso/KZZ7KPymXsNNxQGpxroukBTcUq0EUDaY1PIprUCA12HEVxAroMig8m2dmC4glgbgsqMmRzBI4MPeDgj0qF3B2k0kAWThIhaOQeUsbFJAPdqVvhVj1mqd+q7Tccku1E6/3semOce7h3LerNQXmikRsjNLQFFFBNByurlY1LudKjmfyAA5kk8ABxNZ32g7fvQqJbBYFl1AsQrTEcOQOQuePhAZsccrU3t7bCpGLpxrGSLaLoxwQJW9Rk56Lgc2OaTsjZ1ztGZ2Zj0DyEFUUH6gHPHkg9TzzUTKYjup82ysge0S5wABqcs4CjAA4krw4cxXTZ1nbg+GUqfMLqPx8Vapu1ujapLcJJCsjwyIFeTx6o3gjkDaCSo8bSrwH1K9e+G6ftMAW1kFpMh1IyKBG3DikyAYZT54JB48eINONp6tOVI7M5/qhpVYIVulUamVQS6qeGWhYcR93NUrePdNWUS2inJ4NFnPiz9TPEeeOvHHLFaXuVZbWtLkrc2SSq2FNxC0KHTnngMox+FSccc8CL+N3ImuBclNL8yoxpZwQVkI+0Mf5GpimPdSbRKYtshVB4kAA+8gcT866muYFPBq6qC3v2V30WpR+kjyR5sv1l/LI9PfWd1sGaoW9+xu6fvUH6NzxA+o5/0P8AnkeVeHd6Pzjy8G80fnHlXQaKKK57nkK54efCtgxishjPEeo/zrYGr37L5ePt79j8vH2aaAaRhQDXvdA8UYpgNPzQNJoNLmlAoGilZqdpo0+dBzDVWt/7Y+zC5X6dm4n68YgCs44c/wBGznHmoqylMUjqCCCMgggg8iDwINBx2NdCSNSDnhXvqkbhSGEy2bnjbSNCOeTHwaBsnmTE0eT55q70BUZvFJiBlH/EKx/B2Af+XVUnUVvGmYgfsuh+Z0/9VIFD3tu83QTGRCIoUTprkAcn5Ff3RWjbLsVhjWNRy4k/aY/SY+prL997dlujIOUghnT1RNDj3kaAfStK2FtiO6iEkZGeGpeqt1BH/wCzTuns8JGjaLcf1i1UgdM20zBj64u0H4RUsKjNu+G4spAP+LJAx8klgdh85IoR8al8UQaBTgKMigmgUmkBpAKXFA4qDXnuYFdSjjKsMEHqK64p2c+tBmG3tjtbSYPFG+g3mPI/tD/vUZWsbRsVmQxyDgevVT0Ye8VmW1NnvBIY35jiD0ZejCuVuND05zHRydxoenOY6PG3I1ryvkA+YB+YrIsE8BxJ4Ae/pWvrFhQPIAfIYrbZfLx9ttj8vH2A1NpDS5r3ugDTlIppNOC0HQ4rmZKCtGmgaDXVWriRilFB1IplQm1t9bC2yJrqJWH1FbvJP4ceW/KqhtTthhGRbW00x+1IVgj9eOX/AJaCa3jT2e/guRwS4U28nP8AtI9UkB+KmYZ9yirnBJqUGsH2jvreXxWOQRRRCSOTTGhZ8xuHXMrnzHRRwJFbJu1da4hnyoJiuc8QdSrcQwIPoRiulFBVdu7CE8IhdtMseWik9/vx9U4Gccjg+VZxcrc2rBm1oVyveRnwHjxAkj4H0NbbcQK6lWGQfeQR04EcQfeKo03Z60ZJtLlowfqMOHpqXHD1Bqt4z7rUx0lQNo78XZMQeVpIo5oJpCyQrhYZkkOGUBuSnPmM+dbvqrLb/cHaMmVMlqVYFSS8gbBGDwEXHh76vm7d00trBI4w7RR6xzxIFAkHwYMPhSsz3TeIjolsUUitTqsoaKKKdmgQ0hFLSUCavOvHtfZcdwmlxgjirD6Sn3e7zFewikVuhqJiJjEotWLRiVY2Xuh3cod5A4Q6lAXGSORbJ6c8VaRTtNGiq0060jFVdPTrSMVNZc0zTivPtTatvbrqnnjhHm8ipn0yeNU3aXaxYR5EXfXR6d3GQn8STSMemauuvqilC1jG0O1m8fhbwQwDzctO/wAl0qD86rV9ti/uv7a6ncH6qt3KcemmLTkeuaDd9r7yWlr+sXMUR+yzrr+CDxH5VT9pdr1ovCCKe4PQ6e5j/elw3yU1mlhus5PhTGeoHE+p61ZNn7iSNzFAzaPajfy5ESQ2wPUAzyfvPhf5TVcvZbu6z3888wP1WcrH/CTC/lWnbO7PlH0hVkst0ok6CgxXZ26jngqaR7hirLs7cF25itdg2ZGvJRXrWMDkKCgbM3CVcEirrs6xES4FeyigKKKKAooooCq/uyulbiHOTDdTjj0EzC6UegW5UD0qwVBWmUv7lMYWWK3nB83Blhk+SxwfOglK6A0HFGaAzRTZpFUFmIVRzLEAD1Jqq7U7SNnQ5HtCysPqwBpz6ZTKj4kUFspprKdpdsLHhbWZ+/PIF/8ATj1E/vCqvf77bTuOBuDED9WBBF/OdT/zCg3e8vI4l1yyJGo+s7Ki/NiKqe0u1HZ0WQkrXDDpAjOP4hwn81Y6uw5Jm1uGkc/XkLSN+85JqesNzJX5g0ExtPtcnfItrVI/JpnLt/DjwP5qrV9vPtK54PdSqp+rDiBfTKeMj1arns7s9+1VnsNyY15gUGLWu7bu2rRljzY5Zz6s2SasVhuRI3MGtktthxJyUV747dRyFBmmzuz0fWqy2O5sScwKtYFFBH2+yI05KK9qQgchT6KAooooCiiigKKKKAooooCiiigKrW892ttcW904kKaJ7dhHHJKcyd1KhKRgnnARn9v31Za5XMepSPOgzPbXauEOmGzlJ+1OywD9wan+BAqpbQ7Q9pz8BIluD0hjGr+JLqPxAFXPa+5JllLY617dnbhIvMUGQy7OmuG1TNLOfOV3k+QYkD4Cpew3QlbHhwPStps92ok+qKk4rJF5AUGU7O7PifpCrRs/cWNeYq7BQKWgh7Td+JPqipGO1VeQFd6KBAKWiigKKKKAooooCiiigKKKKAooooCiiigKKKKAooooCiiigTFLRRQFFFFAUUUUBRRRQFFFFAUUUUBRRRQFFFFAUUUUBRRRQFFFF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AutoShape 10" descr="data:image/jpeg;base64,/9j/4AAQSkZJRgABAQAAAQABAAD/2wCEAAkGBxAQEQ8QEBMRDxEQExAXFBIUEBMQGhAQFREXGBoYExcYHCggGBolGxcTITEhJSktLi8uGB8zODM4NygtLi0BCgoKDg0OGxAQGywkHyQwMC0sLCwvLCwsLDQsLTcvLCwsLCwsLCwsNCwsLCwsLCwsLCwsLCwuLCwsLCwsLCwsLP/AABEIAOEA4QMBEQACEQEDEQH/xAAcAAEBAAIDAQEAAAAAAAAAAAAABwUGAQQIAgP/xABIEAABAwEDBwQPBwIFBQAAAAABAAIDBAUREwYHEiExQVFhcYGSFBUXIjNSVHJzgpGTsrPRMjVCYqGxwSODosLh8PElNENTY//EABoBAQADAQEBAAAAAAAAAAAAAAADBAUCAQb/xAAvEQEAAgECBAUDBAIDAQAAAAAAAQIRAwQSFDFREyEzQYEyUrEFInHwYeFCocEj/9oADAMBAAIRAxEAPwC4oCAgICAgICAgICAgICAgICAgICAgICAgICAgICAgICAgICAgICAgICAgICAgICAgICAgICAgICAgICAgICAgICAgICAgICAgICAgICAgICAgICAgICAgICAgIOHOAF5IA4nUg6jrSiH4r+YFSRpWR+LVx20i4nqlPCseLU7aRcT1SnhWPFqdtIuJ6pTwrHi1O2kXE9Up4VjxanbSLieqU8Kx4tTtpFxPVKeFY8Wp20i4nqlPCseLU7aRcT1SnhWPFqdtIuJ6pTwrHi1O2kXE9Up4VjxanbSLieqU8Kx4tTtpFxPVKeFY8Wp20i4nqlPCseLU7aRcT1SnhWPFqdtIuJ6pTwrHi1O2kXE9Up4VjxauRacXE+wp4VjxauzFK1wvaQRyLiYmOruJiej7Xj0QEBAQEBAQfL3AAk6gASTwATqNWrrRMruDR9kcnE8qu004rCpe82l1cZd4cGMmAxkwGMmAxkwGMmAxkwGMmAxkwGMmAxkwGMmAxkwGMmAxkwGMmAxkwGMmB+tPWOYdJpuP7jgV5akWjEuomYnMNqo6gSMa8b93A7wqVq8M4W62zGX7Ll6ICAgICAgxuUMujTyEb9EdBcFLoxm8I9Sf2tMxlfwqmMmAxkwGMmAxkwGMmAxkwGMmAxkwGMmAxkwGMmAxkwGMmAxkwGMmAxkwGMmAxkwGMmBs2SUxcyUbg4H2j/RVNzGJhY0eks+qyYQEBAQEBBhsrXXUrz+aP4wp9v6kI9X6Wh4y0cKmTGTBkxkwZMZMGTGTBkxkwZMZMGTGTBkxkwZMZMGTGTBkxkwZMZMGTGTBkxkwZMZMGTGTBkxkwZMZMGTGTBltuQz72z+cz9iqW76wsaHSW0KonEBAQEBAQYLLU3UcnnR/GFY2vqQi1voTfFWnhTMVMBipgMVMBipgMZMGXOmf9hMPXGMmHmTFTAYqYDFTAYqYDFTA+tI8D7EemkeB9iD5xUw8MVMBipgMVMBipgbtm8de2o86P9iqO86ws6HSW3qksCAgICAgINey9N1FL50XzArO09WEWv8AQluKtXCjkxUwZMVMGXesmzp6p+hC3Su+046msH5ju5tq41NSunGbOq1m04hvVlZEQsAM7jM7gL2NHQNZ6T0LP1N5afp8lquhEdWxU1BDELo442eawBVrXtbrKaKxHSHYuXL11aqzYJdUkUb+dgJ9u1d11LV6S5msT1hrdq5DROBdTuMTvEcS9p6ftN/XmVnT3lo+vzQ20In6Wi2lRzUz8OZpY7dvDhxadhC0KXreM1VrVms4l1cVdYc5MVMGWw5DUePVNcdbIRpnzhqaPbr9VV91fh08d0ujXNv4VJZK8II/lJR9jVM0Wxt+kz0btY9mzoWzo346RLP1I4bTDGYqlw4yYqYMmKmDJipgy33Nk69lT50f7OWfvusLW36S3ZUVkQEBAQEBBrWcQ3UEvnRfMarWz9WPlDuPTlJMVa+GfxGKmDiZrJaw5K6XRF7YmXGSTgODeLj+m3kMOvrRpVz7+yTSpN5/wrtn0McEbYomhjG7hvPEneeVY17zec2aNaxWMQ7K5esNaWVNFTktkmZpDa1t8hB5Q0G7pU1Nvq384hFbWpXrLGDOHQX7ZefCP/Km5HV/wj5rTZazMpKOpIbDMxzjsYb2OPM11xKh1NDUp9UJaatLdJZZQpHTtWzIqmMxTN0mnYdhYeLTuK709S1JzVzasWjEo/lFZElFMYn9806433XCRn8Ebx/otnR1Y1a5hnalZpOJYvFUuHHEq2bmz8KlxXDvqg6X9sam/wAu9ZZO8vxamOy/t64pnu2pVE4g0HOvTBkUVXr/AKZw3kC/vXHvSfW1esr+xv5zSVXc18oslUluj8LCecgftetJTy6z7blOwNHQT/KGX5m15vGHVCGXLbYmG8HnaP4Qyq+ZetdLHWFwALXxDVfr71yzd/1qubXpKkKgtCAgICAgINWzluus+Y/nh+a1W9l60fP4Vt3ONKfj8o3jLawy+N+lOHSPZGwaT3ua1o4ucbgPavJxWMy9icziF3yeshlHBHC3WQL3u8eQ/acf45AAsDW1Z1LzaWzp0ilcQ7tTOyNjpJHBjGAlzibg1oF5JUcRNpxDqZiIzKP5W5dy1TnRwF0NPs1HRfKOLyNYH5fbwG1t9lXTjNvOfwyNfeTecV8o/LUsVXMK3GYqYOMxUwcbdsj8v5IHNhq3OlgNwEhvc+HnO1zf1G7gqO52UXjip5T+VvQ3vDOL9PwrTHhwDmkEEAgg3gg7CCsbo1mHytsQVtO+PUJG99E7hIBs5jsPPyKfb63hXz7e6LW0+OuPdGLLpHz1EVMLw6SQMI3t198TzAOPQtvUtFKTdk0/daKr9BE1jWsaLmsAaBwaBcAvnpnM5ltRGPJh8s7Z7CoqioBAe1l0d4vvmd3rNW8XkHmBUmjp8d4q51L8NZl3bEtFtVTwVDPszRtdd4pI1jnBvHQuL04LTWfZ7W3FES+bfsxtXTT0ztkzHNv8V21rucOAPQvdO80tFo9i1eKJh5jmicxzmPGi9jnNcODmm4j2grdicxmGX0fK9BAQV3MV4Ku9JD8Dlm7/AK1XNr0lUVQWhAQEBAQEGpZ0j/02fz4PmtVzYevHz+FTfejPx+UPxFv4YHFLds01BjVplcL200ZcPSO71v6aZ6FQ/UL8Olwx7r/6fTi1OKfZZ1httLs8FvEGOhYbgQJJrt+vvGn2F3VWt+naPXUn+IZX6jrdNOPlMdJarJNJA0kDSQNJBWs0VvGWOSjkN7oAHREnWYibi31SR0OA3LG/UdHhtGpHv1bP6frcVeCfZRVmtJKqkdhZRxagIqvWNX2XTMc03HiZW+x5WlxzqbXHb/z/AEo+HWm4z3VVZq8kWe62L309E06mAzSecb2sHQNM9IWjsdPym/wp7q3SrI5krY04J6Nx1wOxGeikOsDmeCfXC432ni0X7uttbymqmKitINncsfsevdK0XR1bcQckgua8e3Rd6619nqcWnjsobiuL57tKVpAICCu5ivBV3pIfgcs3f9arm16SqKoLQgICAgICDUM6xusyfz4PmtVzYT/94+fwq72JnRnCGXrfYGFYzKRDCrH73SRt6GsJ/wAxWR+pz+6sNf8ATY/ZMqUstpPPOXFSZLQrXHdM5vRHcwfo0L6Ta14dGsf4fO7q3FrWlg1YVy9Hrgu5V5MxD2KzPSHyZhxvXM6lYSRo3l+bpzuXE6vZLXbx7y2fNhWOZalLr1SYrDygxOP7taqe7zbSnK5tqxS8YeglitNLc7ow6yyJh9oSH/BNE4fuVf2fnS8f3pKpuPK1ZVCR4aC5xuABJJ3AbSVQW3mTKO1TWVVRUm+6V5LRwjGpg6oat3TpwUirLvbitMu/kDbHYdfTyk3Me7Dk9HJcLzyB2i71VxuKcenMOtK3DeJejlitJpGd2x+yKB0rRe+kcJB6PZIObROl6qtbO/DqY7oNxXNM9kIWuoCAgruYrwVd6SH4HLN3/Wq5tekqiqC0ICAgICAg0zO791z+fT/OarOz9WPn8INx6coICthnzET1V7MZU3xV0ZOtskTuh7HD/IVnb/MzWVzaRERMQqCz1t5yy9hdFaVcw75S8avwyAPHxLd2+rM6VWTraNfEnMMBiHipuO3dH4VOzguPErzMuorWOkOF46EBBteaylMlqUpGyISyO5AI3N+JzVW3VsaUpdCM6kPQax2ilmdw4lbZEA2l/wAc0TR+xV/Z+VLz/ekqm487VhsWdW1TBZ8rGXl9UcIXAnvHA6Z1fkDh6wUO0pxakTPt5pde2KfyguC/xXdUrXzDPcGB3iu6pTMGHozIO1jV0FNK+/Ea3Qkv1EyR96See4O9ZYuvTg1JiGlpW4qRLOzxNe1zHDSa8Frgd7SLiD0KGJx5pHmK3bMdSVNRTO2wyOaD4zNrT0tLT0re078dYt3ZVq8Nph0V28EFdzFeCrvSQ/A5Zu/61XNr0lUVQWhAQEBAQEGmZ3fuufz6f5zVZ2fqx8/hDuPTlBFsM9u+aC1BBaAicbm1Ubmf3G98y/2PHrKpvKcWnnsn29sXx3XdZK+leejJ1zhHaEYv0AI57tzL+8f0Elp528FobLVx+yfhU3NP+UJKtFUEBAQEFmzNZOuhhfWyC59SAIwdogBvv9Y3Hma071l73V4rcEey7tqYjin3UhUllKGO7Y5SXt76KhB17v6II9uM/wBjVoentv8AM/8Av+lT69b+FXWetiAgICCO57bH0JqesaNUrcKT0jLy0nlLdIeoFpbHUzE0+VPc184smavqogruYrwVd6SH4HLN3/Wq5tekqiqC0ICAgICAg0zO791z+fT/ADmqzs/Vj5/CHcenKCLYZ77gmcxzXsJa9jmua4bWuabwR0gLyYiYxJ/D0hkflAy0KWOdtwf9mVn/AK5QNY5t45CFia2lOnbhaeneL1yzE8LXtcx7Q9jwWua4XhzSLiCDtBCjicTmHcxlFMts2s1M501E109ObyYxe6SHku2vbyi88eK1NDdxbyv5So6m3mvnXon/APG3kKuK4g5Y0khoBLibgALyTwAG0oKTkLm0klc2otBpjiFxbTnU6X0o/C38u077t9HX3cRHDTr3WdLQmfOyxtaAAALgNgGq4LMXWt5f5Sts+ke8EY8l7IW8Xka3EeK0az0DeFPt9LxL49vdFq6nBXLX821nNs6z5rQqr2umbiuJBLmwNvLRdtLnXl3HvgNqm3N51dSKV9kehXgpxWd7uqWX483uHrjk9X+y65ih3VLL8eb3D05PV/snM0O6pZfjze4enJ6v9k5mgc6ll+PN7h6cnq/2TmKNzp5myNa9hDmva1zSN7XC8EdCrTGJxKeJywmXdjdmUNRCBfJo6cfpWd80DnuLfWUuhqcGpEo9WvFWYebwVts1ygruYrwVd6SH4HLN3/Wq5tekqiqC0ICAgICAg0zO791z+fT/ADmqzs/Vj5/CHcenKCLYZ4gzuR2U8tmz4rO/jfcJYr7hIziODhruPRsKh1tGNWuJ6pNPUmk5egLDtqnrYmzU7xIw6iNjmO3te38LuT+Fj307UnFmhW8WjMMiuHTEWvkvQ1ZvqKeKRx/Ho6Luu2536qSmten0y4tp1t1hhRmxsm+/Afzdkz3fGpec1e//AFDjl9Psztk5PUdJ/wBvBFEfGDBpEcrz3x9qivq3v9UpK0rXpDKKN0xOUmUNPQQmad123QYLi6V3isG/n2DepNPStqTiri94pGZTXJuyqi3qzthWt0aSI3Rx69F+idUbL9rQftO3nVyNvat67enBTr/f7CrSs6tuK3Rls9dr4dPDRtNxndpPH/yiIIHS/R6pUexpm027O9zbFYr3RtaamICAguuaC2MegELje+kcY/7R76M8wF7fUWTvNPh1M91/b2zTHZvKqJ3nPODY/YdoVEYFzJDix+ZISbhzO0x0La29+PTifhm61eG8w11To1dzFeCrvSQ/A5Zu/wCtVza9JVFUFoQEBAQEBBpmd37rn8+n+c1Wdn6sfP4Q7j05QRbDPEBB37Ftmoo5MWmkdE7Vfdra8Dc9p1OH+wuL6dbxi0Oq3ms5hUrAzuQvAbWxuhfvkjBkYeUt+03m77nWfqbG0fROVqm5j/k3my8o6KqIFPUQyuOxgkGlsv8AsHvv0VW+len1QsVvW3SWUUboQTnLfORJRyPpoaZ7ZRsknGiwjxo2g/1By3hXdDaReOKZ8v8ACtq681nEQxWTGRM9pOZaFqyukZIA5kWlcZGHWNK64Rs/K3bfu3yau4rpRwacOKaU3/ddVoImRtaxgaxjQA1rQGhrRsAA2BZ8zM+crcYjo88ZwrY7MtCokBvjjOFH5kZIvHIXabukLZ29ODTiPlna1uK8y11ToxAQEG55prY7Gr2RuN0dW3DPpNsZ9t7fXVXd6fFp57JtvbF8d16vCyGgmueux8SCGsb9qndoP5YpCLieZ4b1yr2xvi017qu5rmOLsji01NXcxXgq70kPwOWbv+tVza9JVFUFoQEBAQEBBpmd37rn8+n+c1Wdn6sfP4Q7j05QRbDPEBAQEH6U1Q+J7JI3Fkkbg5rgbi1w2ELyYiYxJEzE5hd8gsu4rQaIpS2KraNbNgmu/FF/Ldo5tayNxtp05zHRoaWtF/Kerc1WTOpaVmQVLDHURsmYfwvaHXHiOB5Quq3tWc1nDyaxaMS0e0s0NnyEmJ01OTuBbK3/ABjS/VW677Ujr5oJ21J6eTUsrs2sVn00lS6qxNEtayPscNL3udcBfp8Lzs2Aqxo7u2pbhx/2h1NCKVzloKuK4gICAg4IQcYbeA9gTMgGDgPYmR9IK7mK8FXekh+Byzd/1qubXpKoqgtCAgICAgINMzu/dc/n0/zmqzs/Vj5/CHcenKCLYZ4gICAgIOWuIIIJBBBBBuII2EEbCgoeS+dWogDY6xpqoxqxGkCUDlv1P6bjylUtXZVt508vwsU3Mx5W81MsXLGz6u7BqGaZ/wDG84T+q66/ovCoX0NSnWFqurW3SWeUSRHM9tsac0FG06oW4j/SPFzRzhukfXWlsaYrN+6lubecVTRX1YQEBAQEBAQEFdzFeCrvSQ/A5Zu/61XNr0lUVQWhAQEBAQEGmZ3fuufz6f5zVZ2fqx8/hDuPTlBFsM8QEBAQEBAQcEI8d6jtiqhuENRPEBuZNI0ewG5cTp1t1iHUWtHSXXq6qSZ7pJXukkfdpPcS4uIAAvJ5AB0LqIiIxDyZmZzL8l6CAgICAgICAgruYrwVd6SH4HLN3/Wq5tekqiqC0ICAgICAg0zO791z+fT/ADmqzs/Vj5/CHcenKCLYZ4gICAgICAgICAgICAgICAgICAgruYrwVd6SH4HLN3/Wq5tekqiqC0ICAgICAg1DOxEXWXU3fhMDjzCZl6s7Scasf32Q7j05QBbDPEBAQEBAQEBAQEBAQEBAQEBAQEFfzFxnBrXbjLGAeUR3n4gs3fz+6q5tekqeqC0ICAgICAg61o0TKiKWCQXslY5jh+VwuN3Ar2tprMTDyYiYxLzblHYU1BO6nmGsXlj7rhNHfqc3+RuOpbmnqV1K8UMy9JpOJYxSORAQEBAQEBAQEBAQEBAQEBAQftR0sk0jIommSSQ3NY3a4/wOXcvJmKxmehETM4h6MyMsAWfSRU94c/W6Vw2OldrddyDUByNCxNbV8S82aWnTgrhnFEkEBAQEBAQEGPtqxaasjwqmNsrNov1Fp4scNbTygrumpak5rLm1YtGJaNVZnqRxJjqKiMH8JDJLuY3Aq1G+v7xCCdrX2mX4dxuHyuX3TPquuft9sPOVjudxuHyuX3TPqnP2+2DlY7ncbh8rl90z6pz9vtg5WO53G4fK5fdM+qc/b7YOVjudxuHyuX3TPqnP2+2DlY7ncbh8rl90z6pz9vtg5WO53G4fK5fdM+qc/b7YOVjudxuHyuX3TPqnP2+2DlY7ncbh8rl90z6pz9vtg5WO53G4fK5fdM+qc/b7YOVjudxuHyuX3TPqnP2+2DlY7ncbh8rl90z6pz9vtg5WO53G4fK5fdM+qc/b7YOVjudxuHyuX3TPqnP2+2DlY7ncbh8rl90z6pz9vtg5WO53G4fK5fdM+qc/b7YOVju+4szlPf31TO4cAyNv6kFeTvrdoOVr3luWTmSlHQA9jxgPcLnSuOm9w4Fx2DkFw5FW1Na+p9Up6adadGbUTsQEBAQEBAQEBAQEBAQEBAQEBAQEBAQEBAQEBAQEBAQEBAQEBAQEBAQEBAQEBAQEBAQEBAQEBAQEBAQEBAQEBAQEBAQEBAQEBAQEBAQEBAQEBAQEBAQEBAQEBAQEBAQEBAQEBAQEBAQEBAQEBAQEBAQEBAQEBAQEB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AutoShape 16" descr="data:image/jpeg;base64,/9j/4AAQSkZJRgABAQAAAQABAAD/2wCEAAkGBhQQEBUREBETEBAVFxYUFRgQFhQQFRQYExYVFxYYFhYXGyYeGhkjGRQTIC8gIycpLCwsFyAxNTAqNSYuLioBCQoKDgwOGg8PGiwlHiQ0KSwsLCw0Liw0LDQvLCwsKi4sLCosLCwsLC8sLCwsLSwpLCwtKSwsLCwsLCwpLCwsKf/AABEIANQA7QMBIgACEQEDEQH/xAAbAAEAAwADAQAAAAAAAAAAAAAABQYHAQIEA//EAEIQAAIBAQQFBwkHAwMFAAAAAAABAgMEBREhBhIxQVETImFxgZGhFzJSZHKiscHiBxQjQmKC0bLC8DOS4SQ0Q9Lx/8QAGgEBAAMBAQEAAAAAAAAAAAAAAAMEBQECBv/EACkRAAICAgEDAwQDAQEAAAAAAAABAgMEERIhMVEUQbETM2GBMlJx8CL/2gAMAwEAAhEDEQA/ANxAAAAAAOtWqopyk1GKzbbwSXSzrXrxpxc5tRjFYtvckZtpFpJO1SwWMaKfNjx/VLp6NxBdcql+SvffGpfknb309SxjZo636544ftjtfaVi139Xqvn1p9UW4LujgeAGTO+c+7Mey+yzuzmUm822305nos95VaecKtSPVKWHdjgeYESbXYhTa7FouvTypBpV4qrHisIzXyfh1l0u686dohr0pKS3rY4vg1uMjPTd94zoTVSnLVku5rg1vRbqy5R6S6ouU5koPUuqNdBHXHfUbVS145SWU474v+HuZImtGSkto2IyUltAAHT0ACtaV6UcguSpP8ZrN7eTT/u/+nic1BcmR2WRrjyke6+tJaVlyk9epuhHb+5/lRTbw0ztFXzZKlHhT2/7nn8CDnNybbbbebbzbb3tnBk2ZM59uiMa3KnPt0R9KtpnPz5yn7UnL4s6060o+bKUfZbj8DqCtsrbZL2HSu0Un/qOpHhV5/jt8S33LpjSrtQn+FUe6T5sn+mXHoZnIJ68icPfaLFWTZX77RswKVonpW8VQryxTyhN7VwjJ/Bl1Neq2Nkdo2arY2x5IAAkJQAAAAAAAea8rYqNGdV/li31vcu/A43pbZxvS2ym6c33rz+7wfMjnPDfLcupfF9BVDtUqOUnKTxk223xbeLOpg2TdknJnzttjsk5MAAjIwAAAAACQuK93ZqyqLzdk1xi9vatqNUpVFKKlF4xaTTW9PYY2aDoLeHKUHTbzpvBezLNfNGhh2afBmjg26fBllABpmsR1/XqrNQlU2y2QXGT2dm/sMsq1XOTlJuUm8W3tbZZNO7x166pJ82ms/alm+5YLvKyY+VZznr2RiZlvOfH2QABUKYAAAAAANH0Pvv7xR1ZvGrTwTx2yX5ZeGD6ukzglNGbx5C0wljhGT1JdUsvB4PsLGPZ9Of4ZZxrfpzXhmpAA2zeAAAAAABWtPbTq2ZQX55pPqinL4qJZSm/aI8qK6ZvwiQZD1UyvlPVUilgAwzAAAAAAAAAABZNA7Tq2lw3Tg12xwkvDWK2S+iUsLZS65LvjJEtL1ZH/Sah6si/yaeAfK0zwhJ8It9yZvH0Jk142jlK1SfpTk+xvLwwPOcHJ863t7PmW9vYABw4AAAAAAAAAa5dlo5SjTnvlCLfW0sfHE9RE6Kv/o6Ps/Bslj6CD3FM+kre4pgAHs9gAAAqH2h0uZSluUpLvSf9rLeQemVj5SySazcGprsyfuuRDfHlW0QZEeVUkZqADCPnwAAAAAAcxg20km28klm2faw2GdeoqdNa0n3Jb23uRo9w6NU7LHHz6r2zfwjwXxLFNErX+CxRjytfTt5KvdegtWphKs+Rjw86fdsRabt0WoUJKUYuU1slNtvu2eB5r60xpUG4Q/FqLdF4Rj1y49CKjbtLbRVf+pya4U+b47fEtcqKe3Vlzlj0dEts044lFNYPNPJmPytk28XUm30yl/J3o3jVg8Y1akX0Sl/J31y/qd9ev6l8t2g1Ca/D1qMv0vWj/tfyaKpe+itaz4ya5Sn6UM8PaW1fA9N3acV6eVTCtH9XNl2SXzTLldF/0rUuY8Jb4Sykv5XSjijRd/HozijRf0j0ZlYLzpJocpp1bOlGe2UFkpezwfRsZRmsMnk+kpW1SremULaZVPUgACIiAAAAB3oUXOUYRzlJqK65PBfE6DUNGaerZKKfoJ9+fzJM+dCioRjBbIpRXUlgj6H0EVqKR9LBcYpAAHo9AAAA61KalFxaxTTT6U9p2ABkl7Xe7PWnSf5Xk+MX5r7jyGi6X3B94p8pTWNWC2elHeuvev8Akzpow76nXLXt7GBkUuqevb2AAICuDmEHJpJYtvBJbW3sRwWrQS6Neo68lzYZQx9J7X2L49BJXB2SUUSVVuySiiyaN3CrLSzSdWWc3/auhEBpXpY23Qs8sIrKc1v4xi+HFkrpnffIUuTg8KlTFZbYx3vrexdvAzsu5Fv019KBfyblWvpV/sAAzjMAAAB3o1pQkpQbjJPFNZNHQHQaPovpKrTHUqYRrRWeGSmvSXzRGaa6PZO00ln/AORLf+vr495ULLapUpxqQeEovFP/ADcapdlvjaqCmksJLCUXng9kos0qpq+DhPuatU1kQdc+5kwJC/rr+7V5U/y+dD2Xs7tnYR5nSi4vTMuUXFtMAA8nAWTQe6+Ur8q1zKWzpk9ncsX3EFYrFKtUjTprGUnh1cW+CRqd0XZGzUo0o54Zt+k3tZcxaucuT7Iu4dPOfJ9kewAGubQAAAAAAAIPSHSiFlWrHCdZrKO6PTL+Np5nNQW5Hic4wW5ErbLbCjHXqzUI8X8uLM20kt9GtV16EJRx85vBKb4qO5/HgeK33jUrz16snJ7uC6EtyPMZN+T9Tol0MfIyvq/+UugABUKYNWuCwchZ6cMMHhjL2pZv44dhmd1UOUr04elOK8Viadflp5OzVZraoSw62sF4s0MNJKU2aOCklKb9jN9ILx5e0TnjjHHVj7Mcl37e0jwCjJuT2zPlJybbAAPJwAAAAAAFs0AvHVqSoN5TWtH2o7e9f0lTPdcdp5O00p8JxT6pPVfxJaZ8Jpk1E+FiZbPtAsGNKFZLOD1X1S2dzS72UU1TSOz69lqx/Q5f7ed8jKyfMjqe/JYzo6s35AAKZRLZoffNmorVmnTqyyc5Zxa3LFeav8xLzCaaTTTTzTWaZjRK3JpHUsr5r16e+Enl+30WX6MrguMl0NDHy+CUZLoaiDx3Xe1O0w16bx4p+dF8Gj2Gmmmto1k01tAAHToAPFfF6Rs1GVSWeGUV6UnsRxtJbZyTUVtkdpTpGrNDUhg60llv1F6T+SM5qVHJuUm5SbxbebbfE72u1SqzlUm9aUni3/m4+RiXXO2W/Ywb73bLft7AAEBXAAAJXRWONspe0/CLLtpjLCxVP2r3kUfRipq2uj7WHemvmXrS6njY6vQk+6SZo4/2Z/v4NPG+xP8AfwZkADOMwAAAAAAAAAHMJYNPhn3ZnB9LPT1pxjxlFd7S+Z1BGuWqGtTkuMZLvTMeNfvCpq0akuEJPuizIS/nd4mln94/sAAzzNAAAPXdd6Ts1RVKbz3p7JLgzT7qvSFppKpDY8mnti96ZkpK6OX27LVTedOWU10ekulfyW8a/wCm9PsXMXI+m9PsaiDrCakk08U1imt6Z2Ng2wZxplfHLV9SL/Dp4xXBy/M/l2dJddIby+72edRZSw1Y+1LJd23sMrM/Ns0lBGbnW6Sgv2AAZhlAAAAAAH1slfk6kZ+jKMu5pmsW2gq1GUN04NL9yyfwMiNL0PvHlrLFN86n+G/2+b7uBfw5Lbg/c0cGS24P3M1lFp4PJrJ9hwT2mV18jaHJLmVeeuv8y78+0gSnOLhJxZRsg4ScX7AAHg8AAAAAAAldFrJylrprdF676oZ/HAii9aBXXqwlXks582Psp5vtf9JPjw52JE+NXzsSJTS21cnZKnGSUF+54fDEzEt/2gXjjKFBPzefLreUfDW70VAky58rNeCXMnys14AAKhTAAAAAAL3oJfGvB2eT50M4dMOHY34otZkt0Xg6FaFVbIvPpi8pLuxNZhLFJrNPNdpsYlnKGn7G1h284cX3RSvtCtvOp0VuTm+3mx+Eu8p5LaV2jXtlThFqC/akvjiRJm3y5WNmZkS5WNgAEJAAAAAAACa0Uvn7vX5zwpTwjLo9GXY/BshSauDRepauc/w6PpPbLoit/XsJauXNcO5LTz5rh3L3ft0K1UXB4KW2D4SWzseztMutFnlTm4TWrKLwae5mt2ejGjTUcXqQWGM3jkuLZSNMbzs1Z/h4yrRy145Ra4Nvzuhov5dcWuXZmhm1xa5t6fyVcAGWZQAAAAABJXDc0rVVUFlBZzlwX8vcaTarRCy0HJ82nTikkujJRXTsRDaK3tZdRUqT5Oe1qpgpTe962xvo8CRv65Faqeo5Sg08YtbMdnOW81qIcK24dWbOPXwrbh1bMyttrlWqSqT86Tbf8LoSwXYfE9l6XTUs09SpHDg1nGS4pnjMuSafXuZEk03y7gAHk8gAAAAAA0zRC28rZIY5uGNN/t2e7gZmWvQi9FSjVjJ4LGEl1tST+CLeLPjZ19y3hz42dfcrl4VNatUlxnN98mecuc/s8xbfL7W35nH9xx5O/WPc+o48a1vt8HHi3N718FNBcvJ36x7n1Dyd+se59Rz0tvj4Oeku8fBTQXLyd+se59Q8nfrHufUPS2+Pgeku8fBTQXLyd+se59R9bN9n0YzTnW14J4uKjq49GOIWLb4OrEt8fBHaK6K8vhWrLCj+VbOU+n4lyvO9Kdlp608EtkYx2vDdFf5gcXpecLLS15bFlGKyxe6K/wAyMyvO852io6lR4t7FuiuCXAtSlHGjxj3Lc5xxY8Y/yPXfWkdW1PnPVp7oR2dvpMigDOlJye2ZkpOT3IAA8nkAAAAAAFm0f0zlSwp126lPYpbZQ/8AZeJWQSQslB7iSV2Sre4s1q02WlaqWEsKlOSxTXg4vczN78uOdlqass4PzJbpL5NcD06NaRyss9WTboyfOW3V/VH5reX63WKna6Oq8JQksYyWeHCSZfajkx2v5I0Wo5UNrpJGTAuXk79Y9z6h5O/WPc+oq+lt8fBT9Jd4+CmguXk79Y9z6h5O/WPc+oelt8fA9Jd4+CmguXk79Y9z6h5O/WPc+oelt8fA9Jd4+CmnMajWxtdRcfJ36x7n1Dyd+se59Q9Lb4+DvpLvHwXQAG0boAAAAAAOtWqoxcpPCKTbb3JbWdioaeXvqxVni85c6eHo45Ltax7OkjtsVcXJkVtirg5MrekF9O1VXLNU1lBcFx63tIwAwpScntnz8pOT2wADyeQAAAAAAAAAAAAW3Qm/9WSs1R82T/Db3Sf5ep7unrKkIyweKya4EldjrlyRJVY65KSNmBF6OXt95oRm/PXNn7S39qwfaShuxkpLaPoYyUkpIAA9HoAAAAAAAAAAAAAAA6VaijFyk8Ek23wSWLMlvK2utVnVltk2+pbl2LAv+mtt5OyuK21Godjzl4LDtM3MzNntqJk59m5KAABnmcAAAAAAAAAAAAAAAAAAWLQe8uTtHJt82qsP3LOPzXajRDG6NVwkpR86LUl1p4o1+yWhVKcZrZKKku1YmphT3Fx8Gvg2bi4+D6gAvmgAAAAAAAAAAAAAAAUf7Q7TjOlT4Rc3+54L+mXeVEntNquNskvRjBeGP9xAmHkPdjPn8mW7ZAAEBAAAAAAAAAAAAAAAAAAADSdC7Tr2SC3wcodzxXhJGbF6+z2rjSqx4TT74/8ABcw3qzRdwpat15LYADXNoAAAAAAAAAAAAAAAzPTH/van7P6IkKAYNv3Jf6z5277kv9YABERAAAAAAAAAAAAAAAAAAAun2dvKsumH9wBZxfur/vYtYn3l+/guQANo3QAAAAA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762000" y="1600200"/>
            <a:ext cx="6858000" cy="3847207"/>
          </a:xfrm>
          <a:prstGeom prst="rect">
            <a:avLst/>
          </a:prstGeom>
          <a:noFill/>
        </p:spPr>
        <p:txBody>
          <a:bodyPr wrap="square" rtlCol="0">
            <a:spAutoFit/>
          </a:bodyPr>
          <a:lstStyle/>
          <a:p>
            <a:r>
              <a:rPr lang="en-US" sz="1600" b="1" dirty="0" smtClean="0"/>
              <a:t>Example 2 : Credit Card </a:t>
            </a:r>
          </a:p>
          <a:p>
            <a:endParaRPr lang="en-US" sz="1600" dirty="0" smtClean="0"/>
          </a:p>
          <a:p>
            <a:r>
              <a:rPr lang="en-US" sz="1600" dirty="0" smtClean="0"/>
              <a:t> If you are a new customer and you want to open a credit card account then there are three conditions first you will get a 15% discount on all your purchases today, second if you are an existing customer and you hold a loyalty card, you get a 10% discount and third if you have a coupon, you can get 20% off today (but it can’t be used with the ‘new customer’ discount).</a:t>
            </a:r>
            <a:r>
              <a:rPr lang="en-US" sz="1600" b="1" dirty="0" smtClean="0"/>
              <a:t>  </a:t>
            </a:r>
          </a:p>
          <a:p>
            <a:endParaRPr lang="en-US" sz="1600" b="1" dirty="0" smtClean="0"/>
          </a:p>
          <a:p>
            <a:r>
              <a:rPr lang="en-US" sz="1600" b="1" dirty="0" smtClean="0"/>
              <a:t>Question : </a:t>
            </a:r>
          </a:p>
          <a:p>
            <a:pPr marL="342900" indent="-342900">
              <a:buAutoNum type="alphaLcPeriod"/>
            </a:pPr>
            <a:r>
              <a:rPr lang="en-US" sz="1600" dirty="0" smtClean="0"/>
              <a:t>Create a decision table for the above scenario with the list of possible conditions and actions. </a:t>
            </a:r>
          </a:p>
          <a:p>
            <a:pPr marL="342900" indent="-342900">
              <a:buAutoNum type="alphaLcPeriod"/>
            </a:pPr>
            <a:r>
              <a:rPr lang="en-US" sz="1600" dirty="0" smtClean="0"/>
              <a:t>Calculate the number of possible rules for the decision table.</a:t>
            </a:r>
          </a:p>
          <a:p>
            <a:pPr marL="342900" indent="-342900">
              <a:buAutoNum type="alphaLcPeriod"/>
            </a:pPr>
            <a:r>
              <a:rPr lang="en-US" sz="1600" dirty="0" smtClean="0"/>
              <a:t>Derive test cases from the table constructed.</a:t>
            </a:r>
          </a:p>
          <a:p>
            <a:endParaRPr lang="en-US" dirty="0" smtClean="0"/>
          </a:p>
          <a:p>
            <a:r>
              <a:rPr lang="en-US" dirty="0" smtClean="0"/>
              <a:t> </a:t>
            </a:r>
            <a:endParaRPr lang="en-US" dirty="0"/>
          </a:p>
        </p:txBody>
      </p:sp>
    </p:spTree>
    <p:extLst>
      <p:ext uri="{BB962C8B-B14F-4D97-AF65-F5344CB8AC3E}">
        <p14:creationId xmlns:p14="http://schemas.microsoft.com/office/powerpoint/2010/main" val="201236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ox(in)">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988" y="5134928"/>
            <a:ext cx="1418613" cy="1092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grpSp>
        <p:nvGrpSpPr>
          <p:cNvPr id="5"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10600" y="60960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00280" y="478440"/>
            <a:ext cx="5150769"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Topic #4 – DECISION TABLE TEST </a:t>
            </a:r>
            <a:r>
              <a:rPr lang="en-US" sz="2000" dirty="0">
                <a:solidFill>
                  <a:srgbClr val="002060"/>
                </a:solidFill>
                <a:latin typeface="Algerian" panose="04020705040A02060702" pitchFamily="82" charset="0"/>
              </a:rPr>
              <a:t>METHOD</a:t>
            </a:r>
          </a:p>
        </p:txBody>
      </p:sp>
      <p:sp>
        <p:nvSpPr>
          <p:cNvPr id="24" name="Rounded Rectangle 4"/>
          <p:cNvSpPr/>
          <p:nvPr/>
        </p:nvSpPr>
        <p:spPr>
          <a:xfrm>
            <a:off x="1124768" y="1047750"/>
            <a:ext cx="7638233" cy="400050"/>
          </a:xfrm>
          <a:prstGeom prst="rect">
            <a:avLst/>
          </a:prstGeom>
          <a:solidFill>
            <a:schemeClr val="bg1"/>
          </a:solidFill>
          <a:ln cmpd="dbl">
            <a:no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2800" b="1" kern="1200" dirty="0" smtClean="0">
                <a:solidFill>
                  <a:schemeClr val="tx2"/>
                </a:solidFill>
              </a:rPr>
              <a:t>Creating a Decision Table</a:t>
            </a:r>
            <a:endParaRPr lang="en-US" sz="2800" b="1" kern="1200" dirty="0">
              <a:solidFill>
                <a:schemeClr val="tx2"/>
              </a:solidFill>
            </a:endParaRPr>
          </a:p>
        </p:txBody>
      </p:sp>
      <p:sp>
        <p:nvSpPr>
          <p:cNvPr id="4" name="AutoShape 2" descr="Image result for objectives +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jpeg;base64,/9j/4AAQSkZJRgABAQAAAQABAAD/2wCEAAkGBxQTEhUTExQWFBUUFxUUGBYYFhYVFBcVFhQWFhUWFBQYHiggGBolHBQVITEhJSkrLi4uFyA0ODMtNygtLisBCgoKDg0OGxAQGzUmICY4LC4rLzYvNy8sLS80LCwsNDQsLCssLCwsNCwsLCw0LCwsLDcsLCwsLCwsLCwsNCw1N//AABEIAOIA3wMBIgACEQEDEQH/xAAcAAABBQEBAQAAAAAAAAAAAAAAAQIFBgcDBAj/xABIEAACAQMBBQUEBgYHBgcAAAABAgMABBESBQYhMUEHEyJRcRRhgZEyQlJygqEjNGKSk6IIFTNzg7HBFiRDY8LhRFOjssPR8P/EABkBAQADAQEAAAAAAAAAAAAAAAABAgMFBP/EACURAQACAQMDBAMBAAAAAAAAAAABAhEDBBIxQYETIULBIlFxYf/aAAwDAQACEQMRAD8A3GiiigKKKKAooooCiiigKKKKAoorz319FCpeaRIkHNnZUUerMQKD0UVBHedGz7PFPcnhxjj0xnPVZ5ikbD7rGkZ7+TkLe2XPXXdSFfuju1Rvi49aCeqN2ht62hbRJMiueIjB1St92Jcu3wFeL/Z3XxuJ7i4450mTuo+PQxQBFdfc+qvfs7ZkMC6IIo4V+zGioPkoFB4Dt+V/1e0lYEZEkxFrF6EPmYH/AAqU2l7KDruUgBx4beINIPP9NPqVv4QqVK4oBNBX9q7qq0TlGke4A1wyyyySaJk8UZVWbSg1KAQoGQSOtTWxNqrcwxzLkCRFfSfpKSOKsOjA5B94r1Kc1Ttlk2t/Pbco5D7VF5YmY96o94lDt6SrQXaikBpaAooooCiiigKKKKAooooCiiigKKj9o7ct4CFlmjRm+ihYd433Ix4m+ANeH+v5JP1e0mkyODyj2WPP7Ql/Sj1EZoJ6kJxUCYL6T6c8VuCPowR97ID7p5vCR/hUn+y9uxzMHuScE+0SNMmRyIhY92h+6ooO029VqCVSTv3B0lIEe4ZW8n7oNo9WwK5Hat1J/ZWoiHHxXEqhsdCsUOvV6MyGpeNAo0qAqjkAAAPQCmEeVBEjZk8n6xeP1ylui20Z/ES8oPvEgrvYbv20ba1hUyAY758yzY8jNIS5+dSKinAUCGnBqNFNoOgpKaDT80CU0U6kNAtVPf230CC8XnbSaZP7iYhJM+QVu6c+5DVsxXnv7RJonikGUkRo2HmrAqfyNA/Zs+tAfdXqqndn94/dmCU5lgZoJDyJaM6deOmoaXHucVcaAooooCiiigKKKKAqK2rtxYXWIRyzTOrSLFGq6iiMqsxZ2VFAMiDiw51K1B7dGm5spcc5Jbdj9lJYWf8AOSCEfEUDDcX0hwqW9svDDOz3MmOuqNNCqfR2FI275f8AWLm4m450953EfpotwhZfc5apqgNQeXZ2y4YBiGKOIHidCKmT1JIHE+8166CKSgDSikK0NQNNNpSaBQKDUZt7eS1slD3UyQhs6dWSzacatCKCzY1DkOoqTFZ129bJ77ZZlA8VtIknDidLHu2Hp41P4aC6y7fhFmb3JaEQ+0AqPE0ejWMKccSOhxx54qC7P9/Ydqibu43iaErlWIYFX1aSGH3DkdPfUP2IbRFzskQuA/ctJbsrYIaNvGoIPNdMhXB+zXDdLfKyi2k2y7axFrmSVHkyqlpYg2BpAOVOk4JbqOHGg0yo3aW8VrbnTPcwwseSvIit66Sc4qndtm+UlhbJHAdM9yWAcc440xrZfJjqUA9MkjiBVd3J7HYZYEub95JJZ173uw2kKH8Q7xsamfByeIwSRxxmgum+naTbbO7vXHLKZk7yNo1HdOp6iViB1HAZIDDzFWjY+047qGOeFtUcqhlPuPMEdCDkEdCDUHvTudDeWAsj4RGiiFz4mjZF0o2eowMHzBNZb2Rbxy7Nvn2TeZVXk0rk8I5zywfsSDTg+ZU9SaD3dl28V1d7anWe4kkjijuCqFsRjEqIpEYwucNzxmtqNYh2DQZ2htCT7IKfvzk//HW3mgpu0B7NtNZBwjvEGfL2iEYPHqWiK/wTV3jbIBqtb82DSWjOgzLbkXMeOZaLJZB95C6fjqR3a2gs0KOp1BlDAjkQRkEfA0EtRRRQFFFFAUUUUBUHvnwtWkzjuHhuSf2YJklk+aIw9DU5Xm2jaLNFJE3FZUeNh0w6lT+RoOvCk4VFbuXTS2lvI/B3hjLjyfQA4+Dah8K9d5dpEjSSOqIg1MzEBVA6kmg9RorKtodutlGxWKKadQfp4WNT71DHV8wKte5W/wDZ7TysBZJUGpoZAA+nONS4JDLnyPDIyBkUFK7Ru028tr02FrBGr5jCyudZfvVUqUU4VeLY46hwNR95u9vOyGZrvxgau5SYK+fshUURk+7NcP6R2ytMtrdqD4laFmHDDI2uP4kO/wC7Whp2h2SWUN1PcRq0kKSGJWDTFyo1KsY4/SyMnA8yKCs9jvaDNeM9peHVPGpdJMBWdQwDI6gAalyOIHEZzxGTOdoXaPFs0rCqGe5cArEDhVBOAXIBPE8lHE46cM572K2Ul1tW42gEKQgzsfs95OxIiB6kKxJ8sDzFeaOUHezNxjHtRVdXLIjK23PrnusfCgl9pdoe3rVFuLmxjSBiOcTgAHkGIkLRk8vF16Vf9394INubOmVBoZ43gljJy0buhAIP1l6hsdD1BFWm/sUnieGUaklVkYHqrDB+NYJ2Au8W1LiAHKmGQNjkWilQK35sPxUHX+j3tBory5s3yDImrB6SQNgrjzw7fuV5O1qM2G3IrxAcOYLkY4ZaNgjr8e7BP36bt4f1ZvMJfoxvOs2c8O7uRpmPwLy/Krl/SD2G0trBOilnhlMZCjJ0TDyHPxIg/FQeH+kXYNLBaXaeKNC6MRxwJQjRt7gdDDPmR51b+zjfm2u7KFWmjSeKNY5I3ZUbKKFLqDjKnAORyziu+4dubjZEEN5Aw/Rdw8UqMpKxkohIYA8VVCD58uVVe77BrNnLR3E8ak50EI+OPJWwDj1yfWgv+zd57S4ne3gnjlljXWwQ6gF1aThhwJBIyAeGRmqZ217nLc2xvYyEuLVC5blrhXLFSftLxKn1HUYsW5/Z5Z7NJeBWeUgqZpDqfB5hQAFUegz5k1Tu3TblyFi2dBC5F3xLrxaTSwzDGo45zpLe4joTQef+jfbHur2diT3kkSZPEkoruxJ6k96tbLiqv2cbtf1fYRW7Y7w5klI5d4/MZ66QFXPXTVnL0C1TN0D7NcT2R4CF9UQ/5EvjiwPJctH/AIVXINVR3yj7m4tbwcAT7LKeH0XOqBj6SAoP76gulFcbSXUoNdqAooooCiiigKgN5t6Y7RGYI87rgd3HgkFvoh2PBfTi2OIBr1bYvcao1fRpXXLJ/wCXHx5ftHBx5AE+Wc3uL2W9lFtbIVh4kLj6Q6yTseec8c558iaTOExGUNFvVtExskRFuheVwQFdl72Z5dBkcEELrKjAU4AqPZrifK3F336nnHM7NFkcjoIK5HnV/wBmbjw+1PFdapysMUykuyx5d5UkQKME6dEZyTx7zkKkN4tw4pYNNmIrSZTlXEMbq3mkisDkHz5j38QaYtK+aQye/wB0omQs0KhRzkhZSFzy1FCQvu1AVw3L3clttr2bwMZI2k+ljBCFG7wMB+xqGfMdOFaVuJsXaVrKy3EFsyuAGnikCk6QcZjI5cTwAUe6rjszd6CCR5UQBn6D6CZxq7sdMkD5YGBUxXHvlSZiVd7a9j+0bKmIGWgK3C+7QcOf4bPWY9jW5NjfxSyXAeSSGQKYxJpj0MoKMQoDZJWQfSx4a3+8hWWN4nGVkVkYeaspU/kTWUdjO5l/YXFw06KkEiaPpqWZ0f8ARuFUnC4L88HxVZDUrCyjhRY4UWONRgIihVHngCsp7YOzueeYX9iC0oC94inTISmNEsR6sAACBx8IxnjWwAUEUGJQ9oW3JIPZl2dJ7SRo7/uZVxwxrKMAqv1yTpz06VaeyLs9bZyPNOVNzMoUgEMIo86tGoc2JAJxw8Ix5nQ80ZoK9vDuRZXsyT3MPeuiBBlmVdIYsNQUjVxY8/OrCoxw8qAaDQLS00U8GgQ0xkGQSBkZwccRnng9Kgd69vdyO7jP6VhnPPQvn949Pn5ZhtyppGuGJZmGglskkE5GnOeuf9awtr1i8UhhbcVjUikLxmlBptGa3bn14N4NmC5tpYCcd4hCt9lxxjce9WCn4V7s0ooK9uJtQzW6FhpfGl1znTIpKyJ8GDD4VZ6o9v8A7rtOWPlHcgXMflq4JcKB7mCP6zVd1OaBaKKKAooooM63mvf93yf/ABEzyP5tHEupEz6CMfhqy7kWoW1STA1SqGOPL6qj3AfmTUFvFsovbMigl7aRm0jm0RUqwH4SrfCvBufvilvEIZvFGD4HXiyg8cMnMj3jPPqONRaYjqmOi37UGi+tJM4EiXFtjoWZUuF+IFtJ+8al8Yqo7w702jrAyTIZEurcqhJR8PIIZcKwByI5ZDircG86lA1UUEUNQBFJTsUUCKaGammigSingUFaBlGKXFNZqBRXn2nfLDG0jclHLzJ4AD1NejFUbfbaWuQQqfDFz97kf6Dh6k1lranp0yx19T06ZV+6uGkdnc5Zjkn/AOvd0+FaNuxsvuIRkeN8O/mD0X4D881TN1dn99cLkeFPG3wPhHxOPgDWlg15tpp5zeXm2ennN5NIptdKCK9z3mCnAU2lxQVbtBgxDHdL9K0kEjdP0DeCfPuCkP6xCrFsm41xg+6utzArqyOAVcFWB5FWGCPkaqW4E7Rq9rISXtnaAknJYJju3J82jMbfioLrRRRQFFFFB57i3ydS8GxjPmOeD+fzrMd6Njv30jGykRCciS3OsN5u8YDAZ9FrVq4Xt2sS6nOByAHEsTyVR1J8qiYzGE1nE5fP21NmahhfaCwB0DuWBVvqkBSeOcdK2dt6bVIYppbiKMTRpIoZwGIdAwwvM8D0FVXtC2ncsqxpP7NqyWjjI77u+muQcVJPkVHAjLVm9vsyEeBdUzH6kaF/ngf6VXPHq0xz6Q1HbvaZAIX9gxd3A4KhDRouc+N2kC6lHkpyfdzGL7wb3baLd5NPcRjiR3R7uMDPL9Fwx65q0w7K0YElpNHnOkH9Exxz0KVyeY6damNnbvtOJPZw+qPGqOYBSSQThJOAJ4cmA5io5T2hE0w8HZP2p3Elylnev3omOmKUgB1fHhRyMagx4AnjkjjjluZrBdlbmCbaVtJGncvFPHJMgXSAImDtlfqklQAfNvid5Jq8TlmY9NU056YKkdFOK6GuIrojdKAIpumuhFN40Hj2reiCF5Dx0jwjzY8FHzIrLHYkkk5JJJPUk8STVq38v8usAPBPG33iPCPgpz+KqzaW5kdYxzdgvpk4z8OdczdX534x2crdX534x2Xrcqy0Qaz9KU6vwjgo/wAz+KrEK5RRhQFXgFAUDyAGBXVa6FK8KxV0tOnCsVMPA08PSmuRq67qeNJXMGnhvOgXFU3bqezbRinHBLtO5by76EF4zjzaMyDP/KWrkRUHvns5p7SQR/2semeLpmWI61XPk2Cp9zGgnoXyAafUJultNZ7dJFOQ6qw9GAI/zqboCiiigKpu3dtaY/aANTuSlsp4gL1lI655+mkcMk1Y9vORby44EqVB8tXhz+dZzvxdFZUUcNEEej9nvJH1sPggHwoF3X3SkupHluGOjVxYnLyP9bHQDkCemMDkSLju/bJBcXVugCqDBOqgfRSWMx4zzOZLeVuPVjU5YRKkaKvIKAPfw5/HnUVc+DaERxwnt5UY/tQyRvEv7s05+BqIjCZnJm9W7FvtCEwXKErzVl4SRty1I3Q+45B6g1Xt1Oz+Wwk/R38rwYx3MkYbA6aX1eHHuGOfDjV7Jpoc1KDIbZVYsANbABmwNTBfo6j1xXU0GnUHJqYFrswrmBQGmnYpFp9Aa8VzubpURnbgqgsfQDNOY1Wd+r3TEsQ5yHJ+4uD/AO7T8jVNS/Cs2Z6t+FJspd3cGR2kbm5LH49B7hy+FTW5NtruNXSNWb4nwj8mb5VAVd+z+3xHLJ9pgnwUZ/6/yrl7eOWrGf65e3jlqxn+rPThSEUorruwWkYU44puaDnyozTyKZig6Kciimoaey0FL3ZPs15cWh+ir9/F/czlnAHuVxKgHQIKvIqlb7x9zLbXg4BH9nk/u52AjJ9JQg9wkarbZTakBoPRRRRQefaFv3kTpyLKQD5HHA/PFZ/vls4yQpcBTmJTFKMeIJq1A4/YbVn16DJrSK8txbHJZOZ5jo3DHzqf8FB3Z35ESJFODIoGFdASwUcg6nGeHUZ9OtSG1d67OWayMc3jW5UBSkiFhNHJblfEoHOZT+EVUNs7PKu/fWkttxJBhy0OPQgrn0YelVPaMsCMJFlaSWEiWNSAp1xkOoADHqo6VlFpifdr6cz0fRwFBFcJb2NUEjOqIQCGZgq4IyOJOKrW39/bWCB5IXW8kHBYYHEjM3HGopnQoxxY/mSAdGS10qHpXzFt3tU2u0mTIbZTyjSJVA+Lgsfias3Z12wzGdLfaBV0kYIs+kI6MxwveBQFKZIGcAjnxoN4NMI4080lBm93vLcNIXWQoMnSoxpA6AgjifWrpsDa63EeeAdeDr5HzH7J/wC3SqHvDY9zcOnQnWv3WOR8uI+FeWxvHicPGcMPkR1DDqK5dNe+neeXv+3Kpr307zy9/wBtZrOd8bjXdMOiBUHy1H82Pyq4bB24lwMDwyAeJCfzXzH+VZ/tWXXPKw4gyOQfdqOPyxW261Itpxju33epFtOOPd5a0rdCLTax+ban/eYkflis0Navs2LTDEv2UQfJQKpso/KZZ7KPymXsNNxQGpxroukBTcUq0EUDaY1PIprUCA12HEVxAroMig8m2dmC4glgbgsqMmRzBI4MPeDgj0qF3B2k0kAWThIhaOQeUsbFJAPdqVvhVj1mqd+q7Tccku1E6/3semOce7h3LerNQXmikRsjNLQFFFBNByurlY1LudKjmfyAA5kk8ABxNZ32g7fvQqJbBYFl1AsQrTEcOQOQuePhAZsccrU3t7bCpGLpxrGSLaLoxwQJW9Rk56Lgc2OaTsjZ1ztGZ2Zj0DyEFUUH6gHPHkg9TzzUTKYjup82ysge0S5wABqcs4CjAA4krw4cxXTZ1nbg+GUqfMLqPx8Vapu1ujapLcJJCsjwyIFeTx6o3gjkDaCSo8bSrwH1K9e+G6ftMAW1kFpMh1IyKBG3DikyAYZT54JB48eINONp6tOVI7M5/qhpVYIVulUamVQS6qeGWhYcR93NUrePdNWUS2inJ4NFnPiz9TPEeeOvHHLFaXuVZbWtLkrc2SSq2FNxC0KHTnngMox+FSccc8CL+N3ImuBclNL8yoxpZwQVkI+0Mf5GpimPdSbRKYtshVB4kAA+8gcT866muYFPBq6qC3v2V30WpR+kjyR5sv1l/LI9PfWd1sGaoW9+xu6fvUH6NzxA+o5/0P8AnkeVeHd6Pzjy8G80fnHlXQaKKK57nkK54efCtgxishjPEeo/zrYGr37L5ePt79j8vH2aaAaRhQDXvdA8UYpgNPzQNJoNLmlAoGilZqdpo0+dBzDVWt/7Y+zC5X6dm4n68YgCs44c/wBGznHmoqylMUjqCCCMgggg8iDwINBx2NdCSNSDnhXvqkbhSGEy2bnjbSNCOeTHwaBsnmTE0eT55q70BUZvFJiBlH/EKx/B2Af+XVUnUVvGmYgfsuh+Z0/9VIFD3tu83QTGRCIoUTprkAcn5Ff3RWjbLsVhjWNRy4k/aY/SY+prL997dlujIOUghnT1RNDj3kaAfStK2FtiO6iEkZGeGpeqt1BH/wCzTuns8JGjaLcf1i1UgdM20zBj64u0H4RUsKjNu+G4spAP+LJAx8klgdh85IoR8al8UQaBTgKMigmgUmkBpAKXFA4qDXnuYFdSjjKsMEHqK64p2c+tBmG3tjtbSYPFG+g3mPI/tD/vUZWsbRsVmQxyDgevVT0Ye8VmW1NnvBIY35jiD0ZejCuVuND05zHRydxoenOY6PG3I1ryvkA+YB+YrIsE8BxJ4Ae/pWvrFhQPIAfIYrbZfLx9ttj8vH2A1NpDS5r3ugDTlIppNOC0HQ4rmZKCtGmgaDXVWriRilFB1IplQm1t9bC2yJrqJWH1FbvJP4ceW/KqhtTthhGRbW00x+1IVgj9eOX/AJaCa3jT2e/guRwS4U28nP8AtI9UkB+KmYZ9yirnBJqUGsH2jvreXxWOQRRRCSOTTGhZ8xuHXMrnzHRRwJFbJu1da4hnyoJiuc8QdSrcQwIPoRiulFBVdu7CE8IhdtMseWik9/vx9U4Gccjg+VZxcrc2rBm1oVyveRnwHjxAkj4H0NbbcQK6lWGQfeQR04EcQfeKo03Z60ZJtLlowfqMOHpqXHD1Bqt4z7rUx0lQNo78XZMQeVpIo5oJpCyQrhYZkkOGUBuSnPmM+dbvqrLb/cHaMmVMlqVYFSS8gbBGDwEXHh76vm7d00trBI4w7RR6xzxIFAkHwYMPhSsz3TeIjolsUUitTqsoaKKKdmgQ0hFLSUCavOvHtfZcdwmlxgjirD6Sn3e7zFewikVuhqJiJjEotWLRiVY2Xuh3cod5A4Q6lAXGSORbJ6c8VaRTtNGiq0060jFVdPTrSMVNZc0zTivPtTatvbrqnnjhHm8ipn0yeNU3aXaxYR5EXfXR6d3GQn8STSMemauuvqilC1jG0O1m8fhbwQwDzctO/wAl0qD86rV9ti/uv7a6ncH6qt3KcemmLTkeuaDd9r7yWlr+sXMUR+yzrr+CDxH5VT9pdr1ovCCKe4PQ6e5j/elw3yU1mlhus5PhTGeoHE+p61ZNn7iSNzFAzaPajfy5ESQ2wPUAzyfvPhf5TVcvZbu6z3888wP1WcrH/CTC/lWnbO7PlH0hVkst0ok6CgxXZ26jngqaR7hirLs7cF25itdg2ZGvJRXrWMDkKCgbM3CVcEirrs6xES4FeyigKKKKAooooCq/uyulbiHOTDdTjj0EzC6UegW5UD0qwVBWmUv7lMYWWK3nB83Blhk+SxwfOglK6A0HFGaAzRTZpFUFmIVRzLEAD1Jqq7U7SNnQ5HtCysPqwBpz6ZTKj4kUFspprKdpdsLHhbWZ+/PIF/8ATj1E/vCqvf77bTuOBuDED9WBBF/OdT/zCg3e8vI4l1yyJGo+s7Ki/NiKqe0u1HZ0WQkrXDDpAjOP4hwn81Y6uw5Jm1uGkc/XkLSN+85JqesNzJX5g0ExtPtcnfItrVI/JpnLt/DjwP5qrV9vPtK54PdSqp+rDiBfTKeMj1arns7s9+1VnsNyY15gUGLWu7bu2rRljzY5Zz6s2SasVhuRI3MGtktthxJyUV747dRyFBmmzuz0fWqy2O5sScwKtYFFBH2+yI05KK9qQgchT6KAooooCiiigKKKKAooooCiiigKrW892ttcW904kKaJ7dhHHJKcyd1KhKRgnnARn9v31Za5XMepSPOgzPbXauEOmGzlJ+1OywD9wan+BAqpbQ7Q9pz8BIluD0hjGr+JLqPxAFXPa+5JllLY617dnbhIvMUGQy7OmuG1TNLOfOV3k+QYkD4Cpew3QlbHhwPStps92ok+qKk4rJF5AUGU7O7PifpCrRs/cWNeYq7BQKWgh7Td+JPqipGO1VeQFd6KBAKWiigKKKKAooooCiiigKKKKAooooCiiigKKKKAooooCiiigTFLRRQFFFFAUUUUBRRRQFFFFAUUUUBRRRQFFFFAUUUUBRRRQFFFF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AutoShape 10" descr="data:image/jpeg;base64,/9j/4AAQSkZJRgABAQAAAQABAAD/2wCEAAkGBxAQEQ8QEBMRDxEQExAXFBIUEBMQGhAQFREXGBoYExcYHCggGBolGxcTITEhJSktLi8uGB8zODM4NygtLi0BCgoKDg0OGxAQGywkHyQwMC0sLCwvLCwsLDQsLTcvLCwsLCwsLCwsNCwsLCwsLCwsLCwsLCwuLCwsLCwsLCwsLP/AABEIAOEA4QMBEQACEQEDEQH/xAAcAAEBAAIDAQEAAAAAAAAAAAAABwUGAQQIAgP/xABIEAABAwEDBwQPBwIFBQAAAAABAAIDBAUREwYHEiExQVFhcYGSFBUXIjNSVHJzgpGTsrPRMjVCYqGxwSODosLh8PElNENTY//EABoBAQADAQEBAAAAAAAAAAAAAAADBAUCAQb/xAAvEQEAAgECBAUDBAIDAQAAAAAAAQIRAwQSFDFREyEzQYEyUrEFInHwYeFCocEj/9oADAMBAAIRAxEAPwC4oCAgICAgICAgICAgICAgICAgICAgICAgICAgICAgICAgICAgICAgICAgICAgICAgICAgICAgICAgICAgICAgICAgICAgICAgICAgICAgICAgICAgICAgICAgIOHOAF5IA4nUg6jrSiH4r+YFSRpWR+LVx20i4nqlPCseLU7aRcT1SnhWPFqdtIuJ6pTwrHi1O2kXE9Up4VjxanbSLieqU8Kx4tTtpFxPVKeFY8Wp20i4nqlPCseLU7aRcT1SnhWPFqdtIuJ6pTwrHi1O2kXE9Up4VjxanbSLieqU8Kx4tTtpFxPVKeFY8Wp20i4nqlPCseLU7aRcT1SnhWPFqdtIuJ6pTwrHi1O2kXE9Up4VjxauRacXE+wp4VjxauzFK1wvaQRyLiYmOruJiej7Xj0QEBAQEBAQfL3AAk6gASTwATqNWrrRMruDR9kcnE8qu004rCpe82l1cZd4cGMmAxkwGMmAxkwGMmAxkwGMmAxkwGMmAxkwGMmAxkwGMmAxkwGMmAxkwGMmB+tPWOYdJpuP7jgV5akWjEuomYnMNqo6gSMa8b93A7wqVq8M4W62zGX7Ll6ICAgICAgxuUMujTyEb9EdBcFLoxm8I9Sf2tMxlfwqmMmAxkwGMmAxkwGMmAxkwGMmAxkwGMmAxkwGMmAxkwGMmAxkwGMmAxkwGMmAxkwGMmBs2SUxcyUbg4H2j/RVNzGJhY0eks+qyYQEBAQEBBhsrXXUrz+aP4wp9v6kI9X6Wh4y0cKmTGTBkxkwZMZMGTGTBkxkwZMZMGTGTBkxkwZMZMGTGTBkxkwZMZMGTGTBkxkwZMZMGTGTBkxkwZMZMGTGTBltuQz72z+cz9iqW76wsaHSW0KonEBAQEBAQYLLU3UcnnR/GFY2vqQi1voTfFWnhTMVMBipgMVMBipgMZMGXOmf9hMPXGMmHmTFTAYqYDFTAYqYDFTA+tI8D7EemkeB9iD5xUw8MVMBipgMVMBipgbtm8de2o86P9iqO86ws6HSW3qksCAgICAgINey9N1FL50XzArO09WEWv8AQluKtXCjkxUwZMVMGXesmzp6p+hC3Su+046msH5ju5tq41NSunGbOq1m04hvVlZEQsAM7jM7gL2NHQNZ6T0LP1N5afp8lquhEdWxU1BDELo442eawBVrXtbrKaKxHSHYuXL11aqzYJdUkUb+dgJ9u1d11LV6S5msT1hrdq5DROBdTuMTvEcS9p6ftN/XmVnT3lo+vzQ20In6Wi2lRzUz8OZpY7dvDhxadhC0KXreM1VrVms4l1cVdYc5MVMGWw5DUePVNcdbIRpnzhqaPbr9VV91fh08d0ujXNv4VJZK8II/lJR9jVM0Wxt+kz0btY9mzoWzo346RLP1I4bTDGYqlw4yYqYMmKmDJipgy33Nk69lT50f7OWfvusLW36S3ZUVkQEBAQEBBrWcQ3UEvnRfMarWz9WPlDuPTlJMVa+GfxGKmDiZrJaw5K6XRF7YmXGSTgODeLj+m3kMOvrRpVz7+yTSpN5/wrtn0McEbYomhjG7hvPEneeVY17zec2aNaxWMQ7K5esNaWVNFTktkmZpDa1t8hB5Q0G7pU1Nvq384hFbWpXrLGDOHQX7ZefCP/Km5HV/wj5rTZazMpKOpIbDMxzjsYb2OPM11xKh1NDUp9UJaatLdJZZQpHTtWzIqmMxTN0mnYdhYeLTuK709S1JzVzasWjEo/lFZElFMYn9806433XCRn8Ebx/otnR1Y1a5hnalZpOJYvFUuHHEq2bmz8KlxXDvqg6X9sam/wAu9ZZO8vxamOy/t64pnu2pVE4g0HOvTBkUVXr/AKZw3kC/vXHvSfW1esr+xv5zSVXc18oslUluj8LCecgftetJTy6z7blOwNHQT/KGX5m15vGHVCGXLbYmG8HnaP4Qyq+ZetdLHWFwALXxDVfr71yzd/1qubXpKkKgtCAgICAgINWzluus+Y/nh+a1W9l60fP4Vt3ONKfj8o3jLawy+N+lOHSPZGwaT3ua1o4ucbgPavJxWMy9icziF3yeshlHBHC3WQL3u8eQ/acf45AAsDW1Z1LzaWzp0ilcQ7tTOyNjpJHBjGAlzibg1oF5JUcRNpxDqZiIzKP5W5dy1TnRwF0NPs1HRfKOLyNYH5fbwG1t9lXTjNvOfwyNfeTecV8o/LUsVXMK3GYqYOMxUwcbdsj8v5IHNhq3OlgNwEhvc+HnO1zf1G7gqO52UXjip5T+VvQ3vDOL9PwrTHhwDmkEEAgg3gg7CCsbo1mHytsQVtO+PUJG99E7hIBs5jsPPyKfb63hXz7e6LW0+OuPdGLLpHz1EVMLw6SQMI3t198TzAOPQtvUtFKTdk0/daKr9BE1jWsaLmsAaBwaBcAvnpnM5ltRGPJh8s7Z7CoqioBAe1l0d4vvmd3rNW8XkHmBUmjp8d4q51L8NZl3bEtFtVTwVDPszRtdd4pI1jnBvHQuL04LTWfZ7W3FES+bfsxtXTT0ztkzHNv8V21rucOAPQvdO80tFo9i1eKJh5jmicxzmPGi9jnNcODmm4j2grdicxmGX0fK9BAQV3MV4Ku9JD8Dlm7/AK1XNr0lUVQWhAQEBAQEGpZ0j/02fz4PmtVzYevHz+FTfejPx+UPxFv4YHFLds01BjVplcL200ZcPSO71v6aZ6FQ/UL8Olwx7r/6fTi1OKfZZ1httLs8FvEGOhYbgQJJrt+vvGn2F3VWt+naPXUn+IZX6jrdNOPlMdJarJNJA0kDSQNJBWs0VvGWOSjkN7oAHREnWYibi31SR0OA3LG/UdHhtGpHv1bP6frcVeCfZRVmtJKqkdhZRxagIqvWNX2XTMc03HiZW+x5WlxzqbXHb/z/AEo+HWm4z3VVZq8kWe62L309E06mAzSecb2sHQNM9IWjsdPym/wp7q3SrI5krY04J6Nx1wOxGeikOsDmeCfXC432ni0X7uttbymqmKitINncsfsevdK0XR1bcQckgua8e3Rd6619nqcWnjsobiuL57tKVpAICCu5ivBV3pIfgcs3f9arm16SqKoLQgICAgICDUM6xusyfz4PmtVzYT/94+fwq72JnRnCGXrfYGFYzKRDCrH73SRt6GsJ/wAxWR+pz+6sNf8ATY/ZMqUstpPPOXFSZLQrXHdM5vRHcwfo0L6Ta14dGsf4fO7q3FrWlg1YVy9Hrgu5V5MxD2KzPSHyZhxvXM6lYSRo3l+bpzuXE6vZLXbx7y2fNhWOZalLr1SYrDygxOP7taqe7zbSnK5tqxS8YeglitNLc7ow6yyJh9oSH/BNE4fuVf2fnS8f3pKpuPK1ZVCR4aC5xuABJJ3AbSVQW3mTKO1TWVVRUm+6V5LRwjGpg6oat3TpwUirLvbitMu/kDbHYdfTyk3Me7Dk9HJcLzyB2i71VxuKcenMOtK3DeJejlitJpGd2x+yKB0rRe+kcJB6PZIObROl6qtbO/DqY7oNxXNM9kIWuoCAgruYrwVd6SH4HLN3/Wq5tekqiqC0ICAgICAg0zO791z+fT/OarOz9WPn8INx6coICthnzET1V7MZU3xV0ZOtskTuh7HD/IVnb/MzWVzaRERMQqCz1t5yy9hdFaVcw75S8avwyAPHxLd2+rM6VWTraNfEnMMBiHipuO3dH4VOzguPErzMuorWOkOF46EBBteaylMlqUpGyISyO5AI3N+JzVW3VsaUpdCM6kPQax2ilmdw4lbZEA2l/wAc0TR+xV/Z+VLz/ekqm487VhsWdW1TBZ8rGXl9UcIXAnvHA6Z1fkDh6wUO0pxakTPt5pde2KfyguC/xXdUrXzDPcGB3iu6pTMGHozIO1jV0FNK+/Ea3Qkv1EyR96See4O9ZYuvTg1JiGlpW4qRLOzxNe1zHDSa8Frgd7SLiD0KGJx5pHmK3bMdSVNRTO2wyOaD4zNrT0tLT0re078dYt3ZVq8Nph0V28EFdzFeCrvSQ/A5Zu/61XNr0lUVQWhAQEBAQEGmZ3fuufz6f5zVZ2fqx8/hDuPTlBFsM9u+aC1BBaAicbm1Ubmf3G98y/2PHrKpvKcWnnsn29sXx3XdZK+leejJ1zhHaEYv0AI57tzL+8f0Elp528FobLVx+yfhU3NP+UJKtFUEBAQEFmzNZOuhhfWyC59SAIwdogBvv9Y3Hma071l73V4rcEey7tqYjin3UhUllKGO7Y5SXt76KhB17v6II9uM/wBjVoentv8AM/8Av+lT69b+FXWetiAgICCO57bH0JqesaNUrcKT0jLy0nlLdIeoFpbHUzE0+VPc184smavqogruYrwVd6SH4HLN3/Wq5tekqiqC0ICAgICAg0zO791z+fT/ADmqzs/Vj5/CHcenKCLYZ77gmcxzXsJa9jmua4bWuabwR0gLyYiYxJ/D0hkflAy0KWOdtwf9mVn/AK5QNY5t45CFia2lOnbhaeneL1yzE8LXtcx7Q9jwWua4XhzSLiCDtBCjicTmHcxlFMts2s1M501E109ObyYxe6SHku2vbyi88eK1NDdxbyv5So6m3mvnXon/APG3kKuK4g5Y0khoBLibgALyTwAG0oKTkLm0klc2otBpjiFxbTnU6X0o/C38u077t9HX3cRHDTr3WdLQmfOyxtaAAALgNgGq4LMXWt5f5Sts+ke8EY8l7IW8Xka3EeK0az0DeFPt9LxL49vdFq6nBXLX821nNs6z5rQqr2umbiuJBLmwNvLRdtLnXl3HvgNqm3N51dSKV9kehXgpxWd7uqWX483uHrjk9X+y65ih3VLL8eb3D05PV/snM0O6pZfjze4enJ6v9k5mgc6ll+PN7h6cnq/2TmKNzp5myNa9hDmva1zSN7XC8EdCrTGJxKeJywmXdjdmUNRCBfJo6cfpWd80DnuLfWUuhqcGpEo9WvFWYebwVts1ygruYrwVd6SH4HLN3/Wq5tekqiqC0ICAgICAg0zO791z+fT/ADmqzs/Vj5/CHcenKCLYZ4gzuR2U8tmz4rO/jfcJYr7hIziODhruPRsKh1tGNWuJ6pNPUmk5egLDtqnrYmzU7xIw6iNjmO3te38LuT+Fj307UnFmhW8WjMMiuHTEWvkvQ1ZvqKeKRx/Ho6Luu2536qSmten0y4tp1t1hhRmxsm+/Afzdkz3fGpec1e//AFDjl9Psztk5PUdJ/wBvBFEfGDBpEcrz3x9qivq3v9UpK0rXpDKKN0xOUmUNPQQmad123QYLi6V3isG/n2DepNPStqTiri94pGZTXJuyqi3qzthWt0aSI3Rx69F+idUbL9rQftO3nVyNvat67enBTr/f7CrSs6tuK3Rls9dr4dPDRtNxndpPH/yiIIHS/R6pUexpm027O9zbFYr3RtaamICAguuaC2MegELje+kcY/7R76M8wF7fUWTvNPh1M91/b2zTHZvKqJ3nPODY/YdoVEYFzJDix+ZISbhzO0x0La29+PTifhm61eG8w11To1dzFeCrvSQ/A5Zu/wCtVza9JVFUFoQEBAQEBBpmd37rn8+n+c1Wdn6sfP4Q7j05QRbDPEBB37Ftmoo5MWmkdE7Vfdra8Dc9p1OH+wuL6dbxi0Oq3ms5hUrAzuQvAbWxuhfvkjBkYeUt+03m77nWfqbG0fROVqm5j/k3my8o6KqIFPUQyuOxgkGlsv8AsHvv0VW+len1QsVvW3SWUUboQTnLfORJRyPpoaZ7ZRsknGiwjxo2g/1By3hXdDaReOKZ8v8ACtq681nEQxWTGRM9pOZaFqyukZIA5kWlcZGHWNK64Rs/K3bfu3yau4rpRwacOKaU3/ddVoImRtaxgaxjQA1rQGhrRsAA2BZ8zM+crcYjo88ZwrY7MtCokBvjjOFH5kZIvHIXabukLZ29ODTiPlna1uK8y11ToxAQEG55prY7Gr2RuN0dW3DPpNsZ9t7fXVXd6fFp57JtvbF8d16vCyGgmueux8SCGsb9qndoP5YpCLieZ4b1yr2xvi017qu5rmOLsji01NXcxXgq70kPwOWbv+tVza9JVFUFoQEBAQEBBpmd37rn8+n+c1Wdn6sfP4Q7j05QRbDPEBAQEH6U1Q+J7JI3Fkkbg5rgbi1w2ELyYiYxJEzE5hd8gsu4rQaIpS2KraNbNgmu/FF/Ldo5tayNxtp05zHRoaWtF/Kerc1WTOpaVmQVLDHURsmYfwvaHXHiOB5Quq3tWc1nDyaxaMS0e0s0NnyEmJ01OTuBbK3/ABjS/VW677Ujr5oJ21J6eTUsrs2sVn00lS6qxNEtayPscNL3udcBfp8Lzs2Aqxo7u2pbhx/2h1NCKVzloKuK4gICAg4IQcYbeA9gTMgGDgPYmR9IK7mK8FXekh+Byzd/1qubXpKoqgtCAgICAgINMzu/dc/n0/zmqzs/Vj5/CHcenKCLYZ4gICAgIOWuIIIJBBBBBuII2EEbCgoeS+dWogDY6xpqoxqxGkCUDlv1P6bjylUtXZVt508vwsU3Mx5W81MsXLGz6u7BqGaZ/wDG84T+q66/ovCoX0NSnWFqurW3SWeUSRHM9tsac0FG06oW4j/SPFzRzhukfXWlsaYrN+6lubecVTRX1YQEBAQEBAQEFdzFeCrvSQ/A5Zu/61XNr0lUVQWhAQEBAQEGmZ3fuufz6f5zVZ2fqx8/hDuPTlBFsM8QEBAQEBAQcEI8d6jtiqhuENRPEBuZNI0ewG5cTp1t1iHUWtHSXXq6qSZ7pJXukkfdpPcS4uIAAvJ5AB0LqIiIxDyZmZzL8l6CAgICAgICAgruYrwVd6SH4HLN3/Wq5tekqiqC0ICAgICAg0zO791z+fT/ADmqzs/Vj5/CHcenKCLYZ4gICAgICAgICAgICAgICAgICAgruYrwVd6SH4HLN3/Wq5tekqiqC0ICAgICAg1DOxEXWXU3fhMDjzCZl6s7Scasf32Q7j05QBbDPEBAQEBAQEBAQEBAQEBAQEBAQEFfzFxnBrXbjLGAeUR3n4gs3fz+6q5tekqeqC0ICAgICAg61o0TKiKWCQXslY5jh+VwuN3Ar2tprMTDyYiYxLzblHYU1BO6nmGsXlj7rhNHfqc3+RuOpbmnqV1K8UMy9JpOJYxSORAQEBAQEBAQEBAQEBAQEBAQftR0sk0jIommSSQ3NY3a4/wOXcvJmKxmehETM4h6MyMsAWfSRU94c/W6Vw2OldrddyDUByNCxNbV8S82aWnTgrhnFEkEBAQEBAQEGPtqxaasjwqmNsrNov1Fp4scNbTygrumpak5rLm1YtGJaNVZnqRxJjqKiMH8JDJLuY3Aq1G+v7xCCdrX2mX4dxuHyuX3TPquuft9sPOVjudxuHyuX3TPqnP2+2DlY7ncbh8rl90z6pz9vtg5WO53G4fK5fdM+qc/b7YOVjudxuHyuX3TPqnP2+2DlY7ncbh8rl90z6pz9vtg5WO53G4fK5fdM+qc/b7YOVjudxuHyuX3TPqnP2+2DlY7ncbh8rl90z6pz9vtg5WO53G4fK5fdM+qc/b7YOVjudxuHyuX3TPqnP2+2DlY7ncbh8rl90z6pz9vtg5WO53G4fK5fdM+qc/b7YOVjudxuHyuX3TPqnP2+2DlY7ncbh8rl90z6pz9vtg5WO53G4fK5fdM+qc/b7YOVju+4szlPf31TO4cAyNv6kFeTvrdoOVr3luWTmSlHQA9jxgPcLnSuOm9w4Fx2DkFw5FW1Na+p9Up6adadGbUTsQEBAQEBAQEBAQEBAQEBAQEBAQEBAQEBAQEBAQEBAQEBAQEBAQEBAQEBAQEBAQEBAQEBAQEBAQEBAQEBAQEBAQEBAQEBAQEBAQEBAQEBAQEBAQEBAQEBAQEBAQEBAQEBAQEBAQEBAQEBAQEBAQEBAQEBAQEBAQEB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AutoShape 16" descr="data:image/jpeg;base64,/9j/4AAQSkZJRgABAQAAAQABAAD/2wCEAAkGBhQQEBUREBETEBAVFxYUFRgQFhQQFRQYExYVFxYYFhYXGyYeGhkjGRQTIC8gIycpLCwsFyAxNTAqNSYuLioBCQoKDgwOGg8PGiwlHiQ0KSwsLCw0Liw0LDQvLCwsKi4sLCosLCwsLC8sLCwsLSwpLCwtKSwsLCwsLCwpLCwsKf/AABEIANQA7QMBIgACEQEDEQH/xAAbAAEAAwADAQAAAAAAAAAAAAAABQYHAQIEA//EAEIQAAIBAQQFBwkHAwMFAAAAAAABAgMEBREhBhIxQVETImFxgZGhFzJSZHKiscHiBxQjQmKC0bLC8DOS4SQ0Q9Lx/8QAGgEBAAMBAQEAAAAAAAAAAAAAAAMEBQECBv/EACkRAAICAgEDAwQDAQEAAAAAAAABAgMEERIhMVEUQbETM2GBMlJx8CL/2gAMAwEAAhEDEQA/ANxAAAAAAOtWqopyk1GKzbbwSXSzrXrxpxc5tRjFYtvckZtpFpJO1SwWMaKfNjx/VLp6NxBdcql+SvffGpfknb309SxjZo636544ftjtfaVi139Xqvn1p9UW4LujgeAGTO+c+7Mey+yzuzmUm822305nos95VaecKtSPVKWHdjgeYESbXYhTa7FouvTypBpV4qrHisIzXyfh1l0u686dohr0pKS3rY4vg1uMjPTd94zoTVSnLVku5rg1vRbqy5R6S6ouU5koPUuqNdBHXHfUbVS145SWU474v+HuZImtGSkto2IyUltAAHT0ACtaV6UcguSpP8ZrN7eTT/u/+nic1BcmR2WRrjyke6+tJaVlyk9epuhHb+5/lRTbw0ztFXzZKlHhT2/7nn8CDnNybbbbebbzbb3tnBk2ZM59uiMa3KnPt0R9KtpnPz5yn7UnL4s6060o+bKUfZbj8DqCtsrbZL2HSu0Un/qOpHhV5/jt8S33LpjSrtQn+FUe6T5sn+mXHoZnIJ68icPfaLFWTZX77RswKVonpW8VQryxTyhN7VwjJ/Bl1Neq2Nkdo2arY2x5IAAkJQAAAAAAAea8rYqNGdV/li31vcu/A43pbZxvS2ym6c33rz+7wfMjnPDfLcupfF9BVDtUqOUnKTxk223xbeLOpg2TdknJnzttjsk5MAAjIwAAAAACQuK93ZqyqLzdk1xi9vatqNUpVFKKlF4xaTTW9PYY2aDoLeHKUHTbzpvBezLNfNGhh2afBmjg26fBllABpmsR1/XqrNQlU2y2QXGT2dm/sMsq1XOTlJuUm8W3tbZZNO7x166pJ82ms/alm+5YLvKyY+VZznr2RiZlvOfH2QABUKYAAAAAANH0Pvv7xR1ZvGrTwTx2yX5ZeGD6ukzglNGbx5C0wljhGT1JdUsvB4PsLGPZ9Of4ZZxrfpzXhmpAA2zeAAAAAABWtPbTq2ZQX55pPqinL4qJZSm/aI8qK6ZvwiQZD1UyvlPVUilgAwzAAAAAAAAAABZNA7Tq2lw3Tg12xwkvDWK2S+iUsLZS65LvjJEtL1ZH/Sah6si/yaeAfK0zwhJ8It9yZvH0Jk142jlK1SfpTk+xvLwwPOcHJ863t7PmW9vYABw4AAAAAAAAAa5dlo5SjTnvlCLfW0sfHE9RE6Kv/o6Ps/Bslj6CD3FM+kre4pgAHs9gAAAqH2h0uZSluUpLvSf9rLeQemVj5SySazcGprsyfuuRDfHlW0QZEeVUkZqADCPnwAAAAAAcxg20km28klm2faw2GdeoqdNa0n3Jb23uRo9w6NU7LHHz6r2zfwjwXxLFNErX+CxRjytfTt5KvdegtWphKs+Rjw86fdsRabt0WoUJKUYuU1slNtvu2eB5r60xpUG4Q/FqLdF4Rj1y49CKjbtLbRVf+pya4U+b47fEtcqKe3Vlzlj0dEts044lFNYPNPJmPytk28XUm30yl/J3o3jVg8Y1akX0Sl/J31y/qd9ev6l8t2g1Ca/D1qMv0vWj/tfyaKpe+itaz4ya5Sn6UM8PaW1fA9N3acV6eVTCtH9XNl2SXzTLldF/0rUuY8Jb4Sykv5XSjijRd/HozijRf0j0ZlYLzpJocpp1bOlGe2UFkpezwfRsZRmsMnk+kpW1SremULaZVPUgACIiAAAAB3oUXOUYRzlJqK65PBfE6DUNGaerZKKfoJ9+fzJM+dCioRjBbIpRXUlgj6H0EVqKR9LBcYpAAHo9AAAA61KalFxaxTTT6U9p2ABkl7Xe7PWnSf5Xk+MX5r7jyGi6X3B94p8pTWNWC2elHeuvev8Akzpow76nXLXt7GBkUuqevb2AAICuDmEHJpJYtvBJbW3sRwWrQS6Neo68lzYZQx9J7X2L49BJXB2SUUSVVuySiiyaN3CrLSzSdWWc3/auhEBpXpY23Qs8sIrKc1v4xi+HFkrpnffIUuTg8KlTFZbYx3vrexdvAzsu5Fv019KBfyblWvpV/sAAzjMAAAB3o1pQkpQbjJPFNZNHQHQaPovpKrTHUqYRrRWeGSmvSXzRGaa6PZO00ln/AORLf+vr495ULLapUpxqQeEovFP/ADcapdlvjaqCmksJLCUXng9kos0qpq+DhPuatU1kQdc+5kwJC/rr+7V5U/y+dD2Xs7tnYR5nSi4vTMuUXFtMAA8nAWTQe6+Ur8q1zKWzpk9ncsX3EFYrFKtUjTprGUnh1cW+CRqd0XZGzUo0o54Zt+k3tZcxaucuT7Iu4dPOfJ9kewAGubQAAAAAAAIPSHSiFlWrHCdZrKO6PTL+Np5nNQW5Hic4wW5ErbLbCjHXqzUI8X8uLM20kt9GtV16EJRx85vBKb4qO5/HgeK33jUrz16snJ7uC6EtyPMZN+T9Tol0MfIyvq/+UugABUKYNWuCwchZ6cMMHhjL2pZv44dhmd1UOUr04elOK8Viadflp5OzVZraoSw62sF4s0MNJKU2aOCklKb9jN9ILx5e0TnjjHHVj7Mcl37e0jwCjJuT2zPlJybbAAPJwAAAAAAFs0AvHVqSoN5TWtH2o7e9f0lTPdcdp5O00p8JxT6pPVfxJaZ8Jpk1E+FiZbPtAsGNKFZLOD1X1S2dzS72UU1TSOz69lqx/Q5f7ed8jKyfMjqe/JYzo6s35AAKZRLZoffNmorVmnTqyyc5Zxa3LFeav8xLzCaaTTTTzTWaZjRK3JpHUsr5r16e+Enl+30WX6MrguMl0NDHy+CUZLoaiDx3Xe1O0w16bx4p+dF8Gj2Gmmmto1k01tAAHToAPFfF6Rs1GVSWeGUV6UnsRxtJbZyTUVtkdpTpGrNDUhg60llv1F6T+SM5qVHJuUm5SbxbebbfE72u1SqzlUm9aUni3/m4+RiXXO2W/Ywb73bLft7AAEBXAAAJXRWONspe0/CLLtpjLCxVP2r3kUfRipq2uj7WHemvmXrS6njY6vQk+6SZo4/2Z/v4NPG+xP8AfwZkADOMwAAAAAAAAAHMJYNPhn3ZnB9LPT1pxjxlFd7S+Z1BGuWqGtTkuMZLvTMeNfvCpq0akuEJPuizIS/nd4mln94/sAAzzNAAAPXdd6Ts1RVKbz3p7JLgzT7qvSFppKpDY8mnti96ZkpK6OX27LVTedOWU10ekulfyW8a/wCm9PsXMXI+m9PsaiDrCakk08U1imt6Z2Ng2wZxplfHLV9SL/Dp4xXBy/M/l2dJddIby+72edRZSw1Y+1LJd23sMrM/Ns0lBGbnW6Sgv2AAZhlAAAAAAH1slfk6kZ+jKMu5pmsW2gq1GUN04NL9yyfwMiNL0PvHlrLFN86n+G/2+b7uBfw5Lbg/c0cGS24P3M1lFp4PJrJ9hwT2mV18jaHJLmVeeuv8y78+0gSnOLhJxZRsg4ScX7AAHg8AAAAAAAldFrJylrprdF676oZ/HAii9aBXXqwlXks582Psp5vtf9JPjw52JE+NXzsSJTS21cnZKnGSUF+54fDEzEt/2gXjjKFBPzefLreUfDW70VAky58rNeCXMnys14AAKhTAAAAAAL3oJfGvB2eT50M4dMOHY34otZkt0Xg6FaFVbIvPpi8pLuxNZhLFJrNPNdpsYlnKGn7G1h284cX3RSvtCtvOp0VuTm+3mx+Eu8p5LaV2jXtlThFqC/akvjiRJm3y5WNmZkS5WNgAEJAAAAAAACa0Uvn7vX5zwpTwjLo9GXY/BshSauDRepauc/w6PpPbLoit/XsJauXNcO5LTz5rh3L3ft0K1UXB4KW2D4SWzseztMutFnlTm4TWrKLwae5mt2ejGjTUcXqQWGM3jkuLZSNMbzs1Z/h4yrRy145Ra4Nvzuhov5dcWuXZmhm1xa5t6fyVcAGWZQAAAAABJXDc0rVVUFlBZzlwX8vcaTarRCy0HJ82nTikkujJRXTsRDaK3tZdRUqT5Oe1qpgpTe962xvo8CRv65Faqeo5Sg08YtbMdnOW81qIcK24dWbOPXwrbh1bMyttrlWqSqT86Tbf8LoSwXYfE9l6XTUs09SpHDg1nGS4pnjMuSafXuZEk03y7gAHk8gAAAAAA0zRC28rZIY5uGNN/t2e7gZmWvQi9FSjVjJ4LGEl1tST+CLeLPjZ19y3hz42dfcrl4VNatUlxnN98mecuc/s8xbfL7W35nH9xx5O/WPc+o48a1vt8HHi3N718FNBcvJ36x7n1Dyd+se59Rz0tvj4Oeku8fBTQXLyd+se59Q8nfrHufUPS2+Pgeku8fBTQXLyd+se59R9bN9n0YzTnW14J4uKjq49GOIWLb4OrEt8fBHaK6K8vhWrLCj+VbOU+n4lyvO9Kdlp608EtkYx2vDdFf5gcXpecLLS15bFlGKyxe6K/wAyMyvO852io6lR4t7FuiuCXAtSlHGjxj3Lc5xxY8Y/yPXfWkdW1PnPVp7oR2dvpMigDOlJye2ZkpOT3IAA8nkAAAAAAFm0f0zlSwp126lPYpbZQ/8AZeJWQSQslB7iSV2Sre4s1q02WlaqWEsKlOSxTXg4vczN78uOdlqass4PzJbpL5NcD06NaRyss9WTboyfOW3V/VH5reX63WKna6Oq8JQksYyWeHCSZfajkx2v5I0Wo5UNrpJGTAuXk79Y9z6h5O/WPc+oq+lt8fBT9Jd4+CmguXk79Y9z6h5O/WPc+oelt8fA9Jd4+CmguXk79Y9z6h5O/WPc+oelt8fA9Jd4+CmnMajWxtdRcfJ36x7n1Dyd+se59Q9Lb4+DvpLvHwXQAG0boAAAAAAOtWqoxcpPCKTbb3JbWdioaeXvqxVni85c6eHo45Ltax7OkjtsVcXJkVtirg5MrekF9O1VXLNU1lBcFx63tIwAwpScntnz8pOT2wADyeQAAAAAAAAAAAAW3Qm/9WSs1R82T/Db3Sf5ep7unrKkIyweKya4EldjrlyRJVY65KSNmBF6OXt95oRm/PXNn7S39qwfaShuxkpLaPoYyUkpIAA9HoAAAAAAAAAAAAAAA6VaijFyk8Ek23wSWLMlvK2utVnVltk2+pbl2LAv+mtt5OyuK21Godjzl4LDtM3MzNntqJk59m5KAABnmcAAAAAAAAAAAAAAAAAAWLQe8uTtHJt82qsP3LOPzXajRDG6NVwkpR86LUl1p4o1+yWhVKcZrZKKku1YmphT3Fx8Gvg2bi4+D6gAvmgAAAAAAAAAAAAAAAUf7Q7TjOlT4Rc3+54L+mXeVEntNquNskvRjBeGP9xAmHkPdjPn8mW7ZAAEBAAAAAAAAAAAAAAAAAAADSdC7Tr2SC3wcodzxXhJGbF6+z2rjSqx4TT74/8ABcw3qzRdwpat15LYADXNoAAAAAAAAAAAAAAAzPTH/van7P6IkKAYNv3Jf6z5277kv9YABERAAAAAAAAAAAAAAAAAAAun2dvKsumH9wBZxfur/vYtYn3l+/guQANo3QAAAAA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762000" y="1600200"/>
            <a:ext cx="6858000" cy="1107996"/>
          </a:xfrm>
          <a:prstGeom prst="rect">
            <a:avLst/>
          </a:prstGeom>
          <a:noFill/>
        </p:spPr>
        <p:txBody>
          <a:bodyPr wrap="square" rtlCol="0">
            <a:spAutoFit/>
          </a:bodyPr>
          <a:lstStyle/>
          <a:p>
            <a:r>
              <a:rPr lang="en-US" sz="1600" b="1" dirty="0" smtClean="0"/>
              <a:t>Example 2 : Credit Card </a:t>
            </a:r>
          </a:p>
          <a:p>
            <a:endParaRPr lang="en-US" sz="1600" dirty="0" smtClean="0"/>
          </a:p>
          <a:p>
            <a:r>
              <a:rPr lang="en-US" sz="1600" dirty="0" smtClean="0"/>
              <a:t> </a:t>
            </a:r>
            <a:endParaRPr lang="en-US" dirty="0" smtClean="0"/>
          </a:p>
          <a:p>
            <a:r>
              <a:rPr lang="en-US" dirty="0" smtClean="0"/>
              <a:t> </a:t>
            </a:r>
            <a:endParaRPr lang="en-US" dirty="0"/>
          </a:p>
        </p:txBody>
      </p:sp>
      <p:pic>
        <p:nvPicPr>
          <p:cNvPr id="2050" name="Picture 2" descr="http://istqbexamcertification.com/wp-content/uploads/2012/01/Decision-table-for-credit-card-example.jpg"/>
          <p:cNvPicPr>
            <a:picLocks noChangeAspect="1" noChangeArrowheads="1"/>
          </p:cNvPicPr>
          <p:nvPr/>
        </p:nvPicPr>
        <p:blipFill>
          <a:blip r:embed="rId5"/>
          <a:srcRect/>
          <a:stretch>
            <a:fillRect/>
          </a:stretch>
        </p:blipFill>
        <p:spPr bwMode="auto">
          <a:xfrm>
            <a:off x="990600" y="2286000"/>
            <a:ext cx="7239000" cy="1886762"/>
          </a:xfrm>
          <a:prstGeom prst="rect">
            <a:avLst/>
          </a:prstGeom>
          <a:noFill/>
        </p:spPr>
      </p:pic>
    </p:spTree>
    <p:extLst>
      <p:ext uri="{BB962C8B-B14F-4D97-AF65-F5344CB8AC3E}">
        <p14:creationId xmlns:p14="http://schemas.microsoft.com/office/powerpoint/2010/main" val="201236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988" y="5134928"/>
            <a:ext cx="1418613" cy="1092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grpSp>
        <p:nvGrpSpPr>
          <p:cNvPr id="17"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10600" y="60960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00280" y="478440"/>
            <a:ext cx="5150769"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Topic #4 – DECISION TABLE TEST METHOD</a:t>
            </a:r>
            <a:endParaRPr lang="en-US" sz="2000" dirty="0">
              <a:solidFill>
                <a:srgbClr val="002060"/>
              </a:solidFill>
              <a:latin typeface="Algerian" panose="04020705040A02060702" pitchFamily="82" charset="0"/>
            </a:endParaRPr>
          </a:p>
        </p:txBody>
      </p:sp>
      <p:sp>
        <p:nvSpPr>
          <p:cNvPr id="24" name="Rounded Rectangle 4"/>
          <p:cNvSpPr/>
          <p:nvPr/>
        </p:nvSpPr>
        <p:spPr>
          <a:xfrm>
            <a:off x="1748119" y="1096374"/>
            <a:ext cx="6475573" cy="506950"/>
          </a:xfrm>
          <a:prstGeom prst="rect">
            <a:avLst/>
          </a:prstGeom>
          <a:solidFill>
            <a:schemeClr val="bg1"/>
          </a:solidFill>
          <a:ln cmpd="dbl">
            <a:no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2400" b="1" dirty="0" smtClean="0">
                <a:solidFill>
                  <a:schemeClr val="tx2"/>
                </a:solidFill>
              </a:rPr>
              <a:t>Decision Table Testing Summary</a:t>
            </a:r>
            <a:endParaRPr lang="en-US" sz="2400" b="1" kern="1200" dirty="0">
              <a:solidFill>
                <a:schemeClr val="tx2"/>
              </a:solidFill>
            </a:endParaRPr>
          </a:p>
        </p:txBody>
      </p:sp>
      <p:sp>
        <p:nvSpPr>
          <p:cNvPr id="4" name="AutoShape 2" descr="Image result for objectives +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jpeg;base64,/9j/4AAQSkZJRgABAQAAAQABAAD/2wCEAAkGBxQTEhUTExQWFBUUFxUUGBYYFhYVFBcVFhQWFhUWFBQYHiggGBolHBQVITEhJSkrLi4uFyA0ODMtNygtLisBCgoKDg0OGxAQGzUmICY4LC4rLzYvNy8sLS80LCwsNDQsLCssLCwsNCwsLCw0LCwsLDcsLCwsLCwsLCwsNCw1N//AABEIAOIA3wMBIgACEQEDEQH/xAAcAAABBQEBAQAAAAAAAAAAAAAAAQIFBgcDBAj/xABIEAACAQMBBQUEBgYHBgcAAAABAgMABBESBQYhMUEHEyJRcRRhgZEyQlJygqEjNGKSk6IIFTNzg7HBFiRDY8LhRFOjssPR8P/EABkBAQADAQEAAAAAAAAAAAAAAAABAgMFBP/EACURAQACAQMDBAMBAAAAAAAAAAABAhEDBBIxQYETIULBIlFxYf/aAAwDAQACEQMRAD8A3GiiigKKKKAooooCiiigKKKKAoorz319FCpeaRIkHNnZUUerMQKD0UVBHedGz7PFPcnhxjj0xnPVZ5ikbD7rGkZ7+TkLe2XPXXdSFfuju1Rvi49aCeqN2ht62hbRJMiueIjB1St92Jcu3wFeL/Z3XxuJ7i4450mTuo+PQxQBFdfc+qvfs7ZkMC6IIo4V+zGioPkoFB4Dt+V/1e0lYEZEkxFrF6EPmYH/AAqU2l7KDruUgBx4beINIPP9NPqVv4QqVK4oBNBX9q7qq0TlGke4A1wyyyySaJk8UZVWbSg1KAQoGQSOtTWxNqrcwxzLkCRFfSfpKSOKsOjA5B94r1Kc1Ttlk2t/Pbco5D7VF5YmY96o94lDt6SrQXaikBpaAooooCiiigKKKKAooooCiiigKKj9o7ct4CFlmjRm+ihYd433Ix4m+ANeH+v5JP1e0mkyODyj2WPP7Ql/Sj1EZoJ6kJxUCYL6T6c8VuCPowR97ID7p5vCR/hUn+y9uxzMHuScE+0SNMmRyIhY92h+6ooO029VqCVSTv3B0lIEe4ZW8n7oNo9WwK5Hat1J/ZWoiHHxXEqhsdCsUOvV6MyGpeNAo0qAqjkAAAPQCmEeVBEjZk8n6xeP1ylui20Z/ES8oPvEgrvYbv20ba1hUyAY758yzY8jNIS5+dSKinAUCGnBqNFNoOgpKaDT80CU0U6kNAtVPf230CC8XnbSaZP7iYhJM+QVu6c+5DVsxXnv7RJonikGUkRo2HmrAqfyNA/Zs+tAfdXqqndn94/dmCU5lgZoJDyJaM6deOmoaXHucVcaAooooCiiigKKKKAqK2rtxYXWIRyzTOrSLFGq6iiMqsxZ2VFAMiDiw51K1B7dGm5spcc5Jbdj9lJYWf8AOSCEfEUDDcX0hwqW9svDDOz3MmOuqNNCqfR2FI275f8AWLm4m450953EfpotwhZfc5apqgNQeXZ2y4YBiGKOIHidCKmT1JIHE+8166CKSgDSikK0NQNNNpSaBQKDUZt7eS1slD3UyQhs6dWSzacatCKCzY1DkOoqTFZ129bJ77ZZlA8VtIknDidLHu2Hp41P4aC6y7fhFmb3JaEQ+0AqPE0ejWMKccSOhxx54qC7P9/Ydqibu43iaErlWIYFX1aSGH3DkdPfUP2IbRFzskQuA/ctJbsrYIaNvGoIPNdMhXB+zXDdLfKyi2k2y7axFrmSVHkyqlpYg2BpAOVOk4JbqOHGg0yo3aW8VrbnTPcwwseSvIit66Sc4qndtm+UlhbJHAdM9yWAcc440xrZfJjqUA9MkjiBVd3J7HYZYEub95JJZ173uw2kKH8Q7xsamfByeIwSRxxmgum+naTbbO7vXHLKZk7yNo1HdOp6iViB1HAZIDDzFWjY+047qGOeFtUcqhlPuPMEdCDkEdCDUHvTudDeWAsj4RGiiFz4mjZF0o2eowMHzBNZb2Rbxy7Nvn2TeZVXk0rk8I5zywfsSDTg+ZU9SaD3dl28V1d7anWe4kkjijuCqFsRjEqIpEYwucNzxmtqNYh2DQZ2htCT7IKfvzk//HW3mgpu0B7NtNZBwjvEGfL2iEYPHqWiK/wTV3jbIBqtb82DSWjOgzLbkXMeOZaLJZB95C6fjqR3a2gs0KOp1BlDAjkQRkEfA0EtRRRQFFFFAUUUUBUHvnwtWkzjuHhuSf2YJklk+aIw9DU5Xm2jaLNFJE3FZUeNh0w6lT+RoOvCk4VFbuXTS2lvI/B3hjLjyfQA4+Dah8K9d5dpEjSSOqIg1MzEBVA6kmg9RorKtodutlGxWKKadQfp4WNT71DHV8wKte5W/wDZ7TysBZJUGpoZAA+nONS4JDLnyPDIyBkUFK7Ru028tr02FrBGr5jCyudZfvVUqUU4VeLY46hwNR95u9vOyGZrvxgau5SYK+fshUURk+7NcP6R2ytMtrdqD4laFmHDDI2uP4kO/wC7Whp2h2SWUN1PcRq0kKSGJWDTFyo1KsY4/SyMnA8yKCs9jvaDNeM9peHVPGpdJMBWdQwDI6gAalyOIHEZzxGTOdoXaPFs0rCqGe5cArEDhVBOAXIBPE8lHE46cM572K2Ul1tW42gEKQgzsfs95OxIiB6kKxJ8sDzFeaOUHezNxjHtRVdXLIjK23PrnusfCgl9pdoe3rVFuLmxjSBiOcTgAHkGIkLRk8vF16Vf9394INubOmVBoZ43gljJy0buhAIP1l6hsdD1BFWm/sUnieGUaklVkYHqrDB+NYJ2Au8W1LiAHKmGQNjkWilQK35sPxUHX+j3tBory5s3yDImrB6SQNgrjzw7fuV5O1qM2G3IrxAcOYLkY4ZaNgjr8e7BP36bt4f1ZvMJfoxvOs2c8O7uRpmPwLy/Krl/SD2G0trBOilnhlMZCjJ0TDyHPxIg/FQeH+kXYNLBaXaeKNC6MRxwJQjRt7gdDDPmR51b+zjfm2u7KFWmjSeKNY5I3ZUbKKFLqDjKnAORyziu+4dubjZEEN5Aw/Rdw8UqMpKxkohIYA8VVCD58uVVe77BrNnLR3E8ak50EI+OPJWwDj1yfWgv+zd57S4ne3gnjlljXWwQ6gF1aThhwJBIyAeGRmqZ217nLc2xvYyEuLVC5blrhXLFSftLxKn1HUYsW5/Z5Z7NJeBWeUgqZpDqfB5hQAFUegz5k1Tu3TblyFi2dBC5F3xLrxaTSwzDGo45zpLe4joTQef+jfbHur2diT3kkSZPEkoruxJ6k96tbLiqv2cbtf1fYRW7Y7w5klI5d4/MZ66QFXPXTVnL0C1TN0D7NcT2R4CF9UQ/5EvjiwPJctH/AIVXINVR3yj7m4tbwcAT7LKeH0XOqBj6SAoP76gulFcbSXUoNdqAooooCiiigKgN5t6Y7RGYI87rgd3HgkFvoh2PBfTi2OIBr1bYvcao1fRpXXLJ/wCXHx5ftHBx5AE+Wc3uL2W9lFtbIVh4kLj6Q6yTseec8c558iaTOExGUNFvVtExskRFuheVwQFdl72Z5dBkcEELrKjAU4AqPZrifK3F336nnHM7NFkcjoIK5HnV/wBmbjw+1PFdapysMUykuyx5d5UkQKME6dEZyTx7zkKkN4tw4pYNNmIrSZTlXEMbq3mkisDkHz5j38QaYtK+aQye/wB0omQs0KhRzkhZSFzy1FCQvu1AVw3L3clttr2bwMZI2k+ljBCFG7wMB+xqGfMdOFaVuJsXaVrKy3EFsyuAGnikCk6QcZjI5cTwAUe6rjszd6CCR5UQBn6D6CZxq7sdMkD5YGBUxXHvlSZiVd7a9j+0bKmIGWgK3C+7QcOf4bPWY9jW5NjfxSyXAeSSGQKYxJpj0MoKMQoDZJWQfSx4a3+8hWWN4nGVkVkYeaspU/kTWUdjO5l/YXFw06KkEiaPpqWZ0f8ARuFUnC4L88HxVZDUrCyjhRY4UWONRgIihVHngCsp7YOzueeYX9iC0oC94inTISmNEsR6sAACBx8IxnjWwAUEUGJQ9oW3JIPZl2dJ7SRo7/uZVxwxrKMAqv1yTpz06VaeyLs9bZyPNOVNzMoUgEMIo86tGoc2JAJxw8Ix5nQ80ZoK9vDuRZXsyT3MPeuiBBlmVdIYsNQUjVxY8/OrCoxw8qAaDQLS00U8GgQ0xkGQSBkZwccRnng9Kgd69vdyO7jP6VhnPPQvn949Pn5ZhtyppGuGJZmGglskkE5GnOeuf9awtr1i8UhhbcVjUikLxmlBptGa3bn14N4NmC5tpYCcd4hCt9lxxjce9WCn4V7s0ooK9uJtQzW6FhpfGl1znTIpKyJ8GDD4VZ6o9v8A7rtOWPlHcgXMflq4JcKB7mCP6zVd1OaBaKKKAooooM63mvf93yf/ABEzyP5tHEupEz6CMfhqy7kWoW1STA1SqGOPL6qj3AfmTUFvFsovbMigl7aRm0jm0RUqwH4SrfCvBufvilvEIZvFGD4HXiyg8cMnMj3jPPqONRaYjqmOi37UGi+tJM4EiXFtjoWZUuF+IFtJ+8al8Yqo7w702jrAyTIZEurcqhJR8PIIZcKwByI5ZDircG86lA1UUEUNQBFJTsUUCKaGammigSingUFaBlGKXFNZqBRXn2nfLDG0jclHLzJ4AD1NejFUbfbaWuQQqfDFz97kf6Dh6k1lranp0yx19T06ZV+6uGkdnc5Zjkn/AOvd0+FaNuxsvuIRkeN8O/mD0X4D881TN1dn99cLkeFPG3wPhHxOPgDWlg15tpp5zeXm2ennN5NIptdKCK9z3mCnAU2lxQVbtBgxDHdL9K0kEjdP0DeCfPuCkP6xCrFsm41xg+6utzArqyOAVcFWB5FWGCPkaqW4E7Rq9rISXtnaAknJYJju3J82jMbfioLrRRRQFFFFB57i3ydS8GxjPmOeD+fzrMd6Njv30jGykRCciS3OsN5u8YDAZ9FrVq4Xt2sS6nOByAHEsTyVR1J8qiYzGE1nE5fP21NmahhfaCwB0DuWBVvqkBSeOcdK2dt6bVIYppbiKMTRpIoZwGIdAwwvM8D0FVXtC2ncsqxpP7NqyWjjI77u+muQcVJPkVHAjLVm9vsyEeBdUzH6kaF/ngf6VXPHq0xz6Q1HbvaZAIX9gxd3A4KhDRouc+N2kC6lHkpyfdzGL7wb3baLd5NPcRjiR3R7uMDPL9Fwx65q0w7K0YElpNHnOkH9Exxz0KVyeY6damNnbvtOJPZw+qPGqOYBSSQThJOAJ4cmA5io5T2hE0w8HZP2p3Elylnev3omOmKUgB1fHhRyMagx4AnjkjjjluZrBdlbmCbaVtJGncvFPHJMgXSAImDtlfqklQAfNvid5Jq8TlmY9NU056YKkdFOK6GuIrojdKAIpumuhFN40Hj2reiCF5Dx0jwjzY8FHzIrLHYkkk5JJJPUk8STVq38v8usAPBPG33iPCPgpz+KqzaW5kdYxzdgvpk4z8OdczdX534x2crdX534x2Xrcqy0Qaz9KU6vwjgo/wAz+KrEK5RRhQFXgFAUDyAGBXVa6FK8KxV0tOnCsVMPA08PSmuRq67qeNJXMGnhvOgXFU3bqezbRinHBLtO5by76EF4zjzaMyDP/KWrkRUHvns5p7SQR/2semeLpmWI61XPk2Cp9zGgnoXyAafUJultNZ7dJFOQ6qw9GAI/zqboCiiigKpu3dtaY/aANTuSlsp4gL1lI655+mkcMk1Y9vORby44EqVB8tXhz+dZzvxdFZUUcNEEej9nvJH1sPggHwoF3X3SkupHluGOjVxYnLyP9bHQDkCemMDkSLju/bJBcXVugCqDBOqgfRSWMx4zzOZLeVuPVjU5YRKkaKvIKAPfw5/HnUVc+DaERxwnt5UY/tQyRvEv7s05+BqIjCZnJm9W7FvtCEwXKErzVl4SRty1I3Q+45B6g1Xt1Oz+Wwk/R38rwYx3MkYbA6aX1eHHuGOfDjV7Jpoc1KDIbZVYsANbABmwNTBfo6j1xXU0GnUHJqYFrswrmBQGmnYpFp9Aa8VzubpURnbgqgsfQDNOY1Wd+r3TEsQ5yHJ+4uD/AO7T8jVNS/Cs2Z6t+FJspd3cGR2kbm5LH49B7hy+FTW5NtruNXSNWb4nwj8mb5VAVd+z+3xHLJ9pgnwUZ/6/yrl7eOWrGf65e3jlqxn+rPThSEUorruwWkYU44puaDnyozTyKZig6Kciimoaey0FL3ZPs15cWh+ir9/F/czlnAHuVxKgHQIKvIqlb7x9zLbXg4BH9nk/u52AjJ9JQg9wkarbZTakBoPRRRRQefaFv3kTpyLKQD5HHA/PFZ/vls4yQpcBTmJTFKMeIJq1A4/YbVn16DJrSK8txbHJZOZ5jo3DHzqf8FB3Z35ESJFODIoGFdASwUcg6nGeHUZ9OtSG1d67OWayMc3jW5UBSkiFhNHJblfEoHOZT+EVUNs7PKu/fWkttxJBhy0OPQgrn0YelVPaMsCMJFlaSWEiWNSAp1xkOoADHqo6VlFpifdr6cz0fRwFBFcJb2NUEjOqIQCGZgq4IyOJOKrW39/bWCB5IXW8kHBYYHEjM3HGopnQoxxY/mSAdGS10qHpXzFt3tU2u0mTIbZTyjSJVA+Lgsfias3Z12wzGdLfaBV0kYIs+kI6MxwveBQFKZIGcAjnxoN4NMI4080lBm93vLcNIXWQoMnSoxpA6AgjifWrpsDa63EeeAdeDr5HzH7J/wC3SqHvDY9zcOnQnWv3WOR8uI+FeWxvHicPGcMPkR1DDqK5dNe+neeXv+3Kpr307zy9/wBtZrOd8bjXdMOiBUHy1H82Pyq4bB24lwMDwyAeJCfzXzH+VZ/tWXXPKw4gyOQfdqOPyxW261Itpxju33epFtOOPd5a0rdCLTax+ban/eYkflis0Navs2LTDEv2UQfJQKpso/KZZ7KPymXsNNxQGpxroukBTcUq0EUDaY1PIprUCA12HEVxAroMig8m2dmC4glgbgsqMmRzBI4MPeDgj0qF3B2k0kAWThIhaOQeUsbFJAPdqVvhVj1mqd+q7Tccku1E6/3semOce7h3LerNQXmikRsjNLQFFFBNByurlY1LudKjmfyAA5kk8ABxNZ32g7fvQqJbBYFl1AsQrTEcOQOQuePhAZsccrU3t7bCpGLpxrGSLaLoxwQJW9Rk56Lgc2OaTsjZ1ztGZ2Zj0DyEFUUH6gHPHkg9TzzUTKYjup82ysge0S5wABqcs4CjAA4krw4cxXTZ1nbg+GUqfMLqPx8Vapu1ujapLcJJCsjwyIFeTx6o3gjkDaCSo8bSrwH1K9e+G6ftMAW1kFpMh1IyKBG3DikyAYZT54JB48eINONp6tOVI7M5/qhpVYIVulUamVQS6qeGWhYcR93NUrePdNWUS2inJ4NFnPiz9TPEeeOvHHLFaXuVZbWtLkrc2SSq2FNxC0KHTnngMox+FSccc8CL+N3ImuBclNL8yoxpZwQVkI+0Mf5GpimPdSbRKYtshVB4kAA+8gcT866muYFPBq6qC3v2V30WpR+kjyR5sv1l/LI9PfWd1sGaoW9+xu6fvUH6NzxA+o5/0P8AnkeVeHd6Pzjy8G80fnHlXQaKKK57nkK54efCtgxishjPEeo/zrYGr37L5ePt79j8vH2aaAaRhQDXvdA8UYpgNPzQNJoNLmlAoGilZqdpo0+dBzDVWt/7Y+zC5X6dm4n68YgCs44c/wBGznHmoqylMUjqCCCMgggg8iDwINBx2NdCSNSDnhXvqkbhSGEy2bnjbSNCOeTHwaBsnmTE0eT55q70BUZvFJiBlH/EKx/B2Af+XVUnUVvGmYgfsuh+Z0/9VIFD3tu83QTGRCIoUTprkAcn5Ff3RWjbLsVhjWNRy4k/aY/SY+prL997dlujIOUghnT1RNDj3kaAfStK2FtiO6iEkZGeGpeqt1BH/wCzTuns8JGjaLcf1i1UgdM20zBj64u0H4RUsKjNu+G4spAP+LJAx8klgdh85IoR8al8UQaBTgKMigmgUmkBpAKXFA4qDXnuYFdSjjKsMEHqK64p2c+tBmG3tjtbSYPFG+g3mPI/tD/vUZWsbRsVmQxyDgevVT0Ye8VmW1NnvBIY35jiD0ZejCuVuND05zHRydxoenOY6PG3I1ryvkA+YB+YrIsE8BxJ4Ae/pWvrFhQPIAfIYrbZfLx9ttj8vH2A1NpDS5r3ugDTlIppNOC0HQ4rmZKCtGmgaDXVWriRilFB1IplQm1t9bC2yJrqJWH1FbvJP4ceW/KqhtTthhGRbW00x+1IVgj9eOX/AJaCa3jT2e/guRwS4U28nP8AtI9UkB+KmYZ9yirnBJqUGsH2jvreXxWOQRRRCSOTTGhZ8xuHXMrnzHRRwJFbJu1da4hnyoJiuc8QdSrcQwIPoRiulFBVdu7CE8IhdtMseWik9/vx9U4Gccjg+VZxcrc2rBm1oVyveRnwHjxAkj4H0NbbcQK6lWGQfeQR04EcQfeKo03Z60ZJtLlowfqMOHpqXHD1Bqt4z7rUx0lQNo78XZMQeVpIo5oJpCyQrhYZkkOGUBuSnPmM+dbvqrLb/cHaMmVMlqVYFSS8gbBGDwEXHh76vm7d00trBI4w7RR6xzxIFAkHwYMPhSsz3TeIjolsUUitTqsoaKKKdmgQ0hFLSUCavOvHtfZcdwmlxgjirD6Sn3e7zFewikVuhqJiJjEotWLRiVY2Xuh3cod5A4Q6lAXGSORbJ6c8VaRTtNGiq0060jFVdPTrSMVNZc0zTivPtTatvbrqnnjhHm8ipn0yeNU3aXaxYR5EXfXR6d3GQn8STSMemauuvqilC1jG0O1m8fhbwQwDzctO/wAl0qD86rV9ti/uv7a6ncH6qt3KcemmLTkeuaDd9r7yWlr+sXMUR+yzrr+CDxH5VT9pdr1ovCCKe4PQ6e5j/elw3yU1mlhus5PhTGeoHE+p61ZNn7iSNzFAzaPajfy5ESQ2wPUAzyfvPhf5TVcvZbu6z3888wP1WcrH/CTC/lWnbO7PlH0hVkst0ok6CgxXZ26jngqaR7hirLs7cF25itdg2ZGvJRXrWMDkKCgbM3CVcEirrs6xES4FeyigKKKKAooooCq/uyulbiHOTDdTjj0EzC6UegW5UD0qwVBWmUv7lMYWWK3nB83Blhk+SxwfOglK6A0HFGaAzRTZpFUFmIVRzLEAD1Jqq7U7SNnQ5HtCysPqwBpz6ZTKj4kUFspprKdpdsLHhbWZ+/PIF/8ATj1E/vCqvf77bTuOBuDED9WBBF/OdT/zCg3e8vI4l1yyJGo+s7Ki/NiKqe0u1HZ0WQkrXDDpAjOP4hwn81Y6uw5Jm1uGkc/XkLSN+85JqesNzJX5g0ExtPtcnfItrVI/JpnLt/DjwP5qrV9vPtK54PdSqp+rDiBfTKeMj1arns7s9+1VnsNyY15gUGLWu7bu2rRljzY5Zz6s2SasVhuRI3MGtktthxJyUV747dRyFBmmzuz0fWqy2O5sScwKtYFFBH2+yI05KK9qQgchT6KAooooCiiigKKKKAooooCiiigKrW892ttcW904kKaJ7dhHHJKcyd1KhKRgnnARn9v31Za5XMepSPOgzPbXauEOmGzlJ+1OywD9wan+BAqpbQ7Q9pz8BIluD0hjGr+JLqPxAFXPa+5JllLY617dnbhIvMUGQy7OmuG1TNLOfOV3k+QYkD4Cpew3QlbHhwPStps92ok+qKk4rJF5AUGU7O7PifpCrRs/cWNeYq7BQKWgh7Td+JPqipGO1VeQFd6KBAKWiigKKKKAooooCiiigKKKKAooooCiiigKKKKAooooCiiigTFLRRQFFFFAUUUUBRRRQFFFFAUUUUBRRRQFFFFAUUUUBRRRQFFFF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AutoShape 10" descr="data:image/jpeg;base64,/9j/4AAQSkZJRgABAQAAAQABAAD/2wCEAAkGBxAQEQ8QEBMRDxEQExAXFBIUEBMQGhAQFREXGBoYExcYHCggGBolGxcTITEhJSktLi8uGB8zODM4NygtLi0BCgoKDg0OGxAQGywkHyQwMC0sLCwvLCwsLDQsLTcvLCwsLCwsLCwsNCwsLCwsLCwsLCwsLCwuLCwsLCwsLCwsLP/AABEIAOEA4QMBEQACEQEDEQH/xAAcAAEBAAIDAQEAAAAAAAAAAAAABwUGAQQIAgP/xABIEAABAwEDBwQPBwIFBQAAAAABAAIDBAUREwYHEiExQVFhcYGSFBUXIjNSVHJzgpGTsrPRMjVCYqGxwSODosLh8PElNENTY//EABoBAQADAQEBAAAAAAAAAAAAAAADBAUCAQb/xAAvEQEAAgECBAUDBAIDAQAAAAAAAQIRAwQSFDFREyEzQYEyUrEFInHwYeFCocEj/9oADAMBAAIRAxEAPwC4oCAgICAgICAgICAgICAgICAgICAgICAgICAgICAgICAgICAgICAgICAgICAgICAgICAgICAgICAgICAgICAgICAgICAgICAgICAgICAgICAgICAgICAgICAgIOHOAF5IA4nUg6jrSiH4r+YFSRpWR+LVx20i4nqlPCseLU7aRcT1SnhWPFqdtIuJ6pTwrHi1O2kXE9Up4VjxanbSLieqU8Kx4tTtpFxPVKeFY8Wp20i4nqlPCseLU7aRcT1SnhWPFqdtIuJ6pTwrHi1O2kXE9Up4VjxanbSLieqU8Kx4tTtpFxPVKeFY8Wp20i4nqlPCseLU7aRcT1SnhWPFqdtIuJ6pTwrHi1O2kXE9Up4VjxauRacXE+wp4VjxauzFK1wvaQRyLiYmOruJiej7Xj0QEBAQEBAQfL3AAk6gASTwATqNWrrRMruDR9kcnE8qu004rCpe82l1cZd4cGMmAxkwGMmAxkwGMmAxkwGMmAxkwGMmAxkwGMmAxkwGMmAxkwGMmAxkwGMmB+tPWOYdJpuP7jgV5akWjEuomYnMNqo6gSMa8b93A7wqVq8M4W62zGX7Ll6ICAgICAgxuUMujTyEb9EdBcFLoxm8I9Sf2tMxlfwqmMmAxkwGMmAxkwGMmAxkwGMmAxkwGMmAxkwGMmAxkwGMmAxkwGMmAxkwGMmAxkwGMmBs2SUxcyUbg4H2j/RVNzGJhY0eks+qyYQEBAQEBBhsrXXUrz+aP4wp9v6kI9X6Wh4y0cKmTGTBkxkwZMZMGTGTBkxkwZMZMGTGTBkxkwZMZMGTGTBkxkwZMZMGTGTBkxkwZMZMGTGTBkxkwZMZMGTGTBltuQz72z+cz9iqW76wsaHSW0KonEBAQEBAQYLLU3UcnnR/GFY2vqQi1voTfFWnhTMVMBipgMVMBipgMZMGXOmf9hMPXGMmHmTFTAYqYDFTAYqYDFTA+tI8D7EemkeB9iD5xUw8MVMBipgMVMBipgbtm8de2o86P9iqO86ws6HSW3qksCAgICAgINey9N1FL50XzArO09WEWv8AQluKtXCjkxUwZMVMGXesmzp6p+hC3Su+046msH5ju5tq41NSunGbOq1m04hvVlZEQsAM7jM7gL2NHQNZ6T0LP1N5afp8lquhEdWxU1BDELo442eawBVrXtbrKaKxHSHYuXL11aqzYJdUkUb+dgJ9u1d11LV6S5msT1hrdq5DROBdTuMTvEcS9p6ftN/XmVnT3lo+vzQ20In6Wi2lRzUz8OZpY7dvDhxadhC0KXreM1VrVms4l1cVdYc5MVMGWw5DUePVNcdbIRpnzhqaPbr9VV91fh08d0ujXNv4VJZK8II/lJR9jVM0Wxt+kz0btY9mzoWzo346RLP1I4bTDGYqlw4yYqYMmKmDJipgy33Nk69lT50f7OWfvusLW36S3ZUVkQEBAQEBBrWcQ3UEvnRfMarWz9WPlDuPTlJMVa+GfxGKmDiZrJaw5K6XRF7YmXGSTgODeLj+m3kMOvrRpVz7+yTSpN5/wrtn0McEbYomhjG7hvPEneeVY17zec2aNaxWMQ7K5esNaWVNFTktkmZpDa1t8hB5Q0G7pU1Nvq384hFbWpXrLGDOHQX7ZefCP/Km5HV/wj5rTZazMpKOpIbDMxzjsYb2OPM11xKh1NDUp9UJaatLdJZZQpHTtWzIqmMxTN0mnYdhYeLTuK709S1JzVzasWjEo/lFZElFMYn9806433XCRn8Ebx/otnR1Y1a5hnalZpOJYvFUuHHEq2bmz8KlxXDvqg6X9sam/wAu9ZZO8vxamOy/t64pnu2pVE4g0HOvTBkUVXr/AKZw3kC/vXHvSfW1esr+xv5zSVXc18oslUluj8LCecgftetJTy6z7blOwNHQT/KGX5m15vGHVCGXLbYmG8HnaP4Qyq+ZetdLHWFwALXxDVfr71yzd/1qubXpKkKgtCAgICAgINWzluus+Y/nh+a1W9l60fP4Vt3ONKfj8o3jLawy+N+lOHSPZGwaT3ua1o4ucbgPavJxWMy9icziF3yeshlHBHC3WQL3u8eQ/acf45AAsDW1Z1LzaWzp0ilcQ7tTOyNjpJHBjGAlzibg1oF5JUcRNpxDqZiIzKP5W5dy1TnRwF0NPs1HRfKOLyNYH5fbwG1t9lXTjNvOfwyNfeTecV8o/LUsVXMK3GYqYOMxUwcbdsj8v5IHNhq3OlgNwEhvc+HnO1zf1G7gqO52UXjip5T+VvQ3vDOL9PwrTHhwDmkEEAgg3gg7CCsbo1mHytsQVtO+PUJG99E7hIBs5jsPPyKfb63hXz7e6LW0+OuPdGLLpHz1EVMLw6SQMI3t198TzAOPQtvUtFKTdk0/daKr9BE1jWsaLmsAaBwaBcAvnpnM5ltRGPJh8s7Z7CoqioBAe1l0d4vvmd3rNW8XkHmBUmjp8d4q51L8NZl3bEtFtVTwVDPszRtdd4pI1jnBvHQuL04LTWfZ7W3FES+bfsxtXTT0ztkzHNv8V21rucOAPQvdO80tFo9i1eKJh5jmicxzmPGi9jnNcODmm4j2grdicxmGX0fK9BAQV3MV4Ku9JD8Dlm7/AK1XNr0lUVQWhAQEBAQEGpZ0j/02fz4PmtVzYevHz+FTfejPx+UPxFv4YHFLds01BjVplcL200ZcPSO71v6aZ6FQ/UL8Olwx7r/6fTi1OKfZZ1httLs8FvEGOhYbgQJJrt+vvGn2F3VWt+naPXUn+IZX6jrdNOPlMdJarJNJA0kDSQNJBWs0VvGWOSjkN7oAHREnWYibi31SR0OA3LG/UdHhtGpHv1bP6frcVeCfZRVmtJKqkdhZRxagIqvWNX2XTMc03HiZW+x5WlxzqbXHb/z/AEo+HWm4z3VVZq8kWe62L309E06mAzSecb2sHQNM9IWjsdPym/wp7q3SrI5krY04J6Nx1wOxGeikOsDmeCfXC432ni0X7uttbymqmKitINncsfsevdK0XR1bcQckgua8e3Rd6619nqcWnjsobiuL57tKVpAICCu5ivBV3pIfgcs3f9arm16SqKoLQgICAgICDUM6xusyfz4PmtVzYT/94+fwq72JnRnCGXrfYGFYzKRDCrH73SRt6GsJ/wAxWR+pz+6sNf8ATY/ZMqUstpPPOXFSZLQrXHdM5vRHcwfo0L6Ta14dGsf4fO7q3FrWlg1YVy9Hrgu5V5MxD2KzPSHyZhxvXM6lYSRo3l+bpzuXE6vZLXbx7y2fNhWOZalLr1SYrDygxOP7taqe7zbSnK5tqxS8YeglitNLc7ow6yyJh9oSH/BNE4fuVf2fnS8f3pKpuPK1ZVCR4aC5xuABJJ3AbSVQW3mTKO1TWVVRUm+6V5LRwjGpg6oat3TpwUirLvbitMu/kDbHYdfTyk3Me7Dk9HJcLzyB2i71VxuKcenMOtK3DeJejlitJpGd2x+yKB0rRe+kcJB6PZIObROl6qtbO/DqY7oNxXNM9kIWuoCAgruYrwVd6SH4HLN3/Wq5tekqiqC0ICAgICAg0zO791z+fT/OarOz9WPn8INx6coICthnzET1V7MZU3xV0ZOtskTuh7HD/IVnb/MzWVzaRERMQqCz1t5yy9hdFaVcw75S8avwyAPHxLd2+rM6VWTraNfEnMMBiHipuO3dH4VOzguPErzMuorWOkOF46EBBteaylMlqUpGyISyO5AI3N+JzVW3VsaUpdCM6kPQax2ilmdw4lbZEA2l/wAc0TR+xV/Z+VLz/ekqm487VhsWdW1TBZ8rGXl9UcIXAnvHA6Z1fkDh6wUO0pxakTPt5pde2KfyguC/xXdUrXzDPcGB3iu6pTMGHozIO1jV0FNK+/Ea3Qkv1EyR96See4O9ZYuvTg1JiGlpW4qRLOzxNe1zHDSa8Frgd7SLiD0KGJx5pHmK3bMdSVNRTO2wyOaD4zNrT0tLT0re078dYt3ZVq8Nph0V28EFdzFeCrvSQ/A5Zu/61XNr0lUVQWhAQEBAQEGmZ3fuufz6f5zVZ2fqx8/hDuPTlBFsM9u+aC1BBaAicbm1Ubmf3G98y/2PHrKpvKcWnnsn29sXx3XdZK+leejJ1zhHaEYv0AI57tzL+8f0Elp528FobLVx+yfhU3NP+UJKtFUEBAQEFmzNZOuhhfWyC59SAIwdogBvv9Y3Hma071l73V4rcEey7tqYjin3UhUllKGO7Y5SXt76KhB17v6II9uM/wBjVoentv8AM/8Av+lT69b+FXWetiAgICCO57bH0JqesaNUrcKT0jLy0nlLdIeoFpbHUzE0+VPc184smavqogruYrwVd6SH4HLN3/Wq5tekqiqC0ICAgICAg0zO791z+fT/ADmqzs/Vj5/CHcenKCLYZ77gmcxzXsJa9jmua4bWuabwR0gLyYiYxJ/D0hkflAy0KWOdtwf9mVn/AK5QNY5t45CFia2lOnbhaeneL1yzE8LXtcx7Q9jwWua4XhzSLiCDtBCjicTmHcxlFMts2s1M501E109ObyYxe6SHku2vbyi88eK1NDdxbyv5So6m3mvnXon/APG3kKuK4g5Y0khoBLibgALyTwAG0oKTkLm0klc2otBpjiFxbTnU6X0o/C38u077t9HX3cRHDTr3WdLQmfOyxtaAAALgNgGq4LMXWt5f5Sts+ke8EY8l7IW8Xka3EeK0az0DeFPt9LxL49vdFq6nBXLX821nNs6z5rQqr2umbiuJBLmwNvLRdtLnXl3HvgNqm3N51dSKV9kehXgpxWd7uqWX483uHrjk9X+y65ih3VLL8eb3D05PV/snM0O6pZfjze4enJ6v9k5mgc6ll+PN7h6cnq/2TmKNzp5myNa9hDmva1zSN7XC8EdCrTGJxKeJywmXdjdmUNRCBfJo6cfpWd80DnuLfWUuhqcGpEo9WvFWYebwVts1ygruYrwVd6SH4HLN3/Wq5tekqiqC0ICAgICAg0zO791z+fT/ADmqzs/Vj5/CHcenKCLYZ4gzuR2U8tmz4rO/jfcJYr7hIziODhruPRsKh1tGNWuJ6pNPUmk5egLDtqnrYmzU7xIw6iNjmO3te38LuT+Fj307UnFmhW8WjMMiuHTEWvkvQ1ZvqKeKRx/Ho6Luu2536qSmten0y4tp1t1hhRmxsm+/Afzdkz3fGpec1e//AFDjl9Psztk5PUdJ/wBvBFEfGDBpEcrz3x9qivq3v9UpK0rXpDKKN0xOUmUNPQQmad123QYLi6V3isG/n2DepNPStqTiri94pGZTXJuyqi3qzthWt0aSI3Rx69F+idUbL9rQftO3nVyNvat67enBTr/f7CrSs6tuK3Rls9dr4dPDRtNxndpPH/yiIIHS/R6pUexpm027O9zbFYr3RtaamICAguuaC2MegELje+kcY/7R76M8wF7fUWTvNPh1M91/b2zTHZvKqJ3nPODY/YdoVEYFzJDix+ZISbhzO0x0La29+PTifhm61eG8w11To1dzFeCrvSQ/A5Zu/wCtVza9JVFUFoQEBAQEBBpmd37rn8+n+c1Wdn6sfP4Q7j05QRbDPEBB37Ftmoo5MWmkdE7Vfdra8Dc9p1OH+wuL6dbxi0Oq3ms5hUrAzuQvAbWxuhfvkjBkYeUt+03m77nWfqbG0fROVqm5j/k3my8o6KqIFPUQyuOxgkGlsv8AsHvv0VW+len1QsVvW3SWUUboQTnLfORJRyPpoaZ7ZRsknGiwjxo2g/1By3hXdDaReOKZ8v8ACtq681nEQxWTGRM9pOZaFqyukZIA5kWlcZGHWNK64Rs/K3bfu3yau4rpRwacOKaU3/ddVoImRtaxgaxjQA1rQGhrRsAA2BZ8zM+crcYjo88ZwrY7MtCokBvjjOFH5kZIvHIXabukLZ29ODTiPlna1uK8y11ToxAQEG55prY7Gr2RuN0dW3DPpNsZ9t7fXVXd6fFp57JtvbF8d16vCyGgmueux8SCGsb9qndoP5YpCLieZ4b1yr2xvi017qu5rmOLsji01NXcxXgq70kPwOWbv+tVza9JVFUFoQEBAQEBBpmd37rn8+n+c1Wdn6sfP4Q7j05QRbDPEBAQEH6U1Q+J7JI3Fkkbg5rgbi1w2ELyYiYxJEzE5hd8gsu4rQaIpS2KraNbNgmu/FF/Ldo5tayNxtp05zHRoaWtF/Kerc1WTOpaVmQVLDHURsmYfwvaHXHiOB5Quq3tWc1nDyaxaMS0e0s0NnyEmJ01OTuBbK3/ABjS/VW677Ujr5oJ21J6eTUsrs2sVn00lS6qxNEtayPscNL3udcBfp8Lzs2Aqxo7u2pbhx/2h1NCKVzloKuK4gICAg4IQcYbeA9gTMgGDgPYmR9IK7mK8FXekh+Byzd/1qubXpKoqgtCAgICAgINMzu/dc/n0/zmqzs/Vj5/CHcenKCLYZ4gICAgIOWuIIIJBBBBBuII2EEbCgoeS+dWogDY6xpqoxqxGkCUDlv1P6bjylUtXZVt508vwsU3Mx5W81MsXLGz6u7BqGaZ/wDG84T+q66/ovCoX0NSnWFqurW3SWeUSRHM9tsac0FG06oW4j/SPFzRzhukfXWlsaYrN+6lubecVTRX1YQEBAQEBAQEFdzFeCrvSQ/A5Zu/61XNr0lUVQWhAQEBAQEGmZ3fuufz6f5zVZ2fqx8/hDuPTlBFsM8QEBAQEBAQcEI8d6jtiqhuENRPEBuZNI0ewG5cTp1t1iHUWtHSXXq6qSZ7pJXukkfdpPcS4uIAAvJ5AB0LqIiIxDyZmZzL8l6CAgICAgICAgruYrwVd6SH4HLN3/Wq5tekqiqC0ICAgICAg0zO791z+fT/ADmqzs/Vj5/CHcenKCLYZ4gICAgICAgICAgICAgICAgICAgruYrwVd6SH4HLN3/Wq5tekqiqC0ICAgICAg1DOxEXWXU3fhMDjzCZl6s7Scasf32Q7j05QBbDPEBAQEBAQEBAQEBAQEBAQEBAQEFfzFxnBrXbjLGAeUR3n4gs3fz+6q5tekqeqC0ICAgICAg61o0TKiKWCQXslY5jh+VwuN3Ar2tprMTDyYiYxLzblHYU1BO6nmGsXlj7rhNHfqc3+RuOpbmnqV1K8UMy9JpOJYxSORAQEBAQEBAQEBAQEBAQEBAQftR0sk0jIommSSQ3NY3a4/wOXcvJmKxmehETM4h6MyMsAWfSRU94c/W6Vw2OldrddyDUByNCxNbV8S82aWnTgrhnFEkEBAQEBAQEGPtqxaasjwqmNsrNov1Fp4scNbTygrumpak5rLm1YtGJaNVZnqRxJjqKiMH8JDJLuY3Aq1G+v7xCCdrX2mX4dxuHyuX3TPquuft9sPOVjudxuHyuX3TPqnP2+2DlY7ncbh8rl90z6pz9vtg5WO53G4fK5fdM+qc/b7YOVjudxuHyuX3TPqnP2+2DlY7ncbh8rl90z6pz9vtg5WO53G4fK5fdM+qc/b7YOVjudxuHyuX3TPqnP2+2DlY7ncbh8rl90z6pz9vtg5WO53G4fK5fdM+qc/b7YOVjudxuHyuX3TPqnP2+2DlY7ncbh8rl90z6pz9vtg5WO53G4fK5fdM+qc/b7YOVjudxuHyuX3TPqnP2+2DlY7ncbh8rl90z6pz9vtg5WO53G4fK5fdM+qc/b7YOVju+4szlPf31TO4cAyNv6kFeTvrdoOVr3luWTmSlHQA9jxgPcLnSuOm9w4Fx2DkFw5FW1Na+p9Up6adadGbUTsQEBAQEBAQEBAQEBAQEBAQEBAQEBAQEBAQEBAQEBAQEBAQEBAQEBAQEBAQEBAQEBAQEBAQEBAQEBAQEBAQEBAQEBAQEBAQEBAQEBAQEBAQEBAQEBAQEBAQEBAQEBAQEBAQEBAQEBAQEBAQEBAQEBAQEBAQEBAQEB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AutoShape 16" descr="data:image/jpeg;base64,/9j/4AAQSkZJRgABAQAAAQABAAD/2wCEAAkGBhQQEBUREBETEBAVFxYUFRgQFhQQFRQYExYVFxYYFhYXGyYeGhkjGRQTIC8gIycpLCwsFyAxNTAqNSYuLioBCQoKDgwOGg8PGiwlHiQ0KSwsLCw0Liw0LDQvLCwsKi4sLCosLCwsLC8sLCwsLSwpLCwtKSwsLCwsLCwpLCwsKf/AABEIANQA7QMBIgACEQEDEQH/xAAbAAEAAwADAQAAAAAAAAAAAAAABQYHAQIEA//EAEIQAAIBAQQFBwkHAwMFAAAAAAABAgMEBREhBhIxQVETImFxgZGhFzJSZHKiscHiBxQjQmKC0bLC8DOS4SQ0Q9Lx/8QAGgEBAAMBAQEAAAAAAAAAAAAAAAMEBQECBv/EACkRAAICAgEDAwQDAQEAAAAAAAABAgMEERIhMVEUQbETM2GBMlJx8CL/2gAMAwEAAhEDEQA/ANxAAAAAAOtWqopyk1GKzbbwSXSzrXrxpxc5tRjFYtvckZtpFpJO1SwWMaKfNjx/VLp6NxBdcql+SvffGpfknb309SxjZo636544ftjtfaVi139Xqvn1p9UW4LujgeAGTO+c+7Mey+yzuzmUm822305nos95VaecKtSPVKWHdjgeYESbXYhTa7FouvTypBpV4qrHisIzXyfh1l0u686dohr0pKS3rY4vg1uMjPTd94zoTVSnLVku5rg1vRbqy5R6S6ouU5koPUuqNdBHXHfUbVS145SWU474v+HuZImtGSkto2IyUltAAHT0ACtaV6UcguSpP8ZrN7eTT/u/+nic1BcmR2WRrjyke6+tJaVlyk9epuhHb+5/lRTbw0ztFXzZKlHhT2/7nn8CDnNybbbbebbzbb3tnBk2ZM59uiMa3KnPt0R9KtpnPz5yn7UnL4s6060o+bKUfZbj8DqCtsrbZL2HSu0Un/qOpHhV5/jt8S33LpjSrtQn+FUe6T5sn+mXHoZnIJ68icPfaLFWTZX77RswKVonpW8VQryxTyhN7VwjJ/Bl1Neq2Nkdo2arY2x5IAAkJQAAAAAAAea8rYqNGdV/li31vcu/A43pbZxvS2ym6c33rz+7wfMjnPDfLcupfF9BVDtUqOUnKTxk223xbeLOpg2TdknJnzttjsk5MAAjIwAAAAACQuK93ZqyqLzdk1xi9vatqNUpVFKKlF4xaTTW9PYY2aDoLeHKUHTbzpvBezLNfNGhh2afBmjg26fBllABpmsR1/XqrNQlU2y2QXGT2dm/sMsq1XOTlJuUm8W3tbZZNO7x166pJ82ms/alm+5YLvKyY+VZznr2RiZlvOfH2QABUKYAAAAAANH0Pvv7xR1ZvGrTwTx2yX5ZeGD6ukzglNGbx5C0wljhGT1JdUsvB4PsLGPZ9Of4ZZxrfpzXhmpAA2zeAAAAAABWtPbTq2ZQX55pPqinL4qJZSm/aI8qK6ZvwiQZD1UyvlPVUilgAwzAAAAAAAAAABZNA7Tq2lw3Tg12xwkvDWK2S+iUsLZS65LvjJEtL1ZH/Sah6si/yaeAfK0zwhJ8It9yZvH0Jk142jlK1SfpTk+xvLwwPOcHJ863t7PmW9vYABw4AAAAAAAAAa5dlo5SjTnvlCLfW0sfHE9RE6Kv/o6Ps/Bslj6CD3FM+kre4pgAHs9gAAAqH2h0uZSluUpLvSf9rLeQemVj5SySazcGprsyfuuRDfHlW0QZEeVUkZqADCPnwAAAAAAcxg20km28klm2faw2GdeoqdNa0n3Jb23uRo9w6NU7LHHz6r2zfwjwXxLFNErX+CxRjytfTt5KvdegtWphKs+Rjw86fdsRabt0WoUJKUYuU1slNtvu2eB5r60xpUG4Q/FqLdF4Rj1y49CKjbtLbRVf+pya4U+b47fEtcqKe3Vlzlj0dEts044lFNYPNPJmPytk28XUm30yl/J3o3jVg8Y1akX0Sl/J31y/qd9ev6l8t2g1Ca/D1qMv0vWj/tfyaKpe+itaz4ya5Sn6UM8PaW1fA9N3acV6eVTCtH9XNl2SXzTLldF/0rUuY8Jb4Sykv5XSjijRd/HozijRf0j0ZlYLzpJocpp1bOlGe2UFkpezwfRsZRmsMnk+kpW1SremULaZVPUgACIiAAAAB3oUXOUYRzlJqK65PBfE6DUNGaerZKKfoJ9+fzJM+dCioRjBbIpRXUlgj6H0EVqKR9LBcYpAAHo9AAAA61KalFxaxTTT6U9p2ABkl7Xe7PWnSf5Xk+MX5r7jyGi6X3B94p8pTWNWC2elHeuvev8Akzpow76nXLXt7GBkUuqevb2AAICuDmEHJpJYtvBJbW3sRwWrQS6Neo68lzYZQx9J7X2L49BJXB2SUUSVVuySiiyaN3CrLSzSdWWc3/auhEBpXpY23Qs8sIrKc1v4xi+HFkrpnffIUuTg8KlTFZbYx3vrexdvAzsu5Fv019KBfyblWvpV/sAAzjMAAAB3o1pQkpQbjJPFNZNHQHQaPovpKrTHUqYRrRWeGSmvSXzRGaa6PZO00ln/AORLf+vr495ULLapUpxqQeEovFP/ADcapdlvjaqCmksJLCUXng9kos0qpq+DhPuatU1kQdc+5kwJC/rr+7V5U/y+dD2Xs7tnYR5nSi4vTMuUXFtMAA8nAWTQe6+Ur8q1zKWzpk9ncsX3EFYrFKtUjTprGUnh1cW+CRqd0XZGzUo0o54Zt+k3tZcxaucuT7Iu4dPOfJ9kewAGubQAAAAAAAIPSHSiFlWrHCdZrKO6PTL+Np5nNQW5Hic4wW5ErbLbCjHXqzUI8X8uLM20kt9GtV16EJRx85vBKb4qO5/HgeK33jUrz16snJ7uC6EtyPMZN+T9Tol0MfIyvq/+UugABUKYNWuCwchZ6cMMHhjL2pZv44dhmd1UOUr04elOK8Viadflp5OzVZraoSw62sF4s0MNJKU2aOCklKb9jN9ILx5e0TnjjHHVj7Mcl37e0jwCjJuT2zPlJybbAAPJwAAAAAAFs0AvHVqSoN5TWtH2o7e9f0lTPdcdp5O00p8JxT6pPVfxJaZ8Jpk1E+FiZbPtAsGNKFZLOD1X1S2dzS72UU1TSOz69lqx/Q5f7ed8jKyfMjqe/JYzo6s35AAKZRLZoffNmorVmnTqyyc5Zxa3LFeav8xLzCaaTTTTzTWaZjRK3JpHUsr5r16e+Enl+30WX6MrguMl0NDHy+CUZLoaiDx3Xe1O0w16bx4p+dF8Gj2Gmmmto1k01tAAHToAPFfF6Rs1GVSWeGUV6UnsRxtJbZyTUVtkdpTpGrNDUhg60llv1F6T+SM5qVHJuUm5SbxbebbfE72u1SqzlUm9aUni3/m4+RiXXO2W/Ywb73bLft7AAEBXAAAJXRWONspe0/CLLtpjLCxVP2r3kUfRipq2uj7WHemvmXrS6njY6vQk+6SZo4/2Z/v4NPG+xP8AfwZkADOMwAAAAAAAAAHMJYNPhn3ZnB9LPT1pxjxlFd7S+Z1BGuWqGtTkuMZLvTMeNfvCpq0akuEJPuizIS/nd4mln94/sAAzzNAAAPXdd6Ts1RVKbz3p7JLgzT7qvSFppKpDY8mnti96ZkpK6OX27LVTedOWU10ekulfyW8a/wCm9PsXMXI+m9PsaiDrCakk08U1imt6Z2Ng2wZxplfHLV9SL/Dp4xXBy/M/l2dJddIby+72edRZSw1Y+1LJd23sMrM/Ns0lBGbnW6Sgv2AAZhlAAAAAAH1slfk6kZ+jKMu5pmsW2gq1GUN04NL9yyfwMiNL0PvHlrLFN86n+G/2+b7uBfw5Lbg/c0cGS24P3M1lFp4PJrJ9hwT2mV18jaHJLmVeeuv8y78+0gSnOLhJxZRsg4ScX7AAHg8AAAAAAAldFrJylrprdF676oZ/HAii9aBXXqwlXks582Psp5vtf9JPjw52JE+NXzsSJTS21cnZKnGSUF+54fDEzEt/2gXjjKFBPzefLreUfDW70VAky58rNeCXMnys14AAKhTAAAAAAL3oJfGvB2eT50M4dMOHY34otZkt0Xg6FaFVbIvPpi8pLuxNZhLFJrNPNdpsYlnKGn7G1h284cX3RSvtCtvOp0VuTm+3mx+Eu8p5LaV2jXtlThFqC/akvjiRJm3y5WNmZkS5WNgAEJAAAAAAACa0Uvn7vX5zwpTwjLo9GXY/BshSauDRepauc/w6PpPbLoit/XsJauXNcO5LTz5rh3L3ft0K1UXB4KW2D4SWzseztMutFnlTm4TWrKLwae5mt2ejGjTUcXqQWGM3jkuLZSNMbzs1Z/h4yrRy145Ra4Nvzuhov5dcWuXZmhm1xa5t6fyVcAGWZQAAAAABJXDc0rVVUFlBZzlwX8vcaTarRCy0HJ82nTikkujJRXTsRDaK3tZdRUqT5Oe1qpgpTe962xvo8CRv65Faqeo5Sg08YtbMdnOW81qIcK24dWbOPXwrbh1bMyttrlWqSqT86Tbf8LoSwXYfE9l6XTUs09SpHDg1nGS4pnjMuSafXuZEk03y7gAHk8gAAAAAA0zRC28rZIY5uGNN/t2e7gZmWvQi9FSjVjJ4LGEl1tST+CLeLPjZ19y3hz42dfcrl4VNatUlxnN98mecuc/s8xbfL7W35nH9xx5O/WPc+o48a1vt8HHi3N718FNBcvJ36x7n1Dyd+se59Rz0tvj4Oeku8fBTQXLyd+se59Q8nfrHufUPS2+Pgeku8fBTQXLyd+se59R9bN9n0YzTnW14J4uKjq49GOIWLb4OrEt8fBHaK6K8vhWrLCj+VbOU+n4lyvO9Kdlp608EtkYx2vDdFf5gcXpecLLS15bFlGKyxe6K/wAyMyvO852io6lR4t7FuiuCXAtSlHGjxj3Lc5xxY8Y/yPXfWkdW1PnPVp7oR2dvpMigDOlJye2ZkpOT3IAA8nkAAAAAAFm0f0zlSwp126lPYpbZQ/8AZeJWQSQslB7iSV2Sre4s1q02WlaqWEsKlOSxTXg4vczN78uOdlqass4PzJbpL5NcD06NaRyss9WTboyfOW3V/VH5reX63WKna6Oq8JQksYyWeHCSZfajkx2v5I0Wo5UNrpJGTAuXk79Y9z6h5O/WPc+oq+lt8fBT9Jd4+CmguXk79Y9z6h5O/WPc+oelt8fA9Jd4+CmguXk79Y9z6h5O/WPc+oelt8fA9Jd4+CmnMajWxtdRcfJ36x7n1Dyd+se59Q9Lb4+DvpLvHwXQAG0boAAAAAAOtWqoxcpPCKTbb3JbWdioaeXvqxVni85c6eHo45Ltax7OkjtsVcXJkVtirg5MrekF9O1VXLNU1lBcFx63tIwAwpScntnz8pOT2wADyeQAAAAAAAAAAAAW3Qm/9WSs1R82T/Db3Sf5ep7unrKkIyweKya4EldjrlyRJVY65KSNmBF6OXt95oRm/PXNn7S39qwfaShuxkpLaPoYyUkpIAA9HoAAAAAAAAAAAAAAA6VaijFyk8Ek23wSWLMlvK2utVnVltk2+pbl2LAv+mtt5OyuK21Godjzl4LDtM3MzNntqJk59m5KAABnmcAAAAAAAAAAAAAAAAAAWLQe8uTtHJt82qsP3LOPzXajRDG6NVwkpR86LUl1p4o1+yWhVKcZrZKKku1YmphT3Fx8Gvg2bi4+D6gAvmgAAAAAAAAAAAAAAAUf7Q7TjOlT4Rc3+54L+mXeVEntNquNskvRjBeGP9xAmHkPdjPn8mW7ZAAEBAAAAAAAAAAAAAAAAAAADSdC7Tr2SC3wcodzxXhJGbF6+z2rjSqx4TT74/8ABcw3qzRdwpat15LYADXNoAAAAAAAAAAAAAAAzPTH/van7P6IkKAYNv3Jf6z5277kv9YABERAAAAAAAAAAAAAAAAAAAun2dvKsumH9wBZxfur/vYtYn3l+/guQANo3QAAAAA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44"/>
          <p:cNvSpPr/>
          <p:nvPr/>
        </p:nvSpPr>
        <p:spPr>
          <a:xfrm>
            <a:off x="1981200" y="3037583"/>
            <a:ext cx="6415315" cy="1077218"/>
          </a:xfrm>
          <a:prstGeom prst="rect">
            <a:avLst/>
          </a:prstGeom>
        </p:spPr>
        <p:txBody>
          <a:bodyPr wrap="square">
            <a:spAutoFit/>
          </a:bodyPr>
          <a:lstStyle/>
          <a:p>
            <a:r>
              <a:rPr lang="en-US" sz="1600" b="1" i="1" dirty="0" smtClean="0"/>
              <a:t>Test Coverage:</a:t>
            </a:r>
            <a:endParaRPr lang="en-US" sz="1600" dirty="0"/>
          </a:p>
          <a:p>
            <a:pPr marL="285750" indent="-285750">
              <a:buFont typeface="Arial" pitchFamily="34" charset="0"/>
              <a:buChar char="•"/>
            </a:pPr>
            <a:r>
              <a:rPr lang="en-US" sz="1600" dirty="0" smtClean="0"/>
              <a:t>The decision table value method</a:t>
            </a:r>
            <a:r>
              <a:rPr lang="en-US" sz="1600" dirty="0"/>
              <a:t> </a:t>
            </a:r>
            <a:r>
              <a:rPr lang="en-US" sz="1600" dirty="0" smtClean="0"/>
              <a:t>assures the decision table test coverage.</a:t>
            </a:r>
          </a:p>
          <a:p>
            <a:pPr marL="285750" indent="-285750">
              <a:buFont typeface="Arial" pitchFamily="34" charset="0"/>
              <a:buChar char="•"/>
            </a:pPr>
            <a:r>
              <a:rPr lang="en-US" sz="1600" dirty="0" smtClean="0"/>
              <a:t>For each rule in the table, there is a test case derived.</a:t>
            </a:r>
          </a:p>
        </p:txBody>
      </p:sp>
      <p:sp>
        <p:nvSpPr>
          <p:cNvPr id="46" name="Rectangle 45"/>
          <p:cNvSpPr/>
          <p:nvPr/>
        </p:nvSpPr>
        <p:spPr>
          <a:xfrm>
            <a:off x="2000280" y="5181600"/>
            <a:ext cx="6415315" cy="584775"/>
          </a:xfrm>
          <a:prstGeom prst="rect">
            <a:avLst/>
          </a:prstGeom>
        </p:spPr>
        <p:txBody>
          <a:bodyPr wrap="square">
            <a:spAutoFit/>
          </a:bodyPr>
          <a:lstStyle/>
          <a:p>
            <a:r>
              <a:rPr lang="en-US" sz="1600" b="1" i="1" dirty="0" smtClean="0"/>
              <a:t>Challenges:</a:t>
            </a:r>
          </a:p>
          <a:p>
            <a:r>
              <a:rPr lang="en-US" sz="1600" dirty="0" smtClean="0"/>
              <a:t>	- It is difficult to identify all the conditions in a given scenario.</a:t>
            </a:r>
          </a:p>
        </p:txBody>
      </p:sp>
      <p:sp>
        <p:nvSpPr>
          <p:cNvPr id="47" name="Rectangle 46"/>
          <p:cNvSpPr/>
          <p:nvPr/>
        </p:nvSpPr>
        <p:spPr>
          <a:xfrm>
            <a:off x="1981200" y="4104382"/>
            <a:ext cx="6415315" cy="1077218"/>
          </a:xfrm>
          <a:prstGeom prst="rect">
            <a:avLst/>
          </a:prstGeom>
        </p:spPr>
        <p:txBody>
          <a:bodyPr wrap="square">
            <a:spAutoFit/>
          </a:bodyPr>
          <a:lstStyle/>
          <a:p>
            <a:r>
              <a:rPr lang="en-US" sz="1600" b="1" i="1" dirty="0" smtClean="0"/>
              <a:t>Limitations:</a:t>
            </a:r>
            <a:endParaRPr lang="en-US" sz="1600" dirty="0"/>
          </a:p>
          <a:p>
            <a:pPr lvl="2"/>
            <a:r>
              <a:rPr lang="en-US" sz="1600" dirty="0" smtClean="0"/>
              <a:t>Limited to one output attribute </a:t>
            </a:r>
          </a:p>
          <a:p>
            <a:pPr lvl="2"/>
            <a:r>
              <a:rPr lang="en-US" sz="1600" dirty="0" smtClean="0"/>
              <a:t>Decision tree algorithms are unstable </a:t>
            </a:r>
          </a:p>
          <a:p>
            <a:pPr lvl="2"/>
            <a:r>
              <a:rPr lang="en-US" sz="1600" dirty="0" smtClean="0"/>
              <a:t>Trees created from numeric datasets can be complex.</a:t>
            </a:r>
          </a:p>
        </p:txBody>
      </p:sp>
      <p:sp>
        <p:nvSpPr>
          <p:cNvPr id="51" name="Rectangle 50"/>
          <p:cNvSpPr/>
          <p:nvPr/>
        </p:nvSpPr>
        <p:spPr>
          <a:xfrm>
            <a:off x="1981200" y="1752600"/>
            <a:ext cx="6415315" cy="1323439"/>
          </a:xfrm>
          <a:prstGeom prst="rect">
            <a:avLst/>
          </a:prstGeom>
        </p:spPr>
        <p:txBody>
          <a:bodyPr wrap="square">
            <a:spAutoFit/>
          </a:bodyPr>
          <a:lstStyle/>
          <a:p>
            <a:r>
              <a:rPr lang="en-US" sz="1600" b="1" i="1" dirty="0" smtClean="0"/>
              <a:t>Advantage:</a:t>
            </a:r>
            <a:endParaRPr lang="en-US" sz="1600" dirty="0" smtClean="0"/>
          </a:p>
          <a:p>
            <a:pPr>
              <a:buFont typeface="Arial" pitchFamily="34" charset="0"/>
              <a:buChar char="•"/>
            </a:pPr>
            <a:r>
              <a:rPr lang="en-US" sz="1600" dirty="0" smtClean="0"/>
              <a:t>Easy to understand </a:t>
            </a:r>
          </a:p>
          <a:p>
            <a:pPr>
              <a:buFont typeface="Arial" pitchFamily="34" charset="0"/>
              <a:buChar char="•"/>
            </a:pPr>
            <a:r>
              <a:rPr lang="en-US" sz="1600" dirty="0" smtClean="0"/>
              <a:t>Map nicely to a set of business rules </a:t>
            </a:r>
          </a:p>
          <a:p>
            <a:pPr>
              <a:buFont typeface="Arial" pitchFamily="34" charset="0"/>
              <a:buChar char="•"/>
            </a:pPr>
            <a:r>
              <a:rPr lang="en-US" sz="1600" dirty="0" smtClean="0"/>
              <a:t>Applied to real problems </a:t>
            </a:r>
          </a:p>
          <a:p>
            <a:pPr>
              <a:buFont typeface="Arial" pitchFamily="34" charset="0"/>
              <a:buChar char="•"/>
            </a:pPr>
            <a:r>
              <a:rPr lang="en-US" sz="1600" dirty="0" smtClean="0"/>
              <a:t> Able to process both numerical and categorical data </a:t>
            </a:r>
          </a:p>
        </p:txBody>
      </p:sp>
    </p:spTree>
    <p:extLst>
      <p:ext uri="{BB962C8B-B14F-4D97-AF65-F5344CB8AC3E}">
        <p14:creationId xmlns:p14="http://schemas.microsoft.com/office/powerpoint/2010/main" val="137716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additive="base">
                                        <p:cTn id="12" dur="500" fill="hold"/>
                                        <p:tgtEl>
                                          <p:spTgt spid="51"/>
                                        </p:tgtEl>
                                        <p:attrNameLst>
                                          <p:attrName>ppt_x</p:attrName>
                                        </p:attrNameLst>
                                      </p:cBhvr>
                                      <p:tavLst>
                                        <p:tav tm="0">
                                          <p:val>
                                            <p:strVal val="#ppt_x"/>
                                          </p:val>
                                        </p:tav>
                                        <p:tav tm="100000">
                                          <p:val>
                                            <p:strVal val="#ppt_x"/>
                                          </p:val>
                                        </p:tav>
                                      </p:tavLst>
                                    </p:anim>
                                    <p:anim calcmode="lin" valueType="num">
                                      <p:cBhvr additive="base">
                                        <p:cTn id="13"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ppt_x"/>
                                          </p:val>
                                        </p:tav>
                                        <p:tav tm="100000">
                                          <p:val>
                                            <p:strVal val="#ppt_x"/>
                                          </p:val>
                                        </p:tav>
                                      </p:tavLst>
                                    </p:anim>
                                    <p:anim calcmode="lin" valueType="num">
                                      <p:cBhvr additive="base">
                                        <p:cTn id="19"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additive="base">
                                        <p:cTn id="24" dur="500" fill="hold"/>
                                        <p:tgtEl>
                                          <p:spTgt spid="47"/>
                                        </p:tgtEl>
                                        <p:attrNameLst>
                                          <p:attrName>ppt_x</p:attrName>
                                        </p:attrNameLst>
                                      </p:cBhvr>
                                      <p:tavLst>
                                        <p:tav tm="0">
                                          <p:val>
                                            <p:strVal val="#ppt_x"/>
                                          </p:val>
                                        </p:tav>
                                        <p:tav tm="100000">
                                          <p:val>
                                            <p:strVal val="#ppt_x"/>
                                          </p:val>
                                        </p:tav>
                                      </p:tavLst>
                                    </p:anim>
                                    <p:anim calcmode="lin" valueType="num">
                                      <p:cBhvr additive="base">
                                        <p:cTn id="25"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6"/>
                                        </p:tgtEl>
                                        <p:attrNameLst>
                                          <p:attrName>style.visibility</p:attrName>
                                        </p:attrNameLst>
                                      </p:cBhvr>
                                      <p:to>
                                        <p:strVal val="visible"/>
                                      </p:to>
                                    </p:set>
                                    <p:anim calcmode="lin" valueType="num">
                                      <p:cBhvr additive="base">
                                        <p:cTn id="30" dur="500" fill="hold"/>
                                        <p:tgtEl>
                                          <p:spTgt spid="46"/>
                                        </p:tgtEl>
                                        <p:attrNameLst>
                                          <p:attrName>ppt_x</p:attrName>
                                        </p:attrNameLst>
                                      </p:cBhvr>
                                      <p:tavLst>
                                        <p:tav tm="0">
                                          <p:val>
                                            <p:strVal val="#ppt_x"/>
                                          </p:val>
                                        </p:tav>
                                        <p:tav tm="100000">
                                          <p:val>
                                            <p:strVal val="#ppt_x"/>
                                          </p:val>
                                        </p:tav>
                                      </p:tavLst>
                                    </p:anim>
                                    <p:anim calcmode="lin" valueType="num">
                                      <p:cBhvr additive="base">
                                        <p:cTn id="31"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5" grpId="0"/>
      <p:bldP spid="46" grpId="0"/>
      <p:bldP spid="47" grpId="0"/>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988" y="4865369"/>
            <a:ext cx="1418613" cy="1362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grpSp>
        <p:nvGrpSpPr>
          <p:cNvPr id="17"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10600" y="60960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00280" y="478440"/>
            <a:ext cx="5557932"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Topic #4 – Decision Table Testing METHOD</a:t>
            </a:r>
          </a:p>
        </p:txBody>
      </p:sp>
      <p:sp>
        <p:nvSpPr>
          <p:cNvPr id="23" name="Rounded Rectangle 4"/>
          <p:cNvSpPr/>
          <p:nvPr/>
        </p:nvSpPr>
        <p:spPr>
          <a:xfrm>
            <a:off x="2057400" y="3065928"/>
            <a:ext cx="6513951" cy="744072"/>
          </a:xfrm>
          <a:prstGeom prst="rect">
            <a:avLst/>
          </a:prstGeom>
          <a:solidFill>
            <a:schemeClr val="accent1">
              <a:lumMod val="40000"/>
              <a:lumOff val="60000"/>
            </a:schemeClr>
          </a:solidFill>
          <a:ln cmpd="dbl">
            <a:solidFill>
              <a:srgbClr val="002060"/>
            </a:solid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defTabSz="1733550">
              <a:lnSpc>
                <a:spcPct val="90000"/>
              </a:lnSpc>
              <a:spcBef>
                <a:spcPct val="0"/>
              </a:spcBef>
              <a:spcAft>
                <a:spcPct val="35000"/>
              </a:spcAft>
            </a:pPr>
            <a:r>
              <a:rPr lang="en-US" sz="2800" dirty="0" smtClean="0">
                <a:solidFill>
                  <a:schemeClr val="tx1"/>
                </a:solidFill>
              </a:rPr>
              <a:t>How to Use Decision Table Testing?</a:t>
            </a:r>
            <a:endParaRPr lang="en-US" sz="2800" dirty="0">
              <a:solidFill>
                <a:schemeClr val="tx1"/>
              </a:solidFill>
            </a:endParaRPr>
          </a:p>
        </p:txBody>
      </p:sp>
      <p:sp>
        <p:nvSpPr>
          <p:cNvPr id="24" name="Rounded Rectangle 4"/>
          <p:cNvSpPr/>
          <p:nvPr/>
        </p:nvSpPr>
        <p:spPr>
          <a:xfrm>
            <a:off x="2057400" y="1167804"/>
            <a:ext cx="6503313" cy="737196"/>
          </a:xfrm>
          <a:prstGeom prst="rect">
            <a:avLst/>
          </a:prstGeom>
          <a:solidFill>
            <a:schemeClr val="accent1">
              <a:lumMod val="40000"/>
              <a:lumOff val="60000"/>
            </a:schemeClr>
          </a:solidFill>
          <a:ln cmpd="dbl">
            <a:solidFill>
              <a:srgbClr val="002060"/>
            </a:solid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defTabSz="1733550">
              <a:lnSpc>
                <a:spcPct val="90000"/>
              </a:lnSpc>
              <a:spcBef>
                <a:spcPct val="0"/>
              </a:spcBef>
              <a:spcAft>
                <a:spcPct val="35000"/>
              </a:spcAft>
            </a:pPr>
            <a:r>
              <a:rPr lang="en-US" sz="2800" dirty="0" smtClean="0">
                <a:solidFill>
                  <a:schemeClr val="tx1"/>
                </a:solidFill>
              </a:rPr>
              <a:t>What is Decision Table Testing Method?</a:t>
            </a:r>
          </a:p>
        </p:txBody>
      </p:sp>
      <p:sp>
        <p:nvSpPr>
          <p:cNvPr id="29" name="Rounded Rectangle 4"/>
          <p:cNvSpPr/>
          <p:nvPr/>
        </p:nvSpPr>
        <p:spPr>
          <a:xfrm>
            <a:off x="2072835" y="2133600"/>
            <a:ext cx="6461566" cy="762000"/>
          </a:xfrm>
          <a:prstGeom prst="rect">
            <a:avLst/>
          </a:prstGeom>
          <a:solidFill>
            <a:schemeClr val="accent1">
              <a:lumMod val="40000"/>
              <a:lumOff val="60000"/>
            </a:schemeClr>
          </a:solidFill>
          <a:ln cmpd="dbl">
            <a:solidFill>
              <a:srgbClr val="002060"/>
            </a:solid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2800" dirty="0" smtClean="0">
                <a:solidFill>
                  <a:schemeClr val="tx1"/>
                </a:solidFill>
              </a:rPr>
              <a:t>Why Do We Need Decision Table  Testing?</a:t>
            </a:r>
            <a:endParaRPr lang="en-US" sz="2800" kern="1200" dirty="0">
              <a:solidFill>
                <a:schemeClr val="tx1"/>
              </a:solidFill>
            </a:endParaRPr>
          </a:p>
        </p:txBody>
      </p:sp>
      <p:sp>
        <p:nvSpPr>
          <p:cNvPr id="20" name="Rounded Rectangle 4"/>
          <p:cNvSpPr/>
          <p:nvPr/>
        </p:nvSpPr>
        <p:spPr>
          <a:xfrm>
            <a:off x="2069518" y="4953000"/>
            <a:ext cx="6501833" cy="762000"/>
          </a:xfrm>
          <a:prstGeom prst="rect">
            <a:avLst/>
          </a:prstGeom>
          <a:solidFill>
            <a:schemeClr val="accent1">
              <a:lumMod val="40000"/>
              <a:lumOff val="60000"/>
            </a:schemeClr>
          </a:solidFill>
          <a:ln cmpd="dbl">
            <a:solidFill>
              <a:srgbClr val="002060"/>
            </a:solid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defTabSz="1733550">
              <a:lnSpc>
                <a:spcPct val="90000"/>
              </a:lnSpc>
              <a:spcBef>
                <a:spcPct val="0"/>
              </a:spcBef>
              <a:spcAft>
                <a:spcPct val="35000"/>
              </a:spcAft>
            </a:pPr>
            <a:r>
              <a:rPr lang="en-US" sz="2800" dirty="0" smtClean="0">
                <a:solidFill>
                  <a:schemeClr val="tx1"/>
                </a:solidFill>
              </a:rPr>
              <a:t>Decision Table Testing Summary</a:t>
            </a:r>
            <a:endParaRPr lang="en-US" sz="2800" dirty="0">
              <a:solidFill>
                <a:schemeClr val="tx1"/>
              </a:solidFill>
            </a:endParaRPr>
          </a:p>
        </p:txBody>
      </p:sp>
      <p:sp>
        <p:nvSpPr>
          <p:cNvPr id="22" name="Rounded Rectangle 4"/>
          <p:cNvSpPr/>
          <p:nvPr/>
        </p:nvSpPr>
        <p:spPr>
          <a:xfrm>
            <a:off x="2069520" y="4038600"/>
            <a:ext cx="6490717" cy="685800"/>
          </a:xfrm>
          <a:prstGeom prst="rect">
            <a:avLst/>
          </a:prstGeom>
          <a:solidFill>
            <a:schemeClr val="accent1">
              <a:lumMod val="40000"/>
              <a:lumOff val="60000"/>
            </a:schemeClr>
          </a:solidFill>
          <a:ln cmpd="dbl">
            <a:solidFill>
              <a:srgbClr val="002060"/>
            </a:solid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2800" dirty="0" smtClean="0">
                <a:solidFill>
                  <a:schemeClr val="tx1"/>
                </a:solidFill>
              </a:rPr>
              <a:t>Decision Table Testing</a:t>
            </a:r>
            <a:r>
              <a:rPr lang="en-US" sz="2800" kern="1200" dirty="0" smtClean="0">
                <a:solidFill>
                  <a:schemeClr val="tx1"/>
                </a:solidFill>
              </a:rPr>
              <a:t> Examples</a:t>
            </a:r>
            <a:endParaRPr lang="en-US" sz="2800" kern="1200" dirty="0">
              <a:solidFill>
                <a:schemeClr val="tx1"/>
              </a:solidFill>
            </a:endParaRPr>
          </a:p>
        </p:txBody>
      </p:sp>
    </p:spTree>
    <p:extLst>
      <p:ext uri="{BB962C8B-B14F-4D97-AF65-F5344CB8AC3E}">
        <p14:creationId xmlns:p14="http://schemas.microsoft.com/office/powerpoint/2010/main" val="304950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10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1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10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9"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988" y="5134928"/>
            <a:ext cx="1418613" cy="1092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grpSp>
        <p:nvGrpSpPr>
          <p:cNvPr id="17"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10600" y="60960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24" name="Rounded Rectangle 4"/>
          <p:cNvSpPr/>
          <p:nvPr/>
        </p:nvSpPr>
        <p:spPr>
          <a:xfrm>
            <a:off x="1447800" y="1043944"/>
            <a:ext cx="7467600" cy="506950"/>
          </a:xfrm>
          <a:prstGeom prst="rect">
            <a:avLst/>
          </a:prstGeom>
          <a:solidFill>
            <a:schemeClr val="bg1"/>
          </a:solidFill>
          <a:ln cmpd="dbl">
            <a:no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2400" b="1" dirty="0" smtClean="0">
                <a:solidFill>
                  <a:schemeClr val="tx2"/>
                </a:solidFill>
              </a:rPr>
              <a:t>What is decision table testing method?</a:t>
            </a:r>
            <a:endParaRPr lang="en-US" sz="2400" b="1" kern="1200" dirty="0">
              <a:solidFill>
                <a:schemeClr val="tx2"/>
              </a:solidFill>
            </a:endParaRPr>
          </a:p>
        </p:txBody>
      </p:sp>
      <p:sp>
        <p:nvSpPr>
          <p:cNvPr id="4" name="AutoShape 2" descr="Image result for objectives +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jpeg;base64,/9j/4AAQSkZJRgABAQAAAQABAAD/2wCEAAkGBxQTEhUTExQWFBUUFxUUGBYYFhYVFBcVFhQWFhUWFBQYHiggGBolHBQVITEhJSkrLi4uFyA0ODMtNygtLisBCgoKDg0OGxAQGzUmICY4LC4rLzYvNy8sLS80LCwsNDQsLCssLCwsNCwsLCw0LCwsLDcsLCwsLCwsLCwsNCw1N//AABEIAOIA3wMBIgACEQEDEQH/xAAcAAABBQEBAQAAAAAAAAAAAAAAAQIFBgcDBAj/xABIEAACAQMBBQUEBgYHBgcAAAABAgMABBESBQYhMUEHEyJRcRRhgZEyQlJygqEjNGKSk6IIFTNzg7HBFiRDY8LhRFOjssPR8P/EABkBAQADAQEAAAAAAAAAAAAAAAABAgMFBP/EACURAQACAQMDBAMBAAAAAAAAAAABAhEDBBIxQYETIULBIlFxYf/aAAwDAQACEQMRAD8A3GiiigKKKKAooooCiiigKKKKAoorz319FCpeaRIkHNnZUUerMQKD0UVBHedGz7PFPcnhxjj0xnPVZ5ikbD7rGkZ7+TkLe2XPXXdSFfuju1Rvi49aCeqN2ht62hbRJMiueIjB1St92Jcu3wFeL/Z3XxuJ7i4450mTuo+PQxQBFdfc+qvfs7ZkMC6IIo4V+zGioPkoFB4Dt+V/1e0lYEZEkxFrF6EPmYH/AAqU2l7KDruUgBx4beINIPP9NPqVv4QqVK4oBNBX9q7qq0TlGke4A1wyyyySaJk8UZVWbSg1KAQoGQSOtTWxNqrcwxzLkCRFfSfpKSOKsOjA5B94r1Kc1Ttlk2t/Pbco5D7VF5YmY96o94lDt6SrQXaikBpaAooooCiiigKKKKAooooCiiigKKj9o7ct4CFlmjRm+ihYd433Ix4m+ANeH+v5JP1e0mkyODyj2WPP7Ql/Sj1EZoJ6kJxUCYL6T6c8VuCPowR97ID7p5vCR/hUn+y9uxzMHuScE+0SNMmRyIhY92h+6ooO029VqCVSTv3B0lIEe4ZW8n7oNo9WwK5Hat1J/ZWoiHHxXEqhsdCsUOvV6MyGpeNAo0qAqjkAAAPQCmEeVBEjZk8n6xeP1ylui20Z/ES8oPvEgrvYbv20ba1hUyAY758yzY8jNIS5+dSKinAUCGnBqNFNoOgpKaDT80CU0U6kNAtVPf230CC8XnbSaZP7iYhJM+QVu6c+5DVsxXnv7RJonikGUkRo2HmrAqfyNA/Zs+tAfdXqqndn94/dmCU5lgZoJDyJaM6deOmoaXHucVcaAooooCiiigKKKKAqK2rtxYXWIRyzTOrSLFGq6iiMqsxZ2VFAMiDiw51K1B7dGm5spcc5Jbdj9lJYWf8AOSCEfEUDDcX0hwqW9svDDOz3MmOuqNNCqfR2FI275f8AWLm4m450953EfpotwhZfc5apqgNQeXZ2y4YBiGKOIHidCKmT1JIHE+8166CKSgDSikK0NQNNNpSaBQKDUZt7eS1slD3UyQhs6dWSzacatCKCzY1DkOoqTFZ129bJ77ZZlA8VtIknDidLHu2Hp41P4aC6y7fhFmb3JaEQ+0AqPE0ejWMKccSOhxx54qC7P9/Ydqibu43iaErlWIYFX1aSGH3DkdPfUP2IbRFzskQuA/ctJbsrYIaNvGoIPNdMhXB+zXDdLfKyi2k2y7axFrmSVHkyqlpYg2BpAOVOk4JbqOHGg0yo3aW8VrbnTPcwwseSvIit66Sc4qndtm+UlhbJHAdM9yWAcc440xrZfJjqUA9MkjiBVd3J7HYZYEub95JJZ173uw2kKH8Q7xsamfByeIwSRxxmgum+naTbbO7vXHLKZk7yNo1HdOp6iViB1HAZIDDzFWjY+047qGOeFtUcqhlPuPMEdCDkEdCDUHvTudDeWAsj4RGiiFz4mjZF0o2eowMHzBNZb2Rbxy7Nvn2TeZVXk0rk8I5zywfsSDTg+ZU9SaD3dl28V1d7anWe4kkjijuCqFsRjEqIpEYwucNzxmtqNYh2DQZ2htCT7IKfvzk//HW3mgpu0B7NtNZBwjvEGfL2iEYPHqWiK/wTV3jbIBqtb82DSWjOgzLbkXMeOZaLJZB95C6fjqR3a2gs0KOp1BlDAjkQRkEfA0EtRRRQFFFFAUUUUBUHvnwtWkzjuHhuSf2YJklk+aIw9DU5Xm2jaLNFJE3FZUeNh0w6lT+RoOvCk4VFbuXTS2lvI/B3hjLjyfQA4+Dah8K9d5dpEjSSOqIg1MzEBVA6kmg9RorKtodutlGxWKKadQfp4WNT71DHV8wKte5W/wDZ7TysBZJUGpoZAA+nONS4JDLnyPDIyBkUFK7Ru028tr02FrBGr5jCyudZfvVUqUU4VeLY46hwNR95u9vOyGZrvxgau5SYK+fshUURk+7NcP6R2ytMtrdqD4laFmHDDI2uP4kO/wC7Whp2h2SWUN1PcRq0kKSGJWDTFyo1KsY4/SyMnA8yKCs9jvaDNeM9peHVPGpdJMBWdQwDI6gAalyOIHEZzxGTOdoXaPFs0rCqGe5cArEDhVBOAXIBPE8lHE46cM572K2Ul1tW42gEKQgzsfs95OxIiB6kKxJ8sDzFeaOUHezNxjHtRVdXLIjK23PrnusfCgl9pdoe3rVFuLmxjSBiOcTgAHkGIkLRk8vF16Vf9394INubOmVBoZ43gljJy0buhAIP1l6hsdD1BFWm/sUnieGUaklVkYHqrDB+NYJ2Au8W1LiAHKmGQNjkWilQK35sPxUHX+j3tBory5s3yDImrB6SQNgrjzw7fuV5O1qM2G3IrxAcOYLkY4ZaNgjr8e7BP36bt4f1ZvMJfoxvOs2c8O7uRpmPwLy/Krl/SD2G0trBOilnhlMZCjJ0TDyHPxIg/FQeH+kXYNLBaXaeKNC6MRxwJQjRt7gdDDPmR51b+zjfm2u7KFWmjSeKNY5I3ZUbKKFLqDjKnAORyziu+4dubjZEEN5Aw/Rdw8UqMpKxkohIYA8VVCD58uVVe77BrNnLR3E8ak50EI+OPJWwDj1yfWgv+zd57S4ne3gnjlljXWwQ6gF1aThhwJBIyAeGRmqZ217nLc2xvYyEuLVC5blrhXLFSftLxKn1HUYsW5/Z5Z7NJeBWeUgqZpDqfB5hQAFUegz5k1Tu3TblyFi2dBC5F3xLrxaTSwzDGo45zpLe4joTQef+jfbHur2diT3kkSZPEkoruxJ6k96tbLiqv2cbtf1fYRW7Y7w5klI5d4/MZ66QFXPXTVnL0C1TN0D7NcT2R4CF9UQ/5EvjiwPJctH/AIVXINVR3yj7m4tbwcAT7LKeH0XOqBj6SAoP76gulFcbSXUoNdqAooooCiiigKgN5t6Y7RGYI87rgd3HgkFvoh2PBfTi2OIBr1bYvcao1fRpXXLJ/wCXHx5ftHBx5AE+Wc3uL2W9lFtbIVh4kLj6Q6yTseec8c558iaTOExGUNFvVtExskRFuheVwQFdl72Z5dBkcEELrKjAU4AqPZrifK3F336nnHM7NFkcjoIK5HnV/wBmbjw+1PFdapysMUykuyx5d5UkQKME6dEZyTx7zkKkN4tw4pYNNmIrSZTlXEMbq3mkisDkHz5j38QaYtK+aQye/wB0omQs0KhRzkhZSFzy1FCQvu1AVw3L3clttr2bwMZI2k+ljBCFG7wMB+xqGfMdOFaVuJsXaVrKy3EFsyuAGnikCk6QcZjI5cTwAUe6rjszd6CCR5UQBn6D6CZxq7sdMkD5YGBUxXHvlSZiVd7a9j+0bKmIGWgK3C+7QcOf4bPWY9jW5NjfxSyXAeSSGQKYxJpj0MoKMQoDZJWQfSx4a3+8hWWN4nGVkVkYeaspU/kTWUdjO5l/YXFw06KkEiaPpqWZ0f8ARuFUnC4L88HxVZDUrCyjhRY4UWONRgIihVHngCsp7YOzueeYX9iC0oC94inTISmNEsR6sAACBx8IxnjWwAUEUGJQ9oW3JIPZl2dJ7SRo7/uZVxwxrKMAqv1yTpz06VaeyLs9bZyPNOVNzMoUgEMIo86tGoc2JAJxw8Ix5nQ80ZoK9vDuRZXsyT3MPeuiBBlmVdIYsNQUjVxY8/OrCoxw8qAaDQLS00U8GgQ0xkGQSBkZwccRnng9Kgd69vdyO7jP6VhnPPQvn949Pn5ZhtyppGuGJZmGglskkE5GnOeuf9awtr1i8UhhbcVjUikLxmlBptGa3bn14N4NmC5tpYCcd4hCt9lxxjce9WCn4V7s0ooK9uJtQzW6FhpfGl1znTIpKyJ8GDD4VZ6o9v8A7rtOWPlHcgXMflq4JcKB7mCP6zVd1OaBaKKKAooooM63mvf93yf/ABEzyP5tHEupEz6CMfhqy7kWoW1STA1SqGOPL6qj3AfmTUFvFsovbMigl7aRm0jm0RUqwH4SrfCvBufvilvEIZvFGD4HXiyg8cMnMj3jPPqONRaYjqmOi37UGi+tJM4EiXFtjoWZUuF+IFtJ+8al8Yqo7w702jrAyTIZEurcqhJR8PIIZcKwByI5ZDircG86lA1UUEUNQBFJTsUUCKaGammigSingUFaBlGKXFNZqBRXn2nfLDG0jclHLzJ4AD1NejFUbfbaWuQQqfDFz97kf6Dh6k1lranp0yx19T06ZV+6uGkdnc5Zjkn/AOvd0+FaNuxsvuIRkeN8O/mD0X4D881TN1dn99cLkeFPG3wPhHxOPgDWlg15tpp5zeXm2ennN5NIptdKCK9z3mCnAU2lxQVbtBgxDHdL9K0kEjdP0DeCfPuCkP6xCrFsm41xg+6utzArqyOAVcFWB5FWGCPkaqW4E7Rq9rISXtnaAknJYJju3J82jMbfioLrRRRQFFFFB57i3ydS8GxjPmOeD+fzrMd6Njv30jGykRCciS3OsN5u8YDAZ9FrVq4Xt2sS6nOByAHEsTyVR1J8qiYzGE1nE5fP21NmahhfaCwB0DuWBVvqkBSeOcdK2dt6bVIYppbiKMTRpIoZwGIdAwwvM8D0FVXtC2ncsqxpP7NqyWjjI77u+muQcVJPkVHAjLVm9vsyEeBdUzH6kaF/ngf6VXPHq0xz6Q1HbvaZAIX9gxd3A4KhDRouc+N2kC6lHkpyfdzGL7wb3baLd5NPcRjiR3R7uMDPL9Fwx65q0w7K0YElpNHnOkH9Exxz0KVyeY6damNnbvtOJPZw+qPGqOYBSSQThJOAJ4cmA5io5T2hE0w8HZP2p3Elylnev3omOmKUgB1fHhRyMagx4AnjkjjjluZrBdlbmCbaVtJGncvFPHJMgXSAImDtlfqklQAfNvid5Jq8TlmY9NU056YKkdFOK6GuIrojdKAIpumuhFN40Hj2reiCF5Dx0jwjzY8FHzIrLHYkkk5JJJPUk8STVq38v8usAPBPG33iPCPgpz+KqzaW5kdYxzdgvpk4z8OdczdX534x2crdX534x2Xrcqy0Qaz9KU6vwjgo/wAz+KrEK5RRhQFXgFAUDyAGBXVa6FK8KxV0tOnCsVMPA08PSmuRq67qeNJXMGnhvOgXFU3bqezbRinHBLtO5by76EF4zjzaMyDP/KWrkRUHvns5p7SQR/2semeLpmWI61XPk2Cp9zGgnoXyAafUJultNZ7dJFOQ6qw9GAI/zqboCiiigKpu3dtaY/aANTuSlsp4gL1lI655+mkcMk1Y9vORby44EqVB8tXhz+dZzvxdFZUUcNEEej9nvJH1sPggHwoF3X3SkupHluGOjVxYnLyP9bHQDkCemMDkSLju/bJBcXVugCqDBOqgfRSWMx4zzOZLeVuPVjU5YRKkaKvIKAPfw5/HnUVc+DaERxwnt5UY/tQyRvEv7s05+BqIjCZnJm9W7FvtCEwXKErzVl4SRty1I3Q+45B6g1Xt1Oz+Wwk/R38rwYx3MkYbA6aX1eHHuGOfDjV7Jpoc1KDIbZVYsANbABmwNTBfo6j1xXU0GnUHJqYFrswrmBQGmnYpFp9Aa8VzubpURnbgqgsfQDNOY1Wd+r3TEsQ5yHJ+4uD/AO7T8jVNS/Cs2Z6t+FJspd3cGR2kbm5LH49B7hy+FTW5NtruNXSNWb4nwj8mb5VAVd+z+3xHLJ9pgnwUZ/6/yrl7eOWrGf65e3jlqxn+rPThSEUorruwWkYU44puaDnyozTyKZig6Kciimoaey0FL3ZPs15cWh+ir9/F/czlnAHuVxKgHQIKvIqlb7x9zLbXg4BH9nk/u52AjJ9JQg9wkarbZTakBoPRRRRQefaFv3kTpyLKQD5HHA/PFZ/vls4yQpcBTmJTFKMeIJq1A4/YbVn16DJrSK8txbHJZOZ5jo3DHzqf8FB3Z35ESJFODIoGFdASwUcg6nGeHUZ9OtSG1d67OWayMc3jW5UBSkiFhNHJblfEoHOZT+EVUNs7PKu/fWkttxJBhy0OPQgrn0YelVPaMsCMJFlaSWEiWNSAp1xkOoADHqo6VlFpifdr6cz0fRwFBFcJb2NUEjOqIQCGZgq4IyOJOKrW39/bWCB5IXW8kHBYYHEjM3HGopnQoxxY/mSAdGS10qHpXzFt3tU2u0mTIbZTyjSJVA+Lgsfias3Z12wzGdLfaBV0kYIs+kI6MxwveBQFKZIGcAjnxoN4NMI4080lBm93vLcNIXWQoMnSoxpA6AgjifWrpsDa63EeeAdeDr5HzH7J/wC3SqHvDY9zcOnQnWv3WOR8uI+FeWxvHicPGcMPkR1DDqK5dNe+neeXv+3Kpr307zy9/wBtZrOd8bjXdMOiBUHy1H82Pyq4bB24lwMDwyAeJCfzXzH+VZ/tWXXPKw4gyOQfdqOPyxW261Itpxju33epFtOOPd5a0rdCLTax+ban/eYkflis0Navs2LTDEv2UQfJQKpso/KZZ7KPymXsNNxQGpxroukBTcUq0EUDaY1PIprUCA12HEVxAroMig8m2dmC4glgbgsqMmRzBI4MPeDgj0qF3B2k0kAWThIhaOQeUsbFJAPdqVvhVj1mqd+q7Tccku1E6/3semOce7h3LerNQXmikRsjNLQFFFBNByurlY1LudKjmfyAA5kk8ABxNZ32g7fvQqJbBYFl1AsQrTEcOQOQuePhAZsccrU3t7bCpGLpxrGSLaLoxwQJW9Rk56Lgc2OaTsjZ1ztGZ2Zj0DyEFUUH6gHPHkg9TzzUTKYjup82ysge0S5wABqcs4CjAA4krw4cxXTZ1nbg+GUqfMLqPx8Vapu1ujapLcJJCsjwyIFeTx6o3gjkDaCSo8bSrwH1K9e+G6ftMAW1kFpMh1IyKBG3DikyAYZT54JB48eINONp6tOVI7M5/qhpVYIVulUamVQS6qeGWhYcR93NUrePdNWUS2inJ4NFnPiz9TPEeeOvHHLFaXuVZbWtLkrc2SSq2FNxC0KHTnngMox+FSccc8CL+N3ImuBclNL8yoxpZwQVkI+0Mf5GpimPdSbRKYtshVB4kAA+8gcT866muYFPBq6qC3v2V30WpR+kjyR5sv1l/LI9PfWd1sGaoW9+xu6fvUH6NzxA+o5/0P8AnkeVeHd6Pzjy8G80fnHlXQaKKK57nkK54efCtgxishjPEeo/zrYGr37L5ePt79j8vH2aaAaRhQDXvdA8UYpgNPzQNJoNLmlAoGilZqdpo0+dBzDVWt/7Y+zC5X6dm4n68YgCs44c/wBGznHmoqylMUjqCCCMgggg8iDwINBx2NdCSNSDnhXvqkbhSGEy2bnjbSNCOeTHwaBsnmTE0eT55q70BUZvFJiBlH/EKx/B2Af+XVUnUVvGmYgfsuh+Z0/9VIFD3tu83QTGRCIoUTprkAcn5Ff3RWjbLsVhjWNRy4k/aY/SY+prL997dlujIOUghnT1RNDj3kaAfStK2FtiO6iEkZGeGpeqt1BH/wCzTuns8JGjaLcf1i1UgdM20zBj64u0H4RUsKjNu+G4spAP+LJAx8klgdh85IoR8al8UQaBTgKMigmgUmkBpAKXFA4qDXnuYFdSjjKsMEHqK64p2c+tBmG3tjtbSYPFG+g3mPI/tD/vUZWsbRsVmQxyDgevVT0Ye8VmW1NnvBIY35jiD0ZejCuVuND05zHRydxoenOY6PG3I1ryvkA+YB+YrIsE8BxJ4Ae/pWvrFhQPIAfIYrbZfLx9ttj8vH2A1NpDS5r3ugDTlIppNOC0HQ4rmZKCtGmgaDXVWriRilFB1IplQm1t9bC2yJrqJWH1FbvJP4ceW/KqhtTthhGRbW00x+1IVgj9eOX/AJaCa3jT2e/guRwS4U28nP8AtI9UkB+KmYZ9yirnBJqUGsH2jvreXxWOQRRRCSOTTGhZ8xuHXMrnzHRRwJFbJu1da4hnyoJiuc8QdSrcQwIPoRiulFBVdu7CE8IhdtMseWik9/vx9U4Gccjg+VZxcrc2rBm1oVyveRnwHjxAkj4H0NbbcQK6lWGQfeQR04EcQfeKo03Z60ZJtLlowfqMOHpqXHD1Bqt4z7rUx0lQNo78XZMQeVpIo5oJpCyQrhYZkkOGUBuSnPmM+dbvqrLb/cHaMmVMlqVYFSS8gbBGDwEXHh76vm7d00trBI4w7RR6xzxIFAkHwYMPhSsz3TeIjolsUUitTqsoaKKKdmgQ0hFLSUCavOvHtfZcdwmlxgjirD6Sn3e7zFewikVuhqJiJjEotWLRiVY2Xuh3cod5A4Q6lAXGSORbJ6c8VaRTtNGiq0060jFVdPTrSMVNZc0zTivPtTatvbrqnnjhHm8ipn0yeNU3aXaxYR5EXfXR6d3GQn8STSMemauuvqilC1jG0O1m8fhbwQwDzctO/wAl0qD86rV9ti/uv7a6ncH6qt3KcemmLTkeuaDd9r7yWlr+sXMUR+yzrr+CDxH5VT9pdr1ovCCKe4PQ6e5j/elw3yU1mlhus5PhTGeoHE+p61ZNn7iSNzFAzaPajfy5ESQ2wPUAzyfvPhf5TVcvZbu6z3888wP1WcrH/CTC/lWnbO7PlH0hVkst0ok6CgxXZ26jngqaR7hirLs7cF25itdg2ZGvJRXrWMDkKCgbM3CVcEirrs6xES4FeyigKKKKAooooCq/uyulbiHOTDdTjj0EzC6UegW5UD0qwVBWmUv7lMYWWK3nB83Blhk+SxwfOglK6A0HFGaAzRTZpFUFmIVRzLEAD1Jqq7U7SNnQ5HtCysPqwBpz6ZTKj4kUFspprKdpdsLHhbWZ+/PIF/8ATj1E/vCqvf77bTuOBuDED9WBBF/OdT/zCg3e8vI4l1yyJGo+s7Ki/NiKqe0u1HZ0WQkrXDDpAjOP4hwn81Y6uw5Jm1uGkc/XkLSN+85JqesNzJX5g0ExtPtcnfItrVI/JpnLt/DjwP5qrV9vPtK54PdSqp+rDiBfTKeMj1arns7s9+1VnsNyY15gUGLWu7bu2rRljzY5Zz6s2SasVhuRI3MGtktthxJyUV747dRyFBmmzuz0fWqy2O5sScwKtYFFBH2+yI05KK9qQgchT6KAooooCiiigKKKKAooooCiiigKrW892ttcW904kKaJ7dhHHJKcyd1KhKRgnnARn9v31Za5XMepSPOgzPbXauEOmGzlJ+1OywD9wan+BAqpbQ7Q9pz8BIluD0hjGr+JLqPxAFXPa+5JllLY617dnbhIvMUGQy7OmuG1TNLOfOV3k+QYkD4Cpew3QlbHhwPStps92ok+qKk4rJF5AUGU7O7PifpCrRs/cWNeYq7BQKWgh7Td+JPqipGO1VeQFd6KBAKWiigKKKKAooooCiiigKKKKAooooCiiigKKKKAooooCiiigTFLRRQFFFFAUUUUBRRRQFFFFAUUUUBRRRQFFFFAUUUUBRRRQFFFF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AutoShape 10" descr="data:image/jpeg;base64,/9j/4AAQSkZJRgABAQAAAQABAAD/2wCEAAkGBxAQEQ8QEBMRDxEQExAXFBIUEBMQGhAQFREXGBoYExcYHCggGBolGxcTITEhJSktLi8uGB8zODM4NygtLi0BCgoKDg0OGxAQGywkHyQwMC0sLCwvLCwsLDQsLTcvLCwsLCwsLCwsNCwsLCwsLCwsLCwsLCwuLCwsLCwsLCwsLP/AABEIAOEA4QMBEQACEQEDEQH/xAAcAAEBAAIDAQEAAAAAAAAAAAAABwUGAQQIAgP/xABIEAABAwEDBwQPBwIFBQAAAAABAAIDBAUREwYHEiExQVFhcYGSFBUXIjNSVHJzgpGTsrPRMjVCYqGxwSODosLh8PElNENTY//EABoBAQADAQEBAAAAAAAAAAAAAAADBAUCAQb/xAAvEQEAAgECBAUDBAIDAQAAAAAAAQIRAwQSFDFREyEzQYEyUrEFInHwYeFCocEj/9oADAMBAAIRAxEAPwC4oCAgICAgICAgICAgICAgICAgICAgICAgICAgICAgICAgICAgICAgICAgICAgICAgICAgICAgICAgICAgICAgICAgICAgICAgICAgICAgICAgICAgICAgICAgIOHOAF5IA4nUg6jrSiH4r+YFSRpWR+LVx20i4nqlPCseLU7aRcT1SnhWPFqdtIuJ6pTwrHi1O2kXE9Up4VjxanbSLieqU8Kx4tTtpFxPVKeFY8Wp20i4nqlPCseLU7aRcT1SnhWPFqdtIuJ6pTwrHi1O2kXE9Up4VjxanbSLieqU8Kx4tTtpFxPVKeFY8Wp20i4nqlPCseLU7aRcT1SnhWPFqdtIuJ6pTwrHi1O2kXE9Up4VjxauRacXE+wp4VjxauzFK1wvaQRyLiYmOruJiej7Xj0QEBAQEBAQfL3AAk6gASTwATqNWrrRMruDR9kcnE8qu004rCpe82l1cZd4cGMmAxkwGMmAxkwGMmAxkwGMmAxkwGMmAxkwGMmAxkwGMmAxkwGMmAxkwGMmB+tPWOYdJpuP7jgV5akWjEuomYnMNqo6gSMa8b93A7wqVq8M4W62zGX7Ll6ICAgICAgxuUMujTyEb9EdBcFLoxm8I9Sf2tMxlfwqmMmAxkwGMmAxkwGMmAxkwGMmAxkwGMmAxkwGMmAxkwGMmAxkwGMmAxkwGMmAxkwGMmBs2SUxcyUbg4H2j/RVNzGJhY0eks+qyYQEBAQEBBhsrXXUrz+aP4wp9v6kI9X6Wh4y0cKmTGTBkxkwZMZMGTGTBkxkwZMZMGTGTBkxkwZMZMGTGTBkxkwZMZMGTGTBkxkwZMZMGTGTBkxkwZMZMGTGTBltuQz72z+cz9iqW76wsaHSW0KonEBAQEBAQYLLU3UcnnR/GFY2vqQi1voTfFWnhTMVMBipgMVMBipgMZMGXOmf9hMPXGMmHmTFTAYqYDFTAYqYDFTA+tI8D7EemkeB9iD5xUw8MVMBipgMVMBipgbtm8de2o86P9iqO86ws6HSW3qksCAgICAgINey9N1FL50XzArO09WEWv8AQluKtXCjkxUwZMVMGXesmzp6p+hC3Su+046msH5ju5tq41NSunGbOq1m04hvVlZEQsAM7jM7gL2NHQNZ6T0LP1N5afp8lquhEdWxU1BDELo442eawBVrXtbrKaKxHSHYuXL11aqzYJdUkUb+dgJ9u1d11LV6S5msT1hrdq5DROBdTuMTvEcS9p6ftN/XmVnT3lo+vzQ20In6Wi2lRzUz8OZpY7dvDhxadhC0KXreM1VrVms4l1cVdYc5MVMGWw5DUePVNcdbIRpnzhqaPbr9VV91fh08d0ujXNv4VJZK8II/lJR9jVM0Wxt+kz0btY9mzoWzo346RLP1I4bTDGYqlw4yYqYMmKmDJipgy33Nk69lT50f7OWfvusLW36S3ZUVkQEBAQEBBrWcQ3UEvnRfMarWz9WPlDuPTlJMVa+GfxGKmDiZrJaw5K6XRF7YmXGSTgODeLj+m3kMOvrRpVz7+yTSpN5/wrtn0McEbYomhjG7hvPEneeVY17zec2aNaxWMQ7K5esNaWVNFTktkmZpDa1t8hB5Q0G7pU1Nvq384hFbWpXrLGDOHQX7ZefCP/Km5HV/wj5rTZazMpKOpIbDMxzjsYb2OPM11xKh1NDUp9UJaatLdJZZQpHTtWzIqmMxTN0mnYdhYeLTuK709S1JzVzasWjEo/lFZElFMYn9806433XCRn8Ebx/otnR1Y1a5hnalZpOJYvFUuHHEq2bmz8KlxXDvqg6X9sam/wAu9ZZO8vxamOy/t64pnu2pVE4g0HOvTBkUVXr/AKZw3kC/vXHvSfW1esr+xv5zSVXc18oslUluj8LCecgftetJTy6z7blOwNHQT/KGX5m15vGHVCGXLbYmG8HnaP4Qyq+ZetdLHWFwALXxDVfr71yzd/1qubXpKkKgtCAgICAgINWzluus+Y/nh+a1W9l60fP4Vt3ONKfj8o3jLawy+N+lOHSPZGwaT3ua1o4ucbgPavJxWMy9icziF3yeshlHBHC3WQL3u8eQ/acf45AAsDW1Z1LzaWzp0ilcQ7tTOyNjpJHBjGAlzibg1oF5JUcRNpxDqZiIzKP5W5dy1TnRwF0NPs1HRfKOLyNYH5fbwG1t9lXTjNvOfwyNfeTecV8o/LUsVXMK3GYqYOMxUwcbdsj8v5IHNhq3OlgNwEhvc+HnO1zf1G7gqO52UXjip5T+VvQ3vDOL9PwrTHhwDmkEEAgg3gg7CCsbo1mHytsQVtO+PUJG99E7hIBs5jsPPyKfb63hXz7e6LW0+OuPdGLLpHz1EVMLw6SQMI3t198TzAOPQtvUtFKTdk0/daKr9BE1jWsaLmsAaBwaBcAvnpnM5ltRGPJh8s7Z7CoqioBAe1l0d4vvmd3rNW8XkHmBUmjp8d4q51L8NZl3bEtFtVTwVDPszRtdd4pI1jnBvHQuL04LTWfZ7W3FES+bfsxtXTT0ztkzHNv8V21rucOAPQvdO80tFo9i1eKJh5jmicxzmPGi9jnNcODmm4j2grdicxmGX0fK9BAQV3MV4Ku9JD8Dlm7/AK1XNr0lUVQWhAQEBAQEGpZ0j/02fz4PmtVzYevHz+FTfejPx+UPxFv4YHFLds01BjVplcL200ZcPSO71v6aZ6FQ/UL8Olwx7r/6fTi1OKfZZ1httLs8FvEGOhYbgQJJrt+vvGn2F3VWt+naPXUn+IZX6jrdNOPlMdJarJNJA0kDSQNJBWs0VvGWOSjkN7oAHREnWYibi31SR0OA3LG/UdHhtGpHv1bP6frcVeCfZRVmtJKqkdhZRxagIqvWNX2XTMc03HiZW+x5WlxzqbXHb/z/AEo+HWm4z3VVZq8kWe62L309E06mAzSecb2sHQNM9IWjsdPym/wp7q3SrI5krY04J6Nx1wOxGeikOsDmeCfXC432ni0X7uttbymqmKitINncsfsevdK0XR1bcQckgua8e3Rd6619nqcWnjsobiuL57tKVpAICCu5ivBV3pIfgcs3f9arm16SqKoLQgICAgICDUM6xusyfz4PmtVzYT/94+fwq72JnRnCGXrfYGFYzKRDCrH73SRt6GsJ/wAxWR+pz+6sNf8ATY/ZMqUstpPPOXFSZLQrXHdM5vRHcwfo0L6Ta14dGsf4fO7q3FrWlg1YVy9Hrgu5V5MxD2KzPSHyZhxvXM6lYSRo3l+bpzuXE6vZLXbx7y2fNhWOZalLr1SYrDygxOP7taqe7zbSnK5tqxS8YeglitNLc7ow6yyJh9oSH/BNE4fuVf2fnS8f3pKpuPK1ZVCR4aC5xuABJJ3AbSVQW3mTKO1TWVVRUm+6V5LRwjGpg6oat3TpwUirLvbitMu/kDbHYdfTyk3Me7Dk9HJcLzyB2i71VxuKcenMOtK3DeJejlitJpGd2x+yKB0rRe+kcJB6PZIObROl6qtbO/DqY7oNxXNM9kIWuoCAgruYrwVd6SH4HLN3/Wq5tekqiqC0ICAgICAg0zO791z+fT/OarOz9WPn8INx6coICthnzET1V7MZU3xV0ZOtskTuh7HD/IVnb/MzWVzaRERMQqCz1t5yy9hdFaVcw75S8avwyAPHxLd2+rM6VWTraNfEnMMBiHipuO3dH4VOzguPErzMuorWOkOF46EBBteaylMlqUpGyISyO5AI3N+JzVW3VsaUpdCM6kPQax2ilmdw4lbZEA2l/wAc0TR+xV/Z+VLz/ekqm487VhsWdW1TBZ8rGXl9UcIXAnvHA6Z1fkDh6wUO0pxakTPt5pde2KfyguC/xXdUrXzDPcGB3iu6pTMGHozIO1jV0FNK+/Ea3Qkv1EyR96See4O9ZYuvTg1JiGlpW4qRLOzxNe1zHDSa8Frgd7SLiD0KGJx5pHmK3bMdSVNRTO2wyOaD4zNrT0tLT0re078dYt3ZVq8Nph0V28EFdzFeCrvSQ/A5Zu/61XNr0lUVQWhAQEBAQEGmZ3fuufz6f5zVZ2fqx8/hDuPTlBFsM9u+aC1BBaAicbm1Ubmf3G98y/2PHrKpvKcWnnsn29sXx3XdZK+leejJ1zhHaEYv0AI57tzL+8f0Elp528FobLVx+yfhU3NP+UJKtFUEBAQEFmzNZOuhhfWyC59SAIwdogBvv9Y3Hma071l73V4rcEey7tqYjin3UhUllKGO7Y5SXt76KhB17v6II9uM/wBjVoentv8AM/8Av+lT69b+FXWetiAgICCO57bH0JqesaNUrcKT0jLy0nlLdIeoFpbHUzE0+VPc184smavqogruYrwVd6SH4HLN3/Wq5tekqiqC0ICAgICAg0zO791z+fT/ADmqzs/Vj5/CHcenKCLYZ77gmcxzXsJa9jmua4bWuabwR0gLyYiYxJ/D0hkflAy0KWOdtwf9mVn/AK5QNY5t45CFia2lOnbhaeneL1yzE8LXtcx7Q9jwWua4XhzSLiCDtBCjicTmHcxlFMts2s1M501E109ObyYxe6SHku2vbyi88eK1NDdxbyv5So6m3mvnXon/APG3kKuK4g5Y0khoBLibgALyTwAG0oKTkLm0klc2otBpjiFxbTnU6X0o/C38u077t9HX3cRHDTr3WdLQmfOyxtaAAALgNgGq4LMXWt5f5Sts+ke8EY8l7IW8Xka3EeK0az0DeFPt9LxL49vdFq6nBXLX821nNs6z5rQqr2umbiuJBLmwNvLRdtLnXl3HvgNqm3N51dSKV9kehXgpxWd7uqWX483uHrjk9X+y65ih3VLL8eb3D05PV/snM0O6pZfjze4enJ6v9k5mgc6ll+PN7h6cnq/2TmKNzp5myNa9hDmva1zSN7XC8EdCrTGJxKeJywmXdjdmUNRCBfJo6cfpWd80DnuLfWUuhqcGpEo9WvFWYebwVts1ygruYrwVd6SH4HLN3/Wq5tekqiqC0ICAgICAg0zO791z+fT/ADmqzs/Vj5/CHcenKCLYZ4gzuR2U8tmz4rO/jfcJYr7hIziODhruPRsKh1tGNWuJ6pNPUmk5egLDtqnrYmzU7xIw6iNjmO3te38LuT+Fj307UnFmhW8WjMMiuHTEWvkvQ1ZvqKeKRx/Ho6Luu2536qSmten0y4tp1t1hhRmxsm+/Afzdkz3fGpec1e//AFDjl9Psztk5PUdJ/wBvBFEfGDBpEcrz3x9qivq3v9UpK0rXpDKKN0xOUmUNPQQmad123QYLi6V3isG/n2DepNPStqTiri94pGZTXJuyqi3qzthWt0aSI3Rx69F+idUbL9rQftO3nVyNvat67enBTr/f7CrSs6tuK3Rls9dr4dPDRtNxndpPH/yiIIHS/R6pUexpm027O9zbFYr3RtaamICAguuaC2MegELje+kcY/7R76M8wF7fUWTvNPh1M91/b2zTHZvKqJ3nPODY/YdoVEYFzJDix+ZISbhzO0x0La29+PTifhm61eG8w11To1dzFeCrvSQ/A5Zu/wCtVza9JVFUFoQEBAQEBBpmd37rn8+n+c1Wdn6sfP4Q7j05QRbDPEBB37Ftmoo5MWmkdE7Vfdra8Dc9p1OH+wuL6dbxi0Oq3ms5hUrAzuQvAbWxuhfvkjBkYeUt+03m77nWfqbG0fROVqm5j/k3my8o6KqIFPUQyuOxgkGlsv8AsHvv0VW+len1QsVvW3SWUUboQTnLfORJRyPpoaZ7ZRsknGiwjxo2g/1By3hXdDaReOKZ8v8ACtq681nEQxWTGRM9pOZaFqyukZIA5kWlcZGHWNK64Rs/K3bfu3yau4rpRwacOKaU3/ddVoImRtaxgaxjQA1rQGhrRsAA2BZ8zM+crcYjo88ZwrY7MtCokBvjjOFH5kZIvHIXabukLZ29ODTiPlna1uK8y11ToxAQEG55prY7Gr2RuN0dW3DPpNsZ9t7fXVXd6fFp57JtvbF8d16vCyGgmueux8SCGsb9qndoP5YpCLieZ4b1yr2xvi017qu5rmOLsji01NXcxXgq70kPwOWbv+tVza9JVFUFoQEBAQEBBpmd37rn8+n+c1Wdn6sfP4Q7j05QRbDPEBAQEH6U1Q+J7JI3Fkkbg5rgbi1w2ELyYiYxJEzE5hd8gsu4rQaIpS2KraNbNgmu/FF/Ldo5tayNxtp05zHRoaWtF/Kerc1WTOpaVmQVLDHURsmYfwvaHXHiOB5Quq3tWc1nDyaxaMS0e0s0NnyEmJ01OTuBbK3/ABjS/VW677Ujr5oJ21J6eTUsrs2sVn00lS6qxNEtayPscNL3udcBfp8Lzs2Aqxo7u2pbhx/2h1NCKVzloKuK4gICAg4IQcYbeA9gTMgGDgPYmR9IK7mK8FXekh+Byzd/1qubXpKoqgtCAgICAgINMzu/dc/n0/zmqzs/Vj5/CHcenKCLYZ4gICAgIOWuIIIJBBBBBuII2EEbCgoeS+dWogDY6xpqoxqxGkCUDlv1P6bjylUtXZVt508vwsU3Mx5W81MsXLGz6u7BqGaZ/wDG84T+q66/ovCoX0NSnWFqurW3SWeUSRHM9tsac0FG06oW4j/SPFzRzhukfXWlsaYrN+6lubecVTRX1YQEBAQEBAQEFdzFeCrvSQ/A5Zu/61XNr0lUVQWhAQEBAQEGmZ3fuufz6f5zVZ2fqx8/hDuPTlBFsM8QEBAQEBAQcEI8d6jtiqhuENRPEBuZNI0ewG5cTp1t1iHUWtHSXXq6qSZ7pJXukkfdpPcS4uIAAvJ5AB0LqIiIxDyZmZzL8l6CAgICAgICAgruYrwVd6SH4HLN3/Wq5tekqiqC0ICAgICAg0zO791z+fT/ADmqzs/Vj5/CHcenKCLYZ4gICAgICAgICAgICAgICAgICAgruYrwVd6SH4HLN3/Wq5tekqiqC0ICAgICAg1DOxEXWXU3fhMDjzCZl6s7Scasf32Q7j05QBbDPEBAQEBAQEBAQEBAQEBAQEBAQEFfzFxnBrXbjLGAeUR3n4gs3fz+6q5tekqeqC0ICAgICAg61o0TKiKWCQXslY5jh+VwuN3Ar2tprMTDyYiYxLzblHYU1BO6nmGsXlj7rhNHfqc3+RuOpbmnqV1K8UMy9JpOJYxSORAQEBAQEBAQEBAQEBAQEBAQftR0sk0jIommSSQ3NY3a4/wOXcvJmKxmehETM4h6MyMsAWfSRU94c/W6Vw2OldrddyDUByNCxNbV8S82aWnTgrhnFEkEBAQEBAQEGPtqxaasjwqmNsrNov1Fp4scNbTygrumpak5rLm1YtGJaNVZnqRxJjqKiMH8JDJLuY3Aq1G+v7xCCdrX2mX4dxuHyuX3TPquuft9sPOVjudxuHyuX3TPqnP2+2DlY7ncbh8rl90z6pz9vtg5WO53G4fK5fdM+qc/b7YOVjudxuHyuX3TPqnP2+2DlY7ncbh8rl90z6pz9vtg5WO53G4fK5fdM+qc/b7YOVjudxuHyuX3TPqnP2+2DlY7ncbh8rl90z6pz9vtg5WO53G4fK5fdM+qc/b7YOVjudxuHyuX3TPqnP2+2DlY7ncbh8rl90z6pz9vtg5WO53G4fK5fdM+qc/b7YOVjudxuHyuX3TPqnP2+2DlY7ncbh8rl90z6pz9vtg5WO53G4fK5fdM+qc/b7YOVju+4szlPf31TO4cAyNv6kFeTvrdoOVr3luWTmSlHQA9jxgPcLnSuOm9w4Fx2DkFw5FW1Na+p9Up6adadGbUTsQEBAQEBAQEBAQEBAQEBAQEBAQEBAQEBAQEBAQEBAQEBAQEBAQEBAQEBAQEBAQEBAQEBAQEBAQEBAQEBAQEBAQEBAQEBAQEBAQEBAQEBAQEBAQEBAQEBAQEBAQEBAQEBAQEBAQEBAQEBAQEBAQEBAQEBAQEBAQEB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AutoShape 16" descr="data:image/jpeg;base64,/9j/4AAQSkZJRgABAQAAAQABAAD/2wCEAAkGBhQQEBUREBETEBAVFxYUFRgQFhQQFRQYExYVFxYYFhYXGyYeGhkjGRQTIC8gIycpLCwsFyAxNTAqNSYuLioBCQoKDgwOGg8PGiwlHiQ0KSwsLCw0Liw0LDQvLCwsKi4sLCosLCwsLC8sLCwsLSwpLCwtKSwsLCwsLCwpLCwsKf/AABEIANQA7QMBIgACEQEDEQH/xAAbAAEAAwADAQAAAAAAAAAAAAAABQYHAQIEA//EAEIQAAIBAQQFBwkHAwMFAAAAAAABAgMEBREhBhIxQVETImFxgZGhFzJSZHKiscHiBxQjQmKC0bLC8DOS4SQ0Q9Lx/8QAGgEBAAMBAQEAAAAAAAAAAAAAAAMEBQECBv/EACkRAAICAgEDAwQDAQEAAAAAAAABAgMEERIhMVEUQbETM2GBMlJx8CL/2gAMAwEAAhEDEQA/ANxAAAAAAOtWqopyk1GKzbbwSXSzrXrxpxc5tRjFYtvckZtpFpJO1SwWMaKfNjx/VLp6NxBdcql+SvffGpfknb309SxjZo636544ftjtfaVi139Xqvn1p9UW4LujgeAGTO+c+7Mey+yzuzmUm822305nos95VaecKtSPVKWHdjgeYESbXYhTa7FouvTypBpV4qrHisIzXyfh1l0u686dohr0pKS3rY4vg1uMjPTd94zoTVSnLVku5rg1vRbqy5R6S6ouU5koPUuqNdBHXHfUbVS145SWU474v+HuZImtGSkto2IyUltAAHT0ACtaV6UcguSpP8ZrN7eTT/u/+nic1BcmR2WRrjyke6+tJaVlyk9epuhHb+5/lRTbw0ztFXzZKlHhT2/7nn8CDnNybbbbebbzbb3tnBk2ZM59uiMa3KnPt0R9KtpnPz5yn7UnL4s6060o+bKUfZbj8DqCtsrbZL2HSu0Un/qOpHhV5/jt8S33LpjSrtQn+FUe6T5sn+mXHoZnIJ68icPfaLFWTZX77RswKVonpW8VQryxTyhN7VwjJ/Bl1Neq2Nkdo2arY2x5IAAkJQAAAAAAAea8rYqNGdV/li31vcu/A43pbZxvS2ym6c33rz+7wfMjnPDfLcupfF9BVDtUqOUnKTxk223xbeLOpg2TdknJnzttjsk5MAAjIwAAAAACQuK93ZqyqLzdk1xi9vatqNUpVFKKlF4xaTTW9PYY2aDoLeHKUHTbzpvBezLNfNGhh2afBmjg26fBllABpmsR1/XqrNQlU2y2QXGT2dm/sMsq1XOTlJuUm8W3tbZZNO7x166pJ82ms/alm+5YLvKyY+VZznr2RiZlvOfH2QABUKYAAAAAANH0Pvv7xR1ZvGrTwTx2yX5ZeGD6ukzglNGbx5C0wljhGT1JdUsvB4PsLGPZ9Of4ZZxrfpzXhmpAA2zeAAAAAABWtPbTq2ZQX55pPqinL4qJZSm/aI8qK6ZvwiQZD1UyvlPVUilgAwzAAAAAAAAAABZNA7Tq2lw3Tg12xwkvDWK2S+iUsLZS65LvjJEtL1ZH/Sah6si/yaeAfK0zwhJ8It9yZvH0Jk142jlK1SfpTk+xvLwwPOcHJ863t7PmW9vYABw4AAAAAAAAAa5dlo5SjTnvlCLfW0sfHE9RE6Kv/o6Ps/Bslj6CD3FM+kre4pgAHs9gAAAqH2h0uZSluUpLvSf9rLeQemVj5SySazcGprsyfuuRDfHlW0QZEeVUkZqADCPnwAAAAAAcxg20km28klm2faw2GdeoqdNa0n3Jb23uRo9w6NU7LHHz6r2zfwjwXxLFNErX+CxRjytfTt5KvdegtWphKs+Rjw86fdsRabt0WoUJKUYuU1slNtvu2eB5r60xpUG4Q/FqLdF4Rj1y49CKjbtLbRVf+pya4U+b47fEtcqKe3Vlzlj0dEts044lFNYPNPJmPytk28XUm30yl/J3o3jVg8Y1akX0Sl/J31y/qd9ev6l8t2g1Ca/D1qMv0vWj/tfyaKpe+itaz4ya5Sn6UM8PaW1fA9N3acV6eVTCtH9XNl2SXzTLldF/0rUuY8Jb4Sykv5XSjijRd/HozijRf0j0ZlYLzpJocpp1bOlGe2UFkpezwfRsZRmsMnk+kpW1SremULaZVPUgACIiAAAAB3oUXOUYRzlJqK65PBfE6DUNGaerZKKfoJ9+fzJM+dCioRjBbIpRXUlgj6H0EVqKR9LBcYpAAHo9AAAA61KalFxaxTTT6U9p2ABkl7Xe7PWnSf5Xk+MX5r7jyGi6X3B94p8pTWNWC2elHeuvev8Akzpow76nXLXt7GBkUuqevb2AAICuDmEHJpJYtvBJbW3sRwWrQS6Neo68lzYZQx9J7X2L49BJXB2SUUSVVuySiiyaN3CrLSzSdWWc3/auhEBpXpY23Qs8sIrKc1v4xi+HFkrpnffIUuTg8KlTFZbYx3vrexdvAzsu5Fv019KBfyblWvpV/sAAzjMAAAB3o1pQkpQbjJPFNZNHQHQaPovpKrTHUqYRrRWeGSmvSXzRGaa6PZO00ln/AORLf+vr495ULLapUpxqQeEovFP/ADcapdlvjaqCmksJLCUXng9kos0qpq+DhPuatU1kQdc+5kwJC/rr+7V5U/y+dD2Xs7tnYR5nSi4vTMuUXFtMAA8nAWTQe6+Ur8q1zKWzpk9ncsX3EFYrFKtUjTprGUnh1cW+CRqd0XZGzUo0o54Zt+k3tZcxaucuT7Iu4dPOfJ9kewAGubQAAAAAAAIPSHSiFlWrHCdZrKO6PTL+Np5nNQW5Hic4wW5ErbLbCjHXqzUI8X8uLM20kt9GtV16EJRx85vBKb4qO5/HgeK33jUrz16snJ7uC6EtyPMZN+T9Tol0MfIyvq/+UugABUKYNWuCwchZ6cMMHhjL2pZv44dhmd1UOUr04elOK8Viadflp5OzVZraoSw62sF4s0MNJKU2aOCklKb9jN9ILx5e0TnjjHHVj7Mcl37e0jwCjJuT2zPlJybbAAPJwAAAAAAFs0AvHVqSoN5TWtH2o7e9f0lTPdcdp5O00p8JxT6pPVfxJaZ8Jpk1E+FiZbPtAsGNKFZLOD1X1S2dzS72UU1TSOz69lqx/Q5f7ed8jKyfMjqe/JYzo6s35AAKZRLZoffNmorVmnTqyyc5Zxa3LFeav8xLzCaaTTTTzTWaZjRK3JpHUsr5r16e+Enl+30WX6MrguMl0NDHy+CUZLoaiDx3Xe1O0w16bx4p+dF8Gj2Gmmmto1k01tAAHToAPFfF6Rs1GVSWeGUV6UnsRxtJbZyTUVtkdpTpGrNDUhg60llv1F6T+SM5qVHJuUm5SbxbebbfE72u1SqzlUm9aUni3/m4+RiXXO2W/Ywb73bLft7AAEBXAAAJXRWONspe0/CLLtpjLCxVP2r3kUfRipq2uj7WHemvmXrS6njY6vQk+6SZo4/2Z/v4NPG+xP8AfwZkADOMwAAAAAAAAAHMJYNPhn3ZnB9LPT1pxjxlFd7S+Z1BGuWqGtTkuMZLvTMeNfvCpq0akuEJPuizIS/nd4mln94/sAAzzNAAAPXdd6Ts1RVKbz3p7JLgzT7qvSFppKpDY8mnti96ZkpK6OX27LVTedOWU10ekulfyW8a/wCm9PsXMXI+m9PsaiDrCakk08U1imt6Z2Ng2wZxplfHLV9SL/Dp4xXBy/M/l2dJddIby+72edRZSw1Y+1LJd23sMrM/Ns0lBGbnW6Sgv2AAZhlAAAAAAH1slfk6kZ+jKMu5pmsW2gq1GUN04NL9yyfwMiNL0PvHlrLFN86n+G/2+b7uBfw5Lbg/c0cGS24P3M1lFp4PJrJ9hwT2mV18jaHJLmVeeuv8y78+0gSnOLhJxZRsg4ScX7AAHg8AAAAAAAldFrJylrprdF676oZ/HAii9aBXXqwlXks582Psp5vtf9JPjw52JE+NXzsSJTS21cnZKnGSUF+54fDEzEt/2gXjjKFBPzefLreUfDW70VAky58rNeCXMnys14AAKhTAAAAAAL3oJfGvB2eT50M4dMOHY34otZkt0Xg6FaFVbIvPpi8pLuxNZhLFJrNPNdpsYlnKGn7G1h284cX3RSvtCtvOp0VuTm+3mx+Eu8p5LaV2jXtlThFqC/akvjiRJm3y5WNmZkS5WNgAEJAAAAAAACa0Uvn7vX5zwpTwjLo9GXY/BshSauDRepauc/w6PpPbLoit/XsJauXNcO5LTz5rh3L3ft0K1UXB4KW2D4SWzseztMutFnlTm4TWrKLwae5mt2ejGjTUcXqQWGM3jkuLZSNMbzs1Z/h4yrRy145Ra4Nvzuhov5dcWuXZmhm1xa5t6fyVcAGWZQAAAAABJXDc0rVVUFlBZzlwX8vcaTarRCy0HJ82nTikkujJRXTsRDaK3tZdRUqT5Oe1qpgpTe962xvo8CRv65Faqeo5Sg08YtbMdnOW81qIcK24dWbOPXwrbh1bMyttrlWqSqT86Tbf8LoSwXYfE9l6XTUs09SpHDg1nGS4pnjMuSafXuZEk03y7gAHk8gAAAAAA0zRC28rZIY5uGNN/t2e7gZmWvQi9FSjVjJ4LGEl1tST+CLeLPjZ19y3hz42dfcrl4VNatUlxnN98mecuc/s8xbfL7W35nH9xx5O/WPc+o48a1vt8HHi3N718FNBcvJ36x7n1Dyd+se59Rz0tvj4Oeku8fBTQXLyd+se59Q8nfrHufUPS2+Pgeku8fBTQXLyd+se59R9bN9n0YzTnW14J4uKjq49GOIWLb4OrEt8fBHaK6K8vhWrLCj+VbOU+n4lyvO9Kdlp608EtkYx2vDdFf5gcXpecLLS15bFlGKyxe6K/wAyMyvO852io6lR4t7FuiuCXAtSlHGjxj3Lc5xxY8Y/yPXfWkdW1PnPVp7oR2dvpMigDOlJye2ZkpOT3IAA8nkAAAAAAFm0f0zlSwp126lPYpbZQ/8AZeJWQSQslB7iSV2Sre4s1q02WlaqWEsKlOSxTXg4vczN78uOdlqass4PzJbpL5NcD06NaRyss9WTboyfOW3V/VH5reX63WKna6Oq8JQksYyWeHCSZfajkx2v5I0Wo5UNrpJGTAuXk79Y9z6h5O/WPc+oq+lt8fBT9Jd4+CmguXk79Y9z6h5O/WPc+oelt8fA9Jd4+CmguXk79Y9z6h5O/WPc+oelt8fA9Jd4+CmnMajWxtdRcfJ36x7n1Dyd+se59Q9Lb4+DvpLvHwXQAG0boAAAAAAOtWqoxcpPCKTbb3JbWdioaeXvqxVni85c6eHo45Ltax7OkjtsVcXJkVtirg5MrekF9O1VXLNU1lBcFx63tIwAwpScntnz8pOT2wADyeQAAAAAAAAAAAAW3Qm/9WSs1R82T/Db3Sf5ep7unrKkIyweKya4EldjrlyRJVY65KSNmBF6OXt95oRm/PXNn7S39qwfaShuxkpLaPoYyUkpIAA9HoAAAAAAAAAAAAAAA6VaijFyk8Ek23wSWLMlvK2utVnVltk2+pbl2LAv+mtt5OyuK21Godjzl4LDtM3MzNntqJk59m5KAABnmcAAAAAAAAAAAAAAAAAAWLQe8uTtHJt82qsP3LOPzXajRDG6NVwkpR86LUl1p4o1+yWhVKcZrZKKku1YmphT3Fx8Gvg2bi4+D6gAvmgAAAAAAAAAAAAAAAUf7Q7TjOlT4Rc3+54L+mXeVEntNquNskvRjBeGP9xAmHkPdjPn8mW7ZAAEBAAAAAAAAAAAAAAAAAAADSdC7Tr2SC3wcodzxXhJGbF6+z2rjSqx4TT74/8ABcw3qzRdwpat15LYADXNoAAAAAAAAAAAAAAAzPTH/van7P6IkKAYNv3Jf6z5277kv9YABERAAAAAAAAAAAAAAAAAAAun2dvKsumH9wBZxfur/vYtYn3l+/guQANo3QAAAAA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1600200" y="1550895"/>
            <a:ext cx="6705600" cy="2800767"/>
          </a:xfrm>
          <a:prstGeom prst="rect">
            <a:avLst/>
          </a:prstGeom>
        </p:spPr>
        <p:txBody>
          <a:bodyPr wrap="square">
            <a:spAutoFit/>
          </a:bodyPr>
          <a:lstStyle/>
          <a:p>
            <a:r>
              <a:rPr lang="en-US" sz="1600" dirty="0" smtClean="0"/>
              <a:t>A </a:t>
            </a:r>
            <a:r>
              <a:rPr lang="en-US" sz="1600" b="1" dirty="0" smtClean="0"/>
              <a:t>decision table </a:t>
            </a:r>
            <a:r>
              <a:rPr lang="en-US" sz="1600" dirty="0" smtClean="0"/>
              <a:t>is a good way to deal with combinations of things (e.g. inputs). This technique is sometimes also referred to as a ’cause-effect’ table.</a:t>
            </a:r>
          </a:p>
          <a:p>
            <a:endParaRPr lang="en-US" altLang="en-US" sz="1600" dirty="0" smtClean="0"/>
          </a:p>
          <a:p>
            <a:r>
              <a:rPr lang="en-US" altLang="en-US" sz="1600" b="1" dirty="0" smtClean="0"/>
              <a:t>Definition:</a:t>
            </a:r>
          </a:p>
          <a:p>
            <a:r>
              <a:rPr lang="en-US" sz="1600" dirty="0" smtClean="0"/>
              <a:t>Decision table testing is black box test design technique to determine the test scenarios for complex business logic. In decision table testing the test cases are designed to execute the combinations of inputs and/or stimuli (causes) from the decision table. </a:t>
            </a:r>
          </a:p>
          <a:p>
            <a:endParaRPr lang="en-US" sz="1600" dirty="0" smtClean="0"/>
          </a:p>
          <a:p>
            <a:r>
              <a:rPr lang="en-US" sz="1600" dirty="0" smtClean="0"/>
              <a:t>A decision table is a table of rows and columns separated into four quadrants .</a:t>
            </a:r>
          </a:p>
          <a:p>
            <a:endParaRPr lang="en-US" altLang="en-US" sz="1600" dirty="0" smtClean="0"/>
          </a:p>
        </p:txBody>
      </p:sp>
      <p:sp>
        <p:nvSpPr>
          <p:cNvPr id="33" name="TextBox 32"/>
          <p:cNvSpPr txBox="1"/>
          <p:nvPr/>
        </p:nvSpPr>
        <p:spPr>
          <a:xfrm>
            <a:off x="1869635" y="427739"/>
            <a:ext cx="5150769"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Topic #4 – Decision TABLE TEST METHOD</a:t>
            </a:r>
          </a:p>
        </p:txBody>
      </p:sp>
      <p:sp>
        <p:nvSpPr>
          <p:cNvPr id="56" name="Rectangle 55"/>
          <p:cNvSpPr/>
          <p:nvPr/>
        </p:nvSpPr>
        <p:spPr>
          <a:xfrm>
            <a:off x="2438400" y="43434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4572000" y="43434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438400" y="51054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572000" y="51054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2667000" y="4492823"/>
            <a:ext cx="1295400" cy="307777"/>
          </a:xfrm>
          <a:prstGeom prst="rect">
            <a:avLst/>
          </a:prstGeom>
          <a:noFill/>
        </p:spPr>
        <p:txBody>
          <a:bodyPr wrap="square" rtlCol="0">
            <a:spAutoFit/>
          </a:bodyPr>
          <a:lstStyle/>
          <a:p>
            <a:r>
              <a:rPr lang="en-US" sz="1400" b="1" dirty="0" smtClean="0"/>
              <a:t>Decision Stub</a:t>
            </a:r>
            <a:endParaRPr lang="en-US" sz="1400" b="1" dirty="0"/>
          </a:p>
        </p:txBody>
      </p:sp>
      <p:sp>
        <p:nvSpPr>
          <p:cNvPr id="71" name="TextBox 70"/>
          <p:cNvSpPr txBox="1"/>
          <p:nvPr/>
        </p:nvSpPr>
        <p:spPr>
          <a:xfrm>
            <a:off x="4724400" y="4495800"/>
            <a:ext cx="1295400" cy="307777"/>
          </a:xfrm>
          <a:prstGeom prst="rect">
            <a:avLst/>
          </a:prstGeom>
          <a:noFill/>
        </p:spPr>
        <p:txBody>
          <a:bodyPr wrap="square" rtlCol="0">
            <a:spAutoFit/>
          </a:bodyPr>
          <a:lstStyle/>
          <a:p>
            <a:r>
              <a:rPr lang="en-US" sz="1400" b="1" dirty="0" smtClean="0"/>
              <a:t>Rules Stub</a:t>
            </a:r>
            <a:endParaRPr lang="en-US" sz="1400" b="1" dirty="0"/>
          </a:p>
        </p:txBody>
      </p:sp>
      <p:sp>
        <p:nvSpPr>
          <p:cNvPr id="72" name="TextBox 71"/>
          <p:cNvSpPr txBox="1"/>
          <p:nvPr/>
        </p:nvSpPr>
        <p:spPr>
          <a:xfrm>
            <a:off x="2667000" y="5254823"/>
            <a:ext cx="1295400" cy="307777"/>
          </a:xfrm>
          <a:prstGeom prst="rect">
            <a:avLst/>
          </a:prstGeom>
          <a:noFill/>
        </p:spPr>
        <p:txBody>
          <a:bodyPr wrap="square" rtlCol="0">
            <a:spAutoFit/>
          </a:bodyPr>
          <a:lstStyle/>
          <a:p>
            <a:r>
              <a:rPr lang="en-US" sz="1400" b="1" dirty="0" smtClean="0"/>
              <a:t>Action Stub</a:t>
            </a:r>
            <a:endParaRPr lang="en-US" sz="1400" b="1" dirty="0"/>
          </a:p>
        </p:txBody>
      </p:sp>
      <p:sp>
        <p:nvSpPr>
          <p:cNvPr id="73" name="TextBox 72"/>
          <p:cNvSpPr txBox="1"/>
          <p:nvPr/>
        </p:nvSpPr>
        <p:spPr>
          <a:xfrm>
            <a:off x="4724400" y="5254823"/>
            <a:ext cx="1295400" cy="307777"/>
          </a:xfrm>
          <a:prstGeom prst="rect">
            <a:avLst/>
          </a:prstGeom>
          <a:noFill/>
        </p:spPr>
        <p:txBody>
          <a:bodyPr wrap="square" rtlCol="0">
            <a:spAutoFit/>
          </a:bodyPr>
          <a:lstStyle/>
          <a:p>
            <a:r>
              <a:rPr lang="en-US" sz="1400" b="1" dirty="0" smtClean="0"/>
              <a:t>Entries Stub</a:t>
            </a:r>
            <a:endParaRPr lang="en-US" sz="1400" b="1" dirty="0"/>
          </a:p>
        </p:txBody>
      </p:sp>
    </p:spTree>
    <p:extLst>
      <p:ext uri="{BB962C8B-B14F-4D97-AF65-F5344CB8AC3E}">
        <p14:creationId xmlns:p14="http://schemas.microsoft.com/office/powerpoint/2010/main" val="152392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1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checkerboard(across)">
                                      <p:cBhvr>
                                        <p:cTn id="17" dur="10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box(in)">
                                      <p:cBhvr>
                                        <p:cTn id="22" dur="10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checkerboard(across)">
                                      <p:cBhvr>
                                        <p:cTn id="27" dur="1000"/>
                                        <p:tgtEl>
                                          <p:spTgt spid="6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box(in)">
                                      <p:cBhvr>
                                        <p:cTn id="32" dur="1000"/>
                                        <p:tgtEl>
                                          <p:spTgt spid="71"/>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checkerboard(across)">
                                      <p:cBhvr>
                                        <p:cTn id="37" dur="10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box(in)">
                                      <p:cBhvr>
                                        <p:cTn id="42" dur="1000"/>
                                        <p:tgtEl>
                                          <p:spTgt spid="72"/>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checkerboard(across)">
                                      <p:cBhvr>
                                        <p:cTn id="47" dur="1000"/>
                                        <p:tgtEl>
                                          <p:spTgt spid="69"/>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box(in)">
                                      <p:cBhvr>
                                        <p:cTn id="52" dur="1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0" grpId="0"/>
      <p:bldP spid="56" grpId="0" animBg="1"/>
      <p:bldP spid="67" grpId="0" animBg="1"/>
      <p:bldP spid="68" grpId="0" animBg="1"/>
      <p:bldP spid="69" grpId="0" animBg="1"/>
      <p:bldP spid="70" grpId="0"/>
      <p:bldP spid="71" grpId="0"/>
      <p:bldP spid="72" grpId="0"/>
      <p:bldP spid="7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988" y="5134928"/>
            <a:ext cx="1418613" cy="1092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grpSp>
        <p:nvGrpSpPr>
          <p:cNvPr id="17"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10600" y="60960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24" name="Rounded Rectangle 4"/>
          <p:cNvSpPr/>
          <p:nvPr/>
        </p:nvSpPr>
        <p:spPr>
          <a:xfrm>
            <a:off x="1984644" y="1017050"/>
            <a:ext cx="5635355" cy="506950"/>
          </a:xfrm>
          <a:prstGeom prst="rect">
            <a:avLst/>
          </a:prstGeom>
          <a:solidFill>
            <a:schemeClr val="bg1"/>
          </a:solidFill>
          <a:ln cmpd="dbl">
            <a:no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2400" b="1" dirty="0" smtClean="0">
                <a:solidFill>
                  <a:schemeClr val="tx2"/>
                </a:solidFill>
              </a:rPr>
              <a:t>Importance of Decision Table Test Method</a:t>
            </a:r>
            <a:endParaRPr lang="en-US" sz="2400" b="1" kern="1200" dirty="0">
              <a:solidFill>
                <a:schemeClr val="tx2"/>
              </a:solidFill>
            </a:endParaRPr>
          </a:p>
        </p:txBody>
      </p:sp>
      <p:sp>
        <p:nvSpPr>
          <p:cNvPr id="4" name="AutoShape 2" descr="Image result for objectives +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jpeg;base64,/9j/4AAQSkZJRgABAQAAAQABAAD/2wCEAAkGBxQTEhUTExQWFBUUFxUUGBYYFhYVFBcVFhQWFhUWFBQYHiggGBolHBQVITEhJSkrLi4uFyA0ODMtNygtLisBCgoKDg0OGxAQGzUmICY4LC4rLzYvNy8sLS80LCwsNDQsLCssLCwsNCwsLCw0LCwsLDcsLCwsLCwsLCwsNCw1N//AABEIAOIA3wMBIgACEQEDEQH/xAAcAAABBQEBAQAAAAAAAAAAAAAAAQIFBgcDBAj/xABIEAACAQMBBQUEBgYHBgcAAAABAgMABBESBQYhMUEHEyJRcRRhgZEyQlJygqEjNGKSk6IIFTNzg7HBFiRDY8LhRFOjssPR8P/EABkBAQADAQEAAAAAAAAAAAAAAAABAgMFBP/EACURAQACAQMDBAMBAAAAAAAAAAABAhEDBBIxQYETIULBIlFxYf/aAAwDAQACEQMRAD8A3GiiigKKKKAooooCiiigKKKKAoorz319FCpeaRIkHNnZUUerMQKD0UVBHedGz7PFPcnhxjj0xnPVZ5ikbD7rGkZ7+TkLe2XPXXdSFfuju1Rvi49aCeqN2ht62hbRJMiueIjB1St92Jcu3wFeL/Z3XxuJ7i4450mTuo+PQxQBFdfc+qvfs7ZkMC6IIo4V+zGioPkoFB4Dt+V/1e0lYEZEkxFrF6EPmYH/AAqU2l7KDruUgBx4beINIPP9NPqVv4QqVK4oBNBX9q7qq0TlGke4A1wyyyySaJk8UZVWbSg1KAQoGQSOtTWxNqrcwxzLkCRFfSfpKSOKsOjA5B94r1Kc1Ttlk2t/Pbco5D7VF5YmY96o94lDt6SrQXaikBpaAooooCiiigKKKKAooooCiiigKKj9o7ct4CFlmjRm+ihYd433Ix4m+ANeH+v5JP1e0mkyODyj2WPP7Ql/Sj1EZoJ6kJxUCYL6T6c8VuCPowR97ID7p5vCR/hUn+y9uxzMHuScE+0SNMmRyIhY92h+6ooO029VqCVSTv3B0lIEe4ZW8n7oNo9WwK5Hat1J/ZWoiHHxXEqhsdCsUOvV6MyGpeNAo0qAqjkAAAPQCmEeVBEjZk8n6xeP1ylui20Z/ES8oPvEgrvYbv20ba1hUyAY758yzY8jNIS5+dSKinAUCGnBqNFNoOgpKaDT80CU0U6kNAtVPf230CC8XnbSaZP7iYhJM+QVu6c+5DVsxXnv7RJonikGUkRo2HmrAqfyNA/Zs+tAfdXqqndn94/dmCU5lgZoJDyJaM6deOmoaXHucVcaAooooCiiigKKKKAqK2rtxYXWIRyzTOrSLFGq6iiMqsxZ2VFAMiDiw51K1B7dGm5spcc5Jbdj9lJYWf8AOSCEfEUDDcX0hwqW9svDDOz3MmOuqNNCqfR2FI275f8AWLm4m450953EfpotwhZfc5apqgNQeXZ2y4YBiGKOIHidCKmT1JIHE+8166CKSgDSikK0NQNNNpSaBQKDUZt7eS1slD3UyQhs6dWSzacatCKCzY1DkOoqTFZ129bJ77ZZlA8VtIknDidLHu2Hp41P4aC6y7fhFmb3JaEQ+0AqPE0ejWMKccSOhxx54qC7P9/Ydqibu43iaErlWIYFX1aSGH3DkdPfUP2IbRFzskQuA/ctJbsrYIaNvGoIPNdMhXB+zXDdLfKyi2k2y7axFrmSVHkyqlpYg2BpAOVOk4JbqOHGg0yo3aW8VrbnTPcwwseSvIit66Sc4qndtm+UlhbJHAdM9yWAcc440xrZfJjqUA9MkjiBVd3J7HYZYEub95JJZ173uw2kKH8Q7xsamfByeIwSRxxmgum+naTbbO7vXHLKZk7yNo1HdOp6iViB1HAZIDDzFWjY+047qGOeFtUcqhlPuPMEdCDkEdCDUHvTudDeWAsj4RGiiFz4mjZF0o2eowMHzBNZb2Rbxy7Nvn2TeZVXk0rk8I5zywfsSDTg+ZU9SaD3dl28V1d7anWe4kkjijuCqFsRjEqIpEYwucNzxmtqNYh2DQZ2htCT7IKfvzk//HW3mgpu0B7NtNZBwjvEGfL2iEYPHqWiK/wTV3jbIBqtb82DSWjOgzLbkXMeOZaLJZB95C6fjqR3a2gs0KOp1BlDAjkQRkEfA0EtRRRQFFFFAUUUUBUHvnwtWkzjuHhuSf2YJklk+aIw9DU5Xm2jaLNFJE3FZUeNh0w6lT+RoOvCk4VFbuXTS2lvI/B3hjLjyfQA4+Dah8K9d5dpEjSSOqIg1MzEBVA6kmg9RorKtodutlGxWKKadQfp4WNT71DHV8wKte5W/wDZ7TysBZJUGpoZAA+nONS4JDLnyPDIyBkUFK7Ru028tr02FrBGr5jCyudZfvVUqUU4VeLY46hwNR95u9vOyGZrvxgau5SYK+fshUURk+7NcP6R2ytMtrdqD4laFmHDDI2uP4kO/wC7Whp2h2SWUN1PcRq0kKSGJWDTFyo1KsY4/SyMnA8yKCs9jvaDNeM9peHVPGpdJMBWdQwDI6gAalyOIHEZzxGTOdoXaPFs0rCqGe5cArEDhVBOAXIBPE8lHE46cM572K2Ul1tW42gEKQgzsfs95OxIiB6kKxJ8sDzFeaOUHezNxjHtRVdXLIjK23PrnusfCgl9pdoe3rVFuLmxjSBiOcTgAHkGIkLRk8vF16Vf9394INubOmVBoZ43gljJy0buhAIP1l6hsdD1BFWm/sUnieGUaklVkYHqrDB+NYJ2Au8W1LiAHKmGQNjkWilQK35sPxUHX+j3tBory5s3yDImrB6SQNgrjzw7fuV5O1qM2G3IrxAcOYLkY4ZaNgjr8e7BP36bt4f1ZvMJfoxvOs2c8O7uRpmPwLy/Krl/SD2G0trBOilnhlMZCjJ0TDyHPxIg/FQeH+kXYNLBaXaeKNC6MRxwJQjRt7gdDDPmR51b+zjfm2u7KFWmjSeKNY5I3ZUbKKFLqDjKnAORyziu+4dubjZEEN5Aw/Rdw8UqMpKxkohIYA8VVCD58uVVe77BrNnLR3E8ak50EI+OPJWwDj1yfWgv+zd57S4ne3gnjlljXWwQ6gF1aThhwJBIyAeGRmqZ217nLc2xvYyEuLVC5blrhXLFSftLxKn1HUYsW5/Z5Z7NJeBWeUgqZpDqfB5hQAFUegz5k1Tu3TblyFi2dBC5F3xLrxaTSwzDGo45zpLe4joTQef+jfbHur2diT3kkSZPEkoruxJ6k96tbLiqv2cbtf1fYRW7Y7w5klI5d4/MZ66QFXPXTVnL0C1TN0D7NcT2R4CF9UQ/5EvjiwPJctH/AIVXINVR3yj7m4tbwcAT7LKeH0XOqBj6SAoP76gulFcbSXUoNdqAooooCiiigKgN5t6Y7RGYI87rgd3HgkFvoh2PBfTi2OIBr1bYvcao1fRpXXLJ/wCXHx5ftHBx5AE+Wc3uL2W9lFtbIVh4kLj6Q6yTseec8c558iaTOExGUNFvVtExskRFuheVwQFdl72Z5dBkcEELrKjAU4AqPZrifK3F336nnHM7NFkcjoIK5HnV/wBmbjw+1PFdapysMUykuyx5d5UkQKME6dEZyTx7zkKkN4tw4pYNNmIrSZTlXEMbq3mkisDkHz5j38QaYtK+aQye/wB0omQs0KhRzkhZSFzy1FCQvu1AVw3L3clttr2bwMZI2k+ljBCFG7wMB+xqGfMdOFaVuJsXaVrKy3EFsyuAGnikCk6QcZjI5cTwAUe6rjszd6CCR5UQBn6D6CZxq7sdMkD5YGBUxXHvlSZiVd7a9j+0bKmIGWgK3C+7QcOf4bPWY9jW5NjfxSyXAeSSGQKYxJpj0MoKMQoDZJWQfSx4a3+8hWWN4nGVkVkYeaspU/kTWUdjO5l/YXFw06KkEiaPpqWZ0f8ARuFUnC4L88HxVZDUrCyjhRY4UWONRgIihVHngCsp7YOzueeYX9iC0oC94inTISmNEsR6sAACBx8IxnjWwAUEUGJQ9oW3JIPZl2dJ7SRo7/uZVxwxrKMAqv1yTpz06VaeyLs9bZyPNOVNzMoUgEMIo86tGoc2JAJxw8Ix5nQ80ZoK9vDuRZXsyT3MPeuiBBlmVdIYsNQUjVxY8/OrCoxw8qAaDQLS00U8GgQ0xkGQSBkZwccRnng9Kgd69vdyO7jP6VhnPPQvn949Pn5ZhtyppGuGJZmGglskkE5GnOeuf9awtr1i8UhhbcVjUikLxmlBptGa3bn14N4NmC5tpYCcd4hCt9lxxjce9WCn4V7s0ooK9uJtQzW6FhpfGl1znTIpKyJ8GDD4VZ6o9v8A7rtOWPlHcgXMflq4JcKB7mCP6zVd1OaBaKKKAooooM63mvf93yf/ABEzyP5tHEupEz6CMfhqy7kWoW1STA1SqGOPL6qj3AfmTUFvFsovbMigl7aRm0jm0RUqwH4SrfCvBufvilvEIZvFGD4HXiyg8cMnMj3jPPqONRaYjqmOi37UGi+tJM4EiXFtjoWZUuF+IFtJ+8al8Yqo7w702jrAyTIZEurcqhJR8PIIZcKwByI5ZDircG86lA1UUEUNQBFJTsUUCKaGammigSingUFaBlGKXFNZqBRXn2nfLDG0jclHLzJ4AD1NejFUbfbaWuQQqfDFz97kf6Dh6k1lranp0yx19T06ZV+6uGkdnc5Zjkn/AOvd0+FaNuxsvuIRkeN8O/mD0X4D881TN1dn99cLkeFPG3wPhHxOPgDWlg15tpp5zeXm2ennN5NIptdKCK9z3mCnAU2lxQVbtBgxDHdL9K0kEjdP0DeCfPuCkP6xCrFsm41xg+6utzArqyOAVcFWB5FWGCPkaqW4E7Rq9rISXtnaAknJYJju3J82jMbfioLrRRRQFFFFB57i3ydS8GxjPmOeD+fzrMd6Njv30jGykRCciS3OsN5u8YDAZ9FrVq4Xt2sS6nOByAHEsTyVR1J8qiYzGE1nE5fP21NmahhfaCwB0DuWBVvqkBSeOcdK2dt6bVIYppbiKMTRpIoZwGIdAwwvM8D0FVXtC2ncsqxpP7NqyWjjI77u+muQcVJPkVHAjLVm9vsyEeBdUzH6kaF/ngf6VXPHq0xz6Q1HbvaZAIX9gxd3A4KhDRouc+N2kC6lHkpyfdzGL7wb3baLd5NPcRjiR3R7uMDPL9Fwx65q0w7K0YElpNHnOkH9Exxz0KVyeY6damNnbvtOJPZw+qPGqOYBSSQThJOAJ4cmA5io5T2hE0w8HZP2p3Elylnev3omOmKUgB1fHhRyMagx4AnjkjjjluZrBdlbmCbaVtJGncvFPHJMgXSAImDtlfqklQAfNvid5Jq8TlmY9NU056YKkdFOK6GuIrojdKAIpumuhFN40Hj2reiCF5Dx0jwjzY8FHzIrLHYkkk5JJJPUk8STVq38v8usAPBPG33iPCPgpz+KqzaW5kdYxzdgvpk4z8OdczdX534x2crdX534x2Xrcqy0Qaz9KU6vwjgo/wAz+KrEK5RRhQFXgFAUDyAGBXVa6FK8KxV0tOnCsVMPA08PSmuRq67qeNJXMGnhvOgXFU3bqezbRinHBLtO5by76EF4zjzaMyDP/KWrkRUHvns5p7SQR/2semeLpmWI61XPk2Cp9zGgnoXyAafUJultNZ7dJFOQ6qw9GAI/zqboCiiigKpu3dtaY/aANTuSlsp4gL1lI655+mkcMk1Y9vORby44EqVB8tXhz+dZzvxdFZUUcNEEej9nvJH1sPggHwoF3X3SkupHluGOjVxYnLyP9bHQDkCemMDkSLju/bJBcXVugCqDBOqgfRSWMx4zzOZLeVuPVjU5YRKkaKvIKAPfw5/HnUVc+DaERxwnt5UY/tQyRvEv7s05+BqIjCZnJm9W7FvtCEwXKErzVl4SRty1I3Q+45B6g1Xt1Oz+Wwk/R38rwYx3MkYbA6aX1eHHuGOfDjV7Jpoc1KDIbZVYsANbABmwNTBfo6j1xXU0GnUHJqYFrswrmBQGmnYpFp9Aa8VzubpURnbgqgsfQDNOY1Wd+r3TEsQ5yHJ+4uD/AO7T8jVNS/Cs2Z6t+FJspd3cGR2kbm5LH49B7hy+FTW5NtruNXSNWb4nwj8mb5VAVd+z+3xHLJ9pgnwUZ/6/yrl7eOWrGf65e3jlqxn+rPThSEUorruwWkYU44puaDnyozTyKZig6Kciimoaey0FL3ZPs15cWh+ir9/F/czlnAHuVxKgHQIKvIqlb7x9zLbXg4BH9nk/u52AjJ9JQg9wkarbZTakBoPRRRRQefaFv3kTpyLKQD5HHA/PFZ/vls4yQpcBTmJTFKMeIJq1A4/YbVn16DJrSK8txbHJZOZ5jo3DHzqf8FB3Z35ESJFODIoGFdASwUcg6nGeHUZ9OtSG1d67OWayMc3jW5UBSkiFhNHJblfEoHOZT+EVUNs7PKu/fWkttxJBhy0OPQgrn0YelVPaMsCMJFlaSWEiWNSAp1xkOoADHqo6VlFpifdr6cz0fRwFBFcJb2NUEjOqIQCGZgq4IyOJOKrW39/bWCB5IXW8kHBYYHEjM3HGopnQoxxY/mSAdGS10qHpXzFt3tU2u0mTIbZTyjSJVA+Lgsfias3Z12wzGdLfaBV0kYIs+kI6MxwveBQFKZIGcAjnxoN4NMI4080lBm93vLcNIXWQoMnSoxpA6AgjifWrpsDa63EeeAdeDr5HzH7J/wC3SqHvDY9zcOnQnWv3WOR8uI+FeWxvHicPGcMPkR1DDqK5dNe+neeXv+3Kpr307zy9/wBtZrOd8bjXdMOiBUHy1H82Pyq4bB24lwMDwyAeJCfzXzH+VZ/tWXXPKw4gyOQfdqOPyxW261Itpxju33epFtOOPd5a0rdCLTax+ban/eYkflis0Navs2LTDEv2UQfJQKpso/KZZ7KPymXsNNxQGpxroukBTcUq0EUDaY1PIprUCA12HEVxAroMig8m2dmC4glgbgsqMmRzBI4MPeDgj0qF3B2k0kAWThIhaOQeUsbFJAPdqVvhVj1mqd+q7Tccku1E6/3semOce7h3LerNQXmikRsjNLQFFFBNByurlY1LudKjmfyAA5kk8ABxNZ32g7fvQqJbBYFl1AsQrTEcOQOQuePhAZsccrU3t7bCpGLpxrGSLaLoxwQJW9Rk56Lgc2OaTsjZ1ztGZ2Zj0DyEFUUH6gHPHkg9TzzUTKYjup82ysge0S5wABqcs4CjAA4krw4cxXTZ1nbg+GUqfMLqPx8Vapu1ujapLcJJCsjwyIFeTx6o3gjkDaCSo8bSrwH1K9e+G6ftMAW1kFpMh1IyKBG3DikyAYZT54JB48eINONp6tOVI7M5/qhpVYIVulUamVQS6qeGWhYcR93NUrePdNWUS2inJ4NFnPiz9TPEeeOvHHLFaXuVZbWtLkrc2SSq2FNxC0KHTnngMox+FSccc8CL+N3ImuBclNL8yoxpZwQVkI+0Mf5GpimPdSbRKYtshVB4kAA+8gcT866muYFPBq6qC3v2V30WpR+kjyR5sv1l/LI9PfWd1sGaoW9+xu6fvUH6NzxA+o5/0P8AnkeVeHd6Pzjy8G80fnHlXQaKKK57nkK54efCtgxishjPEeo/zrYGr37L5ePt79j8vH2aaAaRhQDXvdA8UYpgNPzQNJoNLmlAoGilZqdpo0+dBzDVWt/7Y+zC5X6dm4n68YgCs44c/wBGznHmoqylMUjqCCCMgggg8iDwINBx2NdCSNSDnhXvqkbhSGEy2bnjbSNCOeTHwaBsnmTE0eT55q70BUZvFJiBlH/EKx/B2Af+XVUnUVvGmYgfsuh+Z0/9VIFD3tu83QTGRCIoUTprkAcn5Ff3RWjbLsVhjWNRy4k/aY/SY+prL997dlujIOUghnT1RNDj3kaAfStK2FtiO6iEkZGeGpeqt1BH/wCzTuns8JGjaLcf1i1UgdM20zBj64u0H4RUsKjNu+G4spAP+LJAx8klgdh85IoR8al8UQaBTgKMigmgUmkBpAKXFA4qDXnuYFdSjjKsMEHqK64p2c+tBmG3tjtbSYPFG+g3mPI/tD/vUZWsbRsVmQxyDgevVT0Ye8VmW1NnvBIY35jiD0ZejCuVuND05zHRydxoenOY6PG3I1ryvkA+YB+YrIsE8BxJ4Ae/pWvrFhQPIAfIYrbZfLx9ttj8vH2A1NpDS5r3ugDTlIppNOC0HQ4rmZKCtGmgaDXVWriRilFB1IplQm1t9bC2yJrqJWH1FbvJP4ceW/KqhtTthhGRbW00x+1IVgj9eOX/AJaCa3jT2e/guRwS4U28nP8AtI9UkB+KmYZ9yirnBJqUGsH2jvreXxWOQRRRCSOTTGhZ8xuHXMrnzHRRwJFbJu1da4hnyoJiuc8QdSrcQwIPoRiulFBVdu7CE8IhdtMseWik9/vx9U4Gccjg+VZxcrc2rBm1oVyveRnwHjxAkj4H0NbbcQK6lWGQfeQR04EcQfeKo03Z60ZJtLlowfqMOHpqXHD1Bqt4z7rUx0lQNo78XZMQeVpIo5oJpCyQrhYZkkOGUBuSnPmM+dbvqrLb/cHaMmVMlqVYFSS8gbBGDwEXHh76vm7d00trBI4w7RR6xzxIFAkHwYMPhSsz3TeIjolsUUitTqsoaKKKdmgQ0hFLSUCavOvHtfZcdwmlxgjirD6Sn3e7zFewikVuhqJiJjEotWLRiVY2Xuh3cod5A4Q6lAXGSORbJ6c8VaRTtNGiq0060jFVdPTrSMVNZc0zTivPtTatvbrqnnjhHm8ipn0yeNU3aXaxYR5EXfXR6d3GQn8STSMemauuvqilC1jG0O1m8fhbwQwDzctO/wAl0qD86rV9ti/uv7a6ncH6qt3KcemmLTkeuaDd9r7yWlr+sXMUR+yzrr+CDxH5VT9pdr1ovCCKe4PQ6e5j/elw3yU1mlhus5PhTGeoHE+p61ZNn7iSNzFAzaPajfy5ESQ2wPUAzyfvPhf5TVcvZbu6z3888wP1WcrH/CTC/lWnbO7PlH0hVkst0ok6CgxXZ26jngqaR7hirLs7cF25itdg2ZGvJRXrWMDkKCgbM3CVcEirrs6xES4FeyigKKKKAooooCq/uyulbiHOTDdTjj0EzC6UegW5UD0qwVBWmUv7lMYWWK3nB83Blhk+SxwfOglK6A0HFGaAzRTZpFUFmIVRzLEAD1Jqq7U7SNnQ5HtCysPqwBpz6ZTKj4kUFspprKdpdsLHhbWZ+/PIF/8ATj1E/vCqvf77bTuOBuDED9WBBF/OdT/zCg3e8vI4l1yyJGo+s7Ki/NiKqe0u1HZ0WQkrXDDpAjOP4hwn81Y6uw5Jm1uGkc/XkLSN+85JqesNzJX5g0ExtPtcnfItrVI/JpnLt/DjwP5qrV9vPtK54PdSqp+rDiBfTKeMj1arns7s9+1VnsNyY15gUGLWu7bu2rRljzY5Zz6s2SasVhuRI3MGtktthxJyUV747dRyFBmmzuz0fWqy2O5sScwKtYFFBH2+yI05KK9qQgchT6KAooooCiiigKKKKAooooCiiigKrW892ttcW904kKaJ7dhHHJKcyd1KhKRgnnARn9v31Za5XMepSPOgzPbXauEOmGzlJ+1OywD9wan+BAqpbQ7Q9pz8BIluD0hjGr+JLqPxAFXPa+5JllLY617dnbhIvMUGQy7OmuG1TNLOfOV3k+QYkD4Cpew3QlbHhwPStps92ok+qKk4rJF5AUGU7O7PifpCrRs/cWNeYq7BQKWgh7Td+JPqipGO1VeQFd6KBAKWiigKKKKAooooCiiigKKKKAooooCiiigKKKKAooooCiiigTFLRRQFFFFAUUUUBRRRQFFFFAUUUUBRRRQFFFFAUUUUBRRRQFFFF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AutoShape 10" descr="data:image/jpeg;base64,/9j/4AAQSkZJRgABAQAAAQABAAD/2wCEAAkGBxAQEQ8QEBMRDxEQExAXFBIUEBMQGhAQFREXGBoYExcYHCggGBolGxcTITEhJSktLi8uGB8zODM4NygtLi0BCgoKDg0OGxAQGywkHyQwMC0sLCwvLCwsLDQsLTcvLCwsLCwsLCwsNCwsLCwsLCwsLCwsLCwuLCwsLCwsLCwsLP/AABEIAOEA4QMBEQACEQEDEQH/xAAcAAEBAAIDAQEAAAAAAAAAAAAABwUGAQQIAgP/xABIEAABAwEDBwQPBwIFBQAAAAABAAIDBAUREwYHEiExQVFhcYGSFBUXIjNSVHJzgpGTsrPRMjVCYqGxwSODosLh8PElNENTY//EABoBAQADAQEBAAAAAAAAAAAAAAADBAUCAQb/xAAvEQEAAgECBAUDBAIDAQAAAAAAAQIRAwQSFDFREyEzQYEyUrEFInHwYeFCocEj/9oADAMBAAIRAxEAPwC4oCAgICAgICAgICAgICAgICAgICAgICAgICAgICAgICAgICAgICAgICAgICAgICAgICAgICAgICAgICAgICAgICAgICAgICAgICAgICAgICAgICAgICAgICAgIOHOAF5IA4nUg6jrSiH4r+YFSRpWR+LVx20i4nqlPCseLU7aRcT1SnhWPFqdtIuJ6pTwrHi1O2kXE9Up4VjxanbSLieqU8Kx4tTtpFxPVKeFY8Wp20i4nqlPCseLU7aRcT1SnhWPFqdtIuJ6pTwrHi1O2kXE9Up4VjxanbSLieqU8Kx4tTtpFxPVKeFY8Wp20i4nqlPCseLU7aRcT1SnhWPFqdtIuJ6pTwrHi1O2kXE9Up4VjxauRacXE+wp4VjxauzFK1wvaQRyLiYmOruJiej7Xj0QEBAQEBAQfL3AAk6gASTwATqNWrrRMruDR9kcnE8qu004rCpe82l1cZd4cGMmAxkwGMmAxkwGMmAxkwGMmAxkwGMmAxkwGMmAxkwGMmAxkwGMmAxkwGMmB+tPWOYdJpuP7jgV5akWjEuomYnMNqo6gSMa8b93A7wqVq8M4W62zGX7Ll6ICAgICAgxuUMujTyEb9EdBcFLoxm8I9Sf2tMxlfwqmMmAxkwGMmAxkwGMmAxkwGMmAxkwGMmAxkwGMmAxkwGMmAxkwGMmAxkwGMmAxkwGMmBs2SUxcyUbg4H2j/RVNzGJhY0eks+qyYQEBAQEBBhsrXXUrz+aP4wp9v6kI9X6Wh4y0cKmTGTBkxkwZMZMGTGTBkxkwZMZMGTGTBkxkwZMZMGTGTBkxkwZMZMGTGTBkxkwZMZMGTGTBkxkwZMZMGTGTBltuQz72z+cz9iqW76wsaHSW0KonEBAQEBAQYLLU3UcnnR/GFY2vqQi1voTfFWnhTMVMBipgMVMBipgMZMGXOmf9hMPXGMmHmTFTAYqYDFTAYqYDFTA+tI8D7EemkeB9iD5xUw8MVMBipgMVMBipgbtm8de2o86P9iqO86ws6HSW3qksCAgICAgINey9N1FL50XzArO09WEWv8AQluKtXCjkxUwZMVMGXesmzp6p+hC3Su+046msH5ju5tq41NSunGbOq1m04hvVlZEQsAM7jM7gL2NHQNZ6T0LP1N5afp8lquhEdWxU1BDELo442eawBVrXtbrKaKxHSHYuXL11aqzYJdUkUb+dgJ9u1d11LV6S5msT1hrdq5DROBdTuMTvEcS9p6ftN/XmVnT3lo+vzQ20In6Wi2lRzUz8OZpY7dvDhxadhC0KXreM1VrVms4l1cVdYc5MVMGWw5DUePVNcdbIRpnzhqaPbr9VV91fh08d0ujXNv4VJZK8II/lJR9jVM0Wxt+kz0btY9mzoWzo346RLP1I4bTDGYqlw4yYqYMmKmDJipgy33Nk69lT50f7OWfvusLW36S3ZUVkQEBAQEBBrWcQ3UEvnRfMarWz9WPlDuPTlJMVa+GfxGKmDiZrJaw5K6XRF7YmXGSTgODeLj+m3kMOvrRpVz7+yTSpN5/wrtn0McEbYomhjG7hvPEneeVY17zec2aNaxWMQ7K5esNaWVNFTktkmZpDa1t8hB5Q0G7pU1Nvq384hFbWpXrLGDOHQX7ZefCP/Km5HV/wj5rTZazMpKOpIbDMxzjsYb2OPM11xKh1NDUp9UJaatLdJZZQpHTtWzIqmMxTN0mnYdhYeLTuK709S1JzVzasWjEo/lFZElFMYn9806433XCRn8Ebx/otnR1Y1a5hnalZpOJYvFUuHHEq2bmz8KlxXDvqg6X9sam/wAu9ZZO8vxamOy/t64pnu2pVE4g0HOvTBkUVXr/AKZw3kC/vXHvSfW1esr+xv5zSVXc18oslUluj8LCecgftetJTy6z7blOwNHQT/KGX5m15vGHVCGXLbYmG8HnaP4Qyq+ZetdLHWFwALXxDVfr71yzd/1qubXpKkKgtCAgICAgINWzluus+Y/nh+a1W9l60fP4Vt3ONKfj8o3jLawy+N+lOHSPZGwaT3ua1o4ucbgPavJxWMy9icziF3yeshlHBHC3WQL3u8eQ/acf45AAsDW1Z1LzaWzp0ilcQ7tTOyNjpJHBjGAlzibg1oF5JUcRNpxDqZiIzKP5W5dy1TnRwF0NPs1HRfKOLyNYH5fbwG1t9lXTjNvOfwyNfeTecV8o/LUsVXMK3GYqYOMxUwcbdsj8v5IHNhq3OlgNwEhvc+HnO1zf1G7gqO52UXjip5T+VvQ3vDOL9PwrTHhwDmkEEAgg3gg7CCsbo1mHytsQVtO+PUJG99E7hIBs5jsPPyKfb63hXz7e6LW0+OuPdGLLpHz1EVMLw6SQMI3t198TzAOPQtvUtFKTdk0/daKr9BE1jWsaLmsAaBwaBcAvnpnM5ltRGPJh8s7Z7CoqioBAe1l0d4vvmd3rNW8XkHmBUmjp8d4q51L8NZl3bEtFtVTwVDPszRtdd4pI1jnBvHQuL04LTWfZ7W3FES+bfsxtXTT0ztkzHNv8V21rucOAPQvdO80tFo9i1eKJh5jmicxzmPGi9jnNcODmm4j2grdicxmGX0fK9BAQV3MV4Ku9JD8Dlm7/AK1XNr0lUVQWhAQEBAQEGpZ0j/02fz4PmtVzYevHz+FTfejPx+UPxFv4YHFLds01BjVplcL200ZcPSO71v6aZ6FQ/UL8Olwx7r/6fTi1OKfZZ1httLs8FvEGOhYbgQJJrt+vvGn2F3VWt+naPXUn+IZX6jrdNOPlMdJarJNJA0kDSQNJBWs0VvGWOSjkN7oAHREnWYibi31SR0OA3LG/UdHhtGpHv1bP6frcVeCfZRVmtJKqkdhZRxagIqvWNX2XTMc03HiZW+x5WlxzqbXHb/z/AEo+HWm4z3VVZq8kWe62L309E06mAzSecb2sHQNM9IWjsdPym/wp7q3SrI5krY04J6Nx1wOxGeikOsDmeCfXC432ni0X7uttbymqmKitINncsfsevdK0XR1bcQckgua8e3Rd6619nqcWnjsobiuL57tKVpAICCu5ivBV3pIfgcs3f9arm16SqKoLQgICAgICDUM6xusyfz4PmtVzYT/94+fwq72JnRnCGXrfYGFYzKRDCrH73SRt6GsJ/wAxWR+pz+6sNf8ATY/ZMqUstpPPOXFSZLQrXHdM5vRHcwfo0L6Ta14dGsf4fO7q3FrWlg1YVy9Hrgu5V5MxD2KzPSHyZhxvXM6lYSRo3l+bpzuXE6vZLXbx7y2fNhWOZalLr1SYrDygxOP7taqe7zbSnK5tqxS8YeglitNLc7ow6yyJh9oSH/BNE4fuVf2fnS8f3pKpuPK1ZVCR4aC5xuABJJ3AbSVQW3mTKO1TWVVRUm+6V5LRwjGpg6oat3TpwUirLvbitMu/kDbHYdfTyk3Me7Dk9HJcLzyB2i71VxuKcenMOtK3DeJejlitJpGd2x+yKB0rRe+kcJB6PZIObROl6qtbO/DqY7oNxXNM9kIWuoCAgruYrwVd6SH4HLN3/Wq5tekqiqC0ICAgICAg0zO791z+fT/OarOz9WPn8INx6coICthnzET1V7MZU3xV0ZOtskTuh7HD/IVnb/MzWVzaRERMQqCz1t5yy9hdFaVcw75S8avwyAPHxLd2+rM6VWTraNfEnMMBiHipuO3dH4VOzguPErzMuorWOkOF46EBBteaylMlqUpGyISyO5AI3N+JzVW3VsaUpdCM6kPQax2ilmdw4lbZEA2l/wAc0TR+xV/Z+VLz/ekqm487VhsWdW1TBZ8rGXl9UcIXAnvHA6Z1fkDh6wUO0pxakTPt5pde2KfyguC/xXdUrXzDPcGB3iu6pTMGHozIO1jV0FNK+/Ea3Qkv1EyR96See4O9ZYuvTg1JiGlpW4qRLOzxNe1zHDSa8Frgd7SLiD0KGJx5pHmK3bMdSVNRTO2wyOaD4zNrT0tLT0re078dYt3ZVq8Nph0V28EFdzFeCrvSQ/A5Zu/61XNr0lUVQWhAQEBAQEGmZ3fuufz6f5zVZ2fqx8/hDuPTlBFsM9u+aC1BBaAicbm1Ubmf3G98y/2PHrKpvKcWnnsn29sXx3XdZK+leejJ1zhHaEYv0AI57tzL+8f0Elp528FobLVx+yfhU3NP+UJKtFUEBAQEFmzNZOuhhfWyC59SAIwdogBvv9Y3Hma071l73V4rcEey7tqYjin3UhUllKGO7Y5SXt76KhB17v6II9uM/wBjVoentv8AM/8Av+lT69b+FXWetiAgICCO57bH0JqesaNUrcKT0jLy0nlLdIeoFpbHUzE0+VPc184smavqogruYrwVd6SH4HLN3/Wq5tekqiqC0ICAgICAg0zO791z+fT/ADmqzs/Vj5/CHcenKCLYZ77gmcxzXsJa9jmua4bWuabwR0gLyYiYxJ/D0hkflAy0KWOdtwf9mVn/AK5QNY5t45CFia2lOnbhaeneL1yzE8LXtcx7Q9jwWua4XhzSLiCDtBCjicTmHcxlFMts2s1M501E109ObyYxe6SHku2vbyi88eK1NDdxbyv5So6m3mvnXon/APG3kKuK4g5Y0khoBLibgALyTwAG0oKTkLm0klc2otBpjiFxbTnU6X0o/C38u077t9HX3cRHDTr3WdLQmfOyxtaAAALgNgGq4LMXWt5f5Sts+ke8EY8l7IW8Xka3EeK0az0DeFPt9LxL49vdFq6nBXLX821nNs6z5rQqr2umbiuJBLmwNvLRdtLnXl3HvgNqm3N51dSKV9kehXgpxWd7uqWX483uHrjk9X+y65ih3VLL8eb3D05PV/snM0O6pZfjze4enJ6v9k5mgc6ll+PN7h6cnq/2TmKNzp5myNa9hDmva1zSN7XC8EdCrTGJxKeJywmXdjdmUNRCBfJo6cfpWd80DnuLfWUuhqcGpEo9WvFWYebwVts1ygruYrwVd6SH4HLN3/Wq5tekqiqC0ICAgICAg0zO791z+fT/ADmqzs/Vj5/CHcenKCLYZ4gzuR2U8tmz4rO/jfcJYr7hIziODhruPRsKh1tGNWuJ6pNPUmk5egLDtqnrYmzU7xIw6iNjmO3te38LuT+Fj307UnFmhW8WjMMiuHTEWvkvQ1ZvqKeKRx/Ho6Luu2536qSmten0y4tp1t1hhRmxsm+/Afzdkz3fGpec1e//AFDjl9Psztk5PUdJ/wBvBFEfGDBpEcrz3x9qivq3v9UpK0rXpDKKN0xOUmUNPQQmad123QYLi6V3isG/n2DepNPStqTiri94pGZTXJuyqi3qzthWt0aSI3Rx69F+idUbL9rQftO3nVyNvat67enBTr/f7CrSs6tuK3Rls9dr4dPDRtNxndpPH/yiIIHS/R6pUexpm027O9zbFYr3RtaamICAguuaC2MegELje+kcY/7R76M8wF7fUWTvNPh1M91/b2zTHZvKqJ3nPODY/YdoVEYFzJDix+ZISbhzO0x0La29+PTifhm61eG8w11To1dzFeCrvSQ/A5Zu/wCtVza9JVFUFoQEBAQEBBpmd37rn8+n+c1Wdn6sfP4Q7j05QRbDPEBB37Ftmoo5MWmkdE7Vfdra8Dc9p1OH+wuL6dbxi0Oq3ms5hUrAzuQvAbWxuhfvkjBkYeUt+03m77nWfqbG0fROVqm5j/k3my8o6KqIFPUQyuOxgkGlsv8AsHvv0VW+len1QsVvW3SWUUboQTnLfORJRyPpoaZ7ZRsknGiwjxo2g/1By3hXdDaReOKZ8v8ACtq681nEQxWTGRM9pOZaFqyukZIA5kWlcZGHWNK64Rs/K3bfu3yau4rpRwacOKaU3/ddVoImRtaxgaxjQA1rQGhrRsAA2BZ8zM+crcYjo88ZwrY7MtCokBvjjOFH5kZIvHIXabukLZ29ODTiPlna1uK8y11ToxAQEG55prY7Gr2RuN0dW3DPpNsZ9t7fXVXd6fFp57JtvbF8d16vCyGgmueux8SCGsb9qndoP5YpCLieZ4b1yr2xvi017qu5rmOLsji01NXcxXgq70kPwOWbv+tVza9JVFUFoQEBAQEBBpmd37rn8+n+c1Wdn6sfP4Q7j05QRbDPEBAQEH6U1Q+J7JI3Fkkbg5rgbi1w2ELyYiYxJEzE5hd8gsu4rQaIpS2KraNbNgmu/FF/Ldo5tayNxtp05zHRoaWtF/Kerc1WTOpaVmQVLDHURsmYfwvaHXHiOB5Quq3tWc1nDyaxaMS0e0s0NnyEmJ01OTuBbK3/ABjS/VW677Ujr5oJ21J6eTUsrs2sVn00lS6qxNEtayPscNL3udcBfp8Lzs2Aqxo7u2pbhx/2h1NCKVzloKuK4gICAg4IQcYbeA9gTMgGDgPYmR9IK7mK8FXekh+Byzd/1qubXpKoqgtCAgICAgINMzu/dc/n0/zmqzs/Vj5/CHcenKCLYZ4gICAgIOWuIIIJBBBBBuII2EEbCgoeS+dWogDY6xpqoxqxGkCUDlv1P6bjylUtXZVt508vwsU3Mx5W81MsXLGz6u7BqGaZ/wDG84T+q66/ovCoX0NSnWFqurW3SWeUSRHM9tsac0FG06oW4j/SPFzRzhukfXWlsaYrN+6lubecVTRX1YQEBAQEBAQEFdzFeCrvSQ/A5Zu/61XNr0lUVQWhAQEBAQEGmZ3fuufz6f5zVZ2fqx8/hDuPTlBFsM8QEBAQEBAQcEI8d6jtiqhuENRPEBuZNI0ewG5cTp1t1iHUWtHSXXq6qSZ7pJXukkfdpPcS4uIAAvJ5AB0LqIiIxDyZmZzL8l6CAgICAgICAgruYrwVd6SH4HLN3/Wq5tekqiqC0ICAgICAg0zO791z+fT/ADmqzs/Vj5/CHcenKCLYZ4gICAgICAgICAgICAgICAgICAgruYrwVd6SH4HLN3/Wq5tekqiqC0ICAgICAg1DOxEXWXU3fhMDjzCZl6s7Scasf32Q7j05QBbDPEBAQEBAQEBAQEBAQEBAQEBAQEFfzFxnBrXbjLGAeUR3n4gs3fz+6q5tekqeqC0ICAgICAg61o0TKiKWCQXslY5jh+VwuN3Ar2tprMTDyYiYxLzblHYU1BO6nmGsXlj7rhNHfqc3+RuOpbmnqV1K8UMy9JpOJYxSORAQEBAQEBAQEBAQEBAQEBAQftR0sk0jIommSSQ3NY3a4/wOXcvJmKxmehETM4h6MyMsAWfSRU94c/W6Vw2OldrddyDUByNCxNbV8S82aWnTgrhnFEkEBAQEBAQEGPtqxaasjwqmNsrNov1Fp4scNbTygrumpak5rLm1YtGJaNVZnqRxJjqKiMH8JDJLuY3Aq1G+v7xCCdrX2mX4dxuHyuX3TPquuft9sPOVjudxuHyuX3TPqnP2+2DlY7ncbh8rl90z6pz9vtg5WO53G4fK5fdM+qc/b7YOVjudxuHyuX3TPqnP2+2DlY7ncbh8rl90z6pz9vtg5WO53G4fK5fdM+qc/b7YOVjudxuHyuX3TPqnP2+2DlY7ncbh8rl90z6pz9vtg5WO53G4fK5fdM+qc/b7YOVjudxuHyuX3TPqnP2+2DlY7ncbh8rl90z6pz9vtg5WO53G4fK5fdM+qc/b7YOVjudxuHyuX3TPqnP2+2DlY7ncbh8rl90z6pz9vtg5WO53G4fK5fdM+qc/b7YOVju+4szlPf31TO4cAyNv6kFeTvrdoOVr3luWTmSlHQA9jxgPcLnSuOm9w4Fx2DkFw5FW1Na+p9Up6adadGbUTsQEBAQEBAQEBAQEBAQEBAQEBAQEBAQEBAQEBAQEBAQEBAQEBAQEBAQEBAQEBAQEBAQEBAQEBAQEBAQEBAQEBAQEBAQEBAQEBAQEBAQEBAQEBAQEBAQEBAQEBAQEBAQEBAQEBAQEBAQEBAQEBAQEBAQEBAQEBAQEB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AutoShape 16" descr="data:image/jpeg;base64,/9j/4AAQSkZJRgABAQAAAQABAAD/2wCEAAkGBhQQEBUREBETEBAVFxYUFRgQFhQQFRQYExYVFxYYFhYXGyYeGhkjGRQTIC8gIycpLCwsFyAxNTAqNSYuLioBCQoKDgwOGg8PGiwlHiQ0KSwsLCw0Liw0LDQvLCwsKi4sLCosLCwsLC8sLCwsLSwpLCwtKSwsLCwsLCwpLCwsKf/AABEIANQA7QMBIgACEQEDEQH/xAAbAAEAAwADAQAAAAAAAAAAAAAABQYHAQIEA//EAEIQAAIBAQQFBwkHAwMFAAAAAAABAgMEBREhBhIxQVETImFxgZGhFzJSZHKiscHiBxQjQmKC0bLC8DOS4SQ0Q9Lx/8QAGgEBAAMBAQEAAAAAAAAAAAAAAAMEBQECBv/EACkRAAICAgEDAwQDAQEAAAAAAAABAgMEERIhMVEUQbETM2GBMlJx8CL/2gAMAwEAAhEDEQA/ANxAAAAAAOtWqopyk1GKzbbwSXSzrXrxpxc5tRjFYtvckZtpFpJO1SwWMaKfNjx/VLp6NxBdcql+SvffGpfknb309SxjZo636544ftjtfaVi139Xqvn1p9UW4LujgeAGTO+c+7Mey+yzuzmUm822305nos95VaecKtSPVKWHdjgeYESbXYhTa7FouvTypBpV4qrHisIzXyfh1l0u686dohr0pKS3rY4vg1uMjPTd94zoTVSnLVku5rg1vRbqy5R6S6ouU5koPUuqNdBHXHfUbVS145SWU474v+HuZImtGSkto2IyUltAAHT0ACtaV6UcguSpP8ZrN7eTT/u/+nic1BcmR2WRrjyke6+tJaVlyk9epuhHb+5/lRTbw0ztFXzZKlHhT2/7nn8CDnNybbbbebbzbb3tnBk2ZM59uiMa3KnPt0R9KtpnPz5yn7UnL4s6060o+bKUfZbj8DqCtsrbZL2HSu0Un/qOpHhV5/jt8S33LpjSrtQn+FUe6T5sn+mXHoZnIJ68icPfaLFWTZX77RswKVonpW8VQryxTyhN7VwjJ/Bl1Neq2Nkdo2arY2x5IAAkJQAAAAAAAea8rYqNGdV/li31vcu/A43pbZxvS2ym6c33rz+7wfMjnPDfLcupfF9BVDtUqOUnKTxk223xbeLOpg2TdknJnzttjsk5MAAjIwAAAAACQuK93ZqyqLzdk1xi9vatqNUpVFKKlF4xaTTW9PYY2aDoLeHKUHTbzpvBezLNfNGhh2afBmjg26fBllABpmsR1/XqrNQlU2y2QXGT2dm/sMsq1XOTlJuUm8W3tbZZNO7x166pJ82ms/alm+5YLvKyY+VZznr2RiZlvOfH2QABUKYAAAAAANH0Pvv7xR1ZvGrTwTx2yX5ZeGD6ukzglNGbx5C0wljhGT1JdUsvB4PsLGPZ9Of4ZZxrfpzXhmpAA2zeAAAAAABWtPbTq2ZQX55pPqinL4qJZSm/aI8qK6ZvwiQZD1UyvlPVUilgAwzAAAAAAAAAABZNA7Tq2lw3Tg12xwkvDWK2S+iUsLZS65LvjJEtL1ZH/Sah6si/yaeAfK0zwhJ8It9yZvH0Jk142jlK1SfpTk+xvLwwPOcHJ863t7PmW9vYABw4AAAAAAAAAa5dlo5SjTnvlCLfW0sfHE9RE6Kv/o6Ps/Bslj6CD3FM+kre4pgAHs9gAAAqH2h0uZSluUpLvSf9rLeQemVj5SySazcGprsyfuuRDfHlW0QZEeVUkZqADCPnwAAAAAAcxg20km28klm2faw2GdeoqdNa0n3Jb23uRo9w6NU7LHHz6r2zfwjwXxLFNErX+CxRjytfTt5KvdegtWphKs+Rjw86fdsRabt0WoUJKUYuU1slNtvu2eB5r60xpUG4Q/FqLdF4Rj1y49CKjbtLbRVf+pya4U+b47fEtcqKe3Vlzlj0dEts044lFNYPNPJmPytk28XUm30yl/J3o3jVg8Y1akX0Sl/J31y/qd9ev6l8t2g1Ca/D1qMv0vWj/tfyaKpe+itaz4ya5Sn6UM8PaW1fA9N3acV6eVTCtH9XNl2SXzTLldF/0rUuY8Jb4Sykv5XSjijRd/HozijRf0j0ZlYLzpJocpp1bOlGe2UFkpezwfRsZRmsMnk+kpW1SremULaZVPUgACIiAAAAB3oUXOUYRzlJqK65PBfE6DUNGaerZKKfoJ9+fzJM+dCioRjBbIpRXUlgj6H0EVqKR9LBcYpAAHo9AAAA61KalFxaxTTT6U9p2ABkl7Xe7PWnSf5Xk+MX5r7jyGi6X3B94p8pTWNWC2elHeuvev8Akzpow76nXLXt7GBkUuqevb2AAICuDmEHJpJYtvBJbW3sRwWrQS6Neo68lzYZQx9J7X2L49BJXB2SUUSVVuySiiyaN3CrLSzSdWWc3/auhEBpXpY23Qs8sIrKc1v4xi+HFkrpnffIUuTg8KlTFZbYx3vrexdvAzsu5Fv019KBfyblWvpV/sAAzjMAAAB3o1pQkpQbjJPFNZNHQHQaPovpKrTHUqYRrRWeGSmvSXzRGaa6PZO00ln/AORLf+vr495ULLapUpxqQeEovFP/ADcapdlvjaqCmksJLCUXng9kos0qpq+DhPuatU1kQdc+5kwJC/rr+7V5U/y+dD2Xs7tnYR5nSi4vTMuUXFtMAA8nAWTQe6+Ur8q1zKWzpk9ncsX3EFYrFKtUjTprGUnh1cW+CRqd0XZGzUo0o54Zt+k3tZcxaucuT7Iu4dPOfJ9kewAGubQAAAAAAAIPSHSiFlWrHCdZrKO6PTL+Np5nNQW5Hic4wW5ErbLbCjHXqzUI8X8uLM20kt9GtV16EJRx85vBKb4qO5/HgeK33jUrz16snJ7uC6EtyPMZN+T9Tol0MfIyvq/+UugABUKYNWuCwchZ6cMMHhjL2pZv44dhmd1UOUr04elOK8Viadflp5OzVZraoSw62sF4s0MNJKU2aOCklKb9jN9ILx5e0TnjjHHVj7Mcl37e0jwCjJuT2zPlJybbAAPJwAAAAAAFs0AvHVqSoN5TWtH2o7e9f0lTPdcdp5O00p8JxT6pPVfxJaZ8Jpk1E+FiZbPtAsGNKFZLOD1X1S2dzS72UU1TSOz69lqx/Q5f7ed8jKyfMjqe/JYzo6s35AAKZRLZoffNmorVmnTqyyc5Zxa3LFeav8xLzCaaTTTTzTWaZjRK3JpHUsr5r16e+Enl+30WX6MrguMl0NDHy+CUZLoaiDx3Xe1O0w16bx4p+dF8Gj2Gmmmto1k01tAAHToAPFfF6Rs1GVSWeGUV6UnsRxtJbZyTUVtkdpTpGrNDUhg60llv1F6T+SM5qVHJuUm5SbxbebbfE72u1SqzlUm9aUni3/m4+RiXXO2W/Ywb73bLft7AAEBXAAAJXRWONspe0/CLLtpjLCxVP2r3kUfRipq2uj7WHemvmXrS6njY6vQk+6SZo4/2Z/v4NPG+xP8AfwZkADOMwAAAAAAAAAHMJYNPhn3ZnB9LPT1pxjxlFd7S+Z1BGuWqGtTkuMZLvTMeNfvCpq0akuEJPuizIS/nd4mln94/sAAzzNAAAPXdd6Ts1RVKbz3p7JLgzT7qvSFppKpDY8mnti96ZkpK6OX27LVTedOWU10ekulfyW8a/wCm9PsXMXI+m9PsaiDrCakk08U1imt6Z2Ng2wZxplfHLV9SL/Dp4xXBy/M/l2dJddIby+72edRZSw1Y+1LJd23sMrM/Ns0lBGbnW6Sgv2AAZhlAAAAAAH1slfk6kZ+jKMu5pmsW2gq1GUN04NL9yyfwMiNL0PvHlrLFN86n+G/2+b7uBfw5Lbg/c0cGS24P3M1lFp4PJrJ9hwT2mV18jaHJLmVeeuv8y78+0gSnOLhJxZRsg4ScX7AAHg8AAAAAAAldFrJylrprdF676oZ/HAii9aBXXqwlXks582Psp5vtf9JPjw52JE+NXzsSJTS21cnZKnGSUF+54fDEzEt/2gXjjKFBPzefLreUfDW70VAky58rNeCXMnys14AAKhTAAAAAAL3oJfGvB2eT50M4dMOHY34otZkt0Xg6FaFVbIvPpi8pLuxNZhLFJrNPNdpsYlnKGn7G1h284cX3RSvtCtvOp0VuTm+3mx+Eu8p5LaV2jXtlThFqC/akvjiRJm3y5WNmZkS5WNgAEJAAAAAAACa0Uvn7vX5zwpTwjLo9GXY/BshSauDRepauc/w6PpPbLoit/XsJauXNcO5LTz5rh3L3ft0K1UXB4KW2D4SWzseztMutFnlTm4TWrKLwae5mt2ejGjTUcXqQWGM3jkuLZSNMbzs1Z/h4yrRy145Ra4Nvzuhov5dcWuXZmhm1xa5t6fyVcAGWZQAAAAABJXDc0rVVUFlBZzlwX8vcaTarRCy0HJ82nTikkujJRXTsRDaK3tZdRUqT5Oe1qpgpTe962xvo8CRv65Faqeo5Sg08YtbMdnOW81qIcK24dWbOPXwrbh1bMyttrlWqSqT86Tbf8LoSwXYfE9l6XTUs09SpHDg1nGS4pnjMuSafXuZEk03y7gAHk8gAAAAAA0zRC28rZIY5uGNN/t2e7gZmWvQi9FSjVjJ4LGEl1tST+CLeLPjZ19y3hz42dfcrl4VNatUlxnN98mecuc/s8xbfL7W35nH9xx5O/WPc+o48a1vt8HHi3N718FNBcvJ36x7n1Dyd+se59Rz0tvj4Oeku8fBTQXLyd+se59Q8nfrHufUPS2+Pgeku8fBTQXLyd+se59R9bN9n0YzTnW14J4uKjq49GOIWLb4OrEt8fBHaK6K8vhWrLCj+VbOU+n4lyvO9Kdlp608EtkYx2vDdFf5gcXpecLLS15bFlGKyxe6K/wAyMyvO852io6lR4t7FuiuCXAtSlHGjxj3Lc5xxY8Y/yPXfWkdW1PnPVp7oR2dvpMigDOlJye2ZkpOT3IAA8nkAAAAAAFm0f0zlSwp126lPYpbZQ/8AZeJWQSQslB7iSV2Sre4s1q02WlaqWEsKlOSxTXg4vczN78uOdlqass4PzJbpL5NcD06NaRyss9WTboyfOW3V/VH5reX63WKna6Oq8JQksYyWeHCSZfajkx2v5I0Wo5UNrpJGTAuXk79Y9z6h5O/WPc+oq+lt8fBT9Jd4+CmguXk79Y9z6h5O/WPc+oelt8fA9Jd4+CmguXk79Y9z6h5O/WPc+oelt8fA9Jd4+CmnMajWxtdRcfJ36x7n1Dyd+se59Q9Lb4+DvpLvHwXQAG0boAAAAAAOtWqoxcpPCKTbb3JbWdioaeXvqxVni85c6eHo45Ltax7OkjtsVcXJkVtirg5MrekF9O1VXLNU1lBcFx63tIwAwpScntnz8pOT2wADyeQAAAAAAAAAAAAW3Qm/9WSs1R82T/Db3Sf5ep7unrKkIyweKya4EldjrlyRJVY65KSNmBF6OXt95oRm/PXNn7S39qwfaShuxkpLaPoYyUkpIAA9HoAAAAAAAAAAAAAAA6VaijFyk8Ek23wSWLMlvK2utVnVltk2+pbl2LAv+mtt5OyuK21Godjzl4LDtM3MzNntqJk59m5KAABnmcAAAAAAAAAAAAAAAAAAWLQe8uTtHJt82qsP3LOPzXajRDG6NVwkpR86LUl1p4o1+yWhVKcZrZKKku1YmphT3Fx8Gvg2bi4+D6gAvmgAAAAAAAAAAAAAAAUf7Q7TjOlT4Rc3+54L+mXeVEntNquNskvRjBeGP9xAmHkPdjPn8mW7ZAAEBAAAAAAAAAAAAAAAAAAADSdC7Tr2SC3wcodzxXhJGbF6+z2rjSqx4TT74/8ABcw3qzRdwpat15LYADXNoAAAAAAAAAAAAAAAzPTH/van7P6IkKAYNv3Jf6z5277kv9YABERAAAAAAAAAAAAAAAAAAAun2dvKsumH9wBZxfur/vYtYn3l+/guQANo3QAAAAA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p:nvPr/>
        </p:nvSpPr>
        <p:spPr>
          <a:xfrm>
            <a:off x="1219200" y="1714896"/>
            <a:ext cx="6572267" cy="584775"/>
          </a:xfrm>
          <a:prstGeom prst="rect">
            <a:avLst/>
          </a:prstGeom>
        </p:spPr>
        <p:txBody>
          <a:bodyPr wrap="square">
            <a:spAutoFit/>
          </a:bodyPr>
          <a:lstStyle/>
          <a:p>
            <a:pPr>
              <a:buFont typeface="Wingdings" pitchFamily="2" charset="2"/>
              <a:buChar char="Ø"/>
            </a:pPr>
            <a:r>
              <a:rPr lang="en-US" sz="1600" dirty="0" smtClean="0"/>
              <a:t> It helps testers to search the effects of combinations of different inputs and other software states that must correctly implement business rules.</a:t>
            </a:r>
            <a:endParaRPr lang="en-US" altLang="en-US" sz="1600" dirty="0" smtClean="0"/>
          </a:p>
        </p:txBody>
      </p:sp>
      <p:sp>
        <p:nvSpPr>
          <p:cNvPr id="35" name="TextBox 34"/>
          <p:cNvSpPr txBox="1"/>
          <p:nvPr/>
        </p:nvSpPr>
        <p:spPr>
          <a:xfrm>
            <a:off x="1752601" y="437174"/>
            <a:ext cx="5150769"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Topic #4 – Decision TABLE TEST METHOD</a:t>
            </a:r>
          </a:p>
        </p:txBody>
      </p:sp>
      <p:sp>
        <p:nvSpPr>
          <p:cNvPr id="45" name="Rectangle 44"/>
          <p:cNvSpPr/>
          <p:nvPr/>
        </p:nvSpPr>
        <p:spPr>
          <a:xfrm>
            <a:off x="1219200" y="2362200"/>
            <a:ext cx="6572267" cy="584775"/>
          </a:xfrm>
          <a:prstGeom prst="rect">
            <a:avLst/>
          </a:prstGeom>
        </p:spPr>
        <p:txBody>
          <a:bodyPr wrap="square">
            <a:spAutoFit/>
          </a:bodyPr>
          <a:lstStyle/>
          <a:p>
            <a:pPr>
              <a:buFont typeface="Wingdings" pitchFamily="2" charset="2"/>
              <a:buChar char="Ø"/>
            </a:pPr>
            <a:r>
              <a:rPr lang="en-US" sz="1600" dirty="0" smtClean="0"/>
              <a:t>Provides a regular way of stating complex business rules, that’s helpful for developers as well as for testers. </a:t>
            </a:r>
            <a:endParaRPr lang="en-US" altLang="en-US" sz="1600" dirty="0" smtClean="0"/>
          </a:p>
        </p:txBody>
      </p:sp>
      <p:sp>
        <p:nvSpPr>
          <p:cNvPr id="46" name="Rectangle 45"/>
          <p:cNvSpPr/>
          <p:nvPr/>
        </p:nvSpPr>
        <p:spPr>
          <a:xfrm>
            <a:off x="1219200" y="3072825"/>
            <a:ext cx="6572267" cy="584775"/>
          </a:xfrm>
          <a:prstGeom prst="rect">
            <a:avLst/>
          </a:prstGeom>
        </p:spPr>
        <p:txBody>
          <a:bodyPr wrap="square">
            <a:spAutoFit/>
          </a:bodyPr>
          <a:lstStyle/>
          <a:p>
            <a:pPr>
              <a:buFont typeface="Wingdings" pitchFamily="2" charset="2"/>
              <a:buChar char="Ø"/>
            </a:pPr>
            <a:r>
              <a:rPr lang="en-US" sz="1600" dirty="0" smtClean="0"/>
              <a:t>It is a structured exercise to prepare requirements when dealing with complex business rules.</a:t>
            </a:r>
            <a:endParaRPr lang="en-US" altLang="en-US" sz="1600" dirty="0" smtClean="0"/>
          </a:p>
        </p:txBody>
      </p:sp>
    </p:spTree>
    <p:extLst>
      <p:ext uri="{BB962C8B-B14F-4D97-AF65-F5344CB8AC3E}">
        <p14:creationId xmlns:p14="http://schemas.microsoft.com/office/powerpoint/2010/main" val="138415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amond(in)">
                                      <p:cBhvr>
                                        <p:cTn id="12" dur="2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diamond(in)">
                                      <p:cBhvr>
                                        <p:cTn id="17" dur="20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diamond(in)">
                                      <p:cBhvr>
                                        <p:cTn id="22"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p:bldP spid="45"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988" y="5134928"/>
            <a:ext cx="1418613" cy="1092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grpSp>
        <p:nvGrpSpPr>
          <p:cNvPr id="17"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10600" y="60960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24" name="Rounded Rectangle 4"/>
          <p:cNvSpPr/>
          <p:nvPr/>
        </p:nvSpPr>
        <p:spPr>
          <a:xfrm>
            <a:off x="1984645" y="1066800"/>
            <a:ext cx="5397798" cy="506950"/>
          </a:xfrm>
          <a:prstGeom prst="rect">
            <a:avLst/>
          </a:prstGeom>
          <a:solidFill>
            <a:schemeClr val="bg1"/>
          </a:solidFill>
          <a:ln cmpd="dbl">
            <a:no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2400" b="1" kern="1200" dirty="0" smtClean="0">
                <a:solidFill>
                  <a:schemeClr val="tx2"/>
                </a:solidFill>
              </a:rPr>
              <a:t>Number of Rules</a:t>
            </a:r>
            <a:endParaRPr lang="en-US" sz="2400" b="1" kern="1200" dirty="0">
              <a:solidFill>
                <a:schemeClr val="tx2"/>
              </a:solidFill>
            </a:endParaRPr>
          </a:p>
        </p:txBody>
      </p:sp>
      <p:sp>
        <p:nvSpPr>
          <p:cNvPr id="4" name="AutoShape 2" descr="Image result for objectives +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jpeg;base64,/9j/4AAQSkZJRgABAQAAAQABAAD/2wCEAAkGBxQTEhUTExQWFBUUFxUUGBYYFhYVFBcVFhQWFhUWFBQYHiggGBolHBQVITEhJSkrLi4uFyA0ODMtNygtLisBCgoKDg0OGxAQGzUmICY4LC4rLzYvNy8sLS80LCwsNDQsLCssLCwsNCwsLCw0LCwsLDcsLCwsLCwsLCwsNCw1N//AABEIAOIA3wMBIgACEQEDEQH/xAAcAAABBQEBAQAAAAAAAAAAAAAAAQIFBgcDBAj/xABIEAACAQMBBQUEBgYHBgcAAAABAgMABBESBQYhMUEHEyJRcRRhgZEyQlJygqEjNGKSk6IIFTNzg7HBFiRDY8LhRFOjssPR8P/EABkBAQADAQEAAAAAAAAAAAAAAAABAgMFBP/EACURAQACAQMDBAMBAAAAAAAAAAABAhEDBBIxQYETIULBIlFxYf/aAAwDAQACEQMRAD8A3GiiigKKKKAooooCiiigKKKKAoorz319FCpeaRIkHNnZUUerMQKD0UVBHedGz7PFPcnhxjj0xnPVZ5ikbD7rGkZ7+TkLe2XPXXdSFfuju1Rvi49aCeqN2ht62hbRJMiueIjB1St92Jcu3wFeL/Z3XxuJ7i4450mTuo+PQxQBFdfc+qvfs7ZkMC6IIo4V+zGioPkoFB4Dt+V/1e0lYEZEkxFrF6EPmYH/AAqU2l7KDruUgBx4beINIPP9NPqVv4QqVK4oBNBX9q7qq0TlGke4A1wyyyySaJk8UZVWbSg1KAQoGQSOtTWxNqrcwxzLkCRFfSfpKSOKsOjA5B94r1Kc1Ttlk2t/Pbco5D7VF5YmY96o94lDt6SrQXaikBpaAooooCiiigKKKKAooooCiiigKKj9o7ct4CFlmjRm+ihYd433Ix4m+ANeH+v5JP1e0mkyODyj2WPP7Ql/Sj1EZoJ6kJxUCYL6T6c8VuCPowR97ID7p5vCR/hUn+y9uxzMHuScE+0SNMmRyIhY92h+6ooO029VqCVSTv3B0lIEe4ZW8n7oNo9WwK5Hat1J/ZWoiHHxXEqhsdCsUOvV6MyGpeNAo0qAqjkAAAPQCmEeVBEjZk8n6xeP1ylui20Z/ES8oPvEgrvYbv20ba1hUyAY758yzY8jNIS5+dSKinAUCGnBqNFNoOgpKaDT80CU0U6kNAtVPf230CC8XnbSaZP7iYhJM+QVu6c+5DVsxXnv7RJonikGUkRo2HmrAqfyNA/Zs+tAfdXqqndn94/dmCU5lgZoJDyJaM6deOmoaXHucVcaAooooCiiigKKKKAqK2rtxYXWIRyzTOrSLFGq6iiMqsxZ2VFAMiDiw51K1B7dGm5spcc5Jbdj9lJYWf8AOSCEfEUDDcX0hwqW9svDDOz3MmOuqNNCqfR2FI275f8AWLm4m450953EfpotwhZfc5apqgNQeXZ2y4YBiGKOIHidCKmT1JIHE+8166CKSgDSikK0NQNNNpSaBQKDUZt7eS1slD3UyQhs6dWSzacatCKCzY1DkOoqTFZ129bJ77ZZlA8VtIknDidLHu2Hp41P4aC6y7fhFmb3JaEQ+0AqPE0ejWMKccSOhxx54qC7P9/Ydqibu43iaErlWIYFX1aSGH3DkdPfUP2IbRFzskQuA/ctJbsrYIaNvGoIPNdMhXB+zXDdLfKyi2k2y7axFrmSVHkyqlpYg2BpAOVOk4JbqOHGg0yo3aW8VrbnTPcwwseSvIit66Sc4qndtm+UlhbJHAdM9yWAcc440xrZfJjqUA9MkjiBVd3J7HYZYEub95JJZ173uw2kKH8Q7xsamfByeIwSRxxmgum+naTbbO7vXHLKZk7yNo1HdOp6iViB1HAZIDDzFWjY+047qGOeFtUcqhlPuPMEdCDkEdCDUHvTudDeWAsj4RGiiFz4mjZF0o2eowMHzBNZb2Rbxy7Nvn2TeZVXk0rk8I5zywfsSDTg+ZU9SaD3dl28V1d7anWe4kkjijuCqFsRjEqIpEYwucNzxmtqNYh2DQZ2htCT7IKfvzk//HW3mgpu0B7NtNZBwjvEGfL2iEYPHqWiK/wTV3jbIBqtb82DSWjOgzLbkXMeOZaLJZB95C6fjqR3a2gs0KOp1BlDAjkQRkEfA0EtRRRQFFFFAUUUUBUHvnwtWkzjuHhuSf2YJklk+aIw9DU5Xm2jaLNFJE3FZUeNh0w6lT+RoOvCk4VFbuXTS2lvI/B3hjLjyfQA4+Dah8K9d5dpEjSSOqIg1MzEBVA6kmg9RorKtodutlGxWKKadQfp4WNT71DHV8wKte5W/wDZ7TysBZJUGpoZAA+nONS4JDLnyPDIyBkUFK7Ru028tr02FrBGr5jCyudZfvVUqUU4VeLY46hwNR95u9vOyGZrvxgau5SYK+fshUURk+7NcP6R2ytMtrdqD4laFmHDDI2uP4kO/wC7Whp2h2SWUN1PcRq0kKSGJWDTFyo1KsY4/SyMnA8yKCs9jvaDNeM9peHVPGpdJMBWdQwDI6gAalyOIHEZzxGTOdoXaPFs0rCqGe5cArEDhVBOAXIBPE8lHE46cM572K2Ul1tW42gEKQgzsfs95OxIiB6kKxJ8sDzFeaOUHezNxjHtRVdXLIjK23PrnusfCgl9pdoe3rVFuLmxjSBiOcTgAHkGIkLRk8vF16Vf9394INubOmVBoZ43gljJy0buhAIP1l6hsdD1BFWm/sUnieGUaklVkYHqrDB+NYJ2Au8W1LiAHKmGQNjkWilQK35sPxUHX+j3tBory5s3yDImrB6SQNgrjzw7fuV5O1qM2G3IrxAcOYLkY4ZaNgjr8e7BP36bt4f1ZvMJfoxvOs2c8O7uRpmPwLy/Krl/SD2G0trBOilnhlMZCjJ0TDyHPxIg/FQeH+kXYNLBaXaeKNC6MRxwJQjRt7gdDDPmR51b+zjfm2u7KFWmjSeKNY5I3ZUbKKFLqDjKnAORyziu+4dubjZEEN5Aw/Rdw8UqMpKxkohIYA8VVCD58uVVe77BrNnLR3E8ak50EI+OPJWwDj1yfWgv+zd57S4ne3gnjlljXWwQ6gF1aThhwJBIyAeGRmqZ217nLc2xvYyEuLVC5blrhXLFSftLxKn1HUYsW5/Z5Z7NJeBWeUgqZpDqfB5hQAFUegz5k1Tu3TblyFi2dBC5F3xLrxaTSwzDGo45zpLe4joTQef+jfbHur2diT3kkSZPEkoruxJ6k96tbLiqv2cbtf1fYRW7Y7w5klI5d4/MZ66QFXPXTVnL0C1TN0D7NcT2R4CF9UQ/5EvjiwPJctH/AIVXINVR3yj7m4tbwcAT7LKeH0XOqBj6SAoP76gulFcbSXUoNdqAooooCiiigKgN5t6Y7RGYI87rgd3HgkFvoh2PBfTi2OIBr1bYvcao1fRpXXLJ/wCXHx5ftHBx5AE+Wc3uL2W9lFtbIVh4kLj6Q6yTseec8c558iaTOExGUNFvVtExskRFuheVwQFdl72Z5dBkcEELrKjAU4AqPZrifK3F336nnHM7NFkcjoIK5HnV/wBmbjw+1PFdapysMUykuyx5d5UkQKME6dEZyTx7zkKkN4tw4pYNNmIrSZTlXEMbq3mkisDkHz5j38QaYtK+aQye/wB0omQs0KhRzkhZSFzy1FCQvu1AVw3L3clttr2bwMZI2k+ljBCFG7wMB+xqGfMdOFaVuJsXaVrKy3EFsyuAGnikCk6QcZjI5cTwAUe6rjszd6CCR5UQBn6D6CZxq7sdMkD5YGBUxXHvlSZiVd7a9j+0bKmIGWgK3C+7QcOf4bPWY9jW5NjfxSyXAeSSGQKYxJpj0MoKMQoDZJWQfSx4a3+8hWWN4nGVkVkYeaspU/kTWUdjO5l/YXFw06KkEiaPpqWZ0f8ARuFUnC4L88HxVZDUrCyjhRY4UWONRgIihVHngCsp7YOzueeYX9iC0oC94inTISmNEsR6sAACBx8IxnjWwAUEUGJQ9oW3JIPZl2dJ7SRo7/uZVxwxrKMAqv1yTpz06VaeyLs9bZyPNOVNzMoUgEMIo86tGoc2JAJxw8Ix5nQ80ZoK9vDuRZXsyT3MPeuiBBlmVdIYsNQUjVxY8/OrCoxw8qAaDQLS00U8GgQ0xkGQSBkZwccRnng9Kgd69vdyO7jP6VhnPPQvn949Pn5ZhtyppGuGJZmGglskkE5GnOeuf9awtr1i8UhhbcVjUikLxmlBptGa3bn14N4NmC5tpYCcd4hCt9lxxjce9WCn4V7s0ooK9uJtQzW6FhpfGl1znTIpKyJ8GDD4VZ6o9v8A7rtOWPlHcgXMflq4JcKB7mCP6zVd1OaBaKKKAooooM63mvf93yf/ABEzyP5tHEupEz6CMfhqy7kWoW1STA1SqGOPL6qj3AfmTUFvFsovbMigl7aRm0jm0RUqwH4SrfCvBufvilvEIZvFGD4HXiyg8cMnMj3jPPqONRaYjqmOi37UGi+tJM4EiXFtjoWZUuF+IFtJ+8al8Yqo7w702jrAyTIZEurcqhJR8PIIZcKwByI5ZDircG86lA1UUEUNQBFJTsUUCKaGammigSingUFaBlGKXFNZqBRXn2nfLDG0jclHLzJ4AD1NejFUbfbaWuQQqfDFz97kf6Dh6k1lranp0yx19T06ZV+6uGkdnc5Zjkn/AOvd0+FaNuxsvuIRkeN8O/mD0X4D881TN1dn99cLkeFPG3wPhHxOPgDWlg15tpp5zeXm2ennN5NIptdKCK9z3mCnAU2lxQVbtBgxDHdL9K0kEjdP0DeCfPuCkP6xCrFsm41xg+6utzArqyOAVcFWB5FWGCPkaqW4E7Rq9rISXtnaAknJYJju3J82jMbfioLrRRRQFFFFB57i3ydS8GxjPmOeD+fzrMd6Njv30jGykRCciS3OsN5u8YDAZ9FrVq4Xt2sS6nOByAHEsTyVR1J8qiYzGE1nE5fP21NmahhfaCwB0DuWBVvqkBSeOcdK2dt6bVIYppbiKMTRpIoZwGIdAwwvM8D0FVXtC2ncsqxpP7NqyWjjI77u+muQcVJPkVHAjLVm9vsyEeBdUzH6kaF/ngf6VXPHq0xz6Q1HbvaZAIX9gxd3A4KhDRouc+N2kC6lHkpyfdzGL7wb3baLd5NPcRjiR3R7uMDPL9Fwx65q0w7K0YElpNHnOkH9Exxz0KVyeY6damNnbvtOJPZw+qPGqOYBSSQThJOAJ4cmA5io5T2hE0w8HZP2p3Elylnev3omOmKUgB1fHhRyMagx4AnjkjjjluZrBdlbmCbaVtJGncvFPHJMgXSAImDtlfqklQAfNvid5Jq8TlmY9NU056YKkdFOK6GuIrojdKAIpumuhFN40Hj2reiCF5Dx0jwjzY8FHzIrLHYkkk5JJJPUk8STVq38v8usAPBPG33iPCPgpz+KqzaW5kdYxzdgvpk4z8OdczdX534x2crdX534x2Xrcqy0Qaz9KU6vwjgo/wAz+KrEK5RRhQFXgFAUDyAGBXVa6FK8KxV0tOnCsVMPA08PSmuRq67qeNJXMGnhvOgXFU3bqezbRinHBLtO5by76EF4zjzaMyDP/KWrkRUHvns5p7SQR/2semeLpmWI61XPk2Cp9zGgnoXyAafUJultNZ7dJFOQ6qw9GAI/zqboCiiigKpu3dtaY/aANTuSlsp4gL1lI655+mkcMk1Y9vORby44EqVB8tXhz+dZzvxdFZUUcNEEej9nvJH1sPggHwoF3X3SkupHluGOjVxYnLyP9bHQDkCemMDkSLju/bJBcXVugCqDBOqgfRSWMx4zzOZLeVuPVjU5YRKkaKvIKAPfw5/HnUVc+DaERxwnt5UY/tQyRvEv7s05+BqIjCZnJm9W7FvtCEwXKErzVl4SRty1I3Q+45B6g1Xt1Oz+Wwk/R38rwYx3MkYbA6aX1eHHuGOfDjV7Jpoc1KDIbZVYsANbABmwNTBfo6j1xXU0GnUHJqYFrswrmBQGmnYpFp9Aa8VzubpURnbgqgsfQDNOY1Wd+r3TEsQ5yHJ+4uD/AO7T8jVNS/Cs2Z6t+FJspd3cGR2kbm5LH49B7hy+FTW5NtruNXSNWb4nwj8mb5VAVd+z+3xHLJ9pgnwUZ/6/yrl7eOWrGf65e3jlqxn+rPThSEUorruwWkYU44puaDnyozTyKZig6Kciimoaey0FL3ZPs15cWh+ir9/F/czlnAHuVxKgHQIKvIqlb7x9zLbXg4BH9nk/u52AjJ9JQg9wkarbZTakBoPRRRRQefaFv3kTpyLKQD5HHA/PFZ/vls4yQpcBTmJTFKMeIJq1A4/YbVn16DJrSK8txbHJZOZ5jo3DHzqf8FB3Z35ESJFODIoGFdASwUcg6nGeHUZ9OtSG1d67OWayMc3jW5UBSkiFhNHJblfEoHOZT+EVUNs7PKu/fWkttxJBhy0OPQgrn0YelVPaMsCMJFlaSWEiWNSAp1xkOoADHqo6VlFpifdr6cz0fRwFBFcJb2NUEjOqIQCGZgq4IyOJOKrW39/bWCB5IXW8kHBYYHEjM3HGopnQoxxY/mSAdGS10qHpXzFt3tU2u0mTIbZTyjSJVA+Lgsfias3Z12wzGdLfaBV0kYIs+kI6MxwveBQFKZIGcAjnxoN4NMI4080lBm93vLcNIXWQoMnSoxpA6AgjifWrpsDa63EeeAdeDr5HzH7J/wC3SqHvDY9zcOnQnWv3WOR8uI+FeWxvHicPGcMPkR1DDqK5dNe+neeXv+3Kpr307zy9/wBtZrOd8bjXdMOiBUHy1H82Pyq4bB24lwMDwyAeJCfzXzH+VZ/tWXXPKw4gyOQfdqOPyxW261Itpxju33epFtOOPd5a0rdCLTax+ban/eYkflis0Navs2LTDEv2UQfJQKpso/KZZ7KPymXsNNxQGpxroukBTcUq0EUDaY1PIprUCA12HEVxAroMig8m2dmC4glgbgsqMmRzBI4MPeDgj0qF3B2k0kAWThIhaOQeUsbFJAPdqVvhVj1mqd+q7Tccku1E6/3semOce7h3LerNQXmikRsjNLQFFFBNByurlY1LudKjmfyAA5kk8ABxNZ32g7fvQqJbBYFl1AsQrTEcOQOQuePhAZsccrU3t7bCpGLpxrGSLaLoxwQJW9Rk56Lgc2OaTsjZ1ztGZ2Zj0DyEFUUH6gHPHkg9TzzUTKYjup82ysge0S5wABqcs4CjAA4krw4cxXTZ1nbg+GUqfMLqPx8Vapu1ujapLcJJCsjwyIFeTx6o3gjkDaCSo8bSrwH1K9e+G6ftMAW1kFpMh1IyKBG3DikyAYZT54JB48eINONp6tOVI7M5/qhpVYIVulUamVQS6qeGWhYcR93NUrePdNWUS2inJ4NFnPiz9TPEeeOvHHLFaXuVZbWtLkrc2SSq2FNxC0KHTnngMox+FSccc8CL+N3ImuBclNL8yoxpZwQVkI+0Mf5GpimPdSbRKYtshVB4kAA+8gcT866muYFPBq6qC3v2V30WpR+kjyR5sv1l/LI9PfWd1sGaoW9+xu6fvUH6NzxA+o5/0P8AnkeVeHd6Pzjy8G80fnHlXQaKKK57nkK54efCtgxishjPEeo/zrYGr37L5ePt79j8vH2aaAaRhQDXvdA8UYpgNPzQNJoNLmlAoGilZqdpo0+dBzDVWt/7Y+zC5X6dm4n68YgCs44c/wBGznHmoqylMUjqCCCMgggg8iDwINBx2NdCSNSDnhXvqkbhSGEy2bnjbSNCOeTHwaBsnmTE0eT55q70BUZvFJiBlH/EKx/B2Af+XVUnUVvGmYgfsuh+Z0/9VIFD3tu83QTGRCIoUTprkAcn5Ff3RWjbLsVhjWNRy4k/aY/SY+prL997dlujIOUghnT1RNDj3kaAfStK2FtiO6iEkZGeGpeqt1BH/wCzTuns8JGjaLcf1i1UgdM20zBj64u0H4RUsKjNu+G4spAP+LJAx8klgdh85IoR8al8UQaBTgKMigmgUmkBpAKXFA4qDXnuYFdSjjKsMEHqK64p2c+tBmG3tjtbSYPFG+g3mPI/tD/vUZWsbRsVmQxyDgevVT0Ye8VmW1NnvBIY35jiD0ZejCuVuND05zHRydxoenOY6PG3I1ryvkA+YB+YrIsE8BxJ4Ae/pWvrFhQPIAfIYrbZfLx9ttj8vH2A1NpDS5r3ugDTlIppNOC0HQ4rmZKCtGmgaDXVWriRilFB1IplQm1t9bC2yJrqJWH1FbvJP4ceW/KqhtTthhGRbW00x+1IVgj9eOX/AJaCa3jT2e/guRwS4U28nP8AtI9UkB+KmYZ9yirnBJqUGsH2jvreXxWOQRRRCSOTTGhZ8xuHXMrnzHRRwJFbJu1da4hnyoJiuc8QdSrcQwIPoRiulFBVdu7CE8IhdtMseWik9/vx9U4Gccjg+VZxcrc2rBm1oVyveRnwHjxAkj4H0NbbcQK6lWGQfeQR04EcQfeKo03Z60ZJtLlowfqMOHpqXHD1Bqt4z7rUx0lQNo78XZMQeVpIo5oJpCyQrhYZkkOGUBuSnPmM+dbvqrLb/cHaMmVMlqVYFSS8gbBGDwEXHh76vm7d00trBI4w7RR6xzxIFAkHwYMPhSsz3TeIjolsUUitTqsoaKKKdmgQ0hFLSUCavOvHtfZcdwmlxgjirD6Sn3e7zFewikVuhqJiJjEotWLRiVY2Xuh3cod5A4Q6lAXGSORbJ6c8VaRTtNGiq0060jFVdPTrSMVNZc0zTivPtTatvbrqnnjhHm8ipn0yeNU3aXaxYR5EXfXR6d3GQn8STSMemauuvqilC1jG0O1m8fhbwQwDzctO/wAl0qD86rV9ti/uv7a6ncH6qt3KcemmLTkeuaDd9r7yWlr+sXMUR+yzrr+CDxH5VT9pdr1ovCCKe4PQ6e5j/elw3yU1mlhus5PhTGeoHE+p61ZNn7iSNzFAzaPajfy5ESQ2wPUAzyfvPhf5TVcvZbu6z3888wP1WcrH/CTC/lWnbO7PlH0hVkst0ok6CgxXZ26jngqaR7hirLs7cF25itdg2ZGvJRXrWMDkKCgbM3CVcEirrs6xES4FeyigKKKKAooooCq/uyulbiHOTDdTjj0EzC6UegW5UD0qwVBWmUv7lMYWWK3nB83Blhk+SxwfOglK6A0HFGaAzRTZpFUFmIVRzLEAD1Jqq7U7SNnQ5HtCysPqwBpz6ZTKj4kUFspprKdpdsLHhbWZ+/PIF/8ATj1E/vCqvf77bTuOBuDED9WBBF/OdT/zCg3e8vI4l1yyJGo+s7Ki/NiKqe0u1HZ0WQkrXDDpAjOP4hwn81Y6uw5Jm1uGkc/XkLSN+85JqesNzJX5g0ExtPtcnfItrVI/JpnLt/DjwP5qrV9vPtK54PdSqp+rDiBfTKeMj1arns7s9+1VnsNyY15gUGLWu7bu2rRljzY5Zz6s2SasVhuRI3MGtktthxJyUV747dRyFBmmzuz0fWqy2O5sScwKtYFFBH2+yI05KK9qQgchT6KAooooCiiigKKKKAooooCiiigKrW892ttcW904kKaJ7dhHHJKcyd1KhKRgnnARn9v31Za5XMepSPOgzPbXauEOmGzlJ+1OywD9wan+BAqpbQ7Q9pz8BIluD0hjGr+JLqPxAFXPa+5JllLY617dnbhIvMUGQy7OmuG1TNLOfOV3k+QYkD4Cpew3QlbHhwPStps92ok+qKk4rJF5AUGU7O7PifpCrRs/cWNeYq7BQKWgh7Td+JPqipGO1VeQFd6KBAKWiigKKKKAooooCiiigKKKKAooooCiiigKKKKAooooCiiigTFLRRQFFFFAUUUUBRRRQFFFFAUUUUBRRRQFFFFAUUUUBRRRQFFFF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AutoShape 10" descr="data:image/jpeg;base64,/9j/4AAQSkZJRgABAQAAAQABAAD/2wCEAAkGBxAQEQ8QEBMRDxEQExAXFBIUEBMQGhAQFREXGBoYExcYHCggGBolGxcTITEhJSktLi8uGB8zODM4NygtLi0BCgoKDg0OGxAQGywkHyQwMC0sLCwvLCwsLDQsLTcvLCwsLCwsLCwsNCwsLCwsLCwsLCwsLCwuLCwsLCwsLCwsLP/AABEIAOEA4QMBEQACEQEDEQH/xAAcAAEBAAIDAQEAAAAAAAAAAAAABwUGAQQIAgP/xABIEAABAwEDBwQPBwIFBQAAAAABAAIDBAUREwYHEiExQVFhcYGSFBUXIjNSVHJzgpGTsrPRMjVCYqGxwSODosLh8PElNENTY//EABoBAQADAQEBAAAAAAAAAAAAAAADBAUCAQb/xAAvEQEAAgECBAUDBAIDAQAAAAAAAQIRAwQSFDFREyEzQYEyUrEFInHwYeFCocEj/9oADAMBAAIRAxEAPwC4oCAgICAgICAgICAgICAgICAgICAgICAgICAgICAgICAgICAgICAgICAgICAgICAgICAgICAgICAgICAgICAgICAgICAgICAgICAgICAgICAgICAgICAgICAgIOHOAF5IA4nUg6jrSiH4r+YFSRpWR+LVx20i4nqlPCseLU7aRcT1SnhWPFqdtIuJ6pTwrHi1O2kXE9Up4VjxanbSLieqU8Kx4tTtpFxPVKeFY8Wp20i4nqlPCseLU7aRcT1SnhWPFqdtIuJ6pTwrHi1O2kXE9Up4VjxanbSLieqU8Kx4tTtpFxPVKeFY8Wp20i4nqlPCseLU7aRcT1SnhWPFqdtIuJ6pTwrHi1O2kXE9Up4VjxauRacXE+wp4VjxauzFK1wvaQRyLiYmOruJiej7Xj0QEBAQEBAQfL3AAk6gASTwATqNWrrRMruDR9kcnE8qu004rCpe82l1cZd4cGMmAxkwGMmAxkwGMmAxkwGMmAxkwGMmAxkwGMmAxkwGMmAxkwGMmAxkwGMmB+tPWOYdJpuP7jgV5akWjEuomYnMNqo6gSMa8b93A7wqVq8M4W62zGX7Ll6ICAgICAgxuUMujTyEb9EdBcFLoxm8I9Sf2tMxlfwqmMmAxkwGMmAxkwGMmAxkwGMmAxkwGMmAxkwGMmAxkwGMmAxkwGMmAxkwGMmAxkwGMmBs2SUxcyUbg4H2j/RVNzGJhY0eks+qyYQEBAQEBBhsrXXUrz+aP4wp9v6kI9X6Wh4y0cKmTGTBkxkwZMZMGTGTBkxkwZMZMGTGTBkxkwZMZMGTGTBkxkwZMZMGTGTBkxkwZMZMGTGTBkxkwZMZMGTGTBltuQz72z+cz9iqW76wsaHSW0KonEBAQEBAQYLLU3UcnnR/GFY2vqQi1voTfFWnhTMVMBipgMVMBipgMZMGXOmf9hMPXGMmHmTFTAYqYDFTAYqYDFTA+tI8D7EemkeB9iD5xUw8MVMBipgMVMBipgbtm8de2o86P9iqO86ws6HSW3qksCAgICAgINey9N1FL50XzArO09WEWv8AQluKtXCjkxUwZMVMGXesmzp6p+hC3Su+046msH5ju5tq41NSunGbOq1m04hvVlZEQsAM7jM7gL2NHQNZ6T0LP1N5afp8lquhEdWxU1BDELo442eawBVrXtbrKaKxHSHYuXL11aqzYJdUkUb+dgJ9u1d11LV6S5msT1hrdq5DROBdTuMTvEcS9p6ftN/XmVnT3lo+vzQ20In6Wi2lRzUz8OZpY7dvDhxadhC0KXreM1VrVms4l1cVdYc5MVMGWw5DUePVNcdbIRpnzhqaPbr9VV91fh08d0ujXNv4VJZK8II/lJR9jVM0Wxt+kz0btY9mzoWzo346RLP1I4bTDGYqlw4yYqYMmKmDJipgy33Nk69lT50f7OWfvusLW36S3ZUVkQEBAQEBBrWcQ3UEvnRfMarWz9WPlDuPTlJMVa+GfxGKmDiZrJaw5K6XRF7YmXGSTgODeLj+m3kMOvrRpVz7+yTSpN5/wrtn0McEbYomhjG7hvPEneeVY17zec2aNaxWMQ7K5esNaWVNFTktkmZpDa1t8hB5Q0G7pU1Nvq384hFbWpXrLGDOHQX7ZefCP/Km5HV/wj5rTZazMpKOpIbDMxzjsYb2OPM11xKh1NDUp9UJaatLdJZZQpHTtWzIqmMxTN0mnYdhYeLTuK709S1JzVzasWjEo/lFZElFMYn9806433XCRn8Ebx/otnR1Y1a5hnalZpOJYvFUuHHEq2bmz8KlxXDvqg6X9sam/wAu9ZZO8vxamOy/t64pnu2pVE4g0HOvTBkUVXr/AKZw3kC/vXHvSfW1esr+xv5zSVXc18oslUluj8LCecgftetJTy6z7blOwNHQT/KGX5m15vGHVCGXLbYmG8HnaP4Qyq+ZetdLHWFwALXxDVfr71yzd/1qubXpKkKgtCAgICAgINWzluus+Y/nh+a1W9l60fP4Vt3ONKfj8o3jLawy+N+lOHSPZGwaT3ua1o4ucbgPavJxWMy9icziF3yeshlHBHC3WQL3u8eQ/acf45AAsDW1Z1LzaWzp0ilcQ7tTOyNjpJHBjGAlzibg1oF5JUcRNpxDqZiIzKP5W5dy1TnRwF0NPs1HRfKOLyNYH5fbwG1t9lXTjNvOfwyNfeTecV8o/LUsVXMK3GYqYOMxUwcbdsj8v5IHNhq3OlgNwEhvc+HnO1zf1G7gqO52UXjip5T+VvQ3vDOL9PwrTHhwDmkEEAgg3gg7CCsbo1mHytsQVtO+PUJG99E7hIBs5jsPPyKfb63hXz7e6LW0+OuPdGLLpHz1EVMLw6SQMI3t198TzAOPQtvUtFKTdk0/daKr9BE1jWsaLmsAaBwaBcAvnpnM5ltRGPJh8s7Z7CoqioBAe1l0d4vvmd3rNW8XkHmBUmjp8d4q51L8NZl3bEtFtVTwVDPszRtdd4pI1jnBvHQuL04LTWfZ7W3FES+bfsxtXTT0ztkzHNv8V21rucOAPQvdO80tFo9i1eKJh5jmicxzmPGi9jnNcODmm4j2grdicxmGX0fK9BAQV3MV4Ku9JD8Dlm7/AK1XNr0lUVQWhAQEBAQEGpZ0j/02fz4PmtVzYevHz+FTfejPx+UPxFv4YHFLds01BjVplcL200ZcPSO71v6aZ6FQ/UL8Olwx7r/6fTi1OKfZZ1httLs8FvEGOhYbgQJJrt+vvGn2F3VWt+naPXUn+IZX6jrdNOPlMdJarJNJA0kDSQNJBWs0VvGWOSjkN7oAHREnWYibi31SR0OA3LG/UdHhtGpHv1bP6frcVeCfZRVmtJKqkdhZRxagIqvWNX2XTMc03HiZW+x5WlxzqbXHb/z/AEo+HWm4z3VVZq8kWe62L309E06mAzSecb2sHQNM9IWjsdPym/wp7q3SrI5krY04J6Nx1wOxGeikOsDmeCfXC432ni0X7uttbymqmKitINncsfsevdK0XR1bcQckgua8e3Rd6619nqcWnjsobiuL57tKVpAICCu5ivBV3pIfgcs3f9arm16SqKoLQgICAgICDUM6xusyfz4PmtVzYT/94+fwq72JnRnCGXrfYGFYzKRDCrH73SRt6GsJ/wAxWR+pz+6sNf8ATY/ZMqUstpPPOXFSZLQrXHdM5vRHcwfo0L6Ta14dGsf4fO7q3FrWlg1YVy9Hrgu5V5MxD2KzPSHyZhxvXM6lYSRo3l+bpzuXE6vZLXbx7y2fNhWOZalLr1SYrDygxOP7taqe7zbSnK5tqxS8YeglitNLc7ow6yyJh9oSH/BNE4fuVf2fnS8f3pKpuPK1ZVCR4aC5xuABJJ3AbSVQW3mTKO1TWVVRUm+6V5LRwjGpg6oat3TpwUirLvbitMu/kDbHYdfTyk3Me7Dk9HJcLzyB2i71VxuKcenMOtK3DeJejlitJpGd2x+yKB0rRe+kcJB6PZIObROl6qtbO/DqY7oNxXNM9kIWuoCAgruYrwVd6SH4HLN3/Wq5tekqiqC0ICAgICAg0zO791z+fT/OarOz9WPn8INx6coICthnzET1V7MZU3xV0ZOtskTuh7HD/IVnb/MzWVzaRERMQqCz1t5yy9hdFaVcw75S8avwyAPHxLd2+rM6VWTraNfEnMMBiHipuO3dH4VOzguPErzMuorWOkOF46EBBteaylMlqUpGyISyO5AI3N+JzVW3VsaUpdCM6kPQax2ilmdw4lbZEA2l/wAc0TR+xV/Z+VLz/ekqm487VhsWdW1TBZ8rGXl9UcIXAnvHA6Z1fkDh6wUO0pxakTPt5pde2KfyguC/xXdUrXzDPcGB3iu6pTMGHozIO1jV0FNK+/Ea3Qkv1EyR96See4O9ZYuvTg1JiGlpW4qRLOzxNe1zHDSa8Frgd7SLiD0KGJx5pHmK3bMdSVNRTO2wyOaD4zNrT0tLT0re078dYt3ZVq8Nph0V28EFdzFeCrvSQ/A5Zu/61XNr0lUVQWhAQEBAQEGmZ3fuufz6f5zVZ2fqx8/hDuPTlBFsM9u+aC1BBaAicbm1Ubmf3G98y/2PHrKpvKcWnnsn29sXx3XdZK+leejJ1zhHaEYv0AI57tzL+8f0Elp528FobLVx+yfhU3NP+UJKtFUEBAQEFmzNZOuhhfWyC59SAIwdogBvv9Y3Hma071l73V4rcEey7tqYjin3UhUllKGO7Y5SXt76KhB17v6II9uM/wBjVoentv8AM/8Av+lT69b+FXWetiAgICCO57bH0JqesaNUrcKT0jLy0nlLdIeoFpbHUzE0+VPc184smavqogruYrwVd6SH4HLN3/Wq5tekqiqC0ICAgICAg0zO791z+fT/ADmqzs/Vj5/CHcenKCLYZ77gmcxzXsJa9jmua4bWuabwR0gLyYiYxJ/D0hkflAy0KWOdtwf9mVn/AK5QNY5t45CFia2lOnbhaeneL1yzE8LXtcx7Q9jwWua4XhzSLiCDtBCjicTmHcxlFMts2s1M501E109ObyYxe6SHku2vbyi88eK1NDdxbyv5So6m3mvnXon/APG3kKuK4g5Y0khoBLibgALyTwAG0oKTkLm0klc2otBpjiFxbTnU6X0o/C38u077t9HX3cRHDTr3WdLQmfOyxtaAAALgNgGq4LMXWt5f5Sts+ke8EY8l7IW8Xka3EeK0az0DeFPt9LxL49vdFq6nBXLX821nNs6z5rQqr2umbiuJBLmwNvLRdtLnXl3HvgNqm3N51dSKV9kehXgpxWd7uqWX483uHrjk9X+y65ih3VLL8eb3D05PV/snM0O6pZfjze4enJ6v9k5mgc6ll+PN7h6cnq/2TmKNzp5myNa9hDmva1zSN7XC8EdCrTGJxKeJywmXdjdmUNRCBfJo6cfpWd80DnuLfWUuhqcGpEo9WvFWYebwVts1ygruYrwVd6SH4HLN3/Wq5tekqiqC0ICAgICAg0zO791z+fT/ADmqzs/Vj5/CHcenKCLYZ4gzuR2U8tmz4rO/jfcJYr7hIziODhruPRsKh1tGNWuJ6pNPUmk5egLDtqnrYmzU7xIw6iNjmO3te38LuT+Fj307UnFmhW8WjMMiuHTEWvkvQ1ZvqKeKRx/Ho6Luu2536qSmten0y4tp1t1hhRmxsm+/Afzdkz3fGpec1e//AFDjl9Psztk5PUdJ/wBvBFEfGDBpEcrz3x9qivq3v9UpK0rXpDKKN0xOUmUNPQQmad123QYLi6V3isG/n2DepNPStqTiri94pGZTXJuyqi3qzthWt0aSI3Rx69F+idUbL9rQftO3nVyNvat67enBTr/f7CrSs6tuK3Rls9dr4dPDRtNxndpPH/yiIIHS/R6pUexpm027O9zbFYr3RtaamICAguuaC2MegELje+kcY/7R76M8wF7fUWTvNPh1M91/b2zTHZvKqJ3nPODY/YdoVEYFzJDix+ZISbhzO0x0La29+PTifhm61eG8w11To1dzFeCrvSQ/A5Zu/wCtVza9JVFUFoQEBAQEBBpmd37rn8+n+c1Wdn6sfP4Q7j05QRbDPEBB37Ftmoo5MWmkdE7Vfdra8Dc9p1OH+wuL6dbxi0Oq3ms5hUrAzuQvAbWxuhfvkjBkYeUt+03m77nWfqbG0fROVqm5j/k3my8o6KqIFPUQyuOxgkGlsv8AsHvv0VW+len1QsVvW3SWUUboQTnLfORJRyPpoaZ7ZRsknGiwjxo2g/1By3hXdDaReOKZ8v8ACtq681nEQxWTGRM9pOZaFqyukZIA5kWlcZGHWNK64Rs/K3bfu3yau4rpRwacOKaU3/ddVoImRtaxgaxjQA1rQGhrRsAA2BZ8zM+crcYjo88ZwrY7MtCokBvjjOFH5kZIvHIXabukLZ29ODTiPlna1uK8y11ToxAQEG55prY7Gr2RuN0dW3DPpNsZ9t7fXVXd6fFp57JtvbF8d16vCyGgmueux8SCGsb9qndoP5YpCLieZ4b1yr2xvi017qu5rmOLsji01NXcxXgq70kPwOWbv+tVza9JVFUFoQEBAQEBBpmd37rn8+n+c1Wdn6sfP4Q7j05QRbDPEBAQEH6U1Q+J7JI3Fkkbg5rgbi1w2ELyYiYxJEzE5hd8gsu4rQaIpS2KraNbNgmu/FF/Ldo5tayNxtp05zHRoaWtF/Kerc1WTOpaVmQVLDHURsmYfwvaHXHiOB5Quq3tWc1nDyaxaMS0e0s0NnyEmJ01OTuBbK3/ABjS/VW677Ujr5oJ21J6eTUsrs2sVn00lS6qxNEtayPscNL3udcBfp8Lzs2Aqxo7u2pbhx/2h1NCKVzloKuK4gICAg4IQcYbeA9gTMgGDgPYmR9IK7mK8FXekh+Byzd/1qubXpKoqgtCAgICAgINMzu/dc/n0/zmqzs/Vj5/CHcenKCLYZ4gICAgIOWuIIIJBBBBBuII2EEbCgoeS+dWogDY6xpqoxqxGkCUDlv1P6bjylUtXZVt508vwsU3Mx5W81MsXLGz6u7BqGaZ/wDG84T+q66/ovCoX0NSnWFqurW3SWeUSRHM9tsac0FG06oW4j/SPFzRzhukfXWlsaYrN+6lubecVTRX1YQEBAQEBAQEFdzFeCrvSQ/A5Zu/61XNr0lUVQWhAQEBAQEGmZ3fuufz6f5zVZ2fqx8/hDuPTlBFsM8QEBAQEBAQcEI8d6jtiqhuENRPEBuZNI0ewG5cTp1t1iHUWtHSXXq6qSZ7pJXukkfdpPcS4uIAAvJ5AB0LqIiIxDyZmZzL8l6CAgICAgICAgruYrwVd6SH4HLN3/Wq5tekqiqC0ICAgICAg0zO791z+fT/ADmqzs/Vj5/CHcenKCLYZ4gICAgICAgICAgICAgICAgICAgruYrwVd6SH4HLN3/Wq5tekqiqC0ICAgICAg1DOxEXWXU3fhMDjzCZl6s7Scasf32Q7j05QBbDPEBAQEBAQEBAQEBAQEBAQEBAQEFfzFxnBrXbjLGAeUR3n4gs3fz+6q5tekqeqC0ICAgICAg61o0TKiKWCQXslY5jh+VwuN3Ar2tprMTDyYiYxLzblHYU1BO6nmGsXlj7rhNHfqc3+RuOpbmnqV1K8UMy9JpOJYxSORAQEBAQEBAQEBAQEBAQEBAQftR0sk0jIommSSQ3NY3a4/wOXcvJmKxmehETM4h6MyMsAWfSRU94c/W6Vw2OldrddyDUByNCxNbV8S82aWnTgrhnFEkEBAQEBAQEGPtqxaasjwqmNsrNov1Fp4scNbTygrumpak5rLm1YtGJaNVZnqRxJjqKiMH8JDJLuY3Aq1G+v7xCCdrX2mX4dxuHyuX3TPquuft9sPOVjudxuHyuX3TPqnP2+2DlY7ncbh8rl90z6pz9vtg5WO53G4fK5fdM+qc/b7YOVjudxuHyuX3TPqnP2+2DlY7ncbh8rl90z6pz9vtg5WO53G4fK5fdM+qc/b7YOVjudxuHyuX3TPqnP2+2DlY7ncbh8rl90z6pz9vtg5WO53G4fK5fdM+qc/b7YOVjudxuHyuX3TPqnP2+2DlY7ncbh8rl90z6pz9vtg5WO53G4fK5fdM+qc/b7YOVjudxuHyuX3TPqnP2+2DlY7ncbh8rl90z6pz9vtg5WO53G4fK5fdM+qc/b7YOVju+4szlPf31TO4cAyNv6kFeTvrdoOVr3luWTmSlHQA9jxgPcLnSuOm9w4Fx2DkFw5FW1Na+p9Up6adadGbUTsQEBAQEBAQEBAQEBAQEBAQEBAQEBAQEBAQEBAQEBAQEBAQEBAQEBAQEBAQEBAQEBAQEBAQEBAQEBAQEBAQEBAQEBAQEBAQEBAQEBAQEBAQEBAQEBAQEBAQEBAQEBAQEBAQEBAQEBAQEBAQEBAQEBAQEBAQEBAQEB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AutoShape 16" descr="data:image/jpeg;base64,/9j/4AAQSkZJRgABAQAAAQABAAD/2wCEAAkGBhQQEBUREBETEBAVFxYUFRgQFhQQFRQYExYVFxYYFhYXGyYeGhkjGRQTIC8gIycpLCwsFyAxNTAqNSYuLioBCQoKDgwOGg8PGiwlHiQ0KSwsLCw0Liw0LDQvLCwsKi4sLCosLCwsLC8sLCwsLSwpLCwtKSwsLCwsLCwpLCwsKf/AABEIANQA7QMBIgACEQEDEQH/xAAbAAEAAwADAQAAAAAAAAAAAAAABQYHAQIEA//EAEIQAAIBAQQFBwkHAwMFAAAAAAABAgMEBREhBhIxQVETImFxgZGhFzJSZHKiscHiBxQjQmKC0bLC8DOS4SQ0Q9Lx/8QAGgEBAAMBAQEAAAAAAAAAAAAAAAMEBQECBv/EACkRAAICAgEDAwQDAQEAAAAAAAABAgMEERIhMVEUQbETM2GBMlJx8CL/2gAMAwEAAhEDEQA/ANxAAAAAAOtWqopyk1GKzbbwSXSzrXrxpxc5tRjFYtvckZtpFpJO1SwWMaKfNjx/VLp6NxBdcql+SvffGpfknb309SxjZo636544ftjtfaVi139Xqvn1p9UW4LujgeAGTO+c+7Mey+yzuzmUm822305nos95VaecKtSPVKWHdjgeYESbXYhTa7FouvTypBpV4qrHisIzXyfh1l0u686dohr0pKS3rY4vg1uMjPTd94zoTVSnLVku5rg1vRbqy5R6S6ouU5koPUuqNdBHXHfUbVS145SWU474v+HuZImtGSkto2IyUltAAHT0ACtaV6UcguSpP8ZrN7eTT/u/+nic1BcmR2WRrjyke6+tJaVlyk9epuhHb+5/lRTbw0ztFXzZKlHhT2/7nn8CDnNybbbbebbzbb3tnBk2ZM59uiMa3KnPt0R9KtpnPz5yn7UnL4s6060o+bKUfZbj8DqCtsrbZL2HSu0Un/qOpHhV5/jt8S33LpjSrtQn+FUe6T5sn+mXHoZnIJ68icPfaLFWTZX77RswKVonpW8VQryxTyhN7VwjJ/Bl1Neq2Nkdo2arY2x5IAAkJQAAAAAAAea8rYqNGdV/li31vcu/A43pbZxvS2ym6c33rz+7wfMjnPDfLcupfF9BVDtUqOUnKTxk223xbeLOpg2TdknJnzttjsk5MAAjIwAAAAACQuK93ZqyqLzdk1xi9vatqNUpVFKKlF4xaTTW9PYY2aDoLeHKUHTbzpvBezLNfNGhh2afBmjg26fBllABpmsR1/XqrNQlU2y2QXGT2dm/sMsq1XOTlJuUm8W3tbZZNO7x166pJ82ms/alm+5YLvKyY+VZznr2RiZlvOfH2QABUKYAAAAAANH0Pvv7xR1ZvGrTwTx2yX5ZeGD6ukzglNGbx5C0wljhGT1JdUsvB4PsLGPZ9Of4ZZxrfpzXhmpAA2zeAAAAAABWtPbTq2ZQX55pPqinL4qJZSm/aI8qK6ZvwiQZD1UyvlPVUilgAwzAAAAAAAAAABZNA7Tq2lw3Tg12xwkvDWK2S+iUsLZS65LvjJEtL1ZH/Sah6si/yaeAfK0zwhJ8It9yZvH0Jk142jlK1SfpTk+xvLwwPOcHJ863t7PmW9vYABw4AAAAAAAAAa5dlo5SjTnvlCLfW0sfHE9RE6Kv/o6Ps/Bslj6CD3FM+kre4pgAHs9gAAAqH2h0uZSluUpLvSf9rLeQemVj5SySazcGprsyfuuRDfHlW0QZEeVUkZqADCPnwAAAAAAcxg20km28klm2faw2GdeoqdNa0n3Jb23uRo9w6NU7LHHz6r2zfwjwXxLFNErX+CxRjytfTt5KvdegtWphKs+Rjw86fdsRabt0WoUJKUYuU1slNtvu2eB5r60xpUG4Q/FqLdF4Rj1y49CKjbtLbRVf+pya4U+b47fEtcqKe3Vlzlj0dEts044lFNYPNPJmPytk28XUm30yl/J3o3jVg8Y1akX0Sl/J31y/qd9ev6l8t2g1Ca/D1qMv0vWj/tfyaKpe+itaz4ya5Sn6UM8PaW1fA9N3acV6eVTCtH9XNl2SXzTLldF/0rUuY8Jb4Sykv5XSjijRd/HozijRf0j0ZlYLzpJocpp1bOlGe2UFkpezwfRsZRmsMnk+kpW1SremULaZVPUgACIiAAAAB3oUXOUYRzlJqK65PBfE6DUNGaerZKKfoJ9+fzJM+dCioRjBbIpRXUlgj6H0EVqKR9LBcYpAAHo9AAAA61KalFxaxTTT6U9p2ABkl7Xe7PWnSf5Xk+MX5r7jyGi6X3B94p8pTWNWC2elHeuvev8Akzpow76nXLXt7GBkUuqevb2AAICuDmEHJpJYtvBJbW3sRwWrQS6Neo68lzYZQx9J7X2L49BJXB2SUUSVVuySiiyaN3CrLSzSdWWc3/auhEBpXpY23Qs8sIrKc1v4xi+HFkrpnffIUuTg8KlTFZbYx3vrexdvAzsu5Fv019KBfyblWvpV/sAAzjMAAAB3o1pQkpQbjJPFNZNHQHQaPovpKrTHUqYRrRWeGSmvSXzRGaa6PZO00ln/AORLf+vr495ULLapUpxqQeEovFP/ADcapdlvjaqCmksJLCUXng9kos0qpq+DhPuatU1kQdc+5kwJC/rr+7V5U/y+dD2Xs7tnYR5nSi4vTMuUXFtMAA8nAWTQe6+Ur8q1zKWzpk9ncsX3EFYrFKtUjTprGUnh1cW+CRqd0XZGzUo0o54Zt+k3tZcxaucuT7Iu4dPOfJ9kewAGubQAAAAAAAIPSHSiFlWrHCdZrKO6PTL+Np5nNQW5Hic4wW5ErbLbCjHXqzUI8X8uLM20kt9GtV16EJRx85vBKb4qO5/HgeK33jUrz16snJ7uC6EtyPMZN+T9Tol0MfIyvq/+UugABUKYNWuCwchZ6cMMHhjL2pZv44dhmd1UOUr04elOK8Viadflp5OzVZraoSw62sF4s0MNJKU2aOCklKb9jN9ILx5e0TnjjHHVj7Mcl37e0jwCjJuT2zPlJybbAAPJwAAAAAAFs0AvHVqSoN5TWtH2o7e9f0lTPdcdp5O00p8JxT6pPVfxJaZ8Jpk1E+FiZbPtAsGNKFZLOD1X1S2dzS72UU1TSOz69lqx/Q5f7ed8jKyfMjqe/JYzo6s35AAKZRLZoffNmorVmnTqyyc5Zxa3LFeav8xLzCaaTTTTzTWaZjRK3JpHUsr5r16e+Enl+30WX6MrguMl0NDHy+CUZLoaiDx3Xe1O0w16bx4p+dF8Gj2Gmmmto1k01tAAHToAPFfF6Rs1GVSWeGUV6UnsRxtJbZyTUVtkdpTpGrNDUhg60llv1F6T+SM5qVHJuUm5SbxbebbfE72u1SqzlUm9aUni3/m4+RiXXO2W/Ywb73bLft7AAEBXAAAJXRWONspe0/CLLtpjLCxVP2r3kUfRipq2uj7WHemvmXrS6njY6vQk+6SZo4/2Z/v4NPG+xP8AfwZkADOMwAAAAAAAAAHMJYNPhn3ZnB9LPT1pxjxlFd7S+Z1BGuWqGtTkuMZLvTMeNfvCpq0akuEJPuizIS/nd4mln94/sAAzzNAAAPXdd6Ts1RVKbz3p7JLgzT7qvSFppKpDY8mnti96ZkpK6OX27LVTedOWU10ekulfyW8a/wCm9PsXMXI+m9PsaiDrCakk08U1imt6Z2Ng2wZxplfHLV9SL/Dp4xXBy/M/l2dJddIby+72edRZSw1Y+1LJd23sMrM/Ns0lBGbnW6Sgv2AAZhlAAAAAAH1slfk6kZ+jKMu5pmsW2gq1GUN04NL9yyfwMiNL0PvHlrLFN86n+G/2+b7uBfw5Lbg/c0cGS24P3M1lFp4PJrJ9hwT2mV18jaHJLmVeeuv8y78+0gSnOLhJxZRsg4ScX7AAHg8AAAAAAAldFrJylrprdF676oZ/HAii9aBXXqwlXks582Psp5vtf9JPjw52JE+NXzsSJTS21cnZKnGSUF+54fDEzEt/2gXjjKFBPzefLreUfDW70VAky58rNeCXMnys14AAKhTAAAAAAL3oJfGvB2eT50M4dMOHY34otZkt0Xg6FaFVbIvPpi8pLuxNZhLFJrNPNdpsYlnKGn7G1h284cX3RSvtCtvOp0VuTm+3mx+Eu8p5LaV2jXtlThFqC/akvjiRJm3y5WNmZkS5WNgAEJAAAAAAACa0Uvn7vX5zwpTwjLo9GXY/BshSauDRepauc/w6PpPbLoit/XsJauXNcO5LTz5rh3L3ft0K1UXB4KW2D4SWzseztMutFnlTm4TWrKLwae5mt2ejGjTUcXqQWGM3jkuLZSNMbzs1Z/h4yrRy145Ra4Nvzuhov5dcWuXZmhm1xa5t6fyVcAGWZQAAAAABJXDc0rVVUFlBZzlwX8vcaTarRCy0HJ82nTikkujJRXTsRDaK3tZdRUqT5Oe1qpgpTe962xvo8CRv65Faqeo5Sg08YtbMdnOW81qIcK24dWbOPXwrbh1bMyttrlWqSqT86Tbf8LoSwXYfE9l6XTUs09SpHDg1nGS4pnjMuSafXuZEk03y7gAHk8gAAAAAA0zRC28rZIY5uGNN/t2e7gZmWvQi9FSjVjJ4LGEl1tST+CLeLPjZ19y3hz42dfcrl4VNatUlxnN98mecuc/s8xbfL7W35nH9xx5O/WPc+o48a1vt8HHi3N718FNBcvJ36x7n1Dyd+se59Rz0tvj4Oeku8fBTQXLyd+se59Q8nfrHufUPS2+Pgeku8fBTQXLyd+se59R9bN9n0YzTnW14J4uKjq49GOIWLb4OrEt8fBHaK6K8vhWrLCj+VbOU+n4lyvO9Kdlp608EtkYx2vDdFf5gcXpecLLS15bFlGKyxe6K/wAyMyvO852io6lR4t7FuiuCXAtSlHGjxj3Lc5xxY8Y/yPXfWkdW1PnPVp7oR2dvpMigDOlJye2ZkpOT3IAA8nkAAAAAAFm0f0zlSwp126lPYpbZQ/8AZeJWQSQslB7iSV2Sre4s1q02WlaqWEsKlOSxTXg4vczN78uOdlqass4PzJbpL5NcD06NaRyss9WTboyfOW3V/VH5reX63WKna6Oq8JQksYyWeHCSZfajkx2v5I0Wo5UNrpJGTAuXk79Y9z6h5O/WPc+oq+lt8fBT9Jd4+CmguXk79Y9z6h5O/WPc+oelt8fA9Jd4+CmguXk79Y9z6h5O/WPc+oelt8fA9Jd4+CmnMajWxtdRcfJ36x7n1Dyd+se59Q9Lb4+DvpLvHwXQAG0boAAAAAAOtWqoxcpPCKTbb3JbWdioaeXvqxVni85c6eHo45Ltax7OkjtsVcXJkVtirg5MrekF9O1VXLNU1lBcFx63tIwAwpScntnz8pOT2wADyeQAAAAAAAAAAAAW3Qm/9WSs1R82T/Db3Sf5ep7unrKkIyweKya4EldjrlyRJVY65KSNmBF6OXt95oRm/PXNn7S39qwfaShuxkpLaPoYyUkpIAA9HoAAAAAAAAAAAAAAA6VaijFyk8Ek23wSWLMlvK2utVnVltk2+pbl2LAv+mtt5OyuK21Godjzl4LDtM3MzNntqJk59m5KAABnmcAAAAAAAAAAAAAAAAAAWLQe8uTtHJt82qsP3LOPzXajRDG6NVwkpR86LUl1p4o1+yWhVKcZrZKKku1YmphT3Fx8Gvg2bi4+D6gAvmgAAAAAAAAAAAAAAAUf7Q7TjOlT4Rc3+54L+mXeVEntNquNskvRjBeGP9xAmHkPdjPn8mW7ZAAEBAAAAAAAAAAAAAAAAAAADSdC7Tr2SC3wcodzxXhJGbF6+z2rjSqx4TT74/8ABcw3qzRdwpat15LYADXNoAAAAAAAAAAAAAAAzPTH/van7P6IkKAYNv3Jf6z5277kv9YABERAAAAAAAAAAAAAAAAAAAun2dvKsumH9wBZxfur/vYtYn3l+/guQANo3QAAAAA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TextBox 34"/>
          <p:cNvSpPr txBox="1"/>
          <p:nvPr/>
        </p:nvSpPr>
        <p:spPr>
          <a:xfrm>
            <a:off x="1752601" y="437174"/>
            <a:ext cx="5086649"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Topic #4– DECISION TABLE TEST METHOD</a:t>
            </a:r>
          </a:p>
        </p:txBody>
      </p:sp>
      <p:sp>
        <p:nvSpPr>
          <p:cNvPr id="82" name="Rectangle 81"/>
          <p:cNvSpPr/>
          <p:nvPr/>
        </p:nvSpPr>
        <p:spPr>
          <a:xfrm>
            <a:off x="1219200" y="1714896"/>
            <a:ext cx="6572267" cy="338554"/>
          </a:xfrm>
          <a:prstGeom prst="rect">
            <a:avLst/>
          </a:prstGeom>
        </p:spPr>
        <p:txBody>
          <a:bodyPr wrap="square">
            <a:spAutoFit/>
          </a:bodyPr>
          <a:lstStyle/>
          <a:p>
            <a:pPr algn="ctr">
              <a:buFont typeface="Wingdings" pitchFamily="2" charset="2"/>
              <a:buChar char="Ø"/>
            </a:pPr>
            <a:r>
              <a:rPr lang="en-US" sz="1600" dirty="0" smtClean="0"/>
              <a:t> Each condition generally has two possible outcomes either </a:t>
            </a:r>
            <a:r>
              <a:rPr lang="en-US" sz="1600" b="1" dirty="0" smtClean="0">
                <a:solidFill>
                  <a:srgbClr val="FF0000"/>
                </a:solidFill>
              </a:rPr>
              <a:t>YES</a:t>
            </a:r>
            <a:r>
              <a:rPr lang="en-US" sz="1600" dirty="0" smtClean="0"/>
              <a:t> or </a:t>
            </a:r>
            <a:r>
              <a:rPr lang="en-US" sz="1600" b="1" dirty="0" smtClean="0">
                <a:solidFill>
                  <a:srgbClr val="FF0000"/>
                </a:solidFill>
              </a:rPr>
              <a:t>NO</a:t>
            </a:r>
            <a:r>
              <a:rPr lang="en-US" sz="1600" dirty="0" smtClean="0">
                <a:solidFill>
                  <a:srgbClr val="FF0000"/>
                </a:solidFill>
              </a:rPr>
              <a:t>  </a:t>
            </a:r>
            <a:endParaRPr lang="en-US" altLang="en-US" sz="1600" dirty="0" smtClean="0">
              <a:solidFill>
                <a:srgbClr val="FF0000"/>
              </a:solidFill>
            </a:endParaRPr>
          </a:p>
        </p:txBody>
      </p:sp>
      <p:sp>
        <p:nvSpPr>
          <p:cNvPr id="83" name="Rectangle 82"/>
          <p:cNvSpPr/>
          <p:nvPr/>
        </p:nvSpPr>
        <p:spPr>
          <a:xfrm>
            <a:off x="1447800" y="2234625"/>
            <a:ext cx="6572267" cy="830997"/>
          </a:xfrm>
          <a:prstGeom prst="rect">
            <a:avLst/>
          </a:prstGeom>
        </p:spPr>
        <p:txBody>
          <a:bodyPr wrap="square">
            <a:spAutoFit/>
          </a:bodyPr>
          <a:lstStyle/>
          <a:p>
            <a:pPr>
              <a:buFont typeface="Wingdings" pitchFamily="2" charset="2"/>
              <a:buChar char="Ø"/>
            </a:pPr>
            <a:r>
              <a:rPr lang="en-US" sz="1600" dirty="0" smtClean="0"/>
              <a:t>  Total number of rules is equal to </a:t>
            </a:r>
          </a:p>
          <a:p>
            <a:pPr>
              <a:buFont typeface="Wingdings" pitchFamily="2" charset="2"/>
              <a:buChar char="Ø"/>
            </a:pPr>
            <a:endParaRPr lang="en-US" altLang="en-US" sz="1600" dirty="0" smtClean="0"/>
          </a:p>
          <a:p>
            <a:r>
              <a:rPr lang="en-US" altLang="en-US" sz="1600" dirty="0" smtClean="0"/>
              <a:t>           </a:t>
            </a:r>
            <a:r>
              <a:rPr lang="en-US" altLang="en-US" sz="1600" b="1" dirty="0" smtClean="0">
                <a:solidFill>
                  <a:srgbClr val="FF0000"/>
                </a:solidFill>
              </a:rPr>
              <a:t>2 ^ no. of conditions</a:t>
            </a:r>
          </a:p>
        </p:txBody>
      </p:sp>
      <p:sp>
        <p:nvSpPr>
          <p:cNvPr id="85" name="Rectangle 84"/>
          <p:cNvSpPr/>
          <p:nvPr/>
        </p:nvSpPr>
        <p:spPr>
          <a:xfrm>
            <a:off x="1428733" y="3149025"/>
            <a:ext cx="6572267" cy="584775"/>
          </a:xfrm>
          <a:prstGeom prst="rect">
            <a:avLst/>
          </a:prstGeom>
        </p:spPr>
        <p:txBody>
          <a:bodyPr wrap="square">
            <a:spAutoFit/>
          </a:bodyPr>
          <a:lstStyle/>
          <a:p>
            <a:pPr>
              <a:buFont typeface="Wingdings" pitchFamily="2" charset="2"/>
              <a:buChar char="Ø"/>
            </a:pPr>
            <a:r>
              <a:rPr lang="en-US" altLang="en-US" sz="1600" dirty="0" smtClean="0"/>
              <a:t>For example, if there are </a:t>
            </a:r>
            <a:r>
              <a:rPr lang="en-US" altLang="en-US" sz="1600" dirty="0" smtClean="0">
                <a:solidFill>
                  <a:srgbClr val="FF0000"/>
                </a:solidFill>
              </a:rPr>
              <a:t>four </a:t>
            </a:r>
            <a:r>
              <a:rPr lang="en-US" altLang="en-US" sz="1600" dirty="0" smtClean="0"/>
              <a:t>conditions then, there will be </a:t>
            </a:r>
            <a:r>
              <a:rPr lang="en-US" altLang="en-US" sz="1600" dirty="0" smtClean="0">
                <a:solidFill>
                  <a:srgbClr val="FF0000"/>
                </a:solidFill>
              </a:rPr>
              <a:t>sixteen</a:t>
            </a:r>
            <a:r>
              <a:rPr lang="en-US" altLang="en-US" sz="1600" dirty="0" smtClean="0"/>
              <a:t> possible rules.</a:t>
            </a:r>
          </a:p>
        </p:txBody>
      </p:sp>
    </p:spTree>
    <p:extLst>
      <p:ext uri="{BB962C8B-B14F-4D97-AF65-F5344CB8AC3E}">
        <p14:creationId xmlns:p14="http://schemas.microsoft.com/office/powerpoint/2010/main" val="299498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diamond(in)">
                                      <p:cBhvr>
                                        <p:cTn id="12" dur="20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diamond(in)">
                                      <p:cBhvr>
                                        <p:cTn id="17" dur="2000"/>
                                        <p:tgtEl>
                                          <p:spTgt spid="8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diamond(in)">
                                      <p:cBhvr>
                                        <p:cTn id="22" dur="2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82" grpId="0"/>
      <p:bldP spid="83" grpId="0"/>
      <p:bldP spid="8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988" y="5134928"/>
            <a:ext cx="1418613" cy="1092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grpSp>
        <p:nvGrpSpPr>
          <p:cNvPr id="5"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10600" y="60960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24" name="Rounded Rectangle 4"/>
          <p:cNvSpPr/>
          <p:nvPr/>
        </p:nvSpPr>
        <p:spPr>
          <a:xfrm>
            <a:off x="1295400" y="1066800"/>
            <a:ext cx="5858443" cy="506950"/>
          </a:xfrm>
          <a:prstGeom prst="rect">
            <a:avLst/>
          </a:prstGeom>
          <a:solidFill>
            <a:schemeClr val="bg1"/>
          </a:solidFill>
          <a:ln cmpd="dbl">
            <a:no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2400" b="1" dirty="0" smtClean="0">
                <a:solidFill>
                  <a:schemeClr val="tx2"/>
                </a:solidFill>
              </a:rPr>
              <a:t>Creating a Decision Table</a:t>
            </a:r>
            <a:endParaRPr lang="en-US" sz="2400" b="1" dirty="0">
              <a:solidFill>
                <a:schemeClr val="tx2"/>
              </a:solidFill>
            </a:endParaRPr>
          </a:p>
        </p:txBody>
      </p:sp>
      <p:sp>
        <p:nvSpPr>
          <p:cNvPr id="4" name="AutoShape 2" descr="Image result for objectives +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jpeg;base64,/9j/4AAQSkZJRgABAQAAAQABAAD/2wCEAAkGBxQTEhUTExQWFBUUFxUUGBYYFhYVFBcVFhQWFhUWFBQYHiggGBolHBQVITEhJSkrLi4uFyA0ODMtNygtLisBCgoKDg0OGxAQGzUmICY4LC4rLzYvNy8sLS80LCwsNDQsLCssLCwsNCwsLCw0LCwsLDcsLCwsLCwsLCwsNCw1N//AABEIAOIA3wMBIgACEQEDEQH/xAAcAAABBQEBAQAAAAAAAAAAAAAAAQIFBgcDBAj/xABIEAACAQMBBQUEBgYHBgcAAAABAgMABBESBQYhMUEHEyJRcRRhgZEyQlJygqEjNGKSk6IIFTNzg7HBFiRDY8LhRFOjssPR8P/EABkBAQADAQEAAAAAAAAAAAAAAAABAgMFBP/EACURAQACAQMDBAMBAAAAAAAAAAABAhEDBBIxQYETIULBIlFxYf/aAAwDAQACEQMRAD8A3GiiigKKKKAooooCiiigKKKKAoorz319FCpeaRIkHNnZUUerMQKD0UVBHedGz7PFPcnhxjj0xnPVZ5ikbD7rGkZ7+TkLe2XPXXdSFfuju1Rvi49aCeqN2ht62hbRJMiueIjB1St92Jcu3wFeL/Z3XxuJ7i4450mTuo+PQxQBFdfc+qvfs7ZkMC6IIo4V+zGioPkoFB4Dt+V/1e0lYEZEkxFrF6EPmYH/AAqU2l7KDruUgBx4beINIPP9NPqVv4QqVK4oBNBX9q7qq0TlGke4A1wyyyySaJk8UZVWbSg1KAQoGQSOtTWxNqrcwxzLkCRFfSfpKSOKsOjA5B94r1Kc1Ttlk2t/Pbco5D7VF5YmY96o94lDt6SrQXaikBpaAooooCiiigKKKKAooooCiiigKKj9o7ct4CFlmjRm+ihYd433Ix4m+ANeH+v5JP1e0mkyODyj2WPP7Ql/Sj1EZoJ6kJxUCYL6T6c8VuCPowR97ID7p5vCR/hUn+y9uxzMHuScE+0SNMmRyIhY92h+6ooO029VqCVSTv3B0lIEe4ZW8n7oNo9WwK5Hat1J/ZWoiHHxXEqhsdCsUOvV6MyGpeNAo0qAqjkAAAPQCmEeVBEjZk8n6xeP1ylui20Z/ES8oPvEgrvYbv20ba1hUyAY758yzY8jNIS5+dSKinAUCGnBqNFNoOgpKaDT80CU0U6kNAtVPf230CC8XnbSaZP7iYhJM+QVu6c+5DVsxXnv7RJonikGUkRo2HmrAqfyNA/Zs+tAfdXqqndn94/dmCU5lgZoJDyJaM6deOmoaXHucVcaAooooCiiigKKKKAqK2rtxYXWIRyzTOrSLFGq6iiMqsxZ2VFAMiDiw51K1B7dGm5spcc5Jbdj9lJYWf8AOSCEfEUDDcX0hwqW9svDDOz3MmOuqNNCqfR2FI275f8AWLm4m450953EfpotwhZfc5apqgNQeXZ2y4YBiGKOIHidCKmT1JIHE+8166CKSgDSikK0NQNNNpSaBQKDUZt7eS1slD3UyQhs6dWSzacatCKCzY1DkOoqTFZ129bJ77ZZlA8VtIknDidLHu2Hp41P4aC6y7fhFmb3JaEQ+0AqPE0ejWMKccSOhxx54qC7P9/Ydqibu43iaErlWIYFX1aSGH3DkdPfUP2IbRFzskQuA/ctJbsrYIaNvGoIPNdMhXB+zXDdLfKyi2k2y7axFrmSVHkyqlpYg2BpAOVOk4JbqOHGg0yo3aW8VrbnTPcwwseSvIit66Sc4qndtm+UlhbJHAdM9yWAcc440xrZfJjqUA9MkjiBVd3J7HYZYEub95JJZ173uw2kKH8Q7xsamfByeIwSRxxmgum+naTbbO7vXHLKZk7yNo1HdOp6iViB1HAZIDDzFWjY+047qGOeFtUcqhlPuPMEdCDkEdCDUHvTudDeWAsj4RGiiFz4mjZF0o2eowMHzBNZb2Rbxy7Nvn2TeZVXk0rk8I5zywfsSDTg+ZU9SaD3dl28V1d7anWe4kkjijuCqFsRjEqIpEYwucNzxmtqNYh2DQZ2htCT7IKfvzk//HW3mgpu0B7NtNZBwjvEGfL2iEYPHqWiK/wTV3jbIBqtb82DSWjOgzLbkXMeOZaLJZB95C6fjqR3a2gs0KOp1BlDAjkQRkEfA0EtRRRQFFFFAUUUUBUHvnwtWkzjuHhuSf2YJklk+aIw9DU5Xm2jaLNFJE3FZUeNh0w6lT+RoOvCk4VFbuXTS2lvI/B3hjLjyfQA4+Dah8K9d5dpEjSSOqIg1MzEBVA6kmg9RorKtodutlGxWKKadQfp4WNT71DHV8wKte5W/wDZ7TysBZJUGpoZAA+nONS4JDLnyPDIyBkUFK7Ru028tr02FrBGr5jCyudZfvVUqUU4VeLY46hwNR95u9vOyGZrvxgau5SYK+fshUURk+7NcP6R2ytMtrdqD4laFmHDDI2uP4kO/wC7Whp2h2SWUN1PcRq0kKSGJWDTFyo1KsY4/SyMnA8yKCs9jvaDNeM9peHVPGpdJMBWdQwDI6gAalyOIHEZzxGTOdoXaPFs0rCqGe5cArEDhVBOAXIBPE8lHE46cM572K2Ul1tW42gEKQgzsfs95OxIiB6kKxJ8sDzFeaOUHezNxjHtRVdXLIjK23PrnusfCgl9pdoe3rVFuLmxjSBiOcTgAHkGIkLRk8vF16Vf9394INubOmVBoZ43gljJy0buhAIP1l6hsdD1BFWm/sUnieGUaklVkYHqrDB+NYJ2Au8W1LiAHKmGQNjkWilQK35sPxUHX+j3tBory5s3yDImrB6SQNgrjzw7fuV5O1qM2G3IrxAcOYLkY4ZaNgjr8e7BP36bt4f1ZvMJfoxvOs2c8O7uRpmPwLy/Krl/SD2G0trBOilnhlMZCjJ0TDyHPxIg/FQeH+kXYNLBaXaeKNC6MRxwJQjRt7gdDDPmR51b+zjfm2u7KFWmjSeKNY5I3ZUbKKFLqDjKnAORyziu+4dubjZEEN5Aw/Rdw8UqMpKxkohIYA8VVCD58uVVe77BrNnLR3E8ak50EI+OPJWwDj1yfWgv+zd57S4ne3gnjlljXWwQ6gF1aThhwJBIyAeGRmqZ217nLc2xvYyEuLVC5blrhXLFSftLxKn1HUYsW5/Z5Z7NJeBWeUgqZpDqfB5hQAFUegz5k1Tu3TblyFi2dBC5F3xLrxaTSwzDGo45zpLe4joTQef+jfbHur2diT3kkSZPEkoruxJ6k96tbLiqv2cbtf1fYRW7Y7w5klI5d4/MZ66QFXPXTVnL0C1TN0D7NcT2R4CF9UQ/5EvjiwPJctH/AIVXINVR3yj7m4tbwcAT7LKeH0XOqBj6SAoP76gulFcbSXUoNdqAooooCiiigKgN5t6Y7RGYI87rgd3HgkFvoh2PBfTi2OIBr1bYvcao1fRpXXLJ/wCXHx5ftHBx5AE+Wc3uL2W9lFtbIVh4kLj6Q6yTseec8c558iaTOExGUNFvVtExskRFuheVwQFdl72Z5dBkcEELrKjAU4AqPZrifK3F336nnHM7NFkcjoIK5HnV/wBmbjw+1PFdapysMUykuyx5d5UkQKME6dEZyTx7zkKkN4tw4pYNNmIrSZTlXEMbq3mkisDkHz5j38QaYtK+aQye/wB0omQs0KhRzkhZSFzy1FCQvu1AVw3L3clttr2bwMZI2k+ljBCFG7wMB+xqGfMdOFaVuJsXaVrKy3EFsyuAGnikCk6QcZjI5cTwAUe6rjszd6CCR5UQBn6D6CZxq7sdMkD5YGBUxXHvlSZiVd7a9j+0bKmIGWgK3C+7QcOf4bPWY9jW5NjfxSyXAeSSGQKYxJpj0MoKMQoDZJWQfSx4a3+8hWWN4nGVkVkYeaspU/kTWUdjO5l/YXFw06KkEiaPpqWZ0f8ARuFUnC4L88HxVZDUrCyjhRY4UWONRgIihVHngCsp7YOzueeYX9iC0oC94inTISmNEsR6sAACBx8IxnjWwAUEUGJQ9oW3JIPZl2dJ7SRo7/uZVxwxrKMAqv1yTpz06VaeyLs9bZyPNOVNzMoUgEMIo86tGoc2JAJxw8Ix5nQ80ZoK9vDuRZXsyT3MPeuiBBlmVdIYsNQUjVxY8/OrCoxw8qAaDQLS00U8GgQ0xkGQSBkZwccRnng9Kgd69vdyO7jP6VhnPPQvn949Pn5ZhtyppGuGJZmGglskkE5GnOeuf9awtr1i8UhhbcVjUikLxmlBptGa3bn14N4NmC5tpYCcd4hCt9lxxjce9WCn4V7s0ooK9uJtQzW6FhpfGl1znTIpKyJ8GDD4VZ6o9v8A7rtOWPlHcgXMflq4JcKB7mCP6zVd1OaBaKKKAooooM63mvf93yf/ABEzyP5tHEupEz6CMfhqy7kWoW1STA1SqGOPL6qj3AfmTUFvFsovbMigl7aRm0jm0RUqwH4SrfCvBufvilvEIZvFGD4HXiyg8cMnMj3jPPqONRaYjqmOi37UGi+tJM4EiXFtjoWZUuF+IFtJ+8al8Yqo7w702jrAyTIZEurcqhJR8PIIZcKwByI5ZDircG86lA1UUEUNQBFJTsUUCKaGammigSingUFaBlGKXFNZqBRXn2nfLDG0jclHLzJ4AD1NejFUbfbaWuQQqfDFz97kf6Dh6k1lranp0yx19T06ZV+6uGkdnc5Zjkn/AOvd0+FaNuxsvuIRkeN8O/mD0X4D881TN1dn99cLkeFPG3wPhHxOPgDWlg15tpp5zeXm2ennN5NIptdKCK9z3mCnAU2lxQVbtBgxDHdL9K0kEjdP0DeCfPuCkP6xCrFsm41xg+6utzArqyOAVcFWB5FWGCPkaqW4E7Rq9rISXtnaAknJYJju3J82jMbfioLrRRRQFFFFB57i3ydS8GxjPmOeD+fzrMd6Njv30jGykRCciS3OsN5u8YDAZ9FrVq4Xt2sS6nOByAHEsTyVR1J8qiYzGE1nE5fP21NmahhfaCwB0DuWBVvqkBSeOcdK2dt6bVIYppbiKMTRpIoZwGIdAwwvM8D0FVXtC2ncsqxpP7NqyWjjI77u+muQcVJPkVHAjLVm9vsyEeBdUzH6kaF/ngf6VXPHq0xz6Q1HbvaZAIX9gxd3A4KhDRouc+N2kC6lHkpyfdzGL7wb3baLd5NPcRjiR3R7uMDPL9Fwx65q0w7K0YElpNHnOkH9Exxz0KVyeY6damNnbvtOJPZw+qPGqOYBSSQThJOAJ4cmA5io5T2hE0w8HZP2p3Elylnev3omOmKUgB1fHhRyMagx4AnjkjjjluZrBdlbmCbaVtJGncvFPHJMgXSAImDtlfqklQAfNvid5Jq8TlmY9NU056YKkdFOK6GuIrojdKAIpumuhFN40Hj2reiCF5Dx0jwjzY8FHzIrLHYkkk5JJJPUk8STVq38v8usAPBPG33iPCPgpz+KqzaW5kdYxzdgvpk4z8OdczdX534x2crdX534x2Xrcqy0Qaz9KU6vwjgo/wAz+KrEK5RRhQFXgFAUDyAGBXVa6FK8KxV0tOnCsVMPA08PSmuRq67qeNJXMGnhvOgXFU3bqezbRinHBLtO5by76EF4zjzaMyDP/KWrkRUHvns5p7SQR/2semeLpmWI61XPk2Cp9zGgnoXyAafUJultNZ7dJFOQ6qw9GAI/zqboCiiigKpu3dtaY/aANTuSlsp4gL1lI655+mkcMk1Y9vORby44EqVB8tXhz+dZzvxdFZUUcNEEej9nvJH1sPggHwoF3X3SkupHluGOjVxYnLyP9bHQDkCemMDkSLju/bJBcXVugCqDBOqgfRSWMx4zzOZLeVuPVjU5YRKkaKvIKAPfw5/HnUVc+DaERxwnt5UY/tQyRvEv7s05+BqIjCZnJm9W7FvtCEwXKErzVl4SRty1I3Q+45B6g1Xt1Oz+Wwk/R38rwYx3MkYbA6aX1eHHuGOfDjV7Jpoc1KDIbZVYsANbABmwNTBfo6j1xXU0GnUHJqYFrswrmBQGmnYpFp9Aa8VzubpURnbgqgsfQDNOY1Wd+r3TEsQ5yHJ+4uD/AO7T8jVNS/Cs2Z6t+FJspd3cGR2kbm5LH49B7hy+FTW5NtruNXSNWb4nwj8mb5VAVd+z+3xHLJ9pgnwUZ/6/yrl7eOWrGf65e3jlqxn+rPThSEUorruwWkYU44puaDnyozTyKZig6Kciimoaey0FL3ZPs15cWh+ir9/F/czlnAHuVxKgHQIKvIqlb7x9zLbXg4BH9nk/u52AjJ9JQg9wkarbZTakBoPRRRRQefaFv3kTpyLKQD5HHA/PFZ/vls4yQpcBTmJTFKMeIJq1A4/YbVn16DJrSK8txbHJZOZ5jo3DHzqf8FB3Z35ESJFODIoGFdASwUcg6nGeHUZ9OtSG1d67OWayMc3jW5UBSkiFhNHJblfEoHOZT+EVUNs7PKu/fWkttxJBhy0OPQgrn0YelVPaMsCMJFlaSWEiWNSAp1xkOoADHqo6VlFpifdr6cz0fRwFBFcJb2NUEjOqIQCGZgq4IyOJOKrW39/bWCB5IXW8kHBYYHEjM3HGopnQoxxY/mSAdGS10qHpXzFt3tU2u0mTIbZTyjSJVA+Lgsfias3Z12wzGdLfaBV0kYIs+kI6MxwveBQFKZIGcAjnxoN4NMI4080lBm93vLcNIXWQoMnSoxpA6AgjifWrpsDa63EeeAdeDr5HzH7J/wC3SqHvDY9zcOnQnWv3WOR8uI+FeWxvHicPGcMPkR1DDqK5dNe+neeXv+3Kpr307zy9/wBtZrOd8bjXdMOiBUHy1H82Pyq4bB24lwMDwyAeJCfzXzH+VZ/tWXXPKw4gyOQfdqOPyxW261Itpxju33epFtOOPd5a0rdCLTax+ban/eYkflis0Navs2LTDEv2UQfJQKpso/KZZ7KPymXsNNxQGpxroukBTcUq0EUDaY1PIprUCA12HEVxAroMig8m2dmC4glgbgsqMmRzBI4MPeDgj0qF3B2k0kAWThIhaOQeUsbFJAPdqVvhVj1mqd+q7Tccku1E6/3semOce7h3LerNQXmikRsjNLQFFFBNByurlY1LudKjmfyAA5kk8ABxNZ32g7fvQqJbBYFl1AsQrTEcOQOQuePhAZsccrU3t7bCpGLpxrGSLaLoxwQJW9Rk56Lgc2OaTsjZ1ztGZ2Zj0DyEFUUH6gHPHkg9TzzUTKYjup82ysge0S5wABqcs4CjAA4krw4cxXTZ1nbg+GUqfMLqPx8Vapu1ujapLcJJCsjwyIFeTx6o3gjkDaCSo8bSrwH1K9e+G6ftMAW1kFpMh1IyKBG3DikyAYZT54JB48eINONp6tOVI7M5/qhpVYIVulUamVQS6qeGWhYcR93NUrePdNWUS2inJ4NFnPiz9TPEeeOvHHLFaXuVZbWtLkrc2SSq2FNxC0KHTnngMox+FSccc8CL+N3ImuBclNL8yoxpZwQVkI+0Mf5GpimPdSbRKYtshVB4kAA+8gcT866muYFPBq6qC3v2V30WpR+kjyR5sv1l/LI9PfWd1sGaoW9+xu6fvUH6NzxA+o5/0P8AnkeVeHd6Pzjy8G80fnHlXQaKKK57nkK54efCtgxishjPEeo/zrYGr37L5ePt79j8vH2aaAaRhQDXvdA8UYpgNPzQNJoNLmlAoGilZqdpo0+dBzDVWt/7Y+zC5X6dm4n68YgCs44c/wBGznHmoqylMUjqCCCMgggg8iDwINBx2NdCSNSDnhXvqkbhSGEy2bnjbSNCOeTHwaBsnmTE0eT55q70BUZvFJiBlH/EKx/B2Af+XVUnUVvGmYgfsuh+Z0/9VIFD3tu83QTGRCIoUTprkAcn5Ff3RWjbLsVhjWNRy4k/aY/SY+prL997dlujIOUghnT1RNDj3kaAfStK2FtiO6iEkZGeGpeqt1BH/wCzTuns8JGjaLcf1i1UgdM20zBj64u0H4RUsKjNu+G4spAP+LJAx8klgdh85IoR8al8UQaBTgKMigmgUmkBpAKXFA4qDXnuYFdSjjKsMEHqK64p2c+tBmG3tjtbSYPFG+g3mPI/tD/vUZWsbRsVmQxyDgevVT0Ye8VmW1NnvBIY35jiD0ZejCuVuND05zHRydxoenOY6PG3I1ryvkA+YB+YrIsE8BxJ4Ae/pWvrFhQPIAfIYrbZfLx9ttj8vH2A1NpDS5r3ugDTlIppNOC0HQ4rmZKCtGmgaDXVWriRilFB1IplQm1t9bC2yJrqJWH1FbvJP4ceW/KqhtTthhGRbW00x+1IVgj9eOX/AJaCa3jT2e/guRwS4U28nP8AtI9UkB+KmYZ9yirnBJqUGsH2jvreXxWOQRRRCSOTTGhZ8xuHXMrnzHRRwJFbJu1da4hnyoJiuc8QdSrcQwIPoRiulFBVdu7CE8IhdtMseWik9/vx9U4Gccjg+VZxcrc2rBm1oVyveRnwHjxAkj4H0NbbcQK6lWGQfeQR04EcQfeKo03Z60ZJtLlowfqMOHpqXHD1Bqt4z7rUx0lQNo78XZMQeVpIo5oJpCyQrhYZkkOGUBuSnPmM+dbvqrLb/cHaMmVMlqVYFSS8gbBGDwEXHh76vm7d00trBI4w7RR6xzxIFAkHwYMPhSsz3TeIjolsUUitTqsoaKKKdmgQ0hFLSUCavOvHtfZcdwmlxgjirD6Sn3e7zFewikVuhqJiJjEotWLRiVY2Xuh3cod5A4Q6lAXGSORbJ6c8VaRTtNGiq0060jFVdPTrSMVNZc0zTivPtTatvbrqnnjhHm8ipn0yeNU3aXaxYR5EXfXR6d3GQn8STSMemauuvqilC1jG0O1m8fhbwQwDzctO/wAl0qD86rV9ti/uv7a6ncH6qt3KcemmLTkeuaDd9r7yWlr+sXMUR+yzrr+CDxH5VT9pdr1ovCCKe4PQ6e5j/elw3yU1mlhus5PhTGeoHE+p61ZNn7iSNzFAzaPajfy5ESQ2wPUAzyfvPhf5TVcvZbu6z3888wP1WcrH/CTC/lWnbO7PlH0hVkst0ok6CgxXZ26jngqaR7hirLs7cF25itdg2ZGvJRXrWMDkKCgbM3CVcEirrs6xES4FeyigKKKKAooooCq/uyulbiHOTDdTjj0EzC6UegW5UD0qwVBWmUv7lMYWWK3nB83Blhk+SxwfOglK6A0HFGaAzRTZpFUFmIVRzLEAD1Jqq7U7SNnQ5HtCysPqwBpz6ZTKj4kUFspprKdpdsLHhbWZ+/PIF/8ATj1E/vCqvf77bTuOBuDED9WBBF/OdT/zCg3e8vI4l1yyJGo+s7Ki/NiKqe0u1HZ0WQkrXDDpAjOP4hwn81Y6uw5Jm1uGkc/XkLSN+85JqesNzJX5g0ExtPtcnfItrVI/JpnLt/DjwP5qrV9vPtK54PdSqp+rDiBfTKeMj1arns7s9+1VnsNyY15gUGLWu7bu2rRljzY5Zz6s2SasVhuRI3MGtktthxJyUV747dRyFBmmzuz0fWqy2O5sScwKtYFFBH2+yI05KK9qQgchT6KAooooCiiigKKKKAooooCiiigKrW892ttcW904kKaJ7dhHHJKcyd1KhKRgnnARn9v31Za5XMepSPOgzPbXauEOmGzlJ+1OywD9wan+BAqpbQ7Q9pz8BIluD0hjGr+JLqPxAFXPa+5JllLY617dnbhIvMUGQy7OmuG1TNLOfOV3k+QYkD4Cpew3QlbHhwPStps92ok+qKk4rJF5AUGU7O7PifpCrRs/cWNeYq7BQKWgh7Td+JPqipGO1VeQFd6KBAKWiigKKKKAooooCiiigKKKKAooooCiiigKKKKAooooCiiigTFLRRQFFFFAUUUUBRRRQFFFFAUUUUBRRRQFFFFAUUUUBRRRQFFFF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AutoShape 10" descr="data:image/jpeg;base64,/9j/4AAQSkZJRgABAQAAAQABAAD/2wCEAAkGBxAQEQ8QEBMRDxEQExAXFBIUEBMQGhAQFREXGBoYExcYHCggGBolGxcTITEhJSktLi8uGB8zODM4NygtLi0BCgoKDg0OGxAQGywkHyQwMC0sLCwvLCwsLDQsLTcvLCwsLCwsLCwsNCwsLCwsLCwsLCwsLCwuLCwsLCwsLCwsLP/AABEIAOEA4QMBEQACEQEDEQH/xAAcAAEBAAIDAQEAAAAAAAAAAAAABwUGAQQIAgP/xABIEAABAwEDBwQPBwIFBQAAAAABAAIDBAUREwYHEiExQVFhcYGSFBUXIjNSVHJzgpGTsrPRMjVCYqGxwSODosLh8PElNENTY//EABoBAQADAQEBAAAAAAAAAAAAAAADBAUCAQb/xAAvEQEAAgECBAUDBAIDAQAAAAAAAQIRAwQSFDFREyEzQYEyUrEFInHwYeFCocEj/9oADAMBAAIRAxEAPwC4oCAgICAgICAgICAgICAgICAgICAgICAgICAgICAgICAgICAgICAgICAgICAgICAgICAgICAgICAgICAgICAgICAgICAgICAgICAgICAgICAgICAgICAgICAgIOHOAF5IA4nUg6jrSiH4r+YFSRpWR+LVx20i4nqlPCseLU7aRcT1SnhWPFqdtIuJ6pTwrHi1O2kXE9Up4VjxanbSLieqU8Kx4tTtpFxPVKeFY8Wp20i4nqlPCseLU7aRcT1SnhWPFqdtIuJ6pTwrHi1O2kXE9Up4VjxanbSLieqU8Kx4tTtpFxPVKeFY8Wp20i4nqlPCseLU7aRcT1SnhWPFqdtIuJ6pTwrHi1O2kXE9Up4VjxauRacXE+wp4VjxauzFK1wvaQRyLiYmOruJiej7Xj0QEBAQEBAQfL3AAk6gASTwATqNWrrRMruDR9kcnE8qu004rCpe82l1cZd4cGMmAxkwGMmAxkwGMmAxkwGMmAxkwGMmAxkwGMmAxkwGMmAxkwGMmAxkwGMmB+tPWOYdJpuP7jgV5akWjEuomYnMNqo6gSMa8b93A7wqVq8M4W62zGX7Ll6ICAgICAgxuUMujTyEb9EdBcFLoxm8I9Sf2tMxlfwqmMmAxkwGMmAxkwGMmAxkwGMmAxkwGMmAxkwGMmAxkwGMmAxkwGMmAxkwGMmAxkwGMmBs2SUxcyUbg4H2j/RVNzGJhY0eks+qyYQEBAQEBBhsrXXUrz+aP4wp9v6kI9X6Wh4y0cKmTGTBkxkwZMZMGTGTBkxkwZMZMGTGTBkxkwZMZMGTGTBkxkwZMZMGTGTBkxkwZMZMGTGTBkxkwZMZMGTGTBltuQz72z+cz9iqW76wsaHSW0KonEBAQEBAQYLLU3UcnnR/GFY2vqQi1voTfFWnhTMVMBipgMVMBipgMZMGXOmf9hMPXGMmHmTFTAYqYDFTAYqYDFTA+tI8D7EemkeB9iD5xUw8MVMBipgMVMBipgbtm8de2o86P9iqO86ws6HSW3qksCAgICAgINey9N1FL50XzArO09WEWv8AQluKtXCjkxUwZMVMGXesmzp6p+hC3Su+046msH5ju5tq41NSunGbOq1m04hvVlZEQsAM7jM7gL2NHQNZ6T0LP1N5afp8lquhEdWxU1BDELo442eawBVrXtbrKaKxHSHYuXL11aqzYJdUkUb+dgJ9u1d11LV6S5msT1hrdq5DROBdTuMTvEcS9p6ftN/XmVnT3lo+vzQ20In6Wi2lRzUz8OZpY7dvDhxadhC0KXreM1VrVms4l1cVdYc5MVMGWw5DUePVNcdbIRpnzhqaPbr9VV91fh08d0ujXNv4VJZK8II/lJR9jVM0Wxt+kz0btY9mzoWzo346RLP1I4bTDGYqlw4yYqYMmKmDJipgy33Nk69lT50f7OWfvusLW36S3ZUVkQEBAQEBBrWcQ3UEvnRfMarWz9WPlDuPTlJMVa+GfxGKmDiZrJaw5K6XRF7YmXGSTgODeLj+m3kMOvrRpVz7+yTSpN5/wrtn0McEbYomhjG7hvPEneeVY17zec2aNaxWMQ7K5esNaWVNFTktkmZpDa1t8hB5Q0G7pU1Nvq384hFbWpXrLGDOHQX7ZefCP/Km5HV/wj5rTZazMpKOpIbDMxzjsYb2OPM11xKh1NDUp9UJaatLdJZZQpHTtWzIqmMxTN0mnYdhYeLTuK709S1JzVzasWjEo/lFZElFMYn9806433XCRn8Ebx/otnR1Y1a5hnalZpOJYvFUuHHEq2bmz8KlxXDvqg6X9sam/wAu9ZZO8vxamOy/t64pnu2pVE4g0HOvTBkUVXr/AKZw3kC/vXHvSfW1esr+xv5zSVXc18oslUluj8LCecgftetJTy6z7blOwNHQT/KGX5m15vGHVCGXLbYmG8HnaP4Qyq+ZetdLHWFwALXxDVfr71yzd/1qubXpKkKgtCAgICAgINWzluus+Y/nh+a1W9l60fP4Vt3ONKfj8o3jLawy+N+lOHSPZGwaT3ua1o4ucbgPavJxWMy9icziF3yeshlHBHC3WQL3u8eQ/acf45AAsDW1Z1LzaWzp0ilcQ7tTOyNjpJHBjGAlzibg1oF5JUcRNpxDqZiIzKP5W5dy1TnRwF0NPs1HRfKOLyNYH5fbwG1t9lXTjNvOfwyNfeTecV8o/LUsVXMK3GYqYOMxUwcbdsj8v5IHNhq3OlgNwEhvc+HnO1zf1G7gqO52UXjip5T+VvQ3vDOL9PwrTHhwDmkEEAgg3gg7CCsbo1mHytsQVtO+PUJG99E7hIBs5jsPPyKfb63hXz7e6LW0+OuPdGLLpHz1EVMLw6SQMI3t198TzAOPQtvUtFKTdk0/daKr9BE1jWsaLmsAaBwaBcAvnpnM5ltRGPJh8s7Z7CoqioBAe1l0d4vvmd3rNW8XkHmBUmjp8d4q51L8NZl3bEtFtVTwVDPszRtdd4pI1jnBvHQuL04LTWfZ7W3FES+bfsxtXTT0ztkzHNv8V21rucOAPQvdO80tFo9i1eKJh5jmicxzmPGi9jnNcODmm4j2grdicxmGX0fK9BAQV3MV4Ku9JD8Dlm7/AK1XNr0lUVQWhAQEBAQEGpZ0j/02fz4PmtVzYevHz+FTfejPx+UPxFv4YHFLds01BjVplcL200ZcPSO71v6aZ6FQ/UL8Olwx7r/6fTi1OKfZZ1httLs8FvEGOhYbgQJJrt+vvGn2F3VWt+naPXUn+IZX6jrdNOPlMdJarJNJA0kDSQNJBWs0VvGWOSjkN7oAHREnWYibi31SR0OA3LG/UdHhtGpHv1bP6frcVeCfZRVmtJKqkdhZRxagIqvWNX2XTMc03HiZW+x5WlxzqbXHb/z/AEo+HWm4z3VVZq8kWe62L309E06mAzSecb2sHQNM9IWjsdPym/wp7q3SrI5krY04J6Nx1wOxGeikOsDmeCfXC432ni0X7uttbymqmKitINncsfsevdK0XR1bcQckgua8e3Rd6619nqcWnjsobiuL57tKVpAICCu5ivBV3pIfgcs3f9arm16SqKoLQgICAgICDUM6xusyfz4PmtVzYT/94+fwq72JnRnCGXrfYGFYzKRDCrH73SRt6GsJ/wAxWR+pz+6sNf8ATY/ZMqUstpPPOXFSZLQrXHdM5vRHcwfo0L6Ta14dGsf4fO7q3FrWlg1YVy9Hrgu5V5MxD2KzPSHyZhxvXM6lYSRo3l+bpzuXE6vZLXbx7y2fNhWOZalLr1SYrDygxOP7taqe7zbSnK5tqxS8YeglitNLc7ow6yyJh9oSH/BNE4fuVf2fnS8f3pKpuPK1ZVCR4aC5xuABJJ3AbSVQW3mTKO1TWVVRUm+6V5LRwjGpg6oat3TpwUirLvbitMu/kDbHYdfTyk3Me7Dk9HJcLzyB2i71VxuKcenMOtK3DeJejlitJpGd2x+yKB0rRe+kcJB6PZIObROl6qtbO/DqY7oNxXNM9kIWuoCAgruYrwVd6SH4HLN3/Wq5tekqiqC0ICAgICAg0zO791z+fT/OarOz9WPn8INx6coICthnzET1V7MZU3xV0ZOtskTuh7HD/IVnb/MzWVzaRERMQqCz1t5yy9hdFaVcw75S8avwyAPHxLd2+rM6VWTraNfEnMMBiHipuO3dH4VOzguPErzMuorWOkOF46EBBteaylMlqUpGyISyO5AI3N+JzVW3VsaUpdCM6kPQax2ilmdw4lbZEA2l/wAc0TR+xV/Z+VLz/ekqm487VhsWdW1TBZ8rGXl9UcIXAnvHA6Z1fkDh6wUO0pxakTPt5pde2KfyguC/xXdUrXzDPcGB3iu6pTMGHozIO1jV0FNK+/Ea3Qkv1EyR96See4O9ZYuvTg1JiGlpW4qRLOzxNe1zHDSa8Frgd7SLiD0KGJx5pHmK3bMdSVNRTO2wyOaD4zNrT0tLT0re078dYt3ZVq8Nph0V28EFdzFeCrvSQ/A5Zu/61XNr0lUVQWhAQEBAQEGmZ3fuufz6f5zVZ2fqx8/hDuPTlBFsM9u+aC1BBaAicbm1Ubmf3G98y/2PHrKpvKcWnnsn29sXx3XdZK+leejJ1zhHaEYv0AI57tzL+8f0Elp528FobLVx+yfhU3NP+UJKtFUEBAQEFmzNZOuhhfWyC59SAIwdogBvv9Y3Hma071l73V4rcEey7tqYjin3UhUllKGO7Y5SXt76KhB17v6II9uM/wBjVoentv8AM/8Av+lT69b+FXWetiAgICCO57bH0JqesaNUrcKT0jLy0nlLdIeoFpbHUzE0+VPc184smavqogruYrwVd6SH4HLN3/Wq5tekqiqC0ICAgICAg0zO791z+fT/ADmqzs/Vj5/CHcenKCLYZ77gmcxzXsJa9jmua4bWuabwR0gLyYiYxJ/D0hkflAy0KWOdtwf9mVn/AK5QNY5t45CFia2lOnbhaeneL1yzE8LXtcx7Q9jwWua4XhzSLiCDtBCjicTmHcxlFMts2s1M501E109ObyYxe6SHku2vbyi88eK1NDdxbyv5So6m3mvnXon/APG3kKuK4g5Y0khoBLibgALyTwAG0oKTkLm0klc2otBpjiFxbTnU6X0o/C38u077t9HX3cRHDTr3WdLQmfOyxtaAAALgNgGq4LMXWt5f5Sts+ke8EY8l7IW8Xka3EeK0az0DeFPt9LxL49vdFq6nBXLX821nNs6z5rQqr2umbiuJBLmwNvLRdtLnXl3HvgNqm3N51dSKV9kehXgpxWd7uqWX483uHrjk9X+y65ih3VLL8eb3D05PV/snM0O6pZfjze4enJ6v9k5mgc6ll+PN7h6cnq/2TmKNzp5myNa9hDmva1zSN7XC8EdCrTGJxKeJywmXdjdmUNRCBfJo6cfpWd80DnuLfWUuhqcGpEo9WvFWYebwVts1ygruYrwVd6SH4HLN3/Wq5tekqiqC0ICAgICAg0zO791z+fT/ADmqzs/Vj5/CHcenKCLYZ4gzuR2U8tmz4rO/jfcJYr7hIziODhruPRsKh1tGNWuJ6pNPUmk5egLDtqnrYmzU7xIw6iNjmO3te38LuT+Fj307UnFmhW8WjMMiuHTEWvkvQ1ZvqKeKRx/Ho6Luu2536qSmten0y4tp1t1hhRmxsm+/Afzdkz3fGpec1e//AFDjl9Psztk5PUdJ/wBvBFEfGDBpEcrz3x9qivq3v9UpK0rXpDKKN0xOUmUNPQQmad123QYLi6V3isG/n2DepNPStqTiri94pGZTXJuyqi3qzthWt0aSI3Rx69F+idUbL9rQftO3nVyNvat67enBTr/f7CrSs6tuK3Rls9dr4dPDRtNxndpPH/yiIIHS/R6pUexpm027O9zbFYr3RtaamICAguuaC2MegELje+kcY/7R76M8wF7fUWTvNPh1M91/b2zTHZvKqJ3nPODY/YdoVEYFzJDix+ZISbhzO0x0La29+PTifhm61eG8w11To1dzFeCrvSQ/A5Zu/wCtVza9JVFUFoQEBAQEBBpmd37rn8+n+c1Wdn6sfP4Q7j05QRbDPEBB37Ftmoo5MWmkdE7Vfdra8Dc9p1OH+wuL6dbxi0Oq3ms5hUrAzuQvAbWxuhfvkjBkYeUt+03m77nWfqbG0fROVqm5j/k3my8o6KqIFPUQyuOxgkGlsv8AsHvv0VW+len1QsVvW3SWUUboQTnLfORJRyPpoaZ7ZRsknGiwjxo2g/1By3hXdDaReOKZ8v8ACtq681nEQxWTGRM9pOZaFqyukZIA5kWlcZGHWNK64Rs/K3bfu3yau4rpRwacOKaU3/ddVoImRtaxgaxjQA1rQGhrRsAA2BZ8zM+crcYjo88ZwrY7MtCokBvjjOFH5kZIvHIXabukLZ29ODTiPlna1uK8y11ToxAQEG55prY7Gr2RuN0dW3DPpNsZ9t7fXVXd6fFp57JtvbF8d16vCyGgmueux8SCGsb9qndoP5YpCLieZ4b1yr2xvi017qu5rmOLsji01NXcxXgq70kPwOWbv+tVza9JVFUFoQEBAQEBBpmd37rn8+n+c1Wdn6sfP4Q7j05QRbDPEBAQEH6U1Q+J7JI3Fkkbg5rgbi1w2ELyYiYxJEzE5hd8gsu4rQaIpS2KraNbNgmu/FF/Ldo5tayNxtp05zHRoaWtF/Kerc1WTOpaVmQVLDHURsmYfwvaHXHiOB5Quq3tWc1nDyaxaMS0e0s0NnyEmJ01OTuBbK3/ABjS/VW677Ujr5oJ21J6eTUsrs2sVn00lS6qxNEtayPscNL3udcBfp8Lzs2Aqxo7u2pbhx/2h1NCKVzloKuK4gICAg4IQcYbeA9gTMgGDgPYmR9IK7mK8FXekh+Byzd/1qubXpKoqgtCAgICAgINMzu/dc/n0/zmqzs/Vj5/CHcenKCLYZ4gICAgIOWuIIIJBBBBBuII2EEbCgoeS+dWogDY6xpqoxqxGkCUDlv1P6bjylUtXZVt508vwsU3Mx5W81MsXLGz6u7BqGaZ/wDG84T+q66/ovCoX0NSnWFqurW3SWeUSRHM9tsac0FG06oW4j/SPFzRzhukfXWlsaYrN+6lubecVTRX1YQEBAQEBAQEFdzFeCrvSQ/A5Zu/61XNr0lUVQWhAQEBAQEGmZ3fuufz6f5zVZ2fqx8/hDuPTlBFsM8QEBAQEBAQcEI8d6jtiqhuENRPEBuZNI0ewG5cTp1t1iHUWtHSXXq6qSZ7pJXukkfdpPcS4uIAAvJ5AB0LqIiIxDyZmZzL8l6CAgICAgICAgruYrwVd6SH4HLN3/Wq5tekqiqC0ICAgICAg0zO791z+fT/ADmqzs/Vj5/CHcenKCLYZ4gICAgICAgICAgICAgICAgICAgruYrwVd6SH4HLN3/Wq5tekqiqC0ICAgICAg1DOxEXWXU3fhMDjzCZl6s7Scasf32Q7j05QBbDPEBAQEBAQEBAQEBAQEBAQEBAQEFfzFxnBrXbjLGAeUR3n4gs3fz+6q5tekqeqC0ICAgICAg61o0TKiKWCQXslY5jh+VwuN3Ar2tprMTDyYiYxLzblHYU1BO6nmGsXlj7rhNHfqc3+RuOpbmnqV1K8UMy9JpOJYxSORAQEBAQEBAQEBAQEBAQEBAQftR0sk0jIommSSQ3NY3a4/wOXcvJmKxmehETM4h6MyMsAWfSRU94c/W6Vw2OldrddyDUByNCxNbV8S82aWnTgrhnFEkEBAQEBAQEGPtqxaasjwqmNsrNov1Fp4scNbTygrumpak5rLm1YtGJaNVZnqRxJjqKiMH8JDJLuY3Aq1G+v7xCCdrX2mX4dxuHyuX3TPquuft9sPOVjudxuHyuX3TPqnP2+2DlY7ncbh8rl90z6pz9vtg5WO53G4fK5fdM+qc/b7YOVjudxuHyuX3TPqnP2+2DlY7ncbh8rl90z6pz9vtg5WO53G4fK5fdM+qc/b7YOVjudxuHyuX3TPqnP2+2DlY7ncbh8rl90z6pz9vtg5WO53G4fK5fdM+qc/b7YOVjudxuHyuX3TPqnP2+2DlY7ncbh8rl90z6pz9vtg5WO53G4fK5fdM+qc/b7YOVjudxuHyuX3TPqnP2+2DlY7ncbh8rl90z6pz9vtg5WO53G4fK5fdM+qc/b7YOVju+4szlPf31TO4cAyNv6kFeTvrdoOVr3luWTmSlHQA9jxgPcLnSuOm9w4Fx2DkFw5FW1Na+p9Up6adadGbUTsQEBAQEBAQEBAQEBAQEBAQEBAQEBAQEBAQEBAQEBAQEBAQEBAQEBAQEBAQEBAQEBAQEBAQEBAQEBAQEBAQEBAQEBAQEBAQEBAQEBAQEBAQEBAQEBAQEBAQEBAQEBAQEBAQEBAQEBAQEBAQEBAQEBAQEBAQEBAQEB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AutoShape 16" descr="data:image/jpeg;base64,/9j/4AAQSkZJRgABAQAAAQABAAD/2wCEAAkGBhQQEBUREBETEBAVFxYUFRgQFhQQFRQYExYVFxYYFhYXGyYeGhkjGRQTIC8gIycpLCwsFyAxNTAqNSYuLioBCQoKDgwOGg8PGiwlHiQ0KSwsLCw0Liw0LDQvLCwsKi4sLCosLCwsLC8sLCwsLSwpLCwtKSwsLCwsLCwpLCwsKf/AABEIANQA7QMBIgACEQEDEQH/xAAbAAEAAwADAQAAAAAAAAAAAAAABQYHAQIEA//EAEIQAAIBAQQFBwkHAwMFAAAAAAABAgMEBREhBhIxQVETImFxgZGhFzJSZHKiscHiBxQjQmKC0bLC8DOS4SQ0Q9Lx/8QAGgEBAAMBAQEAAAAAAAAAAAAAAAMEBQECBv/EACkRAAICAgEDAwQDAQEAAAAAAAABAgMEERIhMVEUQbETM2GBMlJx8CL/2gAMAwEAAhEDEQA/ANxAAAAAAOtWqopyk1GKzbbwSXSzrXrxpxc5tRjFYtvckZtpFpJO1SwWMaKfNjx/VLp6NxBdcql+SvffGpfknb309SxjZo636544ftjtfaVi139Xqvn1p9UW4LujgeAGTO+c+7Mey+yzuzmUm822305nos95VaecKtSPVKWHdjgeYESbXYhTa7FouvTypBpV4qrHisIzXyfh1l0u686dohr0pKS3rY4vg1uMjPTd94zoTVSnLVku5rg1vRbqy5R6S6ouU5koPUuqNdBHXHfUbVS145SWU474v+HuZImtGSkto2IyUltAAHT0ACtaV6UcguSpP8ZrN7eTT/u/+nic1BcmR2WRrjyke6+tJaVlyk9epuhHb+5/lRTbw0ztFXzZKlHhT2/7nn8CDnNybbbbebbzbb3tnBk2ZM59uiMa3KnPt0R9KtpnPz5yn7UnL4s6060o+bKUfZbj8DqCtsrbZL2HSu0Un/qOpHhV5/jt8S33LpjSrtQn+FUe6T5sn+mXHoZnIJ68icPfaLFWTZX77RswKVonpW8VQryxTyhN7VwjJ/Bl1Neq2Nkdo2arY2x5IAAkJQAAAAAAAea8rYqNGdV/li31vcu/A43pbZxvS2ym6c33rz+7wfMjnPDfLcupfF9BVDtUqOUnKTxk223xbeLOpg2TdknJnzttjsk5MAAjIwAAAAACQuK93ZqyqLzdk1xi9vatqNUpVFKKlF4xaTTW9PYY2aDoLeHKUHTbzpvBezLNfNGhh2afBmjg26fBllABpmsR1/XqrNQlU2y2QXGT2dm/sMsq1XOTlJuUm8W3tbZZNO7x166pJ82ms/alm+5YLvKyY+VZznr2RiZlvOfH2QABUKYAAAAAANH0Pvv7xR1ZvGrTwTx2yX5ZeGD6ukzglNGbx5C0wljhGT1JdUsvB4PsLGPZ9Of4ZZxrfpzXhmpAA2zeAAAAAABWtPbTq2ZQX55pPqinL4qJZSm/aI8qK6ZvwiQZD1UyvlPVUilgAwzAAAAAAAAAABZNA7Tq2lw3Tg12xwkvDWK2S+iUsLZS65LvjJEtL1ZH/Sah6si/yaeAfK0zwhJ8It9yZvH0Jk142jlK1SfpTk+xvLwwPOcHJ863t7PmW9vYABw4AAAAAAAAAa5dlo5SjTnvlCLfW0sfHE9RE6Kv/o6Ps/Bslj6CD3FM+kre4pgAHs9gAAAqH2h0uZSluUpLvSf9rLeQemVj5SySazcGprsyfuuRDfHlW0QZEeVUkZqADCPnwAAAAAAcxg20km28klm2faw2GdeoqdNa0n3Jb23uRo9w6NU7LHHz6r2zfwjwXxLFNErX+CxRjytfTt5KvdegtWphKs+Rjw86fdsRabt0WoUJKUYuU1slNtvu2eB5r60xpUG4Q/FqLdF4Rj1y49CKjbtLbRVf+pya4U+b47fEtcqKe3Vlzlj0dEts044lFNYPNPJmPytk28XUm30yl/J3o3jVg8Y1akX0Sl/J31y/qd9ev6l8t2g1Ca/D1qMv0vWj/tfyaKpe+itaz4ya5Sn6UM8PaW1fA9N3acV6eVTCtH9XNl2SXzTLldF/0rUuY8Jb4Sykv5XSjijRd/HozijRf0j0ZlYLzpJocpp1bOlGe2UFkpezwfRsZRmsMnk+kpW1SremULaZVPUgACIiAAAAB3oUXOUYRzlJqK65PBfE6DUNGaerZKKfoJ9+fzJM+dCioRjBbIpRXUlgj6H0EVqKR9LBcYpAAHo9AAAA61KalFxaxTTT6U9p2ABkl7Xe7PWnSf5Xk+MX5r7jyGi6X3B94p8pTWNWC2elHeuvev8Akzpow76nXLXt7GBkUuqevb2AAICuDmEHJpJYtvBJbW3sRwWrQS6Neo68lzYZQx9J7X2L49BJXB2SUUSVVuySiiyaN3CrLSzSdWWc3/auhEBpXpY23Qs8sIrKc1v4xi+HFkrpnffIUuTg8KlTFZbYx3vrexdvAzsu5Fv019KBfyblWvpV/sAAzjMAAAB3o1pQkpQbjJPFNZNHQHQaPovpKrTHUqYRrRWeGSmvSXzRGaa6PZO00ln/AORLf+vr495ULLapUpxqQeEovFP/ADcapdlvjaqCmksJLCUXng9kos0qpq+DhPuatU1kQdc+5kwJC/rr+7V5U/y+dD2Xs7tnYR5nSi4vTMuUXFtMAA8nAWTQe6+Ur8q1zKWzpk9ncsX3EFYrFKtUjTprGUnh1cW+CRqd0XZGzUo0o54Zt+k3tZcxaucuT7Iu4dPOfJ9kewAGubQAAAAAAAIPSHSiFlWrHCdZrKO6PTL+Np5nNQW5Hic4wW5ErbLbCjHXqzUI8X8uLM20kt9GtV16EJRx85vBKb4qO5/HgeK33jUrz16snJ7uC6EtyPMZN+T9Tol0MfIyvq/+UugABUKYNWuCwchZ6cMMHhjL2pZv44dhmd1UOUr04elOK8Viadflp5OzVZraoSw62sF4s0MNJKU2aOCklKb9jN9ILx5e0TnjjHHVj7Mcl37e0jwCjJuT2zPlJybbAAPJwAAAAAAFs0AvHVqSoN5TWtH2o7e9f0lTPdcdp5O00p8JxT6pPVfxJaZ8Jpk1E+FiZbPtAsGNKFZLOD1X1S2dzS72UU1TSOz69lqx/Q5f7ed8jKyfMjqe/JYzo6s35AAKZRLZoffNmorVmnTqyyc5Zxa3LFeav8xLzCaaTTTTzTWaZjRK3JpHUsr5r16e+Enl+30WX6MrguMl0NDHy+CUZLoaiDx3Xe1O0w16bx4p+dF8Gj2Gmmmto1k01tAAHToAPFfF6Rs1GVSWeGUV6UnsRxtJbZyTUVtkdpTpGrNDUhg60llv1F6T+SM5qVHJuUm5SbxbebbfE72u1SqzlUm9aUni3/m4+RiXXO2W/Ywb73bLft7AAEBXAAAJXRWONspe0/CLLtpjLCxVP2r3kUfRipq2uj7WHemvmXrS6njY6vQk+6SZo4/2Z/v4NPG+xP8AfwZkADOMwAAAAAAAAAHMJYNPhn3ZnB9LPT1pxjxlFd7S+Z1BGuWqGtTkuMZLvTMeNfvCpq0akuEJPuizIS/nd4mln94/sAAzzNAAAPXdd6Ts1RVKbz3p7JLgzT7qvSFppKpDY8mnti96ZkpK6OX27LVTedOWU10ekulfyW8a/wCm9PsXMXI+m9PsaiDrCakk08U1imt6Z2Ng2wZxplfHLV9SL/Dp4xXBy/M/l2dJddIby+72edRZSw1Y+1LJd23sMrM/Ns0lBGbnW6Sgv2AAZhlAAAAAAH1slfk6kZ+jKMu5pmsW2gq1GUN04NL9yyfwMiNL0PvHlrLFN86n+G/2+b7uBfw5Lbg/c0cGS24P3M1lFp4PJrJ9hwT2mV18jaHJLmVeeuv8y78+0gSnOLhJxZRsg4ScX7AAHg8AAAAAAAldFrJylrprdF676oZ/HAii9aBXXqwlXks582Psp5vtf9JPjw52JE+NXzsSJTS21cnZKnGSUF+54fDEzEt/2gXjjKFBPzefLreUfDW70VAky58rNeCXMnys14AAKhTAAAAAAL3oJfGvB2eT50M4dMOHY34otZkt0Xg6FaFVbIvPpi8pLuxNZhLFJrNPNdpsYlnKGn7G1h284cX3RSvtCtvOp0VuTm+3mx+Eu8p5LaV2jXtlThFqC/akvjiRJm3y5WNmZkS5WNgAEJAAAAAAACa0Uvn7vX5zwpTwjLo9GXY/BshSauDRepauc/w6PpPbLoit/XsJauXNcO5LTz5rh3L3ft0K1UXB4KW2D4SWzseztMutFnlTm4TWrKLwae5mt2ejGjTUcXqQWGM3jkuLZSNMbzs1Z/h4yrRy145Ra4Nvzuhov5dcWuXZmhm1xa5t6fyVcAGWZQAAAAABJXDc0rVVUFlBZzlwX8vcaTarRCy0HJ82nTikkujJRXTsRDaK3tZdRUqT5Oe1qpgpTe962xvo8CRv65Faqeo5Sg08YtbMdnOW81qIcK24dWbOPXwrbh1bMyttrlWqSqT86Tbf8LoSwXYfE9l6XTUs09SpHDg1nGS4pnjMuSafXuZEk03y7gAHk8gAAAAAA0zRC28rZIY5uGNN/t2e7gZmWvQi9FSjVjJ4LGEl1tST+CLeLPjZ19y3hz42dfcrl4VNatUlxnN98mecuc/s8xbfL7W35nH9xx5O/WPc+o48a1vt8HHi3N718FNBcvJ36x7n1Dyd+se59Rz0tvj4Oeku8fBTQXLyd+se59Q8nfrHufUPS2+Pgeku8fBTQXLyd+se59R9bN9n0YzTnW14J4uKjq49GOIWLb4OrEt8fBHaK6K8vhWrLCj+VbOU+n4lyvO9Kdlp608EtkYx2vDdFf5gcXpecLLS15bFlGKyxe6K/wAyMyvO852io6lR4t7FuiuCXAtSlHGjxj3Lc5xxY8Y/yPXfWkdW1PnPVp7oR2dvpMigDOlJye2ZkpOT3IAA8nkAAAAAAFm0f0zlSwp126lPYpbZQ/8AZeJWQSQslB7iSV2Sre4s1q02WlaqWEsKlOSxTXg4vczN78uOdlqass4PzJbpL5NcD06NaRyss9WTboyfOW3V/VH5reX63WKna6Oq8JQksYyWeHCSZfajkx2v5I0Wo5UNrpJGTAuXk79Y9z6h5O/WPc+oq+lt8fBT9Jd4+CmguXk79Y9z6h5O/WPc+oelt8fA9Jd4+CmguXk79Y9z6h5O/WPc+oelt8fA9Jd4+CmnMajWxtdRcfJ36x7n1Dyd+se59Q9Lb4+DvpLvHwXQAG0boAAAAAAOtWqoxcpPCKTbb3JbWdioaeXvqxVni85c6eHo45Ltax7OkjtsVcXJkVtirg5MrekF9O1VXLNU1lBcFx63tIwAwpScntnz8pOT2wADyeQAAAAAAAAAAAAW3Qm/9WSs1R82T/Db3Sf5ep7unrKkIyweKya4EldjrlyRJVY65KSNmBF6OXt95oRm/PXNn7S39qwfaShuxkpLaPoYyUkpIAA9HoAAAAAAAAAAAAAAA6VaijFyk8Ek23wSWLMlvK2utVnVltk2+pbl2LAv+mtt5OyuK21Godjzl4LDtM3MzNntqJk59m5KAABnmcAAAAAAAAAAAAAAAAAAWLQe8uTtHJt82qsP3LOPzXajRDG6NVwkpR86LUl1p4o1+yWhVKcZrZKKku1YmphT3Fx8Gvg2bi4+D6gAvmgAAAAAAAAAAAAAAAUf7Q7TjOlT4Rc3+54L+mXeVEntNquNskvRjBeGP9xAmHkPdjPn8mW7ZAAEBAAAAAAAAAAAAAAAAAAADSdC7Tr2SC3wcodzxXhJGbF6+z2rjSqx4TT74/8ABcw3qzRdwpat15LYADXNoAAAAAAAAAAAAAAAzPTH/van7P6IkKAYNv3Jf6z5277kv9YABERAAAAAAAAAAAAAAAAAAAun2dvKsumH9wBZxfur/vYtYn3l+/guQANo3QAAAAA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TextBox 34"/>
          <p:cNvSpPr txBox="1"/>
          <p:nvPr/>
        </p:nvSpPr>
        <p:spPr>
          <a:xfrm>
            <a:off x="1752601" y="437174"/>
            <a:ext cx="5086649"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Topic #4– DECISION TABLE TEST METHOD</a:t>
            </a:r>
          </a:p>
        </p:txBody>
      </p:sp>
      <p:sp>
        <p:nvSpPr>
          <p:cNvPr id="30" name="TextBox 29"/>
          <p:cNvSpPr txBox="1"/>
          <p:nvPr/>
        </p:nvSpPr>
        <p:spPr>
          <a:xfrm>
            <a:off x="762000" y="1600200"/>
            <a:ext cx="6858000" cy="4093428"/>
          </a:xfrm>
          <a:prstGeom prst="rect">
            <a:avLst/>
          </a:prstGeom>
          <a:noFill/>
        </p:spPr>
        <p:txBody>
          <a:bodyPr wrap="square" rtlCol="0">
            <a:spAutoFit/>
          </a:bodyPr>
          <a:lstStyle/>
          <a:p>
            <a:r>
              <a:rPr lang="en-US" sz="1600" dirty="0" smtClean="0"/>
              <a:t>Steps on how to create a simple decision table using the Triangle Problem.</a:t>
            </a:r>
          </a:p>
          <a:p>
            <a:endParaRPr lang="en-US" sz="1600" dirty="0" smtClean="0"/>
          </a:p>
          <a:p>
            <a:r>
              <a:rPr lang="en-US" sz="1600" b="1" i="1" dirty="0" smtClean="0"/>
              <a:t>1. Step One – List All Stub Conditions </a:t>
            </a:r>
            <a:endParaRPr lang="en-US" sz="1600" dirty="0" smtClean="0"/>
          </a:p>
          <a:p>
            <a:r>
              <a:rPr lang="en-US" sz="1600" dirty="0" smtClean="0"/>
              <a:t>In this example we take three inputs, and from those inputs we perform conditional checks to calculate if it’s a triangle, if so then what type of triangle it is. </a:t>
            </a:r>
          </a:p>
          <a:p>
            <a:r>
              <a:rPr lang="en-US" sz="1600" b="1" i="1" dirty="0" smtClean="0"/>
              <a:t>2. Step Two – Calculate the Number of Possible Combinations (Rules) </a:t>
            </a:r>
            <a:endParaRPr lang="en-US" sz="1600" dirty="0" smtClean="0"/>
          </a:p>
          <a:p>
            <a:r>
              <a:rPr lang="en-US" sz="1600" dirty="0" smtClean="0"/>
              <a:t>So in our table we have 4 condition stubs and we are developing a limited entry decision table so we use the following formula: </a:t>
            </a:r>
          </a:p>
          <a:p>
            <a:r>
              <a:rPr lang="en-US" sz="1600" dirty="0" smtClean="0"/>
              <a:t>Number of Rules = 2 (power) Number of Condition stubs,  So therefore </a:t>
            </a:r>
          </a:p>
          <a:p>
            <a:r>
              <a:rPr lang="en-US" sz="1600" dirty="0" smtClean="0"/>
              <a:t>                   Number of Rules = 2^4 = 16 </a:t>
            </a:r>
          </a:p>
          <a:p>
            <a:endParaRPr lang="en-US" sz="1600" dirty="0" smtClean="0"/>
          </a:p>
          <a:p>
            <a:r>
              <a:rPr lang="en-US" sz="1600" dirty="0" smtClean="0"/>
              <a:t>So we have 16 possible combinations in our decision table. </a:t>
            </a:r>
          </a:p>
          <a:p>
            <a:endParaRPr lang="en-US" sz="1600" dirty="0" smtClean="0"/>
          </a:p>
          <a:p>
            <a:endParaRPr lang="en-US" dirty="0" smtClean="0"/>
          </a:p>
          <a:p>
            <a:r>
              <a:rPr lang="en-US" dirty="0" smtClean="0"/>
              <a:t> </a:t>
            </a:r>
            <a:endParaRPr lang="en-US" dirty="0"/>
          </a:p>
        </p:txBody>
      </p:sp>
    </p:spTree>
    <p:extLst>
      <p:ext uri="{BB962C8B-B14F-4D97-AF65-F5344CB8AC3E}">
        <p14:creationId xmlns:p14="http://schemas.microsoft.com/office/powerpoint/2010/main" val="299498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988" y="5134928"/>
            <a:ext cx="1418613" cy="1092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grpSp>
        <p:nvGrpSpPr>
          <p:cNvPr id="5"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10600" y="60960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24" name="Rounded Rectangle 4"/>
          <p:cNvSpPr/>
          <p:nvPr/>
        </p:nvSpPr>
        <p:spPr>
          <a:xfrm>
            <a:off x="1984645" y="1066800"/>
            <a:ext cx="5397798" cy="506950"/>
          </a:xfrm>
          <a:prstGeom prst="rect">
            <a:avLst/>
          </a:prstGeom>
          <a:solidFill>
            <a:schemeClr val="bg1"/>
          </a:solidFill>
          <a:ln cmpd="dbl">
            <a:no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2400" b="1" dirty="0" smtClean="0">
                <a:solidFill>
                  <a:schemeClr val="tx2"/>
                </a:solidFill>
              </a:rPr>
              <a:t>Creating a Decision Table</a:t>
            </a:r>
            <a:endParaRPr lang="en-US" sz="2400" b="1" dirty="0">
              <a:solidFill>
                <a:schemeClr val="tx2"/>
              </a:solidFill>
            </a:endParaRPr>
          </a:p>
        </p:txBody>
      </p:sp>
      <p:sp>
        <p:nvSpPr>
          <p:cNvPr id="4" name="AutoShape 2" descr="Image result for objectives +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jpeg;base64,/9j/4AAQSkZJRgABAQAAAQABAAD/2wCEAAkGBxQTEhUTExQWFBUUFxUUGBYYFhYVFBcVFhQWFhUWFBQYHiggGBolHBQVITEhJSkrLi4uFyA0ODMtNygtLisBCgoKDg0OGxAQGzUmICY4LC4rLzYvNy8sLS80LCwsNDQsLCssLCwsNCwsLCw0LCwsLDcsLCwsLCwsLCwsNCw1N//AABEIAOIA3wMBIgACEQEDEQH/xAAcAAABBQEBAQAAAAAAAAAAAAAAAQIFBgcDBAj/xABIEAACAQMBBQUEBgYHBgcAAAABAgMABBESBQYhMUEHEyJRcRRhgZEyQlJygqEjNGKSk6IIFTNzg7HBFiRDY8LhRFOjssPR8P/EABkBAQADAQEAAAAAAAAAAAAAAAABAgMFBP/EACURAQACAQMDBAMBAAAAAAAAAAABAhEDBBIxQYETIULBIlFxYf/aAAwDAQACEQMRAD8A3GiiigKKKKAooooCiiigKKKKAoorz319FCpeaRIkHNnZUUerMQKD0UVBHedGz7PFPcnhxjj0xnPVZ5ikbD7rGkZ7+TkLe2XPXXdSFfuju1Rvi49aCeqN2ht62hbRJMiueIjB1St92Jcu3wFeL/Z3XxuJ7i4450mTuo+PQxQBFdfc+qvfs7ZkMC6IIo4V+zGioPkoFB4Dt+V/1e0lYEZEkxFrF6EPmYH/AAqU2l7KDruUgBx4beINIPP9NPqVv4QqVK4oBNBX9q7qq0TlGke4A1wyyyySaJk8UZVWbSg1KAQoGQSOtTWxNqrcwxzLkCRFfSfpKSOKsOjA5B94r1Kc1Ttlk2t/Pbco5D7VF5YmY96o94lDt6SrQXaikBpaAooooCiiigKKKKAooooCiiigKKj9o7ct4CFlmjRm+ihYd433Ix4m+ANeH+v5JP1e0mkyODyj2WPP7Ql/Sj1EZoJ6kJxUCYL6T6c8VuCPowR97ID7p5vCR/hUn+y9uxzMHuScE+0SNMmRyIhY92h+6ooO029VqCVSTv3B0lIEe4ZW8n7oNo9WwK5Hat1J/ZWoiHHxXEqhsdCsUOvV6MyGpeNAo0qAqjkAAAPQCmEeVBEjZk8n6xeP1ylui20Z/ES8oPvEgrvYbv20ba1hUyAY758yzY8jNIS5+dSKinAUCGnBqNFNoOgpKaDT80CU0U6kNAtVPf230CC8XnbSaZP7iYhJM+QVu6c+5DVsxXnv7RJonikGUkRo2HmrAqfyNA/Zs+tAfdXqqndn94/dmCU5lgZoJDyJaM6deOmoaXHucVcaAooooCiiigKKKKAqK2rtxYXWIRyzTOrSLFGq6iiMqsxZ2VFAMiDiw51K1B7dGm5spcc5Jbdj9lJYWf8AOSCEfEUDDcX0hwqW9svDDOz3MmOuqNNCqfR2FI275f8AWLm4m450953EfpotwhZfc5apqgNQeXZ2y4YBiGKOIHidCKmT1JIHE+8166CKSgDSikK0NQNNNpSaBQKDUZt7eS1slD3UyQhs6dWSzacatCKCzY1DkOoqTFZ129bJ77ZZlA8VtIknDidLHu2Hp41P4aC6y7fhFmb3JaEQ+0AqPE0ejWMKccSOhxx54qC7P9/Ydqibu43iaErlWIYFX1aSGH3DkdPfUP2IbRFzskQuA/ctJbsrYIaNvGoIPNdMhXB+zXDdLfKyi2k2y7axFrmSVHkyqlpYg2BpAOVOk4JbqOHGg0yo3aW8VrbnTPcwwseSvIit66Sc4qndtm+UlhbJHAdM9yWAcc440xrZfJjqUA9MkjiBVd3J7HYZYEub95JJZ173uw2kKH8Q7xsamfByeIwSRxxmgum+naTbbO7vXHLKZk7yNo1HdOp6iViB1HAZIDDzFWjY+047qGOeFtUcqhlPuPMEdCDkEdCDUHvTudDeWAsj4RGiiFz4mjZF0o2eowMHzBNZb2Rbxy7Nvn2TeZVXk0rk8I5zywfsSDTg+ZU9SaD3dl28V1d7anWe4kkjijuCqFsRjEqIpEYwucNzxmtqNYh2DQZ2htCT7IKfvzk//HW3mgpu0B7NtNZBwjvEGfL2iEYPHqWiK/wTV3jbIBqtb82DSWjOgzLbkXMeOZaLJZB95C6fjqR3a2gs0KOp1BlDAjkQRkEfA0EtRRRQFFFFAUUUUBUHvnwtWkzjuHhuSf2YJklk+aIw9DU5Xm2jaLNFJE3FZUeNh0w6lT+RoOvCk4VFbuXTS2lvI/B3hjLjyfQA4+Dah8K9d5dpEjSSOqIg1MzEBVA6kmg9RorKtodutlGxWKKadQfp4WNT71DHV8wKte5W/wDZ7TysBZJUGpoZAA+nONS4JDLnyPDIyBkUFK7Ru028tr02FrBGr5jCyudZfvVUqUU4VeLY46hwNR95u9vOyGZrvxgau5SYK+fshUURk+7NcP6R2ytMtrdqD4laFmHDDI2uP4kO/wC7Whp2h2SWUN1PcRq0kKSGJWDTFyo1KsY4/SyMnA8yKCs9jvaDNeM9peHVPGpdJMBWdQwDI6gAalyOIHEZzxGTOdoXaPFs0rCqGe5cArEDhVBOAXIBPE8lHE46cM572K2Ul1tW42gEKQgzsfs95OxIiB6kKxJ8sDzFeaOUHezNxjHtRVdXLIjK23PrnusfCgl9pdoe3rVFuLmxjSBiOcTgAHkGIkLRk8vF16Vf9394INubOmVBoZ43gljJy0buhAIP1l6hsdD1BFWm/sUnieGUaklVkYHqrDB+NYJ2Au8W1LiAHKmGQNjkWilQK35sPxUHX+j3tBory5s3yDImrB6SQNgrjzw7fuV5O1qM2G3IrxAcOYLkY4ZaNgjr8e7BP36bt4f1ZvMJfoxvOs2c8O7uRpmPwLy/Krl/SD2G0trBOilnhlMZCjJ0TDyHPxIg/FQeH+kXYNLBaXaeKNC6MRxwJQjRt7gdDDPmR51b+zjfm2u7KFWmjSeKNY5I3ZUbKKFLqDjKnAORyziu+4dubjZEEN5Aw/Rdw8UqMpKxkohIYA8VVCD58uVVe77BrNnLR3E8ak50EI+OPJWwDj1yfWgv+zd57S4ne3gnjlljXWwQ6gF1aThhwJBIyAeGRmqZ217nLc2xvYyEuLVC5blrhXLFSftLxKn1HUYsW5/Z5Z7NJeBWeUgqZpDqfB5hQAFUegz5k1Tu3TblyFi2dBC5F3xLrxaTSwzDGo45zpLe4joTQef+jfbHur2diT3kkSZPEkoruxJ6k96tbLiqv2cbtf1fYRW7Y7w5klI5d4/MZ66QFXPXTVnL0C1TN0D7NcT2R4CF9UQ/5EvjiwPJctH/AIVXINVR3yj7m4tbwcAT7LKeH0XOqBj6SAoP76gulFcbSXUoNdqAooooCiiigKgN5t6Y7RGYI87rgd3HgkFvoh2PBfTi2OIBr1bYvcao1fRpXXLJ/wCXHx5ftHBx5AE+Wc3uL2W9lFtbIVh4kLj6Q6yTseec8c558iaTOExGUNFvVtExskRFuheVwQFdl72Z5dBkcEELrKjAU4AqPZrifK3F336nnHM7NFkcjoIK5HnV/wBmbjw+1PFdapysMUykuyx5d5UkQKME6dEZyTx7zkKkN4tw4pYNNmIrSZTlXEMbq3mkisDkHz5j38QaYtK+aQye/wB0omQs0KhRzkhZSFzy1FCQvu1AVw3L3clttr2bwMZI2k+ljBCFG7wMB+xqGfMdOFaVuJsXaVrKy3EFsyuAGnikCk6QcZjI5cTwAUe6rjszd6CCR5UQBn6D6CZxq7sdMkD5YGBUxXHvlSZiVd7a9j+0bKmIGWgK3C+7QcOf4bPWY9jW5NjfxSyXAeSSGQKYxJpj0MoKMQoDZJWQfSx4a3+8hWWN4nGVkVkYeaspU/kTWUdjO5l/YXFw06KkEiaPpqWZ0f8ARuFUnC4L88HxVZDUrCyjhRY4UWONRgIihVHngCsp7YOzueeYX9iC0oC94inTISmNEsR6sAACBx8IxnjWwAUEUGJQ9oW3JIPZl2dJ7SRo7/uZVxwxrKMAqv1yTpz06VaeyLs9bZyPNOVNzMoUgEMIo86tGoc2JAJxw8Ix5nQ80ZoK9vDuRZXsyT3MPeuiBBlmVdIYsNQUjVxY8/OrCoxw8qAaDQLS00U8GgQ0xkGQSBkZwccRnng9Kgd69vdyO7jP6VhnPPQvn949Pn5ZhtyppGuGJZmGglskkE5GnOeuf9awtr1i8UhhbcVjUikLxmlBptGa3bn14N4NmC5tpYCcd4hCt9lxxjce9WCn4V7s0ooK9uJtQzW6FhpfGl1znTIpKyJ8GDD4VZ6o9v8A7rtOWPlHcgXMflq4JcKB7mCP6zVd1OaBaKKKAooooM63mvf93yf/ABEzyP5tHEupEz6CMfhqy7kWoW1STA1SqGOPL6qj3AfmTUFvFsovbMigl7aRm0jm0RUqwH4SrfCvBufvilvEIZvFGD4HXiyg8cMnMj3jPPqONRaYjqmOi37UGi+tJM4EiXFtjoWZUuF+IFtJ+8al8Yqo7w702jrAyTIZEurcqhJR8PIIZcKwByI5ZDircG86lA1UUEUNQBFJTsUUCKaGammigSingUFaBlGKXFNZqBRXn2nfLDG0jclHLzJ4AD1NejFUbfbaWuQQqfDFz97kf6Dh6k1lranp0yx19T06ZV+6uGkdnc5Zjkn/AOvd0+FaNuxsvuIRkeN8O/mD0X4D881TN1dn99cLkeFPG3wPhHxOPgDWlg15tpp5zeXm2ennN5NIptdKCK9z3mCnAU2lxQVbtBgxDHdL9K0kEjdP0DeCfPuCkP6xCrFsm41xg+6utzArqyOAVcFWB5FWGCPkaqW4E7Rq9rISXtnaAknJYJju3J82jMbfioLrRRRQFFFFB57i3ydS8GxjPmOeD+fzrMd6Njv30jGykRCciS3OsN5u8YDAZ9FrVq4Xt2sS6nOByAHEsTyVR1J8qiYzGE1nE5fP21NmahhfaCwB0DuWBVvqkBSeOcdK2dt6bVIYppbiKMTRpIoZwGIdAwwvM8D0FVXtC2ncsqxpP7NqyWjjI77u+muQcVJPkVHAjLVm9vsyEeBdUzH6kaF/ngf6VXPHq0xz6Q1HbvaZAIX9gxd3A4KhDRouc+N2kC6lHkpyfdzGL7wb3baLd5NPcRjiR3R7uMDPL9Fwx65q0w7K0YElpNHnOkH9Exxz0KVyeY6damNnbvtOJPZw+qPGqOYBSSQThJOAJ4cmA5io5T2hE0w8HZP2p3Elylnev3omOmKUgB1fHhRyMagx4AnjkjjjluZrBdlbmCbaVtJGncvFPHJMgXSAImDtlfqklQAfNvid5Jq8TlmY9NU056YKkdFOK6GuIrojdKAIpumuhFN40Hj2reiCF5Dx0jwjzY8FHzIrLHYkkk5JJJPUk8STVq38v8usAPBPG33iPCPgpz+KqzaW5kdYxzdgvpk4z8OdczdX534x2crdX534x2Xrcqy0Qaz9KU6vwjgo/wAz+KrEK5RRhQFXgFAUDyAGBXVa6FK8KxV0tOnCsVMPA08PSmuRq67qeNJXMGnhvOgXFU3bqezbRinHBLtO5by76EF4zjzaMyDP/KWrkRUHvns5p7SQR/2semeLpmWI61XPk2Cp9zGgnoXyAafUJultNZ7dJFOQ6qw9GAI/zqboCiiigKpu3dtaY/aANTuSlsp4gL1lI655+mkcMk1Y9vORby44EqVB8tXhz+dZzvxdFZUUcNEEej9nvJH1sPggHwoF3X3SkupHluGOjVxYnLyP9bHQDkCemMDkSLju/bJBcXVugCqDBOqgfRSWMx4zzOZLeVuPVjU5YRKkaKvIKAPfw5/HnUVc+DaERxwnt5UY/tQyRvEv7s05+BqIjCZnJm9W7FvtCEwXKErzVl4SRty1I3Q+45B6g1Xt1Oz+Wwk/R38rwYx3MkYbA6aX1eHHuGOfDjV7Jpoc1KDIbZVYsANbABmwNTBfo6j1xXU0GnUHJqYFrswrmBQGmnYpFp9Aa8VzubpURnbgqgsfQDNOY1Wd+r3TEsQ5yHJ+4uD/AO7T8jVNS/Cs2Z6t+FJspd3cGR2kbm5LH49B7hy+FTW5NtruNXSNWb4nwj8mb5VAVd+z+3xHLJ9pgnwUZ/6/yrl7eOWrGf65e3jlqxn+rPThSEUorruwWkYU44puaDnyozTyKZig6Kciimoaey0FL3ZPs15cWh+ir9/F/czlnAHuVxKgHQIKvIqlb7x9zLbXg4BH9nk/u52AjJ9JQg9wkarbZTakBoPRRRRQefaFv3kTpyLKQD5HHA/PFZ/vls4yQpcBTmJTFKMeIJq1A4/YbVn16DJrSK8txbHJZOZ5jo3DHzqf8FB3Z35ESJFODIoGFdASwUcg6nGeHUZ9OtSG1d67OWayMc3jW5UBSkiFhNHJblfEoHOZT+EVUNs7PKu/fWkttxJBhy0OPQgrn0YelVPaMsCMJFlaSWEiWNSAp1xkOoADHqo6VlFpifdr6cz0fRwFBFcJb2NUEjOqIQCGZgq4IyOJOKrW39/bWCB5IXW8kHBYYHEjM3HGopnQoxxY/mSAdGS10qHpXzFt3tU2u0mTIbZTyjSJVA+Lgsfias3Z12wzGdLfaBV0kYIs+kI6MxwveBQFKZIGcAjnxoN4NMI4080lBm93vLcNIXWQoMnSoxpA6AgjifWrpsDa63EeeAdeDr5HzH7J/wC3SqHvDY9zcOnQnWv3WOR8uI+FeWxvHicPGcMPkR1DDqK5dNe+neeXv+3Kpr307zy9/wBtZrOd8bjXdMOiBUHy1H82Pyq4bB24lwMDwyAeJCfzXzH+VZ/tWXXPKw4gyOQfdqOPyxW261Itpxju33epFtOOPd5a0rdCLTax+ban/eYkflis0Navs2LTDEv2UQfJQKpso/KZZ7KPymXsNNxQGpxroukBTcUq0EUDaY1PIprUCA12HEVxAroMig8m2dmC4glgbgsqMmRzBI4MPeDgj0qF3B2k0kAWThIhaOQeUsbFJAPdqVvhVj1mqd+q7Tccku1E6/3semOce7h3LerNQXmikRsjNLQFFFBNByurlY1LudKjmfyAA5kk8ABxNZ32g7fvQqJbBYFl1AsQrTEcOQOQuePhAZsccrU3t7bCpGLpxrGSLaLoxwQJW9Rk56Lgc2OaTsjZ1ztGZ2Zj0DyEFUUH6gHPHkg9TzzUTKYjup82ysge0S5wABqcs4CjAA4krw4cxXTZ1nbg+GUqfMLqPx8Vapu1ujapLcJJCsjwyIFeTx6o3gjkDaCSo8bSrwH1K9e+G6ftMAW1kFpMh1IyKBG3DikyAYZT54JB48eINONp6tOVI7M5/qhpVYIVulUamVQS6qeGWhYcR93NUrePdNWUS2inJ4NFnPiz9TPEeeOvHHLFaXuVZbWtLkrc2SSq2FNxC0KHTnngMox+FSccc8CL+N3ImuBclNL8yoxpZwQVkI+0Mf5GpimPdSbRKYtshVB4kAA+8gcT866muYFPBq6qC3v2V30WpR+kjyR5sv1l/LI9PfWd1sGaoW9+xu6fvUH6NzxA+o5/0P8AnkeVeHd6Pzjy8G80fnHlXQaKKK57nkK54efCtgxishjPEeo/zrYGr37L5ePt79j8vH2aaAaRhQDXvdA8UYpgNPzQNJoNLmlAoGilZqdpo0+dBzDVWt/7Y+zC5X6dm4n68YgCs44c/wBGznHmoqylMUjqCCCMgggg8iDwINBx2NdCSNSDnhXvqkbhSGEy2bnjbSNCOeTHwaBsnmTE0eT55q70BUZvFJiBlH/EKx/B2Af+XVUnUVvGmYgfsuh+Z0/9VIFD3tu83QTGRCIoUTprkAcn5Ff3RWjbLsVhjWNRy4k/aY/SY+prL997dlujIOUghnT1RNDj3kaAfStK2FtiO6iEkZGeGpeqt1BH/wCzTuns8JGjaLcf1i1UgdM20zBj64u0H4RUsKjNu+G4spAP+LJAx8klgdh85IoR8al8UQaBTgKMigmgUmkBpAKXFA4qDXnuYFdSjjKsMEHqK64p2c+tBmG3tjtbSYPFG+g3mPI/tD/vUZWsbRsVmQxyDgevVT0Ye8VmW1NnvBIY35jiD0ZejCuVuND05zHRydxoenOY6PG3I1ryvkA+YB+YrIsE8BxJ4Ae/pWvrFhQPIAfIYrbZfLx9ttj8vH2A1NpDS5r3ugDTlIppNOC0HQ4rmZKCtGmgaDXVWriRilFB1IplQm1t9bC2yJrqJWH1FbvJP4ceW/KqhtTthhGRbW00x+1IVgj9eOX/AJaCa3jT2e/guRwS4U28nP8AtI9UkB+KmYZ9yirnBJqUGsH2jvreXxWOQRRRCSOTTGhZ8xuHXMrnzHRRwJFbJu1da4hnyoJiuc8QdSrcQwIPoRiulFBVdu7CE8IhdtMseWik9/vx9U4Gccjg+VZxcrc2rBm1oVyveRnwHjxAkj4H0NbbcQK6lWGQfeQR04EcQfeKo03Z60ZJtLlowfqMOHpqXHD1Bqt4z7rUx0lQNo78XZMQeVpIo5oJpCyQrhYZkkOGUBuSnPmM+dbvqrLb/cHaMmVMlqVYFSS8gbBGDwEXHh76vm7d00trBI4w7RR6xzxIFAkHwYMPhSsz3TeIjolsUUitTqsoaKKKdmgQ0hFLSUCavOvHtfZcdwmlxgjirD6Sn3e7zFewikVuhqJiJjEotWLRiVY2Xuh3cod5A4Q6lAXGSORbJ6c8VaRTtNGiq0060jFVdPTrSMVNZc0zTivPtTatvbrqnnjhHm8ipn0yeNU3aXaxYR5EXfXR6d3GQn8STSMemauuvqilC1jG0O1m8fhbwQwDzctO/wAl0qD86rV9ti/uv7a6ncH6qt3KcemmLTkeuaDd9r7yWlr+sXMUR+yzrr+CDxH5VT9pdr1ovCCKe4PQ6e5j/elw3yU1mlhus5PhTGeoHE+p61ZNn7iSNzFAzaPajfy5ESQ2wPUAzyfvPhf5TVcvZbu6z3888wP1WcrH/CTC/lWnbO7PlH0hVkst0ok6CgxXZ26jngqaR7hirLs7cF25itdg2ZGvJRXrWMDkKCgbM3CVcEirrs6xES4FeyigKKKKAooooCq/uyulbiHOTDdTjj0EzC6UegW5UD0qwVBWmUv7lMYWWK3nB83Blhk+SxwfOglK6A0HFGaAzRTZpFUFmIVRzLEAD1Jqq7U7SNnQ5HtCysPqwBpz6ZTKj4kUFspprKdpdsLHhbWZ+/PIF/8ATj1E/vCqvf77bTuOBuDED9WBBF/OdT/zCg3e8vI4l1yyJGo+s7Ki/NiKqe0u1HZ0WQkrXDDpAjOP4hwn81Y6uw5Jm1uGkc/XkLSN+85JqesNzJX5g0ExtPtcnfItrVI/JpnLt/DjwP5qrV9vPtK54PdSqp+rDiBfTKeMj1arns7s9+1VnsNyY15gUGLWu7bu2rRljzY5Zz6s2SasVhuRI3MGtktthxJyUV747dRyFBmmzuz0fWqy2O5sScwKtYFFBH2+yI05KK9qQgchT6KAooooCiiigKKKKAooooCiiigKrW892ttcW904kKaJ7dhHHJKcyd1KhKRgnnARn9v31Za5XMepSPOgzPbXauEOmGzlJ+1OywD9wan+BAqpbQ7Q9pz8BIluD0hjGr+JLqPxAFXPa+5JllLY617dnbhIvMUGQy7OmuG1TNLOfOV3k+QYkD4Cpew3QlbHhwPStps92ok+qKk4rJF5AUGU7O7PifpCrRs/cWNeYq7BQKWgh7Td+JPqipGO1VeQFd6KBAKWiigKKKKAooooCiiigKKKKAooooCiiigKKKKAooooCiiigTFLRRQFFFFAUUUUBRRRQFFFFAUUUUBRRRQFFFFAUUUUBRRRQFFFF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AutoShape 10" descr="data:image/jpeg;base64,/9j/4AAQSkZJRgABAQAAAQABAAD/2wCEAAkGBxAQEQ8QEBMRDxEQExAXFBIUEBMQGhAQFREXGBoYExcYHCggGBolGxcTITEhJSktLi8uGB8zODM4NygtLi0BCgoKDg0OGxAQGywkHyQwMC0sLCwvLCwsLDQsLTcvLCwsLCwsLCwsNCwsLCwsLCwsLCwsLCwuLCwsLCwsLCwsLP/AABEIAOEA4QMBEQACEQEDEQH/xAAcAAEBAAIDAQEAAAAAAAAAAAAABwUGAQQIAgP/xABIEAABAwEDBwQPBwIFBQAAAAABAAIDBAUREwYHEiExQVFhcYGSFBUXIjNSVHJzgpGTsrPRMjVCYqGxwSODosLh8PElNENTY//EABoBAQADAQEBAAAAAAAAAAAAAAADBAUCAQb/xAAvEQEAAgECBAUDBAIDAQAAAAAAAQIRAwQSFDFREyEzQYEyUrEFInHwYeFCocEj/9oADAMBAAIRAxEAPwC4oCAgICAgICAgICAgICAgICAgICAgICAgICAgICAgICAgICAgICAgICAgICAgICAgICAgICAgICAgICAgICAgICAgICAgICAgICAgICAgICAgICAgICAgICAgIOHOAF5IA4nUg6jrSiH4r+YFSRpWR+LVx20i4nqlPCseLU7aRcT1SnhWPFqdtIuJ6pTwrHi1O2kXE9Up4VjxanbSLieqU8Kx4tTtpFxPVKeFY8Wp20i4nqlPCseLU7aRcT1SnhWPFqdtIuJ6pTwrHi1O2kXE9Up4VjxanbSLieqU8Kx4tTtpFxPVKeFY8Wp20i4nqlPCseLU7aRcT1SnhWPFqdtIuJ6pTwrHi1O2kXE9Up4VjxauRacXE+wp4VjxauzFK1wvaQRyLiYmOruJiej7Xj0QEBAQEBAQfL3AAk6gASTwATqNWrrRMruDR9kcnE8qu004rCpe82l1cZd4cGMmAxkwGMmAxkwGMmAxkwGMmAxkwGMmAxkwGMmAxkwGMmAxkwGMmAxkwGMmB+tPWOYdJpuP7jgV5akWjEuomYnMNqo6gSMa8b93A7wqVq8M4W62zGX7Ll6ICAgICAgxuUMujTyEb9EdBcFLoxm8I9Sf2tMxlfwqmMmAxkwGMmAxkwGMmAxkwGMmAxkwGMmAxkwGMmAxkwGMmAxkwGMmAxkwGMmAxkwGMmBs2SUxcyUbg4H2j/RVNzGJhY0eks+qyYQEBAQEBBhsrXXUrz+aP4wp9v6kI9X6Wh4y0cKmTGTBkxkwZMZMGTGTBkxkwZMZMGTGTBkxkwZMZMGTGTBkxkwZMZMGTGTBkxkwZMZMGTGTBkxkwZMZMGTGTBltuQz72z+cz9iqW76wsaHSW0KonEBAQEBAQYLLU3UcnnR/GFY2vqQi1voTfFWnhTMVMBipgMVMBipgMZMGXOmf9hMPXGMmHmTFTAYqYDFTAYqYDFTA+tI8D7EemkeB9iD5xUw8MVMBipgMVMBipgbtm8de2o86P9iqO86ws6HSW3qksCAgICAgINey9N1FL50XzArO09WEWv8AQluKtXCjkxUwZMVMGXesmzp6p+hC3Su+046msH5ju5tq41NSunGbOq1m04hvVlZEQsAM7jM7gL2NHQNZ6T0LP1N5afp8lquhEdWxU1BDELo442eawBVrXtbrKaKxHSHYuXL11aqzYJdUkUb+dgJ9u1d11LV6S5msT1hrdq5DROBdTuMTvEcS9p6ftN/XmVnT3lo+vzQ20In6Wi2lRzUz8OZpY7dvDhxadhC0KXreM1VrVms4l1cVdYc5MVMGWw5DUePVNcdbIRpnzhqaPbr9VV91fh08d0ujXNv4VJZK8II/lJR9jVM0Wxt+kz0btY9mzoWzo346RLP1I4bTDGYqlw4yYqYMmKmDJipgy33Nk69lT50f7OWfvusLW36S3ZUVkQEBAQEBBrWcQ3UEvnRfMarWz9WPlDuPTlJMVa+GfxGKmDiZrJaw5K6XRF7YmXGSTgODeLj+m3kMOvrRpVz7+yTSpN5/wrtn0McEbYomhjG7hvPEneeVY17zec2aNaxWMQ7K5esNaWVNFTktkmZpDa1t8hB5Q0G7pU1Nvq384hFbWpXrLGDOHQX7ZefCP/Km5HV/wj5rTZazMpKOpIbDMxzjsYb2OPM11xKh1NDUp9UJaatLdJZZQpHTtWzIqmMxTN0mnYdhYeLTuK709S1JzVzasWjEo/lFZElFMYn9806433XCRn8Ebx/otnR1Y1a5hnalZpOJYvFUuHHEq2bmz8KlxXDvqg6X9sam/wAu9ZZO8vxamOy/t64pnu2pVE4g0HOvTBkUVXr/AKZw3kC/vXHvSfW1esr+xv5zSVXc18oslUluj8LCecgftetJTy6z7blOwNHQT/KGX5m15vGHVCGXLbYmG8HnaP4Qyq+ZetdLHWFwALXxDVfr71yzd/1qubXpKkKgtCAgICAgINWzluus+Y/nh+a1W9l60fP4Vt3ONKfj8o3jLawy+N+lOHSPZGwaT3ua1o4ucbgPavJxWMy9icziF3yeshlHBHC3WQL3u8eQ/acf45AAsDW1Z1LzaWzp0ilcQ7tTOyNjpJHBjGAlzibg1oF5JUcRNpxDqZiIzKP5W5dy1TnRwF0NPs1HRfKOLyNYH5fbwG1t9lXTjNvOfwyNfeTecV8o/LUsVXMK3GYqYOMxUwcbdsj8v5IHNhq3OlgNwEhvc+HnO1zf1G7gqO52UXjip5T+VvQ3vDOL9PwrTHhwDmkEEAgg3gg7CCsbo1mHytsQVtO+PUJG99E7hIBs5jsPPyKfb63hXz7e6LW0+OuPdGLLpHz1EVMLw6SQMI3t198TzAOPQtvUtFKTdk0/daKr9BE1jWsaLmsAaBwaBcAvnpnM5ltRGPJh8s7Z7CoqioBAe1l0d4vvmd3rNW8XkHmBUmjp8d4q51L8NZl3bEtFtVTwVDPszRtdd4pI1jnBvHQuL04LTWfZ7W3FES+bfsxtXTT0ztkzHNv8V21rucOAPQvdO80tFo9i1eKJh5jmicxzmPGi9jnNcODmm4j2grdicxmGX0fK9BAQV3MV4Ku9JD8Dlm7/AK1XNr0lUVQWhAQEBAQEGpZ0j/02fz4PmtVzYevHz+FTfejPx+UPxFv4YHFLds01BjVplcL200ZcPSO71v6aZ6FQ/UL8Olwx7r/6fTi1OKfZZ1httLs8FvEGOhYbgQJJrt+vvGn2F3VWt+naPXUn+IZX6jrdNOPlMdJarJNJA0kDSQNJBWs0VvGWOSjkN7oAHREnWYibi31SR0OA3LG/UdHhtGpHv1bP6frcVeCfZRVmtJKqkdhZRxagIqvWNX2XTMc03HiZW+x5WlxzqbXHb/z/AEo+HWm4z3VVZq8kWe62L309E06mAzSecb2sHQNM9IWjsdPym/wp7q3SrI5krY04J6Nx1wOxGeikOsDmeCfXC432ni0X7uttbymqmKitINncsfsevdK0XR1bcQckgua8e3Rd6619nqcWnjsobiuL57tKVpAICCu5ivBV3pIfgcs3f9arm16SqKoLQgICAgICDUM6xusyfz4PmtVzYT/94+fwq72JnRnCGXrfYGFYzKRDCrH73SRt6GsJ/wAxWR+pz+6sNf8ATY/ZMqUstpPPOXFSZLQrXHdM5vRHcwfo0L6Ta14dGsf4fO7q3FrWlg1YVy9Hrgu5V5MxD2KzPSHyZhxvXM6lYSRo3l+bpzuXE6vZLXbx7y2fNhWOZalLr1SYrDygxOP7taqe7zbSnK5tqxS8YeglitNLc7ow6yyJh9oSH/BNE4fuVf2fnS8f3pKpuPK1ZVCR4aC5xuABJJ3AbSVQW3mTKO1TWVVRUm+6V5LRwjGpg6oat3TpwUirLvbitMu/kDbHYdfTyk3Me7Dk9HJcLzyB2i71VxuKcenMOtK3DeJejlitJpGd2x+yKB0rRe+kcJB6PZIObROl6qtbO/DqY7oNxXNM9kIWuoCAgruYrwVd6SH4HLN3/Wq5tekqiqC0ICAgICAg0zO791z+fT/OarOz9WPn8INx6coICthnzET1V7MZU3xV0ZOtskTuh7HD/IVnb/MzWVzaRERMQqCz1t5yy9hdFaVcw75S8avwyAPHxLd2+rM6VWTraNfEnMMBiHipuO3dH4VOzguPErzMuorWOkOF46EBBteaylMlqUpGyISyO5AI3N+JzVW3VsaUpdCM6kPQax2ilmdw4lbZEA2l/wAc0TR+xV/Z+VLz/ekqm487VhsWdW1TBZ8rGXl9UcIXAnvHA6Z1fkDh6wUO0pxakTPt5pde2KfyguC/xXdUrXzDPcGB3iu6pTMGHozIO1jV0FNK+/Ea3Qkv1EyR96See4O9ZYuvTg1JiGlpW4qRLOzxNe1zHDSa8Frgd7SLiD0KGJx5pHmK3bMdSVNRTO2wyOaD4zNrT0tLT0re078dYt3ZVq8Nph0V28EFdzFeCrvSQ/A5Zu/61XNr0lUVQWhAQEBAQEGmZ3fuufz6f5zVZ2fqx8/hDuPTlBFsM9u+aC1BBaAicbm1Ubmf3G98y/2PHrKpvKcWnnsn29sXx3XdZK+leejJ1zhHaEYv0AI57tzL+8f0Elp528FobLVx+yfhU3NP+UJKtFUEBAQEFmzNZOuhhfWyC59SAIwdogBvv9Y3Hma071l73V4rcEey7tqYjin3UhUllKGO7Y5SXt76KhB17v6II9uM/wBjVoentv8AM/8Av+lT69b+FXWetiAgICCO57bH0JqesaNUrcKT0jLy0nlLdIeoFpbHUzE0+VPc184smavqogruYrwVd6SH4HLN3/Wq5tekqiqC0ICAgICAg0zO791z+fT/ADmqzs/Vj5/CHcenKCLYZ77gmcxzXsJa9jmua4bWuabwR0gLyYiYxJ/D0hkflAy0KWOdtwf9mVn/AK5QNY5t45CFia2lOnbhaeneL1yzE8LXtcx7Q9jwWua4XhzSLiCDtBCjicTmHcxlFMts2s1M501E109ObyYxe6SHku2vbyi88eK1NDdxbyv5So6m3mvnXon/APG3kKuK4g5Y0khoBLibgALyTwAG0oKTkLm0klc2otBpjiFxbTnU6X0o/C38u077t9HX3cRHDTr3WdLQmfOyxtaAAALgNgGq4LMXWt5f5Sts+ke8EY8l7IW8Xka3EeK0az0DeFPt9LxL49vdFq6nBXLX821nNs6z5rQqr2umbiuJBLmwNvLRdtLnXl3HvgNqm3N51dSKV9kehXgpxWd7uqWX483uHrjk9X+y65ih3VLL8eb3D05PV/snM0O6pZfjze4enJ6v9k5mgc6ll+PN7h6cnq/2TmKNzp5myNa9hDmva1zSN7XC8EdCrTGJxKeJywmXdjdmUNRCBfJo6cfpWd80DnuLfWUuhqcGpEo9WvFWYebwVts1ygruYrwVd6SH4HLN3/Wq5tekqiqC0ICAgICAg0zO791z+fT/ADmqzs/Vj5/CHcenKCLYZ4gzuR2U8tmz4rO/jfcJYr7hIziODhruPRsKh1tGNWuJ6pNPUmk5egLDtqnrYmzU7xIw6iNjmO3te38LuT+Fj307UnFmhW8WjMMiuHTEWvkvQ1ZvqKeKRx/Ho6Luu2536qSmten0y4tp1t1hhRmxsm+/Afzdkz3fGpec1e//AFDjl9Psztk5PUdJ/wBvBFEfGDBpEcrz3x9qivq3v9UpK0rXpDKKN0xOUmUNPQQmad123QYLi6V3isG/n2DepNPStqTiri94pGZTXJuyqi3qzthWt0aSI3Rx69F+idUbL9rQftO3nVyNvat67enBTr/f7CrSs6tuK3Rls9dr4dPDRtNxndpPH/yiIIHS/R6pUexpm027O9zbFYr3RtaamICAguuaC2MegELje+kcY/7R76M8wF7fUWTvNPh1M91/b2zTHZvKqJ3nPODY/YdoVEYFzJDix+ZISbhzO0x0La29+PTifhm61eG8w11To1dzFeCrvSQ/A5Zu/wCtVza9JVFUFoQEBAQEBBpmd37rn8+n+c1Wdn6sfP4Q7j05QRbDPEBB37Ftmoo5MWmkdE7Vfdra8Dc9p1OH+wuL6dbxi0Oq3ms5hUrAzuQvAbWxuhfvkjBkYeUt+03m77nWfqbG0fROVqm5j/k3my8o6KqIFPUQyuOxgkGlsv8AsHvv0VW+len1QsVvW3SWUUboQTnLfORJRyPpoaZ7ZRsknGiwjxo2g/1By3hXdDaReOKZ8v8ACtq681nEQxWTGRM9pOZaFqyukZIA5kWlcZGHWNK64Rs/K3bfu3yau4rpRwacOKaU3/ddVoImRtaxgaxjQA1rQGhrRsAA2BZ8zM+crcYjo88ZwrY7MtCokBvjjOFH5kZIvHIXabukLZ29ODTiPlna1uK8y11ToxAQEG55prY7Gr2RuN0dW3DPpNsZ9t7fXVXd6fFp57JtvbF8d16vCyGgmueux8SCGsb9qndoP5YpCLieZ4b1yr2xvi017qu5rmOLsji01NXcxXgq70kPwOWbv+tVza9JVFUFoQEBAQEBBpmd37rn8+n+c1Wdn6sfP4Q7j05QRbDPEBAQEH6U1Q+J7JI3Fkkbg5rgbi1w2ELyYiYxJEzE5hd8gsu4rQaIpS2KraNbNgmu/FF/Ldo5tayNxtp05zHRoaWtF/Kerc1WTOpaVmQVLDHURsmYfwvaHXHiOB5Quq3tWc1nDyaxaMS0e0s0NnyEmJ01OTuBbK3/ABjS/VW677Ujr5oJ21J6eTUsrs2sVn00lS6qxNEtayPscNL3udcBfp8Lzs2Aqxo7u2pbhx/2h1NCKVzloKuK4gICAg4IQcYbeA9gTMgGDgPYmR9IK7mK8FXekh+Byzd/1qubXpKoqgtCAgICAgINMzu/dc/n0/zmqzs/Vj5/CHcenKCLYZ4gICAgIOWuIIIJBBBBBuII2EEbCgoeS+dWogDY6xpqoxqxGkCUDlv1P6bjylUtXZVt508vwsU3Mx5W81MsXLGz6u7BqGaZ/wDG84T+q66/ovCoX0NSnWFqurW3SWeUSRHM9tsac0FG06oW4j/SPFzRzhukfXWlsaYrN+6lubecVTRX1YQEBAQEBAQEFdzFeCrvSQ/A5Zu/61XNr0lUVQWhAQEBAQEGmZ3fuufz6f5zVZ2fqx8/hDuPTlBFsM8QEBAQEBAQcEI8d6jtiqhuENRPEBuZNI0ewG5cTp1t1iHUWtHSXXq6qSZ7pJXukkfdpPcS4uIAAvJ5AB0LqIiIxDyZmZzL8l6CAgICAgICAgruYrwVd6SH4HLN3/Wq5tekqiqC0ICAgICAg0zO791z+fT/ADmqzs/Vj5/CHcenKCLYZ4gICAgICAgICAgICAgICAgICAgruYrwVd6SH4HLN3/Wq5tekqiqC0ICAgICAg1DOxEXWXU3fhMDjzCZl6s7Scasf32Q7j05QBbDPEBAQEBAQEBAQEBAQEBAQEBAQEFfzFxnBrXbjLGAeUR3n4gs3fz+6q5tekqeqC0ICAgICAg61o0TKiKWCQXslY5jh+VwuN3Ar2tprMTDyYiYxLzblHYU1BO6nmGsXlj7rhNHfqc3+RuOpbmnqV1K8UMy9JpOJYxSORAQEBAQEBAQEBAQEBAQEBAQftR0sk0jIommSSQ3NY3a4/wOXcvJmKxmehETM4h6MyMsAWfSRU94c/W6Vw2OldrddyDUByNCxNbV8S82aWnTgrhnFEkEBAQEBAQEGPtqxaasjwqmNsrNov1Fp4scNbTygrumpak5rLm1YtGJaNVZnqRxJjqKiMH8JDJLuY3Aq1G+v7xCCdrX2mX4dxuHyuX3TPquuft9sPOVjudxuHyuX3TPqnP2+2DlY7ncbh8rl90z6pz9vtg5WO53G4fK5fdM+qc/b7YOVjudxuHyuX3TPqnP2+2DlY7ncbh8rl90z6pz9vtg5WO53G4fK5fdM+qc/b7YOVjudxuHyuX3TPqnP2+2DlY7ncbh8rl90z6pz9vtg5WO53G4fK5fdM+qc/b7YOVjudxuHyuX3TPqnP2+2DlY7ncbh8rl90z6pz9vtg5WO53G4fK5fdM+qc/b7YOVjudxuHyuX3TPqnP2+2DlY7ncbh8rl90z6pz9vtg5WO53G4fK5fdM+qc/b7YOVju+4szlPf31TO4cAyNv6kFeTvrdoOVr3luWTmSlHQA9jxgPcLnSuOm9w4Fx2DkFw5FW1Na+p9Up6adadGbUTsQEBAQEBAQEBAQEBAQEBAQEBAQEBAQEBAQEBAQEBAQEBAQEBAQEBAQEBAQEBAQEBAQEBAQEBAQEBAQEBAQEBAQEBAQEBAQEBAQEBAQEBAQEBAQEBAQEBAQEBAQEBAQEBAQEBAQEBAQEBAQEBAQEBAQEBAQEBAQEB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AutoShape 16" descr="data:image/jpeg;base64,/9j/4AAQSkZJRgABAQAAAQABAAD/2wCEAAkGBhQQEBUREBETEBAVFxYUFRgQFhQQFRQYExYVFxYYFhYXGyYeGhkjGRQTIC8gIycpLCwsFyAxNTAqNSYuLioBCQoKDgwOGg8PGiwlHiQ0KSwsLCw0Liw0LDQvLCwsKi4sLCosLCwsLC8sLCwsLSwpLCwtKSwsLCwsLCwpLCwsKf/AABEIANQA7QMBIgACEQEDEQH/xAAbAAEAAwADAQAAAAAAAAAAAAAABQYHAQIEA//EAEIQAAIBAQQFBwkHAwMFAAAAAAABAgMEBREhBhIxQVETImFxgZGhFzJSZHKiscHiBxQjQmKC0bLC8DOS4SQ0Q9Lx/8QAGgEBAAMBAQEAAAAAAAAAAAAAAAMEBQECBv/EACkRAAICAgEDAwQDAQEAAAAAAAABAgMEERIhMVEUQbETM2GBMlJx8CL/2gAMAwEAAhEDEQA/ANxAAAAAAOtWqopyk1GKzbbwSXSzrXrxpxc5tRjFYtvckZtpFpJO1SwWMaKfNjx/VLp6NxBdcql+SvffGpfknb309SxjZo636544ftjtfaVi139Xqvn1p9UW4LujgeAGTO+c+7Mey+yzuzmUm822305nos95VaecKtSPVKWHdjgeYESbXYhTa7FouvTypBpV4qrHisIzXyfh1l0u686dohr0pKS3rY4vg1uMjPTd94zoTVSnLVku5rg1vRbqy5R6S6ouU5koPUuqNdBHXHfUbVS145SWU474v+HuZImtGSkto2IyUltAAHT0ACtaV6UcguSpP8ZrN7eTT/u/+nic1BcmR2WRrjyke6+tJaVlyk9epuhHb+5/lRTbw0ztFXzZKlHhT2/7nn8CDnNybbbbebbzbb3tnBk2ZM59uiMa3KnPt0R9KtpnPz5yn7UnL4s6060o+bKUfZbj8DqCtsrbZL2HSu0Un/qOpHhV5/jt8S33LpjSrtQn+FUe6T5sn+mXHoZnIJ68icPfaLFWTZX77RswKVonpW8VQryxTyhN7VwjJ/Bl1Neq2Nkdo2arY2x5IAAkJQAAAAAAAea8rYqNGdV/li31vcu/A43pbZxvS2ym6c33rz+7wfMjnPDfLcupfF9BVDtUqOUnKTxk223xbeLOpg2TdknJnzttjsk5MAAjIwAAAAACQuK93ZqyqLzdk1xi9vatqNUpVFKKlF4xaTTW9PYY2aDoLeHKUHTbzpvBezLNfNGhh2afBmjg26fBllABpmsR1/XqrNQlU2y2QXGT2dm/sMsq1XOTlJuUm8W3tbZZNO7x166pJ82ms/alm+5YLvKyY+VZznr2RiZlvOfH2QABUKYAAAAAANH0Pvv7xR1ZvGrTwTx2yX5ZeGD6ukzglNGbx5C0wljhGT1JdUsvB4PsLGPZ9Of4ZZxrfpzXhmpAA2zeAAAAAABWtPbTq2ZQX55pPqinL4qJZSm/aI8qK6ZvwiQZD1UyvlPVUilgAwzAAAAAAAAAABZNA7Tq2lw3Tg12xwkvDWK2S+iUsLZS65LvjJEtL1ZH/Sah6si/yaeAfK0zwhJ8It9yZvH0Jk142jlK1SfpTk+xvLwwPOcHJ863t7PmW9vYABw4AAAAAAAAAa5dlo5SjTnvlCLfW0sfHE9RE6Kv/o6Ps/Bslj6CD3FM+kre4pgAHs9gAAAqH2h0uZSluUpLvSf9rLeQemVj5SySazcGprsyfuuRDfHlW0QZEeVUkZqADCPnwAAAAAAcxg20km28klm2faw2GdeoqdNa0n3Jb23uRo9w6NU7LHHz6r2zfwjwXxLFNErX+CxRjytfTt5KvdegtWphKs+Rjw86fdsRabt0WoUJKUYuU1slNtvu2eB5r60xpUG4Q/FqLdF4Rj1y49CKjbtLbRVf+pya4U+b47fEtcqKe3Vlzlj0dEts044lFNYPNPJmPytk28XUm30yl/J3o3jVg8Y1akX0Sl/J31y/qd9ev6l8t2g1Ca/D1qMv0vWj/tfyaKpe+itaz4ya5Sn6UM8PaW1fA9N3acV6eVTCtH9XNl2SXzTLldF/0rUuY8Jb4Sykv5XSjijRd/HozijRf0j0ZlYLzpJocpp1bOlGe2UFkpezwfRsZRmsMnk+kpW1SremULaZVPUgACIiAAAAB3oUXOUYRzlJqK65PBfE6DUNGaerZKKfoJ9+fzJM+dCioRjBbIpRXUlgj6H0EVqKR9LBcYpAAHo9AAAA61KalFxaxTTT6U9p2ABkl7Xe7PWnSf5Xk+MX5r7jyGi6X3B94p8pTWNWC2elHeuvev8Akzpow76nXLXt7GBkUuqevb2AAICuDmEHJpJYtvBJbW3sRwWrQS6Neo68lzYZQx9J7X2L49BJXB2SUUSVVuySiiyaN3CrLSzSdWWc3/auhEBpXpY23Qs8sIrKc1v4xi+HFkrpnffIUuTg8KlTFZbYx3vrexdvAzsu5Fv019KBfyblWvpV/sAAzjMAAAB3o1pQkpQbjJPFNZNHQHQaPovpKrTHUqYRrRWeGSmvSXzRGaa6PZO00ln/AORLf+vr495ULLapUpxqQeEovFP/ADcapdlvjaqCmksJLCUXng9kos0qpq+DhPuatU1kQdc+5kwJC/rr+7V5U/y+dD2Xs7tnYR5nSi4vTMuUXFtMAA8nAWTQe6+Ur8q1zKWzpk9ncsX3EFYrFKtUjTprGUnh1cW+CRqd0XZGzUo0o54Zt+k3tZcxaucuT7Iu4dPOfJ9kewAGubQAAAAAAAIPSHSiFlWrHCdZrKO6PTL+Np5nNQW5Hic4wW5ErbLbCjHXqzUI8X8uLM20kt9GtV16EJRx85vBKb4qO5/HgeK33jUrz16snJ7uC6EtyPMZN+T9Tol0MfIyvq/+UugABUKYNWuCwchZ6cMMHhjL2pZv44dhmd1UOUr04elOK8Viadflp5OzVZraoSw62sF4s0MNJKU2aOCklKb9jN9ILx5e0TnjjHHVj7Mcl37e0jwCjJuT2zPlJybbAAPJwAAAAAAFs0AvHVqSoN5TWtH2o7e9f0lTPdcdp5O00p8JxT6pPVfxJaZ8Jpk1E+FiZbPtAsGNKFZLOD1X1S2dzS72UU1TSOz69lqx/Q5f7ed8jKyfMjqe/JYzo6s35AAKZRLZoffNmorVmnTqyyc5Zxa3LFeav8xLzCaaTTTTzTWaZjRK3JpHUsr5r16e+Enl+30WX6MrguMl0NDHy+CUZLoaiDx3Xe1O0w16bx4p+dF8Gj2Gmmmto1k01tAAHToAPFfF6Rs1GVSWeGUV6UnsRxtJbZyTUVtkdpTpGrNDUhg60llv1F6T+SM5qVHJuUm5SbxbebbfE72u1SqzlUm9aUni3/m4+RiXXO2W/Ywb73bLft7AAEBXAAAJXRWONspe0/CLLtpjLCxVP2r3kUfRipq2uj7WHemvmXrS6njY6vQk+6SZo4/2Z/v4NPG+xP8AfwZkADOMwAAAAAAAAAHMJYNPhn3ZnB9LPT1pxjxlFd7S+Z1BGuWqGtTkuMZLvTMeNfvCpq0akuEJPuizIS/nd4mln94/sAAzzNAAAPXdd6Ts1RVKbz3p7JLgzT7qvSFppKpDY8mnti96ZkpK6OX27LVTedOWU10ekulfyW8a/wCm9PsXMXI+m9PsaiDrCakk08U1imt6Z2Ng2wZxplfHLV9SL/Dp4xXBy/M/l2dJddIby+72edRZSw1Y+1LJd23sMrM/Ns0lBGbnW6Sgv2AAZhlAAAAAAH1slfk6kZ+jKMu5pmsW2gq1GUN04NL9yyfwMiNL0PvHlrLFN86n+G/2+b7uBfw5Lbg/c0cGS24P3M1lFp4PJrJ9hwT2mV18jaHJLmVeeuv8y78+0gSnOLhJxZRsg4ScX7AAHg8AAAAAAAldFrJylrprdF676oZ/HAii9aBXXqwlXks582Psp5vtf9JPjw52JE+NXzsSJTS21cnZKnGSUF+54fDEzEt/2gXjjKFBPzefLreUfDW70VAky58rNeCXMnys14AAKhTAAAAAAL3oJfGvB2eT50M4dMOHY34otZkt0Xg6FaFVbIvPpi8pLuxNZhLFJrNPNdpsYlnKGn7G1h284cX3RSvtCtvOp0VuTm+3mx+Eu8p5LaV2jXtlThFqC/akvjiRJm3y5WNmZkS5WNgAEJAAAAAAACa0Uvn7vX5zwpTwjLo9GXY/BshSauDRepauc/w6PpPbLoit/XsJauXNcO5LTz5rh3L3ft0K1UXB4KW2D4SWzseztMutFnlTm4TWrKLwae5mt2ejGjTUcXqQWGM3jkuLZSNMbzs1Z/h4yrRy145Ra4Nvzuhov5dcWuXZmhm1xa5t6fyVcAGWZQAAAAABJXDc0rVVUFlBZzlwX8vcaTarRCy0HJ82nTikkujJRXTsRDaK3tZdRUqT5Oe1qpgpTe962xvo8CRv65Faqeo5Sg08YtbMdnOW81qIcK24dWbOPXwrbh1bMyttrlWqSqT86Tbf8LoSwXYfE9l6XTUs09SpHDg1nGS4pnjMuSafXuZEk03y7gAHk8gAAAAAA0zRC28rZIY5uGNN/t2e7gZmWvQi9FSjVjJ4LGEl1tST+CLeLPjZ19y3hz42dfcrl4VNatUlxnN98mecuc/s8xbfL7W35nH9xx5O/WPc+o48a1vt8HHi3N718FNBcvJ36x7n1Dyd+se59Rz0tvj4Oeku8fBTQXLyd+se59Q8nfrHufUPS2+Pgeku8fBTQXLyd+se59R9bN9n0YzTnW14J4uKjq49GOIWLb4OrEt8fBHaK6K8vhWrLCj+VbOU+n4lyvO9Kdlp608EtkYx2vDdFf5gcXpecLLS15bFlGKyxe6K/wAyMyvO852io6lR4t7FuiuCXAtSlHGjxj3Lc5xxY8Y/yPXfWkdW1PnPVp7oR2dvpMigDOlJye2ZkpOT3IAA8nkAAAAAAFm0f0zlSwp126lPYpbZQ/8AZeJWQSQslB7iSV2Sre4s1q02WlaqWEsKlOSxTXg4vczN78uOdlqass4PzJbpL5NcD06NaRyss9WTboyfOW3V/VH5reX63WKna6Oq8JQksYyWeHCSZfajkx2v5I0Wo5UNrpJGTAuXk79Y9z6h5O/WPc+oq+lt8fBT9Jd4+CmguXk79Y9z6h5O/WPc+oelt8fA9Jd4+CmguXk79Y9z6h5O/WPc+oelt8fA9Jd4+CmnMajWxtdRcfJ36x7n1Dyd+se59Q9Lb4+DvpLvHwXQAG0boAAAAAAOtWqoxcpPCKTbb3JbWdioaeXvqxVni85c6eHo45Ltax7OkjtsVcXJkVtirg5MrekF9O1VXLNU1lBcFx63tIwAwpScntnz8pOT2wADyeQAAAAAAAAAAAAW3Qm/9WSs1R82T/Db3Sf5ep7unrKkIyweKya4EldjrlyRJVY65KSNmBF6OXt95oRm/PXNn7S39qwfaShuxkpLaPoYyUkpIAA9HoAAAAAAAAAAAAAAA6VaijFyk8Ek23wSWLMlvK2utVnVltk2+pbl2LAv+mtt5OyuK21Godjzl4LDtM3MzNntqJk59m5KAABnmcAAAAAAAAAAAAAAAAAAWLQe8uTtHJt82qsP3LOPzXajRDG6NVwkpR86LUl1p4o1+yWhVKcZrZKKku1YmphT3Fx8Gvg2bi4+D6gAvmgAAAAAAAAAAAAAAAUf7Q7TjOlT4Rc3+54L+mXeVEntNquNskvRjBeGP9xAmHkPdjPn8mW7ZAAEBAAAAAAAAAAAAAAAAAAADSdC7Tr2SC3wcodzxXhJGbF6+z2rjSqx4TT74/8ABcw3qzRdwpat15LYADXNoAAAAAAAAAAAAAAAzPTH/van7P6IkKAYNv3Jf6z5277kv9YABERAAAAAAAAAAAAAAAAAAAun2dvKsumH9wBZxfur/vYtYn3l+/guQANo3QAAAAA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TextBox 34"/>
          <p:cNvSpPr txBox="1"/>
          <p:nvPr/>
        </p:nvSpPr>
        <p:spPr>
          <a:xfrm>
            <a:off x="1752601" y="437174"/>
            <a:ext cx="5086649"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Topic #4– DECISION TABLE TEST METHOD</a:t>
            </a:r>
          </a:p>
        </p:txBody>
      </p:sp>
      <p:sp>
        <p:nvSpPr>
          <p:cNvPr id="30" name="TextBox 29"/>
          <p:cNvSpPr txBox="1"/>
          <p:nvPr/>
        </p:nvSpPr>
        <p:spPr>
          <a:xfrm>
            <a:off x="1524000" y="1688069"/>
            <a:ext cx="6096000" cy="646331"/>
          </a:xfrm>
          <a:prstGeom prst="rect">
            <a:avLst/>
          </a:prstGeom>
          <a:noFill/>
        </p:spPr>
        <p:txBody>
          <a:bodyPr wrap="square" rtlCol="0">
            <a:spAutoFit/>
          </a:bodyPr>
          <a:lstStyle/>
          <a:p>
            <a:r>
              <a:rPr lang="en-US" dirty="0" smtClean="0"/>
              <a:t>Place all the combinations in the decision table</a:t>
            </a:r>
          </a:p>
          <a:p>
            <a:endParaRPr lang="en-US" dirty="0"/>
          </a:p>
        </p:txBody>
      </p:sp>
      <p:pic>
        <p:nvPicPr>
          <p:cNvPr id="23" name="Picture 2" descr="\\psf\Home\Desktop\Screen Shot 2014-09-16 at 9.19.34 PM.png"/>
          <p:cNvPicPr>
            <a:picLocks noChangeAspect="1" noChangeArrowheads="1"/>
          </p:cNvPicPr>
          <p:nvPr/>
        </p:nvPicPr>
        <p:blipFill>
          <a:blip r:embed="rId5"/>
          <a:srcRect/>
          <a:stretch>
            <a:fillRect/>
          </a:stretch>
        </p:blipFill>
        <p:spPr bwMode="auto">
          <a:xfrm>
            <a:off x="1752600" y="2209800"/>
            <a:ext cx="5969902" cy="3091672"/>
          </a:xfrm>
          <a:prstGeom prst="rect">
            <a:avLst/>
          </a:prstGeom>
          <a:noFill/>
        </p:spPr>
      </p:pic>
      <p:sp>
        <p:nvSpPr>
          <p:cNvPr id="29" name="TextBox 28"/>
          <p:cNvSpPr txBox="1"/>
          <p:nvPr/>
        </p:nvSpPr>
        <p:spPr>
          <a:xfrm>
            <a:off x="685800" y="2557046"/>
            <a:ext cx="1219200" cy="338554"/>
          </a:xfrm>
          <a:prstGeom prst="rect">
            <a:avLst/>
          </a:prstGeom>
          <a:noFill/>
        </p:spPr>
        <p:txBody>
          <a:bodyPr wrap="square" rtlCol="0">
            <a:spAutoFit/>
          </a:bodyPr>
          <a:lstStyle/>
          <a:p>
            <a:r>
              <a:rPr lang="en-US" sz="1600" b="1" dirty="0" smtClean="0"/>
              <a:t>Conditions :</a:t>
            </a:r>
            <a:endParaRPr lang="en-US" sz="1600" b="1" dirty="0"/>
          </a:p>
        </p:txBody>
      </p:sp>
      <p:sp>
        <p:nvSpPr>
          <p:cNvPr id="33" name="TextBox 32"/>
          <p:cNvSpPr txBox="1"/>
          <p:nvPr/>
        </p:nvSpPr>
        <p:spPr>
          <a:xfrm>
            <a:off x="685800" y="4081046"/>
            <a:ext cx="1219200" cy="338554"/>
          </a:xfrm>
          <a:prstGeom prst="rect">
            <a:avLst/>
          </a:prstGeom>
          <a:noFill/>
        </p:spPr>
        <p:txBody>
          <a:bodyPr wrap="square" rtlCol="0">
            <a:spAutoFit/>
          </a:bodyPr>
          <a:lstStyle/>
          <a:p>
            <a:r>
              <a:rPr lang="en-US" sz="1600" b="1" dirty="0" smtClean="0"/>
              <a:t>Actions :</a:t>
            </a:r>
            <a:endParaRPr lang="en-US" sz="1600" b="1" dirty="0"/>
          </a:p>
        </p:txBody>
      </p:sp>
      <p:sp>
        <p:nvSpPr>
          <p:cNvPr id="34" name="TextBox 33"/>
          <p:cNvSpPr txBox="1"/>
          <p:nvPr/>
        </p:nvSpPr>
        <p:spPr>
          <a:xfrm>
            <a:off x="4953000" y="2057400"/>
            <a:ext cx="346570" cy="276999"/>
          </a:xfrm>
          <a:prstGeom prst="rect">
            <a:avLst/>
          </a:prstGeom>
          <a:noFill/>
        </p:spPr>
        <p:txBody>
          <a:bodyPr wrap="none" rtlCol="0">
            <a:spAutoFit/>
          </a:bodyPr>
          <a:lstStyle/>
          <a:p>
            <a:r>
              <a:rPr lang="en-US" sz="1200" dirty="0" smtClean="0"/>
              <a:t>R1</a:t>
            </a:r>
            <a:endParaRPr lang="en-US" sz="1200" dirty="0"/>
          </a:p>
        </p:txBody>
      </p:sp>
      <p:sp>
        <p:nvSpPr>
          <p:cNvPr id="36" name="TextBox 35"/>
          <p:cNvSpPr txBox="1"/>
          <p:nvPr/>
        </p:nvSpPr>
        <p:spPr>
          <a:xfrm>
            <a:off x="5292230" y="2057400"/>
            <a:ext cx="346570" cy="276999"/>
          </a:xfrm>
          <a:prstGeom prst="rect">
            <a:avLst/>
          </a:prstGeom>
          <a:noFill/>
        </p:spPr>
        <p:txBody>
          <a:bodyPr wrap="none" rtlCol="0">
            <a:spAutoFit/>
          </a:bodyPr>
          <a:lstStyle/>
          <a:p>
            <a:r>
              <a:rPr lang="en-US" sz="1200" dirty="0" smtClean="0"/>
              <a:t>R1</a:t>
            </a:r>
            <a:endParaRPr lang="en-US" sz="1200" dirty="0"/>
          </a:p>
        </p:txBody>
      </p:sp>
      <p:sp>
        <p:nvSpPr>
          <p:cNvPr id="37" name="TextBox 36"/>
          <p:cNvSpPr txBox="1"/>
          <p:nvPr/>
        </p:nvSpPr>
        <p:spPr>
          <a:xfrm>
            <a:off x="5597030" y="2057400"/>
            <a:ext cx="346570" cy="276999"/>
          </a:xfrm>
          <a:prstGeom prst="rect">
            <a:avLst/>
          </a:prstGeom>
          <a:noFill/>
        </p:spPr>
        <p:txBody>
          <a:bodyPr wrap="none" rtlCol="0">
            <a:spAutoFit/>
          </a:bodyPr>
          <a:lstStyle/>
          <a:p>
            <a:r>
              <a:rPr lang="en-US" sz="1200" dirty="0" smtClean="0"/>
              <a:t>R1</a:t>
            </a:r>
            <a:endParaRPr lang="en-US" sz="1200" dirty="0"/>
          </a:p>
        </p:txBody>
      </p:sp>
      <p:sp>
        <p:nvSpPr>
          <p:cNvPr id="38" name="TextBox 37"/>
          <p:cNvSpPr txBox="1"/>
          <p:nvPr/>
        </p:nvSpPr>
        <p:spPr>
          <a:xfrm>
            <a:off x="5901830" y="2057400"/>
            <a:ext cx="346570" cy="276999"/>
          </a:xfrm>
          <a:prstGeom prst="rect">
            <a:avLst/>
          </a:prstGeom>
          <a:noFill/>
        </p:spPr>
        <p:txBody>
          <a:bodyPr wrap="none" rtlCol="0">
            <a:spAutoFit/>
          </a:bodyPr>
          <a:lstStyle/>
          <a:p>
            <a:r>
              <a:rPr lang="en-US" sz="1200" dirty="0" smtClean="0"/>
              <a:t>R1</a:t>
            </a:r>
            <a:endParaRPr lang="en-US" sz="1200" dirty="0"/>
          </a:p>
        </p:txBody>
      </p:sp>
      <p:sp>
        <p:nvSpPr>
          <p:cNvPr id="39" name="TextBox 38"/>
          <p:cNvSpPr txBox="1"/>
          <p:nvPr/>
        </p:nvSpPr>
        <p:spPr>
          <a:xfrm>
            <a:off x="6172200" y="2057400"/>
            <a:ext cx="346570" cy="276999"/>
          </a:xfrm>
          <a:prstGeom prst="rect">
            <a:avLst/>
          </a:prstGeom>
          <a:noFill/>
        </p:spPr>
        <p:txBody>
          <a:bodyPr wrap="none" rtlCol="0">
            <a:spAutoFit/>
          </a:bodyPr>
          <a:lstStyle/>
          <a:p>
            <a:r>
              <a:rPr lang="en-US" sz="1200" dirty="0" smtClean="0"/>
              <a:t>R1</a:t>
            </a:r>
            <a:endParaRPr lang="en-US" sz="1200" dirty="0"/>
          </a:p>
        </p:txBody>
      </p:sp>
      <p:sp>
        <p:nvSpPr>
          <p:cNvPr id="40" name="TextBox 39"/>
          <p:cNvSpPr txBox="1"/>
          <p:nvPr/>
        </p:nvSpPr>
        <p:spPr>
          <a:xfrm>
            <a:off x="6435230" y="2057400"/>
            <a:ext cx="346570" cy="276999"/>
          </a:xfrm>
          <a:prstGeom prst="rect">
            <a:avLst/>
          </a:prstGeom>
          <a:noFill/>
        </p:spPr>
        <p:txBody>
          <a:bodyPr wrap="none" rtlCol="0">
            <a:spAutoFit/>
          </a:bodyPr>
          <a:lstStyle/>
          <a:p>
            <a:r>
              <a:rPr lang="en-US" sz="1200" dirty="0" smtClean="0"/>
              <a:t>R1</a:t>
            </a:r>
            <a:endParaRPr lang="en-US" sz="1200" dirty="0"/>
          </a:p>
        </p:txBody>
      </p:sp>
      <p:sp>
        <p:nvSpPr>
          <p:cNvPr id="41" name="TextBox 40"/>
          <p:cNvSpPr txBox="1"/>
          <p:nvPr/>
        </p:nvSpPr>
        <p:spPr>
          <a:xfrm>
            <a:off x="6705600" y="2057400"/>
            <a:ext cx="346570" cy="276999"/>
          </a:xfrm>
          <a:prstGeom prst="rect">
            <a:avLst/>
          </a:prstGeom>
          <a:noFill/>
        </p:spPr>
        <p:txBody>
          <a:bodyPr wrap="none" rtlCol="0">
            <a:spAutoFit/>
          </a:bodyPr>
          <a:lstStyle/>
          <a:p>
            <a:r>
              <a:rPr lang="en-US" sz="1200" dirty="0" smtClean="0"/>
              <a:t>R1</a:t>
            </a:r>
            <a:endParaRPr lang="en-US" sz="1200" dirty="0"/>
          </a:p>
        </p:txBody>
      </p:sp>
      <p:sp>
        <p:nvSpPr>
          <p:cNvPr id="42" name="TextBox 41"/>
          <p:cNvSpPr txBox="1"/>
          <p:nvPr/>
        </p:nvSpPr>
        <p:spPr>
          <a:xfrm>
            <a:off x="6968630" y="2057400"/>
            <a:ext cx="346570" cy="276999"/>
          </a:xfrm>
          <a:prstGeom prst="rect">
            <a:avLst/>
          </a:prstGeom>
          <a:noFill/>
        </p:spPr>
        <p:txBody>
          <a:bodyPr wrap="none" rtlCol="0">
            <a:spAutoFit/>
          </a:bodyPr>
          <a:lstStyle/>
          <a:p>
            <a:r>
              <a:rPr lang="en-US" sz="1200" dirty="0" smtClean="0"/>
              <a:t>R1</a:t>
            </a:r>
            <a:endParaRPr lang="en-US" sz="1200" dirty="0"/>
          </a:p>
        </p:txBody>
      </p:sp>
      <p:sp>
        <p:nvSpPr>
          <p:cNvPr id="43" name="TextBox 42"/>
          <p:cNvSpPr txBox="1"/>
          <p:nvPr/>
        </p:nvSpPr>
        <p:spPr>
          <a:xfrm>
            <a:off x="7239000" y="2057400"/>
            <a:ext cx="346570" cy="276999"/>
          </a:xfrm>
          <a:prstGeom prst="rect">
            <a:avLst/>
          </a:prstGeom>
          <a:noFill/>
        </p:spPr>
        <p:txBody>
          <a:bodyPr wrap="none" rtlCol="0">
            <a:spAutoFit/>
          </a:bodyPr>
          <a:lstStyle/>
          <a:p>
            <a:r>
              <a:rPr lang="en-US" sz="1200" dirty="0" smtClean="0"/>
              <a:t>R1</a:t>
            </a:r>
            <a:endParaRPr lang="en-US" sz="1200" dirty="0"/>
          </a:p>
        </p:txBody>
      </p:sp>
      <p:sp>
        <p:nvSpPr>
          <p:cNvPr id="44" name="TextBox 43"/>
          <p:cNvSpPr txBox="1"/>
          <p:nvPr/>
        </p:nvSpPr>
        <p:spPr>
          <a:xfrm>
            <a:off x="6172200" y="1752600"/>
            <a:ext cx="1219200" cy="338554"/>
          </a:xfrm>
          <a:prstGeom prst="rect">
            <a:avLst/>
          </a:prstGeom>
          <a:noFill/>
        </p:spPr>
        <p:txBody>
          <a:bodyPr wrap="square" rtlCol="0">
            <a:spAutoFit/>
          </a:bodyPr>
          <a:lstStyle/>
          <a:p>
            <a:r>
              <a:rPr lang="en-US" sz="1600" b="1" dirty="0" smtClean="0"/>
              <a:t>Rules</a:t>
            </a:r>
            <a:endParaRPr lang="en-US" sz="1600" b="1" dirty="0"/>
          </a:p>
        </p:txBody>
      </p:sp>
      <p:sp>
        <p:nvSpPr>
          <p:cNvPr id="45" name="TextBox 44"/>
          <p:cNvSpPr txBox="1"/>
          <p:nvPr/>
        </p:nvSpPr>
        <p:spPr>
          <a:xfrm>
            <a:off x="6248400" y="5300246"/>
            <a:ext cx="1219200" cy="338554"/>
          </a:xfrm>
          <a:prstGeom prst="rect">
            <a:avLst/>
          </a:prstGeom>
          <a:noFill/>
        </p:spPr>
        <p:txBody>
          <a:bodyPr wrap="square" rtlCol="0">
            <a:spAutoFit/>
          </a:bodyPr>
          <a:lstStyle/>
          <a:p>
            <a:r>
              <a:rPr lang="en-US" sz="1600" b="1" dirty="0" smtClean="0"/>
              <a:t>Entries</a:t>
            </a:r>
            <a:endParaRPr lang="en-US" sz="1600" b="1" dirty="0"/>
          </a:p>
        </p:txBody>
      </p:sp>
    </p:spTree>
    <p:extLst>
      <p:ext uri="{BB962C8B-B14F-4D97-AF65-F5344CB8AC3E}">
        <p14:creationId xmlns:p14="http://schemas.microsoft.com/office/powerpoint/2010/main" val="299498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ox(in)">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ox(in)">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ox(in)">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box(in)">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ox(in)">
                                      <p:cBhvr>
                                        <p:cTn id="3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0" grpId="0"/>
      <p:bldP spid="29" grpId="0"/>
      <p:bldP spid="33" grpId="0"/>
      <p:bldP spid="44" grpId="0"/>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988" y="5134928"/>
            <a:ext cx="1418613" cy="1092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grpSp>
        <p:nvGrpSpPr>
          <p:cNvPr id="17"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10600" y="60960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00280" y="478440"/>
            <a:ext cx="5150769"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Topic #4 – DECISION TABLE TEST METHOD</a:t>
            </a:r>
            <a:endParaRPr lang="en-US" sz="2000" dirty="0">
              <a:solidFill>
                <a:srgbClr val="002060"/>
              </a:solidFill>
              <a:latin typeface="Algerian" panose="04020705040A02060702" pitchFamily="82" charset="0"/>
            </a:endParaRPr>
          </a:p>
        </p:txBody>
      </p:sp>
      <p:sp>
        <p:nvSpPr>
          <p:cNvPr id="24" name="Rounded Rectangle 4"/>
          <p:cNvSpPr/>
          <p:nvPr/>
        </p:nvSpPr>
        <p:spPr>
          <a:xfrm>
            <a:off x="1840777" y="1017050"/>
            <a:ext cx="6617424" cy="506950"/>
          </a:xfrm>
          <a:prstGeom prst="rect">
            <a:avLst/>
          </a:prstGeom>
          <a:solidFill>
            <a:schemeClr val="bg1"/>
          </a:solidFill>
          <a:ln cmpd="dbl">
            <a:no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endParaRPr lang="en-US" sz="2800" b="1" kern="1200" dirty="0">
              <a:solidFill>
                <a:schemeClr val="tx2"/>
              </a:solidFill>
            </a:endParaRPr>
          </a:p>
        </p:txBody>
      </p:sp>
      <p:sp>
        <p:nvSpPr>
          <p:cNvPr id="4" name="AutoShape 2" descr="Image result for objectives +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jpeg;base64,/9j/4AAQSkZJRgABAQAAAQABAAD/2wCEAAkGBxQTEhUTExQWFBUUFxUUGBYYFhYVFBcVFhQWFhUWFBQYHiggGBolHBQVITEhJSkrLi4uFyA0ODMtNygtLisBCgoKDg0OGxAQGzUmICY4LC4rLzYvNy8sLS80LCwsNDQsLCssLCwsNCwsLCw0LCwsLDcsLCwsLCwsLCwsNCw1N//AABEIAOIA3wMBIgACEQEDEQH/xAAcAAABBQEBAQAAAAAAAAAAAAAAAQIFBgcDBAj/xABIEAACAQMBBQUEBgYHBgcAAAABAgMABBESBQYhMUEHEyJRcRRhgZEyQlJygqEjNGKSk6IIFTNzg7HBFiRDY8LhRFOjssPR8P/EABkBAQADAQEAAAAAAAAAAAAAAAABAgMFBP/EACURAQACAQMDBAMBAAAAAAAAAAABAhEDBBIxQYETIULBIlFxYf/aAAwDAQACEQMRAD8A3GiiigKKKKAooooCiiigKKKKAoorz319FCpeaRIkHNnZUUerMQKD0UVBHedGz7PFPcnhxjj0xnPVZ5ikbD7rGkZ7+TkLe2XPXXdSFfuju1Rvi49aCeqN2ht62hbRJMiueIjB1St92Jcu3wFeL/Z3XxuJ7i4450mTuo+PQxQBFdfc+qvfs7ZkMC6IIo4V+zGioPkoFB4Dt+V/1e0lYEZEkxFrF6EPmYH/AAqU2l7KDruUgBx4beINIPP9NPqVv4QqVK4oBNBX9q7qq0TlGke4A1wyyyySaJk8UZVWbSg1KAQoGQSOtTWxNqrcwxzLkCRFfSfpKSOKsOjA5B94r1Kc1Ttlk2t/Pbco5D7VF5YmY96o94lDt6SrQXaikBpaAooooCiiigKKKKAooooCiiigKKj9o7ct4CFlmjRm+ihYd433Ix4m+ANeH+v5JP1e0mkyODyj2WPP7Ql/Sj1EZoJ6kJxUCYL6T6c8VuCPowR97ID7p5vCR/hUn+y9uxzMHuScE+0SNMmRyIhY92h+6ooO029VqCVSTv3B0lIEe4ZW8n7oNo9WwK5Hat1J/ZWoiHHxXEqhsdCsUOvV6MyGpeNAo0qAqjkAAAPQCmEeVBEjZk8n6xeP1ylui20Z/ES8oPvEgrvYbv20ba1hUyAY758yzY8jNIS5+dSKinAUCGnBqNFNoOgpKaDT80CU0U6kNAtVPf230CC8XnbSaZP7iYhJM+QVu6c+5DVsxXnv7RJonikGUkRo2HmrAqfyNA/Zs+tAfdXqqndn94/dmCU5lgZoJDyJaM6deOmoaXHucVcaAooooCiiigKKKKAqK2rtxYXWIRyzTOrSLFGq6iiMqsxZ2VFAMiDiw51K1B7dGm5spcc5Jbdj9lJYWf8AOSCEfEUDDcX0hwqW9svDDOz3MmOuqNNCqfR2FI275f8AWLm4m450953EfpotwhZfc5apqgNQeXZ2y4YBiGKOIHidCKmT1JIHE+8166CKSgDSikK0NQNNNpSaBQKDUZt7eS1slD3UyQhs6dWSzacatCKCzY1DkOoqTFZ129bJ77ZZlA8VtIknDidLHu2Hp41P4aC6y7fhFmb3JaEQ+0AqPE0ejWMKccSOhxx54qC7P9/Ydqibu43iaErlWIYFX1aSGH3DkdPfUP2IbRFzskQuA/ctJbsrYIaNvGoIPNdMhXB+zXDdLfKyi2k2y7axFrmSVHkyqlpYg2BpAOVOk4JbqOHGg0yo3aW8VrbnTPcwwseSvIit66Sc4qndtm+UlhbJHAdM9yWAcc440xrZfJjqUA9MkjiBVd3J7HYZYEub95JJZ173uw2kKH8Q7xsamfByeIwSRxxmgum+naTbbO7vXHLKZk7yNo1HdOp6iViB1HAZIDDzFWjY+047qGOeFtUcqhlPuPMEdCDkEdCDUHvTudDeWAsj4RGiiFz4mjZF0o2eowMHzBNZb2Rbxy7Nvn2TeZVXk0rk8I5zywfsSDTg+ZU9SaD3dl28V1d7anWe4kkjijuCqFsRjEqIpEYwucNzxmtqNYh2DQZ2htCT7IKfvzk//HW3mgpu0B7NtNZBwjvEGfL2iEYPHqWiK/wTV3jbIBqtb82DSWjOgzLbkXMeOZaLJZB95C6fjqR3a2gs0KOp1BlDAjkQRkEfA0EtRRRQFFFFAUUUUBUHvnwtWkzjuHhuSf2YJklk+aIw9DU5Xm2jaLNFJE3FZUeNh0w6lT+RoOvCk4VFbuXTS2lvI/B3hjLjyfQA4+Dah8K9d5dpEjSSOqIg1MzEBVA6kmg9RorKtodutlGxWKKadQfp4WNT71DHV8wKte5W/wDZ7TysBZJUGpoZAA+nONS4JDLnyPDIyBkUFK7Ru028tr02FrBGr5jCyudZfvVUqUU4VeLY46hwNR95u9vOyGZrvxgau5SYK+fshUURk+7NcP6R2ytMtrdqD4laFmHDDI2uP4kO/wC7Whp2h2SWUN1PcRq0kKSGJWDTFyo1KsY4/SyMnA8yKCs9jvaDNeM9peHVPGpdJMBWdQwDI6gAalyOIHEZzxGTOdoXaPFs0rCqGe5cArEDhVBOAXIBPE8lHE46cM572K2Ul1tW42gEKQgzsfs95OxIiB6kKxJ8sDzFeaOUHezNxjHtRVdXLIjK23PrnusfCgl9pdoe3rVFuLmxjSBiOcTgAHkGIkLRk8vF16Vf9394INubOmVBoZ43gljJy0buhAIP1l6hsdD1BFWm/sUnieGUaklVkYHqrDB+NYJ2Au8W1LiAHKmGQNjkWilQK35sPxUHX+j3tBory5s3yDImrB6SQNgrjzw7fuV5O1qM2G3IrxAcOYLkY4ZaNgjr8e7BP36bt4f1ZvMJfoxvOs2c8O7uRpmPwLy/Krl/SD2G0trBOilnhlMZCjJ0TDyHPxIg/FQeH+kXYNLBaXaeKNC6MRxwJQjRt7gdDDPmR51b+zjfm2u7KFWmjSeKNY5I3ZUbKKFLqDjKnAORyziu+4dubjZEEN5Aw/Rdw8UqMpKxkohIYA8VVCD58uVVe77BrNnLR3E8ak50EI+OPJWwDj1yfWgv+zd57S4ne3gnjlljXWwQ6gF1aThhwJBIyAeGRmqZ217nLc2xvYyEuLVC5blrhXLFSftLxKn1HUYsW5/Z5Z7NJeBWeUgqZpDqfB5hQAFUegz5k1Tu3TblyFi2dBC5F3xLrxaTSwzDGo45zpLe4joTQef+jfbHur2diT3kkSZPEkoruxJ6k96tbLiqv2cbtf1fYRW7Y7w5klI5d4/MZ66QFXPXTVnL0C1TN0D7NcT2R4CF9UQ/5EvjiwPJctH/AIVXINVR3yj7m4tbwcAT7LKeH0XOqBj6SAoP76gulFcbSXUoNdqAooooCiiigKgN5t6Y7RGYI87rgd3HgkFvoh2PBfTi2OIBr1bYvcao1fRpXXLJ/wCXHx5ftHBx5AE+Wc3uL2W9lFtbIVh4kLj6Q6yTseec8c558iaTOExGUNFvVtExskRFuheVwQFdl72Z5dBkcEELrKjAU4AqPZrifK3F336nnHM7NFkcjoIK5HnV/wBmbjw+1PFdapysMUykuyx5d5UkQKME6dEZyTx7zkKkN4tw4pYNNmIrSZTlXEMbq3mkisDkHz5j38QaYtK+aQye/wB0omQs0KhRzkhZSFzy1FCQvu1AVw3L3clttr2bwMZI2k+ljBCFG7wMB+xqGfMdOFaVuJsXaVrKy3EFsyuAGnikCk6QcZjI5cTwAUe6rjszd6CCR5UQBn6D6CZxq7sdMkD5YGBUxXHvlSZiVd7a9j+0bKmIGWgK3C+7QcOf4bPWY9jW5NjfxSyXAeSSGQKYxJpj0MoKMQoDZJWQfSx4a3+8hWWN4nGVkVkYeaspU/kTWUdjO5l/YXFw06KkEiaPpqWZ0f8ARuFUnC4L88HxVZDUrCyjhRY4UWONRgIihVHngCsp7YOzueeYX9iC0oC94inTISmNEsR6sAACBx8IxnjWwAUEUGJQ9oW3JIPZl2dJ7SRo7/uZVxwxrKMAqv1yTpz06VaeyLs9bZyPNOVNzMoUgEMIo86tGoc2JAJxw8Ix5nQ80ZoK9vDuRZXsyT3MPeuiBBlmVdIYsNQUjVxY8/OrCoxw8qAaDQLS00U8GgQ0xkGQSBkZwccRnng9Kgd69vdyO7jP6VhnPPQvn949Pn5ZhtyppGuGJZmGglskkE5GnOeuf9awtr1i8UhhbcVjUikLxmlBptGa3bn14N4NmC5tpYCcd4hCt9lxxjce9WCn4V7s0ooK9uJtQzW6FhpfGl1znTIpKyJ8GDD4VZ6o9v8A7rtOWPlHcgXMflq4JcKB7mCP6zVd1OaBaKKKAooooM63mvf93yf/ABEzyP5tHEupEz6CMfhqy7kWoW1STA1SqGOPL6qj3AfmTUFvFsovbMigl7aRm0jm0RUqwH4SrfCvBufvilvEIZvFGD4HXiyg8cMnMj3jPPqONRaYjqmOi37UGi+tJM4EiXFtjoWZUuF+IFtJ+8al8Yqo7w702jrAyTIZEurcqhJR8PIIZcKwByI5ZDircG86lA1UUEUNQBFJTsUUCKaGammigSingUFaBlGKXFNZqBRXn2nfLDG0jclHLzJ4AD1NejFUbfbaWuQQqfDFz97kf6Dh6k1lranp0yx19T06ZV+6uGkdnc5Zjkn/AOvd0+FaNuxsvuIRkeN8O/mD0X4D881TN1dn99cLkeFPG3wPhHxOPgDWlg15tpp5zeXm2ennN5NIptdKCK9z3mCnAU2lxQVbtBgxDHdL9K0kEjdP0DeCfPuCkP6xCrFsm41xg+6utzArqyOAVcFWB5FWGCPkaqW4E7Rq9rISXtnaAknJYJju3J82jMbfioLrRRRQFFFFB57i3ydS8GxjPmOeD+fzrMd6Njv30jGykRCciS3OsN5u8YDAZ9FrVq4Xt2sS6nOByAHEsTyVR1J8qiYzGE1nE5fP21NmahhfaCwB0DuWBVvqkBSeOcdK2dt6bVIYppbiKMTRpIoZwGIdAwwvM8D0FVXtC2ncsqxpP7NqyWjjI77u+muQcVJPkVHAjLVm9vsyEeBdUzH6kaF/ngf6VXPHq0xz6Q1HbvaZAIX9gxd3A4KhDRouc+N2kC6lHkpyfdzGL7wb3baLd5NPcRjiR3R7uMDPL9Fwx65q0w7K0YElpNHnOkH9Exxz0KVyeY6damNnbvtOJPZw+qPGqOYBSSQThJOAJ4cmA5io5T2hE0w8HZP2p3Elylnev3omOmKUgB1fHhRyMagx4AnjkjjjluZrBdlbmCbaVtJGncvFPHJMgXSAImDtlfqklQAfNvid5Jq8TlmY9NU056YKkdFOK6GuIrojdKAIpumuhFN40Hj2reiCF5Dx0jwjzY8FHzIrLHYkkk5JJJPUk8STVq38v8usAPBPG33iPCPgpz+KqzaW5kdYxzdgvpk4z8OdczdX534x2crdX534x2Xrcqy0Qaz9KU6vwjgo/wAz+KrEK5RRhQFXgFAUDyAGBXVa6FK8KxV0tOnCsVMPA08PSmuRq67qeNJXMGnhvOgXFU3bqezbRinHBLtO5by76EF4zjzaMyDP/KWrkRUHvns5p7SQR/2semeLpmWI61XPk2Cp9zGgnoXyAafUJultNZ7dJFOQ6qw9GAI/zqboCiiigKpu3dtaY/aANTuSlsp4gL1lI655+mkcMk1Y9vORby44EqVB8tXhz+dZzvxdFZUUcNEEej9nvJH1sPggHwoF3X3SkupHluGOjVxYnLyP9bHQDkCemMDkSLju/bJBcXVugCqDBOqgfRSWMx4zzOZLeVuPVjU5YRKkaKvIKAPfw5/HnUVc+DaERxwnt5UY/tQyRvEv7s05+BqIjCZnJm9W7FvtCEwXKErzVl4SRty1I3Q+45B6g1Xt1Oz+Wwk/R38rwYx3MkYbA6aX1eHHuGOfDjV7Jpoc1KDIbZVYsANbABmwNTBfo6j1xXU0GnUHJqYFrswrmBQGmnYpFp9Aa8VzubpURnbgqgsfQDNOY1Wd+r3TEsQ5yHJ+4uD/AO7T8jVNS/Cs2Z6t+FJspd3cGR2kbm5LH49B7hy+FTW5NtruNXSNWb4nwj8mb5VAVd+z+3xHLJ9pgnwUZ/6/yrl7eOWrGf65e3jlqxn+rPThSEUorruwWkYU44puaDnyozTyKZig6Kciimoaey0FL3ZPs15cWh+ir9/F/czlnAHuVxKgHQIKvIqlb7x9zLbXg4BH9nk/u52AjJ9JQg9wkarbZTakBoPRRRRQefaFv3kTpyLKQD5HHA/PFZ/vls4yQpcBTmJTFKMeIJq1A4/YbVn16DJrSK8txbHJZOZ5jo3DHzqf8FB3Z35ESJFODIoGFdASwUcg6nGeHUZ9OtSG1d67OWayMc3jW5UBSkiFhNHJblfEoHOZT+EVUNs7PKu/fWkttxJBhy0OPQgrn0YelVPaMsCMJFlaSWEiWNSAp1xkOoADHqo6VlFpifdr6cz0fRwFBFcJb2NUEjOqIQCGZgq4IyOJOKrW39/bWCB5IXW8kHBYYHEjM3HGopnQoxxY/mSAdGS10qHpXzFt3tU2u0mTIbZTyjSJVA+Lgsfias3Z12wzGdLfaBV0kYIs+kI6MxwveBQFKZIGcAjnxoN4NMI4080lBm93vLcNIXWQoMnSoxpA6AgjifWrpsDa63EeeAdeDr5HzH7J/wC3SqHvDY9zcOnQnWv3WOR8uI+FeWxvHicPGcMPkR1DDqK5dNe+neeXv+3Kpr307zy9/wBtZrOd8bjXdMOiBUHy1H82Pyq4bB24lwMDwyAeJCfzXzH+VZ/tWXXPKw4gyOQfdqOPyxW261Itpxju33epFtOOPd5a0rdCLTax+ban/eYkflis0Navs2LTDEv2UQfJQKpso/KZZ7KPymXsNNxQGpxroukBTcUq0EUDaY1PIprUCA12HEVxAroMig8m2dmC4glgbgsqMmRzBI4MPeDgj0qF3B2k0kAWThIhaOQeUsbFJAPdqVvhVj1mqd+q7Tccku1E6/3semOce7h3LerNQXmikRsjNLQFFFBNByurlY1LudKjmfyAA5kk8ABxNZ32g7fvQqJbBYFl1AsQrTEcOQOQuePhAZsccrU3t7bCpGLpxrGSLaLoxwQJW9Rk56Lgc2OaTsjZ1ztGZ2Zj0DyEFUUH6gHPHkg9TzzUTKYjup82ysge0S5wABqcs4CjAA4krw4cxXTZ1nbg+GUqfMLqPx8Vapu1ujapLcJJCsjwyIFeTx6o3gjkDaCSo8bSrwH1K9e+G6ftMAW1kFpMh1IyKBG3DikyAYZT54JB48eINONp6tOVI7M5/qhpVYIVulUamVQS6qeGWhYcR93NUrePdNWUS2inJ4NFnPiz9TPEeeOvHHLFaXuVZbWtLkrc2SSq2FNxC0KHTnngMox+FSccc8CL+N3ImuBclNL8yoxpZwQVkI+0Mf5GpimPdSbRKYtshVB4kAA+8gcT866muYFPBq6qC3v2V30WpR+kjyR5sv1l/LI9PfWd1sGaoW9+xu6fvUH6NzxA+o5/0P8AnkeVeHd6Pzjy8G80fnHlXQaKKK57nkK54efCtgxishjPEeo/zrYGr37L5ePt79j8vH2aaAaRhQDXvdA8UYpgNPzQNJoNLmlAoGilZqdpo0+dBzDVWt/7Y+zC5X6dm4n68YgCs44c/wBGznHmoqylMUjqCCCMgggg8iDwINBx2NdCSNSDnhXvqkbhSGEy2bnjbSNCOeTHwaBsnmTE0eT55q70BUZvFJiBlH/EKx/B2Af+XVUnUVvGmYgfsuh+Z0/9VIFD3tu83QTGRCIoUTprkAcn5Ff3RWjbLsVhjWNRy4k/aY/SY+prL997dlujIOUghnT1RNDj3kaAfStK2FtiO6iEkZGeGpeqt1BH/wCzTuns8JGjaLcf1i1UgdM20zBj64u0H4RUsKjNu+G4spAP+LJAx8klgdh85IoR8al8UQaBTgKMigmgUmkBpAKXFA4qDXnuYFdSjjKsMEHqK64p2c+tBmG3tjtbSYPFG+g3mPI/tD/vUZWsbRsVmQxyDgevVT0Ye8VmW1NnvBIY35jiD0ZejCuVuND05zHRydxoenOY6PG3I1ryvkA+YB+YrIsE8BxJ4Ae/pWvrFhQPIAfIYrbZfLx9ttj8vH2A1NpDS5r3ugDTlIppNOC0HQ4rmZKCtGmgaDXVWriRilFB1IplQm1t9bC2yJrqJWH1FbvJP4ceW/KqhtTthhGRbW00x+1IVgj9eOX/AJaCa3jT2e/guRwS4U28nP8AtI9UkB+KmYZ9yirnBJqUGsH2jvreXxWOQRRRCSOTTGhZ8xuHXMrnzHRRwJFbJu1da4hnyoJiuc8QdSrcQwIPoRiulFBVdu7CE8IhdtMseWik9/vx9U4Gccjg+VZxcrc2rBm1oVyveRnwHjxAkj4H0NbbcQK6lWGQfeQR04EcQfeKo03Z60ZJtLlowfqMOHpqXHD1Bqt4z7rUx0lQNo78XZMQeVpIo5oJpCyQrhYZkkOGUBuSnPmM+dbvqrLb/cHaMmVMlqVYFSS8gbBGDwEXHh76vm7d00trBI4w7RR6xzxIFAkHwYMPhSsz3TeIjolsUUitTqsoaKKKdmgQ0hFLSUCavOvHtfZcdwmlxgjirD6Sn3e7zFewikVuhqJiJjEotWLRiVY2Xuh3cod5A4Q6lAXGSORbJ6c8VaRTtNGiq0060jFVdPTrSMVNZc0zTivPtTatvbrqnnjhHm8ipn0yeNU3aXaxYR5EXfXR6d3GQn8STSMemauuvqilC1jG0O1m8fhbwQwDzctO/wAl0qD86rV9ti/uv7a6ncH6qt3KcemmLTkeuaDd9r7yWlr+sXMUR+yzrr+CDxH5VT9pdr1ovCCKe4PQ6e5j/elw3yU1mlhus5PhTGeoHE+p61ZNn7iSNzFAzaPajfy5ESQ2wPUAzyfvPhf5TVcvZbu6z3888wP1WcrH/CTC/lWnbO7PlH0hVkst0ok6CgxXZ26jngqaR7hirLs7cF25itdg2ZGvJRXrWMDkKCgbM3CVcEirrs6xES4FeyigKKKKAooooCq/uyulbiHOTDdTjj0EzC6UegW5UD0qwVBWmUv7lMYWWK3nB83Blhk+SxwfOglK6A0HFGaAzRTZpFUFmIVRzLEAD1Jqq7U7SNnQ5HtCysPqwBpz6ZTKj4kUFspprKdpdsLHhbWZ+/PIF/8ATj1E/vCqvf77bTuOBuDED9WBBF/OdT/zCg3e8vI4l1yyJGo+s7Ki/NiKqe0u1HZ0WQkrXDDpAjOP4hwn81Y6uw5Jm1uGkc/XkLSN+85JqesNzJX5g0ExtPtcnfItrVI/JpnLt/DjwP5qrV9vPtK54PdSqp+rDiBfTKeMj1arns7s9+1VnsNyY15gUGLWu7bu2rRljzY5Zz6s2SasVhuRI3MGtktthxJyUV747dRyFBmmzuz0fWqy2O5sScwKtYFFBH2+yI05KK9qQgchT6KAooooCiiigKKKKAooooCiiigKrW892ttcW904kKaJ7dhHHJKcyd1KhKRgnnARn9v31Za5XMepSPOgzPbXauEOmGzlJ+1OywD9wan+BAqpbQ7Q9pz8BIluD0hjGr+JLqPxAFXPa+5JllLY617dnbhIvMUGQy7OmuG1TNLOfOV3k+QYkD4Cpew3QlbHhwPStps92ok+qKk4rJF5AUGU7O7PifpCrRs/cWNeYq7BQKWgh7Td+JPqipGO1VeQFd6KBAKWiigKKKKAooooCiiigKKKKAooooCiiigKKKKAooooCiiigTFLRRQFFFFAUUUUBRRRQFFFFAUUUUBRRRQFFFFAUUUUBRRRQFFFF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AutoShape 10" descr="data:image/jpeg;base64,/9j/4AAQSkZJRgABAQAAAQABAAD/2wCEAAkGBxAQEQ8QEBMRDxEQExAXFBIUEBMQGhAQFREXGBoYExcYHCggGBolGxcTITEhJSktLi8uGB8zODM4NygtLi0BCgoKDg0OGxAQGywkHyQwMC0sLCwvLCwsLDQsLTcvLCwsLCwsLCwsNCwsLCwsLCwsLCwsLCwuLCwsLCwsLCwsLP/AABEIAOEA4QMBEQACEQEDEQH/xAAcAAEBAAIDAQEAAAAAAAAAAAAABwUGAQQIAgP/xABIEAABAwEDBwQPBwIFBQAAAAABAAIDBAUREwYHEiExQVFhcYGSFBUXIjNSVHJzgpGTsrPRMjVCYqGxwSODosLh8PElNENTY//EABoBAQADAQEBAAAAAAAAAAAAAAADBAUCAQb/xAAvEQEAAgECBAUDBAIDAQAAAAAAAQIRAwQSFDFREyEzQYEyUrEFInHwYeFCocEj/9oADAMBAAIRAxEAPwC4oCAgICAgICAgICAgICAgICAgICAgICAgICAgICAgICAgICAgICAgICAgICAgICAgICAgICAgICAgICAgICAgICAgICAgICAgICAgICAgICAgICAgICAgICAgIOHOAF5IA4nUg6jrSiH4r+YFSRpWR+LVx20i4nqlPCseLU7aRcT1SnhWPFqdtIuJ6pTwrHi1O2kXE9Up4VjxanbSLieqU8Kx4tTtpFxPVKeFY8Wp20i4nqlPCseLU7aRcT1SnhWPFqdtIuJ6pTwrHi1O2kXE9Up4VjxanbSLieqU8Kx4tTtpFxPVKeFY8Wp20i4nqlPCseLU7aRcT1SnhWPFqdtIuJ6pTwrHi1O2kXE9Up4VjxauRacXE+wp4VjxauzFK1wvaQRyLiYmOruJiej7Xj0QEBAQEBAQfL3AAk6gASTwATqNWrrRMruDR9kcnE8qu004rCpe82l1cZd4cGMmAxkwGMmAxkwGMmAxkwGMmAxkwGMmAxkwGMmAxkwGMmAxkwGMmAxkwGMmB+tPWOYdJpuP7jgV5akWjEuomYnMNqo6gSMa8b93A7wqVq8M4W62zGX7Ll6ICAgICAgxuUMujTyEb9EdBcFLoxm8I9Sf2tMxlfwqmMmAxkwGMmAxkwGMmAxkwGMmAxkwGMmAxkwGMmAxkwGMmAxkwGMmAxkwGMmAxkwGMmBs2SUxcyUbg4H2j/RVNzGJhY0eks+qyYQEBAQEBBhsrXXUrz+aP4wp9v6kI9X6Wh4y0cKmTGTBkxkwZMZMGTGTBkxkwZMZMGTGTBkxkwZMZMGTGTBkxkwZMZMGTGTBkxkwZMZMGTGTBkxkwZMZMGTGTBltuQz72z+cz9iqW76wsaHSW0KonEBAQEBAQYLLU3UcnnR/GFY2vqQi1voTfFWnhTMVMBipgMVMBipgMZMGXOmf9hMPXGMmHmTFTAYqYDFTAYqYDFTA+tI8D7EemkeB9iD5xUw8MVMBipgMVMBipgbtm8de2o86P9iqO86ws6HSW3qksCAgICAgINey9N1FL50XzArO09WEWv8AQluKtXCjkxUwZMVMGXesmzp6p+hC3Su+046msH5ju5tq41NSunGbOq1m04hvVlZEQsAM7jM7gL2NHQNZ6T0LP1N5afp8lquhEdWxU1BDELo442eawBVrXtbrKaKxHSHYuXL11aqzYJdUkUb+dgJ9u1d11LV6S5msT1hrdq5DROBdTuMTvEcS9p6ftN/XmVnT3lo+vzQ20In6Wi2lRzUz8OZpY7dvDhxadhC0KXreM1VrVms4l1cVdYc5MVMGWw5DUePVNcdbIRpnzhqaPbr9VV91fh08d0ujXNv4VJZK8II/lJR9jVM0Wxt+kz0btY9mzoWzo346RLP1I4bTDGYqlw4yYqYMmKmDJipgy33Nk69lT50f7OWfvusLW36S3ZUVkQEBAQEBBrWcQ3UEvnRfMarWz9WPlDuPTlJMVa+GfxGKmDiZrJaw5K6XRF7YmXGSTgODeLj+m3kMOvrRpVz7+yTSpN5/wrtn0McEbYomhjG7hvPEneeVY17zec2aNaxWMQ7K5esNaWVNFTktkmZpDa1t8hB5Q0G7pU1Nvq384hFbWpXrLGDOHQX7ZefCP/Km5HV/wj5rTZazMpKOpIbDMxzjsYb2OPM11xKh1NDUp9UJaatLdJZZQpHTtWzIqmMxTN0mnYdhYeLTuK709S1JzVzasWjEo/lFZElFMYn9806433XCRn8Ebx/otnR1Y1a5hnalZpOJYvFUuHHEq2bmz8KlxXDvqg6X9sam/wAu9ZZO8vxamOy/t64pnu2pVE4g0HOvTBkUVXr/AKZw3kC/vXHvSfW1esr+xv5zSVXc18oslUluj8LCecgftetJTy6z7blOwNHQT/KGX5m15vGHVCGXLbYmG8HnaP4Qyq+ZetdLHWFwALXxDVfr71yzd/1qubXpKkKgtCAgICAgINWzluus+Y/nh+a1W9l60fP4Vt3ONKfj8o3jLawy+N+lOHSPZGwaT3ua1o4ucbgPavJxWMy9icziF3yeshlHBHC3WQL3u8eQ/acf45AAsDW1Z1LzaWzp0ilcQ7tTOyNjpJHBjGAlzibg1oF5JUcRNpxDqZiIzKP5W5dy1TnRwF0NPs1HRfKOLyNYH5fbwG1t9lXTjNvOfwyNfeTecV8o/LUsVXMK3GYqYOMxUwcbdsj8v5IHNhq3OlgNwEhvc+HnO1zf1G7gqO52UXjip5T+VvQ3vDOL9PwrTHhwDmkEEAgg3gg7CCsbo1mHytsQVtO+PUJG99E7hIBs5jsPPyKfb63hXz7e6LW0+OuPdGLLpHz1EVMLw6SQMI3t198TzAOPQtvUtFKTdk0/daKr9BE1jWsaLmsAaBwaBcAvnpnM5ltRGPJh8s7Z7CoqioBAe1l0d4vvmd3rNW8XkHmBUmjp8d4q51L8NZl3bEtFtVTwVDPszRtdd4pI1jnBvHQuL04LTWfZ7W3FES+bfsxtXTT0ztkzHNv8V21rucOAPQvdO80tFo9i1eKJh5jmicxzmPGi9jnNcODmm4j2grdicxmGX0fK9BAQV3MV4Ku9JD8Dlm7/AK1XNr0lUVQWhAQEBAQEGpZ0j/02fz4PmtVzYevHz+FTfejPx+UPxFv4YHFLds01BjVplcL200ZcPSO71v6aZ6FQ/UL8Olwx7r/6fTi1OKfZZ1httLs8FvEGOhYbgQJJrt+vvGn2F3VWt+naPXUn+IZX6jrdNOPlMdJarJNJA0kDSQNJBWs0VvGWOSjkN7oAHREnWYibi31SR0OA3LG/UdHhtGpHv1bP6frcVeCfZRVmtJKqkdhZRxagIqvWNX2XTMc03HiZW+x5WlxzqbXHb/z/AEo+HWm4z3VVZq8kWe62L309E06mAzSecb2sHQNM9IWjsdPym/wp7q3SrI5krY04J6Nx1wOxGeikOsDmeCfXC432ni0X7uttbymqmKitINncsfsevdK0XR1bcQckgua8e3Rd6619nqcWnjsobiuL57tKVpAICCu5ivBV3pIfgcs3f9arm16SqKoLQgICAgICDUM6xusyfz4PmtVzYT/94+fwq72JnRnCGXrfYGFYzKRDCrH73SRt6GsJ/wAxWR+pz+6sNf8ATY/ZMqUstpPPOXFSZLQrXHdM5vRHcwfo0L6Ta14dGsf4fO7q3FrWlg1YVy9Hrgu5V5MxD2KzPSHyZhxvXM6lYSRo3l+bpzuXE6vZLXbx7y2fNhWOZalLr1SYrDygxOP7taqe7zbSnK5tqxS8YeglitNLc7ow6yyJh9oSH/BNE4fuVf2fnS8f3pKpuPK1ZVCR4aC5xuABJJ3AbSVQW3mTKO1TWVVRUm+6V5LRwjGpg6oat3TpwUirLvbitMu/kDbHYdfTyk3Me7Dk9HJcLzyB2i71VxuKcenMOtK3DeJejlitJpGd2x+yKB0rRe+kcJB6PZIObROl6qtbO/DqY7oNxXNM9kIWuoCAgruYrwVd6SH4HLN3/Wq5tekqiqC0ICAgICAg0zO791z+fT/OarOz9WPn8INx6coICthnzET1V7MZU3xV0ZOtskTuh7HD/IVnb/MzWVzaRERMQqCz1t5yy9hdFaVcw75S8avwyAPHxLd2+rM6VWTraNfEnMMBiHipuO3dH4VOzguPErzMuorWOkOF46EBBteaylMlqUpGyISyO5AI3N+JzVW3VsaUpdCM6kPQax2ilmdw4lbZEA2l/wAc0TR+xV/Z+VLz/ekqm487VhsWdW1TBZ8rGXl9UcIXAnvHA6Z1fkDh6wUO0pxakTPt5pde2KfyguC/xXdUrXzDPcGB3iu6pTMGHozIO1jV0FNK+/Ea3Qkv1EyR96See4O9ZYuvTg1JiGlpW4qRLOzxNe1zHDSa8Frgd7SLiD0KGJx5pHmK3bMdSVNRTO2wyOaD4zNrT0tLT0re078dYt3ZVq8Nph0V28EFdzFeCrvSQ/A5Zu/61XNr0lUVQWhAQEBAQEGmZ3fuufz6f5zVZ2fqx8/hDuPTlBFsM9u+aC1BBaAicbm1Ubmf3G98y/2PHrKpvKcWnnsn29sXx3XdZK+leejJ1zhHaEYv0AI57tzL+8f0Elp528FobLVx+yfhU3NP+UJKtFUEBAQEFmzNZOuhhfWyC59SAIwdogBvv9Y3Hma071l73V4rcEey7tqYjin3UhUllKGO7Y5SXt76KhB17v6II9uM/wBjVoentv8AM/8Av+lT69b+FXWetiAgICCO57bH0JqesaNUrcKT0jLy0nlLdIeoFpbHUzE0+VPc184smavqogruYrwVd6SH4HLN3/Wq5tekqiqC0ICAgICAg0zO791z+fT/ADmqzs/Vj5/CHcenKCLYZ77gmcxzXsJa9jmua4bWuabwR0gLyYiYxJ/D0hkflAy0KWOdtwf9mVn/AK5QNY5t45CFia2lOnbhaeneL1yzE8LXtcx7Q9jwWua4XhzSLiCDtBCjicTmHcxlFMts2s1M501E109ObyYxe6SHku2vbyi88eK1NDdxbyv5So6m3mvnXon/APG3kKuK4g5Y0khoBLibgALyTwAG0oKTkLm0klc2otBpjiFxbTnU6X0o/C38u077t9HX3cRHDTr3WdLQmfOyxtaAAALgNgGq4LMXWt5f5Sts+ke8EY8l7IW8Xka3EeK0az0DeFPt9LxL49vdFq6nBXLX821nNs6z5rQqr2umbiuJBLmwNvLRdtLnXl3HvgNqm3N51dSKV9kehXgpxWd7uqWX483uHrjk9X+y65ih3VLL8eb3D05PV/snM0O6pZfjze4enJ6v9k5mgc6ll+PN7h6cnq/2TmKNzp5myNa9hDmva1zSN7XC8EdCrTGJxKeJywmXdjdmUNRCBfJo6cfpWd80DnuLfWUuhqcGpEo9WvFWYebwVts1ygruYrwVd6SH4HLN3/Wq5tekqiqC0ICAgICAg0zO791z+fT/ADmqzs/Vj5/CHcenKCLYZ4gzuR2U8tmz4rO/jfcJYr7hIziODhruPRsKh1tGNWuJ6pNPUmk5egLDtqnrYmzU7xIw6iNjmO3te38LuT+Fj307UnFmhW8WjMMiuHTEWvkvQ1ZvqKeKRx/Ho6Luu2536qSmten0y4tp1t1hhRmxsm+/Afzdkz3fGpec1e//AFDjl9Psztk5PUdJ/wBvBFEfGDBpEcrz3x9qivq3v9UpK0rXpDKKN0xOUmUNPQQmad123QYLi6V3isG/n2DepNPStqTiri94pGZTXJuyqi3qzthWt0aSI3Rx69F+idUbL9rQftO3nVyNvat67enBTr/f7CrSs6tuK3Rls9dr4dPDRtNxndpPH/yiIIHS/R6pUexpm027O9zbFYr3RtaamICAguuaC2MegELje+kcY/7R76M8wF7fUWTvNPh1M91/b2zTHZvKqJ3nPODY/YdoVEYFzJDix+ZISbhzO0x0La29+PTifhm61eG8w11To1dzFeCrvSQ/A5Zu/wCtVza9JVFUFoQEBAQEBBpmd37rn8+n+c1Wdn6sfP4Q7j05QRbDPEBB37Ftmoo5MWmkdE7Vfdra8Dc9p1OH+wuL6dbxi0Oq3ms5hUrAzuQvAbWxuhfvkjBkYeUt+03m77nWfqbG0fROVqm5j/k3my8o6KqIFPUQyuOxgkGlsv8AsHvv0VW+len1QsVvW3SWUUboQTnLfORJRyPpoaZ7ZRsknGiwjxo2g/1By3hXdDaReOKZ8v8ACtq681nEQxWTGRM9pOZaFqyukZIA5kWlcZGHWNK64Rs/K3bfu3yau4rpRwacOKaU3/ddVoImRtaxgaxjQA1rQGhrRsAA2BZ8zM+crcYjo88ZwrY7MtCokBvjjOFH5kZIvHIXabukLZ29ODTiPlna1uK8y11ToxAQEG55prY7Gr2RuN0dW3DPpNsZ9t7fXVXd6fFp57JtvbF8d16vCyGgmueux8SCGsb9qndoP5YpCLieZ4b1yr2xvi017qu5rmOLsji01NXcxXgq70kPwOWbv+tVza9JVFUFoQEBAQEBBpmd37rn8+n+c1Wdn6sfP4Q7j05QRbDPEBAQEH6U1Q+J7JI3Fkkbg5rgbi1w2ELyYiYxJEzE5hd8gsu4rQaIpS2KraNbNgmu/FF/Ldo5tayNxtp05zHRoaWtF/Kerc1WTOpaVmQVLDHURsmYfwvaHXHiOB5Quq3tWc1nDyaxaMS0e0s0NnyEmJ01OTuBbK3/ABjS/VW677Ujr5oJ21J6eTUsrs2sVn00lS6qxNEtayPscNL3udcBfp8Lzs2Aqxo7u2pbhx/2h1NCKVzloKuK4gICAg4IQcYbeA9gTMgGDgPYmR9IK7mK8FXekh+Byzd/1qubXpKoqgtCAgICAgINMzu/dc/n0/zmqzs/Vj5/CHcenKCLYZ4gICAgIOWuIIIJBBBBBuII2EEbCgoeS+dWogDY6xpqoxqxGkCUDlv1P6bjylUtXZVt508vwsU3Mx5W81MsXLGz6u7BqGaZ/wDG84T+q66/ovCoX0NSnWFqurW3SWeUSRHM9tsac0FG06oW4j/SPFzRzhukfXWlsaYrN+6lubecVTRX1YQEBAQEBAQEFdzFeCrvSQ/A5Zu/61XNr0lUVQWhAQEBAQEGmZ3fuufz6f5zVZ2fqx8/hDuPTlBFsM8QEBAQEBAQcEI8d6jtiqhuENRPEBuZNI0ewG5cTp1t1iHUWtHSXXq6qSZ7pJXukkfdpPcS4uIAAvJ5AB0LqIiIxDyZmZzL8l6CAgICAgICAgruYrwVd6SH4HLN3/Wq5tekqiqC0ICAgICAg0zO791z+fT/ADmqzs/Vj5/CHcenKCLYZ4gICAgICAgICAgICAgICAgICAgruYrwVd6SH4HLN3/Wq5tekqiqC0ICAgICAg1DOxEXWXU3fhMDjzCZl6s7Scasf32Q7j05QBbDPEBAQEBAQEBAQEBAQEBAQEBAQEFfzFxnBrXbjLGAeUR3n4gs3fz+6q5tekqeqC0ICAgICAg61o0TKiKWCQXslY5jh+VwuN3Ar2tprMTDyYiYxLzblHYU1BO6nmGsXlj7rhNHfqc3+RuOpbmnqV1K8UMy9JpOJYxSORAQEBAQEBAQEBAQEBAQEBAQftR0sk0jIommSSQ3NY3a4/wOXcvJmKxmehETM4h6MyMsAWfSRU94c/W6Vw2OldrddyDUByNCxNbV8S82aWnTgrhnFEkEBAQEBAQEGPtqxaasjwqmNsrNov1Fp4scNbTygrumpak5rLm1YtGJaNVZnqRxJjqKiMH8JDJLuY3Aq1G+v7xCCdrX2mX4dxuHyuX3TPquuft9sPOVjudxuHyuX3TPqnP2+2DlY7ncbh8rl90z6pz9vtg5WO53G4fK5fdM+qc/b7YOVjudxuHyuX3TPqnP2+2DlY7ncbh8rl90z6pz9vtg5WO53G4fK5fdM+qc/b7YOVjudxuHyuX3TPqnP2+2DlY7ncbh8rl90z6pz9vtg5WO53G4fK5fdM+qc/b7YOVjudxuHyuX3TPqnP2+2DlY7ncbh8rl90z6pz9vtg5WO53G4fK5fdM+qc/b7YOVjudxuHyuX3TPqnP2+2DlY7ncbh8rl90z6pz9vtg5WO53G4fK5fdM+qc/b7YOVju+4szlPf31TO4cAyNv6kFeTvrdoOVr3luWTmSlHQA9jxgPcLnSuOm9w4Fx2DkFw5FW1Na+p9Up6adadGbUTsQEBAQEBAQEBAQEBAQEBAQEBAQEBAQEBAQEBAQEBAQEBAQEBAQEBAQEBAQEBAQEBAQEBAQEBAQEBAQEBAQEBAQEBAQEBAQEBAQEBAQEBAQEBAQEBAQEBAQEBAQEBAQEBAQEBAQEBAQEBAQEBAQEBAQEBAQEBAQEB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AutoShape 16" descr="data:image/jpeg;base64,/9j/4AAQSkZJRgABAQAAAQABAAD/2wCEAAkGBhQQEBUREBETEBAVFxYUFRgQFhQQFRQYExYVFxYYFhYXGyYeGhkjGRQTIC8gIycpLCwsFyAxNTAqNSYuLioBCQoKDgwOGg8PGiwlHiQ0KSwsLCw0Liw0LDQvLCwsKi4sLCosLCwsLC8sLCwsLSwpLCwtKSwsLCwsLCwpLCwsKf/AABEIANQA7QMBIgACEQEDEQH/xAAbAAEAAwADAQAAAAAAAAAAAAAABQYHAQIEA//EAEIQAAIBAQQFBwkHAwMFAAAAAAABAgMEBREhBhIxQVETImFxgZGhFzJSZHKiscHiBxQjQmKC0bLC8DOS4SQ0Q9Lx/8QAGgEBAAMBAQEAAAAAAAAAAAAAAAMEBQECBv/EACkRAAICAgEDAwQDAQEAAAAAAAABAgMEERIhMVEUQbETM2GBMlJx8CL/2gAMAwEAAhEDEQA/ANxAAAAAAOtWqopyk1GKzbbwSXSzrXrxpxc5tRjFYtvckZtpFpJO1SwWMaKfNjx/VLp6NxBdcql+SvffGpfknb309SxjZo636544ftjtfaVi139Xqvn1p9UW4LujgeAGTO+c+7Mey+yzuzmUm822305nos95VaecKtSPVKWHdjgeYESbXYhTa7FouvTypBpV4qrHisIzXyfh1l0u686dohr0pKS3rY4vg1uMjPTd94zoTVSnLVku5rg1vRbqy5R6S6ouU5koPUuqNdBHXHfUbVS145SWU474v+HuZImtGSkto2IyUltAAHT0ACtaV6UcguSpP8ZrN7eTT/u/+nic1BcmR2WRrjyke6+tJaVlyk9epuhHb+5/lRTbw0ztFXzZKlHhT2/7nn8CDnNybbbbebbzbb3tnBk2ZM59uiMa3KnPt0R9KtpnPz5yn7UnL4s6060o+bKUfZbj8DqCtsrbZL2HSu0Un/qOpHhV5/jt8S33LpjSrtQn+FUe6T5sn+mXHoZnIJ68icPfaLFWTZX77RswKVonpW8VQryxTyhN7VwjJ/Bl1Neq2Nkdo2arY2x5IAAkJQAAAAAAAea8rYqNGdV/li31vcu/A43pbZxvS2ym6c33rz+7wfMjnPDfLcupfF9BVDtUqOUnKTxk223xbeLOpg2TdknJnzttjsk5MAAjIwAAAAACQuK93ZqyqLzdk1xi9vatqNUpVFKKlF4xaTTW9PYY2aDoLeHKUHTbzpvBezLNfNGhh2afBmjg26fBllABpmsR1/XqrNQlU2y2QXGT2dm/sMsq1XOTlJuUm8W3tbZZNO7x166pJ82ms/alm+5YLvKyY+VZznr2RiZlvOfH2QABUKYAAAAAANH0Pvv7xR1ZvGrTwTx2yX5ZeGD6ukzglNGbx5C0wljhGT1JdUsvB4PsLGPZ9Of4ZZxrfpzXhmpAA2zeAAAAAABWtPbTq2ZQX55pPqinL4qJZSm/aI8qK6ZvwiQZD1UyvlPVUilgAwzAAAAAAAAAABZNA7Tq2lw3Tg12xwkvDWK2S+iUsLZS65LvjJEtL1ZH/Sah6si/yaeAfK0zwhJ8It9yZvH0Jk142jlK1SfpTk+xvLwwPOcHJ863t7PmW9vYABw4AAAAAAAAAa5dlo5SjTnvlCLfW0sfHE9RE6Kv/o6Ps/Bslj6CD3FM+kre4pgAHs9gAAAqH2h0uZSluUpLvSf9rLeQemVj5SySazcGprsyfuuRDfHlW0QZEeVUkZqADCPnwAAAAAAcxg20km28klm2faw2GdeoqdNa0n3Jb23uRo9w6NU7LHHz6r2zfwjwXxLFNErX+CxRjytfTt5KvdegtWphKs+Rjw86fdsRabt0WoUJKUYuU1slNtvu2eB5r60xpUG4Q/FqLdF4Rj1y49CKjbtLbRVf+pya4U+b47fEtcqKe3Vlzlj0dEts044lFNYPNPJmPytk28XUm30yl/J3o3jVg8Y1akX0Sl/J31y/qd9ev6l8t2g1Ca/D1qMv0vWj/tfyaKpe+itaz4ya5Sn6UM8PaW1fA9N3acV6eVTCtH9XNl2SXzTLldF/0rUuY8Jb4Sykv5XSjijRd/HozijRf0j0ZlYLzpJocpp1bOlGe2UFkpezwfRsZRmsMnk+kpW1SremULaZVPUgACIiAAAAB3oUXOUYRzlJqK65PBfE6DUNGaerZKKfoJ9+fzJM+dCioRjBbIpRXUlgj6H0EVqKR9LBcYpAAHo9AAAA61KalFxaxTTT6U9p2ABkl7Xe7PWnSf5Xk+MX5r7jyGi6X3B94p8pTWNWC2elHeuvev8Akzpow76nXLXt7GBkUuqevb2AAICuDmEHJpJYtvBJbW3sRwWrQS6Neo68lzYZQx9J7X2L49BJXB2SUUSVVuySiiyaN3CrLSzSdWWc3/auhEBpXpY23Qs8sIrKc1v4xi+HFkrpnffIUuTg8KlTFZbYx3vrexdvAzsu5Fv019KBfyblWvpV/sAAzjMAAAB3o1pQkpQbjJPFNZNHQHQaPovpKrTHUqYRrRWeGSmvSXzRGaa6PZO00ln/AORLf+vr495ULLapUpxqQeEovFP/ADcapdlvjaqCmksJLCUXng9kos0qpq+DhPuatU1kQdc+5kwJC/rr+7V5U/y+dD2Xs7tnYR5nSi4vTMuUXFtMAA8nAWTQe6+Ur8q1zKWzpk9ncsX3EFYrFKtUjTprGUnh1cW+CRqd0XZGzUo0o54Zt+k3tZcxaucuT7Iu4dPOfJ9kewAGubQAAAAAAAIPSHSiFlWrHCdZrKO6PTL+Np5nNQW5Hic4wW5ErbLbCjHXqzUI8X8uLM20kt9GtV16EJRx85vBKb4qO5/HgeK33jUrz16snJ7uC6EtyPMZN+T9Tol0MfIyvq/+UugABUKYNWuCwchZ6cMMHhjL2pZv44dhmd1UOUr04elOK8Viadflp5OzVZraoSw62sF4s0MNJKU2aOCklKb9jN9ILx5e0TnjjHHVj7Mcl37e0jwCjJuT2zPlJybbAAPJwAAAAAAFs0AvHVqSoN5TWtH2o7e9f0lTPdcdp5O00p8JxT6pPVfxJaZ8Jpk1E+FiZbPtAsGNKFZLOD1X1S2dzS72UU1TSOz69lqx/Q5f7ed8jKyfMjqe/JYzo6s35AAKZRLZoffNmorVmnTqyyc5Zxa3LFeav8xLzCaaTTTTzTWaZjRK3JpHUsr5r16e+Enl+30WX6MrguMl0NDHy+CUZLoaiDx3Xe1O0w16bx4p+dF8Gj2Gmmmto1k01tAAHToAPFfF6Rs1GVSWeGUV6UnsRxtJbZyTUVtkdpTpGrNDUhg60llv1F6T+SM5qVHJuUm5SbxbebbfE72u1SqzlUm9aUni3/m4+RiXXO2W/Ywb73bLft7AAEBXAAAJXRWONspe0/CLLtpjLCxVP2r3kUfRipq2uj7WHemvmXrS6njY6vQk+6SZo4/2Z/v4NPG+xP8AfwZkADOMwAAAAAAAAAHMJYNPhn3ZnB9LPT1pxjxlFd7S+Z1BGuWqGtTkuMZLvTMeNfvCpq0akuEJPuizIS/nd4mln94/sAAzzNAAAPXdd6Ts1RVKbz3p7JLgzT7qvSFppKpDY8mnti96ZkpK6OX27LVTedOWU10ekulfyW8a/wCm9PsXMXI+m9PsaiDrCakk08U1imt6Z2Ng2wZxplfHLV9SL/Dp4xXBy/M/l2dJddIby+72edRZSw1Y+1LJd23sMrM/Ns0lBGbnW6Sgv2AAZhlAAAAAAH1slfk6kZ+jKMu5pmsW2gq1GUN04NL9yyfwMiNL0PvHlrLFN86n+G/2+b7uBfw5Lbg/c0cGS24P3M1lFp4PJrJ9hwT2mV18jaHJLmVeeuv8y78+0gSnOLhJxZRsg4ScX7AAHg8AAAAAAAldFrJylrprdF676oZ/HAii9aBXXqwlXks582Psp5vtf9JPjw52JE+NXzsSJTS21cnZKnGSUF+54fDEzEt/2gXjjKFBPzefLreUfDW70VAky58rNeCXMnys14AAKhTAAAAAAL3oJfGvB2eT50M4dMOHY34otZkt0Xg6FaFVbIvPpi8pLuxNZhLFJrNPNdpsYlnKGn7G1h284cX3RSvtCtvOp0VuTm+3mx+Eu8p5LaV2jXtlThFqC/akvjiRJm3y5WNmZkS5WNgAEJAAAAAAACa0Uvn7vX5zwpTwjLo9GXY/BshSauDRepauc/w6PpPbLoit/XsJauXNcO5LTz5rh3L3ft0K1UXB4KW2D4SWzseztMutFnlTm4TWrKLwae5mt2ejGjTUcXqQWGM3jkuLZSNMbzs1Z/h4yrRy145Ra4Nvzuhov5dcWuXZmhm1xa5t6fyVcAGWZQAAAAABJXDc0rVVUFlBZzlwX8vcaTarRCy0HJ82nTikkujJRXTsRDaK3tZdRUqT5Oe1qpgpTe962xvo8CRv65Faqeo5Sg08YtbMdnOW81qIcK24dWbOPXwrbh1bMyttrlWqSqT86Tbf8LoSwXYfE9l6XTUs09SpHDg1nGS4pnjMuSafXuZEk03y7gAHk8gAAAAAA0zRC28rZIY5uGNN/t2e7gZmWvQi9FSjVjJ4LGEl1tST+CLeLPjZ19y3hz42dfcrl4VNatUlxnN98mecuc/s8xbfL7W35nH9xx5O/WPc+o48a1vt8HHi3N718FNBcvJ36x7n1Dyd+se59Rz0tvj4Oeku8fBTQXLyd+se59Q8nfrHufUPS2+Pgeku8fBTQXLyd+se59R9bN9n0YzTnW14J4uKjq49GOIWLb4OrEt8fBHaK6K8vhWrLCj+VbOU+n4lyvO9Kdlp608EtkYx2vDdFf5gcXpecLLS15bFlGKyxe6K/wAyMyvO852io6lR4t7FuiuCXAtSlHGjxj3Lc5xxY8Y/yPXfWkdW1PnPVp7oR2dvpMigDOlJye2ZkpOT3IAA8nkAAAAAAFm0f0zlSwp126lPYpbZQ/8AZeJWQSQslB7iSV2Sre4s1q02WlaqWEsKlOSxTXg4vczN78uOdlqass4PzJbpL5NcD06NaRyss9WTboyfOW3V/VH5reX63WKna6Oq8JQksYyWeHCSZfajkx2v5I0Wo5UNrpJGTAuXk79Y9z6h5O/WPc+oq+lt8fBT9Jd4+CmguXk79Y9z6h5O/WPc+oelt8fA9Jd4+CmguXk79Y9z6h5O/WPc+oelt8fA9Jd4+CmnMajWxtdRcfJ36x7n1Dyd+se59Q9Lb4+DvpLvHwXQAG0boAAAAAAOtWqoxcpPCKTbb3JbWdioaeXvqxVni85c6eHo45Ltax7OkjtsVcXJkVtirg5MrekF9O1VXLNU1lBcFx63tIwAwpScntnz8pOT2wADyeQAAAAAAAAAAAAW3Qm/9WSs1R82T/Db3Sf5ep7unrKkIyweKya4EldjrlyRJVY65KSNmBF6OXt95oRm/PXNn7S39qwfaShuxkpLaPoYyUkpIAA9HoAAAAAAAAAAAAAAA6VaijFyk8Ek23wSWLMlvK2utVnVltk2+pbl2LAv+mtt5OyuK21Godjzl4LDtM3MzNntqJk59m5KAABnmcAAAAAAAAAAAAAAAAAAWLQe8uTtHJt82qsP3LOPzXajRDG6NVwkpR86LUl1p4o1+yWhVKcZrZKKku1YmphT3Fx8Gvg2bi4+D6gAvmgAAAAAAAAAAAAAAAUf7Q7TjOlT4Rc3+54L+mXeVEntNquNskvRjBeGP9xAmHkPdjPn8mW7ZAAEBAAAAAAAAAAAAAAAAAAADSdC7Tr2SC3wcodzxXhJGbF6+z2rjSqx4TT74/8ABcw3qzRdwpat15LYADXNoAAAAAAAAAAAAAAAzPTH/van7P6IkKAYNv3Jf6z5277kv9YABERAAAAAAAAAAAAAAAAAAAun2dvKsumH9wBZxfur/vYtYn3l+/guQANo3QAAAAA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psf\Home\Desktop\Tri 2.png"/>
          <p:cNvPicPr>
            <a:picLocks noChangeAspect="1" noChangeArrowheads="1"/>
          </p:cNvPicPr>
          <p:nvPr/>
        </p:nvPicPr>
        <p:blipFill>
          <a:blip r:embed="rId5"/>
          <a:srcRect/>
          <a:stretch>
            <a:fillRect/>
          </a:stretch>
        </p:blipFill>
        <p:spPr bwMode="auto">
          <a:xfrm>
            <a:off x="1905000" y="2057400"/>
            <a:ext cx="5638800" cy="2948623"/>
          </a:xfrm>
          <a:prstGeom prst="rect">
            <a:avLst/>
          </a:prstGeom>
          <a:noFill/>
        </p:spPr>
      </p:pic>
      <p:sp>
        <p:nvSpPr>
          <p:cNvPr id="29" name="TextBox 28"/>
          <p:cNvSpPr txBox="1"/>
          <p:nvPr/>
        </p:nvSpPr>
        <p:spPr>
          <a:xfrm>
            <a:off x="1905000" y="1447800"/>
            <a:ext cx="5867400" cy="369332"/>
          </a:xfrm>
          <a:prstGeom prst="rect">
            <a:avLst/>
          </a:prstGeom>
          <a:noFill/>
        </p:spPr>
        <p:txBody>
          <a:bodyPr wrap="square" rtlCol="0">
            <a:spAutoFit/>
          </a:bodyPr>
          <a:lstStyle/>
          <a:p>
            <a:r>
              <a:rPr lang="en-US" dirty="0" smtClean="0"/>
              <a:t>Few more conditions added to the decision table.</a:t>
            </a:r>
            <a:endParaRPr lang="en-US" dirty="0"/>
          </a:p>
        </p:txBody>
      </p:sp>
      <p:sp>
        <p:nvSpPr>
          <p:cNvPr id="30" name="TextBox 29"/>
          <p:cNvSpPr txBox="1"/>
          <p:nvPr/>
        </p:nvSpPr>
        <p:spPr>
          <a:xfrm>
            <a:off x="685800" y="2557046"/>
            <a:ext cx="1219200" cy="338554"/>
          </a:xfrm>
          <a:prstGeom prst="rect">
            <a:avLst/>
          </a:prstGeom>
          <a:noFill/>
        </p:spPr>
        <p:txBody>
          <a:bodyPr wrap="square" rtlCol="0">
            <a:spAutoFit/>
          </a:bodyPr>
          <a:lstStyle/>
          <a:p>
            <a:r>
              <a:rPr lang="en-US" sz="1600" b="1" dirty="0" smtClean="0"/>
              <a:t>Conditions :</a:t>
            </a:r>
            <a:endParaRPr lang="en-US" sz="1600" b="1" dirty="0"/>
          </a:p>
        </p:txBody>
      </p:sp>
      <p:sp>
        <p:nvSpPr>
          <p:cNvPr id="33" name="TextBox 32"/>
          <p:cNvSpPr txBox="1"/>
          <p:nvPr/>
        </p:nvSpPr>
        <p:spPr>
          <a:xfrm>
            <a:off x="609600" y="3928646"/>
            <a:ext cx="1219200" cy="338554"/>
          </a:xfrm>
          <a:prstGeom prst="rect">
            <a:avLst/>
          </a:prstGeom>
          <a:noFill/>
        </p:spPr>
        <p:txBody>
          <a:bodyPr wrap="square" rtlCol="0">
            <a:spAutoFit/>
          </a:bodyPr>
          <a:lstStyle/>
          <a:p>
            <a:r>
              <a:rPr lang="en-US" sz="1600" b="1" dirty="0" smtClean="0"/>
              <a:t>Actions:</a:t>
            </a:r>
            <a:endParaRPr lang="en-US" sz="1600" b="1" dirty="0"/>
          </a:p>
        </p:txBody>
      </p:sp>
      <p:sp>
        <p:nvSpPr>
          <p:cNvPr id="34" name="TextBox 33"/>
          <p:cNvSpPr txBox="1"/>
          <p:nvPr/>
        </p:nvSpPr>
        <p:spPr>
          <a:xfrm>
            <a:off x="5715000" y="1718846"/>
            <a:ext cx="1219200" cy="338554"/>
          </a:xfrm>
          <a:prstGeom prst="rect">
            <a:avLst/>
          </a:prstGeom>
          <a:noFill/>
        </p:spPr>
        <p:txBody>
          <a:bodyPr wrap="square" rtlCol="0">
            <a:spAutoFit/>
          </a:bodyPr>
          <a:lstStyle/>
          <a:p>
            <a:r>
              <a:rPr lang="en-US" sz="1600" b="1" dirty="0" smtClean="0"/>
              <a:t>Rules</a:t>
            </a:r>
            <a:endParaRPr lang="en-US" sz="1600" b="1" dirty="0"/>
          </a:p>
        </p:txBody>
      </p:sp>
      <p:sp>
        <p:nvSpPr>
          <p:cNvPr id="35" name="TextBox 34"/>
          <p:cNvSpPr txBox="1"/>
          <p:nvPr/>
        </p:nvSpPr>
        <p:spPr>
          <a:xfrm>
            <a:off x="5791200" y="4995446"/>
            <a:ext cx="1219200" cy="338554"/>
          </a:xfrm>
          <a:prstGeom prst="rect">
            <a:avLst/>
          </a:prstGeom>
          <a:noFill/>
        </p:spPr>
        <p:txBody>
          <a:bodyPr wrap="square" rtlCol="0">
            <a:spAutoFit/>
          </a:bodyPr>
          <a:lstStyle/>
          <a:p>
            <a:r>
              <a:rPr lang="en-US" sz="1600" b="1" dirty="0" smtClean="0"/>
              <a:t>Entries</a:t>
            </a:r>
            <a:endParaRPr lang="en-US" sz="1600" b="1" dirty="0"/>
          </a:p>
        </p:txBody>
      </p:sp>
    </p:spTree>
    <p:extLst>
      <p:ext uri="{BB962C8B-B14F-4D97-AF65-F5344CB8AC3E}">
        <p14:creationId xmlns:p14="http://schemas.microsoft.com/office/powerpoint/2010/main" val="3405355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sp3.yimg.com/ib/th?id=HN.608043072942772059&amp;pid=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988" y="5134928"/>
            <a:ext cx="1418613" cy="1092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bssys.com/Images/Thumbnails/IconSoftwareTes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03" y="76769"/>
            <a:ext cx="952500" cy="701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021" y="740051"/>
            <a:ext cx="1217064" cy="276999"/>
          </a:xfrm>
          <a:prstGeom prst="rect">
            <a:avLst/>
          </a:prstGeom>
          <a:noFill/>
        </p:spPr>
        <p:txBody>
          <a:bodyPr wrap="none" rtlCol="0">
            <a:spAutoFit/>
          </a:bodyPr>
          <a:lstStyle/>
          <a:p>
            <a:r>
              <a:rPr lang="en-US" sz="1200" dirty="0" smtClean="0">
                <a:solidFill>
                  <a:srgbClr val="007434"/>
                </a:solidFill>
              </a:rPr>
              <a:t>Software Testing</a:t>
            </a:r>
            <a:endParaRPr lang="en-US" sz="1200" dirty="0">
              <a:solidFill>
                <a:srgbClr val="007434"/>
              </a:solidFill>
            </a:endParaRPr>
          </a:p>
        </p:txBody>
      </p:sp>
      <p:grpSp>
        <p:nvGrpSpPr>
          <p:cNvPr id="17" name="Group 16"/>
          <p:cNvGrpSpPr/>
          <p:nvPr/>
        </p:nvGrpSpPr>
        <p:grpSpPr>
          <a:xfrm>
            <a:off x="1447801" y="115780"/>
            <a:ext cx="7315200" cy="457200"/>
            <a:chOff x="1524000" y="152400"/>
            <a:chExt cx="7315200" cy="457200"/>
          </a:xfrm>
        </p:grpSpPr>
        <p:sp>
          <p:nvSpPr>
            <p:cNvPr id="3" name="Flowchart: Process 2"/>
            <p:cNvSpPr/>
            <p:nvPr/>
          </p:nvSpPr>
          <p:spPr>
            <a:xfrm>
              <a:off x="1524000" y="2590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11" name="Flowchart: Process 10"/>
            <p:cNvSpPr/>
            <p:nvPr/>
          </p:nvSpPr>
          <p:spPr>
            <a:xfrm>
              <a:off x="1676400" y="411481"/>
              <a:ext cx="7162800"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7" name="Straight Connector 6"/>
            <p:cNvCxnSpPr/>
            <p:nvPr/>
          </p:nvCxnSpPr>
          <p:spPr>
            <a:xfrm>
              <a:off x="16764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1524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grpSp>
      <p:sp>
        <p:nvSpPr>
          <p:cNvPr id="25" name="Flowchart: Process 24"/>
          <p:cNvSpPr/>
          <p:nvPr/>
        </p:nvSpPr>
        <p:spPr>
          <a:xfrm>
            <a:off x="369887" y="62560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sp>
        <p:nvSpPr>
          <p:cNvPr id="26" name="Flowchart: Process 25"/>
          <p:cNvSpPr/>
          <p:nvPr/>
        </p:nvSpPr>
        <p:spPr>
          <a:xfrm>
            <a:off x="544512" y="6408421"/>
            <a:ext cx="8207375" cy="45719"/>
          </a:xfrm>
          <a:prstGeom prst="flowChartProces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C00"/>
              </a:solidFill>
            </a:endParaRPr>
          </a:p>
        </p:txBody>
      </p:sp>
      <p:cxnSp>
        <p:nvCxnSpPr>
          <p:cNvPr id="27" name="Straight Connector 26"/>
          <p:cNvCxnSpPr/>
          <p:nvPr/>
        </p:nvCxnSpPr>
        <p:spPr>
          <a:xfrm>
            <a:off x="544512"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137"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763001" y="614934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10600" y="6096000"/>
            <a:ext cx="0" cy="457200"/>
          </a:xfrm>
          <a:prstGeom prst="line">
            <a:avLst/>
          </a:prstGeom>
          <a:ln w="28575">
            <a:solidFill>
              <a:srgbClr val="007434"/>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00280" y="478440"/>
            <a:ext cx="5150769" cy="400110"/>
          </a:xfrm>
          <a:prstGeom prst="rect">
            <a:avLst/>
          </a:prstGeom>
          <a:solidFill>
            <a:schemeClr val="bg1"/>
          </a:solidFill>
          <a:ln>
            <a:noFill/>
          </a:ln>
        </p:spPr>
        <p:txBody>
          <a:bodyPr wrap="none" rtlCol="0">
            <a:spAutoFit/>
          </a:bodyPr>
          <a:lstStyle/>
          <a:p>
            <a:r>
              <a:rPr lang="en-US" sz="2000" dirty="0" smtClean="0">
                <a:solidFill>
                  <a:srgbClr val="002060"/>
                </a:solidFill>
                <a:latin typeface="Algerian" panose="04020705040A02060702" pitchFamily="82" charset="0"/>
              </a:rPr>
              <a:t>Topic #4 – DECISION TABLE TEST METHOD</a:t>
            </a:r>
            <a:endParaRPr lang="en-US" sz="2000" dirty="0">
              <a:solidFill>
                <a:srgbClr val="002060"/>
              </a:solidFill>
              <a:latin typeface="Algerian" panose="04020705040A02060702" pitchFamily="82" charset="0"/>
            </a:endParaRPr>
          </a:p>
        </p:txBody>
      </p:sp>
      <p:sp>
        <p:nvSpPr>
          <p:cNvPr id="24" name="Rounded Rectangle 4"/>
          <p:cNvSpPr/>
          <p:nvPr/>
        </p:nvSpPr>
        <p:spPr>
          <a:xfrm>
            <a:off x="1600201" y="1056759"/>
            <a:ext cx="7267123" cy="506950"/>
          </a:xfrm>
          <a:prstGeom prst="rect">
            <a:avLst/>
          </a:prstGeom>
          <a:solidFill>
            <a:schemeClr val="bg1"/>
          </a:solidFill>
          <a:ln cmpd="dbl">
            <a:noFill/>
          </a:ln>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2800" b="1" kern="1200" dirty="0" smtClean="0">
                <a:solidFill>
                  <a:schemeClr val="tx2"/>
                </a:solidFill>
              </a:rPr>
              <a:t>Test cases from Decision Table</a:t>
            </a:r>
            <a:endParaRPr lang="en-US" sz="2800" b="1" kern="1200" dirty="0">
              <a:solidFill>
                <a:schemeClr val="tx2"/>
              </a:solidFill>
            </a:endParaRPr>
          </a:p>
        </p:txBody>
      </p:sp>
      <p:sp>
        <p:nvSpPr>
          <p:cNvPr id="4" name="AutoShape 2" descr="Image result for objectives +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jpeg;base64,/9j/4AAQSkZJRgABAQAAAQABAAD/2wCEAAkGBxQTEhUTExQWFBUUFxUUGBYYFhYVFBcVFhQWFhUWFBQYHiggGBolHBQVITEhJSkrLi4uFyA0ODMtNygtLisBCgoKDg0OGxAQGzUmICY4LC4rLzYvNy8sLS80LCwsNDQsLCssLCwsNCwsLCw0LCwsLDcsLCwsLCwsLCwsNCw1N//AABEIAOIA3wMBIgACEQEDEQH/xAAcAAABBQEBAQAAAAAAAAAAAAAAAQIFBgcDBAj/xABIEAACAQMBBQUEBgYHBgcAAAABAgMABBESBQYhMUEHEyJRcRRhgZEyQlJygqEjNGKSk6IIFTNzg7HBFiRDY8LhRFOjssPR8P/EABkBAQADAQEAAAAAAAAAAAAAAAABAgMFBP/EACURAQACAQMDBAMBAAAAAAAAAAABAhEDBBIxQYETIULBIlFxYf/aAAwDAQACEQMRAD8A3GiiigKKKKAooooCiiigKKKKAoorz319FCpeaRIkHNnZUUerMQKD0UVBHedGz7PFPcnhxjj0xnPVZ5ikbD7rGkZ7+TkLe2XPXXdSFfuju1Rvi49aCeqN2ht62hbRJMiueIjB1St92Jcu3wFeL/Z3XxuJ7i4450mTuo+PQxQBFdfc+qvfs7ZkMC6IIo4V+zGioPkoFB4Dt+V/1e0lYEZEkxFrF6EPmYH/AAqU2l7KDruUgBx4beINIPP9NPqVv4QqVK4oBNBX9q7qq0TlGke4A1wyyyySaJk8UZVWbSg1KAQoGQSOtTWxNqrcwxzLkCRFfSfpKSOKsOjA5B94r1Kc1Ttlk2t/Pbco5D7VF5YmY96o94lDt6SrQXaikBpaAooooCiiigKKKKAooooCiiigKKj9o7ct4CFlmjRm+ihYd433Ix4m+ANeH+v5JP1e0mkyODyj2WPP7Ql/Sj1EZoJ6kJxUCYL6T6c8VuCPowR97ID7p5vCR/hUn+y9uxzMHuScE+0SNMmRyIhY92h+6ooO029VqCVSTv3B0lIEe4ZW8n7oNo9WwK5Hat1J/ZWoiHHxXEqhsdCsUOvV6MyGpeNAo0qAqjkAAAPQCmEeVBEjZk8n6xeP1ylui20Z/ES8oPvEgrvYbv20ba1hUyAY758yzY8jNIS5+dSKinAUCGnBqNFNoOgpKaDT80CU0U6kNAtVPf230CC8XnbSaZP7iYhJM+QVu6c+5DVsxXnv7RJonikGUkRo2HmrAqfyNA/Zs+tAfdXqqndn94/dmCU5lgZoJDyJaM6deOmoaXHucVcaAooooCiiigKKKKAqK2rtxYXWIRyzTOrSLFGq6iiMqsxZ2VFAMiDiw51K1B7dGm5spcc5Jbdj9lJYWf8AOSCEfEUDDcX0hwqW9svDDOz3MmOuqNNCqfR2FI275f8AWLm4m450953EfpotwhZfc5apqgNQeXZ2y4YBiGKOIHidCKmT1JIHE+8166CKSgDSikK0NQNNNpSaBQKDUZt7eS1slD3UyQhs6dWSzacatCKCzY1DkOoqTFZ129bJ77ZZlA8VtIknDidLHu2Hp41P4aC6y7fhFmb3JaEQ+0AqPE0ejWMKccSOhxx54qC7P9/Ydqibu43iaErlWIYFX1aSGH3DkdPfUP2IbRFzskQuA/ctJbsrYIaNvGoIPNdMhXB+zXDdLfKyi2k2y7axFrmSVHkyqlpYg2BpAOVOk4JbqOHGg0yo3aW8VrbnTPcwwseSvIit66Sc4qndtm+UlhbJHAdM9yWAcc440xrZfJjqUA9MkjiBVd3J7HYZYEub95JJZ173uw2kKH8Q7xsamfByeIwSRxxmgum+naTbbO7vXHLKZk7yNo1HdOp6iViB1HAZIDDzFWjY+047qGOeFtUcqhlPuPMEdCDkEdCDUHvTudDeWAsj4RGiiFz4mjZF0o2eowMHzBNZb2Rbxy7Nvn2TeZVXk0rk8I5zywfsSDTg+ZU9SaD3dl28V1d7anWe4kkjijuCqFsRjEqIpEYwucNzxmtqNYh2DQZ2htCT7IKfvzk//HW3mgpu0B7NtNZBwjvEGfL2iEYPHqWiK/wTV3jbIBqtb82DSWjOgzLbkXMeOZaLJZB95C6fjqR3a2gs0KOp1BlDAjkQRkEfA0EtRRRQFFFFAUUUUBUHvnwtWkzjuHhuSf2YJklk+aIw9DU5Xm2jaLNFJE3FZUeNh0w6lT+RoOvCk4VFbuXTS2lvI/B3hjLjyfQA4+Dah8K9d5dpEjSSOqIg1MzEBVA6kmg9RorKtodutlGxWKKadQfp4WNT71DHV8wKte5W/wDZ7TysBZJUGpoZAA+nONS4JDLnyPDIyBkUFK7Ru028tr02FrBGr5jCyudZfvVUqUU4VeLY46hwNR95u9vOyGZrvxgau5SYK+fshUURk+7NcP6R2ytMtrdqD4laFmHDDI2uP4kO/wC7Whp2h2SWUN1PcRq0kKSGJWDTFyo1KsY4/SyMnA8yKCs9jvaDNeM9peHVPGpdJMBWdQwDI6gAalyOIHEZzxGTOdoXaPFs0rCqGe5cArEDhVBOAXIBPE8lHE46cM572K2Ul1tW42gEKQgzsfs95OxIiB6kKxJ8sDzFeaOUHezNxjHtRVdXLIjK23PrnusfCgl9pdoe3rVFuLmxjSBiOcTgAHkGIkLRk8vF16Vf9394INubOmVBoZ43gljJy0buhAIP1l6hsdD1BFWm/sUnieGUaklVkYHqrDB+NYJ2Au8W1LiAHKmGQNjkWilQK35sPxUHX+j3tBory5s3yDImrB6SQNgrjzw7fuV5O1qM2G3IrxAcOYLkY4ZaNgjr8e7BP36bt4f1ZvMJfoxvOs2c8O7uRpmPwLy/Krl/SD2G0trBOilnhlMZCjJ0TDyHPxIg/FQeH+kXYNLBaXaeKNC6MRxwJQjRt7gdDDPmR51b+zjfm2u7KFWmjSeKNY5I3ZUbKKFLqDjKnAORyziu+4dubjZEEN5Aw/Rdw8UqMpKxkohIYA8VVCD58uVVe77BrNnLR3E8ak50EI+OPJWwDj1yfWgv+zd57S4ne3gnjlljXWwQ6gF1aThhwJBIyAeGRmqZ217nLc2xvYyEuLVC5blrhXLFSftLxKn1HUYsW5/Z5Z7NJeBWeUgqZpDqfB5hQAFUegz5k1Tu3TblyFi2dBC5F3xLrxaTSwzDGo45zpLe4joTQef+jfbHur2diT3kkSZPEkoruxJ6k96tbLiqv2cbtf1fYRW7Y7w5klI5d4/MZ66QFXPXTVnL0C1TN0D7NcT2R4CF9UQ/5EvjiwPJctH/AIVXINVR3yj7m4tbwcAT7LKeH0XOqBj6SAoP76gulFcbSXUoNdqAooooCiiigKgN5t6Y7RGYI87rgd3HgkFvoh2PBfTi2OIBr1bYvcao1fRpXXLJ/wCXHx5ftHBx5AE+Wc3uL2W9lFtbIVh4kLj6Q6yTseec8c558iaTOExGUNFvVtExskRFuheVwQFdl72Z5dBkcEELrKjAU4AqPZrifK3F336nnHM7NFkcjoIK5HnV/wBmbjw+1PFdapysMUykuyx5d5UkQKME6dEZyTx7zkKkN4tw4pYNNmIrSZTlXEMbq3mkisDkHz5j38QaYtK+aQye/wB0omQs0KhRzkhZSFzy1FCQvu1AVw3L3clttr2bwMZI2k+ljBCFG7wMB+xqGfMdOFaVuJsXaVrKy3EFsyuAGnikCk6QcZjI5cTwAUe6rjszd6CCR5UQBn6D6CZxq7sdMkD5YGBUxXHvlSZiVd7a9j+0bKmIGWgK3C+7QcOf4bPWY9jW5NjfxSyXAeSSGQKYxJpj0MoKMQoDZJWQfSx4a3+8hWWN4nGVkVkYeaspU/kTWUdjO5l/YXFw06KkEiaPpqWZ0f8ARuFUnC4L88HxVZDUrCyjhRY4UWONRgIihVHngCsp7YOzueeYX9iC0oC94inTISmNEsR6sAACBx8IxnjWwAUEUGJQ9oW3JIPZl2dJ7SRo7/uZVxwxrKMAqv1yTpz06VaeyLs9bZyPNOVNzMoUgEMIo86tGoc2JAJxw8Ix5nQ80ZoK9vDuRZXsyT3MPeuiBBlmVdIYsNQUjVxY8/OrCoxw8qAaDQLS00U8GgQ0xkGQSBkZwccRnng9Kgd69vdyO7jP6VhnPPQvn949Pn5ZhtyppGuGJZmGglskkE5GnOeuf9awtr1i8UhhbcVjUikLxmlBptGa3bn14N4NmC5tpYCcd4hCt9lxxjce9WCn4V7s0ooK9uJtQzW6FhpfGl1znTIpKyJ8GDD4VZ6o9v8A7rtOWPlHcgXMflq4JcKB7mCP6zVd1OaBaKKKAooooM63mvf93yf/ABEzyP5tHEupEz6CMfhqy7kWoW1STA1SqGOPL6qj3AfmTUFvFsovbMigl7aRm0jm0RUqwH4SrfCvBufvilvEIZvFGD4HXiyg8cMnMj3jPPqONRaYjqmOi37UGi+tJM4EiXFtjoWZUuF+IFtJ+8al8Yqo7w702jrAyTIZEurcqhJR8PIIZcKwByI5ZDircG86lA1UUEUNQBFJTsUUCKaGammigSingUFaBlGKXFNZqBRXn2nfLDG0jclHLzJ4AD1NejFUbfbaWuQQqfDFz97kf6Dh6k1lranp0yx19T06ZV+6uGkdnc5Zjkn/AOvd0+FaNuxsvuIRkeN8O/mD0X4D881TN1dn99cLkeFPG3wPhHxOPgDWlg15tpp5zeXm2ennN5NIptdKCK9z3mCnAU2lxQVbtBgxDHdL9K0kEjdP0DeCfPuCkP6xCrFsm41xg+6utzArqyOAVcFWB5FWGCPkaqW4E7Rq9rISXtnaAknJYJju3J82jMbfioLrRRRQFFFFB57i3ydS8GxjPmOeD+fzrMd6Njv30jGykRCciS3OsN5u8YDAZ9FrVq4Xt2sS6nOByAHEsTyVR1J8qiYzGE1nE5fP21NmahhfaCwB0DuWBVvqkBSeOcdK2dt6bVIYppbiKMTRpIoZwGIdAwwvM8D0FVXtC2ncsqxpP7NqyWjjI77u+muQcVJPkVHAjLVm9vsyEeBdUzH6kaF/ngf6VXPHq0xz6Q1HbvaZAIX9gxd3A4KhDRouc+N2kC6lHkpyfdzGL7wb3baLd5NPcRjiR3R7uMDPL9Fwx65q0w7K0YElpNHnOkH9Exxz0KVyeY6damNnbvtOJPZw+qPGqOYBSSQThJOAJ4cmA5io5T2hE0w8HZP2p3Elylnev3omOmKUgB1fHhRyMagx4AnjkjjjluZrBdlbmCbaVtJGncvFPHJMgXSAImDtlfqklQAfNvid5Jq8TlmY9NU056YKkdFOK6GuIrojdKAIpumuhFN40Hj2reiCF5Dx0jwjzY8FHzIrLHYkkk5JJJPUk8STVq38v8usAPBPG33iPCPgpz+KqzaW5kdYxzdgvpk4z8OdczdX534x2crdX534x2Xrcqy0Qaz9KU6vwjgo/wAz+KrEK5RRhQFXgFAUDyAGBXVa6FK8KxV0tOnCsVMPA08PSmuRq67qeNJXMGnhvOgXFU3bqezbRinHBLtO5by76EF4zjzaMyDP/KWrkRUHvns5p7SQR/2semeLpmWI61XPk2Cp9zGgnoXyAafUJultNZ7dJFOQ6qw9GAI/zqboCiiigKpu3dtaY/aANTuSlsp4gL1lI655+mkcMk1Y9vORby44EqVB8tXhz+dZzvxdFZUUcNEEej9nvJH1sPggHwoF3X3SkupHluGOjVxYnLyP9bHQDkCemMDkSLju/bJBcXVugCqDBOqgfRSWMx4zzOZLeVuPVjU5YRKkaKvIKAPfw5/HnUVc+DaERxwnt5UY/tQyRvEv7s05+BqIjCZnJm9W7FvtCEwXKErzVl4SRty1I3Q+45B6g1Xt1Oz+Wwk/R38rwYx3MkYbA6aX1eHHuGOfDjV7Jpoc1KDIbZVYsANbABmwNTBfo6j1xXU0GnUHJqYFrswrmBQGmnYpFp9Aa8VzubpURnbgqgsfQDNOY1Wd+r3TEsQ5yHJ+4uD/AO7T8jVNS/Cs2Z6t+FJspd3cGR2kbm5LH49B7hy+FTW5NtruNXSNWb4nwj8mb5VAVd+z+3xHLJ9pgnwUZ/6/yrl7eOWrGf65e3jlqxn+rPThSEUorruwWkYU44puaDnyozTyKZig6Kciimoaey0FL3ZPs15cWh+ir9/F/czlnAHuVxKgHQIKvIqlb7x9zLbXg4BH9nk/u52AjJ9JQg9wkarbZTakBoPRRRRQefaFv3kTpyLKQD5HHA/PFZ/vls4yQpcBTmJTFKMeIJq1A4/YbVn16DJrSK8txbHJZOZ5jo3DHzqf8FB3Z35ESJFODIoGFdASwUcg6nGeHUZ9OtSG1d67OWayMc3jW5UBSkiFhNHJblfEoHOZT+EVUNs7PKu/fWkttxJBhy0OPQgrn0YelVPaMsCMJFlaSWEiWNSAp1xkOoADHqo6VlFpifdr6cz0fRwFBFcJb2NUEjOqIQCGZgq4IyOJOKrW39/bWCB5IXW8kHBYYHEjM3HGopnQoxxY/mSAdGS10qHpXzFt3tU2u0mTIbZTyjSJVA+Lgsfias3Z12wzGdLfaBV0kYIs+kI6MxwveBQFKZIGcAjnxoN4NMI4080lBm93vLcNIXWQoMnSoxpA6AgjifWrpsDa63EeeAdeDr5HzH7J/wC3SqHvDY9zcOnQnWv3WOR8uI+FeWxvHicPGcMPkR1DDqK5dNe+neeXv+3Kpr307zy9/wBtZrOd8bjXdMOiBUHy1H82Pyq4bB24lwMDwyAeJCfzXzH+VZ/tWXXPKw4gyOQfdqOPyxW261Itpxju33epFtOOPd5a0rdCLTax+ban/eYkflis0Navs2LTDEv2UQfJQKpso/KZZ7KPymXsNNxQGpxroukBTcUq0EUDaY1PIprUCA12HEVxAroMig8m2dmC4glgbgsqMmRzBI4MPeDgj0qF3B2k0kAWThIhaOQeUsbFJAPdqVvhVj1mqd+q7Tccku1E6/3semOce7h3LerNQXmikRsjNLQFFFBNByurlY1LudKjmfyAA5kk8ABxNZ32g7fvQqJbBYFl1AsQrTEcOQOQuePhAZsccrU3t7bCpGLpxrGSLaLoxwQJW9Rk56Lgc2OaTsjZ1ztGZ2Zj0DyEFUUH6gHPHkg9TzzUTKYjup82ysge0S5wABqcs4CjAA4krw4cxXTZ1nbg+GUqfMLqPx8Vapu1ujapLcJJCsjwyIFeTx6o3gjkDaCSo8bSrwH1K9e+G6ftMAW1kFpMh1IyKBG3DikyAYZT54JB48eINONp6tOVI7M5/qhpVYIVulUamVQS6qeGWhYcR93NUrePdNWUS2inJ4NFnPiz9TPEeeOvHHLFaXuVZbWtLkrc2SSq2FNxC0KHTnngMox+FSccc8CL+N3ImuBclNL8yoxpZwQVkI+0Mf5GpimPdSbRKYtshVB4kAA+8gcT866muYFPBq6qC3v2V30WpR+kjyR5sv1l/LI9PfWd1sGaoW9+xu6fvUH6NzxA+o5/0P8AnkeVeHd6Pzjy8G80fnHlXQaKKK57nkK54efCtgxishjPEeo/zrYGr37L5ePt79j8vH2aaAaRhQDXvdA8UYpgNPzQNJoNLmlAoGilZqdpo0+dBzDVWt/7Y+zC5X6dm4n68YgCs44c/wBGznHmoqylMUjqCCCMgggg8iDwINBx2NdCSNSDnhXvqkbhSGEy2bnjbSNCOeTHwaBsnmTE0eT55q70BUZvFJiBlH/EKx/B2Af+XVUnUVvGmYgfsuh+Z0/9VIFD3tu83QTGRCIoUTprkAcn5Ff3RWjbLsVhjWNRy4k/aY/SY+prL997dlujIOUghnT1RNDj3kaAfStK2FtiO6iEkZGeGpeqt1BH/wCzTuns8JGjaLcf1i1UgdM20zBj64u0H4RUsKjNu+G4spAP+LJAx8klgdh85IoR8al8UQaBTgKMigmgUmkBpAKXFA4qDXnuYFdSjjKsMEHqK64p2c+tBmG3tjtbSYPFG+g3mPI/tD/vUZWsbRsVmQxyDgevVT0Ye8VmW1NnvBIY35jiD0ZejCuVuND05zHRydxoenOY6PG3I1ryvkA+YB+YrIsE8BxJ4Ae/pWvrFhQPIAfIYrbZfLx9ttj8vH2A1NpDS5r3ugDTlIppNOC0HQ4rmZKCtGmgaDXVWriRilFB1IplQm1t9bC2yJrqJWH1FbvJP4ceW/KqhtTthhGRbW00x+1IVgj9eOX/AJaCa3jT2e/guRwS4U28nP8AtI9UkB+KmYZ9yirnBJqUGsH2jvreXxWOQRRRCSOTTGhZ8xuHXMrnzHRRwJFbJu1da4hnyoJiuc8QdSrcQwIPoRiulFBVdu7CE8IhdtMseWik9/vx9U4Gccjg+VZxcrc2rBm1oVyveRnwHjxAkj4H0NbbcQK6lWGQfeQR04EcQfeKo03Z60ZJtLlowfqMOHpqXHD1Bqt4z7rUx0lQNo78XZMQeVpIo5oJpCyQrhYZkkOGUBuSnPmM+dbvqrLb/cHaMmVMlqVYFSS8gbBGDwEXHh76vm7d00trBI4w7RR6xzxIFAkHwYMPhSsz3TeIjolsUUitTqsoaKKKdmgQ0hFLSUCavOvHtfZcdwmlxgjirD6Sn3e7zFewikVuhqJiJjEotWLRiVY2Xuh3cod5A4Q6lAXGSORbJ6c8VaRTtNGiq0060jFVdPTrSMVNZc0zTivPtTatvbrqnnjhHm8ipn0yeNU3aXaxYR5EXfXR6d3GQn8STSMemauuvqilC1jG0O1m8fhbwQwDzctO/wAl0qD86rV9ti/uv7a6ncH6qt3KcemmLTkeuaDd9r7yWlr+sXMUR+yzrr+CDxH5VT9pdr1ovCCKe4PQ6e5j/elw3yU1mlhus5PhTGeoHE+p61ZNn7iSNzFAzaPajfy5ESQ2wPUAzyfvPhf5TVcvZbu6z3888wP1WcrH/CTC/lWnbO7PlH0hVkst0ok6CgxXZ26jngqaR7hirLs7cF25itdg2ZGvJRXrWMDkKCgbM3CVcEirrs6xES4FeyigKKKKAooooCq/uyulbiHOTDdTjj0EzC6UegW5UD0qwVBWmUv7lMYWWK3nB83Blhk+SxwfOglK6A0HFGaAzRTZpFUFmIVRzLEAD1Jqq7U7SNnQ5HtCysPqwBpz6ZTKj4kUFspprKdpdsLHhbWZ+/PIF/8ATj1E/vCqvf77bTuOBuDED9WBBF/OdT/zCg3e8vI4l1yyJGo+s7Ki/NiKqe0u1HZ0WQkrXDDpAjOP4hwn81Y6uw5Jm1uGkc/XkLSN+85JqesNzJX5g0ExtPtcnfItrVI/JpnLt/DjwP5qrV9vPtK54PdSqp+rDiBfTKeMj1arns7s9+1VnsNyY15gUGLWu7bu2rRljzY5Zz6s2SasVhuRI3MGtktthxJyUV747dRyFBmmzuz0fWqy2O5sScwKtYFFBH2+yI05KK9qQgchT6KAooooCiiigKKKKAooooCiiigKrW892ttcW904kKaJ7dhHHJKcyd1KhKRgnnARn9v31Za5XMepSPOgzPbXauEOmGzlJ+1OywD9wan+BAqpbQ7Q9pz8BIluD0hjGr+JLqPxAFXPa+5JllLY617dnbhIvMUGQy7OmuG1TNLOfOV3k+QYkD4Cpew3QlbHhwPStps92ok+qKk4rJF5AUGU7O7PifpCrRs/cWNeYq7BQKWgh7Td+JPqipGO1VeQFd6KBAKWiigKKKKAooooCiiigKKKKAooooCiiigKKKKAooooCiiigTFLRRQFFFFAUUUUBRRRQFFFFAUUUUBRRRQFFFFAUUUUBRRRQFFFF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AutoShape 10" descr="data:image/jpeg;base64,/9j/4AAQSkZJRgABAQAAAQABAAD/2wCEAAkGBxAQEQ8QEBMRDxEQExAXFBIUEBMQGhAQFREXGBoYExcYHCggGBolGxcTITEhJSktLi8uGB8zODM4NygtLi0BCgoKDg0OGxAQGywkHyQwMC0sLCwvLCwsLDQsLTcvLCwsLCwsLCwsNCwsLCwsLCwsLCwsLCwuLCwsLCwsLCwsLP/AABEIAOEA4QMBEQACEQEDEQH/xAAcAAEBAAIDAQEAAAAAAAAAAAAABwUGAQQIAgP/xABIEAABAwEDBwQPBwIFBQAAAAABAAIDBAUREwYHEiExQVFhcYGSFBUXIjNSVHJzgpGTsrPRMjVCYqGxwSODosLh8PElNENTY//EABoBAQADAQEBAAAAAAAAAAAAAAADBAUCAQb/xAAvEQEAAgECBAUDBAIDAQAAAAAAAQIRAwQSFDFREyEzQYEyUrEFInHwYeFCocEj/9oADAMBAAIRAxEAPwC4oCAgICAgICAgICAgICAgICAgICAgICAgICAgICAgICAgICAgICAgICAgICAgICAgICAgICAgICAgICAgICAgICAgICAgICAgICAgICAgICAgICAgICAgICAgIOHOAF5IA4nUg6jrSiH4r+YFSRpWR+LVx20i4nqlPCseLU7aRcT1SnhWPFqdtIuJ6pTwrHi1O2kXE9Up4VjxanbSLieqU8Kx4tTtpFxPVKeFY8Wp20i4nqlPCseLU7aRcT1SnhWPFqdtIuJ6pTwrHi1O2kXE9Up4VjxanbSLieqU8Kx4tTtpFxPVKeFY8Wp20i4nqlPCseLU7aRcT1SnhWPFqdtIuJ6pTwrHi1O2kXE9Up4VjxauRacXE+wp4VjxauzFK1wvaQRyLiYmOruJiej7Xj0QEBAQEBAQfL3AAk6gASTwATqNWrrRMruDR9kcnE8qu004rCpe82l1cZd4cGMmAxkwGMmAxkwGMmAxkwGMmAxkwGMmAxkwGMmAxkwGMmAxkwGMmAxkwGMmB+tPWOYdJpuP7jgV5akWjEuomYnMNqo6gSMa8b93A7wqVq8M4W62zGX7Ll6ICAgICAgxuUMujTyEb9EdBcFLoxm8I9Sf2tMxlfwqmMmAxkwGMmAxkwGMmAxkwGMmAxkwGMmAxkwGMmAxkwGMmAxkwGMmAxkwGMmAxkwGMmBs2SUxcyUbg4H2j/RVNzGJhY0eks+qyYQEBAQEBBhsrXXUrz+aP4wp9v6kI9X6Wh4y0cKmTGTBkxkwZMZMGTGTBkxkwZMZMGTGTBkxkwZMZMGTGTBkxkwZMZMGTGTBkxkwZMZMGTGTBkxkwZMZMGTGTBltuQz72z+cz9iqW76wsaHSW0KonEBAQEBAQYLLU3UcnnR/GFY2vqQi1voTfFWnhTMVMBipgMVMBipgMZMGXOmf9hMPXGMmHmTFTAYqYDFTAYqYDFTA+tI8D7EemkeB9iD5xUw8MVMBipgMVMBipgbtm8de2o86P9iqO86ws6HSW3qksCAgICAgINey9N1FL50XzArO09WEWv8AQluKtXCjkxUwZMVMGXesmzp6p+hC3Su+046msH5ju5tq41NSunGbOq1m04hvVlZEQsAM7jM7gL2NHQNZ6T0LP1N5afp8lquhEdWxU1BDELo442eawBVrXtbrKaKxHSHYuXL11aqzYJdUkUb+dgJ9u1d11LV6S5msT1hrdq5DROBdTuMTvEcS9p6ftN/XmVnT3lo+vzQ20In6Wi2lRzUz8OZpY7dvDhxadhC0KXreM1VrVms4l1cVdYc5MVMGWw5DUePVNcdbIRpnzhqaPbr9VV91fh08d0ujXNv4VJZK8II/lJR9jVM0Wxt+kz0btY9mzoWzo346RLP1I4bTDGYqlw4yYqYMmKmDJipgy33Nk69lT50f7OWfvusLW36S3ZUVkQEBAQEBBrWcQ3UEvnRfMarWz9WPlDuPTlJMVa+GfxGKmDiZrJaw5K6XRF7YmXGSTgODeLj+m3kMOvrRpVz7+yTSpN5/wrtn0McEbYomhjG7hvPEneeVY17zec2aNaxWMQ7K5esNaWVNFTktkmZpDa1t8hB5Q0G7pU1Nvq384hFbWpXrLGDOHQX7ZefCP/Km5HV/wj5rTZazMpKOpIbDMxzjsYb2OPM11xKh1NDUp9UJaatLdJZZQpHTtWzIqmMxTN0mnYdhYeLTuK709S1JzVzasWjEo/lFZElFMYn9806433XCRn8Ebx/otnR1Y1a5hnalZpOJYvFUuHHEq2bmz8KlxXDvqg6X9sam/wAu9ZZO8vxamOy/t64pnu2pVE4g0HOvTBkUVXr/AKZw3kC/vXHvSfW1esr+xv5zSVXc18oslUluj8LCecgftetJTy6z7blOwNHQT/KGX5m15vGHVCGXLbYmG8HnaP4Qyq+ZetdLHWFwALXxDVfr71yzd/1qubXpKkKgtCAgICAgINWzluus+Y/nh+a1W9l60fP4Vt3ONKfj8o3jLawy+N+lOHSPZGwaT3ua1o4ucbgPavJxWMy9icziF3yeshlHBHC3WQL3u8eQ/acf45AAsDW1Z1LzaWzp0ilcQ7tTOyNjpJHBjGAlzibg1oF5JUcRNpxDqZiIzKP5W5dy1TnRwF0NPs1HRfKOLyNYH5fbwG1t9lXTjNvOfwyNfeTecV8o/LUsVXMK3GYqYOMxUwcbdsj8v5IHNhq3OlgNwEhvc+HnO1zf1G7gqO52UXjip5T+VvQ3vDOL9PwrTHhwDmkEEAgg3gg7CCsbo1mHytsQVtO+PUJG99E7hIBs5jsPPyKfb63hXz7e6LW0+OuPdGLLpHz1EVMLw6SQMI3t198TzAOPQtvUtFKTdk0/daKr9BE1jWsaLmsAaBwaBcAvnpnM5ltRGPJh8s7Z7CoqioBAe1l0d4vvmd3rNW8XkHmBUmjp8d4q51L8NZl3bEtFtVTwVDPszRtdd4pI1jnBvHQuL04LTWfZ7W3FES+bfsxtXTT0ztkzHNv8V21rucOAPQvdO80tFo9i1eKJh5jmicxzmPGi9jnNcODmm4j2grdicxmGX0fK9BAQV3MV4Ku9JD8Dlm7/AK1XNr0lUVQWhAQEBAQEGpZ0j/02fz4PmtVzYevHz+FTfejPx+UPxFv4YHFLds01BjVplcL200ZcPSO71v6aZ6FQ/UL8Olwx7r/6fTi1OKfZZ1httLs8FvEGOhYbgQJJrt+vvGn2F3VWt+naPXUn+IZX6jrdNOPlMdJarJNJA0kDSQNJBWs0VvGWOSjkN7oAHREnWYibi31SR0OA3LG/UdHhtGpHv1bP6frcVeCfZRVmtJKqkdhZRxagIqvWNX2XTMc03HiZW+x5WlxzqbXHb/z/AEo+HWm4z3VVZq8kWe62L309E06mAzSecb2sHQNM9IWjsdPym/wp7q3SrI5krY04J6Nx1wOxGeikOsDmeCfXC432ni0X7uttbymqmKitINncsfsevdK0XR1bcQckgua8e3Rd6619nqcWnjsobiuL57tKVpAICCu5ivBV3pIfgcs3f9arm16SqKoLQgICAgICDUM6xusyfz4PmtVzYT/94+fwq72JnRnCGXrfYGFYzKRDCrH73SRt6GsJ/wAxWR+pz+6sNf8ATY/ZMqUstpPPOXFSZLQrXHdM5vRHcwfo0L6Ta14dGsf4fO7q3FrWlg1YVy9Hrgu5V5MxD2KzPSHyZhxvXM6lYSRo3l+bpzuXE6vZLXbx7y2fNhWOZalLr1SYrDygxOP7taqe7zbSnK5tqxS8YeglitNLc7ow6yyJh9oSH/BNE4fuVf2fnS8f3pKpuPK1ZVCR4aC5xuABJJ3AbSVQW3mTKO1TWVVRUm+6V5LRwjGpg6oat3TpwUirLvbitMu/kDbHYdfTyk3Me7Dk9HJcLzyB2i71VxuKcenMOtK3DeJejlitJpGd2x+yKB0rRe+kcJB6PZIObROl6qtbO/DqY7oNxXNM9kIWuoCAgruYrwVd6SH4HLN3/Wq5tekqiqC0ICAgICAg0zO791z+fT/OarOz9WPn8INx6coICthnzET1V7MZU3xV0ZOtskTuh7HD/IVnb/MzWVzaRERMQqCz1t5yy9hdFaVcw75S8avwyAPHxLd2+rM6VWTraNfEnMMBiHipuO3dH4VOzguPErzMuorWOkOF46EBBteaylMlqUpGyISyO5AI3N+JzVW3VsaUpdCM6kPQax2ilmdw4lbZEA2l/wAc0TR+xV/Z+VLz/ekqm487VhsWdW1TBZ8rGXl9UcIXAnvHA6Z1fkDh6wUO0pxakTPt5pde2KfyguC/xXdUrXzDPcGB3iu6pTMGHozIO1jV0FNK+/Ea3Qkv1EyR96See4O9ZYuvTg1JiGlpW4qRLOzxNe1zHDSa8Frgd7SLiD0KGJx5pHmK3bMdSVNRTO2wyOaD4zNrT0tLT0re078dYt3ZVq8Nph0V28EFdzFeCrvSQ/A5Zu/61XNr0lUVQWhAQEBAQEGmZ3fuufz6f5zVZ2fqx8/hDuPTlBFsM9u+aC1BBaAicbm1Ubmf3G98y/2PHrKpvKcWnnsn29sXx3XdZK+leejJ1zhHaEYv0AI57tzL+8f0Elp528FobLVx+yfhU3NP+UJKtFUEBAQEFmzNZOuhhfWyC59SAIwdogBvv9Y3Hma071l73V4rcEey7tqYjin3UhUllKGO7Y5SXt76KhB17v6II9uM/wBjVoentv8AM/8Av+lT69b+FXWetiAgICCO57bH0JqesaNUrcKT0jLy0nlLdIeoFpbHUzE0+VPc184smavqogruYrwVd6SH4HLN3/Wq5tekqiqC0ICAgICAg0zO791z+fT/ADmqzs/Vj5/CHcenKCLYZ77gmcxzXsJa9jmua4bWuabwR0gLyYiYxJ/D0hkflAy0KWOdtwf9mVn/AK5QNY5t45CFia2lOnbhaeneL1yzE8LXtcx7Q9jwWua4XhzSLiCDtBCjicTmHcxlFMts2s1M501E109ObyYxe6SHku2vbyi88eK1NDdxbyv5So6m3mvnXon/APG3kKuK4g5Y0khoBLibgALyTwAG0oKTkLm0klc2otBpjiFxbTnU6X0o/C38u077t9HX3cRHDTr3WdLQmfOyxtaAAALgNgGq4LMXWt5f5Sts+ke8EY8l7IW8Xka3EeK0az0DeFPt9LxL49vdFq6nBXLX821nNs6z5rQqr2umbiuJBLmwNvLRdtLnXl3HvgNqm3N51dSKV9kehXgpxWd7uqWX483uHrjk9X+y65ih3VLL8eb3D05PV/snM0O6pZfjze4enJ6v9k5mgc6ll+PN7h6cnq/2TmKNzp5myNa9hDmva1zSN7XC8EdCrTGJxKeJywmXdjdmUNRCBfJo6cfpWd80DnuLfWUuhqcGpEo9WvFWYebwVts1ygruYrwVd6SH4HLN3/Wq5tekqiqC0ICAgICAg0zO791z+fT/ADmqzs/Vj5/CHcenKCLYZ4gzuR2U8tmz4rO/jfcJYr7hIziODhruPRsKh1tGNWuJ6pNPUmk5egLDtqnrYmzU7xIw6iNjmO3te38LuT+Fj307UnFmhW8WjMMiuHTEWvkvQ1ZvqKeKRx/Ho6Luu2536qSmten0y4tp1t1hhRmxsm+/Afzdkz3fGpec1e//AFDjl9Psztk5PUdJ/wBvBFEfGDBpEcrz3x9qivq3v9UpK0rXpDKKN0xOUmUNPQQmad123QYLi6V3isG/n2DepNPStqTiri94pGZTXJuyqi3qzthWt0aSI3Rx69F+idUbL9rQftO3nVyNvat67enBTr/f7CrSs6tuK3Rls9dr4dPDRtNxndpPH/yiIIHS/R6pUexpm027O9zbFYr3RtaamICAguuaC2MegELje+kcY/7R76M8wF7fUWTvNPh1M91/b2zTHZvKqJ3nPODY/YdoVEYFzJDix+ZISbhzO0x0La29+PTifhm61eG8w11To1dzFeCrvSQ/A5Zu/wCtVza9JVFUFoQEBAQEBBpmd37rn8+n+c1Wdn6sfP4Q7j05QRbDPEBB37Ftmoo5MWmkdE7Vfdra8Dc9p1OH+wuL6dbxi0Oq3ms5hUrAzuQvAbWxuhfvkjBkYeUt+03m77nWfqbG0fROVqm5j/k3my8o6KqIFPUQyuOxgkGlsv8AsHvv0VW+len1QsVvW3SWUUboQTnLfORJRyPpoaZ7ZRsknGiwjxo2g/1By3hXdDaReOKZ8v8ACtq681nEQxWTGRM9pOZaFqyukZIA5kWlcZGHWNK64Rs/K3bfu3yau4rpRwacOKaU3/ddVoImRtaxgaxjQA1rQGhrRsAA2BZ8zM+crcYjo88ZwrY7MtCokBvjjOFH5kZIvHIXabukLZ29ODTiPlna1uK8y11ToxAQEG55prY7Gr2RuN0dW3DPpNsZ9t7fXVXd6fFp57JtvbF8d16vCyGgmueux8SCGsb9qndoP5YpCLieZ4b1yr2xvi017qu5rmOLsji01NXcxXgq70kPwOWbv+tVza9JVFUFoQEBAQEBBpmd37rn8+n+c1Wdn6sfP4Q7j05QRbDPEBAQEH6U1Q+J7JI3Fkkbg5rgbi1w2ELyYiYxJEzE5hd8gsu4rQaIpS2KraNbNgmu/FF/Ldo5tayNxtp05zHRoaWtF/Kerc1WTOpaVmQVLDHURsmYfwvaHXHiOB5Quq3tWc1nDyaxaMS0e0s0NnyEmJ01OTuBbK3/ABjS/VW677Ujr5oJ21J6eTUsrs2sVn00lS6qxNEtayPscNL3udcBfp8Lzs2Aqxo7u2pbhx/2h1NCKVzloKuK4gICAg4IQcYbeA9gTMgGDgPYmR9IK7mK8FXekh+Byzd/1qubXpKoqgtCAgICAgINMzu/dc/n0/zmqzs/Vj5/CHcenKCLYZ4gICAgIOWuIIIJBBBBBuII2EEbCgoeS+dWogDY6xpqoxqxGkCUDlv1P6bjylUtXZVt508vwsU3Mx5W81MsXLGz6u7BqGaZ/wDG84T+q66/ovCoX0NSnWFqurW3SWeUSRHM9tsac0FG06oW4j/SPFzRzhukfXWlsaYrN+6lubecVTRX1YQEBAQEBAQEFdzFeCrvSQ/A5Zu/61XNr0lUVQWhAQEBAQEGmZ3fuufz6f5zVZ2fqx8/hDuPTlBFsM8QEBAQEBAQcEI8d6jtiqhuENRPEBuZNI0ewG5cTp1t1iHUWtHSXXq6qSZ7pJXukkfdpPcS4uIAAvJ5AB0LqIiIxDyZmZzL8l6CAgICAgICAgruYrwVd6SH4HLN3/Wq5tekqiqC0ICAgICAg0zO791z+fT/ADmqzs/Vj5/CHcenKCLYZ4gICAgICAgICAgICAgICAgICAgruYrwVd6SH4HLN3/Wq5tekqiqC0ICAgICAg1DOxEXWXU3fhMDjzCZl6s7Scasf32Q7j05QBbDPEBAQEBAQEBAQEBAQEBAQEBAQEFfzFxnBrXbjLGAeUR3n4gs3fz+6q5tekqeqC0ICAgICAg61o0TKiKWCQXslY5jh+VwuN3Ar2tprMTDyYiYxLzblHYU1BO6nmGsXlj7rhNHfqc3+RuOpbmnqV1K8UMy9JpOJYxSORAQEBAQEBAQEBAQEBAQEBAQftR0sk0jIommSSQ3NY3a4/wOXcvJmKxmehETM4h6MyMsAWfSRU94c/W6Vw2OldrddyDUByNCxNbV8S82aWnTgrhnFEkEBAQEBAQEGPtqxaasjwqmNsrNov1Fp4scNbTygrumpak5rLm1YtGJaNVZnqRxJjqKiMH8JDJLuY3Aq1G+v7xCCdrX2mX4dxuHyuX3TPquuft9sPOVjudxuHyuX3TPqnP2+2DlY7ncbh8rl90z6pz9vtg5WO53G4fK5fdM+qc/b7YOVjudxuHyuX3TPqnP2+2DlY7ncbh8rl90z6pz9vtg5WO53G4fK5fdM+qc/b7YOVjudxuHyuX3TPqnP2+2DlY7ncbh8rl90z6pz9vtg5WO53G4fK5fdM+qc/b7YOVjudxuHyuX3TPqnP2+2DlY7ncbh8rl90z6pz9vtg5WO53G4fK5fdM+qc/b7YOVjudxuHyuX3TPqnP2+2DlY7ncbh8rl90z6pz9vtg5WO53G4fK5fdM+qc/b7YOVju+4szlPf31TO4cAyNv6kFeTvrdoOVr3luWTmSlHQA9jxgPcLnSuOm9w4Fx2DkFw5FW1Na+p9Up6adadGbUTsQEBAQEBAQEBAQEBAQEBAQEBAQEBAQEBAQEBAQEBAQEBAQEBAQEBAQEBAQEBAQEBAQEBAQEBAQEBAQEBAQEBAQEBAQEBAQEBAQEBAQEBAQEBAQEBAQEBAQEBAQEBAQEBAQEBAQEBAQEBAQEBAQEBAQEBAQEBAQEBB//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AutoShape 16" descr="data:image/jpeg;base64,/9j/4AAQSkZJRgABAQAAAQABAAD/2wCEAAkGBhQQEBUREBETEBAVFxYUFRgQFhQQFRQYExYVFxYYFhYXGyYeGhkjGRQTIC8gIycpLCwsFyAxNTAqNSYuLioBCQoKDgwOGg8PGiwlHiQ0KSwsLCw0Liw0LDQvLCwsKi4sLCosLCwsLC8sLCwsLSwpLCwtKSwsLCwsLCwpLCwsKf/AABEIANQA7QMBIgACEQEDEQH/xAAbAAEAAwADAQAAAAAAAAAAAAAABQYHAQIEA//EAEIQAAIBAQQFBwkHAwMFAAAAAAABAgMEBREhBhIxQVETImFxgZGhFzJSZHKiscHiBxQjQmKC0bLC8DOS4SQ0Q9Lx/8QAGgEBAAMBAQEAAAAAAAAAAAAAAAMEBQECBv/EACkRAAICAgEDAwQDAQEAAAAAAAABAgMEERIhMVEUQbETM2GBMlJx8CL/2gAMAwEAAhEDEQA/ANxAAAAAAOtWqopyk1GKzbbwSXSzrXrxpxc5tRjFYtvckZtpFpJO1SwWMaKfNjx/VLp6NxBdcql+SvffGpfknb309SxjZo636544ftjtfaVi139Xqvn1p9UW4LujgeAGTO+c+7Mey+yzuzmUm822305nos95VaecKtSPVKWHdjgeYESbXYhTa7FouvTypBpV4qrHisIzXyfh1l0u686dohr0pKS3rY4vg1uMjPTd94zoTVSnLVku5rg1vRbqy5R6S6ouU5koPUuqNdBHXHfUbVS145SWU474v+HuZImtGSkto2IyUltAAHT0ACtaV6UcguSpP8ZrN7eTT/u/+nic1BcmR2WRrjyke6+tJaVlyk9epuhHb+5/lRTbw0ztFXzZKlHhT2/7nn8CDnNybbbbebbzbb3tnBk2ZM59uiMa3KnPt0R9KtpnPz5yn7UnL4s6060o+bKUfZbj8DqCtsrbZL2HSu0Un/qOpHhV5/jt8S33LpjSrtQn+FUe6T5sn+mXHoZnIJ68icPfaLFWTZX77RswKVonpW8VQryxTyhN7VwjJ/Bl1Neq2Nkdo2arY2x5IAAkJQAAAAAAAea8rYqNGdV/li31vcu/A43pbZxvS2ym6c33rz+7wfMjnPDfLcupfF9BVDtUqOUnKTxk223xbeLOpg2TdknJnzttjsk5MAAjIwAAAAACQuK93ZqyqLzdk1xi9vatqNUpVFKKlF4xaTTW9PYY2aDoLeHKUHTbzpvBezLNfNGhh2afBmjg26fBllABpmsR1/XqrNQlU2y2QXGT2dm/sMsq1XOTlJuUm8W3tbZZNO7x166pJ82ms/alm+5YLvKyY+VZznr2RiZlvOfH2QABUKYAAAAAANH0Pvv7xR1ZvGrTwTx2yX5ZeGD6ukzglNGbx5C0wljhGT1JdUsvB4PsLGPZ9Of4ZZxrfpzXhmpAA2zeAAAAAABWtPbTq2ZQX55pPqinL4qJZSm/aI8qK6ZvwiQZD1UyvlPVUilgAwzAAAAAAAAAABZNA7Tq2lw3Tg12xwkvDWK2S+iUsLZS65LvjJEtL1ZH/Sah6si/yaeAfK0zwhJ8It9yZvH0Jk142jlK1SfpTk+xvLwwPOcHJ863t7PmW9vYABw4AAAAAAAAAa5dlo5SjTnvlCLfW0sfHE9RE6Kv/o6Ps/Bslj6CD3FM+kre4pgAHs9gAAAqH2h0uZSluUpLvSf9rLeQemVj5SySazcGprsyfuuRDfHlW0QZEeVUkZqADCPnwAAAAAAcxg20km28klm2faw2GdeoqdNa0n3Jb23uRo9w6NU7LHHz6r2zfwjwXxLFNErX+CxRjytfTt5KvdegtWphKs+Rjw86fdsRabt0WoUJKUYuU1slNtvu2eB5r60xpUG4Q/FqLdF4Rj1y49CKjbtLbRVf+pya4U+b47fEtcqKe3Vlzlj0dEts044lFNYPNPJmPytk28XUm30yl/J3o3jVg8Y1akX0Sl/J31y/qd9ev6l8t2g1Ca/D1qMv0vWj/tfyaKpe+itaz4ya5Sn6UM8PaW1fA9N3acV6eVTCtH9XNl2SXzTLldF/0rUuY8Jb4Sykv5XSjijRd/HozijRf0j0ZlYLzpJocpp1bOlGe2UFkpezwfRsZRmsMnk+kpW1SremULaZVPUgACIiAAAAB3oUXOUYRzlJqK65PBfE6DUNGaerZKKfoJ9+fzJM+dCioRjBbIpRXUlgj6H0EVqKR9LBcYpAAHo9AAAA61KalFxaxTTT6U9p2ABkl7Xe7PWnSf5Xk+MX5r7jyGi6X3B94p8pTWNWC2elHeuvev8Akzpow76nXLXt7GBkUuqevb2AAICuDmEHJpJYtvBJbW3sRwWrQS6Neo68lzYZQx9J7X2L49BJXB2SUUSVVuySiiyaN3CrLSzSdWWc3/auhEBpXpY23Qs8sIrKc1v4xi+HFkrpnffIUuTg8KlTFZbYx3vrexdvAzsu5Fv019KBfyblWvpV/sAAzjMAAAB3o1pQkpQbjJPFNZNHQHQaPovpKrTHUqYRrRWeGSmvSXzRGaa6PZO00ln/AORLf+vr495ULLapUpxqQeEovFP/ADcapdlvjaqCmksJLCUXng9kos0qpq+DhPuatU1kQdc+5kwJC/rr+7V5U/y+dD2Xs7tnYR5nSi4vTMuUXFtMAA8nAWTQe6+Ur8q1zKWzpk9ncsX3EFYrFKtUjTprGUnh1cW+CRqd0XZGzUo0o54Zt+k3tZcxaucuT7Iu4dPOfJ9kewAGubQAAAAAAAIPSHSiFlWrHCdZrKO6PTL+Np5nNQW5Hic4wW5ErbLbCjHXqzUI8X8uLM20kt9GtV16EJRx85vBKb4qO5/HgeK33jUrz16snJ7uC6EtyPMZN+T9Tol0MfIyvq/+UugABUKYNWuCwchZ6cMMHhjL2pZv44dhmd1UOUr04elOK8Viadflp5OzVZraoSw62sF4s0MNJKU2aOCklKb9jN9ILx5e0TnjjHHVj7Mcl37e0jwCjJuT2zPlJybbAAPJwAAAAAAFs0AvHVqSoN5TWtH2o7e9f0lTPdcdp5O00p8JxT6pPVfxJaZ8Jpk1E+FiZbPtAsGNKFZLOD1X1S2dzS72UU1TSOz69lqx/Q5f7ed8jKyfMjqe/JYzo6s35AAKZRLZoffNmorVmnTqyyc5Zxa3LFeav8xLzCaaTTTTzTWaZjRK3JpHUsr5r16e+Enl+30WX6MrguMl0NDHy+CUZLoaiDx3Xe1O0w16bx4p+dF8Gj2Gmmmto1k01tAAHToAPFfF6Rs1GVSWeGUV6UnsRxtJbZyTUVtkdpTpGrNDUhg60llv1F6T+SM5qVHJuUm5SbxbebbfE72u1SqzlUm9aUni3/m4+RiXXO2W/Ywb73bLft7AAEBXAAAJXRWONspe0/CLLtpjLCxVP2r3kUfRipq2uj7WHemvmXrS6njY6vQk+6SZo4/2Z/v4NPG+xP8AfwZkADOMwAAAAAAAAAHMJYNPhn3ZnB9LPT1pxjxlFd7S+Z1BGuWqGtTkuMZLvTMeNfvCpq0akuEJPuizIS/nd4mln94/sAAzzNAAAPXdd6Ts1RVKbz3p7JLgzT7qvSFppKpDY8mnti96ZkpK6OX27LVTedOWU10ekulfyW8a/wCm9PsXMXI+m9PsaiDrCakk08U1imt6Z2Ng2wZxplfHLV9SL/Dp4xXBy/M/l2dJddIby+72edRZSw1Y+1LJd23sMrM/Ns0lBGbnW6Sgv2AAZhlAAAAAAH1slfk6kZ+jKMu5pmsW2gq1GUN04NL9yyfwMiNL0PvHlrLFN86n+G/2+b7uBfw5Lbg/c0cGS24P3M1lFp4PJrJ9hwT2mV18jaHJLmVeeuv8y78+0gSnOLhJxZRsg4ScX7AAHg8AAAAAAAldFrJylrprdF676oZ/HAii9aBXXqwlXks582Psp5vtf9JPjw52JE+NXzsSJTS21cnZKnGSUF+54fDEzEt/2gXjjKFBPzefLreUfDW70VAky58rNeCXMnys14AAKhTAAAAAAL3oJfGvB2eT50M4dMOHY34otZkt0Xg6FaFVbIvPpi8pLuxNZhLFJrNPNdpsYlnKGn7G1h284cX3RSvtCtvOp0VuTm+3mx+Eu8p5LaV2jXtlThFqC/akvjiRJm3y5WNmZkS5WNgAEJAAAAAAACa0Uvn7vX5zwpTwjLo9GXY/BshSauDRepauc/w6PpPbLoit/XsJauXNcO5LTz5rh3L3ft0K1UXB4KW2D4SWzseztMutFnlTm4TWrKLwae5mt2ejGjTUcXqQWGM3jkuLZSNMbzs1Z/h4yrRy145Ra4Nvzuhov5dcWuXZmhm1xa5t6fyVcAGWZQAAAAABJXDc0rVVUFlBZzlwX8vcaTarRCy0HJ82nTikkujJRXTsRDaK3tZdRUqT5Oe1qpgpTe962xvo8CRv65Faqeo5Sg08YtbMdnOW81qIcK24dWbOPXwrbh1bMyttrlWqSqT86Tbf8LoSwXYfE9l6XTUs09SpHDg1nGS4pnjMuSafXuZEk03y7gAHk8gAAAAAA0zRC28rZIY5uGNN/t2e7gZmWvQi9FSjVjJ4LGEl1tST+CLeLPjZ19y3hz42dfcrl4VNatUlxnN98mecuc/s8xbfL7W35nH9xx5O/WPc+o48a1vt8HHi3N718FNBcvJ36x7n1Dyd+se59Rz0tvj4Oeku8fBTQXLyd+se59Q8nfrHufUPS2+Pgeku8fBTQXLyd+se59R9bN9n0YzTnW14J4uKjq49GOIWLb4OrEt8fBHaK6K8vhWrLCj+VbOU+n4lyvO9Kdlp608EtkYx2vDdFf5gcXpecLLS15bFlGKyxe6K/wAyMyvO852io6lR4t7FuiuCXAtSlHGjxj3Lc5xxY8Y/yPXfWkdW1PnPVp7oR2dvpMigDOlJye2ZkpOT3IAA8nkAAAAAAFm0f0zlSwp126lPYpbZQ/8AZeJWQSQslB7iSV2Sre4s1q02WlaqWEsKlOSxTXg4vczN78uOdlqass4PzJbpL5NcD06NaRyss9WTboyfOW3V/VH5reX63WKna6Oq8JQksYyWeHCSZfajkx2v5I0Wo5UNrpJGTAuXk79Y9z6h5O/WPc+oq+lt8fBT9Jd4+CmguXk79Y9z6h5O/WPc+oelt8fA9Jd4+CmguXk79Y9z6h5O/WPc+oelt8fA9Jd4+CmnMajWxtdRcfJ36x7n1Dyd+se59Q9Lb4+DvpLvHwXQAG0boAAAAAAOtWqoxcpPCKTbb3JbWdioaeXvqxVni85c6eHo45Ltax7OkjtsVcXJkVtirg5MrekF9O1VXLNU1lBcFx63tIwAwpScntnz8pOT2wADyeQAAAAAAAAAAAAW3Qm/9WSs1R82T/Db3Sf5ep7unrKkIyweKya4EldjrlyRJVY65KSNmBF6OXt95oRm/PXNn7S39qwfaShuxkpLaPoYyUkpIAA9HoAAAAAAAAAAAAAAA6VaijFyk8Ek23wSWLMlvK2utVnVltk2+pbl2LAv+mtt5OyuK21Godjzl4LDtM3MzNntqJk59m5KAABnmcAAAAAAAAAAAAAAAAAAWLQe8uTtHJt82qsP3LOPzXajRDG6NVwkpR86LUl1p4o1+yWhVKcZrZKKku1YmphT3Fx8Gvg2bi4+D6gAvmgAAAAAAAAAAAAAAAUf7Q7TjOlT4Rc3+54L+mXeVEntNquNskvRjBeGP9xAmHkPdjPn8mW7ZAAEBAAAAAAAAAAAAAAAAAAADSdC7Tr2SC3wcodzxXhJGbF6+z2rjSqx4TT74/8ABcw3qzRdwpat15LYADXNoAAAAAAAAAAAAAAAzPTH/van7P6IkKAYNv3Jf6z5277kv9YABERAAAAAAAAAAAAAAAAAAAun2dvKsumH9wBZxfur/vYtYn3l+/guQANo3QAAAAA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descr="\\psf\Home\Desktop\Tri 3.png"/>
          <p:cNvPicPr>
            <a:picLocks noChangeAspect="1" noChangeArrowheads="1"/>
          </p:cNvPicPr>
          <p:nvPr/>
        </p:nvPicPr>
        <p:blipFill>
          <a:blip r:embed="rId5"/>
          <a:srcRect/>
          <a:stretch>
            <a:fillRect/>
          </a:stretch>
        </p:blipFill>
        <p:spPr bwMode="auto">
          <a:xfrm>
            <a:off x="2057400" y="1828800"/>
            <a:ext cx="5943600" cy="3508642"/>
          </a:xfrm>
          <a:prstGeom prst="rect">
            <a:avLst/>
          </a:prstGeom>
          <a:noFill/>
        </p:spPr>
      </p:pic>
    </p:spTree>
    <p:extLst>
      <p:ext uri="{BB962C8B-B14F-4D97-AF65-F5344CB8AC3E}">
        <p14:creationId xmlns:p14="http://schemas.microsoft.com/office/powerpoint/2010/main" val="393951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ox(in)">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3508</TotalTime>
  <Words>825</Words>
  <Application>Microsoft Office PowerPoint</Application>
  <PresentationFormat>On-screen Show (4:3)</PresentationFormat>
  <Paragraphs>200</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Zeyu Gao</dc:creator>
  <cp:lastModifiedBy>Jerry Zeyu Gao</cp:lastModifiedBy>
  <cp:revision>370</cp:revision>
  <dcterms:created xsi:type="dcterms:W3CDTF">2014-06-09T00:46:10Z</dcterms:created>
  <dcterms:modified xsi:type="dcterms:W3CDTF">2014-09-20T01:51:34Z</dcterms:modified>
</cp:coreProperties>
</file>