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86" r:id="rId4"/>
    <p:sldId id="290" r:id="rId5"/>
    <p:sldId id="275" r:id="rId6"/>
    <p:sldId id="292" r:id="rId7"/>
    <p:sldId id="291" r:id="rId8"/>
    <p:sldId id="288" r:id="rId9"/>
    <p:sldId id="28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70962" autoAdjust="0"/>
  </p:normalViewPr>
  <p:slideViewPr>
    <p:cSldViewPr>
      <p:cViewPr>
        <p:scale>
          <a:sx n="89" d="100"/>
          <a:sy n="89" d="100"/>
        </p:scale>
        <p:origin x="-72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Module #2 on Software Testing Fundamentals.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module, we cover the basics of software testing, including the following subjects: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first package</a:t>
            </a:r>
            <a:r>
              <a:rPr lang="en-US" baseline="0" dirty="0" smtClean="0"/>
              <a:t> in Module 3 for Software Testing Class. It provides an introduction to software white-box testing. It covers the following 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is white-box</a:t>
            </a:r>
            <a:r>
              <a:rPr lang="en-US" baseline="0" dirty="0" smtClean="0"/>
              <a:t> testing</a:t>
            </a:r>
            <a:r>
              <a:rPr lang="en-US" dirty="0" smtClean="0"/>
              <a:t>?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Who</a:t>
            </a:r>
            <a:r>
              <a:rPr lang="en-US" baseline="0" dirty="0" smtClean="0"/>
              <a:t> does white-box testing?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White-box testing</a:t>
            </a:r>
            <a:r>
              <a:rPr lang="en-US" baseline="0" dirty="0" smtClean="0"/>
              <a:t> coverage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8034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#4 – Software Black-Box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2330" y="1752600"/>
            <a:ext cx="579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#5 – Scenario Testing Method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748119" y="1096374"/>
            <a:ext cx="647557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Scenario Testing Summary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81201" y="3094585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Test Coverage: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Scenario-based test coverage based on usage scenarios</a:t>
            </a:r>
            <a:endParaRPr lang="en-US" sz="16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000280" y="4722959"/>
            <a:ext cx="6415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Challenges: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dirty="0" smtClean="0"/>
              <a:t> How to achieve the completed coverage fo</a:t>
            </a:r>
            <a:r>
              <a:rPr lang="en-US" sz="1600" dirty="0" smtClean="0"/>
              <a:t>r all of system scenarios</a:t>
            </a:r>
            <a:r>
              <a:rPr lang="en-US" sz="1600" dirty="0"/>
              <a:t>?</a:t>
            </a:r>
            <a:endParaRPr lang="en-US" sz="1600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981200" y="3799582"/>
            <a:ext cx="6415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Limitations</a:t>
            </a:r>
            <a:r>
              <a:rPr lang="en-US" sz="1600" b="1" i="1" dirty="0" smtClean="0"/>
              <a:t>: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 Scenario testing </a:t>
            </a:r>
            <a:r>
              <a:rPr lang="en-US" sz="1600" dirty="0"/>
              <a:t>o</a:t>
            </a:r>
            <a:r>
              <a:rPr lang="en-US" sz="1600" dirty="0" smtClean="0"/>
              <a:t>nly useful for system level testing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 Depending on engineers’ understanding of the under-test system</a:t>
            </a:r>
            <a:endParaRPr lang="en-US" sz="1600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000279" y="1752600"/>
            <a:ext cx="62234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Advantage</a:t>
            </a:r>
            <a:r>
              <a:rPr lang="en-US" sz="1600" b="1" i="1" dirty="0" smtClean="0"/>
              <a:t>: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Helps to find bugs at the application </a:t>
            </a:r>
            <a:r>
              <a:rPr lang="en-US" sz="1600" dirty="0" smtClean="0"/>
              <a:t>level from user perspectives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dirty="0" smtClean="0"/>
              <a:t>Easy to understand and apply based on user-centered understanding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Reduces </a:t>
            </a:r>
            <a:r>
              <a:rPr lang="en-US" sz="1600" dirty="0" smtClean="0"/>
              <a:t>the chances of repeatability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Understand </a:t>
            </a:r>
            <a:r>
              <a:rPr lang="en-US" sz="1600" dirty="0" smtClean="0"/>
              <a:t>the complexity of the application </a:t>
            </a:r>
            <a:r>
              <a:rPr lang="en-US" sz="1600" dirty="0" smtClean="0"/>
              <a:t>easily </a:t>
            </a:r>
            <a:endParaRPr lang="en-US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00280" y="47844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5" grpId="0"/>
      <p:bldP spid="46" grpId="0"/>
      <p:bldP spid="47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069518" y="2075328"/>
            <a:ext cx="6096000" cy="744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Why </a:t>
            </a:r>
            <a:r>
              <a:rPr lang="en-US" sz="2800" dirty="0" smtClean="0">
                <a:solidFill>
                  <a:schemeClr val="tx1"/>
                </a:solidFill>
              </a:rPr>
              <a:t>Is Scenario Testing Important?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057400" y="1167804"/>
            <a:ext cx="6096001" cy="73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What is Scenario </a:t>
            </a:r>
            <a:r>
              <a:rPr lang="en-US" sz="2800" dirty="0" smtClean="0">
                <a:solidFill>
                  <a:schemeClr val="tx1"/>
                </a:solidFill>
              </a:rPr>
              <a:t>Testing?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084952" y="3048000"/>
            <a:ext cx="6080566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How to Perform </a:t>
            </a:r>
            <a:r>
              <a:rPr lang="en-US" sz="2800" dirty="0" smtClean="0">
                <a:solidFill>
                  <a:schemeClr val="tx1"/>
                </a:solidFill>
              </a:rPr>
              <a:t>Scenario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069518" y="4953000"/>
            <a:ext cx="6083883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Scenario Testing Summary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069520" y="4038600"/>
            <a:ext cx="6083881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Scenario Testing</a:t>
            </a:r>
            <a:r>
              <a:rPr lang="en-US" sz="2800" kern="1200" dirty="0" smtClean="0">
                <a:solidFill>
                  <a:schemeClr val="tx1"/>
                </a:solidFill>
              </a:rPr>
              <a:t> Examples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225674" y="1043944"/>
            <a:ext cx="447992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What is </a:t>
            </a:r>
            <a:r>
              <a:rPr lang="en-US" sz="2400" b="1" dirty="0" smtClean="0">
                <a:solidFill>
                  <a:schemeClr val="tx2"/>
                </a:solidFill>
              </a:rPr>
              <a:t>scenario-based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1752600"/>
            <a:ext cx="723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Scenario testing </a:t>
            </a:r>
            <a:r>
              <a:rPr lang="en-US" sz="1600" dirty="0" smtClean="0"/>
              <a:t>is done by creating test scenarios which replicate the end users </a:t>
            </a:r>
            <a:r>
              <a:rPr lang="en-US" sz="1600" dirty="0" smtClean="0"/>
              <a:t>usage scenarios based on the given system requirements and use cases. </a:t>
            </a:r>
          </a:p>
          <a:p>
            <a:endParaRPr lang="en-US" sz="1600" dirty="0"/>
          </a:p>
          <a:p>
            <a:r>
              <a:rPr lang="en-US" sz="1600" dirty="0" smtClean="0"/>
              <a:t>A </a:t>
            </a:r>
            <a:r>
              <a:rPr lang="en-US" sz="1600" dirty="0" smtClean="0"/>
              <a:t>test scenario can be a independent test case or a series of test cases that makes a test </a:t>
            </a:r>
            <a:r>
              <a:rPr lang="en-US" sz="1600" dirty="0" smtClean="0"/>
              <a:t>suit.</a:t>
            </a:r>
            <a:r>
              <a:rPr lang="en-US" sz="1600" dirty="0" smtClean="0"/>
              <a:t> </a:t>
            </a:r>
            <a:r>
              <a:rPr lang="en-US" sz="1600" dirty="0" smtClean="0"/>
              <a:t>Test </a:t>
            </a:r>
            <a:r>
              <a:rPr lang="en-US" sz="1600" dirty="0" smtClean="0"/>
              <a:t>scenario is just a story which explains the usage of the software by any end user.</a:t>
            </a:r>
          </a:p>
          <a:p>
            <a:endParaRPr lang="en-US" altLang="en-US" sz="1600" dirty="0" smtClean="0"/>
          </a:p>
          <a:p>
            <a:r>
              <a:rPr lang="en-US" sz="1600" dirty="0" smtClean="0"/>
              <a:t>In scenario testing, testers </a:t>
            </a:r>
            <a:r>
              <a:rPr lang="en-US" sz="1600" dirty="0" smtClean="0"/>
              <a:t>needs to communicate with</a:t>
            </a:r>
            <a:r>
              <a:rPr lang="en-US" sz="1600" dirty="0"/>
              <a:t> </a:t>
            </a:r>
            <a:r>
              <a:rPr lang="en-US" sz="1600" dirty="0" smtClean="0"/>
              <a:t>system users, </a:t>
            </a:r>
            <a:r>
              <a:rPr lang="en-US" sz="1600" dirty="0" smtClean="0"/>
              <a:t>clients</a:t>
            </a:r>
            <a:r>
              <a:rPr lang="en-US" sz="1600" dirty="0" smtClean="0"/>
              <a:t>, </a:t>
            </a:r>
            <a:r>
              <a:rPr lang="en-US" sz="1600" dirty="0" smtClean="0"/>
              <a:t>stakeholders, and </a:t>
            </a:r>
            <a:r>
              <a:rPr lang="en-US" sz="1600" dirty="0" smtClean="0"/>
              <a:t>developers to </a:t>
            </a:r>
            <a:r>
              <a:rPr lang="en-US" sz="1600" dirty="0" smtClean="0"/>
              <a:t>come up th</a:t>
            </a:r>
            <a:r>
              <a:rPr lang="en-US" sz="1600" dirty="0" smtClean="0"/>
              <a:t>e user scenarios first, then </a:t>
            </a:r>
            <a:r>
              <a:rPr lang="en-US" sz="1600" dirty="0" smtClean="0"/>
              <a:t>create </a:t>
            </a:r>
            <a:r>
              <a:rPr lang="en-US" sz="1600" dirty="0" smtClean="0"/>
              <a:t>test scenarios.</a:t>
            </a:r>
          </a:p>
          <a:p>
            <a:endParaRPr lang="en-US" altLang="en-US" sz="1600" dirty="0" smtClean="0"/>
          </a:p>
          <a:p>
            <a:r>
              <a:rPr lang="en-US" sz="1600" dirty="0" smtClean="0"/>
              <a:t>In scenario testing the testers put themselves in the end users shoes and figure out the </a:t>
            </a:r>
            <a:r>
              <a:rPr lang="en-US" sz="1600" dirty="0" smtClean="0"/>
              <a:t>real </a:t>
            </a:r>
            <a:r>
              <a:rPr lang="en-US" sz="1600" dirty="0" smtClean="0"/>
              <a:t>world scenarios or </a:t>
            </a:r>
            <a:r>
              <a:rPr lang="en-US" sz="1600" dirty="0" smtClean="0"/>
              <a:t>consider the use</a:t>
            </a:r>
            <a:r>
              <a:rPr lang="en-US" sz="1600" dirty="0" smtClean="0"/>
              <a:t> </a:t>
            </a:r>
            <a:r>
              <a:rPr lang="en-US" sz="1600" dirty="0" smtClean="0"/>
              <a:t>cases which can be performed on the software by </a:t>
            </a:r>
            <a:r>
              <a:rPr lang="en-US" sz="1600" dirty="0" smtClean="0"/>
              <a:t>end users.</a:t>
            </a:r>
            <a:endParaRPr lang="en-US" altLang="en-US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000280" y="59049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15239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ounded Rectangle 4"/>
          <p:cNvSpPr/>
          <p:nvPr/>
        </p:nvSpPr>
        <p:spPr>
          <a:xfrm>
            <a:off x="2667001" y="1017050"/>
            <a:ext cx="43434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Importance of Scenario Testing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1288" y="1676400"/>
            <a:ext cx="6645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Since scenario testing focus on system usage scenarios, it helps engineers to detect many syste</a:t>
            </a:r>
            <a:r>
              <a:rPr lang="en-US" dirty="0" smtClean="0"/>
              <a:t>m usage problems/bugs.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 Scenario </a:t>
            </a:r>
            <a:r>
              <a:rPr lang="en-US" dirty="0" smtClean="0"/>
              <a:t>testing </a:t>
            </a:r>
            <a:r>
              <a:rPr lang="en-US" dirty="0" smtClean="0"/>
              <a:t>is</a:t>
            </a:r>
            <a:r>
              <a:rPr lang="en-US" dirty="0" smtClean="0"/>
              <a:t> very usef</a:t>
            </a:r>
            <a:r>
              <a:rPr lang="en-US" dirty="0" smtClean="0"/>
              <a:t>ul to check user-oriented system transactions, for example, online banking transactions.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Because scenario testing requires engineers focus on system usage contexts, it is also very effective to discover system context p</a:t>
            </a:r>
            <a:r>
              <a:rPr lang="en-US" dirty="0" smtClean="0"/>
              <a:t>roblems on a customer site.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Scenario </a:t>
            </a:r>
            <a:r>
              <a:rPr lang="en-US" dirty="0" smtClean="0"/>
              <a:t>testing </a:t>
            </a:r>
            <a:r>
              <a:rPr lang="en-US" dirty="0" smtClean="0"/>
              <a:t>could be useful to</a:t>
            </a:r>
            <a:r>
              <a:rPr lang="en-US" dirty="0" smtClean="0"/>
              <a:t> </a:t>
            </a:r>
            <a:r>
              <a:rPr lang="en-US" dirty="0" smtClean="0"/>
              <a:t>end-to-end </a:t>
            </a:r>
            <a:r>
              <a:rPr lang="en-US" dirty="0" smtClean="0"/>
              <a:t>system functions and user-oriented constraints and workflow operations.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0280" y="47844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29949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984645" y="1017050"/>
            <a:ext cx="464475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How to Perform  </a:t>
            </a:r>
            <a:r>
              <a:rPr lang="en-US" sz="2400" b="1" dirty="0" smtClean="0">
                <a:solidFill>
                  <a:schemeClr val="tx2"/>
                </a:solidFill>
              </a:rPr>
              <a:t>Scenario </a:t>
            </a:r>
            <a:r>
              <a:rPr lang="en-US" sz="2400" b="1" dirty="0" smtClean="0">
                <a:solidFill>
                  <a:schemeClr val="tx2"/>
                </a:solidFill>
              </a:rPr>
              <a:t>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33600" y="1524000"/>
            <a:ext cx="6618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 Testing Steps:</a:t>
            </a:r>
          </a:p>
          <a:p>
            <a:r>
              <a:rPr lang="en-US" dirty="0" smtClean="0"/>
              <a:t>Step #1 – Identify use cases/user operation scenarios </a:t>
            </a:r>
          </a:p>
          <a:p>
            <a:r>
              <a:rPr lang="en-US" dirty="0" smtClean="0"/>
              <a:t>Step #2 -  Define test cases based on the identified scenarios</a:t>
            </a:r>
            <a:endParaRPr lang="en-US" dirty="0"/>
          </a:p>
          <a:p>
            <a:r>
              <a:rPr lang="en-US" dirty="0" smtClean="0"/>
              <a:t>Step #3 -  Execute scenario tests</a:t>
            </a:r>
          </a:p>
          <a:p>
            <a:endParaRPr lang="en-US" b="1" dirty="0"/>
          </a:p>
          <a:p>
            <a:r>
              <a:rPr lang="en-US" b="1" dirty="0" smtClean="0"/>
              <a:t>Identify system usage scenarios based on system use cases and user operations by using the following ways: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Story </a:t>
            </a:r>
            <a:r>
              <a:rPr lang="en-US" dirty="0" smtClean="0"/>
              <a:t>lines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State transitions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Business verticals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Implementation story from </a:t>
            </a:r>
            <a:r>
              <a:rPr lang="en-US" dirty="0" smtClean="0"/>
              <a:t>customers</a:t>
            </a:r>
          </a:p>
          <a:p>
            <a:endParaRPr lang="en-US" b="1" dirty="0" smtClean="0"/>
          </a:p>
          <a:p>
            <a:r>
              <a:rPr lang="en-US" b="1" dirty="0" smtClean="0"/>
              <a:t>You can apply the following approach:</a:t>
            </a:r>
            <a:endParaRPr lang="en-US" b="1" dirty="0" smtClean="0"/>
          </a:p>
          <a:p>
            <a:r>
              <a:rPr lang="en-US" b="1" dirty="0" smtClean="0"/>
              <a:t>Use-case </a:t>
            </a:r>
            <a:r>
              <a:rPr lang="en-US" b="1" dirty="0" smtClean="0"/>
              <a:t>and role-based scenarios : T</a:t>
            </a:r>
            <a:r>
              <a:rPr lang="en-US" dirty="0" smtClean="0"/>
              <a:t>his method focuses on how a user uses the system with different roles and environment</a:t>
            </a:r>
            <a:r>
              <a:rPr lang="en-US" dirty="0" smtClean="0"/>
              <a:t>.</a:t>
            </a:r>
            <a:r>
              <a:rPr lang="en-US" sz="1050" b="1" dirty="0" smtClean="0"/>
              <a:t>		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00280" y="47844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917551" y="1062770"/>
            <a:ext cx="585844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Scenario Creation Procedure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2000" y="1600200"/>
            <a:ext cx="6858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1524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template can be used to formulate the scenario</a:t>
            </a:r>
            <a:endParaRPr lang="en-US" dirty="0"/>
          </a:p>
        </p:txBody>
      </p:sp>
      <p:pic>
        <p:nvPicPr>
          <p:cNvPr id="1027" name="Picture 3" descr="\\psf\Home\Desktop\Steps in scenari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1981200"/>
            <a:ext cx="6324600" cy="3750437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2000280" y="47844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29949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"/>
          <p:cNvSpPr/>
          <p:nvPr/>
        </p:nvSpPr>
        <p:spPr>
          <a:xfrm>
            <a:off x="1752600" y="1017050"/>
            <a:ext cx="5635355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                  </a:t>
            </a:r>
            <a:r>
              <a:rPr lang="en-US" sz="2400" b="1" dirty="0" smtClean="0">
                <a:solidFill>
                  <a:schemeClr val="tx2"/>
                </a:solidFill>
              </a:rPr>
              <a:t>Scenario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0201" y="1828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1: Authentication Scenario in ATM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00201" y="2297668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The Authentication scenario reads</a:t>
            </a:r>
          </a:p>
          <a:p>
            <a:pPr marL="342900" indent="-342900"/>
            <a:r>
              <a:rPr lang="en-US" dirty="0" smtClean="0"/>
              <a:t>       </a:t>
            </a:r>
            <a:r>
              <a:rPr lang="en-US" b="1" dirty="0" smtClean="0"/>
              <a:t>Precondition: </a:t>
            </a:r>
            <a:r>
              <a:rPr lang="en-US" dirty="0" smtClean="0"/>
              <a:t>The ATM is operational, card being inserted.</a:t>
            </a:r>
            <a:endParaRPr lang="en-US" dirty="0"/>
          </a:p>
        </p:txBody>
      </p:sp>
      <p:pic>
        <p:nvPicPr>
          <p:cNvPr id="2050" name="Picture 2" descr="\\psf\Home\Desktop\Aut read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5996" y="3124200"/>
            <a:ext cx="6172199" cy="188796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2209800" y="45720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29949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ounded Rectangle 4"/>
          <p:cNvSpPr/>
          <p:nvPr/>
        </p:nvSpPr>
        <p:spPr>
          <a:xfrm>
            <a:off x="1752600" y="1017050"/>
            <a:ext cx="5635355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                  </a:t>
            </a:r>
            <a:r>
              <a:rPr lang="en-US" sz="2400" b="1" dirty="0" smtClean="0">
                <a:solidFill>
                  <a:schemeClr val="tx2"/>
                </a:solidFill>
              </a:rPr>
              <a:t>Scenario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6527" y="1752600"/>
            <a:ext cx="54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authentication scenario depicted in flow chart.</a:t>
            </a:r>
            <a:endParaRPr lang="en-US" dirty="0"/>
          </a:p>
        </p:txBody>
      </p:sp>
      <p:pic>
        <p:nvPicPr>
          <p:cNvPr id="3074" name="Picture 2" descr="\\psf\Home\Desktop\Auth diagr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1" y="2285999"/>
            <a:ext cx="5943599" cy="3167407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000280" y="47844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34053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600201" y="1056759"/>
            <a:ext cx="726712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ounded Rectangle 4"/>
          <p:cNvSpPr/>
          <p:nvPr/>
        </p:nvSpPr>
        <p:spPr>
          <a:xfrm>
            <a:off x="2226761" y="1082124"/>
            <a:ext cx="4842875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         </a:t>
            </a:r>
            <a:r>
              <a:rPr lang="en-US" sz="2400" b="1" dirty="0" smtClean="0">
                <a:solidFill>
                  <a:schemeClr val="tx2"/>
                </a:solidFill>
              </a:rPr>
              <a:t>Scenario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47800" y="1676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derived from the </a:t>
            </a:r>
            <a:r>
              <a:rPr lang="en-US" dirty="0" smtClean="0"/>
              <a:t>scenario: </a:t>
            </a:r>
            <a:endParaRPr lang="en-US" dirty="0"/>
          </a:p>
        </p:txBody>
      </p:sp>
      <p:pic>
        <p:nvPicPr>
          <p:cNvPr id="4098" name="Picture 2" descr="\\psf\Home\Desktop\Testcas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2045732"/>
            <a:ext cx="6947647" cy="3012996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2000280" y="478440"/>
            <a:ext cx="48093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Scenario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766</Words>
  <Application>Microsoft Office PowerPoint</Application>
  <PresentationFormat>On-screen Show (4:3)</PresentationFormat>
  <Paragraphs>141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Zeyu Gao</cp:lastModifiedBy>
  <cp:revision>442</cp:revision>
  <dcterms:created xsi:type="dcterms:W3CDTF">2014-06-09T00:46:10Z</dcterms:created>
  <dcterms:modified xsi:type="dcterms:W3CDTF">2014-09-25T16:48:30Z</dcterms:modified>
</cp:coreProperties>
</file>