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86" r:id="rId4"/>
    <p:sldId id="275" r:id="rId5"/>
    <p:sldId id="290" r:id="rId6"/>
    <p:sldId id="292" r:id="rId7"/>
    <p:sldId id="291" r:id="rId8"/>
    <p:sldId id="288" r:id="rId9"/>
    <p:sldId id="287" r:id="rId10"/>
    <p:sldId id="294" r:id="rId11"/>
    <p:sldId id="296" r:id="rId12"/>
    <p:sldId id="301" r:id="rId13"/>
    <p:sldId id="297" r:id="rId14"/>
    <p:sldId id="298" r:id="rId15"/>
    <p:sldId id="299" r:id="rId16"/>
    <p:sldId id="300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70962" autoAdjust="0"/>
  </p:normalViewPr>
  <p:slideViewPr>
    <p:cSldViewPr>
      <p:cViewPr varScale="1">
        <p:scale>
          <a:sx n="82" d="100"/>
          <a:sy n="82" d="100"/>
        </p:scale>
        <p:origin x="27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 this session, we start to Module #2 on Software Testing Fundamentals. </a:t>
            </a:r>
          </a:p>
          <a:p>
            <a:endParaRPr lang="en-US" baseline="0" dirty="0"/>
          </a:p>
          <a:p>
            <a:r>
              <a:rPr lang="en-US" baseline="0" dirty="0"/>
              <a:t>In this module, we cover the basics of software testing, including the following subjects: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0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first package</a:t>
            </a:r>
            <a:r>
              <a:rPr lang="en-US" baseline="0" dirty="0"/>
              <a:t> in Module 3 for Software Testing Class. It provides an introduction to software white-box testing. It covers the following 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is white-box</a:t>
            </a:r>
            <a:r>
              <a:rPr lang="en-US" baseline="0" dirty="0"/>
              <a:t> testing</a:t>
            </a:r>
            <a:r>
              <a:rPr lang="en-US" dirty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Who</a:t>
            </a:r>
            <a:r>
              <a:rPr lang="en-US" baseline="0" dirty="0"/>
              <a:t> does white-box testing?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White-box testing</a:t>
            </a:r>
            <a:r>
              <a:rPr lang="en-US" baseline="0" dirty="0"/>
              <a:t> coverage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8034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Module #4 – Software Black-Box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#4 – Category Partition Testing Method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371600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7702" y="1961541"/>
            <a:ext cx="3784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specification for Find command:</a:t>
            </a:r>
          </a:p>
          <a:p>
            <a:endParaRPr lang="en-US" dirty="0"/>
          </a:p>
          <a:p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1" dirty="0"/>
              <a:t>Embedded blanks: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No embedded blank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One embedded blank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 Several embedded blanks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/>
              <a:t>2. </a:t>
            </a:r>
            <a:r>
              <a:rPr lang="en-US" b="1" dirty="0"/>
              <a:t>  Embedded quotes: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No embedded quotes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One embedded quotes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Several embedded quotes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48300" y="25146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r>
              <a:rPr lang="en-US" b="1" dirty="0"/>
              <a:t>File name: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Good File name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No File name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 Omitted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4000" y="41148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</a:t>
            </a:r>
            <a:r>
              <a:rPr lang="en-US" dirty="0"/>
              <a:t>: </a:t>
            </a:r>
          </a:p>
          <a:p>
            <a:r>
              <a:rPr lang="en-US" dirty="0"/>
              <a:t>(only for the pattern)</a:t>
            </a:r>
          </a:p>
          <a:p>
            <a:r>
              <a:rPr lang="en-US" b="1" dirty="0"/>
              <a:t>File access environment: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File not accessible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File can’t read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 File can’t open</a:t>
            </a:r>
          </a:p>
        </p:txBody>
      </p:sp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816081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91528" y="213360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</a:t>
            </a:r>
            <a:r>
              <a:rPr lang="en-US" dirty="0"/>
              <a:t>: (only for the pattern)</a:t>
            </a:r>
          </a:p>
          <a:p>
            <a:pPr marL="342900" indent="-342900">
              <a:buAutoNum type="arabicPeriod"/>
            </a:pPr>
            <a:r>
              <a:rPr lang="en-US" b="1" dirty="0"/>
              <a:t>No. of occurrences of pattern in the file: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None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Exactly one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More than one</a:t>
            </a:r>
          </a:p>
          <a:p>
            <a:pPr marL="800100" lvl="1" indent="-342900"/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Pattern occurrences on target line: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One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None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More than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6629" y="1676400"/>
            <a:ext cx="133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816081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0059" y="1773402"/>
            <a:ext cx="89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Pattern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325E7A-0E32-4070-9829-6DACCA7971A7}"/>
              </a:ext>
            </a:extLst>
          </p:cNvPr>
          <p:cNvSpPr/>
          <p:nvPr/>
        </p:nvSpPr>
        <p:spPr>
          <a:xfrm>
            <a:off x="4071390" y="1969695"/>
            <a:ext cx="304800" cy="26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6A4668-108A-44EE-9395-9B014F7C59CA}"/>
              </a:ext>
            </a:extLst>
          </p:cNvPr>
          <p:cNvSpPr/>
          <p:nvPr/>
        </p:nvSpPr>
        <p:spPr>
          <a:xfrm>
            <a:off x="1172121" y="3371072"/>
            <a:ext cx="304800" cy="26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F4D146-D4A9-47F0-AF38-44618DE8D353}"/>
              </a:ext>
            </a:extLst>
          </p:cNvPr>
          <p:cNvSpPr/>
          <p:nvPr/>
        </p:nvSpPr>
        <p:spPr>
          <a:xfrm>
            <a:off x="3135617" y="3383197"/>
            <a:ext cx="304800" cy="26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E88D9-BD45-43B3-BA0C-924AC36857EE}"/>
              </a:ext>
            </a:extLst>
          </p:cNvPr>
          <p:cNvSpPr txBox="1"/>
          <p:nvPr/>
        </p:nvSpPr>
        <p:spPr>
          <a:xfrm>
            <a:off x="1549880" y="3328996"/>
            <a:ext cx="1068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Pattern Size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6DA168-FFB4-4837-9B89-AF39848F69E0}"/>
              </a:ext>
            </a:extLst>
          </p:cNvPr>
          <p:cNvSpPr txBox="1"/>
          <p:nvPr/>
        </p:nvSpPr>
        <p:spPr>
          <a:xfrm>
            <a:off x="3512010" y="3339184"/>
            <a:ext cx="857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Quoting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D60A9-7093-4EC0-B149-A3B40285D20B}"/>
              </a:ext>
            </a:extLst>
          </p:cNvPr>
          <p:cNvSpPr txBox="1"/>
          <p:nvPr/>
        </p:nvSpPr>
        <p:spPr>
          <a:xfrm>
            <a:off x="631276" y="4126287"/>
            <a:ext cx="2105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character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many character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longer than any line in the file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AACBC-7E61-49CD-87F8-55B1EA133546}"/>
              </a:ext>
            </a:extLst>
          </p:cNvPr>
          <p:cNvSpPr txBox="1"/>
          <p:nvPr/>
        </p:nvSpPr>
        <p:spPr>
          <a:xfrm>
            <a:off x="2593777" y="4182953"/>
            <a:ext cx="1775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Pattern is quoted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Pattern is not quoted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Pattern is improperly quoted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4A5C54-CB7E-4E4E-9913-2DD2C5C48049}"/>
              </a:ext>
            </a:extLst>
          </p:cNvPr>
          <p:cNvSpPr txBox="1"/>
          <p:nvPr/>
        </p:nvSpPr>
        <p:spPr>
          <a:xfrm>
            <a:off x="4321174" y="4144970"/>
            <a:ext cx="1871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embedded blank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One embedded blank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Several embedded blanks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90180A-8B60-45FB-8F42-962814E73200}"/>
              </a:ext>
            </a:extLst>
          </p:cNvPr>
          <p:cNvSpPr txBox="1"/>
          <p:nvPr/>
        </p:nvSpPr>
        <p:spPr>
          <a:xfrm>
            <a:off x="5420752" y="3224844"/>
            <a:ext cx="1181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Embedded </a:t>
            </a:r>
          </a:p>
          <a:p>
            <a:r>
              <a:rPr lang="en-US" sz="1400" b="1" dirty="0"/>
              <a:t>blanks </a:t>
            </a: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651C05A9-68AF-404F-BCD7-BC309EDE4014}"/>
              </a:ext>
            </a:extLst>
          </p:cNvPr>
          <p:cNvSpPr/>
          <p:nvPr/>
        </p:nvSpPr>
        <p:spPr>
          <a:xfrm>
            <a:off x="4981879" y="3347472"/>
            <a:ext cx="304800" cy="26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C1F0AA-A538-4423-9CF7-778CF020B0B6}"/>
              </a:ext>
            </a:extLst>
          </p:cNvPr>
          <p:cNvSpPr txBox="1"/>
          <p:nvPr/>
        </p:nvSpPr>
        <p:spPr>
          <a:xfrm>
            <a:off x="7269026" y="3177113"/>
            <a:ext cx="1181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400" b="1" dirty="0"/>
              <a:t>Embedded</a:t>
            </a:r>
          </a:p>
          <a:p>
            <a:pPr marL="342900" indent="-342900"/>
            <a:r>
              <a:rPr lang="en-US" sz="1400" b="1" dirty="0"/>
              <a:t>quotes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74055C-1B66-4E75-8F83-C3F211EC6F4D}"/>
              </a:ext>
            </a:extLst>
          </p:cNvPr>
          <p:cNvSpPr txBox="1"/>
          <p:nvPr/>
        </p:nvSpPr>
        <p:spPr>
          <a:xfrm>
            <a:off x="6568842" y="4182953"/>
            <a:ext cx="2105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embedded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One embedded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Several embedded quotes</a:t>
            </a:r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8DF3C54C-706D-49D9-9F9A-681444617C8E}"/>
              </a:ext>
            </a:extLst>
          </p:cNvPr>
          <p:cNvSpPr/>
          <p:nvPr/>
        </p:nvSpPr>
        <p:spPr>
          <a:xfrm>
            <a:off x="6866841" y="3328693"/>
            <a:ext cx="304800" cy="26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E226787D-90F5-4EFC-ACC4-ED48DE9DA282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1432284" y="2196074"/>
            <a:ext cx="2683743" cy="121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F135402-93D2-4A9C-B39E-FD9BECBEB749}"/>
              </a:ext>
            </a:extLst>
          </p:cNvPr>
          <p:cNvCxnSpPr>
            <a:cxnSpLocks/>
            <a:stCxn id="2051" idx="0"/>
            <a:endCxn id="8" idx="6"/>
          </p:cNvCxnSpPr>
          <p:nvPr/>
        </p:nvCxnSpPr>
        <p:spPr>
          <a:xfrm flipH="1" flipV="1">
            <a:off x="4376190" y="2102305"/>
            <a:ext cx="2643051" cy="122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A362A461-27B0-41DC-8722-68D4AB373DEA}"/>
              </a:ext>
            </a:extLst>
          </p:cNvPr>
          <p:cNvCxnSpPr>
            <a:stCxn id="8" idx="5"/>
            <a:endCxn id="2048" idx="0"/>
          </p:cNvCxnSpPr>
          <p:nvPr/>
        </p:nvCxnSpPr>
        <p:spPr>
          <a:xfrm>
            <a:off x="4331553" y="2196074"/>
            <a:ext cx="802726" cy="115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5333A9A-B45F-41E5-9216-43C8C2D67A50}"/>
              </a:ext>
            </a:extLst>
          </p:cNvPr>
          <p:cNvCxnSpPr>
            <a:cxnSpLocks/>
          </p:cNvCxnSpPr>
          <p:nvPr/>
        </p:nvCxnSpPr>
        <p:spPr>
          <a:xfrm flipH="1">
            <a:off x="3345363" y="2242797"/>
            <a:ext cx="868383" cy="106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B9DA0352-35AF-4232-A951-00CF173DFD27}"/>
              </a:ext>
            </a:extLst>
          </p:cNvPr>
          <p:cNvCxnSpPr>
            <a:stCxn id="14" idx="3"/>
          </p:cNvCxnSpPr>
          <p:nvPr/>
        </p:nvCxnSpPr>
        <p:spPr>
          <a:xfrm flipH="1">
            <a:off x="988173" y="3597451"/>
            <a:ext cx="228585" cy="52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DE5EB1-FED7-4E69-840C-F7A42D7F840D}"/>
              </a:ext>
            </a:extLst>
          </p:cNvPr>
          <p:cNvCxnSpPr/>
          <p:nvPr/>
        </p:nvCxnSpPr>
        <p:spPr>
          <a:xfrm flipH="1">
            <a:off x="3027319" y="3610623"/>
            <a:ext cx="228585" cy="52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822AEC-4BDF-4D4F-A390-1D40554A9198}"/>
              </a:ext>
            </a:extLst>
          </p:cNvPr>
          <p:cNvCxnSpPr/>
          <p:nvPr/>
        </p:nvCxnSpPr>
        <p:spPr>
          <a:xfrm flipH="1">
            <a:off x="4867586" y="3597355"/>
            <a:ext cx="228585" cy="52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3E618A-E347-4A89-A3B5-A02FE8387FC1}"/>
              </a:ext>
            </a:extLst>
          </p:cNvPr>
          <p:cNvCxnSpPr/>
          <p:nvPr/>
        </p:nvCxnSpPr>
        <p:spPr>
          <a:xfrm flipH="1">
            <a:off x="6821146" y="3622490"/>
            <a:ext cx="228585" cy="52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828801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52601" y="171586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455613"/>
            <a:r>
              <a:rPr lang="en-US" b="1" dirty="0"/>
              <a:t>Example 2 :</a:t>
            </a:r>
          </a:p>
        </p:txBody>
      </p:sp>
      <p:pic>
        <p:nvPicPr>
          <p:cNvPr id="1026" name="Picture 2" descr="\\psf\Home\Desktop\Spec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80" y="2286000"/>
            <a:ext cx="6400800" cy="2524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717242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0280" y="1715869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455613"/>
            <a:r>
              <a:rPr lang="en-US" b="1" dirty="0"/>
              <a:t>Example 2:</a:t>
            </a:r>
          </a:p>
        </p:txBody>
      </p:sp>
      <p:pic>
        <p:nvPicPr>
          <p:cNvPr id="2050" name="Picture 2" descr="\\psf\Home\Desktop\Spec 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799" y="2345167"/>
            <a:ext cx="5796687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371600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1715869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455613"/>
            <a:r>
              <a:rPr lang="en-US" b="1" dirty="0"/>
              <a:t>Example 2:</a:t>
            </a:r>
          </a:p>
        </p:txBody>
      </p:sp>
      <p:pic>
        <p:nvPicPr>
          <p:cNvPr id="3074" name="Picture 2" descr="\\psf\Home\Desktop\Formal spe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82502" y="2209800"/>
            <a:ext cx="6494760" cy="360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371600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66901" y="1721272"/>
            <a:ext cx="354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455613"/>
            <a:r>
              <a:rPr lang="en-US" b="1" dirty="0"/>
              <a:t>Example 2:</a:t>
            </a:r>
          </a:p>
        </p:txBody>
      </p:sp>
      <p:pic>
        <p:nvPicPr>
          <p:cNvPr id="4098" name="Picture 2" descr="\\psf\Home\Desktop\Test cas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80" y="2286000"/>
            <a:ext cx="638172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48119" y="1096374"/>
            <a:ext cx="647557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Category Partition Testing Summary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981200" y="3037583"/>
            <a:ext cx="6415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Test Coverage: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Each of the categorized partition has a test case derived from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Test frames are generated which consist of maximum combination of choices in the category that is being partitioned.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0280" y="5181600"/>
            <a:ext cx="6415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Challenges:</a:t>
            </a:r>
          </a:p>
          <a:p>
            <a:r>
              <a:rPr lang="en-US" sz="1600" dirty="0"/>
              <a:t>- Identifying the parameters and environments, conditions and categories requires experienced tester.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81200" y="4104382"/>
            <a:ext cx="6415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Limitations:</a:t>
            </a:r>
          </a:p>
          <a:p>
            <a:pPr indent="171450">
              <a:buFont typeface="Arial" pitchFamily="34" charset="0"/>
              <a:buChar char="•"/>
            </a:pPr>
            <a:r>
              <a:rPr lang="en-US" sz="1600" dirty="0"/>
              <a:t>Lack of systematic methods to partition input domains of a component for the given non-formal function specification.</a:t>
            </a:r>
          </a:p>
          <a:p>
            <a:pPr indent="171450">
              <a:buFont typeface="Arial" pitchFamily="34" charset="0"/>
              <a:buChar char="•"/>
            </a:pPr>
            <a:r>
              <a:rPr lang="en-US" sz="1600" dirty="0"/>
              <a:t>Does not unearth bugs due to incorrect specifications.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81200" y="1752600"/>
            <a:ext cx="6415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Advantage: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The tester can modify the test specification whenever necessary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Reduce the number of test cases.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Provides logical way to control the volume of tests.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Language or implementation independent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5" grpId="0"/>
      <p:bldP spid="46" grpId="0"/>
      <p:bldP spid="47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55793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Decision Table Testing METHOD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1868049" y="3065928"/>
            <a:ext cx="6971151" cy="744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How to Perform Category Partition Methods 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78687" y="1167804"/>
            <a:ext cx="6960513" cy="73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What is Category Partition Testing?</a:t>
            </a:r>
          </a:p>
        </p:txBody>
      </p:sp>
      <p:sp>
        <p:nvSpPr>
          <p:cNvPr id="29" name="Rounded Rectangle 4"/>
          <p:cNvSpPr/>
          <p:nvPr/>
        </p:nvSpPr>
        <p:spPr>
          <a:xfrm>
            <a:off x="1844234" y="2133600"/>
            <a:ext cx="6994966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Category Partition Main Characteristics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1905000" y="4953000"/>
            <a:ext cx="6934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Category Partition Testing Summary</a:t>
            </a:r>
          </a:p>
        </p:txBody>
      </p:sp>
      <p:sp>
        <p:nvSpPr>
          <p:cNvPr id="22" name="Rounded Rectangle 4"/>
          <p:cNvSpPr/>
          <p:nvPr/>
        </p:nvSpPr>
        <p:spPr>
          <a:xfrm>
            <a:off x="1891283" y="4038600"/>
            <a:ext cx="694791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Category Partition Testing</a:t>
            </a:r>
            <a:r>
              <a:rPr lang="en-US" sz="2800" kern="1200" dirty="0">
                <a:solidFill>
                  <a:schemeClr val="tx1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447800" y="1043944"/>
            <a:ext cx="74676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What is category partition testing method?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69633" y="3048000"/>
            <a:ext cx="6207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idea behind </a:t>
            </a:r>
            <a:r>
              <a:rPr lang="en-US" altLang="en-US" b="1" dirty="0"/>
              <a:t>category partition </a:t>
            </a:r>
            <a:r>
              <a:rPr lang="en-US" altLang="en-US" dirty="0"/>
              <a:t>testing is to divide the input domains of a component into N different disjoint partitions and select one value from each input domain to create a test case.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69635" y="427739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69635" y="4267200"/>
            <a:ext cx="620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emphasizes both the specification </a:t>
            </a:r>
            <a:r>
              <a:rPr lang="en-US" b="1" dirty="0"/>
              <a:t>coverage</a:t>
            </a:r>
            <a:r>
              <a:rPr lang="en-US" dirty="0"/>
              <a:t> and </a:t>
            </a:r>
            <a:r>
              <a:rPr lang="en-US" b="1" dirty="0"/>
              <a:t>error detection</a:t>
            </a:r>
            <a:r>
              <a:rPr lang="en-US" dirty="0"/>
              <a:t> aspects of testing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9634" y="1748457"/>
            <a:ext cx="6436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Category Partition Method </a:t>
            </a:r>
            <a:r>
              <a:rPr lang="en-US" altLang="en-US" b="1" dirty="0"/>
              <a:t>[CPM</a:t>
            </a:r>
            <a:r>
              <a:rPr lang="en-US" altLang="en-US" dirty="0"/>
              <a:t>] is a specification based testing technique helping the testers create test cases by refining the functional specification of a program into test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239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984644" y="1017050"/>
            <a:ext cx="5635355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>
                <a:solidFill>
                  <a:schemeClr val="tx2"/>
                </a:solidFill>
              </a:rPr>
              <a:t>Main Characteristics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52601" y="1960119"/>
            <a:ext cx="6248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altLang="en-US" dirty="0"/>
              <a:t> The test specification is concise and uniform representation of test information for a function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1" y="437174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38583" y="3048000"/>
            <a:ext cx="6029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/>
              <a:t> The partition can be easily modified and gives the tester a logical way to control the volume the tests. </a:t>
            </a:r>
            <a:endParaRPr lang="en-US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1720654" y="4193192"/>
            <a:ext cx="6280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altLang="en-US" dirty="0"/>
              <a:t> The generator tool provides an automated way to produce thorough tests which avoids impossible or undesirable tests.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984645" y="1066800"/>
            <a:ext cx="53977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>
                <a:solidFill>
                  <a:schemeClr val="tx2"/>
                </a:solidFill>
              </a:rPr>
              <a:t>Category  Partition Systematic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52601" y="437174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9200" y="1828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9441" y="2376076"/>
            <a:ext cx="5419157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aseline="30000" dirty="0"/>
          </a:p>
          <a:p>
            <a:pPr>
              <a:buFont typeface="Wingdings" pitchFamily="2" charset="2"/>
              <a:buChar char="ü"/>
            </a:pPr>
            <a:r>
              <a:rPr lang="en-US" sz="2400" baseline="30000" dirty="0"/>
              <a:t>Decompose function specifications into functional units.</a:t>
            </a:r>
          </a:p>
          <a:p>
            <a:endParaRPr lang="en-US" sz="2400" baseline="30000" dirty="0"/>
          </a:p>
          <a:p>
            <a:pPr>
              <a:buFont typeface="Wingdings" pitchFamily="2" charset="2"/>
              <a:buChar char="ü"/>
            </a:pPr>
            <a:r>
              <a:rPr lang="en-US" sz="2400" baseline="30000" dirty="0"/>
              <a:t>Identify parameters and environment conditions.</a:t>
            </a:r>
          </a:p>
          <a:p>
            <a:endParaRPr lang="en-US" sz="2400" baseline="30000" dirty="0"/>
          </a:p>
          <a:p>
            <a:pPr>
              <a:buFont typeface="Wingdings" pitchFamily="2" charset="2"/>
              <a:buChar char="ü"/>
            </a:pPr>
            <a:r>
              <a:rPr lang="en-US" sz="2400" baseline="30000" dirty="0"/>
              <a:t>Find categories of information.</a:t>
            </a:r>
          </a:p>
          <a:p>
            <a:endParaRPr lang="en-US" sz="2400" baseline="30000" dirty="0"/>
          </a:p>
          <a:p>
            <a:pPr>
              <a:buFont typeface="Wingdings" pitchFamily="2" charset="2"/>
              <a:buChar char="ü"/>
            </a:pPr>
            <a:r>
              <a:rPr lang="en-US" sz="2400" baseline="30000" dirty="0"/>
              <a:t>Partition each category into choices.</a:t>
            </a:r>
          </a:p>
          <a:p>
            <a:pPr>
              <a:buFont typeface="Wingdings" pitchFamily="2" charset="2"/>
              <a:buChar char="ü"/>
            </a:pPr>
            <a:endParaRPr lang="en-US" sz="2400" baseline="30000" dirty="0"/>
          </a:p>
          <a:p>
            <a:pPr>
              <a:buFont typeface="Wingdings" pitchFamily="2" charset="2"/>
              <a:buChar char="ü"/>
            </a:pPr>
            <a:r>
              <a:rPr lang="en-US" sz="2400" baseline="30000" dirty="0"/>
              <a:t>Write test specification for each unit.</a:t>
            </a:r>
          </a:p>
          <a:p>
            <a:endParaRPr lang="en-US" sz="2400" baseline="30000" dirty="0"/>
          </a:p>
          <a:p>
            <a:pPr>
              <a:buFont typeface="Wingdings" pitchFamily="2" charset="2"/>
              <a:buChar char="ü"/>
            </a:pPr>
            <a:r>
              <a:rPr lang="en-US" sz="2400" baseline="30000" dirty="0"/>
              <a:t>Produce test frames.</a:t>
            </a:r>
          </a:p>
          <a:p>
            <a:pPr>
              <a:buFont typeface="Wingdings" pitchFamily="2" charset="2"/>
              <a:buChar char="ü"/>
            </a:pPr>
            <a:endParaRPr lang="en-US" sz="2400" baseline="30000" dirty="0"/>
          </a:p>
          <a:p>
            <a:pPr>
              <a:buFont typeface="Wingdings" pitchFamily="2" charset="2"/>
              <a:buChar char="ü"/>
            </a:pPr>
            <a:r>
              <a:rPr lang="en-US" sz="2400" baseline="30000" dirty="0"/>
              <a:t>Generate test cases.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5000" y="1690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T.J Ostrand and M.J.Balcer , he proposed a systematic method consisting of  the following steps :</a:t>
            </a:r>
          </a:p>
        </p:txBody>
      </p:sp>
    </p:spTree>
    <p:extLst>
      <p:ext uri="{BB962C8B-B14F-4D97-AF65-F5344CB8AC3E}">
        <p14:creationId xmlns:p14="http://schemas.microsoft.com/office/powerpoint/2010/main" val="29949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752601" y="1066800"/>
            <a:ext cx="585844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Partition Testing Example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52601" y="437174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0" y="1752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 : Test Specification for ATM – PIN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36653" y="2217000"/>
            <a:ext cx="593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Partition:</a:t>
            </a:r>
          </a:p>
        </p:txBody>
      </p:sp>
      <p:pic>
        <p:nvPicPr>
          <p:cNvPr id="1027" name="Picture 3" descr="\\psf\Home\Desktop\Screen Shot 2014-09-25 at 12.44.22 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62211" y="2590800"/>
            <a:ext cx="5149685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49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371600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52601" y="437174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28799" y="1600200"/>
            <a:ext cx="692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2: </a:t>
            </a:r>
          </a:p>
          <a:p>
            <a:r>
              <a:rPr lang="en-US" dirty="0"/>
              <a:t>Test a command-line program that supports “find” operation as follows: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47150" y="2362200"/>
            <a:ext cx="54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Command</a:t>
            </a:r>
            <a:r>
              <a:rPr lang="en-US" dirty="0"/>
              <a:t>: find</a:t>
            </a:r>
          </a:p>
          <a:p>
            <a:r>
              <a:rPr lang="en-US" b="1" i="1" dirty="0"/>
              <a:t>Syntax</a:t>
            </a:r>
            <a:r>
              <a:rPr lang="en-US" dirty="0"/>
              <a:t>: find &lt;pattern&gt; &lt;file&gt;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800" y="3124200"/>
            <a:ext cx="67351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Function Specifications</a:t>
            </a:r>
            <a:r>
              <a:rPr lang="en-US" sz="1600" dirty="0"/>
              <a:t>:</a:t>
            </a:r>
          </a:p>
          <a:p>
            <a:r>
              <a:rPr lang="en-US" sz="1600" dirty="0"/>
              <a:t>The find command is used to locate one or more instances of a given pattern in a text file.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All lines in the file that contain the pattern are written to standard output.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 line containing the pattern is written only once, regardless of the no. of times the pattern occurs in it.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pattern is any sequence of characters whose length does not exceed the maximum length of a line in the file.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To include a blank in the pattern, the entire pattern must be enclosed in quotes (“). To include a quotation mark in the pattern, two quotes in a row (“ ”) must be used.</a:t>
            </a:r>
          </a:p>
        </p:txBody>
      </p:sp>
    </p:spTree>
    <p:extLst>
      <p:ext uri="{BB962C8B-B14F-4D97-AF65-F5344CB8AC3E}">
        <p14:creationId xmlns:p14="http://schemas.microsoft.com/office/powerpoint/2010/main" val="29949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/>
      <p:bldP spid="47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40777" y="1017050"/>
            <a:ext cx="6617424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ounded Rectangle 4"/>
          <p:cNvSpPr/>
          <p:nvPr/>
        </p:nvSpPr>
        <p:spPr>
          <a:xfrm>
            <a:off x="1371600" y="9906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52601" y="1676400"/>
            <a:ext cx="6686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  <a:br>
              <a:rPr lang="en-US" dirty="0"/>
            </a:b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find john </a:t>
            </a:r>
            <a:r>
              <a:rPr lang="en-US" dirty="0" err="1"/>
              <a:t>myfile</a:t>
            </a:r>
            <a:endParaRPr lang="en-US" dirty="0"/>
          </a:p>
          <a:p>
            <a:r>
              <a:rPr lang="en-US" dirty="0"/>
              <a:t>       - displays lines in the file </a:t>
            </a:r>
            <a:r>
              <a:rPr lang="en-US" dirty="0" err="1"/>
              <a:t>myfile</a:t>
            </a:r>
            <a:r>
              <a:rPr lang="en-US" dirty="0"/>
              <a:t> which contain </a:t>
            </a:r>
            <a:r>
              <a:rPr lang="en-US" i="1" dirty="0"/>
              <a:t>john</a:t>
            </a:r>
            <a:endParaRPr lang="en-US" i="1" baseline="30000" dirty="0"/>
          </a:p>
          <a:p>
            <a:endParaRPr lang="en-US" sz="2400" baseline="30000" dirty="0"/>
          </a:p>
          <a:p>
            <a:pPr>
              <a:buFont typeface="Arial" pitchFamily="34" charset="0"/>
              <a:buChar char="•"/>
            </a:pPr>
            <a:r>
              <a:rPr lang="en-US" sz="2400" baseline="30000" dirty="0"/>
              <a:t>  find “john smith” </a:t>
            </a:r>
            <a:r>
              <a:rPr lang="en-US" sz="2400" baseline="30000" dirty="0" err="1"/>
              <a:t>myfile</a:t>
            </a:r>
            <a:endParaRPr lang="en-US" sz="2400" baseline="30000" dirty="0"/>
          </a:p>
          <a:p>
            <a:r>
              <a:rPr lang="en-US" sz="2400" baseline="30000" dirty="0"/>
              <a:t>        - display lines in the file </a:t>
            </a:r>
            <a:r>
              <a:rPr lang="en-US" sz="2400" baseline="30000" dirty="0" err="1"/>
              <a:t>myfile</a:t>
            </a:r>
            <a:r>
              <a:rPr lang="en-US" sz="2400" baseline="30000" dirty="0"/>
              <a:t> which contains john smith.</a:t>
            </a:r>
          </a:p>
          <a:p>
            <a:endParaRPr lang="en-US" sz="2400" baseline="30000" dirty="0"/>
          </a:p>
          <a:p>
            <a:pPr>
              <a:buFont typeface="Arial" pitchFamily="34" charset="0"/>
              <a:buChar char="•"/>
            </a:pPr>
            <a:r>
              <a:rPr lang="en-US" sz="2400" baseline="30000" dirty="0"/>
              <a:t> find “john” ” smith” </a:t>
            </a:r>
            <a:r>
              <a:rPr lang="en-US" sz="2400" baseline="30000" dirty="0" err="1"/>
              <a:t>myfile</a:t>
            </a:r>
            <a:endParaRPr lang="en-US" sz="2400" baseline="30000" dirty="0"/>
          </a:p>
          <a:p>
            <a:r>
              <a:rPr lang="en-US" sz="2400" baseline="30000" dirty="0"/>
              <a:t>           - display lines in the file which contains john” smith.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When file is considered as a parameter, we need to consider the following:- no. of occurrences of the pattern in the file.- no. of occurrences of the pattern in a line that contains it.- maximum line length in the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53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592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Category PARTITION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ounded Rectangle 4"/>
          <p:cNvSpPr/>
          <p:nvPr/>
        </p:nvSpPr>
        <p:spPr>
          <a:xfrm>
            <a:off x="1371600" y="1066800"/>
            <a:ext cx="6781800" cy="533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An Example of using Category Partition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34328" y="1828800"/>
            <a:ext cx="579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specification for Find command:</a:t>
            </a:r>
          </a:p>
          <a:p>
            <a:endParaRPr lang="en-US" dirty="0"/>
          </a:p>
          <a:p>
            <a:r>
              <a:rPr lang="en-US" b="1" dirty="0"/>
              <a:t>Parameters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b="1" dirty="0"/>
              <a:t>Pattern Size: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empty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 single character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 many character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 longer than any line in the file</a:t>
            </a:r>
          </a:p>
          <a:p>
            <a:pPr lvl="1"/>
            <a:endParaRPr lang="en-US" dirty="0"/>
          </a:p>
          <a:p>
            <a:pPr marL="342900" indent="-342900"/>
            <a:r>
              <a:rPr lang="en-US" dirty="0"/>
              <a:t>2. </a:t>
            </a:r>
            <a:r>
              <a:rPr lang="en-US" b="1" dirty="0"/>
              <a:t>Quoting: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Pattern is quoted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Pattern is not quoted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/>
              <a:t>Pattern is improperly quoted</a:t>
            </a:r>
          </a:p>
        </p:txBody>
      </p:sp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1713</Words>
  <Application>Microsoft Office PowerPoint</Application>
  <PresentationFormat>On-screen Show (4:3)</PresentationFormat>
  <Paragraphs>312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Gao</cp:lastModifiedBy>
  <cp:revision>420</cp:revision>
  <dcterms:created xsi:type="dcterms:W3CDTF">2014-06-09T00:46:10Z</dcterms:created>
  <dcterms:modified xsi:type="dcterms:W3CDTF">2020-09-04T15:34:26Z</dcterms:modified>
</cp:coreProperties>
</file>