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75" r:id="rId4"/>
    <p:sldId id="283" r:id="rId5"/>
    <p:sldId id="284" r:id="rId6"/>
    <p:sldId id="287" r:id="rId7"/>
    <p:sldId id="285" r:id="rId8"/>
    <p:sldId id="288" r:id="rId9"/>
    <p:sldId id="289" r:id="rId10"/>
    <p:sldId id="291" r:id="rId11"/>
    <p:sldId id="290" r:id="rId12"/>
    <p:sldId id="28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FCF1"/>
    <a:srgbClr val="AA1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89" autoAdjust="0"/>
    <p:restoredTop sz="86753" autoAdjust="0"/>
  </p:normalViewPr>
  <p:slideViewPr>
    <p:cSldViewPr>
      <p:cViewPr>
        <p:scale>
          <a:sx n="96" d="100"/>
          <a:sy n="96" d="100"/>
        </p:scale>
        <p:origin x="-318" y="-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760FF-2CE3-400F-8E35-A96FA6876AE2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7FF14-18D2-467C-8B24-AB2EC814BC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9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94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10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1200" dirty="0"/>
          </a:p>
          <a:p>
            <a:pPr marL="1085850" lvl="2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6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6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4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7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2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5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3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5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4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7B9EC-7C23-458E-81C3-441FA7D18A08}" type="datetimeFigureOut">
              <a:rPr lang="en-US" smtClean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1" y="3497997"/>
            <a:ext cx="6028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 	Jerry Gao, Ph.D., Professor</a:t>
            </a:r>
          </a:p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San Jose State University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577262" y="6109716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666560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Module #3 – Software White-box Testing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222" y="1737300"/>
            <a:ext cx="80660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#4 – Software Condition-Based Testing</a:t>
            </a:r>
          </a:p>
        </p:txBody>
      </p:sp>
      <p:pic>
        <p:nvPicPr>
          <p:cNvPr id="19" name="Picture 18" descr="C:\Users\Zeyu Gao\Pictures\2012-06-29 6-29-2012\Jerry-Gao-Picture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896" y="4609244"/>
            <a:ext cx="1258260" cy="15907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4767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65284" y="495963"/>
            <a:ext cx="608371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#4 – Software Condition-Based Testing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ounded Rectangle 4"/>
          <p:cNvSpPr/>
          <p:nvPr/>
        </p:nvSpPr>
        <p:spPr>
          <a:xfrm>
            <a:off x="1816169" y="919147"/>
            <a:ext cx="5878936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tx2"/>
                </a:solidFill>
              </a:rPr>
              <a:t>Software Condition-Based Testing Example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528151" y="1545479"/>
            <a:ext cx="3002241" cy="4442055"/>
            <a:chOff x="5241757" y="636400"/>
            <a:chExt cx="3597445" cy="5688200"/>
          </a:xfrm>
        </p:grpSpPr>
        <p:sp>
          <p:nvSpPr>
            <p:cNvPr id="24" name="Oval 23"/>
            <p:cNvSpPr/>
            <p:nvPr/>
          </p:nvSpPr>
          <p:spPr>
            <a:xfrm>
              <a:off x="7383476" y="636400"/>
              <a:ext cx="1095301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504187" y="1296043"/>
              <a:ext cx="1311049" cy="3843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S1-S2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6477000" y="1828799"/>
              <a:ext cx="990602" cy="381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S3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6629400" y="25146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S4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7702612" y="3358247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S5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6629400" y="32004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S6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5534333" y="3467037"/>
              <a:ext cx="800429" cy="3501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S7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6625389" y="38862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S8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6689556" y="4571701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S9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6673514" y="52578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S10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6689556" y="59436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S11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7848600" y="52578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End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7894813" y="1025501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054516" y="22298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7086600" y="29156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086600" y="218772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7559893" y="2809907"/>
              <a:ext cx="556847" cy="55109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702612" y="262524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086600" y="287336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49" name="Straight Arrow Connector 48"/>
            <p:cNvCxnSpPr>
              <a:stCxn id="35" idx="2"/>
              <a:endCxn id="36" idx="7"/>
            </p:cNvCxnSpPr>
            <p:nvPr/>
          </p:nvCxnSpPr>
          <p:spPr>
            <a:xfrm flipH="1">
              <a:off x="6217542" y="3390900"/>
              <a:ext cx="411858" cy="12741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4" idx="3"/>
            </p:cNvCxnSpPr>
            <p:nvPr/>
          </p:nvCxnSpPr>
          <p:spPr>
            <a:xfrm flipH="1">
              <a:off x="7546084" y="3683451"/>
              <a:ext cx="301598" cy="3063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6236367" y="3739247"/>
              <a:ext cx="453189" cy="2667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990619" y="1834815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7162800" y="42872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7162800" y="49730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7563952" y="4076700"/>
              <a:ext cx="1251284" cy="124893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8839200" y="2663341"/>
              <a:ext cx="0" cy="1451459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30" idx="6"/>
            </p:cNvCxnSpPr>
            <p:nvPr/>
          </p:nvCxnSpPr>
          <p:spPr>
            <a:xfrm flipH="1" flipV="1">
              <a:off x="7467602" y="2019299"/>
              <a:ext cx="1363725" cy="64003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7314393" y="1600200"/>
              <a:ext cx="301598" cy="3063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5241757" y="2089267"/>
              <a:ext cx="1235243" cy="11534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7620000" y="5638800"/>
              <a:ext cx="475296" cy="40243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5281862" y="3242692"/>
              <a:ext cx="0" cy="1451459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5281418" y="4706353"/>
              <a:ext cx="1652782" cy="12372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69345"/>
              </p:ext>
            </p:extLst>
          </p:nvPr>
        </p:nvGraphicFramePr>
        <p:xfrm>
          <a:off x="674686" y="2249341"/>
          <a:ext cx="4659314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3859">
                <a:tc>
                  <a:txBody>
                    <a:bodyPr/>
                    <a:lstStyle/>
                    <a:p>
                      <a:r>
                        <a:rPr lang="en-US" sz="1600" dirty="0"/>
                        <a:t>Predicate</a:t>
                      </a:r>
                      <a:r>
                        <a:rPr lang="en-US" sz="1600" baseline="0" dirty="0"/>
                        <a:t> Node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Possible 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539">
                <a:tc>
                  <a:txBody>
                    <a:bodyPr/>
                    <a:lstStyle/>
                    <a:p>
                      <a:r>
                        <a:rPr lang="en-US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 &lt; 6 and Length&lt;200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P1,</a:t>
                      </a:r>
                      <a:r>
                        <a:rPr lang="en-US" sz="1600" baseline="0" dirty="0"/>
                        <a:t> P2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P2.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4860" y="1545480"/>
            <a:ext cx="4715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 #4: Create  a T/F Table for each compound condition </a:t>
            </a:r>
          </a:p>
        </p:txBody>
      </p:sp>
      <p:sp>
        <p:nvSpPr>
          <p:cNvPr id="65" name="Text Box 53"/>
          <p:cNvSpPr txBox="1">
            <a:spLocks noChangeArrowheads="1"/>
          </p:cNvSpPr>
          <p:nvPr/>
        </p:nvSpPr>
        <p:spPr bwMode="auto">
          <a:xfrm>
            <a:off x="1357085" y="3757005"/>
            <a:ext cx="3973731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A: Count &lt; 6    B: Length &lt; 200	C: A AND 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------------------------------------------------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TRUE		TRUE	TRUE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TRUE		TRUE	FALSE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TRUE		FALSE	FALSE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TRUE		FALSE	FALSE</a:t>
            </a:r>
          </a:p>
        </p:txBody>
      </p:sp>
    </p:spTree>
    <p:extLst>
      <p:ext uri="{BB962C8B-B14F-4D97-AF65-F5344CB8AC3E}">
        <p14:creationId xmlns:p14="http://schemas.microsoft.com/office/powerpoint/2010/main" val="60317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87342" y="495963"/>
            <a:ext cx="608371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#4 – Software Condition-Based Testing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ounded Rectangle 4"/>
          <p:cNvSpPr/>
          <p:nvPr/>
        </p:nvSpPr>
        <p:spPr>
          <a:xfrm>
            <a:off x="1774724" y="934950"/>
            <a:ext cx="6172200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tx2"/>
                </a:solidFill>
              </a:rPr>
              <a:t>Software Condition-based Testing Example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9136" y="1524000"/>
            <a:ext cx="7662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 #5: Create a set of tests for each  predicate with component conditions.</a:t>
            </a:r>
          </a:p>
          <a:p>
            <a:r>
              <a:rPr lang="en-US" b="1" dirty="0"/>
              <a:t>Each test case covers one entry of the corresponding T/F Table.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182754"/>
              </p:ext>
            </p:extLst>
          </p:nvPr>
        </p:nvGraphicFramePr>
        <p:xfrm>
          <a:off x="682800" y="2225040"/>
          <a:ext cx="76992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7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69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34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Path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Test</a:t>
                      </a:r>
                      <a:r>
                        <a:rPr lang="en-US" sz="1400" baseline="0" dirty="0"/>
                        <a:t> 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Branch</a:t>
                      </a:r>
                    </a:p>
                    <a:p>
                      <a:r>
                        <a:rPr lang="en-US" sz="1400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A:</a:t>
                      </a:r>
                    </a:p>
                    <a:p>
                      <a:r>
                        <a:rPr lang="en-US" sz="1400" dirty="0"/>
                        <a:t>Count</a:t>
                      </a:r>
                      <a:r>
                        <a:rPr lang="en-US" sz="1400" baseline="0" dirty="0"/>
                        <a:t> &lt;6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B:</a:t>
                      </a:r>
                    </a:p>
                    <a:p>
                      <a:r>
                        <a:rPr lang="en-US" sz="1400" dirty="0"/>
                        <a:t>Length &lt;200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C: A and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Expected</a:t>
                      </a:r>
                    </a:p>
                    <a:p>
                      <a:r>
                        <a:rPr lang="en-US" sz="1400" dirty="0"/>
                        <a:t>Outputs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Path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Count</a:t>
                      </a:r>
                      <a:r>
                        <a:rPr lang="en-US" sz="1400" baseline="0" dirty="0"/>
                        <a:t> = 7</a:t>
                      </a:r>
                    </a:p>
                    <a:p>
                      <a:r>
                        <a:rPr lang="en-US" sz="1400" dirty="0"/>
                        <a:t>Length</a:t>
                      </a:r>
                      <a:r>
                        <a:rPr lang="en-US" sz="1400" baseline="0" dirty="0"/>
                        <a:t> = 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Length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Path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Count = 5</a:t>
                      </a:r>
                    </a:p>
                    <a:p>
                      <a:r>
                        <a:rPr lang="en-US" sz="1400" dirty="0"/>
                        <a:t>Length</a:t>
                      </a:r>
                      <a:r>
                        <a:rPr lang="en-US" sz="1400" baseline="0" dirty="0"/>
                        <a:t> = 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  <a:r>
                        <a:rPr lang="en-US" sz="1400" baseline="0" dirty="0"/>
                        <a:t> = 60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Path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Count = 5</a:t>
                      </a:r>
                    </a:p>
                    <a:p>
                      <a:r>
                        <a:rPr lang="en-US" sz="1400" dirty="0"/>
                        <a:t>Length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Length = 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Path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Count = 7</a:t>
                      </a:r>
                    </a:p>
                    <a:p>
                      <a:r>
                        <a:rPr lang="en-US" sz="1400" dirty="0"/>
                        <a:t>Length</a:t>
                      </a:r>
                      <a:r>
                        <a:rPr lang="en-US" sz="1400" baseline="0" dirty="0"/>
                        <a:t> = 200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  <a:r>
                        <a:rPr lang="en-US" sz="1400" baseline="0" dirty="0"/>
                        <a:t> =200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254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" y="5357196"/>
            <a:ext cx="1418613" cy="86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11502" y="487746"/>
            <a:ext cx="630974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#4 – Software Conduction-Based Testing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ounded Rectangle 4"/>
          <p:cNvSpPr/>
          <p:nvPr/>
        </p:nvSpPr>
        <p:spPr>
          <a:xfrm>
            <a:off x="2095500" y="1036100"/>
            <a:ext cx="5867401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tx2"/>
                </a:solidFill>
              </a:rPr>
              <a:t>Software Condition-Based Testing Coverage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31746" y="2414553"/>
            <a:ext cx="56692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Cover each predicate node in  a program flow graph.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Cover each branch link (or edge) in a program flow graph.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Cover each combinational case in a compound Boolean condition of each predicate node in a program flow graph.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47685" y="4766846"/>
            <a:ext cx="58057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This method can not assure the statement coverage (or known as node coverage) in a program.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5707" y="1905000"/>
            <a:ext cx="5172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 has been covered by Condition-Based Testing?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62201" y="4289862"/>
            <a:ext cx="555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 has not been covered by Condition-Based Testing?</a:t>
            </a:r>
          </a:p>
        </p:txBody>
      </p:sp>
    </p:spTree>
    <p:extLst>
      <p:ext uri="{BB962C8B-B14F-4D97-AF65-F5344CB8AC3E}">
        <p14:creationId xmlns:p14="http://schemas.microsoft.com/office/powerpoint/2010/main" val="353396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608371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#3 – Software Condition-Based Testing</a:t>
            </a:r>
          </a:p>
        </p:txBody>
      </p:sp>
      <p:sp>
        <p:nvSpPr>
          <p:cNvPr id="23" name="Rounded Rectangle 4"/>
          <p:cNvSpPr/>
          <p:nvPr/>
        </p:nvSpPr>
        <p:spPr>
          <a:xfrm>
            <a:off x="1905000" y="1143000"/>
            <a:ext cx="6513949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solidFill>
                  <a:schemeClr val="tx1"/>
                </a:solidFill>
              </a:rPr>
              <a:t>What Is Condition-Based Testing?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9" name="Rounded Rectangle 4"/>
          <p:cNvSpPr/>
          <p:nvPr/>
        </p:nvSpPr>
        <p:spPr>
          <a:xfrm>
            <a:off x="1905001" y="3530004"/>
            <a:ext cx="6590148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solidFill>
                  <a:schemeClr val="tx1"/>
                </a:solidFill>
              </a:rPr>
              <a:t>A Condition-Based Testing Example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0" name="Rounded Rectangle 4"/>
          <p:cNvSpPr/>
          <p:nvPr/>
        </p:nvSpPr>
        <p:spPr>
          <a:xfrm>
            <a:off x="1917117" y="4368204"/>
            <a:ext cx="6578032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solidFill>
                  <a:schemeClr val="tx1"/>
                </a:solidFill>
              </a:rPr>
              <a:t>Condition-Based Testing Coverage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2" name="Rounded Rectangle 4"/>
          <p:cNvSpPr/>
          <p:nvPr/>
        </p:nvSpPr>
        <p:spPr>
          <a:xfrm>
            <a:off x="1917116" y="1963271"/>
            <a:ext cx="6565915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solidFill>
                  <a:schemeClr val="tx1"/>
                </a:solidFill>
              </a:rPr>
              <a:t>Why Is Condition-Based Testing Important?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1" name="Rounded Rectangle 4"/>
          <p:cNvSpPr/>
          <p:nvPr/>
        </p:nvSpPr>
        <p:spPr>
          <a:xfrm>
            <a:off x="1905000" y="2743200"/>
            <a:ext cx="6578032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solidFill>
                  <a:schemeClr val="tx1"/>
                </a:solidFill>
              </a:rPr>
              <a:t>How to Conduct Condition-Based Testing?</a:t>
            </a:r>
            <a:endParaRPr lang="en-US" sz="28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0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 animBg="1"/>
      <p:bldP spid="20" grpId="0" animBg="1"/>
      <p:bldP spid="22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601959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#4:  Software Condition-Based Testing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ounded Rectangle 4"/>
          <p:cNvSpPr/>
          <p:nvPr/>
        </p:nvSpPr>
        <p:spPr>
          <a:xfrm>
            <a:off x="2088356" y="986350"/>
            <a:ext cx="5881689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tx2"/>
                </a:solidFill>
              </a:rPr>
              <a:t>What Is Condition-Based Testing?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676401" y="1676400"/>
            <a:ext cx="67056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i="0" dirty="0"/>
              <a:t>Definition</a:t>
            </a:r>
            <a:r>
              <a:rPr lang="en-US" altLang="en-US" sz="1800" i="0" dirty="0"/>
              <a:t>: Condition-based testing is one program-based software testing </a:t>
            </a:r>
            <a:r>
              <a:rPr lang="en-US" altLang="en-US" sz="1800" dirty="0"/>
              <a:t>strategy in which engineers focus on compound Boolean conditions in predicate nodes.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Its major testing focuses are </a:t>
            </a:r>
            <a:r>
              <a:rPr lang="en-US" altLang="en-US" sz="1800" i="0" dirty="0"/>
              <a:t>incorrect logics and implementations in complex Boolean expressions </a:t>
            </a:r>
            <a:r>
              <a:rPr lang="en-US" altLang="en-US" sz="1800" dirty="0"/>
              <a:t>for predicate nodes</a:t>
            </a:r>
            <a:r>
              <a:rPr lang="en-US" altLang="en-US" sz="1800" i="0" dirty="0"/>
              <a:t>. They include: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0" dirty="0"/>
              <a:t>		- Boolean variable errors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0" dirty="0"/>
              <a:t>		- Boolean parenthesis errors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0" dirty="0"/>
              <a:t>		- Boolean operator errors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0" dirty="0"/>
              <a:t>		- Relational operator errors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0" dirty="0"/>
              <a:t>		- Arithmetic expression errors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i="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0" dirty="0"/>
              <a:t>Test model:	Program flow graph model</a:t>
            </a:r>
          </a:p>
        </p:txBody>
      </p:sp>
    </p:spTree>
    <p:extLst>
      <p:ext uri="{BB962C8B-B14F-4D97-AF65-F5344CB8AC3E}">
        <p14:creationId xmlns:p14="http://schemas.microsoft.com/office/powerpoint/2010/main" val="138415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87944" y="489083"/>
            <a:ext cx="608371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#4 – Software Condition-Based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2087944" y="1018100"/>
            <a:ext cx="5882513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tx2"/>
                </a:solidFill>
              </a:rPr>
              <a:t>Why Do We Need Condition-Based Testing?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031"/>
          <p:cNvSpPr>
            <a:spLocks noChangeArrowheads="1"/>
          </p:cNvSpPr>
          <p:nvPr/>
        </p:nvSpPr>
        <p:spPr bwMode="auto">
          <a:xfrm>
            <a:off x="1752601" y="1676400"/>
            <a:ext cx="6553199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/>
              <a:t>-    Software programs consist of many logic decisions (in Boolean expressions). Some of them implemented with compound Boolean Conditions.</a:t>
            </a:r>
          </a:p>
          <a:p>
            <a:br>
              <a:rPr lang="en-US" altLang="en-US" sz="1800" dirty="0"/>
            </a:br>
            <a:r>
              <a:rPr lang="en-US" altLang="en-US" sz="1800" dirty="0"/>
              <a:t>-    Many incorrect implementations of compound Boolean conditions lead to software decision errors</a:t>
            </a:r>
          </a:p>
          <a:p>
            <a:pPr marL="285750" indent="-285750">
              <a:buFontTx/>
              <a:buChar char="-"/>
            </a:pPr>
            <a:endParaRPr lang="en-US" altLang="en-US" sz="1800" dirty="0"/>
          </a:p>
          <a:p>
            <a:pPr marL="285750" indent="-285750">
              <a:buFontTx/>
              <a:buChar char="-"/>
            </a:pPr>
            <a:r>
              <a:rPr lang="en-US" altLang="en-US" sz="1800" dirty="0"/>
              <a:t>The program code coverage is not enough to reach to the decision coverage (or the branch coverage)</a:t>
            </a:r>
          </a:p>
          <a:p>
            <a:pPr marL="285750" indent="-285750">
              <a:buFontTx/>
              <a:buChar char="-"/>
            </a:pPr>
            <a:endParaRPr lang="en-US" altLang="en-US" sz="1800" dirty="0"/>
          </a:p>
          <a:p>
            <a:pPr marL="285750" indent="-285750">
              <a:buFontTx/>
              <a:buChar char="-"/>
            </a:pPr>
            <a:r>
              <a:rPr lang="en-US" altLang="en-US" sz="1800" dirty="0"/>
              <a:t>Software branch testing can’t assure the adequate test coverage for each combined Boolean conditions and its outcomes for a predicate node in a program flow graph.</a:t>
            </a:r>
          </a:p>
        </p:txBody>
      </p:sp>
    </p:spTree>
    <p:extLst>
      <p:ext uri="{BB962C8B-B14F-4D97-AF65-F5344CB8AC3E}">
        <p14:creationId xmlns:p14="http://schemas.microsoft.com/office/powerpoint/2010/main" val="1747963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91505" y="457200"/>
            <a:ext cx="608371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#3 – Software Condition-Based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752601" y="937984"/>
            <a:ext cx="6858000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tx2"/>
                </a:solidFill>
              </a:rPr>
              <a:t>How to Conduct Software Condition-Based Testing?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031"/>
          <p:cNvSpPr>
            <a:spLocks noChangeArrowheads="1"/>
          </p:cNvSpPr>
          <p:nvPr/>
        </p:nvSpPr>
        <p:spPr bwMode="auto">
          <a:xfrm>
            <a:off x="1671586" y="1408245"/>
            <a:ext cx="6862814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 dirty="0"/>
              <a:t>Step #1:  Come out a program flow graph as a test model for a given program (i.e. a function in C++/Java).</a:t>
            </a:r>
          </a:p>
        </p:txBody>
      </p:sp>
      <p:sp>
        <p:nvSpPr>
          <p:cNvPr id="23" name="Rectangle 1031"/>
          <p:cNvSpPr>
            <a:spLocks noChangeArrowheads="1"/>
          </p:cNvSpPr>
          <p:nvPr/>
        </p:nvSpPr>
        <p:spPr bwMode="auto">
          <a:xfrm>
            <a:off x="1667418" y="2331323"/>
            <a:ext cx="6931893" cy="744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 dirty="0"/>
              <a:t>Step #2:  Identify predicate nodes with a compound Boolean condition in a program flow graph. Identify an independent path for each predicate node and related branches.</a:t>
            </a:r>
          </a:p>
        </p:txBody>
      </p:sp>
      <p:sp>
        <p:nvSpPr>
          <p:cNvPr id="30" name="Rectangle 1031"/>
          <p:cNvSpPr>
            <a:spLocks noChangeArrowheads="1"/>
          </p:cNvSpPr>
          <p:nvPr/>
        </p:nvSpPr>
        <p:spPr bwMode="auto">
          <a:xfrm>
            <a:off x="1730022" y="3177825"/>
            <a:ext cx="6535217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 dirty="0"/>
              <a:t>Step #3:  Create a T/F condition table  for each compound Boolean condition, including all of possible outcomes with diverse combinational inputs.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4495800" y="4191000"/>
            <a:ext cx="35553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53"/>
          <p:cNvSpPr txBox="1">
            <a:spLocks noChangeArrowheads="1"/>
          </p:cNvSpPr>
          <p:nvPr/>
        </p:nvSpPr>
        <p:spPr bwMode="auto">
          <a:xfrm>
            <a:off x="4498532" y="3841746"/>
            <a:ext cx="3959668" cy="22467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A	B	C        A AND B or C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TRUE	TRUE	TRUE	TRUE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TRUE	TRUE	FALSE	TRUE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TRUE	FALSE	TRUE	TRUE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TRUE	FALSE	FALSE	FALSE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FALSE	TRUE	TRUE	TRUE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FALSE	TRUE	FALSE	FALSE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FALSE	FALSE	TRUE	TRUE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FALSE	FALSE	FALSE	FALSE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1" y="4488597"/>
            <a:ext cx="2437847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A compound condition: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ym typeface="Wingdings" panose="05000000000000000000" pitchFamily="2" charset="2"/>
              </a:rPr>
              <a:t> </a:t>
            </a:r>
            <a:r>
              <a:rPr lang="en-US" altLang="en-US" dirty="0"/>
              <a:t>A AND B or C</a:t>
            </a:r>
          </a:p>
        </p:txBody>
      </p:sp>
    </p:spTree>
    <p:extLst>
      <p:ext uri="{BB962C8B-B14F-4D97-AF65-F5344CB8AC3E}">
        <p14:creationId xmlns:p14="http://schemas.microsoft.com/office/powerpoint/2010/main" val="40677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3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70887" y="457200"/>
            <a:ext cx="493436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#3 – Software Branch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2270887" y="986173"/>
            <a:ext cx="5640001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tx2"/>
                </a:solidFill>
              </a:rPr>
              <a:t>How to Conduct Software Branch Testing?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1031"/>
          <p:cNvSpPr>
            <a:spLocks noChangeArrowheads="1"/>
          </p:cNvSpPr>
          <p:nvPr/>
        </p:nvSpPr>
        <p:spPr bwMode="auto">
          <a:xfrm>
            <a:off x="2277750" y="5334000"/>
            <a:ext cx="6019800" cy="557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 dirty="0"/>
              <a:t>Step #5:  Find test data and expected test result for this path.</a:t>
            </a:r>
          </a:p>
          <a:p>
            <a:r>
              <a:rPr lang="en-US" altLang="en-US" sz="1600" dirty="0"/>
              <a:t>Continue Step #4 until covering the rest of condition table entries.</a:t>
            </a:r>
          </a:p>
        </p:txBody>
      </p:sp>
      <p:sp>
        <p:nvSpPr>
          <p:cNvPr id="35" name="Rectangle 1031"/>
          <p:cNvSpPr>
            <a:spLocks noChangeArrowheads="1"/>
          </p:cNvSpPr>
          <p:nvPr/>
        </p:nvSpPr>
        <p:spPr bwMode="auto">
          <a:xfrm>
            <a:off x="2264743" y="4393574"/>
            <a:ext cx="634585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 dirty="0"/>
              <a:t>Step #4:  Identify one independent executable path to cover one target predicate node and its branch to cover one condition table entry.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554930" y="1824358"/>
            <a:ext cx="3914708" cy="2472645"/>
            <a:chOff x="1905000" y="1902112"/>
            <a:chExt cx="5318874" cy="3633311"/>
          </a:xfrm>
        </p:grpSpPr>
        <p:sp>
          <p:nvSpPr>
            <p:cNvPr id="37" name="Oval 8"/>
            <p:cNvSpPr>
              <a:spLocks noChangeArrowheads="1"/>
            </p:cNvSpPr>
            <p:nvPr/>
          </p:nvSpPr>
          <p:spPr bwMode="auto">
            <a:xfrm>
              <a:off x="1905000" y="3684588"/>
              <a:ext cx="5334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38" name="Text Box 9"/>
            <p:cNvSpPr txBox="1">
              <a:spLocks noChangeArrowheads="1"/>
            </p:cNvSpPr>
            <p:nvPr/>
          </p:nvSpPr>
          <p:spPr bwMode="auto">
            <a:xfrm>
              <a:off x="1981199" y="3711576"/>
              <a:ext cx="536220" cy="45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cs typeface="Times New Roman" panose="02020603050405020304" pitchFamily="18" charset="0"/>
                </a:rPr>
                <a:t>A?</a:t>
              </a:r>
            </a:p>
          </p:txBody>
        </p:sp>
        <p:sp>
          <p:nvSpPr>
            <p:cNvPr id="39" name="Oval 10"/>
            <p:cNvSpPr>
              <a:spLocks noChangeArrowheads="1"/>
            </p:cNvSpPr>
            <p:nvPr/>
          </p:nvSpPr>
          <p:spPr bwMode="auto">
            <a:xfrm>
              <a:off x="2971800" y="3048000"/>
              <a:ext cx="5334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3048000" y="3074988"/>
              <a:ext cx="523153" cy="45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cs typeface="Times New Roman" panose="02020603050405020304" pitchFamily="18" charset="0"/>
                </a:rPr>
                <a:t>B?</a:t>
              </a:r>
            </a:p>
          </p:txBody>
        </p: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3048000" y="4419600"/>
              <a:ext cx="5334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42" name="Text Box 13"/>
            <p:cNvSpPr txBox="1">
              <a:spLocks noChangeArrowheads="1"/>
            </p:cNvSpPr>
            <p:nvPr/>
          </p:nvSpPr>
          <p:spPr bwMode="auto">
            <a:xfrm>
              <a:off x="3124200" y="4446588"/>
              <a:ext cx="523153" cy="45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cs typeface="Times New Roman" panose="02020603050405020304" pitchFamily="18" charset="0"/>
                </a:rPr>
                <a:t>B?</a:t>
              </a:r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4103688" y="2514600"/>
              <a:ext cx="5334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44" name="Text Box 15"/>
            <p:cNvSpPr txBox="1">
              <a:spLocks noChangeArrowheads="1"/>
            </p:cNvSpPr>
            <p:nvPr/>
          </p:nvSpPr>
          <p:spPr bwMode="auto">
            <a:xfrm>
              <a:off x="4179888" y="2541589"/>
              <a:ext cx="523153" cy="45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cs typeface="Times New Roman" panose="02020603050405020304" pitchFamily="18" charset="0"/>
                </a:rPr>
                <a:t>C?</a:t>
              </a:r>
            </a:p>
          </p:txBody>
        </p:sp>
        <p:sp>
          <p:nvSpPr>
            <p:cNvPr id="45" name="Oval 16"/>
            <p:cNvSpPr>
              <a:spLocks noChangeArrowheads="1"/>
            </p:cNvSpPr>
            <p:nvPr/>
          </p:nvSpPr>
          <p:spPr bwMode="auto">
            <a:xfrm>
              <a:off x="4103688" y="3352800"/>
              <a:ext cx="5334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46" name="Text Box 17"/>
            <p:cNvSpPr txBox="1">
              <a:spLocks noChangeArrowheads="1"/>
            </p:cNvSpPr>
            <p:nvPr/>
          </p:nvSpPr>
          <p:spPr bwMode="auto">
            <a:xfrm>
              <a:off x="4179888" y="3379787"/>
              <a:ext cx="523153" cy="45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cs typeface="Times New Roman" panose="02020603050405020304" pitchFamily="18" charset="0"/>
                </a:rPr>
                <a:t>C?</a:t>
              </a:r>
            </a:p>
          </p:txBody>
        </p:sp>
        <p:sp>
          <p:nvSpPr>
            <p:cNvPr id="47" name="Oval 18"/>
            <p:cNvSpPr>
              <a:spLocks noChangeArrowheads="1"/>
            </p:cNvSpPr>
            <p:nvPr/>
          </p:nvSpPr>
          <p:spPr bwMode="auto">
            <a:xfrm>
              <a:off x="4103688" y="4191000"/>
              <a:ext cx="5334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48" name="Text Box 19"/>
            <p:cNvSpPr txBox="1">
              <a:spLocks noChangeArrowheads="1"/>
            </p:cNvSpPr>
            <p:nvPr/>
          </p:nvSpPr>
          <p:spPr bwMode="auto">
            <a:xfrm>
              <a:off x="4179888" y="4217988"/>
              <a:ext cx="523153" cy="45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cs typeface="Times New Roman" panose="02020603050405020304" pitchFamily="18" charset="0"/>
                </a:rPr>
                <a:t>C?</a:t>
              </a:r>
            </a:p>
          </p:txBody>
        </p:sp>
        <p:sp>
          <p:nvSpPr>
            <p:cNvPr id="49" name="Oval 20"/>
            <p:cNvSpPr>
              <a:spLocks noChangeArrowheads="1"/>
            </p:cNvSpPr>
            <p:nvPr/>
          </p:nvSpPr>
          <p:spPr bwMode="auto">
            <a:xfrm>
              <a:off x="4103688" y="5056188"/>
              <a:ext cx="5334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50" name="Text Box 21"/>
            <p:cNvSpPr txBox="1">
              <a:spLocks noChangeArrowheads="1"/>
            </p:cNvSpPr>
            <p:nvPr/>
          </p:nvSpPr>
          <p:spPr bwMode="auto">
            <a:xfrm>
              <a:off x="4179888" y="5083175"/>
              <a:ext cx="523153" cy="45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cs typeface="Times New Roman" panose="02020603050405020304" pitchFamily="18" charset="0"/>
                </a:rPr>
                <a:t>C?</a:t>
              </a:r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 flipV="1">
              <a:off x="2362200" y="3379788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Line 23"/>
            <p:cNvSpPr>
              <a:spLocks noChangeShapeType="1"/>
            </p:cNvSpPr>
            <p:nvPr/>
          </p:nvSpPr>
          <p:spPr bwMode="auto">
            <a:xfrm>
              <a:off x="2362200" y="4065588"/>
              <a:ext cx="685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Line 24"/>
            <p:cNvSpPr>
              <a:spLocks noChangeShapeType="1"/>
            </p:cNvSpPr>
            <p:nvPr/>
          </p:nvSpPr>
          <p:spPr bwMode="auto">
            <a:xfrm>
              <a:off x="3505200" y="4827588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Line 25"/>
            <p:cNvSpPr>
              <a:spLocks noChangeShapeType="1"/>
            </p:cNvSpPr>
            <p:nvPr/>
          </p:nvSpPr>
          <p:spPr bwMode="auto">
            <a:xfrm flipV="1">
              <a:off x="3581400" y="4370388"/>
              <a:ext cx="533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Line 26"/>
            <p:cNvSpPr>
              <a:spLocks noChangeShapeType="1"/>
            </p:cNvSpPr>
            <p:nvPr/>
          </p:nvSpPr>
          <p:spPr bwMode="auto">
            <a:xfrm>
              <a:off x="3505200" y="3303588"/>
              <a:ext cx="609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Line 27"/>
            <p:cNvSpPr>
              <a:spLocks noChangeShapeType="1"/>
            </p:cNvSpPr>
            <p:nvPr/>
          </p:nvSpPr>
          <p:spPr bwMode="auto">
            <a:xfrm flipV="1">
              <a:off x="3505200" y="2770188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Line 28"/>
            <p:cNvSpPr>
              <a:spLocks noChangeShapeType="1"/>
            </p:cNvSpPr>
            <p:nvPr/>
          </p:nvSpPr>
          <p:spPr bwMode="auto">
            <a:xfrm>
              <a:off x="4586880" y="2655888"/>
              <a:ext cx="1828801" cy="6095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Oval 29"/>
            <p:cNvSpPr>
              <a:spLocks noChangeArrowheads="1"/>
            </p:cNvSpPr>
            <p:nvPr/>
          </p:nvSpPr>
          <p:spPr bwMode="auto">
            <a:xfrm>
              <a:off x="6172201" y="3276600"/>
              <a:ext cx="1051672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"/>
            <p:cNvSpPr txBox="1">
              <a:spLocks noChangeArrowheads="1"/>
            </p:cNvSpPr>
            <p:nvPr/>
          </p:nvSpPr>
          <p:spPr bwMode="auto">
            <a:xfrm>
              <a:off x="6217543" y="3276600"/>
              <a:ext cx="960986" cy="45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cs typeface="Times New Roman" panose="02020603050405020304" pitchFamily="18" charset="0"/>
                </a:rPr>
                <a:t>TRUE</a:t>
              </a:r>
            </a:p>
          </p:txBody>
        </p:sp>
        <p:sp>
          <p:nvSpPr>
            <p:cNvPr id="60" name="Oval 31"/>
            <p:cNvSpPr>
              <a:spLocks noChangeArrowheads="1"/>
            </p:cNvSpPr>
            <p:nvPr/>
          </p:nvSpPr>
          <p:spPr bwMode="auto">
            <a:xfrm>
              <a:off x="6172199" y="4267201"/>
              <a:ext cx="1051673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>
                <a:cs typeface="Times New Roman" panose="02020603050405020304" pitchFamily="18" charset="0"/>
              </a:endParaRPr>
            </a:p>
          </p:txBody>
        </p:sp>
        <p:sp>
          <p:nvSpPr>
            <p:cNvPr id="61" name="Text Box 32"/>
            <p:cNvSpPr txBox="1">
              <a:spLocks noChangeArrowheads="1"/>
            </p:cNvSpPr>
            <p:nvPr/>
          </p:nvSpPr>
          <p:spPr bwMode="auto">
            <a:xfrm>
              <a:off x="6248399" y="4294188"/>
              <a:ext cx="975475" cy="45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cs typeface="Times New Roman" panose="02020603050405020304" pitchFamily="18" charset="0"/>
                </a:rPr>
                <a:t>FALSE</a:t>
              </a:r>
            </a:p>
          </p:txBody>
        </p:sp>
        <p:sp>
          <p:nvSpPr>
            <p:cNvPr id="62" name="Line 33"/>
            <p:cNvSpPr>
              <a:spLocks noChangeShapeType="1"/>
            </p:cNvSpPr>
            <p:nvPr/>
          </p:nvSpPr>
          <p:spPr bwMode="auto">
            <a:xfrm>
              <a:off x="4572001" y="3505199"/>
              <a:ext cx="160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Line 34"/>
            <p:cNvSpPr>
              <a:spLocks noChangeShapeType="1"/>
            </p:cNvSpPr>
            <p:nvPr/>
          </p:nvSpPr>
          <p:spPr bwMode="auto">
            <a:xfrm>
              <a:off x="4572000" y="4370388"/>
              <a:ext cx="1676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Line 35"/>
            <p:cNvSpPr>
              <a:spLocks noChangeShapeType="1"/>
            </p:cNvSpPr>
            <p:nvPr/>
          </p:nvSpPr>
          <p:spPr bwMode="auto">
            <a:xfrm flipV="1">
              <a:off x="4572000" y="4446588"/>
              <a:ext cx="16764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Line 36"/>
            <p:cNvSpPr>
              <a:spLocks noChangeShapeType="1"/>
            </p:cNvSpPr>
            <p:nvPr/>
          </p:nvSpPr>
          <p:spPr bwMode="auto">
            <a:xfrm>
              <a:off x="4572000" y="3608388"/>
              <a:ext cx="1676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Line 37"/>
            <p:cNvSpPr>
              <a:spLocks noChangeShapeType="1"/>
            </p:cNvSpPr>
            <p:nvPr/>
          </p:nvSpPr>
          <p:spPr bwMode="auto">
            <a:xfrm flipV="1">
              <a:off x="4572000" y="3608388"/>
              <a:ext cx="16002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Line 38"/>
            <p:cNvSpPr>
              <a:spLocks noChangeShapeType="1"/>
            </p:cNvSpPr>
            <p:nvPr/>
          </p:nvSpPr>
          <p:spPr bwMode="auto">
            <a:xfrm flipV="1">
              <a:off x="4572000" y="3684588"/>
              <a:ext cx="160020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Line 39"/>
            <p:cNvSpPr>
              <a:spLocks noChangeShapeType="1"/>
            </p:cNvSpPr>
            <p:nvPr/>
          </p:nvSpPr>
          <p:spPr bwMode="auto">
            <a:xfrm>
              <a:off x="4572000" y="2846388"/>
              <a:ext cx="1676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 Box 40"/>
            <p:cNvSpPr txBox="1">
              <a:spLocks noChangeArrowheads="1"/>
            </p:cNvSpPr>
            <p:nvPr/>
          </p:nvSpPr>
          <p:spPr bwMode="auto">
            <a:xfrm>
              <a:off x="2362200" y="3148712"/>
              <a:ext cx="399006" cy="45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70" name="Text Box 41"/>
            <p:cNvSpPr txBox="1">
              <a:spLocks noChangeArrowheads="1"/>
            </p:cNvSpPr>
            <p:nvPr/>
          </p:nvSpPr>
          <p:spPr bwMode="auto">
            <a:xfrm>
              <a:off x="2514601" y="4294188"/>
              <a:ext cx="385939" cy="45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71" name="Text Box 42"/>
            <p:cNvSpPr txBox="1">
              <a:spLocks noChangeArrowheads="1"/>
            </p:cNvSpPr>
            <p:nvPr/>
          </p:nvSpPr>
          <p:spPr bwMode="auto">
            <a:xfrm>
              <a:off x="5087393" y="2456438"/>
              <a:ext cx="399006" cy="45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72" name="Text Box 43"/>
            <p:cNvSpPr txBox="1">
              <a:spLocks noChangeArrowheads="1"/>
            </p:cNvSpPr>
            <p:nvPr/>
          </p:nvSpPr>
          <p:spPr bwMode="auto">
            <a:xfrm>
              <a:off x="3489688" y="2572517"/>
              <a:ext cx="399006" cy="45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73" name="Text Box 44"/>
            <p:cNvSpPr txBox="1">
              <a:spLocks noChangeArrowheads="1"/>
            </p:cNvSpPr>
            <p:nvPr/>
          </p:nvSpPr>
          <p:spPr bwMode="auto">
            <a:xfrm>
              <a:off x="3527763" y="4070540"/>
              <a:ext cx="399006" cy="45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74" name="Text Box 45"/>
            <p:cNvSpPr txBox="1">
              <a:spLocks noChangeArrowheads="1"/>
            </p:cNvSpPr>
            <p:nvPr/>
          </p:nvSpPr>
          <p:spPr bwMode="auto">
            <a:xfrm>
              <a:off x="4448868" y="3814952"/>
              <a:ext cx="399006" cy="45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75" name="Text Box 46"/>
            <p:cNvSpPr txBox="1">
              <a:spLocks noChangeArrowheads="1"/>
            </p:cNvSpPr>
            <p:nvPr/>
          </p:nvSpPr>
          <p:spPr bwMode="auto">
            <a:xfrm>
              <a:off x="5011193" y="3157843"/>
              <a:ext cx="399006" cy="45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76" name="Text Box 47"/>
            <p:cNvSpPr txBox="1">
              <a:spLocks noChangeArrowheads="1"/>
            </p:cNvSpPr>
            <p:nvPr/>
          </p:nvSpPr>
          <p:spPr bwMode="auto">
            <a:xfrm>
              <a:off x="4279900" y="4751388"/>
              <a:ext cx="399006" cy="45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77" name="Text Box 48"/>
            <p:cNvSpPr txBox="1">
              <a:spLocks noChangeArrowheads="1"/>
            </p:cNvSpPr>
            <p:nvPr/>
          </p:nvSpPr>
          <p:spPr bwMode="auto">
            <a:xfrm>
              <a:off x="4724400" y="5056188"/>
              <a:ext cx="385939" cy="45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78" name="Text Box 49"/>
            <p:cNvSpPr txBox="1">
              <a:spLocks noChangeArrowheads="1"/>
            </p:cNvSpPr>
            <p:nvPr/>
          </p:nvSpPr>
          <p:spPr bwMode="auto">
            <a:xfrm>
              <a:off x="4571999" y="2922589"/>
              <a:ext cx="385939" cy="45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79" name="Text Box 50"/>
            <p:cNvSpPr txBox="1">
              <a:spLocks noChangeArrowheads="1"/>
            </p:cNvSpPr>
            <p:nvPr/>
          </p:nvSpPr>
          <p:spPr bwMode="auto">
            <a:xfrm>
              <a:off x="3462162" y="4977511"/>
              <a:ext cx="385939" cy="45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0" name="Text Box 51"/>
            <p:cNvSpPr txBox="1">
              <a:spLocks noChangeArrowheads="1"/>
            </p:cNvSpPr>
            <p:nvPr/>
          </p:nvSpPr>
          <p:spPr bwMode="auto">
            <a:xfrm>
              <a:off x="4724400" y="4370388"/>
              <a:ext cx="385939" cy="45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1" name="Text Box 52"/>
            <p:cNvSpPr txBox="1">
              <a:spLocks noChangeArrowheads="1"/>
            </p:cNvSpPr>
            <p:nvPr/>
          </p:nvSpPr>
          <p:spPr bwMode="auto">
            <a:xfrm>
              <a:off x="3505200" y="3303589"/>
              <a:ext cx="385939" cy="45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2" name="Text Box 53"/>
            <p:cNvSpPr txBox="1">
              <a:spLocks noChangeArrowheads="1"/>
            </p:cNvSpPr>
            <p:nvPr/>
          </p:nvSpPr>
          <p:spPr bwMode="auto">
            <a:xfrm>
              <a:off x="5179130" y="3505199"/>
              <a:ext cx="385939" cy="45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3" name="Text Box 1035"/>
            <p:cNvSpPr txBox="1">
              <a:spLocks noChangeArrowheads="1"/>
            </p:cNvSpPr>
            <p:nvPr/>
          </p:nvSpPr>
          <p:spPr bwMode="auto">
            <a:xfrm>
              <a:off x="2142264" y="1902112"/>
              <a:ext cx="4762480" cy="45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cs typeface="Times New Roman" panose="02020603050405020304" pitchFamily="18" charset="0"/>
                </a:rPr>
                <a:t>A Compound Condition:  (  A AND B Or C )</a:t>
              </a:r>
            </a:p>
          </p:txBody>
        </p:sp>
      </p:grpSp>
      <p:sp>
        <p:nvSpPr>
          <p:cNvPr id="84" name="Text Box 53"/>
          <p:cNvSpPr txBox="1">
            <a:spLocks noChangeArrowheads="1"/>
          </p:cNvSpPr>
          <p:nvPr/>
        </p:nvSpPr>
        <p:spPr bwMode="auto">
          <a:xfrm>
            <a:off x="625799" y="1827807"/>
            <a:ext cx="3555393" cy="22467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A	B	C               A&amp;B or C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TRUE	TRUE	TRUE	TRUE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TRUE	TRUE	FALSE	TRUE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TRUE	FALSE	TRUE	TRUE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TRUE	FALSE	FALSE	FALSE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FALSE	TRUE	TRUE	TRUE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FALSE	TRUE	FALSE	FALSE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FALSE	FALSE	TRUE	TRUE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FALSE	FALSE	FALSE	FALSE</a:t>
            </a:r>
          </a:p>
        </p:txBody>
      </p:sp>
    </p:spTree>
    <p:extLst>
      <p:ext uri="{BB962C8B-B14F-4D97-AF65-F5344CB8AC3E}">
        <p14:creationId xmlns:p14="http://schemas.microsoft.com/office/powerpoint/2010/main" val="287644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8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608371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#3 – Software Condition-Based Testing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815796" y="919147"/>
            <a:ext cx="6192980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tx2"/>
                </a:solidFill>
              </a:rPr>
              <a:t>A Condition-Based Testing Example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294" y="1925235"/>
            <a:ext cx="413830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/*  Condition Testing Example*/</a:t>
            </a:r>
          </a:p>
          <a:p>
            <a:r>
              <a:rPr lang="en-US" sz="1600" dirty="0"/>
              <a:t>S1    READ Length;</a:t>
            </a:r>
          </a:p>
          <a:p>
            <a:r>
              <a:rPr lang="en-US" sz="1600" dirty="0"/>
              <a:t>S2    READ Count;</a:t>
            </a:r>
          </a:p>
          <a:p>
            <a:r>
              <a:rPr lang="en-US" sz="1600" dirty="0"/>
              <a:t>S3   </a:t>
            </a:r>
            <a:r>
              <a:rPr lang="en-US" sz="1600" dirty="0">
                <a:solidFill>
                  <a:srgbClr val="FF0000"/>
                </a:solidFill>
              </a:rPr>
              <a:t>WHILE (Count &lt; 6)AND (Length &lt;200) LOOP</a:t>
            </a:r>
          </a:p>
          <a:p>
            <a:r>
              <a:rPr lang="en-US" sz="1600" dirty="0"/>
              <a:t>S4            IF (Length &gt; 100) THEN</a:t>
            </a:r>
          </a:p>
          <a:p>
            <a:r>
              <a:rPr lang="en-US" sz="1600" dirty="0"/>
              <a:t>S5                Length = Length - 2;</a:t>
            </a:r>
          </a:p>
          <a:p>
            <a:r>
              <a:rPr lang="en-US" sz="1600" dirty="0"/>
              <a:t>S6            ELSE</a:t>
            </a:r>
          </a:p>
          <a:p>
            <a:r>
              <a:rPr lang="en-US" sz="1600" dirty="0"/>
              <a:t>S7               Length = Count * Length;</a:t>
            </a:r>
          </a:p>
          <a:p>
            <a:r>
              <a:rPr lang="en-US" sz="1600" dirty="0"/>
              <a:t>S8            END IF</a:t>
            </a:r>
          </a:p>
          <a:p>
            <a:r>
              <a:rPr lang="en-US" sz="1600" dirty="0"/>
              <a:t>S9       Count = Count + 1;</a:t>
            </a:r>
          </a:p>
          <a:p>
            <a:r>
              <a:rPr lang="en-US" sz="1600" dirty="0"/>
              <a:t>S10   END LOOP;</a:t>
            </a:r>
          </a:p>
          <a:p>
            <a:r>
              <a:rPr lang="en-US" sz="1600" dirty="0"/>
              <a:t>S11   PRINT Length; 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5309591" y="1822548"/>
            <a:ext cx="3442295" cy="4144179"/>
            <a:chOff x="5490410" y="636400"/>
            <a:chExt cx="3348792" cy="5688200"/>
          </a:xfrm>
        </p:grpSpPr>
        <p:sp>
          <p:nvSpPr>
            <p:cNvPr id="8" name="Oval 7"/>
            <p:cNvSpPr/>
            <p:nvPr/>
          </p:nvSpPr>
          <p:spPr>
            <a:xfrm>
              <a:off x="7383476" y="6364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504187" y="1299411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S1-S2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6477000" y="1828799"/>
              <a:ext cx="990602" cy="381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S3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6629400" y="25146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S4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7702612" y="3358247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S5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6629400" y="32004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S6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5534333" y="3467037"/>
              <a:ext cx="800429" cy="3501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S7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6625389" y="38862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S8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6689556" y="4571701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S9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6673514" y="52578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S10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6689556" y="59436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S11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7848600" y="52578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End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7894813" y="1025501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054516" y="22298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7086600" y="29156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86600" y="218772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7559893" y="2809907"/>
              <a:ext cx="556847" cy="55109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702612" y="262524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86600" y="287336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51" name="Straight Arrow Connector 50"/>
            <p:cNvCxnSpPr>
              <a:stCxn id="35" idx="2"/>
              <a:endCxn id="36" idx="7"/>
            </p:cNvCxnSpPr>
            <p:nvPr/>
          </p:nvCxnSpPr>
          <p:spPr>
            <a:xfrm flipH="1">
              <a:off x="6217542" y="3390900"/>
              <a:ext cx="411858" cy="12741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4" idx="3"/>
            </p:cNvCxnSpPr>
            <p:nvPr/>
          </p:nvCxnSpPr>
          <p:spPr>
            <a:xfrm flipH="1">
              <a:off x="7546084" y="3683451"/>
              <a:ext cx="301598" cy="3063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6236367" y="3739247"/>
              <a:ext cx="453189" cy="2667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5990619" y="1834815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7162800" y="42872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7162800" y="49730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7563952" y="4076700"/>
              <a:ext cx="1251284" cy="124893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3" name="Straight Arrow Connector 2072"/>
            <p:cNvCxnSpPr/>
            <p:nvPr/>
          </p:nvCxnSpPr>
          <p:spPr>
            <a:xfrm flipV="1">
              <a:off x="8839200" y="2663341"/>
              <a:ext cx="0" cy="1451459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6" name="Straight Arrow Connector 2075"/>
            <p:cNvCxnSpPr>
              <a:endCxn id="30" idx="6"/>
            </p:cNvCxnSpPr>
            <p:nvPr/>
          </p:nvCxnSpPr>
          <p:spPr>
            <a:xfrm flipH="1" flipV="1">
              <a:off x="7467602" y="2019299"/>
              <a:ext cx="1363725" cy="64003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>
              <a:off x="7314393" y="1600200"/>
              <a:ext cx="301598" cy="3063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>
              <a:off x="5490410" y="2089267"/>
              <a:ext cx="986591" cy="11534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7620000" y="5638800"/>
              <a:ext cx="475296" cy="40243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5490410" y="3242692"/>
              <a:ext cx="0" cy="1186934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5490410" y="4429626"/>
              <a:ext cx="1443790" cy="15139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02"/>
          <p:cNvSpPr txBox="1"/>
          <p:nvPr/>
        </p:nvSpPr>
        <p:spPr>
          <a:xfrm>
            <a:off x="949429" y="1576904"/>
            <a:ext cx="369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 #1: Create Program Flow Graph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09020" y="1822548"/>
            <a:ext cx="17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predicate node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100265" y="2191880"/>
            <a:ext cx="344306" cy="33285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132443" y="2139591"/>
            <a:ext cx="621286" cy="55607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49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608371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#4 – Software Condition-Based testing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Rounded Rectangle 4"/>
          <p:cNvSpPr/>
          <p:nvPr/>
        </p:nvSpPr>
        <p:spPr>
          <a:xfrm>
            <a:off x="1780254" y="914884"/>
            <a:ext cx="5881689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tx2"/>
                </a:solidFill>
              </a:rPr>
              <a:t>Software Condition-Based Testing Example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5175" y="3064443"/>
            <a:ext cx="306045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Compound Boolean Condition: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(Count &lt; 6)AND (Length &lt;200)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----------------------------------------------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altLang="en-US" sz="1600" dirty="0"/>
              <a:t>A= (Count &lt; 6) 	</a:t>
            </a:r>
          </a:p>
          <a:p>
            <a:r>
              <a:rPr lang="en-US" altLang="en-US" sz="1600" dirty="0"/>
              <a:t>B= (Length &lt; 200)     </a:t>
            </a:r>
          </a:p>
          <a:p>
            <a:r>
              <a:rPr lang="en-US" altLang="en-US" sz="1600" dirty="0"/>
              <a:t>C= (Count &lt; 6) AND (Length &lt;200)</a:t>
            </a:r>
            <a:endParaRPr lang="en-US" sz="1600" dirty="0"/>
          </a:p>
        </p:txBody>
      </p:sp>
      <p:grpSp>
        <p:nvGrpSpPr>
          <p:cNvPr id="130" name="Group 129"/>
          <p:cNvGrpSpPr/>
          <p:nvPr/>
        </p:nvGrpSpPr>
        <p:grpSpPr>
          <a:xfrm>
            <a:off x="4887796" y="1553123"/>
            <a:ext cx="3348792" cy="4341050"/>
            <a:chOff x="5490410" y="636400"/>
            <a:chExt cx="3348792" cy="5688200"/>
          </a:xfrm>
        </p:grpSpPr>
        <p:sp>
          <p:nvSpPr>
            <p:cNvPr id="131" name="Oval 130"/>
            <p:cNvSpPr/>
            <p:nvPr/>
          </p:nvSpPr>
          <p:spPr>
            <a:xfrm>
              <a:off x="7383476" y="6364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132" name="Oval 131"/>
            <p:cNvSpPr/>
            <p:nvPr/>
          </p:nvSpPr>
          <p:spPr>
            <a:xfrm>
              <a:off x="7504187" y="1299411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S1-S2</a:t>
              </a:r>
            </a:p>
          </p:txBody>
        </p:sp>
        <p:sp>
          <p:nvSpPr>
            <p:cNvPr id="133" name="Oval 132"/>
            <p:cNvSpPr/>
            <p:nvPr/>
          </p:nvSpPr>
          <p:spPr>
            <a:xfrm>
              <a:off x="6477000" y="1828799"/>
              <a:ext cx="990602" cy="381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S3</a:t>
              </a:r>
            </a:p>
          </p:txBody>
        </p:sp>
        <p:sp>
          <p:nvSpPr>
            <p:cNvPr id="134" name="Oval 133"/>
            <p:cNvSpPr/>
            <p:nvPr/>
          </p:nvSpPr>
          <p:spPr>
            <a:xfrm>
              <a:off x="6629400" y="25146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S4</a:t>
              </a:r>
            </a:p>
          </p:txBody>
        </p:sp>
        <p:sp>
          <p:nvSpPr>
            <p:cNvPr id="135" name="Oval 134"/>
            <p:cNvSpPr/>
            <p:nvPr/>
          </p:nvSpPr>
          <p:spPr>
            <a:xfrm>
              <a:off x="7702612" y="3358247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S5</a:t>
              </a:r>
            </a:p>
          </p:txBody>
        </p:sp>
        <p:sp>
          <p:nvSpPr>
            <p:cNvPr id="136" name="Oval 135"/>
            <p:cNvSpPr/>
            <p:nvPr/>
          </p:nvSpPr>
          <p:spPr>
            <a:xfrm>
              <a:off x="6629400" y="32004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S6</a:t>
              </a:r>
            </a:p>
          </p:txBody>
        </p:sp>
        <p:sp>
          <p:nvSpPr>
            <p:cNvPr id="137" name="Oval 136"/>
            <p:cNvSpPr/>
            <p:nvPr/>
          </p:nvSpPr>
          <p:spPr>
            <a:xfrm>
              <a:off x="5534333" y="3467037"/>
              <a:ext cx="800429" cy="3501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S7</a:t>
              </a:r>
            </a:p>
          </p:txBody>
        </p:sp>
        <p:sp>
          <p:nvSpPr>
            <p:cNvPr id="138" name="Oval 137"/>
            <p:cNvSpPr/>
            <p:nvPr/>
          </p:nvSpPr>
          <p:spPr>
            <a:xfrm>
              <a:off x="6625389" y="38862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S8</a:t>
              </a:r>
            </a:p>
          </p:txBody>
        </p:sp>
        <p:sp>
          <p:nvSpPr>
            <p:cNvPr id="139" name="Oval 138"/>
            <p:cNvSpPr/>
            <p:nvPr/>
          </p:nvSpPr>
          <p:spPr>
            <a:xfrm>
              <a:off x="6689556" y="4571701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S9</a:t>
              </a:r>
            </a:p>
          </p:txBody>
        </p:sp>
        <p:sp>
          <p:nvSpPr>
            <p:cNvPr id="140" name="Oval 139"/>
            <p:cNvSpPr/>
            <p:nvPr/>
          </p:nvSpPr>
          <p:spPr>
            <a:xfrm>
              <a:off x="6673514" y="52578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S10</a:t>
              </a:r>
            </a:p>
          </p:txBody>
        </p:sp>
        <p:sp>
          <p:nvSpPr>
            <p:cNvPr id="141" name="Oval 140"/>
            <p:cNvSpPr/>
            <p:nvPr/>
          </p:nvSpPr>
          <p:spPr>
            <a:xfrm>
              <a:off x="6689556" y="59436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S11</a:t>
              </a:r>
            </a:p>
          </p:txBody>
        </p:sp>
        <p:sp>
          <p:nvSpPr>
            <p:cNvPr id="142" name="Oval 141"/>
            <p:cNvSpPr/>
            <p:nvPr/>
          </p:nvSpPr>
          <p:spPr>
            <a:xfrm>
              <a:off x="7848600" y="52578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End</a:t>
              </a:r>
            </a:p>
          </p:txBody>
        </p:sp>
        <p:cxnSp>
          <p:nvCxnSpPr>
            <p:cNvPr id="143" name="Straight Arrow Connector 142"/>
            <p:cNvCxnSpPr/>
            <p:nvPr/>
          </p:nvCxnSpPr>
          <p:spPr>
            <a:xfrm>
              <a:off x="7894813" y="1025501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7054516" y="22298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7086600" y="29156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7086600" y="218772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>
              <a:off x="7559893" y="2809907"/>
              <a:ext cx="556847" cy="55109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7702612" y="262524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086600" y="287336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150" name="Straight Arrow Connector 149"/>
            <p:cNvCxnSpPr>
              <a:stCxn id="136" idx="2"/>
              <a:endCxn id="137" idx="7"/>
            </p:cNvCxnSpPr>
            <p:nvPr/>
          </p:nvCxnSpPr>
          <p:spPr>
            <a:xfrm flipH="1">
              <a:off x="6217542" y="3390900"/>
              <a:ext cx="411858" cy="12741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35" idx="3"/>
            </p:cNvCxnSpPr>
            <p:nvPr/>
          </p:nvCxnSpPr>
          <p:spPr>
            <a:xfrm flipH="1">
              <a:off x="7546084" y="3683451"/>
              <a:ext cx="301598" cy="3063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>
              <a:off x="6236367" y="3739247"/>
              <a:ext cx="453189" cy="2667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5990619" y="1834815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7162800" y="42872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7162800" y="49730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V="1">
              <a:off x="7563952" y="4076700"/>
              <a:ext cx="1251284" cy="124893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 flipV="1">
              <a:off x="8839200" y="2663341"/>
              <a:ext cx="0" cy="1451459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endCxn id="133" idx="6"/>
            </p:cNvCxnSpPr>
            <p:nvPr/>
          </p:nvCxnSpPr>
          <p:spPr>
            <a:xfrm flipH="1" flipV="1">
              <a:off x="7467602" y="2019299"/>
              <a:ext cx="1363725" cy="64003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flipH="1">
              <a:off x="7314393" y="1600200"/>
              <a:ext cx="301598" cy="3063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 flipH="1">
              <a:off x="5490410" y="2089267"/>
              <a:ext cx="986591" cy="11534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flipV="1">
              <a:off x="7620000" y="5638800"/>
              <a:ext cx="475296" cy="40243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 flipV="1">
              <a:off x="5490410" y="3242692"/>
              <a:ext cx="0" cy="1186934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5490410" y="4429626"/>
              <a:ext cx="1443790" cy="15139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719191" y="1698507"/>
            <a:ext cx="45386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dirty="0"/>
              <a:t>Step #2:  </a:t>
            </a:r>
            <a:r>
              <a:rPr lang="en-US" altLang="en-US" sz="1600" dirty="0"/>
              <a:t>Identify predicate nodes with a compound Boolean condition in a program flow graph. </a:t>
            </a:r>
          </a:p>
          <a:p>
            <a:endParaRPr lang="en-US" altLang="en-US" sz="1600" dirty="0"/>
          </a:p>
          <a:p>
            <a:r>
              <a:rPr lang="en-US" altLang="en-US" sz="1600" dirty="0"/>
              <a:t>Identify an independent path for each predicate node and related branches.</a:t>
            </a:r>
          </a:p>
        </p:txBody>
      </p:sp>
    </p:spTree>
    <p:extLst>
      <p:ext uri="{BB962C8B-B14F-4D97-AF65-F5344CB8AC3E}">
        <p14:creationId xmlns:p14="http://schemas.microsoft.com/office/powerpoint/2010/main" val="156109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58537" y="457200"/>
            <a:ext cx="608371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#4 – Software Condition-Based Testing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ounded Rectangle 4"/>
          <p:cNvSpPr/>
          <p:nvPr/>
        </p:nvSpPr>
        <p:spPr>
          <a:xfrm>
            <a:off x="1600202" y="906225"/>
            <a:ext cx="5726536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tx2"/>
                </a:solidFill>
              </a:rPr>
              <a:t>Software Condition-Based Testing Example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528151" y="1617467"/>
            <a:ext cx="3002241" cy="4370068"/>
            <a:chOff x="5241757" y="636400"/>
            <a:chExt cx="3597445" cy="5688200"/>
          </a:xfrm>
        </p:grpSpPr>
        <p:sp>
          <p:nvSpPr>
            <p:cNvPr id="24" name="Oval 23"/>
            <p:cNvSpPr/>
            <p:nvPr/>
          </p:nvSpPr>
          <p:spPr>
            <a:xfrm>
              <a:off x="7383476" y="636400"/>
              <a:ext cx="1095301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504187" y="1296043"/>
              <a:ext cx="1311049" cy="3843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S1-S2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6477000" y="1828799"/>
              <a:ext cx="990602" cy="381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S3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6629400" y="25146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S4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7702612" y="3358247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S5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6629400" y="32004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S6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5534333" y="3467037"/>
              <a:ext cx="800429" cy="3501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S7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6625389" y="38862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S8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6689556" y="4571701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S9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6673514" y="52578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S10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6689556" y="59436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S11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7848600" y="5257800"/>
              <a:ext cx="990602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End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7894813" y="1025501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054516" y="22298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7086600" y="29156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086600" y="218772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7559893" y="2809907"/>
              <a:ext cx="556847" cy="55109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702612" y="262524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086600" y="287336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49" name="Straight Arrow Connector 48"/>
            <p:cNvCxnSpPr>
              <a:stCxn id="35" idx="2"/>
              <a:endCxn id="36" idx="7"/>
            </p:cNvCxnSpPr>
            <p:nvPr/>
          </p:nvCxnSpPr>
          <p:spPr>
            <a:xfrm flipH="1">
              <a:off x="6217542" y="3390900"/>
              <a:ext cx="411858" cy="12741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4" idx="3"/>
            </p:cNvCxnSpPr>
            <p:nvPr/>
          </p:nvCxnSpPr>
          <p:spPr>
            <a:xfrm flipH="1">
              <a:off x="7546084" y="3683451"/>
              <a:ext cx="301598" cy="3063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6236367" y="3739247"/>
              <a:ext cx="453189" cy="2667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990619" y="1834815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7162800" y="42872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7162800" y="4973053"/>
              <a:ext cx="0" cy="2847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7563952" y="4076700"/>
              <a:ext cx="1251284" cy="124893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8839200" y="2663341"/>
              <a:ext cx="0" cy="1451459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30" idx="6"/>
            </p:cNvCxnSpPr>
            <p:nvPr/>
          </p:nvCxnSpPr>
          <p:spPr>
            <a:xfrm flipH="1" flipV="1">
              <a:off x="7467602" y="2019299"/>
              <a:ext cx="1363725" cy="640032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7314393" y="1600200"/>
              <a:ext cx="301598" cy="3063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5241757" y="2089267"/>
              <a:ext cx="1235243" cy="115342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7620000" y="5638800"/>
              <a:ext cx="475296" cy="40243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5281862" y="3242692"/>
              <a:ext cx="0" cy="1451459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5281418" y="4706353"/>
              <a:ext cx="1652782" cy="12372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101771"/>
              </p:ext>
            </p:extLst>
          </p:nvPr>
        </p:nvGraphicFramePr>
        <p:xfrm>
          <a:off x="674686" y="2249341"/>
          <a:ext cx="4659314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3859">
                <a:tc>
                  <a:txBody>
                    <a:bodyPr/>
                    <a:lstStyle/>
                    <a:p>
                      <a:r>
                        <a:rPr lang="en-US" sz="1600" dirty="0"/>
                        <a:t>Predicate</a:t>
                      </a:r>
                      <a:r>
                        <a:rPr lang="en-US" sz="1600" baseline="0" dirty="0"/>
                        <a:t> Node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Possible 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539">
                <a:tc>
                  <a:txBody>
                    <a:bodyPr/>
                    <a:lstStyle/>
                    <a:p>
                      <a:r>
                        <a:rPr lang="en-US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 &lt;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6 and</a:t>
                      </a:r>
                    </a:p>
                    <a:p>
                      <a:r>
                        <a:rPr lang="en-US" sz="1600" dirty="0"/>
                        <a:t>Length&lt;200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P1,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4860" y="1545480"/>
            <a:ext cx="5173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 #3: Create one Independent Path </a:t>
            </a:r>
          </a:p>
          <a:p>
            <a:r>
              <a:rPr lang="en-US" b="1" dirty="0"/>
              <a:t>for each predicate node with compound conditions. 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14166" y="3931323"/>
            <a:ext cx="4619834" cy="923330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P1: Start</a:t>
            </a:r>
            <a:r>
              <a:rPr lang="en-US" dirty="0">
                <a:sym typeface="Wingdings" panose="05000000000000000000" pitchFamily="2" charset="2"/>
              </a:rPr>
              <a:t>S1-S2S3S11End</a:t>
            </a:r>
          </a:p>
          <a:p>
            <a:r>
              <a:rPr lang="en-US" dirty="0">
                <a:sym typeface="Wingdings" panose="05000000000000000000" pitchFamily="2" charset="2"/>
              </a:rPr>
              <a:t>P2: StartS1-S2S3S4S5S8</a:t>
            </a:r>
          </a:p>
          <a:p>
            <a:r>
              <a:rPr lang="en-US" dirty="0">
                <a:sym typeface="Wingdings" panose="05000000000000000000" pitchFamily="2" charset="2"/>
              </a:rPr>
              <a:t>	S9S10S3S11End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937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1271</Words>
  <Application>Microsoft Office PowerPoint</Application>
  <PresentationFormat>On-screen Show (4:3)</PresentationFormat>
  <Paragraphs>300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Algerian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Zeyu Gao</dc:creator>
  <cp:lastModifiedBy>Jerry Gao</cp:lastModifiedBy>
  <cp:revision>204</cp:revision>
  <dcterms:created xsi:type="dcterms:W3CDTF">2014-06-09T00:46:10Z</dcterms:created>
  <dcterms:modified xsi:type="dcterms:W3CDTF">2023-09-29T00:02:42Z</dcterms:modified>
</cp:coreProperties>
</file>