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6" r:id="rId2"/>
    <p:sldId id="309" r:id="rId3"/>
    <p:sldId id="310" r:id="rId4"/>
    <p:sldId id="308" r:id="rId5"/>
    <p:sldId id="297" r:id="rId6"/>
    <p:sldId id="289" r:id="rId7"/>
    <p:sldId id="261" r:id="rId8"/>
    <p:sldId id="305" r:id="rId9"/>
    <p:sldId id="391" r:id="rId10"/>
    <p:sldId id="392" r:id="rId11"/>
    <p:sldId id="393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0FF1-E1D5-4BF5-A6D2-B8E09F7E7D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50388-3D41-46A2-8C27-84248B7B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EFBCF6-9C78-4D20-B9E5-9C61A4D2DCD1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9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38775" cy="4065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4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EEB0-1936-41D1-8669-2C1DF08E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2A792-771A-48EB-8158-3D1B0CBD3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C1B5-740C-44CC-92E0-F6690970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AC76-D132-4678-9260-BBB86D8E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2658-EE15-4260-B787-A1E79002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80B9-3B08-4086-B802-B7FB3C32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692A7-381E-44FC-9A19-C6EF1D717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4B8D-AC79-4A05-AE40-7C464102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BA26-E28D-4089-B4C6-5D6B4B7E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534B-3B6B-4B5B-97BA-77987A4E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EC1C1-F310-45D8-9AA1-1FA2D829D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F203-A063-4D8D-9BE0-E33C4958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37BB-1424-4CCD-8A8D-39DD6B1A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A7AF-ACE1-444B-A01A-2DFE3055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40AC-334C-4DCB-B8E6-FA87C66F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22" y="35990"/>
            <a:ext cx="10903071" cy="13229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3A8F-C35F-432F-84E3-8EFB016816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6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3CC0-BF38-4356-BDE9-B98A1055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C9F3-FF36-4C49-9A18-B68714CF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456A-31CC-44EE-875A-3DAD782C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3635-9CE0-4C25-995A-91AA5508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AD4C-5397-4FF7-AA74-8B921A24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2131-B596-47FB-90DC-ABFC2BCE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C6FD-9B9E-432F-8AE0-12D2C86E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B699-42DC-4951-97DB-BBC84B95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FD725-94C9-44E8-B1B5-758095B6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2671-0EC6-4AED-B087-2BF6A21C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9AE6-9E11-457B-B654-669763F1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1D1D-9178-464C-976A-2DA3F1D1C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197E4-1672-44F4-B67F-E72FE5B1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552F-3A8F-4D5C-BC83-1F27CFBE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E4C65-A8F0-43E2-BC16-EC0EA3A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82E33-02A9-4FF4-9ACE-BCC35128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3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562C-8E97-4ED9-B0A6-7FEEDD21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49B3-7F2A-4DBF-8BFA-0EAB5450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C6063-5C35-463E-A5DB-986C4732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EA4F-5391-406B-BA28-FFE4F7C9E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CE77D-35F3-43AE-AF68-F8BD5AAC8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E1E79-803E-41A9-BAFC-1BA85ADF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63A79-BEF7-48A0-BA6B-2B262A2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06B67-EAF2-4B1F-AECD-D768B20B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B77A-28B4-46A8-AB8C-D017E597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2676-BBDA-4D5A-944A-0BB313F8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183CB-D506-417C-9FA1-208B8B44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6E4C6-324D-4777-8979-F6F77FDA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C714-B035-49BD-AB0E-36FD873D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A60F7-12F9-4F7A-883A-11596FC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8B2F-5AF0-40DE-9567-0C02B983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B0A8-7F07-47C5-89F1-64E0809D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F0A3-0513-4416-9DD5-13940899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D0AAF-874C-41A6-8791-2BB1864F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33B8-7F81-4238-A2BA-47F1D43D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4DF0A-545F-4BE2-BADA-6035B505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F60F-5A8C-4D3C-9EEE-36E9CA79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2680-B2CB-45C0-A840-DC2C78F0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9987F-0EA6-4C0D-85DE-BE2CE56F4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90DFE-E9A4-4045-803F-94FD05A8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5F95F-934D-4367-A72F-64D5CE09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DF3B1-F8E6-4A05-82E2-B9A2817B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7133-D640-4839-993E-AE029B6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87969-DF43-42AE-B006-0856C065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7A62F-04B5-42AF-9EFE-94AD28E7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80A5-D2ED-43CB-A64A-83FBB3877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1D6C-10D9-4D10-AF3E-DACE879D2E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6BD85-7153-41C1-8391-0543447BE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EE94-E813-4CF2-AC60-EF39E056D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F216-8299-4C70-83AB-607DDD5F6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google.com/url?sa=i&amp;rct=j&amp;q=&amp;esrc=s&amp;source=images&amp;cd=&amp;cad=rja&amp;uact=8&amp;ved=0CAcQjRw&amp;url=http://www.sodahead.com/united-states/are-the-anti-islam-protests-in-germany-fair-or-foul/question-4680342/comment-135805618/&amp;ei=bhWYVY2VA8HxoASdzYCwDw&amp;psig=AFQjCNGarnJqYxyYRDj6d9vpSNF3uGRUrQ&amp;ust=1436116688414555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071" y="2942377"/>
            <a:ext cx="1135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AI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22282" cy="2297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45" y="0"/>
            <a:ext cx="3732255" cy="2297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82" y="-1"/>
            <a:ext cx="4022399" cy="22971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1478" y="4172379"/>
            <a:ext cx="994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Presented by: Jerry Gao, Professor, and Director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San Jose State University – Excellence Research Center on </a:t>
            </a:r>
          </a:p>
          <a:p>
            <a:pPr algn="ctr"/>
            <a:r>
              <a:rPr lang="en-US" sz="2400" b="1" dirty="0"/>
              <a:t>Smart Technology, Computing, and Complex Systems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Date: 6/4/2018</a:t>
            </a:r>
          </a:p>
        </p:txBody>
      </p:sp>
    </p:spTree>
    <p:extLst>
      <p:ext uri="{BB962C8B-B14F-4D97-AF65-F5344CB8AC3E}">
        <p14:creationId xmlns:p14="http://schemas.microsoft.com/office/powerpoint/2010/main" val="162751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263710" y="304800"/>
            <a:ext cx="7870890" cy="609600"/>
          </a:xfrm>
        </p:spPr>
        <p:txBody>
          <a:bodyPr>
            <a:normAutofit/>
          </a:bodyPr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8938" algn="l"/>
                <a:tab pos="2073275" algn="l"/>
                <a:tab pos="2487613" algn="l"/>
                <a:tab pos="2901950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</a:pP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Quality Parameters for AI Software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60" y="1412651"/>
            <a:ext cx="1536866" cy="10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98628" y="2504263"/>
            <a:ext cx="2481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Function/System  Accuracy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760637" y="2416355"/>
            <a:ext cx="2672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Function/System Correctness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801779" y="4392788"/>
            <a:ext cx="2677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Function/System Consistency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871104" y="5479042"/>
            <a:ext cx="18096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System Robustness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11" y="3213732"/>
            <a:ext cx="1616846" cy="113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743315" y="4119061"/>
            <a:ext cx="1935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System Performance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25" y="4710429"/>
            <a:ext cx="1672639" cy="88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 descr="http://www.clker.com/cliparts/7/y/R/Y/J/T/correct-mark-hi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52" y="1056070"/>
            <a:ext cx="1609435" cy="135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51" y="2871391"/>
            <a:ext cx="1851580" cy="131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75" y="3134710"/>
            <a:ext cx="1504887" cy="12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562527" y="4359094"/>
            <a:ext cx="118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AI Software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95782" y="2379094"/>
            <a:ext cx="1529710" cy="811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32221" y="3796300"/>
            <a:ext cx="12768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94273" y="3657600"/>
            <a:ext cx="12768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37962" y="2199462"/>
            <a:ext cx="822032" cy="889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89199" y="4119061"/>
            <a:ext cx="1136293" cy="12917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074622" y="2327859"/>
            <a:ext cx="1" cy="84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70" y="1301288"/>
            <a:ext cx="1765150" cy="7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6152751" y="4728890"/>
            <a:ext cx="1" cy="84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2306" y="6218987"/>
            <a:ext cx="2528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Function/System Relevancy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7575" y="2853510"/>
            <a:ext cx="1558510" cy="155851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6670357" y="4030962"/>
            <a:ext cx="1267942" cy="1014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43315" y="2195120"/>
            <a:ext cx="1682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System Reliability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8990" y="4946714"/>
            <a:ext cx="1613050" cy="1208231"/>
          </a:xfrm>
          <a:prstGeom prst="rect">
            <a:avLst/>
          </a:prstGeom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2" y="5464427"/>
            <a:ext cx="1219200" cy="9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6168071" y="6205124"/>
            <a:ext cx="1702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System Scalability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23857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cdn.arstechnica.net/wp-content/uploads/2014/01/google-glass-glasses-640x343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3591" y="274792"/>
            <a:ext cx="1091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Smart AI Software/System Quality Testing and Assurance </a:t>
            </a:r>
          </a:p>
          <a:p>
            <a:r>
              <a:rPr lang="en-US" sz="3200" b="1" dirty="0"/>
              <a:t>- Challenges, Issues, </a:t>
            </a:r>
            <a:r>
              <a:rPr lang="en-US" sz="3200" b="1" dirty="0">
                <a:solidFill>
                  <a:srgbClr val="FF0000"/>
                </a:solidFill>
              </a:rPr>
              <a:t>and Needs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11" y="4666925"/>
            <a:ext cx="1855577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720" y="4205130"/>
            <a:ext cx="1190307" cy="77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7" y="1943663"/>
            <a:ext cx="2061439" cy="190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65788" y="4630663"/>
            <a:ext cx="1656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Lack of Certified </a:t>
            </a:r>
          </a:p>
          <a:p>
            <a:r>
              <a:rPr lang="en-US" sz="1600" b="1" dirty="0"/>
              <a:t>Training Data for </a:t>
            </a:r>
          </a:p>
          <a:p>
            <a:r>
              <a:rPr lang="en-US" sz="1600" b="1" dirty="0"/>
              <a:t>AI Software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8280" y="2211897"/>
            <a:ext cx="1625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Lack of AI-Based </a:t>
            </a:r>
          </a:p>
          <a:p>
            <a:r>
              <a:rPr lang="en-US" sz="1600" b="1" dirty="0"/>
              <a:t>Test Automation</a:t>
            </a:r>
          </a:p>
          <a:p>
            <a:r>
              <a:rPr lang="en-US" sz="1600" b="1" dirty="0"/>
              <a:t>Tools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321" y="4601994"/>
            <a:ext cx="2153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Lack of Quality </a:t>
            </a:r>
          </a:p>
          <a:p>
            <a:r>
              <a:rPr lang="en-US" sz="1600" b="1" dirty="0"/>
              <a:t>Validation &amp; Assurance</a:t>
            </a:r>
          </a:p>
          <a:p>
            <a:r>
              <a:rPr lang="en-US" sz="1600" b="1" dirty="0"/>
              <a:t>Standards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67" y="4320387"/>
            <a:ext cx="2221338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898" y="1759967"/>
            <a:ext cx="1855577" cy="153166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991683" y="3404108"/>
            <a:ext cx="2226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Testing Modeling</a:t>
            </a:r>
          </a:p>
          <a:p>
            <a:r>
              <a:rPr lang="en-US" sz="1600" b="1" dirty="0"/>
              <a:t>&amp; Requirement Analysis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230" y="3174408"/>
            <a:ext cx="2728512" cy="205925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143991" y="5202054"/>
            <a:ext cx="24063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Where are the automatic</a:t>
            </a:r>
          </a:p>
          <a:p>
            <a:r>
              <a:rPr lang="en-US" sz="1600" b="1" dirty="0"/>
              <a:t>quality tools/methods for</a:t>
            </a:r>
          </a:p>
          <a:p>
            <a:r>
              <a:rPr lang="en-US" sz="1600" b="1" dirty="0"/>
              <a:t>training data?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377" y="1756548"/>
            <a:ext cx="1931456" cy="141785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691385" y="1943663"/>
            <a:ext cx="1858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Testing Adequacy??</a:t>
            </a:r>
          </a:p>
          <a:p>
            <a:r>
              <a:rPr lang="en-US" sz="1600" b="1" dirty="0"/>
              <a:t>Coverage?</a:t>
            </a:r>
          </a:p>
          <a:p>
            <a:r>
              <a:rPr lang="en-US" sz="1600" b="1" dirty="0"/>
              <a:t>Measurement?</a:t>
            </a:r>
          </a:p>
        </p:txBody>
      </p:sp>
    </p:spTree>
    <p:extLst>
      <p:ext uri="{BB962C8B-B14F-4D97-AF65-F5344CB8AC3E}">
        <p14:creationId xmlns:p14="http://schemas.microsoft.com/office/powerpoint/2010/main" val="261867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44227" y="385549"/>
            <a:ext cx="7428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AI Software Quality Validation Process </a:t>
            </a:r>
          </a:p>
        </p:txBody>
      </p:sp>
      <p:sp>
        <p:nvSpPr>
          <p:cNvPr id="11" name="Chevron 10"/>
          <p:cNvSpPr/>
          <p:nvPr/>
        </p:nvSpPr>
        <p:spPr>
          <a:xfrm>
            <a:off x="1109098" y="1654951"/>
            <a:ext cx="2015442" cy="6784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Chevron 14"/>
          <p:cNvSpPr/>
          <p:nvPr/>
        </p:nvSpPr>
        <p:spPr>
          <a:xfrm>
            <a:off x="3250054" y="1670526"/>
            <a:ext cx="1766792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15"/>
          <p:cNvGrpSpPr/>
          <p:nvPr/>
        </p:nvGrpSpPr>
        <p:grpSpPr>
          <a:xfrm>
            <a:off x="1235642" y="1663455"/>
            <a:ext cx="1612503" cy="658092"/>
            <a:chOff x="432944" y="2362924"/>
            <a:chExt cx="2227070" cy="923758"/>
          </a:xfrm>
        </p:grpSpPr>
        <p:sp>
          <p:nvSpPr>
            <p:cNvPr id="18" name="Rounded Rectangle 17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5"/>
            <p:cNvSpPr txBox="1"/>
            <p:nvPr/>
          </p:nvSpPr>
          <p:spPr>
            <a:xfrm>
              <a:off x="432944" y="2389979"/>
              <a:ext cx="2176354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function test planning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79471" y="1674365"/>
            <a:ext cx="1233733" cy="658092"/>
            <a:chOff x="639127" y="2362924"/>
            <a:chExt cx="2020887" cy="923758"/>
          </a:xfrm>
        </p:grpSpPr>
        <p:sp>
          <p:nvSpPr>
            <p:cNvPr id="33" name="Rounded Rectangle 32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modeling</a:t>
              </a:r>
            </a:p>
          </p:txBody>
        </p:sp>
      </p:grpSp>
      <p:sp>
        <p:nvSpPr>
          <p:cNvPr id="35" name="Chevron 34"/>
          <p:cNvSpPr/>
          <p:nvPr/>
        </p:nvSpPr>
        <p:spPr>
          <a:xfrm>
            <a:off x="4949655" y="1676415"/>
            <a:ext cx="1766792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/>
          <p:cNvGrpSpPr/>
          <p:nvPr/>
        </p:nvGrpSpPr>
        <p:grpSpPr>
          <a:xfrm>
            <a:off x="5179072" y="1680254"/>
            <a:ext cx="1233733" cy="658092"/>
            <a:chOff x="639127" y="2362924"/>
            <a:chExt cx="2020887" cy="923758"/>
          </a:xfrm>
        </p:grpSpPr>
        <p:sp>
          <p:nvSpPr>
            <p:cNvPr id="37" name="Rounded Rectangle 36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design</a:t>
              </a:r>
            </a:p>
          </p:txBody>
        </p:sp>
      </p:grpSp>
      <p:sp>
        <p:nvSpPr>
          <p:cNvPr id="39" name="Chevron 38"/>
          <p:cNvSpPr/>
          <p:nvPr/>
        </p:nvSpPr>
        <p:spPr>
          <a:xfrm>
            <a:off x="6493689" y="1682304"/>
            <a:ext cx="1766792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Group 39"/>
          <p:cNvGrpSpPr/>
          <p:nvPr/>
        </p:nvGrpSpPr>
        <p:grpSpPr>
          <a:xfrm>
            <a:off x="6723106" y="1686143"/>
            <a:ext cx="1233733" cy="658092"/>
            <a:chOff x="639127" y="2362924"/>
            <a:chExt cx="2020887" cy="923758"/>
          </a:xfrm>
        </p:grpSpPr>
        <p:sp>
          <p:nvSpPr>
            <p:cNvPr id="41" name="Rounded Rectangle 40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execution</a:t>
              </a:r>
            </a:p>
          </p:txBody>
        </p:sp>
      </p:grpSp>
      <p:sp>
        <p:nvSpPr>
          <p:cNvPr id="24" name="Chevron 23"/>
          <p:cNvSpPr/>
          <p:nvPr/>
        </p:nvSpPr>
        <p:spPr>
          <a:xfrm>
            <a:off x="2898246" y="1666687"/>
            <a:ext cx="2109393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/>
          <p:cNvGrpSpPr/>
          <p:nvPr/>
        </p:nvGrpSpPr>
        <p:grpSpPr>
          <a:xfrm>
            <a:off x="3470264" y="1670526"/>
            <a:ext cx="1233733" cy="658092"/>
            <a:chOff x="639127" y="2362924"/>
            <a:chExt cx="2020887" cy="923758"/>
          </a:xfrm>
        </p:grpSpPr>
        <p:sp>
          <p:nvSpPr>
            <p:cNvPr id="26" name="Rounded Rectangle 25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modeling</a:t>
              </a:r>
            </a:p>
          </p:txBody>
        </p:sp>
      </p:grpSp>
      <p:sp>
        <p:nvSpPr>
          <p:cNvPr id="28" name="Chevron 27"/>
          <p:cNvSpPr/>
          <p:nvPr/>
        </p:nvSpPr>
        <p:spPr>
          <a:xfrm>
            <a:off x="4940448" y="1672576"/>
            <a:ext cx="1766792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/>
          <p:cNvGrpSpPr/>
          <p:nvPr/>
        </p:nvGrpSpPr>
        <p:grpSpPr>
          <a:xfrm>
            <a:off x="5169865" y="1676415"/>
            <a:ext cx="1233733" cy="658092"/>
            <a:chOff x="639127" y="2362924"/>
            <a:chExt cx="2020887" cy="923758"/>
          </a:xfrm>
        </p:grpSpPr>
        <p:sp>
          <p:nvSpPr>
            <p:cNvPr id="30" name="Rounded Rectangle 29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design</a:t>
              </a:r>
            </a:p>
          </p:txBody>
        </p:sp>
      </p:grpSp>
      <p:sp>
        <p:nvSpPr>
          <p:cNvPr id="47" name="Chevron 46"/>
          <p:cNvSpPr/>
          <p:nvPr/>
        </p:nvSpPr>
        <p:spPr>
          <a:xfrm>
            <a:off x="6484482" y="1678465"/>
            <a:ext cx="1766792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8" name="Group 47"/>
          <p:cNvGrpSpPr/>
          <p:nvPr/>
        </p:nvGrpSpPr>
        <p:grpSpPr>
          <a:xfrm>
            <a:off x="6713899" y="1682304"/>
            <a:ext cx="1233733" cy="658092"/>
            <a:chOff x="639127" y="2362924"/>
            <a:chExt cx="2020887" cy="923758"/>
          </a:xfrm>
        </p:grpSpPr>
        <p:sp>
          <p:nvSpPr>
            <p:cNvPr id="49" name="Rounded Rectangle 48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execution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79471" y="1672315"/>
            <a:ext cx="1233733" cy="658092"/>
            <a:chOff x="639127" y="2362924"/>
            <a:chExt cx="2020887" cy="923758"/>
          </a:xfrm>
        </p:grpSpPr>
        <p:sp>
          <p:nvSpPr>
            <p:cNvPr id="57" name="Rounded Rectangle 56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modeling</a:t>
              </a:r>
            </a:p>
          </p:txBody>
        </p:sp>
      </p:grpSp>
      <p:sp>
        <p:nvSpPr>
          <p:cNvPr id="59" name="Chevron 58"/>
          <p:cNvSpPr/>
          <p:nvPr/>
        </p:nvSpPr>
        <p:spPr>
          <a:xfrm>
            <a:off x="4794087" y="1674365"/>
            <a:ext cx="1922360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0" name="Group 59"/>
          <p:cNvGrpSpPr/>
          <p:nvPr/>
        </p:nvGrpSpPr>
        <p:grpSpPr>
          <a:xfrm>
            <a:off x="5179072" y="1678204"/>
            <a:ext cx="1233733" cy="658092"/>
            <a:chOff x="639127" y="2362924"/>
            <a:chExt cx="2020887" cy="923758"/>
          </a:xfrm>
        </p:grpSpPr>
        <p:sp>
          <p:nvSpPr>
            <p:cNvPr id="61" name="Rounded Rectangle 60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design</a:t>
              </a:r>
            </a:p>
          </p:txBody>
        </p:sp>
      </p:grpSp>
      <p:sp>
        <p:nvSpPr>
          <p:cNvPr id="63" name="Chevron 62"/>
          <p:cNvSpPr/>
          <p:nvPr/>
        </p:nvSpPr>
        <p:spPr>
          <a:xfrm>
            <a:off x="6493689" y="1680254"/>
            <a:ext cx="1766792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4" name="Group 63"/>
          <p:cNvGrpSpPr/>
          <p:nvPr/>
        </p:nvGrpSpPr>
        <p:grpSpPr>
          <a:xfrm>
            <a:off x="6723106" y="1684093"/>
            <a:ext cx="1233733" cy="658092"/>
            <a:chOff x="639127" y="2362924"/>
            <a:chExt cx="2020887" cy="923758"/>
          </a:xfrm>
        </p:grpSpPr>
        <p:sp>
          <p:nvSpPr>
            <p:cNvPr id="65" name="Rounded Rectangle 64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test execution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118174" y="1668476"/>
            <a:ext cx="1585824" cy="658092"/>
            <a:chOff x="639127" y="2362924"/>
            <a:chExt cx="2020887" cy="923758"/>
          </a:xfrm>
        </p:grpSpPr>
        <p:sp>
          <p:nvSpPr>
            <p:cNvPr id="73" name="Rounded Rectangle 72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function test modeling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68069" y="1674365"/>
            <a:ext cx="1435529" cy="658092"/>
            <a:chOff x="639127" y="2362924"/>
            <a:chExt cx="2020887" cy="923758"/>
          </a:xfrm>
        </p:grpSpPr>
        <p:sp>
          <p:nvSpPr>
            <p:cNvPr id="77" name="Rounded Rectangle 76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Rounded Rectangle 5"/>
            <p:cNvSpPr txBox="1"/>
            <p:nvPr/>
          </p:nvSpPr>
          <p:spPr>
            <a:xfrm>
              <a:off x="716897" y="2373191"/>
              <a:ext cx="1865345" cy="869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function test design</a:t>
              </a:r>
            </a:p>
          </p:txBody>
        </p:sp>
      </p:grpSp>
      <p:sp>
        <p:nvSpPr>
          <p:cNvPr id="79" name="Chevron 78"/>
          <p:cNvSpPr/>
          <p:nvPr/>
        </p:nvSpPr>
        <p:spPr>
          <a:xfrm>
            <a:off x="6484482" y="1676415"/>
            <a:ext cx="2127806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1" name="Rounded Rectangle 80"/>
          <p:cNvSpPr/>
          <p:nvPr/>
        </p:nvSpPr>
        <p:spPr>
          <a:xfrm>
            <a:off x="6725100" y="1676414"/>
            <a:ext cx="1532834" cy="6580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Rounded Rectangle 5"/>
          <p:cNvSpPr txBox="1"/>
          <p:nvPr/>
        </p:nvSpPr>
        <p:spPr>
          <a:xfrm>
            <a:off x="6761357" y="1696671"/>
            <a:ext cx="1480710" cy="6195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AI function test execution</a:t>
            </a:r>
          </a:p>
        </p:txBody>
      </p:sp>
      <p:sp>
        <p:nvSpPr>
          <p:cNvPr id="221" name="Chevron 220"/>
          <p:cNvSpPr/>
          <p:nvPr/>
        </p:nvSpPr>
        <p:spPr>
          <a:xfrm>
            <a:off x="8385993" y="1683729"/>
            <a:ext cx="2274849" cy="665771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2" name="Group 221"/>
          <p:cNvGrpSpPr/>
          <p:nvPr/>
        </p:nvGrpSpPr>
        <p:grpSpPr>
          <a:xfrm>
            <a:off x="8541562" y="1668490"/>
            <a:ext cx="1831177" cy="662192"/>
            <a:chOff x="9098202" y="1166354"/>
            <a:chExt cx="1840383" cy="662192"/>
          </a:xfrm>
        </p:grpSpPr>
        <p:sp>
          <p:nvSpPr>
            <p:cNvPr id="223" name="Rounded Rectangle 222"/>
            <p:cNvSpPr/>
            <p:nvPr/>
          </p:nvSpPr>
          <p:spPr>
            <a:xfrm>
              <a:off x="9209421" y="1166354"/>
              <a:ext cx="1617947" cy="6621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4" name="Rounded Rectangle 5"/>
            <p:cNvSpPr txBox="1"/>
            <p:nvPr/>
          </p:nvSpPr>
          <p:spPr>
            <a:xfrm>
              <a:off x="9098202" y="1193291"/>
              <a:ext cx="1840383" cy="608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function test quality evaluation</a:t>
              </a:r>
            </a:p>
          </p:txBody>
        </p:sp>
      </p:grpSp>
      <p:grpSp>
        <p:nvGrpSpPr>
          <p:cNvPr id="1043" name="Group 1042"/>
          <p:cNvGrpSpPr/>
          <p:nvPr/>
        </p:nvGrpSpPr>
        <p:grpSpPr>
          <a:xfrm>
            <a:off x="1109096" y="5537538"/>
            <a:ext cx="9551744" cy="694549"/>
            <a:chOff x="1109096" y="5537538"/>
            <a:chExt cx="9551744" cy="694549"/>
          </a:xfrm>
        </p:grpSpPr>
        <p:sp>
          <p:nvSpPr>
            <p:cNvPr id="225" name="Chevron 224"/>
            <p:cNvSpPr/>
            <p:nvPr/>
          </p:nvSpPr>
          <p:spPr>
            <a:xfrm>
              <a:off x="1109096" y="5537538"/>
              <a:ext cx="2015442" cy="6784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Chevron 225"/>
            <p:cNvSpPr/>
            <p:nvPr/>
          </p:nvSpPr>
          <p:spPr>
            <a:xfrm>
              <a:off x="3250052" y="5553113"/>
              <a:ext cx="1766792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27" name="Group 226"/>
            <p:cNvGrpSpPr/>
            <p:nvPr/>
          </p:nvGrpSpPr>
          <p:grpSpPr>
            <a:xfrm>
              <a:off x="1235640" y="5546042"/>
              <a:ext cx="1612503" cy="658092"/>
              <a:chOff x="432944" y="2362924"/>
              <a:chExt cx="2227070" cy="923758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9" name="Rounded Rectangle 5"/>
              <p:cNvSpPr txBox="1"/>
              <p:nvPr/>
            </p:nvSpPr>
            <p:spPr>
              <a:xfrm>
                <a:off x="432944" y="2389979"/>
                <a:ext cx="2176354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system test planning</a:t>
                </a: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3479469" y="5556952"/>
              <a:ext cx="1233733" cy="658092"/>
              <a:chOff x="639127" y="2362924"/>
              <a:chExt cx="2020887" cy="923758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2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modeling</a:t>
                </a:r>
              </a:p>
            </p:txBody>
          </p:sp>
        </p:grpSp>
        <p:sp>
          <p:nvSpPr>
            <p:cNvPr id="233" name="Chevron 232"/>
            <p:cNvSpPr/>
            <p:nvPr/>
          </p:nvSpPr>
          <p:spPr>
            <a:xfrm>
              <a:off x="4949653" y="5559002"/>
              <a:ext cx="1766792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34" name="Group 233"/>
            <p:cNvGrpSpPr/>
            <p:nvPr/>
          </p:nvGrpSpPr>
          <p:grpSpPr>
            <a:xfrm>
              <a:off x="5179070" y="5562841"/>
              <a:ext cx="1233733" cy="658092"/>
              <a:chOff x="639127" y="2362924"/>
              <a:chExt cx="2020887" cy="923758"/>
            </a:xfrm>
          </p:grpSpPr>
          <p:sp>
            <p:nvSpPr>
              <p:cNvPr id="235" name="Rounded Rectangle 234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6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design</a:t>
                </a:r>
              </a:p>
            </p:txBody>
          </p:sp>
        </p:grpSp>
        <p:sp>
          <p:nvSpPr>
            <p:cNvPr id="237" name="Chevron 236"/>
            <p:cNvSpPr/>
            <p:nvPr/>
          </p:nvSpPr>
          <p:spPr>
            <a:xfrm>
              <a:off x="6493687" y="5564891"/>
              <a:ext cx="1766792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38" name="Group 237"/>
            <p:cNvGrpSpPr/>
            <p:nvPr/>
          </p:nvGrpSpPr>
          <p:grpSpPr>
            <a:xfrm>
              <a:off x="6723104" y="5568730"/>
              <a:ext cx="1233733" cy="658092"/>
              <a:chOff x="639127" y="2362924"/>
              <a:chExt cx="2020887" cy="923758"/>
            </a:xfrm>
          </p:grpSpPr>
          <p:sp>
            <p:nvSpPr>
              <p:cNvPr id="239" name="Rounded Rectangle 238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0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execution</a:t>
                </a:r>
              </a:p>
            </p:txBody>
          </p:sp>
        </p:grpSp>
        <p:sp>
          <p:nvSpPr>
            <p:cNvPr id="241" name="Chevron 240"/>
            <p:cNvSpPr/>
            <p:nvPr/>
          </p:nvSpPr>
          <p:spPr>
            <a:xfrm>
              <a:off x="2898244" y="5549274"/>
              <a:ext cx="2109393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2" name="Group 241"/>
            <p:cNvGrpSpPr/>
            <p:nvPr/>
          </p:nvGrpSpPr>
          <p:grpSpPr>
            <a:xfrm>
              <a:off x="3470262" y="5553113"/>
              <a:ext cx="1233733" cy="658092"/>
              <a:chOff x="639127" y="2362924"/>
              <a:chExt cx="2020887" cy="923758"/>
            </a:xfrm>
          </p:grpSpPr>
          <p:sp>
            <p:nvSpPr>
              <p:cNvPr id="243" name="Rounded Rectangle 242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4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modeling</a:t>
                </a:r>
              </a:p>
            </p:txBody>
          </p:sp>
        </p:grpSp>
        <p:sp>
          <p:nvSpPr>
            <p:cNvPr id="245" name="Chevron 244"/>
            <p:cNvSpPr/>
            <p:nvPr/>
          </p:nvSpPr>
          <p:spPr>
            <a:xfrm>
              <a:off x="4940446" y="5555163"/>
              <a:ext cx="1766792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6" name="Group 245"/>
            <p:cNvGrpSpPr/>
            <p:nvPr/>
          </p:nvGrpSpPr>
          <p:grpSpPr>
            <a:xfrm>
              <a:off x="5169863" y="5559002"/>
              <a:ext cx="1233733" cy="658092"/>
              <a:chOff x="639127" y="2362924"/>
              <a:chExt cx="2020887" cy="923758"/>
            </a:xfrm>
          </p:grpSpPr>
          <p:sp>
            <p:nvSpPr>
              <p:cNvPr id="247" name="Rounded Rectangle 246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8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design</a:t>
                </a:r>
              </a:p>
            </p:txBody>
          </p:sp>
        </p:grpSp>
        <p:sp>
          <p:nvSpPr>
            <p:cNvPr id="249" name="Chevron 248"/>
            <p:cNvSpPr/>
            <p:nvPr/>
          </p:nvSpPr>
          <p:spPr>
            <a:xfrm>
              <a:off x="6484480" y="5561052"/>
              <a:ext cx="1766792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0" name="Group 249"/>
            <p:cNvGrpSpPr/>
            <p:nvPr/>
          </p:nvGrpSpPr>
          <p:grpSpPr>
            <a:xfrm>
              <a:off x="6713897" y="5564891"/>
              <a:ext cx="1233733" cy="658092"/>
              <a:chOff x="639127" y="2362924"/>
              <a:chExt cx="2020887" cy="923758"/>
            </a:xfrm>
          </p:grpSpPr>
          <p:sp>
            <p:nvSpPr>
              <p:cNvPr id="251" name="Rounded Rectangle 250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2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execution</a:t>
                </a: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479469" y="5554902"/>
              <a:ext cx="1233733" cy="658092"/>
              <a:chOff x="639127" y="2362924"/>
              <a:chExt cx="2020887" cy="923758"/>
            </a:xfrm>
          </p:grpSpPr>
          <p:sp>
            <p:nvSpPr>
              <p:cNvPr id="254" name="Rounded Rectangle 253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5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modeling</a:t>
                </a:r>
              </a:p>
            </p:txBody>
          </p:sp>
        </p:grpSp>
        <p:sp>
          <p:nvSpPr>
            <p:cNvPr id="256" name="Chevron 255"/>
            <p:cNvSpPr/>
            <p:nvPr/>
          </p:nvSpPr>
          <p:spPr>
            <a:xfrm>
              <a:off x="4794085" y="5556952"/>
              <a:ext cx="1922360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7" name="Group 256"/>
            <p:cNvGrpSpPr/>
            <p:nvPr/>
          </p:nvGrpSpPr>
          <p:grpSpPr>
            <a:xfrm>
              <a:off x="5179070" y="5560791"/>
              <a:ext cx="1233733" cy="658092"/>
              <a:chOff x="639127" y="2362924"/>
              <a:chExt cx="2020887" cy="923758"/>
            </a:xfrm>
          </p:grpSpPr>
          <p:sp>
            <p:nvSpPr>
              <p:cNvPr id="258" name="Rounded Rectangle 257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9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design</a:t>
                </a:r>
              </a:p>
            </p:txBody>
          </p:sp>
        </p:grpSp>
        <p:sp>
          <p:nvSpPr>
            <p:cNvPr id="260" name="Chevron 259"/>
            <p:cNvSpPr/>
            <p:nvPr/>
          </p:nvSpPr>
          <p:spPr>
            <a:xfrm>
              <a:off x="6493687" y="5562841"/>
              <a:ext cx="1766792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61" name="Group 260"/>
            <p:cNvGrpSpPr/>
            <p:nvPr/>
          </p:nvGrpSpPr>
          <p:grpSpPr>
            <a:xfrm>
              <a:off x="6723104" y="5566680"/>
              <a:ext cx="1233733" cy="658092"/>
              <a:chOff x="639127" y="2362924"/>
              <a:chExt cx="2020887" cy="923758"/>
            </a:xfrm>
          </p:grpSpPr>
          <p:sp>
            <p:nvSpPr>
              <p:cNvPr id="262" name="Rounded Rectangle 261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3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test execution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3118172" y="5551063"/>
              <a:ext cx="1585824" cy="658092"/>
              <a:chOff x="639127" y="2362924"/>
              <a:chExt cx="2020887" cy="92375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6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</a:t>
                </a:r>
                <a:r>
                  <a:rPr lang="en-US" sz="1400" dirty="0"/>
                  <a:t>system</a:t>
                </a:r>
                <a:r>
                  <a:rPr lang="en-US" sz="1400" kern="1200" dirty="0"/>
                  <a:t> test modeling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4968067" y="5556952"/>
              <a:ext cx="1435529" cy="658092"/>
              <a:chOff x="639127" y="2362924"/>
              <a:chExt cx="2020887" cy="923758"/>
            </a:xfrm>
          </p:grpSpPr>
          <p:sp>
            <p:nvSpPr>
              <p:cNvPr id="268" name="Rounded Rectangle 267"/>
              <p:cNvSpPr/>
              <p:nvPr/>
            </p:nvSpPr>
            <p:spPr>
              <a:xfrm>
                <a:off x="639127" y="2362924"/>
                <a:ext cx="2020887" cy="9237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9" name="Rounded Rectangle 5"/>
              <p:cNvSpPr txBox="1"/>
              <p:nvPr/>
            </p:nvSpPr>
            <p:spPr>
              <a:xfrm>
                <a:off x="716897" y="2373191"/>
                <a:ext cx="1865345" cy="8696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system test design</a:t>
                </a:r>
              </a:p>
            </p:txBody>
          </p:sp>
        </p:grpSp>
        <p:sp>
          <p:nvSpPr>
            <p:cNvPr id="270" name="Chevron 269"/>
            <p:cNvSpPr/>
            <p:nvPr/>
          </p:nvSpPr>
          <p:spPr>
            <a:xfrm>
              <a:off x="6484480" y="5559002"/>
              <a:ext cx="2127806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1" name="Rounded Rectangle 270"/>
            <p:cNvSpPr/>
            <p:nvPr/>
          </p:nvSpPr>
          <p:spPr>
            <a:xfrm>
              <a:off x="6725098" y="5559001"/>
              <a:ext cx="1532834" cy="6580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2" name="Rounded Rectangle 5"/>
            <p:cNvSpPr txBox="1"/>
            <p:nvPr/>
          </p:nvSpPr>
          <p:spPr>
            <a:xfrm>
              <a:off x="6761355" y="5579258"/>
              <a:ext cx="1480710" cy="6195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AI </a:t>
              </a:r>
              <a:r>
                <a:rPr lang="en-US" sz="1400" dirty="0"/>
                <a:t>system</a:t>
              </a:r>
              <a:r>
                <a:rPr lang="en-US" sz="1400" kern="1200" dirty="0"/>
                <a:t> test execution</a:t>
              </a:r>
            </a:p>
          </p:txBody>
        </p:sp>
        <p:sp>
          <p:nvSpPr>
            <p:cNvPr id="273" name="Chevron 272"/>
            <p:cNvSpPr/>
            <p:nvPr/>
          </p:nvSpPr>
          <p:spPr>
            <a:xfrm>
              <a:off x="8385991" y="5566316"/>
              <a:ext cx="2274849" cy="66577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74" name="Group 273"/>
            <p:cNvGrpSpPr/>
            <p:nvPr/>
          </p:nvGrpSpPr>
          <p:grpSpPr>
            <a:xfrm>
              <a:off x="8541560" y="5564140"/>
              <a:ext cx="1831177" cy="662192"/>
              <a:chOff x="9098202" y="1166354"/>
              <a:chExt cx="1840383" cy="662192"/>
            </a:xfrm>
          </p:grpSpPr>
          <p:sp>
            <p:nvSpPr>
              <p:cNvPr id="275" name="Rounded Rectangle 274"/>
              <p:cNvSpPr/>
              <p:nvPr/>
            </p:nvSpPr>
            <p:spPr>
              <a:xfrm>
                <a:off x="9209421" y="1166354"/>
                <a:ext cx="1617947" cy="66219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6" name="Rounded Rectangle 5"/>
              <p:cNvSpPr txBox="1"/>
              <p:nvPr/>
            </p:nvSpPr>
            <p:spPr>
              <a:xfrm>
                <a:off x="9098202" y="1193291"/>
                <a:ext cx="1840383" cy="608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AI </a:t>
                </a:r>
                <a:r>
                  <a:rPr lang="en-US" sz="1400" dirty="0"/>
                  <a:t>system</a:t>
                </a:r>
                <a:r>
                  <a:rPr lang="en-US" sz="1400" kern="1200" dirty="0"/>
                  <a:t> test quality evaluation</a:t>
                </a:r>
              </a:p>
            </p:txBody>
          </p:sp>
        </p:grpSp>
      </p:grpSp>
      <p:cxnSp>
        <p:nvCxnSpPr>
          <p:cNvPr id="7" name="Straight Arrow Connector 6"/>
          <p:cNvCxnSpPr/>
          <p:nvPr/>
        </p:nvCxnSpPr>
        <p:spPr>
          <a:xfrm flipH="1">
            <a:off x="3108721" y="4329312"/>
            <a:ext cx="5735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457149" y="2344235"/>
            <a:ext cx="2396" cy="471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8851593" y="3902965"/>
            <a:ext cx="1343648" cy="85269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690" y="2662480"/>
            <a:ext cx="1364044" cy="938632"/>
          </a:xfrm>
          <a:prstGeom prst="rect">
            <a:avLst/>
          </a:prstGeom>
        </p:spPr>
      </p:pic>
      <p:pic>
        <p:nvPicPr>
          <p:cNvPr id="1026" name="Picture 2" descr="ç¸å³å¾ç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891" y="2850861"/>
            <a:ext cx="863628" cy="63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Flowchart: Multidocument 276"/>
          <p:cNvSpPr/>
          <p:nvPr/>
        </p:nvSpPr>
        <p:spPr>
          <a:xfrm>
            <a:off x="5379091" y="2817243"/>
            <a:ext cx="813462" cy="74095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82679" y="2854516"/>
            <a:ext cx="656812" cy="766416"/>
            <a:chOff x="2049680" y="3391839"/>
            <a:chExt cx="951359" cy="740956"/>
          </a:xfrm>
        </p:grpSpPr>
        <p:sp>
          <p:nvSpPr>
            <p:cNvPr id="20" name="Flowchart: Multidocument 19"/>
            <p:cNvSpPr/>
            <p:nvPr/>
          </p:nvSpPr>
          <p:spPr>
            <a:xfrm>
              <a:off x="2049680" y="3391839"/>
              <a:ext cx="951359" cy="740956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8" name="Picture 2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5371" y="3573818"/>
              <a:ext cx="631147" cy="512015"/>
            </a:xfrm>
            <a:prstGeom prst="rect">
              <a:avLst/>
            </a:prstGeom>
          </p:spPr>
        </p:pic>
      </p:grpSp>
      <p:cxnSp>
        <p:nvCxnSpPr>
          <p:cNvPr id="284" name="Straight Arrow Connector 283"/>
          <p:cNvCxnSpPr/>
          <p:nvPr/>
        </p:nvCxnSpPr>
        <p:spPr>
          <a:xfrm>
            <a:off x="9523417" y="3486506"/>
            <a:ext cx="0" cy="440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H="1">
            <a:off x="7417943" y="2348074"/>
            <a:ext cx="2396" cy="471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H="1">
            <a:off x="5833051" y="2355169"/>
            <a:ext cx="2396" cy="471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3848722" y="2373493"/>
            <a:ext cx="2396" cy="471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9974302" y="2755273"/>
            <a:ext cx="99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</a:t>
            </a:r>
          </a:p>
          <a:p>
            <a:r>
              <a:rPr lang="en-US" dirty="0"/>
              <a:t>metrics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4307437" y="2960349"/>
            <a:ext cx="10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7773252" y="2914558"/>
            <a:ext cx="90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1030" name="Flowchart: Document 1029"/>
          <p:cNvSpPr/>
          <p:nvPr/>
        </p:nvSpPr>
        <p:spPr>
          <a:xfrm>
            <a:off x="1675942" y="2823420"/>
            <a:ext cx="644807" cy="578184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2339709" y="2755273"/>
            <a:ext cx="61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Plan</a:t>
            </a:r>
          </a:p>
        </p:txBody>
      </p:sp>
      <p:cxnSp>
        <p:nvCxnSpPr>
          <p:cNvPr id="301" name="Straight Arrow Connector 300"/>
          <p:cNvCxnSpPr/>
          <p:nvPr/>
        </p:nvCxnSpPr>
        <p:spPr>
          <a:xfrm flipV="1">
            <a:off x="3102355" y="2316214"/>
            <a:ext cx="24620" cy="2013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H="1">
            <a:off x="2008525" y="2340703"/>
            <a:ext cx="2396" cy="471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99243" y="3951329"/>
            <a:ext cx="120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Accepted</a:t>
            </a:r>
          </a:p>
        </p:txBody>
      </p:sp>
    </p:spTree>
    <p:extLst>
      <p:ext uri="{BB962C8B-B14F-4D97-AF65-F5344CB8AC3E}">
        <p14:creationId xmlns:p14="http://schemas.microsoft.com/office/powerpoint/2010/main" val="65463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7668" y="359763"/>
            <a:ext cx="6005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What Is AI-Based Software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10" y="1183861"/>
            <a:ext cx="964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Definition:</a:t>
            </a:r>
          </a:p>
          <a:p>
            <a:pPr algn="just"/>
            <a:r>
              <a:rPr lang="en-US" b="1" dirty="0"/>
              <a:t>“It refers to the leverage and applications of AI methods and solutions to automatically optimize  a software testing process in test strategy selection, test generation, test selection and execution, bug detection and analysis, and quality prediction.”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26808" y="2685068"/>
            <a:ext cx="8484676" cy="3600116"/>
            <a:chOff x="2108162" y="2638317"/>
            <a:chExt cx="8484676" cy="3600116"/>
          </a:xfrm>
        </p:grpSpPr>
        <p:sp>
          <p:nvSpPr>
            <p:cNvPr id="3" name="Oval 2"/>
            <p:cNvSpPr/>
            <p:nvPr/>
          </p:nvSpPr>
          <p:spPr>
            <a:xfrm>
              <a:off x="5090616" y="3573775"/>
              <a:ext cx="1651379" cy="1187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AI-Based Software Testing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7869" y="2775919"/>
              <a:ext cx="26949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Leveraging AI-based </a:t>
              </a:r>
            </a:p>
            <a:p>
              <a:r>
                <a:rPr lang="en-US" dirty="0"/>
                <a:t>intelligent techniques</a:t>
              </a:r>
            </a:p>
            <a:p>
              <a:r>
                <a:rPr lang="en-US" dirty="0"/>
                <a:t>In a software test process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8162" y="4367977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AI-based test data </a:t>
              </a:r>
            </a:p>
            <a:p>
              <a:r>
                <a:rPr lang="en-US" dirty="0"/>
                <a:t>generation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2970" y="3521121"/>
              <a:ext cx="2081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AI-based test case </a:t>
              </a:r>
            </a:p>
            <a:p>
              <a:r>
                <a:rPr lang="en-US" dirty="0"/>
                <a:t>generation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9397" y="2638317"/>
              <a:ext cx="15231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AI-based test</a:t>
              </a:r>
            </a:p>
            <a:p>
              <a:r>
                <a:rPr lang="en-US" dirty="0"/>
                <a:t>planning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7315" y="5358974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AI-based bug </a:t>
              </a:r>
            </a:p>
            <a:p>
              <a:r>
                <a:rPr lang="en-US" dirty="0"/>
                <a:t>validation &amp; analysis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3166" y="5345547"/>
              <a:ext cx="15616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AI-based </a:t>
              </a:r>
            </a:p>
            <a:p>
              <a:r>
                <a:rPr lang="en-US" dirty="0"/>
                <a:t>test execution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97869" y="4043914"/>
              <a:ext cx="2451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 software quality</a:t>
              </a:r>
            </a:p>
            <a:p>
              <a:r>
                <a:rPr lang="en-US" dirty="0"/>
                <a:t>assurance standards</a:t>
              </a:r>
            </a:p>
            <a:p>
              <a:r>
                <a:rPr lang="en-US" dirty="0"/>
                <a:t>and evaluation metrics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8007" y="5253227"/>
              <a:ext cx="752496" cy="985206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6635813" y="3319542"/>
              <a:ext cx="1155874" cy="559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741995" y="4344157"/>
              <a:ext cx="11558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" idx="1"/>
            </p:cNvCxnSpPr>
            <p:nvPr/>
          </p:nvCxnSpPr>
          <p:spPr>
            <a:xfrm>
              <a:off x="4512679" y="3150182"/>
              <a:ext cx="819776" cy="597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916703" y="4431875"/>
              <a:ext cx="1303358" cy="242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934742" y="4012424"/>
              <a:ext cx="11558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62215" y="4616500"/>
              <a:ext cx="373598" cy="71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855701" y="4691229"/>
              <a:ext cx="653704" cy="56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29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3286" y="293451"/>
            <a:ext cx="761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Why Is AI-Based Software Testing Important?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7423" y="938703"/>
            <a:ext cx="8980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Major objectives include: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Test selection and test set optimization using data-driven AI techniques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Test data selection and recommendation using data-driven AI solutions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Automatic test execution using AI techniques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AI-based test result validation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Bug detection, analysis, and prediction based on large-scale testing history data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Adequate quality and complexity prediction using data driven AI approaches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93286" y="3126666"/>
            <a:ext cx="7913968" cy="3366988"/>
            <a:chOff x="2557841" y="2638317"/>
            <a:chExt cx="7913968" cy="3366988"/>
          </a:xfrm>
        </p:grpSpPr>
        <p:sp>
          <p:nvSpPr>
            <p:cNvPr id="8" name="Oval 7"/>
            <p:cNvSpPr/>
            <p:nvPr/>
          </p:nvSpPr>
          <p:spPr>
            <a:xfrm>
              <a:off x="5090616" y="3573775"/>
              <a:ext cx="1651379" cy="1187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AI-Based Software Testing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9932" y="2774497"/>
              <a:ext cx="2507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Optimize a test process</a:t>
              </a:r>
            </a:p>
            <a:p>
              <a:r>
                <a:rPr lang="en-US" dirty="0"/>
                <a:t>using AI techniques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7841" y="3697826"/>
              <a:ext cx="1887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Apply optimized </a:t>
              </a:r>
            </a:p>
            <a:p>
              <a:r>
                <a:rPr lang="en-US" dirty="0"/>
                <a:t>test strategies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9397" y="2638317"/>
              <a:ext cx="3119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Increase efficiency and</a:t>
              </a:r>
            </a:p>
            <a:p>
              <a:r>
                <a:rPr lang="en-US" dirty="0"/>
                <a:t>productivity for a test process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7315" y="5358974"/>
              <a:ext cx="2541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Increase bug detection </a:t>
              </a:r>
            </a:p>
            <a:p>
              <a:r>
                <a:rPr lang="en-US" dirty="0"/>
                <a:t>effectiveness and speed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58741" y="4804976"/>
              <a:ext cx="27236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Assure the quality</a:t>
              </a:r>
            </a:p>
            <a:p>
              <a:r>
                <a:rPr lang="en-US" dirty="0"/>
                <a:t>under-test software </a:t>
              </a:r>
            </a:p>
            <a:p>
              <a:r>
                <a:rPr lang="en-US" dirty="0"/>
                <a:t>with consistent quality assessment criteria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5155" y="3573775"/>
              <a:ext cx="25266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software</a:t>
              </a:r>
            </a:p>
            <a:p>
              <a:r>
                <a:rPr lang="en-US" dirty="0"/>
                <a:t>testing costs by reduce </a:t>
              </a:r>
            </a:p>
            <a:p>
              <a:r>
                <a:rPr lang="en-US" dirty="0"/>
                <a:t>human operations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635813" y="3297515"/>
              <a:ext cx="684119" cy="581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789281" y="4124234"/>
              <a:ext cx="11558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1"/>
            </p:cNvCxnSpPr>
            <p:nvPr/>
          </p:nvCxnSpPr>
          <p:spPr>
            <a:xfrm>
              <a:off x="4512679" y="3150182"/>
              <a:ext cx="819776" cy="597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56506" y="4124235"/>
              <a:ext cx="834110" cy="22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62215" y="4616500"/>
              <a:ext cx="373598" cy="71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3"/>
            </p:cNvCxnSpPr>
            <p:nvPr/>
          </p:nvCxnSpPr>
          <p:spPr>
            <a:xfrm flipH="1">
              <a:off x="4855701" y="4587246"/>
              <a:ext cx="476754" cy="665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>
            <a:endCxn id="38" idx="1"/>
          </p:cNvCxnSpPr>
          <p:nvPr/>
        </p:nvCxnSpPr>
        <p:spPr>
          <a:xfrm>
            <a:off x="6528642" y="4897200"/>
            <a:ext cx="1253378" cy="60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2020" y="5177321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 software</a:t>
            </a:r>
          </a:p>
          <a:p>
            <a:r>
              <a:rPr lang="en-US" dirty="0"/>
              <a:t>Quality analysis &amp; prediction</a:t>
            </a:r>
          </a:p>
        </p:txBody>
      </p:sp>
    </p:spTree>
    <p:extLst>
      <p:ext uri="{BB962C8B-B14F-4D97-AF65-F5344CB8AC3E}">
        <p14:creationId xmlns:p14="http://schemas.microsoft.com/office/powerpoint/2010/main" val="7924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369" y="196797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Testing AI Software/Systems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" y="928747"/>
            <a:ext cx="10235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</a:t>
            </a:r>
          </a:p>
          <a:p>
            <a:endParaRPr lang="en-US" b="1" dirty="0"/>
          </a:p>
          <a:p>
            <a:pPr algn="just"/>
            <a:r>
              <a:rPr lang="en-US" b="1" dirty="0"/>
              <a:t>“Testing AI software refers to diverse testing activities for AI-based software/systems. Well-defined quality validation models, methods, techniques, and tools must be developed and applied for AI-based software to facilitate the test activities to achieve well-defined test requirements and meet pre-selected adequate testing criteria and quality assurance standards.”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407" y="2941452"/>
            <a:ext cx="10235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Major Focuses:</a:t>
            </a:r>
          </a:p>
          <a:p>
            <a:endParaRPr lang="en-US" b="1" dirty="0"/>
          </a:p>
          <a:p>
            <a:pPr marL="342900" indent="-342900" algn="just">
              <a:buAutoNum type="alphaLcParenBoth"/>
            </a:pPr>
            <a:r>
              <a:rPr lang="en-US" b="1" dirty="0"/>
              <a:t>Testing AI functional features to assure their adequate quality in accuracy, consistency, relevancy, timeliness, correctness, and so on using data-driven and AI approaches</a:t>
            </a:r>
          </a:p>
          <a:p>
            <a:pPr marL="342900" indent="-342900" algn="just">
              <a:buAutoNum type="alphaLcParenBoth"/>
            </a:pPr>
            <a:endParaRPr lang="en-US" b="1" dirty="0"/>
          </a:p>
          <a:p>
            <a:pPr marL="342900" indent="-342900" algn="just">
              <a:buAutoNum type="alphaLcParenBoth"/>
            </a:pPr>
            <a:r>
              <a:rPr lang="en-US" b="1" dirty="0"/>
              <a:t>Testing AI software’s quality of system service parameters based on well-defined quality standards and assessment criteria. These include: system performance, reliability, scalability, availability, robustness, and security, and so on.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(c) Apply data-driven AI techniques to facilitate AI testing processes and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12378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201" y="258557"/>
            <a:ext cx="6670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What to Test in AI Software? </a:t>
            </a:r>
          </a:p>
          <a:p>
            <a:r>
              <a:rPr lang="en-US" sz="3200" b="1" dirty="0"/>
              <a:t>– The Scope of AI Software Testing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255" y="1979959"/>
            <a:ext cx="10274662" cy="3965223"/>
            <a:chOff x="1122495" y="1751359"/>
            <a:chExt cx="10274662" cy="3965223"/>
          </a:xfrm>
        </p:grpSpPr>
        <p:sp>
          <p:nvSpPr>
            <p:cNvPr id="4" name="Oval 3"/>
            <p:cNvSpPr/>
            <p:nvPr/>
          </p:nvSpPr>
          <p:spPr>
            <a:xfrm>
              <a:off x="4920676" y="3076678"/>
              <a:ext cx="1955467" cy="107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 Software Testing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2978" y="1995326"/>
              <a:ext cx="299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Identification &amp; classification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434" y="2409700"/>
              <a:ext cx="244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Human/animal/objects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74499" y="2462987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Business intelligence and decision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86873" y="2943380"/>
              <a:ext cx="3110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Recommendation &amp; selection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6873" y="3484496"/>
              <a:ext cx="3332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Intelligent commands &amp; actions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86873" y="4014576"/>
              <a:ext cx="361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Analytics and prediction capability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6873" y="4475398"/>
              <a:ext cx="3127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Question &amp; answer capability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72978" y="289201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Recognition &amp; profiling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66649" y="3304471"/>
              <a:ext cx="244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Human/animal/objects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85050" y="4930255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Unmanned vehicles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94242" y="5347250"/>
              <a:ext cx="4099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validation and healthcare check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45531" y="1970277"/>
              <a:ext cx="302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Intelligent learning capability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72978" y="3786783"/>
              <a:ext cx="2882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Behavior detection/analysis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135249" y="5251924"/>
              <a:ext cx="124281" cy="27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4294" y="2277695"/>
              <a:ext cx="124281" cy="27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04508" y="3180635"/>
              <a:ext cx="124281" cy="27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86333" y="4199242"/>
              <a:ext cx="244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Human/animal/objects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524192" y="4075406"/>
              <a:ext cx="124281" cy="27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01903" y="1751359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Expert system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2495" y="4760978"/>
              <a:ext cx="34711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Context identification &amp; classification</a:t>
              </a:r>
            </a:p>
          </p:txBody>
        </p:sp>
      </p:grpSp>
      <p:cxnSp>
        <p:nvCxnSpPr>
          <p:cNvPr id="31" name="Straight Connector 30"/>
          <p:cNvCxnSpPr>
            <a:stCxn id="27" idx="2"/>
          </p:cNvCxnSpPr>
          <p:nvPr/>
        </p:nvCxnSpPr>
        <p:spPr>
          <a:xfrm>
            <a:off x="5761875" y="2349291"/>
            <a:ext cx="0" cy="955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10361" y="2811422"/>
            <a:ext cx="1008839" cy="6347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94707" y="3734196"/>
            <a:ext cx="9107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355081" y="2486464"/>
            <a:ext cx="834790" cy="922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642126" y="2939957"/>
            <a:ext cx="872504" cy="563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1"/>
          </p:cNvCxnSpPr>
          <p:nvPr/>
        </p:nvCxnSpPr>
        <p:spPr>
          <a:xfrm flipH="1">
            <a:off x="6822725" y="3356646"/>
            <a:ext cx="948908" cy="344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1"/>
            <a:endCxn id="4" idx="6"/>
          </p:cNvCxnSpPr>
          <p:nvPr/>
        </p:nvCxnSpPr>
        <p:spPr>
          <a:xfrm flipH="1" flipV="1">
            <a:off x="6860903" y="3840876"/>
            <a:ext cx="910730" cy="568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1"/>
          </p:cNvCxnSpPr>
          <p:nvPr/>
        </p:nvCxnSpPr>
        <p:spPr>
          <a:xfrm flipH="1" flipV="1">
            <a:off x="6773236" y="4024261"/>
            <a:ext cx="998397" cy="403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" idx="1"/>
            <a:endCxn id="4" idx="5"/>
          </p:cNvCxnSpPr>
          <p:nvPr/>
        </p:nvCxnSpPr>
        <p:spPr>
          <a:xfrm flipH="1" flipV="1">
            <a:off x="6574531" y="4219601"/>
            <a:ext cx="1197102" cy="66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7" idx="0"/>
          </p:cNvCxnSpPr>
          <p:nvPr/>
        </p:nvCxnSpPr>
        <p:spPr>
          <a:xfrm flipH="1" flipV="1">
            <a:off x="5827150" y="4372119"/>
            <a:ext cx="1" cy="786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5" idx="3"/>
          </p:cNvCxnSpPr>
          <p:nvPr/>
        </p:nvCxnSpPr>
        <p:spPr>
          <a:xfrm flipH="1">
            <a:off x="4014391" y="4040184"/>
            <a:ext cx="972582" cy="572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47412" y="4269093"/>
            <a:ext cx="890200" cy="804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8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1613" y="552538"/>
            <a:ext cx="8784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Testing Requirements Analysis for AI Software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3506" y="1629425"/>
            <a:ext cx="8567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Identifying AI features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For each identified feature, identify its AI testing requirements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Knowledge-based modeling for AI testing</a:t>
            </a:r>
          </a:p>
        </p:txBody>
      </p:sp>
      <p:sp>
        <p:nvSpPr>
          <p:cNvPr id="4" name="Regular Pentagon 3"/>
          <p:cNvSpPr/>
          <p:nvPr/>
        </p:nvSpPr>
        <p:spPr>
          <a:xfrm>
            <a:off x="5029726" y="4103077"/>
            <a:ext cx="1722332" cy="1242916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029" y="3683212"/>
            <a:ext cx="182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 Identification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9781" y="5741406"/>
            <a:ext cx="120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3823" y="5091962"/>
            <a:ext cx="144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 Context 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6952675" y="5505839"/>
            <a:ext cx="122134" cy="270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74809" y="5315092"/>
            <a:ext cx="112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2D Context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74808" y="5596999"/>
            <a:ext cx="11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3D Context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70343" y="3968833"/>
            <a:ext cx="145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Single object</a:t>
            </a:r>
          </a:p>
          <a:p>
            <a:r>
              <a:rPr lang="en-US" sz="1400" dirty="0"/>
              <a:t>multiple objects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34998" y="5963531"/>
            <a:ext cx="188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Single type of objects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4877" y="6228145"/>
            <a:ext cx="210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Different types of objects </a:t>
            </a:r>
          </a:p>
        </p:txBody>
      </p:sp>
      <p:sp>
        <p:nvSpPr>
          <p:cNvPr id="33" name="Left Bracket 32"/>
          <p:cNvSpPr/>
          <p:nvPr/>
        </p:nvSpPr>
        <p:spPr>
          <a:xfrm>
            <a:off x="5446412" y="6079898"/>
            <a:ext cx="137886" cy="40115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/>
          <p:cNvSpPr/>
          <p:nvPr/>
        </p:nvSpPr>
        <p:spPr>
          <a:xfrm>
            <a:off x="6749282" y="4052921"/>
            <a:ext cx="137844" cy="3649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300029" y="4002835"/>
            <a:ext cx="335764" cy="316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580624" y="4939213"/>
            <a:ext cx="527941" cy="245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" idx="3"/>
          </p:cNvCxnSpPr>
          <p:nvPr/>
        </p:nvCxnSpPr>
        <p:spPr>
          <a:xfrm flipH="1" flipV="1">
            <a:off x="5890892" y="5345993"/>
            <a:ext cx="1" cy="401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9776" y="3646641"/>
            <a:ext cx="141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 Relation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23595" y="3899032"/>
            <a:ext cx="14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 relation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270488" y="3988003"/>
            <a:ext cx="277355" cy="324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748853" y="4999013"/>
            <a:ext cx="459796" cy="28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02709" y="5236424"/>
            <a:ext cx="1469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 Behavior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34562" y="5489481"/>
            <a:ext cx="1672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Single behavior</a:t>
            </a:r>
          </a:p>
          <a:p>
            <a:pPr algn="r"/>
            <a:r>
              <a:rPr lang="en-US" sz="1400" dirty="0"/>
              <a:t>Different behaviors</a:t>
            </a:r>
          </a:p>
          <a:p>
            <a:pPr algn="r"/>
            <a:r>
              <a:rPr lang="en-US" sz="1400" dirty="0"/>
              <a:t>Current behaviors</a:t>
            </a:r>
          </a:p>
        </p:txBody>
      </p:sp>
      <p:sp>
        <p:nvSpPr>
          <p:cNvPr id="55" name="Right Bracket 54"/>
          <p:cNvSpPr/>
          <p:nvPr/>
        </p:nvSpPr>
        <p:spPr>
          <a:xfrm>
            <a:off x="4890550" y="3968833"/>
            <a:ext cx="233645" cy="4604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/>
          <p:cNvSpPr/>
          <p:nvPr/>
        </p:nvSpPr>
        <p:spPr>
          <a:xfrm>
            <a:off x="4704950" y="5645603"/>
            <a:ext cx="221301" cy="4482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16431" y="4133423"/>
            <a:ext cx="14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 relation</a:t>
            </a:r>
          </a:p>
        </p:txBody>
      </p:sp>
    </p:spTree>
    <p:extLst>
      <p:ext uri="{BB962C8B-B14F-4D97-AF65-F5344CB8AC3E}">
        <p14:creationId xmlns:p14="http://schemas.microsoft.com/office/powerpoint/2010/main" val="66978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2599" y="252664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AI Software Feature Testing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9134" y="3121758"/>
            <a:ext cx="125323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 Function </a:t>
            </a:r>
          </a:p>
          <a:p>
            <a:pPr algn="ctr"/>
            <a:r>
              <a:rPr lang="en-US" b="1" dirty="0"/>
              <a:t>Features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480356" y="1465687"/>
            <a:ext cx="2647707" cy="4547344"/>
            <a:chOff x="1538247" y="1410269"/>
            <a:chExt cx="2647707" cy="45473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065" y="2050077"/>
              <a:ext cx="643207" cy="64320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7845" y="2711875"/>
              <a:ext cx="670427" cy="67042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8247" y="3428233"/>
              <a:ext cx="737909" cy="7379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6179" y="4368340"/>
              <a:ext cx="894644" cy="65043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0092" y="5065229"/>
              <a:ext cx="581462" cy="52823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121661" y="5649836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IOT Data</a:t>
              </a:r>
            </a:p>
          </p:txBody>
        </p:sp>
        <p:pic>
          <p:nvPicPr>
            <p:cNvPr id="1032" name="Picture 8" descr="ç¸å³å¾ç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661" y="1410269"/>
              <a:ext cx="717489" cy="717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ight Bracket 39"/>
            <p:cNvSpPr/>
            <p:nvPr/>
          </p:nvSpPr>
          <p:spPr>
            <a:xfrm>
              <a:off x="2913310" y="1888320"/>
              <a:ext cx="326279" cy="322540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408207" y="2485203"/>
              <a:ext cx="786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408207" y="3047088"/>
              <a:ext cx="786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408207" y="3683166"/>
              <a:ext cx="786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397294" y="4593904"/>
              <a:ext cx="786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ight Arrow 43"/>
            <p:cNvSpPr/>
            <p:nvPr/>
          </p:nvSpPr>
          <p:spPr>
            <a:xfrm>
              <a:off x="3492599" y="3306094"/>
              <a:ext cx="693355" cy="4608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65092" y="1526480"/>
            <a:ext cx="2511385" cy="4417145"/>
            <a:chOff x="6054759" y="1474593"/>
            <a:chExt cx="2511385" cy="4417145"/>
          </a:xfrm>
        </p:grpSpPr>
        <p:grpSp>
          <p:nvGrpSpPr>
            <p:cNvPr id="43" name="Group 42"/>
            <p:cNvGrpSpPr/>
            <p:nvPr/>
          </p:nvGrpSpPr>
          <p:grpSpPr>
            <a:xfrm>
              <a:off x="6935114" y="1474593"/>
              <a:ext cx="1631030" cy="4417145"/>
              <a:chOff x="6972704" y="1474169"/>
              <a:chExt cx="1631030" cy="4417145"/>
            </a:xfrm>
          </p:grpSpPr>
          <p:cxnSp>
            <p:nvCxnSpPr>
              <p:cNvPr id="26" name="Straight Arrow Connector 25"/>
              <p:cNvCxnSpPr>
                <a:endCxn id="1036" idx="1"/>
              </p:cNvCxnSpPr>
              <p:nvPr/>
            </p:nvCxnSpPr>
            <p:spPr>
              <a:xfrm>
                <a:off x="6985889" y="2551856"/>
                <a:ext cx="78669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âaction iconâçå¾çæç´¢ç»æ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2583" y="4578894"/>
                <a:ext cx="831151" cy="615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5222" y="3634082"/>
                <a:ext cx="798615" cy="894399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0919" y="5046187"/>
                <a:ext cx="845127" cy="845127"/>
              </a:xfrm>
              <a:prstGeom prst="rect">
                <a:avLst/>
              </a:prstGeom>
            </p:spPr>
          </p:pic>
          <p:pic>
            <p:nvPicPr>
              <p:cNvPr id="39" name="Picture 8" descr="ç¸å³å¾ç"/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477" y="1474169"/>
                <a:ext cx="717489" cy="7174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ç¸å³å¾ç"/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2583" y="2189708"/>
                <a:ext cx="587766" cy="724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19175" y="2902410"/>
                <a:ext cx="780756" cy="780756"/>
              </a:xfrm>
              <a:prstGeom prst="rect">
                <a:avLst/>
              </a:prstGeom>
            </p:spPr>
          </p:pic>
          <p:sp>
            <p:nvSpPr>
              <p:cNvPr id="38" name="Left Bracket 37"/>
              <p:cNvSpPr/>
              <p:nvPr/>
            </p:nvSpPr>
            <p:spPr>
              <a:xfrm>
                <a:off x="6985889" y="1988988"/>
                <a:ext cx="420923" cy="3205839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6985889" y="3371067"/>
                <a:ext cx="78669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985889" y="4012976"/>
                <a:ext cx="78669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972704" y="4727154"/>
                <a:ext cx="78669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ight Arrow 56"/>
            <p:cNvSpPr/>
            <p:nvPr/>
          </p:nvSpPr>
          <p:spPr>
            <a:xfrm>
              <a:off x="6054759" y="3312065"/>
              <a:ext cx="736283" cy="48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326025" y="2959528"/>
            <a:ext cx="1554593" cy="124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24185" y="2397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07315" y="2355955"/>
            <a:ext cx="102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41650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0202" y="265989"/>
            <a:ext cx="5681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Why Do We Need AI Testing?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167" y="1245310"/>
            <a:ext cx="1055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Many current and future software will be built with AI-based features and functions.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Existing techniques and tools are not adequate to test AI-based features and functions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Lack of well-defined and experience approved quality validation models and assessment criteria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Lack of AI-based testing methods and solutions for AI software</a:t>
            </a:r>
          </a:p>
        </p:txBody>
      </p:sp>
      <p:sp>
        <p:nvSpPr>
          <p:cNvPr id="3" name="Oval 2"/>
          <p:cNvSpPr/>
          <p:nvPr/>
        </p:nvSpPr>
        <p:spPr>
          <a:xfrm>
            <a:off x="5280023" y="3481847"/>
            <a:ext cx="1947949" cy="116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AI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7231" y="3070666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Uncertainty of AI Software </a:t>
            </a:r>
          </a:p>
          <a:p>
            <a:r>
              <a:rPr lang="en-US" dirty="0"/>
              <a:t>Features and Behaviors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1649" y="3975575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Learning-Based AI Software </a:t>
            </a:r>
          </a:p>
          <a:p>
            <a:r>
              <a:rPr lang="en-US" dirty="0"/>
              <a:t>Features and Behaviors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2578" y="2735108"/>
            <a:ext cx="3492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Knowledge-Based AI </a:t>
            </a:r>
          </a:p>
          <a:p>
            <a:r>
              <a:rPr lang="en-US" dirty="0"/>
              <a:t>Software Features and</a:t>
            </a:r>
          </a:p>
          <a:p>
            <a:r>
              <a:rPr lang="en-US" dirty="0"/>
              <a:t>Behaviors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6274" y="3719101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dimension-based</a:t>
            </a:r>
          </a:p>
          <a:p>
            <a:r>
              <a:rPr lang="en-US" dirty="0"/>
              <a:t>rich media input data with</a:t>
            </a:r>
          </a:p>
          <a:p>
            <a:r>
              <a:rPr lang="en-US" dirty="0"/>
              <a:t>Multi-input modals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533" y="4918025"/>
            <a:ext cx="241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sets selected</a:t>
            </a:r>
          </a:p>
          <a:p>
            <a:r>
              <a:rPr lang="en-US" dirty="0"/>
              <a:t>from big data pools</a:t>
            </a:r>
          </a:p>
        </p:txBody>
      </p:sp>
      <p:cxnSp>
        <p:nvCxnSpPr>
          <p:cNvPr id="5" name="Straight Connector 4"/>
          <p:cNvCxnSpPr>
            <a:endCxn id="3" idx="1"/>
          </p:cNvCxnSpPr>
          <p:nvPr/>
        </p:nvCxnSpPr>
        <p:spPr>
          <a:xfrm>
            <a:off x="4449881" y="3148016"/>
            <a:ext cx="1115413" cy="50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1"/>
          </p:cNvCxnSpPr>
          <p:nvPr/>
        </p:nvCxnSpPr>
        <p:spPr>
          <a:xfrm flipV="1">
            <a:off x="7076662" y="3393832"/>
            <a:ext cx="660569" cy="37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21286" y="4167580"/>
            <a:ext cx="940363" cy="1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2420" y="4454155"/>
            <a:ext cx="940363" cy="70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66637" y="4423643"/>
            <a:ext cx="1272824" cy="66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3" idx="2"/>
          </p:cNvCxnSpPr>
          <p:nvPr/>
        </p:nvCxnSpPr>
        <p:spPr>
          <a:xfrm>
            <a:off x="4347892" y="4062139"/>
            <a:ext cx="932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58308" y="5186386"/>
            <a:ext cx="3395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context-based</a:t>
            </a:r>
          </a:p>
          <a:p>
            <a:r>
              <a:rPr lang="en-US" dirty="0"/>
              <a:t>diverse inputs affecting system</a:t>
            </a:r>
          </a:p>
          <a:p>
            <a:r>
              <a:rPr lang="en-US" dirty="0"/>
              <a:t>outputs, actions, and behaviors</a:t>
            </a:r>
          </a:p>
        </p:txBody>
      </p:sp>
    </p:spTree>
    <p:extLst>
      <p:ext uri="{BB962C8B-B14F-4D97-AF65-F5344CB8AC3E}">
        <p14:creationId xmlns:p14="http://schemas.microsoft.com/office/powerpoint/2010/main" val="42657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96230" y="191904"/>
            <a:ext cx="812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AI Software Quality Validation Approaches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4" y="1420225"/>
            <a:ext cx="2466975" cy="184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74" y="1559222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200" y="2679734"/>
            <a:ext cx="3712163" cy="2438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529853" y="3612589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Cloud-Based </a:t>
            </a:r>
          </a:p>
          <a:p>
            <a:r>
              <a:rPr lang="en-US" dirty="0"/>
              <a:t>AI Software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86897" y="2814944"/>
            <a:ext cx="1515384" cy="543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745853" y="4591236"/>
            <a:ext cx="5565" cy="684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820618" y="4525411"/>
            <a:ext cx="1071601" cy="583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33564" y="6307973"/>
            <a:ext cx="19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Rule-Based Testing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08194" y="1291138"/>
            <a:ext cx="2751530" cy="1734193"/>
            <a:chOff x="4925599" y="1002311"/>
            <a:chExt cx="2953196" cy="173419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5063" y="1676433"/>
              <a:ext cx="1533732" cy="106007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5331" y="1254118"/>
              <a:ext cx="1533732" cy="10600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5599" y="1002311"/>
              <a:ext cx="1533732" cy="1060071"/>
            </a:xfrm>
            <a:prstGeom prst="rect">
              <a:avLst/>
            </a:prstGeom>
          </p:spPr>
        </p:pic>
      </p:grpSp>
      <p:cxnSp>
        <p:nvCxnSpPr>
          <p:cNvPr id="60" name="Straight Arrow Connector 59"/>
          <p:cNvCxnSpPr/>
          <p:nvPr/>
        </p:nvCxnSpPr>
        <p:spPr>
          <a:xfrm flipH="1">
            <a:off x="6612824" y="3196248"/>
            <a:ext cx="2077507" cy="600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619036" y="2313103"/>
            <a:ext cx="691632" cy="954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86532" y="5938641"/>
            <a:ext cx="259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Learning-Based AI Testers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8203" y="1024586"/>
            <a:ext cx="284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Crowd-Sourced Testers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82074" y="1089242"/>
            <a:ext cx="366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Crowdsourced Test Robots without continuous learning capabilities</a:t>
            </a: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1474" y="4493397"/>
            <a:ext cx="2086554" cy="13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42016" y="3565461"/>
            <a:ext cx="300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Work Sans"/>
              </a:rPr>
              <a:t>AI based Test Automation</a:t>
            </a:r>
            <a:endParaRPr lang="en-US" b="1" i="0" dirty="0">
              <a:solidFill>
                <a:srgbClr val="FF0000"/>
              </a:solidFill>
              <a:effectLst/>
              <a:latin typeface="Work San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959" y="2272222"/>
            <a:ext cx="1372423" cy="1372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0331" y="2530265"/>
            <a:ext cx="1221138" cy="95318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640610" y="5667402"/>
            <a:ext cx="161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 Testing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1971" y="5538901"/>
            <a:ext cx="1508270" cy="1150578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V="1">
            <a:off x="3306822" y="4686368"/>
            <a:ext cx="810213" cy="106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3590" y="5178150"/>
            <a:ext cx="1143000" cy="1143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9733" y="3752241"/>
            <a:ext cx="218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Metamorphic  </a:t>
            </a:r>
          </a:p>
          <a:p>
            <a:r>
              <a:rPr lang="en-US" b="1" dirty="0"/>
              <a:t>(Non-Oracle) Testing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51300" y="3989732"/>
            <a:ext cx="16496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9733" y="5071715"/>
            <a:ext cx="2645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Model Based Testing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662739" y="4364476"/>
            <a:ext cx="1168237" cy="64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9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Office PowerPoint</Application>
  <PresentationFormat>Widescreen</PresentationFormat>
  <Paragraphs>211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Work Sans</vt:lpstr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Parameters for AI Software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Gao</dc:creator>
  <cp:lastModifiedBy>Jerry Gao</cp:lastModifiedBy>
  <cp:revision>1</cp:revision>
  <dcterms:created xsi:type="dcterms:W3CDTF">2020-10-08T19:32:55Z</dcterms:created>
  <dcterms:modified xsi:type="dcterms:W3CDTF">2020-10-08T19:33:46Z</dcterms:modified>
</cp:coreProperties>
</file>