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5" r:id="rId2"/>
    <p:sldId id="390" r:id="rId3"/>
    <p:sldId id="294" r:id="rId4"/>
    <p:sldId id="285" r:id="rId5"/>
    <p:sldId id="288" r:id="rId6"/>
    <p:sldId id="286" r:id="rId7"/>
    <p:sldId id="384" r:id="rId8"/>
    <p:sldId id="385" r:id="rId9"/>
    <p:sldId id="386" r:id="rId10"/>
    <p:sldId id="387" r:id="rId11"/>
    <p:sldId id="3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EB068-2AF6-47F0-B448-0419A15B11A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878F5-D9DC-4620-9366-52764737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EFBCF6-9C78-4D20-B9E5-9C61A4D2DCD1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38775" cy="4065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0300-A393-43BB-85D3-E09C39515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9DB3-2427-413E-8DBE-43B2E1BD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9613-5484-40B2-A96E-28CCD6A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6B85-6C75-4305-B66C-0C4ADF13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9422-EA13-4A7E-A160-6549585C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FE83-4143-4F53-918C-FA52F06F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DF1E5-DE18-44D9-911C-EC0AE6C2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D4AB-1C2E-4635-BC28-74B79777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455F-32EB-44E1-9576-4F3D1160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B8B2-0609-4BDE-8BC5-D172D901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E3F18-8230-4C65-AA00-24F7D2DE5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C1081-522C-49AF-B7D4-19BF219F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E0DD-5D91-44C9-83FD-0122E63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59A2-F874-4C05-AFD9-8FE41F44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BB59-DDC2-4F4C-9CF3-9CB17CAE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22" y="35990"/>
            <a:ext cx="10903071" cy="13229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3A8F-C35F-432F-84E3-8EFB016816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7CA5-3397-48FD-9DFB-6B5A64E3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F978-852E-40F0-8CE8-C524E81D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3653-0D6E-4F7E-8C20-0171FAAC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9027-B900-4568-AFD5-E9EE43DA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3EAA-5235-455C-A7A1-0D330C8D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CC58-2BFB-4FBD-BB28-FF2E6AC6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EF41-EBC9-4A84-B537-80B43216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EB8C-B2A9-4A41-B6A2-210A6B49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0E34-112E-4FA0-92C2-F2A73052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958-A884-4E3D-A29B-D808E9E1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180D-F071-42C8-B416-3CC639DA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B051-DD37-4EFC-8F4E-C9E1E6F0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D775-2610-411A-86C9-331386ABF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622F9-5C35-4DC9-9DFE-065C847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D520-8916-414D-99A7-2B279576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366D-7149-4B65-82F3-C197AF64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E069-095F-47CE-B302-D12C9AE0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E956-2138-4544-A5E2-D0DD1F53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F7B89-1722-4009-9D88-010AB5EB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FA735-157F-423E-88D6-0958EF6A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9C92-B8AE-42D7-92F8-7F4329939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B87D9-1262-40E0-A87E-A1375C95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70F81-9178-4FF8-8C70-03C57FBF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7B0B-D437-4E8E-A04F-0E531F65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1B2E-093B-4C40-9177-C8382ACE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3EEEC-8A4A-41E9-A8EA-7FA8D0D3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19CCE-EC09-4C1E-8141-3D33E591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A683A-67A1-485D-9959-267E93B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C18D2-49C2-4169-BB1A-FEAF3BCA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F214-F053-4A3B-A9E1-57BFC8CE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1702-E0AB-4BA7-B466-783E4CC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6CDF-31E7-46B1-9853-4AA91236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8F8D-6211-4795-836A-9A63B50B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8BD7-BCAE-4332-92FA-E1CAFE49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FB071-CB5A-4DE4-B7D9-1004FF31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0C61-F602-4179-9124-6478D4D6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AC0D-A31F-46B5-866B-1AC8CB24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B61D-8456-4076-BCA1-E719039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2EF90-70E4-4B92-95B2-305F965F7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B13BE-B68A-41C9-B0F1-44154FB6F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973BF-F796-441E-B7DE-FDEFBB37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DDC6-0BD1-4AB4-A842-EE392273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4E73-C914-467A-BAE3-A6A320D9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8C613-874D-4DE7-A89F-1D7F405C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696A-9EAC-4F12-834A-F7339234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0E3-2F64-4AFB-882D-2079E7073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3138-7BD6-40C4-8E82-2022F580F73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084E-E32A-4337-B40D-4317381A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E90-1B26-4057-8CCE-D83E8133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EB67-09A6-4DAD-9C24-82D729EE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4576" y="2942377"/>
            <a:ext cx="768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AI Testing – Testing Quality Assessment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22282" cy="2297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45" y="0"/>
            <a:ext cx="3732255" cy="2297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82" y="-1"/>
            <a:ext cx="4022399" cy="22971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1478" y="4172379"/>
            <a:ext cx="9944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Presented by: Jerry Gao, Professor, and Director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San Jose State University – Excellence Research Center on </a:t>
            </a:r>
          </a:p>
          <a:p>
            <a:pPr algn="ctr"/>
            <a:r>
              <a:rPr lang="en-US" sz="2400" b="1" dirty="0"/>
              <a:t>Smart Technology, Computing, and Complex Systems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Date: 6/4/2018</a:t>
            </a:r>
          </a:p>
        </p:txBody>
      </p:sp>
    </p:spTree>
    <p:extLst>
      <p:ext uri="{BB962C8B-B14F-4D97-AF65-F5344CB8AC3E}">
        <p14:creationId xmlns:p14="http://schemas.microsoft.com/office/powerpoint/2010/main" val="20908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dn.arstechnica.net/wp-content/uploads/2014/01/google-glass-glasses-640x343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8975" y="175821"/>
            <a:ext cx="826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AI System Testing – A Case Study – Google </a:t>
            </a:r>
            <a:r>
              <a:rPr lang="en-US" sz="2800" b="1" dirty="0" err="1"/>
              <a:t>Allo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Shape 2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514" y="893681"/>
            <a:ext cx="10782450" cy="55942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42972" y="5863848"/>
            <a:ext cx="7445829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lvl="0" indent="-355600">
              <a:buSzPts val="2000"/>
              <a:buChar char="●"/>
            </a:pPr>
            <a:r>
              <a:rPr lang="en-US" sz="2000" b="1" dirty="0"/>
              <a:t>Total Pass Rate: </a:t>
            </a:r>
            <a:r>
              <a:rPr lang="en-US" sz="2000" u="sng" dirty="0"/>
              <a:t>74.47%</a:t>
            </a:r>
          </a:p>
          <a:p>
            <a:pPr marL="914400" lvl="1" indent="-330200">
              <a:buSzPts val="1600"/>
              <a:buChar char="○"/>
            </a:pPr>
            <a:r>
              <a:rPr lang="en-US" sz="1600" dirty="0"/>
              <a:t>100 x (Total Pass / (Total Pass + Total Failed)) = 100% x (210 / (210 + 72))</a:t>
            </a:r>
            <a:endParaRPr lang="en-US" sz="1600" u="sng" dirty="0"/>
          </a:p>
          <a:p>
            <a:pPr marL="914400" lvl="1" indent="-330200">
              <a:buSzPts val="1600"/>
              <a:buChar char="○"/>
            </a:pPr>
            <a:r>
              <a:rPr lang="en-US" sz="1600" dirty="0"/>
              <a:t>Same formula applies to all nodes</a:t>
            </a:r>
          </a:p>
        </p:txBody>
      </p:sp>
    </p:spTree>
    <p:extLst>
      <p:ext uri="{BB962C8B-B14F-4D97-AF65-F5344CB8AC3E}">
        <p14:creationId xmlns:p14="http://schemas.microsoft.com/office/powerpoint/2010/main" val="49694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dn.arstechnica.net/wp-content/uploads/2014/01/google-glass-glasses-640x343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8975" y="175821"/>
            <a:ext cx="826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AI System Testing – A Case Study – Google </a:t>
            </a:r>
            <a:r>
              <a:rPr lang="en-US" sz="2800" b="1" dirty="0" err="1"/>
              <a:t>Allo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Shape 3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9489" y="699041"/>
            <a:ext cx="11521439" cy="5544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978400" y="5648849"/>
            <a:ext cx="377371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Total Fail Rate: 25.53% </a:t>
            </a:r>
          </a:p>
          <a:p>
            <a:r>
              <a:rPr lang="en-US" dirty="0"/>
              <a:t>100 - Pass Rate = 100 - 74.47</a:t>
            </a:r>
          </a:p>
          <a:p>
            <a:r>
              <a:rPr lang="en-US" dirty="0"/>
              <a:t>Same formula applies to all nodes</a:t>
            </a:r>
          </a:p>
        </p:txBody>
      </p:sp>
    </p:spTree>
    <p:extLst>
      <p:ext uri="{BB962C8B-B14F-4D97-AF65-F5344CB8AC3E}">
        <p14:creationId xmlns:p14="http://schemas.microsoft.com/office/powerpoint/2010/main" val="6353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212503" y="304467"/>
            <a:ext cx="7902085" cy="533400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8938" algn="l"/>
                <a:tab pos="2073275" algn="l"/>
                <a:tab pos="2487613" algn="l"/>
                <a:tab pos="2901950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</a:pP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AI System Testing Quality Parameters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42" y="1274924"/>
            <a:ext cx="1529573" cy="101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7" y="1246188"/>
            <a:ext cx="1467829" cy="103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6340" y="1454883"/>
            <a:ext cx="1781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AI Function </a:t>
            </a:r>
          </a:p>
          <a:p>
            <a:r>
              <a:rPr lang="en-US" sz="1600" b="1" dirty="0"/>
              <a:t>Feature Accuracy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031885" y="2276056"/>
            <a:ext cx="14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AI Function </a:t>
            </a:r>
          </a:p>
          <a:p>
            <a:r>
              <a:rPr lang="en-US" sz="1600" b="1" dirty="0"/>
              <a:t>Completeness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094636" y="4160587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AI Function Feature</a:t>
            </a:r>
          </a:p>
          <a:p>
            <a:r>
              <a:rPr lang="en-US" sz="1600" b="1" dirty="0"/>
              <a:t> Consistency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914577" y="6094412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AI Currency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10" y="2968448"/>
            <a:ext cx="1715336" cy="120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635" y="3110809"/>
            <a:ext cx="1423988" cy="122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data currency many systems collect data and provide data f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28" y="5017556"/>
            <a:ext cx="130484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9908370" y="3385092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AI Function </a:t>
            </a:r>
          </a:p>
          <a:p>
            <a:r>
              <a:rPr lang="en-US" sz="1600" b="1" dirty="0"/>
              <a:t>Relevancy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131452" y="3948249"/>
            <a:ext cx="1174348" cy="25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571806" y="4671515"/>
            <a:ext cx="718792" cy="696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501383" y="2479300"/>
            <a:ext cx="1023404" cy="865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957540" y="3948250"/>
            <a:ext cx="108768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963910" y="2656675"/>
            <a:ext cx="1017876" cy="790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808957" y="4671515"/>
            <a:ext cx="1047959" cy="641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735" y="3167244"/>
            <a:ext cx="2060627" cy="159119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14577" y="6097955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AI Currency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232733" y="5340166"/>
            <a:ext cx="1335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AI Function </a:t>
            </a:r>
          </a:p>
          <a:p>
            <a:r>
              <a:rPr lang="en-US" sz="1600" b="1" dirty="0"/>
              <a:t>Feature Correctness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3850" y="5154956"/>
            <a:ext cx="1077956" cy="10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774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1950" y="43169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 Software Test Modeling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358057" y="1487961"/>
            <a:ext cx="5012881" cy="4098651"/>
            <a:chOff x="776592" y="1417623"/>
            <a:chExt cx="5012881" cy="4098651"/>
          </a:xfrm>
        </p:grpSpPr>
        <p:sp>
          <p:nvSpPr>
            <p:cNvPr id="4" name="Oval 3"/>
            <p:cNvSpPr/>
            <p:nvPr/>
          </p:nvSpPr>
          <p:spPr>
            <a:xfrm>
              <a:off x="2142392" y="1856187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38334" y="2568070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46391" y="2615173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0023" y="2615173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1292366" y="2049392"/>
              <a:ext cx="893611" cy="55182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6" idx="0"/>
            </p:cNvCxnSpPr>
            <p:nvPr/>
          </p:nvCxnSpPr>
          <p:spPr>
            <a:xfrm flipH="1">
              <a:off x="2095200" y="2082541"/>
              <a:ext cx="172803" cy="53263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1"/>
            </p:cNvCxnSpPr>
            <p:nvPr/>
          </p:nvCxnSpPr>
          <p:spPr>
            <a:xfrm>
              <a:off x="2365357" y="2068854"/>
              <a:ext cx="858252" cy="57946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05787" y="2752038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008602" y="3298405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41167" y="3369441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74799" y="3369441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915915" y="3520505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3" idx="0"/>
            </p:cNvCxnSpPr>
            <p:nvPr/>
          </p:nvCxnSpPr>
          <p:spPr>
            <a:xfrm flipH="1">
              <a:off x="1989976" y="2722271"/>
              <a:ext cx="82451" cy="6471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3"/>
              <a:endCxn id="12" idx="7"/>
            </p:cNvCxnSpPr>
            <p:nvPr/>
          </p:nvCxnSpPr>
          <p:spPr>
            <a:xfrm flipH="1">
              <a:off x="1262635" y="2808378"/>
              <a:ext cx="727341" cy="52317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21236" y="2790044"/>
              <a:ext cx="858252" cy="57946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15377" y="1417623"/>
              <a:ext cx="1265701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AI-Software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6713" y="2238870"/>
              <a:ext cx="384648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2940" y="2368661"/>
              <a:ext cx="37282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Fk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0093" y="2291342"/>
              <a:ext cx="38908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Fn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99696" y="2678907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2636" y="3120455"/>
              <a:ext cx="557164" cy="38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si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6592" y="3002360"/>
              <a:ext cx="57830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F-s1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9885" y="3088467"/>
              <a:ext cx="644824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sm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12" idx="6"/>
              <a:endCxn id="13" idx="2"/>
            </p:cNvCxnSpPr>
            <p:nvPr/>
          </p:nvCxnSpPr>
          <p:spPr>
            <a:xfrm>
              <a:off x="1306221" y="3411582"/>
              <a:ext cx="534946" cy="7103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4887" y="2527108"/>
              <a:ext cx="200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 feature set (</a:t>
              </a:r>
              <a:r>
                <a:rPr lang="en-US" dirty="0" err="1"/>
                <a:t>AiF</a:t>
              </a:r>
              <a:r>
                <a:rPr lang="en-US" dirty="0"/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05387" y="3130132"/>
              <a:ext cx="198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 sub-feature set</a:t>
              </a: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481901" y="3613857"/>
              <a:ext cx="1032787" cy="869623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15475" y="4398536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60047" y="4374848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1534122" y="4563044"/>
              <a:ext cx="1" cy="4501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487207" y="4567937"/>
              <a:ext cx="1" cy="4501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75368" y="4788112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Multidocument 48"/>
            <p:cNvSpPr/>
            <p:nvPr/>
          </p:nvSpPr>
          <p:spPr>
            <a:xfrm>
              <a:off x="2260655" y="5016031"/>
              <a:ext cx="429126" cy="45688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ultidocument 49"/>
            <p:cNvSpPr/>
            <p:nvPr/>
          </p:nvSpPr>
          <p:spPr>
            <a:xfrm>
              <a:off x="1344211" y="5059394"/>
              <a:ext cx="429126" cy="45688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6920" y="4650544"/>
              <a:ext cx="465875" cy="36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04254" y="4663410"/>
              <a:ext cx="57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351" y="5103168"/>
              <a:ext cx="1082579" cy="36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sets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390286" y="2419195"/>
            <a:ext cx="32343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AI knowledge test model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AI feature test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test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test model</a:t>
            </a:r>
          </a:p>
        </p:txBody>
      </p:sp>
    </p:spTree>
    <p:extLst>
      <p:ext uri="{BB962C8B-B14F-4D97-AF65-F5344CB8AC3E}">
        <p14:creationId xmlns:p14="http://schemas.microsoft.com/office/powerpoint/2010/main" val="196762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841" y="180347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AI Software Test Modeling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03283" y="930414"/>
            <a:ext cx="11121681" cy="5156442"/>
            <a:chOff x="503283" y="930414"/>
            <a:chExt cx="11121681" cy="5156442"/>
          </a:xfrm>
        </p:grpSpPr>
        <p:sp>
          <p:nvSpPr>
            <p:cNvPr id="3" name="Rectangle 2"/>
            <p:cNvSpPr/>
            <p:nvPr/>
          </p:nvSpPr>
          <p:spPr>
            <a:xfrm>
              <a:off x="6597906" y="930414"/>
              <a:ext cx="14550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Identifying Object Class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48921" y="1154553"/>
              <a:ext cx="385011" cy="284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flipV="1">
              <a:off x="4681622" y="2233595"/>
              <a:ext cx="385011" cy="25124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895992" y="2205076"/>
              <a:ext cx="385011" cy="284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174412" y="3265088"/>
              <a:ext cx="385011" cy="2840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1165" y="1945468"/>
              <a:ext cx="13340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Identifying </a:t>
              </a:r>
            </a:p>
            <a:p>
              <a:r>
                <a:rPr lang="en-US" dirty="0"/>
                <a:t>Sub-class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395338" y="2020064"/>
              <a:ext cx="12296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Identifying</a:t>
              </a:r>
            </a:p>
            <a:p>
              <a:r>
                <a:rPr lang="en-US" dirty="0"/>
                <a:t>no objects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132284" y="5065889"/>
              <a:ext cx="365134" cy="23070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2782" y="3078422"/>
              <a:ext cx="1041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Object </a:t>
              </a:r>
            </a:p>
            <a:p>
              <a:r>
                <a:rPr lang="en-US" dirty="0"/>
                <a:t>Class #1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60640" y="4901620"/>
              <a:ext cx="987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Object </a:t>
              </a:r>
            </a:p>
            <a:p>
              <a:r>
                <a:rPr lang="en-US" dirty="0"/>
                <a:t>Class #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098983" y="2220953"/>
              <a:ext cx="385011" cy="284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395001" y="2221312"/>
              <a:ext cx="385011" cy="28401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73658" y="1790855"/>
              <a:ext cx="15760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Object Under </a:t>
              </a:r>
            </a:p>
            <a:p>
              <a:r>
                <a:rPr lang="en-US" dirty="0"/>
                <a:t>Different </a:t>
              </a:r>
            </a:p>
            <a:p>
              <a:r>
                <a:rPr lang="en-US" dirty="0"/>
                <a:t>Contexts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67439" y="1934424"/>
              <a:ext cx="12296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Identifying</a:t>
              </a:r>
            </a:p>
            <a:p>
              <a:r>
                <a:rPr lang="en-US" dirty="0"/>
                <a:t>Incorrect</a:t>
              </a:r>
            </a:p>
            <a:p>
              <a:r>
                <a:rPr lang="en-US" dirty="0"/>
                <a:t>Objects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19185" y="3265088"/>
              <a:ext cx="385011" cy="28401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813844" y="5426093"/>
              <a:ext cx="365134" cy="2307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1652" y="3083930"/>
              <a:ext cx="161398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Object In Different Backgrounds  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3283" y="5163526"/>
              <a:ext cx="120451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Object In</a:t>
              </a:r>
            </a:p>
            <a:p>
              <a:r>
                <a:rPr lang="en-US" dirty="0"/>
                <a:t>Different</a:t>
              </a:r>
            </a:p>
            <a:p>
              <a:r>
                <a:rPr lang="en-US" dirty="0"/>
                <a:t>Weather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863895" y="2220953"/>
              <a:ext cx="385011" cy="28401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59870" y="1877413"/>
              <a:ext cx="115608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Different </a:t>
              </a:r>
            </a:p>
            <a:p>
              <a:r>
                <a:rPr lang="en-US" dirty="0"/>
                <a:t>Object </a:t>
              </a:r>
            </a:p>
            <a:p>
              <a:r>
                <a:rPr lang="en-US" dirty="0"/>
                <a:t>Attributes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837114" y="4474778"/>
              <a:ext cx="365134" cy="2307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0458" y="4206969"/>
              <a:ext cx="120451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Object In</a:t>
              </a:r>
            </a:p>
            <a:p>
              <a:r>
                <a:rPr lang="en-US" dirty="0"/>
                <a:t>Different </a:t>
              </a:r>
            </a:p>
            <a:p>
              <a:r>
                <a:rPr lang="en-US" dirty="0"/>
                <a:t>Lighting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2582665" y="2527633"/>
              <a:ext cx="19227" cy="301381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4196" y="3423601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213164" y="4615910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95235" y="5530308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899512" y="2516496"/>
              <a:ext cx="10319" cy="264222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59660" y="3423601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06386" y="5158720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154488" y="4048456"/>
              <a:ext cx="385011" cy="2840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12858" y="3861790"/>
              <a:ext cx="10416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Object </a:t>
              </a:r>
            </a:p>
            <a:p>
              <a:r>
                <a:rPr lang="en-US" dirty="0"/>
                <a:t>Class #k 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539736" y="4206969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5" idx="2"/>
              <a:endCxn id="47" idx="0"/>
            </p:cNvCxnSpPr>
            <p:nvPr/>
          </p:nvCxnSpPr>
          <p:spPr>
            <a:xfrm flipH="1">
              <a:off x="4346994" y="3549104"/>
              <a:ext cx="19924" cy="4993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2" idx="0"/>
            </p:cNvCxnSpPr>
            <p:nvPr/>
          </p:nvCxnSpPr>
          <p:spPr>
            <a:xfrm flipH="1">
              <a:off x="4314851" y="4424409"/>
              <a:ext cx="24613" cy="6414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345661" y="3265088"/>
              <a:ext cx="385011" cy="28401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303533" y="5065889"/>
              <a:ext cx="365134" cy="23070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25802" y="3008101"/>
              <a:ext cx="1125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Attribute </a:t>
              </a:r>
            </a:p>
            <a:p>
              <a:r>
                <a:rPr lang="en-US" dirty="0"/>
                <a:t>Class #1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1889" y="4901620"/>
              <a:ext cx="10938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Attribute</a:t>
              </a:r>
            </a:p>
            <a:p>
              <a:r>
                <a:rPr lang="en-US" dirty="0"/>
                <a:t>Class #</a:t>
              </a:r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7070761" y="2516496"/>
              <a:ext cx="10319" cy="264222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730909" y="3423601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677635" y="5158720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325737" y="4048456"/>
              <a:ext cx="385011" cy="28401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84107" y="3861790"/>
              <a:ext cx="11667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Attribute </a:t>
              </a:r>
            </a:p>
            <a:p>
              <a:r>
                <a:rPr lang="en-US" dirty="0"/>
                <a:t>Class #k 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0985" y="4206969"/>
              <a:ext cx="370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6" idx="2"/>
              <a:endCxn id="85" idx="0"/>
            </p:cNvCxnSpPr>
            <p:nvPr/>
          </p:nvCxnSpPr>
          <p:spPr>
            <a:xfrm flipH="1">
              <a:off x="6518243" y="3549104"/>
              <a:ext cx="19924" cy="4993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4" idx="0"/>
            </p:cNvCxnSpPr>
            <p:nvPr/>
          </p:nvCxnSpPr>
          <p:spPr>
            <a:xfrm flipH="1">
              <a:off x="6486100" y="4424409"/>
              <a:ext cx="24613" cy="6414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01892" y="1729379"/>
              <a:ext cx="7420927" cy="25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2"/>
            </p:cNvCxnSpPr>
            <p:nvPr/>
          </p:nvCxnSpPr>
          <p:spPr>
            <a:xfrm flipH="1">
              <a:off x="6341426" y="1438569"/>
              <a:ext cx="1" cy="292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600504" y="1751683"/>
              <a:ext cx="0" cy="447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022819" y="1745907"/>
              <a:ext cx="0" cy="447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262492" y="1751683"/>
              <a:ext cx="0" cy="447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088688" y="1761420"/>
              <a:ext cx="0" cy="447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875358" y="1754579"/>
              <a:ext cx="0" cy="447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86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0581" y="248888"/>
            <a:ext cx="695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 Software Test Quality Assessment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855954" y="1670925"/>
            <a:ext cx="3667710" cy="3046099"/>
            <a:chOff x="248644" y="1806163"/>
            <a:chExt cx="3667710" cy="3046099"/>
          </a:xfrm>
        </p:grpSpPr>
        <p:grpSp>
          <p:nvGrpSpPr>
            <p:cNvPr id="3" name="Group 2"/>
            <p:cNvGrpSpPr/>
            <p:nvPr/>
          </p:nvGrpSpPr>
          <p:grpSpPr>
            <a:xfrm>
              <a:off x="248644" y="1806163"/>
              <a:ext cx="3374121" cy="2451773"/>
              <a:chOff x="2620816" y="2280350"/>
              <a:chExt cx="4365194" cy="2451773"/>
            </a:xfrm>
          </p:grpSpPr>
          <p:sp>
            <p:nvSpPr>
              <p:cNvPr id="4" name="Regular Pentagon 3"/>
              <p:cNvSpPr/>
              <p:nvPr/>
            </p:nvSpPr>
            <p:spPr>
              <a:xfrm>
                <a:off x="3498475" y="2769402"/>
                <a:ext cx="2472020" cy="1452974"/>
              </a:xfrm>
              <a:prstGeom prst="pen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endCxn id="9" idx="2"/>
              </p:cNvCxnSpPr>
              <p:nvPr/>
            </p:nvCxnSpPr>
            <p:spPr>
              <a:xfrm flipV="1">
                <a:off x="4800289" y="3213218"/>
                <a:ext cx="1511498" cy="417488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4823083" y="4362791"/>
                <a:ext cx="15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Completeness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0816" y="2762239"/>
                <a:ext cx="1072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11266" y="4342096"/>
                <a:ext cx="135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Consistency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637564" y="284388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Correctness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37799" y="2280350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Timeline</a:t>
                </a:r>
              </a:p>
            </p:txBody>
          </p:sp>
          <p:cxnSp>
            <p:nvCxnSpPr>
              <p:cNvPr id="11" name="Straight Connector 10"/>
              <p:cNvCxnSpPr>
                <a:endCxn id="6" idx="0"/>
              </p:cNvCxnSpPr>
              <p:nvPr/>
            </p:nvCxnSpPr>
            <p:spPr>
              <a:xfrm>
                <a:off x="4802205" y="3622593"/>
                <a:ext cx="812922" cy="740198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8" idx="0"/>
              </p:cNvCxnSpPr>
              <p:nvPr/>
            </p:nvCxnSpPr>
            <p:spPr>
              <a:xfrm flipH="1">
                <a:off x="3490298" y="3630706"/>
                <a:ext cx="1045556" cy="71139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319791" y="3285359"/>
                <a:ext cx="1503292" cy="345347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4734485" y="2649682"/>
                <a:ext cx="52668" cy="98102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723135" y="4482930"/>
              <a:ext cx="242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Quality factor set (QF)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60866" y="2406247"/>
              <a:ext cx="5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%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82903" y="18556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16886" y="39166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20501" y="38779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8196" y="22952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470876" y="1523131"/>
            <a:ext cx="5537094" cy="4714524"/>
            <a:chOff x="6262183" y="1076820"/>
            <a:chExt cx="5537094" cy="4714524"/>
          </a:xfrm>
        </p:grpSpPr>
        <p:sp>
          <p:nvSpPr>
            <p:cNvPr id="15" name="Oval 14"/>
            <p:cNvSpPr/>
            <p:nvPr/>
          </p:nvSpPr>
          <p:spPr>
            <a:xfrm>
              <a:off x="8152196" y="1515384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48138" y="2227267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56195" y="2274370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189827" y="2274370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5" idx="3"/>
              <a:endCxn id="16" idx="7"/>
            </p:cNvCxnSpPr>
            <p:nvPr/>
          </p:nvCxnSpPr>
          <p:spPr>
            <a:xfrm flipH="1">
              <a:off x="7302170" y="1708589"/>
              <a:ext cx="893611" cy="55182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7" idx="0"/>
            </p:cNvCxnSpPr>
            <p:nvPr/>
          </p:nvCxnSpPr>
          <p:spPr>
            <a:xfrm flipH="1">
              <a:off x="8105004" y="1741738"/>
              <a:ext cx="172803" cy="53263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8" idx="1"/>
            </p:cNvCxnSpPr>
            <p:nvPr/>
          </p:nvCxnSpPr>
          <p:spPr>
            <a:xfrm>
              <a:off x="8375161" y="1728051"/>
              <a:ext cx="858252" cy="57946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15591" y="2411235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018406" y="2957602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850971" y="3028638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084603" y="3028638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925719" y="3179702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4" idx="0"/>
            </p:cNvCxnSpPr>
            <p:nvPr/>
          </p:nvCxnSpPr>
          <p:spPr>
            <a:xfrm flipH="1">
              <a:off x="7999780" y="2381468"/>
              <a:ext cx="82451" cy="6471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3"/>
              <a:endCxn id="23" idx="7"/>
            </p:cNvCxnSpPr>
            <p:nvPr/>
          </p:nvCxnSpPr>
          <p:spPr>
            <a:xfrm flipH="1">
              <a:off x="7272439" y="2467575"/>
              <a:ext cx="727341" cy="52317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31040" y="2449241"/>
              <a:ext cx="858252" cy="57946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389044" y="3787012"/>
              <a:ext cx="297618" cy="22635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543772" y="3763324"/>
              <a:ext cx="297618" cy="22635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769536" y="3900189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725181" y="1076820"/>
              <a:ext cx="1265701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AI-Software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6517" y="1898067"/>
              <a:ext cx="384648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12744" y="2027858"/>
              <a:ext cx="37282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89897" y="1950539"/>
              <a:ext cx="38908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Fn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209500" y="2338104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052440" y="2779652"/>
              <a:ext cx="557164" cy="38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si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6396" y="2661557"/>
              <a:ext cx="57830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F-s1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099689" y="2747664"/>
              <a:ext cx="644824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sm</a:t>
              </a:r>
              <a:endParaRPr lang="en-US" dirty="0"/>
            </a:p>
          </p:txBody>
        </p:sp>
        <p:cxnSp>
          <p:nvCxnSpPr>
            <p:cNvPr id="51" name="Straight Connector 50"/>
            <p:cNvCxnSpPr>
              <a:stCxn id="23" idx="6"/>
              <a:endCxn id="24" idx="2"/>
            </p:cNvCxnSpPr>
            <p:nvPr/>
          </p:nvCxnSpPr>
          <p:spPr>
            <a:xfrm>
              <a:off x="7316025" y="3070779"/>
              <a:ext cx="534946" cy="7103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4" idx="3"/>
            </p:cNvCxnSpPr>
            <p:nvPr/>
          </p:nvCxnSpPr>
          <p:spPr>
            <a:xfrm flipH="1">
              <a:off x="7606344" y="3221843"/>
              <a:ext cx="288212" cy="35699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521650" y="3568264"/>
              <a:ext cx="1130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31" idx="0"/>
            </p:cNvCxnSpPr>
            <p:nvPr/>
          </p:nvCxnSpPr>
          <p:spPr>
            <a:xfrm>
              <a:off x="6521650" y="3568264"/>
              <a:ext cx="16204" cy="218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652149" y="3580126"/>
              <a:ext cx="16204" cy="218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262183" y="4039528"/>
              <a:ext cx="63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Qf1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38904" y="4013366"/>
              <a:ext cx="507355" cy="30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Qfj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94964" y="4467225"/>
              <a:ext cx="162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Quality </a:t>
              </a:r>
            </a:p>
            <a:p>
              <a:r>
                <a:rPr lang="en-US" dirty="0"/>
                <a:t>factor set (QF)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43393" y="3414586"/>
              <a:ext cx="636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(TC)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8847308" y="3735519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704691" y="2186305"/>
              <a:ext cx="200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 feature set (</a:t>
              </a:r>
              <a:r>
                <a:rPr lang="en-US" dirty="0" err="1"/>
                <a:t>AiF</a:t>
              </a:r>
              <a:r>
                <a:rPr lang="en-US" dirty="0"/>
                <a:t>)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15191" y="2789329"/>
              <a:ext cx="198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 sub-feature set</a:t>
              </a: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454658" y="3888927"/>
              <a:ext cx="1032787" cy="869623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8148352" y="3221843"/>
              <a:ext cx="777203" cy="557180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8388232" y="4673606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332804" y="4649918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H="1">
              <a:off x="8506879" y="4838114"/>
              <a:ext cx="1" cy="4501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9459964" y="4843007"/>
              <a:ext cx="1" cy="4501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648125" y="5063182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Multidocument 101"/>
            <p:cNvSpPr/>
            <p:nvPr/>
          </p:nvSpPr>
          <p:spPr>
            <a:xfrm>
              <a:off x="9233412" y="5291101"/>
              <a:ext cx="429126" cy="45688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Multidocument 102"/>
            <p:cNvSpPr/>
            <p:nvPr/>
          </p:nvSpPr>
          <p:spPr>
            <a:xfrm>
              <a:off x="8316968" y="5334464"/>
              <a:ext cx="429126" cy="45688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79677" y="4925614"/>
              <a:ext cx="465875" cy="36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577011" y="4938480"/>
              <a:ext cx="57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67366" y="4310729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TC(Tm)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817186" y="3387293"/>
              <a:ext cx="600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si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241062" y="3809078"/>
              <a:ext cx="2245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Complexity(TC)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880776" y="423775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TC(T1)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809360" y="3545405"/>
            <a:ext cx="6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QF</a:t>
            </a:r>
          </a:p>
        </p:txBody>
      </p:sp>
    </p:spTree>
    <p:extLst>
      <p:ext uri="{BB962C8B-B14F-4D97-AF65-F5344CB8AC3E}">
        <p14:creationId xmlns:p14="http://schemas.microsoft.com/office/powerpoint/2010/main" val="427593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402" y="361740"/>
            <a:ext cx="786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 Software Test Adequacy and Coverage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69215" y="1371932"/>
            <a:ext cx="5537094" cy="4714524"/>
            <a:chOff x="6262183" y="1076820"/>
            <a:chExt cx="5537094" cy="4714524"/>
          </a:xfrm>
        </p:grpSpPr>
        <p:sp>
          <p:nvSpPr>
            <p:cNvPr id="4" name="Oval 3"/>
            <p:cNvSpPr/>
            <p:nvPr/>
          </p:nvSpPr>
          <p:spPr>
            <a:xfrm>
              <a:off x="8152196" y="1515384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048138" y="2227267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56195" y="2274370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89827" y="2274370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7302170" y="1708589"/>
              <a:ext cx="893611" cy="55182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6" idx="0"/>
            </p:cNvCxnSpPr>
            <p:nvPr/>
          </p:nvCxnSpPr>
          <p:spPr>
            <a:xfrm flipH="1">
              <a:off x="8105004" y="1741738"/>
              <a:ext cx="172803" cy="53263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1"/>
            </p:cNvCxnSpPr>
            <p:nvPr/>
          </p:nvCxnSpPr>
          <p:spPr>
            <a:xfrm>
              <a:off x="8375161" y="1728051"/>
              <a:ext cx="858252" cy="57946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15591" y="2411235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018406" y="2957602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850971" y="3028638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084603" y="3028638"/>
              <a:ext cx="297618" cy="226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25719" y="3179702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3" idx="0"/>
            </p:cNvCxnSpPr>
            <p:nvPr/>
          </p:nvCxnSpPr>
          <p:spPr>
            <a:xfrm flipH="1">
              <a:off x="7999780" y="2381468"/>
              <a:ext cx="82451" cy="64717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3"/>
              <a:endCxn id="12" idx="7"/>
            </p:cNvCxnSpPr>
            <p:nvPr/>
          </p:nvCxnSpPr>
          <p:spPr>
            <a:xfrm flipH="1">
              <a:off x="7272439" y="2467575"/>
              <a:ext cx="727341" cy="52317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31040" y="2449241"/>
              <a:ext cx="858252" cy="57946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6389044" y="3787012"/>
              <a:ext cx="297618" cy="22635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543772" y="3763324"/>
              <a:ext cx="297618" cy="22635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69536" y="3900189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725181" y="1076820"/>
              <a:ext cx="1265701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AI-Software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6517" y="1898067"/>
              <a:ext cx="384648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12744" y="2027858"/>
              <a:ext cx="37282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Fk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89897" y="1950539"/>
              <a:ext cx="38908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Fn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209500" y="2338104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52440" y="2779652"/>
              <a:ext cx="557164" cy="38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si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6396" y="2661557"/>
              <a:ext cx="578302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F-s1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99689" y="2747664"/>
              <a:ext cx="644824" cy="29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sm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12" idx="6"/>
              <a:endCxn id="13" idx="2"/>
            </p:cNvCxnSpPr>
            <p:nvPr/>
          </p:nvCxnSpPr>
          <p:spPr>
            <a:xfrm>
              <a:off x="7316025" y="3070779"/>
              <a:ext cx="534946" cy="7103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3"/>
            </p:cNvCxnSpPr>
            <p:nvPr/>
          </p:nvCxnSpPr>
          <p:spPr>
            <a:xfrm flipH="1">
              <a:off x="7606344" y="3221843"/>
              <a:ext cx="288212" cy="35699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21650" y="3568264"/>
              <a:ext cx="1130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9" idx="0"/>
            </p:cNvCxnSpPr>
            <p:nvPr/>
          </p:nvCxnSpPr>
          <p:spPr>
            <a:xfrm>
              <a:off x="6521650" y="3568264"/>
              <a:ext cx="16204" cy="218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652149" y="3580126"/>
              <a:ext cx="16204" cy="218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62183" y="4039528"/>
              <a:ext cx="63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Qf1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38904" y="4013366"/>
              <a:ext cx="507355" cy="30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Qfj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4964" y="4467225"/>
              <a:ext cx="162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Quality </a:t>
              </a:r>
            </a:p>
            <a:p>
              <a:r>
                <a:rPr lang="en-US" dirty="0"/>
                <a:t>factor set (QF)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43393" y="3414586"/>
              <a:ext cx="636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(TC)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8847308" y="3735519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04691" y="2186305"/>
              <a:ext cx="200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 feature set (</a:t>
              </a:r>
              <a:r>
                <a:rPr lang="en-US" dirty="0" err="1"/>
                <a:t>AiF</a:t>
              </a:r>
              <a:r>
                <a:rPr lang="en-US" dirty="0"/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5191" y="2789329"/>
              <a:ext cx="198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 sub-feature set</a:t>
              </a: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8454658" y="3888927"/>
              <a:ext cx="1032787" cy="869623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8148352" y="3221843"/>
              <a:ext cx="777203" cy="557180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8388232" y="4673606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332804" y="4649918"/>
              <a:ext cx="237295" cy="21726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8506879" y="4838114"/>
              <a:ext cx="1" cy="4501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9459964" y="4843007"/>
              <a:ext cx="1" cy="4501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648125" y="5063182"/>
              <a:ext cx="683884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Multidocument 48"/>
            <p:cNvSpPr/>
            <p:nvPr/>
          </p:nvSpPr>
          <p:spPr>
            <a:xfrm>
              <a:off x="9233412" y="5291101"/>
              <a:ext cx="429126" cy="45688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ultidocument 49"/>
            <p:cNvSpPr/>
            <p:nvPr/>
          </p:nvSpPr>
          <p:spPr>
            <a:xfrm>
              <a:off x="8316968" y="5334464"/>
              <a:ext cx="429126" cy="45688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9677" y="4925614"/>
              <a:ext cx="465875" cy="36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7011" y="4938480"/>
              <a:ext cx="57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67366" y="4310729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TC(Tm)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17186" y="3387293"/>
              <a:ext cx="600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F-</a:t>
              </a:r>
              <a:r>
                <a:rPr lang="en-US" dirty="0" err="1"/>
                <a:t>si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241062" y="3809078"/>
              <a:ext cx="2245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Complexity(TC)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80776" y="423775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TC(T1)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206208" y="1671886"/>
            <a:ext cx="411875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AI knowledge model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AI feature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Ai sub-feature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AI feature classification test coverage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Object-model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classification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context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relation test coverage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Data-model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classification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relation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format test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range test coverage</a:t>
            </a:r>
          </a:p>
        </p:txBody>
      </p:sp>
    </p:spTree>
    <p:extLst>
      <p:ext uri="{BB962C8B-B14F-4D97-AF65-F5344CB8AC3E}">
        <p14:creationId xmlns:p14="http://schemas.microsoft.com/office/powerpoint/2010/main" val="214635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dn.arstechnica.net/wp-content/uploads/2014/01/google-glass-glasses-640x343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8975" y="175821"/>
            <a:ext cx="826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AI System Testing – A Case Study – Google </a:t>
            </a:r>
            <a:r>
              <a:rPr lang="en-US" sz="2800" b="1" dirty="0" err="1"/>
              <a:t>Allo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Shape 2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134" y="914401"/>
            <a:ext cx="11570457" cy="512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04229" y="5591667"/>
            <a:ext cx="609600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57200" lvl="0" indent="-355600">
              <a:buSzPts val="2000"/>
              <a:buChar char="●"/>
            </a:pPr>
            <a:r>
              <a:rPr lang="en-US" sz="2000" b="1" dirty="0"/>
              <a:t>Total Relevancy (%): </a:t>
            </a:r>
            <a:r>
              <a:rPr lang="en-US" sz="2000" u="sng" dirty="0"/>
              <a:t>71.97%</a:t>
            </a:r>
          </a:p>
          <a:p>
            <a:pPr marL="914400" lvl="1" indent="-355600">
              <a:buSzPts val="2000"/>
              <a:buChar char="○"/>
            </a:pPr>
            <a:r>
              <a:rPr lang="en-US" sz="1600" dirty="0"/>
              <a:t>100 x (Acceptable Replies / Total Replies) = 570 / 792</a:t>
            </a:r>
          </a:p>
          <a:p>
            <a:pPr marL="914400" lvl="1" indent="-330200">
              <a:buSzPts val="1600"/>
              <a:buChar char="○"/>
            </a:pPr>
            <a:r>
              <a:rPr lang="en-US" sz="1600" dirty="0"/>
              <a:t>Same formula applies to all nodes</a:t>
            </a:r>
          </a:p>
        </p:txBody>
      </p:sp>
    </p:spTree>
    <p:extLst>
      <p:ext uri="{BB962C8B-B14F-4D97-AF65-F5344CB8AC3E}">
        <p14:creationId xmlns:p14="http://schemas.microsoft.com/office/powerpoint/2010/main" val="419583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dn.arstechnica.net/wp-content/uploads/2014/01/google-glass-glasses-640x343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8975" y="175821"/>
            <a:ext cx="826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AI System Testing – A Case Study – Google </a:t>
            </a:r>
            <a:r>
              <a:rPr lang="en-US" sz="2800" b="1" dirty="0" err="1"/>
              <a:t>Allo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Shape 2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2714" y="714524"/>
            <a:ext cx="10376050" cy="4989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11484" y="5380672"/>
            <a:ext cx="7075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mbria-Bold"/>
              </a:rPr>
              <a:t>100 x (Total number of consistent test cases/ Total number of consistent test</a:t>
            </a:r>
          </a:p>
          <a:p>
            <a:r>
              <a:rPr lang="en-US" b="1" dirty="0">
                <a:latin typeface="Cambria-Bold"/>
              </a:rPr>
              <a:t>cases + Total number of inconsistent test cases )=43/216</a:t>
            </a:r>
          </a:p>
          <a:p>
            <a:r>
              <a:rPr lang="en-US" dirty="0">
                <a:latin typeface="Cambria" panose="02040503050406030204" pitchFamily="18" charset="0"/>
              </a:rPr>
              <a:t>So we got Consistency as </a:t>
            </a:r>
            <a:r>
              <a:rPr lang="en-US" b="1" dirty="0">
                <a:latin typeface="Cambria-Bold"/>
              </a:rPr>
              <a:t>19.91%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cdn.arstechnica.net/wp-content/uploads/2014/01/google-glass-glasses-640x343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8975" y="175821"/>
            <a:ext cx="826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AI System Testing – A Case Study – Google </a:t>
            </a:r>
            <a:r>
              <a:rPr lang="en-US" sz="2800" b="1" dirty="0" err="1"/>
              <a:t>Allo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Shape 2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504" y="988456"/>
            <a:ext cx="10384239" cy="551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18743" y="5965448"/>
            <a:ext cx="609600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57200" lvl="0" indent="-355600">
              <a:buSzPts val="2000"/>
              <a:buChar char="●"/>
            </a:pPr>
            <a:r>
              <a:rPr lang="en-US" sz="2000" b="1" dirty="0"/>
              <a:t>Total Accuracy (%): </a:t>
            </a:r>
            <a:r>
              <a:rPr lang="en-US" sz="2000" u="sng" dirty="0"/>
              <a:t>71.97%</a:t>
            </a:r>
          </a:p>
          <a:p>
            <a:pPr marL="914400" lvl="1" indent="-355600">
              <a:buSzPts val="2000"/>
              <a:buChar char="○"/>
            </a:pPr>
            <a:r>
              <a:rPr lang="en-US" sz="1600" dirty="0"/>
              <a:t>100 x (Acceptable Replies / Total Replies) = 570 / 792</a:t>
            </a:r>
          </a:p>
          <a:p>
            <a:pPr marL="914400" lvl="1" indent="-330200">
              <a:buSzPts val="1600"/>
              <a:buChar char="○"/>
            </a:pPr>
            <a:r>
              <a:rPr lang="en-US" sz="1600" dirty="0"/>
              <a:t>Same formula for all nodes</a:t>
            </a:r>
          </a:p>
        </p:txBody>
      </p:sp>
    </p:spTree>
    <p:extLst>
      <p:ext uri="{BB962C8B-B14F-4D97-AF65-F5344CB8AC3E}">
        <p14:creationId xmlns:p14="http://schemas.microsoft.com/office/powerpoint/2010/main" val="2347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Office PowerPoint</Application>
  <PresentationFormat>Widescreen</PresentationFormat>
  <Paragraphs>161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Cambria-Bold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AI System Testing Quality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Gao</dc:creator>
  <cp:lastModifiedBy>Jerry Gao</cp:lastModifiedBy>
  <cp:revision>1</cp:revision>
  <dcterms:created xsi:type="dcterms:W3CDTF">2020-10-08T19:36:15Z</dcterms:created>
  <dcterms:modified xsi:type="dcterms:W3CDTF">2020-10-08T19:37:27Z</dcterms:modified>
</cp:coreProperties>
</file>