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21" r:id="rId2"/>
    <p:sldId id="336" r:id="rId3"/>
    <p:sldId id="335" r:id="rId4"/>
    <p:sldId id="351" r:id="rId5"/>
    <p:sldId id="352" r:id="rId6"/>
    <p:sldId id="353" r:id="rId7"/>
    <p:sldId id="317" r:id="rId8"/>
    <p:sldId id="419" r:id="rId9"/>
    <p:sldId id="420" r:id="rId10"/>
    <p:sldId id="421" r:id="rId11"/>
    <p:sldId id="422" r:id="rId12"/>
    <p:sldId id="424" r:id="rId13"/>
    <p:sldId id="425" r:id="rId14"/>
    <p:sldId id="426" r:id="rId15"/>
    <p:sldId id="427" r:id="rId16"/>
    <p:sldId id="428" r:id="rId17"/>
    <p:sldId id="423" r:id="rId18"/>
    <p:sldId id="429" r:id="rId19"/>
    <p:sldId id="318" r:id="rId20"/>
    <p:sldId id="319" r:id="rId21"/>
    <p:sldId id="320" r:id="rId22"/>
    <p:sldId id="430" r:id="rId23"/>
    <p:sldId id="389" r:id="rId24"/>
    <p:sldId id="316" r:id="rId25"/>
    <p:sldId id="284" r:id="rId26"/>
    <p:sldId id="293" r:id="rId27"/>
    <p:sldId id="354" r:id="rId28"/>
    <p:sldId id="313" r:id="rId29"/>
    <p:sldId id="400" r:id="rId30"/>
    <p:sldId id="396" r:id="rId31"/>
    <p:sldId id="399" r:id="rId32"/>
    <p:sldId id="397" r:id="rId33"/>
    <p:sldId id="40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29" autoAdjust="0"/>
    <p:restoredTop sz="94484" autoAdjust="0"/>
  </p:normalViewPr>
  <p:slideViewPr>
    <p:cSldViewPr snapToGrid="0">
      <p:cViewPr>
        <p:scale>
          <a:sx n="50" d="100"/>
          <a:sy n="50" d="100"/>
        </p:scale>
        <p:origin x="336" y="258"/>
      </p:cViewPr>
      <p:guideLst/>
    </p:cSldViewPr>
  </p:slideViewPr>
  <p:notesTextViewPr>
    <p:cViewPr>
      <p:scale>
        <a:sx n="1" d="1"/>
        <a:sy n="1" d="1"/>
      </p:scale>
      <p:origin x="0" y="0"/>
    </p:cViewPr>
  </p:notesTextViewPr>
  <p:sorterViewPr>
    <p:cViewPr>
      <p:scale>
        <a:sx n="95" d="100"/>
        <a:sy n="95" d="100"/>
      </p:scale>
      <p:origin x="0" y="-117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0A74B-4C7E-4910-955B-E08B0C48CB92}" type="datetimeFigureOut">
              <a:rPr lang="zh-CN" altLang="en-US" smtClean="0"/>
              <a:t>2020/10/8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B69F4-DA97-4915-8B43-3DA934FD79C6}" type="slidenum">
              <a:rPr lang="zh-CN" altLang="en-US" smtClean="0"/>
              <a:t>‹#›</a:t>
            </a:fld>
            <a:endParaRPr lang="zh-CN" altLang="en-US"/>
          </a:p>
        </p:txBody>
      </p:sp>
    </p:spTree>
    <p:extLst>
      <p:ext uri="{BB962C8B-B14F-4D97-AF65-F5344CB8AC3E}">
        <p14:creationId xmlns:p14="http://schemas.microsoft.com/office/powerpoint/2010/main" val="2755104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0D442-9F35-4D3D-985B-3D22BD2436C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B25102F-BF12-4EE9-A84D-315A3A042B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0DF6EB-98D2-4788-AA88-10672B8A89D6}"/>
              </a:ext>
            </a:extLst>
          </p:cNvPr>
          <p:cNvSpPr>
            <a:spLocks noGrp="1"/>
          </p:cNvSpPr>
          <p:nvPr>
            <p:ph type="dt" sz="half" idx="10"/>
          </p:nvPr>
        </p:nvSpPr>
        <p:spPr/>
        <p:txBody>
          <a:bodyPr/>
          <a:lstStyle/>
          <a:p>
            <a:fld id="{BD5B07AE-57CD-411B-AD68-F382D63E175B}" type="datetimeFigureOut">
              <a:rPr lang="zh-CN" altLang="en-US" smtClean="0"/>
              <a:t>2020/10/8</a:t>
            </a:fld>
            <a:endParaRPr lang="zh-CN" altLang="en-US"/>
          </a:p>
        </p:txBody>
      </p:sp>
      <p:sp>
        <p:nvSpPr>
          <p:cNvPr id="5" name="页脚占位符 4">
            <a:extLst>
              <a:ext uri="{FF2B5EF4-FFF2-40B4-BE49-F238E27FC236}">
                <a16:creationId xmlns:a16="http://schemas.microsoft.com/office/drawing/2014/main" id="{5F7CE7C0-3CCD-4F06-99AB-DC24085654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6C784E-772C-4DA4-A555-D907EB1B22B9}"/>
              </a:ext>
            </a:extLst>
          </p:cNvPr>
          <p:cNvSpPr>
            <a:spLocks noGrp="1"/>
          </p:cNvSpPr>
          <p:nvPr>
            <p:ph type="sldNum" sz="quarter" idx="12"/>
          </p:nvPr>
        </p:nvSpPr>
        <p:spPr/>
        <p:txBody>
          <a:bodyPr/>
          <a:lstStyle/>
          <a:p>
            <a:fld id="{0C14E4C6-FC39-40ED-B3A2-4097A116D35F}" type="slidenum">
              <a:rPr lang="zh-CN" altLang="en-US" smtClean="0"/>
              <a:t>‹#›</a:t>
            </a:fld>
            <a:endParaRPr lang="zh-CN" altLang="en-US"/>
          </a:p>
        </p:txBody>
      </p:sp>
    </p:spTree>
    <p:extLst>
      <p:ext uri="{BB962C8B-B14F-4D97-AF65-F5344CB8AC3E}">
        <p14:creationId xmlns:p14="http://schemas.microsoft.com/office/powerpoint/2010/main" val="205869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E4CD8-1088-4FBD-BA30-C09C6D7B5D2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5E1018-77EA-43BB-B33C-284DE6BA358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AA228A-2141-49FC-BF44-6D712C2D9904}"/>
              </a:ext>
            </a:extLst>
          </p:cNvPr>
          <p:cNvSpPr>
            <a:spLocks noGrp="1"/>
          </p:cNvSpPr>
          <p:nvPr>
            <p:ph type="dt" sz="half" idx="10"/>
          </p:nvPr>
        </p:nvSpPr>
        <p:spPr/>
        <p:txBody>
          <a:bodyPr/>
          <a:lstStyle/>
          <a:p>
            <a:fld id="{BD5B07AE-57CD-411B-AD68-F382D63E175B}" type="datetimeFigureOut">
              <a:rPr lang="zh-CN" altLang="en-US" smtClean="0"/>
              <a:t>2020/10/8</a:t>
            </a:fld>
            <a:endParaRPr lang="zh-CN" altLang="en-US"/>
          </a:p>
        </p:txBody>
      </p:sp>
      <p:sp>
        <p:nvSpPr>
          <p:cNvPr id="5" name="页脚占位符 4">
            <a:extLst>
              <a:ext uri="{FF2B5EF4-FFF2-40B4-BE49-F238E27FC236}">
                <a16:creationId xmlns:a16="http://schemas.microsoft.com/office/drawing/2014/main" id="{F4CCF71B-328C-4A42-8CFA-C340AB1483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2F49E9-D06A-479F-B9CB-B5261BD518E5}"/>
              </a:ext>
            </a:extLst>
          </p:cNvPr>
          <p:cNvSpPr>
            <a:spLocks noGrp="1"/>
          </p:cNvSpPr>
          <p:nvPr>
            <p:ph type="sldNum" sz="quarter" idx="12"/>
          </p:nvPr>
        </p:nvSpPr>
        <p:spPr/>
        <p:txBody>
          <a:bodyPr/>
          <a:lstStyle/>
          <a:p>
            <a:fld id="{0C14E4C6-FC39-40ED-B3A2-4097A116D35F}" type="slidenum">
              <a:rPr lang="zh-CN" altLang="en-US" smtClean="0"/>
              <a:t>‹#›</a:t>
            </a:fld>
            <a:endParaRPr lang="zh-CN" altLang="en-US"/>
          </a:p>
        </p:txBody>
      </p:sp>
    </p:spTree>
    <p:extLst>
      <p:ext uri="{BB962C8B-B14F-4D97-AF65-F5344CB8AC3E}">
        <p14:creationId xmlns:p14="http://schemas.microsoft.com/office/powerpoint/2010/main" val="2135031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52CACF6-E320-4738-B6E0-12A1BB02D31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B36BFF3-C230-499D-B34D-A5EFEBB2872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51C90A-CFEC-4A46-8F49-1D7BEC7649A7}"/>
              </a:ext>
            </a:extLst>
          </p:cNvPr>
          <p:cNvSpPr>
            <a:spLocks noGrp="1"/>
          </p:cNvSpPr>
          <p:nvPr>
            <p:ph type="dt" sz="half" idx="10"/>
          </p:nvPr>
        </p:nvSpPr>
        <p:spPr/>
        <p:txBody>
          <a:bodyPr/>
          <a:lstStyle/>
          <a:p>
            <a:fld id="{BD5B07AE-57CD-411B-AD68-F382D63E175B}" type="datetimeFigureOut">
              <a:rPr lang="zh-CN" altLang="en-US" smtClean="0"/>
              <a:t>2020/10/8</a:t>
            </a:fld>
            <a:endParaRPr lang="zh-CN" altLang="en-US"/>
          </a:p>
        </p:txBody>
      </p:sp>
      <p:sp>
        <p:nvSpPr>
          <p:cNvPr id="5" name="页脚占位符 4">
            <a:extLst>
              <a:ext uri="{FF2B5EF4-FFF2-40B4-BE49-F238E27FC236}">
                <a16:creationId xmlns:a16="http://schemas.microsoft.com/office/drawing/2014/main" id="{E20F8DF8-DCBD-43F9-ABD1-7F0C642BCB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E28104-E1AE-4D63-BD23-8899B660DC21}"/>
              </a:ext>
            </a:extLst>
          </p:cNvPr>
          <p:cNvSpPr>
            <a:spLocks noGrp="1"/>
          </p:cNvSpPr>
          <p:nvPr>
            <p:ph type="sldNum" sz="quarter" idx="12"/>
          </p:nvPr>
        </p:nvSpPr>
        <p:spPr/>
        <p:txBody>
          <a:bodyPr/>
          <a:lstStyle/>
          <a:p>
            <a:fld id="{0C14E4C6-FC39-40ED-B3A2-4097A116D35F}" type="slidenum">
              <a:rPr lang="zh-CN" altLang="en-US" smtClean="0"/>
              <a:t>‹#›</a:t>
            </a:fld>
            <a:endParaRPr lang="zh-CN" altLang="en-US"/>
          </a:p>
        </p:txBody>
      </p:sp>
    </p:spTree>
    <p:extLst>
      <p:ext uri="{BB962C8B-B14F-4D97-AF65-F5344CB8AC3E}">
        <p14:creationId xmlns:p14="http://schemas.microsoft.com/office/powerpoint/2010/main" val="213347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4D80B-166B-42D6-8A6E-E93743048E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18B8B3-5DB0-4535-A987-A96ADBE4E1C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0FFB0C-03B2-4EA5-AFB1-55D063E67C2D}"/>
              </a:ext>
            </a:extLst>
          </p:cNvPr>
          <p:cNvSpPr>
            <a:spLocks noGrp="1"/>
          </p:cNvSpPr>
          <p:nvPr>
            <p:ph type="dt" sz="half" idx="10"/>
          </p:nvPr>
        </p:nvSpPr>
        <p:spPr/>
        <p:txBody>
          <a:bodyPr/>
          <a:lstStyle/>
          <a:p>
            <a:fld id="{BD5B07AE-57CD-411B-AD68-F382D63E175B}" type="datetimeFigureOut">
              <a:rPr lang="zh-CN" altLang="en-US" smtClean="0"/>
              <a:t>2020/10/8</a:t>
            </a:fld>
            <a:endParaRPr lang="zh-CN" altLang="en-US"/>
          </a:p>
        </p:txBody>
      </p:sp>
      <p:sp>
        <p:nvSpPr>
          <p:cNvPr id="5" name="页脚占位符 4">
            <a:extLst>
              <a:ext uri="{FF2B5EF4-FFF2-40B4-BE49-F238E27FC236}">
                <a16:creationId xmlns:a16="http://schemas.microsoft.com/office/drawing/2014/main" id="{30B7E28A-B21C-4F3F-BADF-8B7A2B6569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FACA3B-799C-47A5-8A98-F986E24EF5DF}"/>
              </a:ext>
            </a:extLst>
          </p:cNvPr>
          <p:cNvSpPr>
            <a:spLocks noGrp="1"/>
          </p:cNvSpPr>
          <p:nvPr>
            <p:ph type="sldNum" sz="quarter" idx="12"/>
          </p:nvPr>
        </p:nvSpPr>
        <p:spPr/>
        <p:txBody>
          <a:bodyPr/>
          <a:lstStyle/>
          <a:p>
            <a:fld id="{0C14E4C6-FC39-40ED-B3A2-4097A116D35F}" type="slidenum">
              <a:rPr lang="zh-CN" altLang="en-US" smtClean="0"/>
              <a:t>‹#›</a:t>
            </a:fld>
            <a:endParaRPr lang="zh-CN" altLang="en-US"/>
          </a:p>
        </p:txBody>
      </p:sp>
    </p:spTree>
    <p:extLst>
      <p:ext uri="{BB962C8B-B14F-4D97-AF65-F5344CB8AC3E}">
        <p14:creationId xmlns:p14="http://schemas.microsoft.com/office/powerpoint/2010/main" val="3028875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38198-FB06-4744-8EE6-E918ACE125C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D722640-884D-439C-AF31-A0D9912645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EA589D7-B976-4C94-9CD9-F918C105723A}"/>
              </a:ext>
            </a:extLst>
          </p:cNvPr>
          <p:cNvSpPr>
            <a:spLocks noGrp="1"/>
          </p:cNvSpPr>
          <p:nvPr>
            <p:ph type="dt" sz="half" idx="10"/>
          </p:nvPr>
        </p:nvSpPr>
        <p:spPr/>
        <p:txBody>
          <a:bodyPr/>
          <a:lstStyle/>
          <a:p>
            <a:fld id="{BD5B07AE-57CD-411B-AD68-F382D63E175B}" type="datetimeFigureOut">
              <a:rPr lang="zh-CN" altLang="en-US" smtClean="0"/>
              <a:t>2020/10/8</a:t>
            </a:fld>
            <a:endParaRPr lang="zh-CN" altLang="en-US"/>
          </a:p>
        </p:txBody>
      </p:sp>
      <p:sp>
        <p:nvSpPr>
          <p:cNvPr id="5" name="页脚占位符 4">
            <a:extLst>
              <a:ext uri="{FF2B5EF4-FFF2-40B4-BE49-F238E27FC236}">
                <a16:creationId xmlns:a16="http://schemas.microsoft.com/office/drawing/2014/main" id="{7FCCA189-B906-4D9B-8461-DD7E730708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3929F7-A023-4244-A7C1-F79F106EE873}"/>
              </a:ext>
            </a:extLst>
          </p:cNvPr>
          <p:cNvSpPr>
            <a:spLocks noGrp="1"/>
          </p:cNvSpPr>
          <p:nvPr>
            <p:ph type="sldNum" sz="quarter" idx="12"/>
          </p:nvPr>
        </p:nvSpPr>
        <p:spPr/>
        <p:txBody>
          <a:bodyPr/>
          <a:lstStyle/>
          <a:p>
            <a:fld id="{0C14E4C6-FC39-40ED-B3A2-4097A116D35F}" type="slidenum">
              <a:rPr lang="zh-CN" altLang="en-US" smtClean="0"/>
              <a:t>‹#›</a:t>
            </a:fld>
            <a:endParaRPr lang="zh-CN" altLang="en-US"/>
          </a:p>
        </p:txBody>
      </p:sp>
    </p:spTree>
    <p:extLst>
      <p:ext uri="{BB962C8B-B14F-4D97-AF65-F5344CB8AC3E}">
        <p14:creationId xmlns:p14="http://schemas.microsoft.com/office/powerpoint/2010/main" val="365879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E8216E-60A1-4DCC-919A-21728E1B99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28BA60-EB6F-401B-82E4-85825D5EEE5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2B9E8D5-D2BB-46D3-AD96-FE3A03B0F93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A67066F-8B8B-411C-8960-36FF8622CA03}"/>
              </a:ext>
            </a:extLst>
          </p:cNvPr>
          <p:cNvSpPr>
            <a:spLocks noGrp="1"/>
          </p:cNvSpPr>
          <p:nvPr>
            <p:ph type="dt" sz="half" idx="10"/>
          </p:nvPr>
        </p:nvSpPr>
        <p:spPr/>
        <p:txBody>
          <a:bodyPr/>
          <a:lstStyle/>
          <a:p>
            <a:fld id="{BD5B07AE-57CD-411B-AD68-F382D63E175B}" type="datetimeFigureOut">
              <a:rPr lang="zh-CN" altLang="en-US" smtClean="0"/>
              <a:t>2020/10/8</a:t>
            </a:fld>
            <a:endParaRPr lang="zh-CN" altLang="en-US"/>
          </a:p>
        </p:txBody>
      </p:sp>
      <p:sp>
        <p:nvSpPr>
          <p:cNvPr id="6" name="页脚占位符 5">
            <a:extLst>
              <a:ext uri="{FF2B5EF4-FFF2-40B4-BE49-F238E27FC236}">
                <a16:creationId xmlns:a16="http://schemas.microsoft.com/office/drawing/2014/main" id="{77A75A38-097D-4D2F-990D-0BA21179A5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E356B1-2058-47BF-9FBE-77B3CD253EC8}"/>
              </a:ext>
            </a:extLst>
          </p:cNvPr>
          <p:cNvSpPr>
            <a:spLocks noGrp="1"/>
          </p:cNvSpPr>
          <p:nvPr>
            <p:ph type="sldNum" sz="quarter" idx="12"/>
          </p:nvPr>
        </p:nvSpPr>
        <p:spPr/>
        <p:txBody>
          <a:bodyPr/>
          <a:lstStyle/>
          <a:p>
            <a:fld id="{0C14E4C6-FC39-40ED-B3A2-4097A116D35F}" type="slidenum">
              <a:rPr lang="zh-CN" altLang="en-US" smtClean="0"/>
              <a:t>‹#›</a:t>
            </a:fld>
            <a:endParaRPr lang="zh-CN" altLang="en-US"/>
          </a:p>
        </p:txBody>
      </p:sp>
    </p:spTree>
    <p:extLst>
      <p:ext uri="{BB962C8B-B14F-4D97-AF65-F5344CB8AC3E}">
        <p14:creationId xmlns:p14="http://schemas.microsoft.com/office/powerpoint/2010/main" val="28180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488C4-DEA7-4557-A4E4-103A79CE1C0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146335D-BA48-4B56-8A96-101367D8D6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9488C0D-79C9-400C-9447-B6967C222AB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F75D8B2-445D-4D25-90B5-790D1BE7B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15761F2-464D-4CE9-B80D-BDE15EF13E3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C5B43D0-2184-42BB-86AC-074241132CD7}"/>
              </a:ext>
            </a:extLst>
          </p:cNvPr>
          <p:cNvSpPr>
            <a:spLocks noGrp="1"/>
          </p:cNvSpPr>
          <p:nvPr>
            <p:ph type="dt" sz="half" idx="10"/>
          </p:nvPr>
        </p:nvSpPr>
        <p:spPr/>
        <p:txBody>
          <a:bodyPr/>
          <a:lstStyle/>
          <a:p>
            <a:fld id="{BD5B07AE-57CD-411B-AD68-F382D63E175B}" type="datetimeFigureOut">
              <a:rPr lang="zh-CN" altLang="en-US" smtClean="0"/>
              <a:t>2020/10/8</a:t>
            </a:fld>
            <a:endParaRPr lang="zh-CN" altLang="en-US"/>
          </a:p>
        </p:txBody>
      </p:sp>
      <p:sp>
        <p:nvSpPr>
          <p:cNvPr id="8" name="页脚占位符 7">
            <a:extLst>
              <a:ext uri="{FF2B5EF4-FFF2-40B4-BE49-F238E27FC236}">
                <a16:creationId xmlns:a16="http://schemas.microsoft.com/office/drawing/2014/main" id="{25E4BE46-5F59-455C-AB1F-0D0F4D260FA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FABE2C7-AE3D-4327-A4AF-DFB31693A175}"/>
              </a:ext>
            </a:extLst>
          </p:cNvPr>
          <p:cNvSpPr>
            <a:spLocks noGrp="1"/>
          </p:cNvSpPr>
          <p:nvPr>
            <p:ph type="sldNum" sz="quarter" idx="12"/>
          </p:nvPr>
        </p:nvSpPr>
        <p:spPr/>
        <p:txBody>
          <a:bodyPr/>
          <a:lstStyle/>
          <a:p>
            <a:fld id="{0C14E4C6-FC39-40ED-B3A2-4097A116D35F}" type="slidenum">
              <a:rPr lang="zh-CN" altLang="en-US" smtClean="0"/>
              <a:t>‹#›</a:t>
            </a:fld>
            <a:endParaRPr lang="zh-CN" altLang="en-US"/>
          </a:p>
        </p:txBody>
      </p:sp>
    </p:spTree>
    <p:extLst>
      <p:ext uri="{BB962C8B-B14F-4D97-AF65-F5344CB8AC3E}">
        <p14:creationId xmlns:p14="http://schemas.microsoft.com/office/powerpoint/2010/main" val="341010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78A90-DF53-4D0C-941C-28857C3A633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A2BEFA1-24E6-463A-9517-09C197A74EEE}"/>
              </a:ext>
            </a:extLst>
          </p:cNvPr>
          <p:cNvSpPr>
            <a:spLocks noGrp="1"/>
          </p:cNvSpPr>
          <p:nvPr>
            <p:ph type="dt" sz="half" idx="10"/>
          </p:nvPr>
        </p:nvSpPr>
        <p:spPr/>
        <p:txBody>
          <a:bodyPr/>
          <a:lstStyle/>
          <a:p>
            <a:fld id="{BD5B07AE-57CD-411B-AD68-F382D63E175B}" type="datetimeFigureOut">
              <a:rPr lang="zh-CN" altLang="en-US" smtClean="0"/>
              <a:t>2020/10/8</a:t>
            </a:fld>
            <a:endParaRPr lang="zh-CN" altLang="en-US"/>
          </a:p>
        </p:txBody>
      </p:sp>
      <p:sp>
        <p:nvSpPr>
          <p:cNvPr id="4" name="页脚占位符 3">
            <a:extLst>
              <a:ext uri="{FF2B5EF4-FFF2-40B4-BE49-F238E27FC236}">
                <a16:creationId xmlns:a16="http://schemas.microsoft.com/office/drawing/2014/main" id="{309A0D8B-270E-4728-8E5B-E5CF4D91CE1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6CA9A3C-2A1D-41EB-BC18-BA1BE7A6E81E}"/>
              </a:ext>
            </a:extLst>
          </p:cNvPr>
          <p:cNvSpPr>
            <a:spLocks noGrp="1"/>
          </p:cNvSpPr>
          <p:nvPr>
            <p:ph type="sldNum" sz="quarter" idx="12"/>
          </p:nvPr>
        </p:nvSpPr>
        <p:spPr/>
        <p:txBody>
          <a:bodyPr/>
          <a:lstStyle/>
          <a:p>
            <a:fld id="{0C14E4C6-FC39-40ED-B3A2-4097A116D35F}" type="slidenum">
              <a:rPr lang="zh-CN" altLang="en-US" smtClean="0"/>
              <a:t>‹#›</a:t>
            </a:fld>
            <a:endParaRPr lang="zh-CN" altLang="en-US"/>
          </a:p>
        </p:txBody>
      </p:sp>
    </p:spTree>
    <p:extLst>
      <p:ext uri="{BB962C8B-B14F-4D97-AF65-F5344CB8AC3E}">
        <p14:creationId xmlns:p14="http://schemas.microsoft.com/office/powerpoint/2010/main" val="3953120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753202-E6C2-4735-A7DF-5B9F0686F320}"/>
              </a:ext>
            </a:extLst>
          </p:cNvPr>
          <p:cNvSpPr>
            <a:spLocks noGrp="1"/>
          </p:cNvSpPr>
          <p:nvPr>
            <p:ph type="dt" sz="half" idx="10"/>
          </p:nvPr>
        </p:nvSpPr>
        <p:spPr/>
        <p:txBody>
          <a:bodyPr/>
          <a:lstStyle/>
          <a:p>
            <a:fld id="{BD5B07AE-57CD-411B-AD68-F382D63E175B}" type="datetimeFigureOut">
              <a:rPr lang="zh-CN" altLang="en-US" smtClean="0"/>
              <a:t>2020/10/8</a:t>
            </a:fld>
            <a:endParaRPr lang="zh-CN" altLang="en-US"/>
          </a:p>
        </p:txBody>
      </p:sp>
      <p:sp>
        <p:nvSpPr>
          <p:cNvPr id="3" name="页脚占位符 2">
            <a:extLst>
              <a:ext uri="{FF2B5EF4-FFF2-40B4-BE49-F238E27FC236}">
                <a16:creationId xmlns:a16="http://schemas.microsoft.com/office/drawing/2014/main" id="{A19A81F4-B1AA-437E-BABF-4CC8D67D55E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7C51565-74BC-46FE-B0F9-BBB0D89E1197}"/>
              </a:ext>
            </a:extLst>
          </p:cNvPr>
          <p:cNvSpPr>
            <a:spLocks noGrp="1"/>
          </p:cNvSpPr>
          <p:nvPr>
            <p:ph type="sldNum" sz="quarter" idx="12"/>
          </p:nvPr>
        </p:nvSpPr>
        <p:spPr/>
        <p:txBody>
          <a:bodyPr/>
          <a:lstStyle/>
          <a:p>
            <a:fld id="{0C14E4C6-FC39-40ED-B3A2-4097A116D35F}" type="slidenum">
              <a:rPr lang="zh-CN" altLang="en-US" smtClean="0"/>
              <a:t>‹#›</a:t>
            </a:fld>
            <a:endParaRPr lang="zh-CN" altLang="en-US"/>
          </a:p>
        </p:txBody>
      </p:sp>
    </p:spTree>
    <p:extLst>
      <p:ext uri="{BB962C8B-B14F-4D97-AF65-F5344CB8AC3E}">
        <p14:creationId xmlns:p14="http://schemas.microsoft.com/office/powerpoint/2010/main" val="270078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F332F3-9B25-4F7F-8496-822305C75E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1F3CD83-B8A2-42BA-9B5F-621EC1B902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004601C-B337-427C-8D78-3990D4728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8EC16D5-AC56-4ABD-A444-747917CDEB4B}"/>
              </a:ext>
            </a:extLst>
          </p:cNvPr>
          <p:cNvSpPr>
            <a:spLocks noGrp="1"/>
          </p:cNvSpPr>
          <p:nvPr>
            <p:ph type="dt" sz="half" idx="10"/>
          </p:nvPr>
        </p:nvSpPr>
        <p:spPr/>
        <p:txBody>
          <a:bodyPr/>
          <a:lstStyle/>
          <a:p>
            <a:fld id="{BD5B07AE-57CD-411B-AD68-F382D63E175B}" type="datetimeFigureOut">
              <a:rPr lang="zh-CN" altLang="en-US" smtClean="0"/>
              <a:t>2020/10/8</a:t>
            </a:fld>
            <a:endParaRPr lang="zh-CN" altLang="en-US"/>
          </a:p>
        </p:txBody>
      </p:sp>
      <p:sp>
        <p:nvSpPr>
          <p:cNvPr id="6" name="页脚占位符 5">
            <a:extLst>
              <a:ext uri="{FF2B5EF4-FFF2-40B4-BE49-F238E27FC236}">
                <a16:creationId xmlns:a16="http://schemas.microsoft.com/office/drawing/2014/main" id="{ED113415-7994-4600-A5A0-8F145B0F46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F5D14E-F271-4C2F-928D-2005CD98CF46}"/>
              </a:ext>
            </a:extLst>
          </p:cNvPr>
          <p:cNvSpPr>
            <a:spLocks noGrp="1"/>
          </p:cNvSpPr>
          <p:nvPr>
            <p:ph type="sldNum" sz="quarter" idx="12"/>
          </p:nvPr>
        </p:nvSpPr>
        <p:spPr/>
        <p:txBody>
          <a:bodyPr/>
          <a:lstStyle/>
          <a:p>
            <a:fld id="{0C14E4C6-FC39-40ED-B3A2-4097A116D35F}" type="slidenum">
              <a:rPr lang="zh-CN" altLang="en-US" smtClean="0"/>
              <a:t>‹#›</a:t>
            </a:fld>
            <a:endParaRPr lang="zh-CN" altLang="en-US"/>
          </a:p>
        </p:txBody>
      </p:sp>
    </p:spTree>
    <p:extLst>
      <p:ext uri="{BB962C8B-B14F-4D97-AF65-F5344CB8AC3E}">
        <p14:creationId xmlns:p14="http://schemas.microsoft.com/office/powerpoint/2010/main" val="288717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6E809-2C8F-42D8-B31A-F2892C9FF3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FDCB40D-25D6-4880-8201-B515AAF713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ADDA0E3-B68E-4686-AA4A-A9141E356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F7319E4-C6D6-485E-9641-2E564234CBEA}"/>
              </a:ext>
            </a:extLst>
          </p:cNvPr>
          <p:cNvSpPr>
            <a:spLocks noGrp="1"/>
          </p:cNvSpPr>
          <p:nvPr>
            <p:ph type="dt" sz="half" idx="10"/>
          </p:nvPr>
        </p:nvSpPr>
        <p:spPr/>
        <p:txBody>
          <a:bodyPr/>
          <a:lstStyle/>
          <a:p>
            <a:fld id="{BD5B07AE-57CD-411B-AD68-F382D63E175B}" type="datetimeFigureOut">
              <a:rPr lang="zh-CN" altLang="en-US" smtClean="0"/>
              <a:t>2020/10/8</a:t>
            </a:fld>
            <a:endParaRPr lang="zh-CN" altLang="en-US"/>
          </a:p>
        </p:txBody>
      </p:sp>
      <p:sp>
        <p:nvSpPr>
          <p:cNvPr id="6" name="页脚占位符 5">
            <a:extLst>
              <a:ext uri="{FF2B5EF4-FFF2-40B4-BE49-F238E27FC236}">
                <a16:creationId xmlns:a16="http://schemas.microsoft.com/office/drawing/2014/main" id="{1A2B9FCC-79BF-48F1-BD26-86A94644A7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4EF230-69F1-491D-9D5A-004609A80EB3}"/>
              </a:ext>
            </a:extLst>
          </p:cNvPr>
          <p:cNvSpPr>
            <a:spLocks noGrp="1"/>
          </p:cNvSpPr>
          <p:nvPr>
            <p:ph type="sldNum" sz="quarter" idx="12"/>
          </p:nvPr>
        </p:nvSpPr>
        <p:spPr/>
        <p:txBody>
          <a:bodyPr/>
          <a:lstStyle/>
          <a:p>
            <a:fld id="{0C14E4C6-FC39-40ED-B3A2-4097A116D35F}" type="slidenum">
              <a:rPr lang="zh-CN" altLang="en-US" smtClean="0"/>
              <a:t>‹#›</a:t>
            </a:fld>
            <a:endParaRPr lang="zh-CN" altLang="en-US"/>
          </a:p>
        </p:txBody>
      </p:sp>
    </p:spTree>
    <p:extLst>
      <p:ext uri="{BB962C8B-B14F-4D97-AF65-F5344CB8AC3E}">
        <p14:creationId xmlns:p14="http://schemas.microsoft.com/office/powerpoint/2010/main" val="174907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1AEB724-A76A-41A9-9789-B467CF3D5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492C911-521B-4C24-B679-7BF898C037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C7C6BE-D208-444B-941E-C907BC9C5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5B07AE-57CD-411B-AD68-F382D63E175B}" type="datetimeFigureOut">
              <a:rPr lang="zh-CN" altLang="en-US" smtClean="0"/>
              <a:t>2020/10/8</a:t>
            </a:fld>
            <a:endParaRPr lang="zh-CN" altLang="en-US"/>
          </a:p>
        </p:txBody>
      </p:sp>
      <p:sp>
        <p:nvSpPr>
          <p:cNvPr id="5" name="页脚占位符 4">
            <a:extLst>
              <a:ext uri="{FF2B5EF4-FFF2-40B4-BE49-F238E27FC236}">
                <a16:creationId xmlns:a16="http://schemas.microsoft.com/office/drawing/2014/main" id="{F15B0184-34DA-4B66-8E1B-3CAB640FA8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DA5DEBB-D408-4A67-825A-B347E475A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4E4C6-FC39-40ED-B3A2-4097A116D35F}" type="slidenum">
              <a:rPr lang="zh-CN" altLang="en-US" smtClean="0"/>
              <a:t>‹#›</a:t>
            </a:fld>
            <a:endParaRPr lang="zh-CN" altLang="en-US"/>
          </a:p>
        </p:txBody>
      </p:sp>
    </p:spTree>
    <p:extLst>
      <p:ext uri="{BB962C8B-B14F-4D97-AF65-F5344CB8AC3E}">
        <p14:creationId xmlns:p14="http://schemas.microsoft.com/office/powerpoint/2010/main" val="3746788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jpe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0.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47.png"/><Relationship Id="rId2" Type="http://schemas.openxmlformats.org/officeDocument/2006/relationships/image" Target="../media/image55.png"/><Relationship Id="rId16"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49.png"/><Relationship Id="rId11" Type="http://schemas.openxmlformats.org/officeDocument/2006/relationships/image" Target="../media/image59.png"/><Relationship Id="rId5" Type="http://schemas.openxmlformats.org/officeDocument/2006/relationships/image" Target="../media/image48.png"/><Relationship Id="rId15" Type="http://schemas.openxmlformats.org/officeDocument/2006/relationships/image" Target="../media/image61.png"/><Relationship Id="rId10" Type="http://schemas.openxmlformats.org/officeDocument/2006/relationships/image" Target="../media/image58.png"/><Relationship Id="rId4" Type="http://schemas.openxmlformats.org/officeDocument/2006/relationships/image" Target="../media/image56.png"/><Relationship Id="rId9" Type="http://schemas.openxmlformats.org/officeDocument/2006/relationships/image" Target="../media/image57.png"/><Relationship Id="rId1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jpe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003932"/>
            <a:ext cx="11353800" cy="584775"/>
          </a:xfrm>
          <a:prstGeom prst="rect">
            <a:avLst/>
          </a:prstGeom>
          <a:noFill/>
        </p:spPr>
        <p:txBody>
          <a:bodyPr wrap="square" rtlCol="0">
            <a:spAutoFit/>
          </a:bodyPr>
          <a:lstStyle/>
          <a:p>
            <a:pPr algn="ctr"/>
            <a:r>
              <a:rPr lang="en-US" sz="3200" b="1" dirty="0"/>
              <a:t>AI Testing – A Tutorial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4222282" cy="2297151"/>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9745" y="0"/>
            <a:ext cx="3732255" cy="22971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2282" y="-1"/>
            <a:ext cx="4022399" cy="2297151"/>
          </a:xfrm>
          <a:prstGeom prst="rect">
            <a:avLst/>
          </a:prstGeom>
        </p:spPr>
      </p:pic>
      <p:sp>
        <p:nvSpPr>
          <p:cNvPr id="14" name="TextBox 13"/>
          <p:cNvSpPr txBox="1"/>
          <p:nvPr/>
        </p:nvSpPr>
        <p:spPr>
          <a:xfrm>
            <a:off x="1261478" y="4172379"/>
            <a:ext cx="9944003" cy="2308324"/>
          </a:xfrm>
          <a:prstGeom prst="rect">
            <a:avLst/>
          </a:prstGeom>
          <a:noFill/>
        </p:spPr>
        <p:txBody>
          <a:bodyPr wrap="square" rtlCol="0">
            <a:spAutoFit/>
          </a:bodyPr>
          <a:lstStyle/>
          <a:p>
            <a:pPr algn="ctr"/>
            <a:r>
              <a:rPr lang="en-US" sz="2400" b="1" dirty="0"/>
              <a:t>Presented by: Jerry Gao, Professor, and Director</a:t>
            </a:r>
          </a:p>
          <a:p>
            <a:pPr algn="ctr"/>
            <a:endParaRPr lang="en-US" sz="2400" b="1" dirty="0"/>
          </a:p>
          <a:p>
            <a:pPr algn="ctr"/>
            <a:r>
              <a:rPr lang="en-US" sz="2400" b="1" dirty="0"/>
              <a:t>San Jose State University – Excellence Research Center on </a:t>
            </a:r>
          </a:p>
          <a:p>
            <a:pPr algn="ctr"/>
            <a:r>
              <a:rPr lang="en-US" sz="2400" b="1" dirty="0"/>
              <a:t>Smart Technology, Computing, and Complex Systems</a:t>
            </a:r>
          </a:p>
          <a:p>
            <a:pPr algn="ctr"/>
            <a:endParaRPr lang="en-US" sz="2400" b="1" dirty="0"/>
          </a:p>
          <a:p>
            <a:pPr algn="ctr"/>
            <a:r>
              <a:rPr lang="en-US" sz="2400" b="1" dirty="0"/>
              <a:t>Date: 6/4/2018</a:t>
            </a:r>
          </a:p>
        </p:txBody>
      </p:sp>
    </p:spTree>
    <p:extLst>
      <p:ext uri="{BB962C8B-B14F-4D97-AF65-F5344CB8AC3E}">
        <p14:creationId xmlns:p14="http://schemas.microsoft.com/office/powerpoint/2010/main" val="138603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B4039B-5CF1-4D1E-851C-2C875B38AAB2}"/>
              </a:ext>
            </a:extLst>
          </p:cNvPr>
          <p:cNvSpPr txBox="1"/>
          <p:nvPr/>
        </p:nvSpPr>
        <p:spPr>
          <a:xfrm>
            <a:off x="1200151" y="962414"/>
            <a:ext cx="10141926" cy="1754326"/>
          </a:xfrm>
          <a:prstGeom prst="rect">
            <a:avLst/>
          </a:prstGeom>
          <a:noFill/>
        </p:spPr>
        <p:txBody>
          <a:bodyPr wrap="square">
            <a:spAutoFit/>
          </a:bodyPr>
          <a:lstStyle/>
          <a:p>
            <a:r>
              <a:rPr lang="en-US" dirty="0"/>
              <a:t>In the past two years, we have validated different types of AI mobile apps with diverse AI capabilities and features. Figure 1 shows the scope of AI software testing, which covers different types of artificial intelligent features and capabilities. Our students have tested numerous mobile apps powered with diverse machine learning models and AI algorithms. Here are some typical examples.</a:t>
            </a:r>
          </a:p>
          <a:p>
            <a:endParaRPr lang="en-US" dirty="0"/>
          </a:p>
          <a:p>
            <a:r>
              <a:rPr lang="en-US" dirty="0"/>
              <a:t> Figure 1. AI Software Testing Scope </a:t>
            </a:r>
          </a:p>
        </p:txBody>
      </p:sp>
      <p:sp>
        <p:nvSpPr>
          <p:cNvPr id="5" name="TextBox 4">
            <a:extLst>
              <a:ext uri="{FF2B5EF4-FFF2-40B4-BE49-F238E27FC236}">
                <a16:creationId xmlns:a16="http://schemas.microsoft.com/office/drawing/2014/main" id="{3DF6BBD4-AC5C-47C5-A38D-3D08FBB36F9D}"/>
              </a:ext>
            </a:extLst>
          </p:cNvPr>
          <p:cNvSpPr txBox="1"/>
          <p:nvPr/>
        </p:nvSpPr>
        <p:spPr>
          <a:xfrm>
            <a:off x="1200151" y="2870373"/>
            <a:ext cx="10141926" cy="3693319"/>
          </a:xfrm>
          <a:prstGeom prst="rect">
            <a:avLst/>
          </a:prstGeom>
          <a:noFill/>
        </p:spPr>
        <p:txBody>
          <a:bodyPr wrap="square">
            <a:spAutoFit/>
          </a:bodyPr>
          <a:lstStyle/>
          <a:p>
            <a:r>
              <a:rPr lang="en-US" dirty="0"/>
              <a:t>Apple Siri - It is a built-in, voice-controlled personal assistant for Apple users. The idea </a:t>
            </a:r>
            <a:r>
              <a:rPr lang="en-US" dirty="0" err="1"/>
              <a:t>isthat</a:t>
            </a:r>
            <a:r>
              <a:rPr lang="en-US" dirty="0"/>
              <a:t> you talk to her as you would a friend and she aims to help you get things done, whether that be making a dinner reservation or sending a message. </a:t>
            </a:r>
          </a:p>
          <a:p>
            <a:endParaRPr lang="en-US" dirty="0"/>
          </a:p>
          <a:p>
            <a:pPr marL="285750" indent="-285750">
              <a:buFontTx/>
              <a:buChar char="-"/>
            </a:pPr>
            <a:r>
              <a:rPr lang="en-US" dirty="0"/>
              <a:t>Calorie MAMA – It is a smart camera app that uses deep learning to track nutrition from food images.</a:t>
            </a:r>
          </a:p>
          <a:p>
            <a:pPr marL="285750" indent="-285750">
              <a:buFontTx/>
              <a:buChar char="-"/>
            </a:pPr>
            <a:r>
              <a:rPr lang="en-US" dirty="0"/>
              <a:t> </a:t>
            </a:r>
          </a:p>
          <a:p>
            <a:pPr marL="285750" indent="-285750">
              <a:buFontTx/>
              <a:buChar char="-"/>
            </a:pPr>
            <a:r>
              <a:rPr lang="en-US" dirty="0"/>
              <a:t>Seeing AI – It is a free app that narrates the world around you. Designed for the blind and low vision community, this ongoing research project with powered AI techniques. Its goal is to open up the visual world for users by describing nearby people, text and objects. - Check </a:t>
            </a:r>
          </a:p>
          <a:p>
            <a:pPr marL="285750" indent="-285750">
              <a:buFontTx/>
              <a:buChar char="-"/>
            </a:pPr>
            <a:endParaRPr lang="en-US" dirty="0"/>
          </a:p>
          <a:p>
            <a:pPr marL="285750" indent="-285750">
              <a:buFontTx/>
              <a:buChar char="-"/>
            </a:pPr>
            <a:r>
              <a:rPr lang="en-US" dirty="0"/>
              <a:t>My Age - It is a biometric face detection and age estimation application. It uses world best Neurotechnology face recognition algorithms to find the age from the look of the face</a:t>
            </a:r>
          </a:p>
        </p:txBody>
      </p:sp>
      <p:sp>
        <p:nvSpPr>
          <p:cNvPr id="7" name="TextBox 6">
            <a:extLst>
              <a:ext uri="{FF2B5EF4-FFF2-40B4-BE49-F238E27FC236}">
                <a16:creationId xmlns:a16="http://schemas.microsoft.com/office/drawing/2014/main" id="{E4BF84E2-CC8D-4AF7-B231-88B20B1FC046}"/>
              </a:ext>
            </a:extLst>
          </p:cNvPr>
          <p:cNvSpPr txBox="1"/>
          <p:nvPr/>
        </p:nvSpPr>
        <p:spPr>
          <a:xfrm>
            <a:off x="3589459" y="228177"/>
            <a:ext cx="5871063" cy="523220"/>
          </a:xfrm>
          <a:prstGeom prst="rect">
            <a:avLst/>
          </a:prstGeom>
          <a:noFill/>
        </p:spPr>
        <p:txBody>
          <a:bodyPr wrap="square">
            <a:spAutoFit/>
          </a:bodyPr>
          <a:lstStyle/>
          <a:p>
            <a:r>
              <a:rPr lang="en-US" sz="2800" b="1" dirty="0"/>
              <a:t>Major Testing Focuses and Scope </a:t>
            </a:r>
          </a:p>
        </p:txBody>
      </p:sp>
    </p:spTree>
    <p:extLst>
      <p:ext uri="{BB962C8B-B14F-4D97-AF65-F5344CB8AC3E}">
        <p14:creationId xmlns:p14="http://schemas.microsoft.com/office/powerpoint/2010/main" val="3197452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297AE-E63A-4886-B662-50A78D423740}"/>
              </a:ext>
            </a:extLst>
          </p:cNvPr>
          <p:cNvSpPr txBox="1"/>
          <p:nvPr/>
        </p:nvSpPr>
        <p:spPr>
          <a:xfrm>
            <a:off x="896815" y="1426256"/>
            <a:ext cx="9196754" cy="3416320"/>
          </a:xfrm>
          <a:prstGeom prst="rect">
            <a:avLst/>
          </a:prstGeom>
          <a:noFill/>
        </p:spPr>
        <p:txBody>
          <a:bodyPr wrap="square">
            <a:spAutoFit/>
          </a:bodyPr>
          <a:lstStyle/>
          <a:p>
            <a:r>
              <a:rPr lang="en-US" dirty="0"/>
              <a:t>Issue #1 - Domain-specific training data quality checking could be very costly and time consuming. For example, training data for medical machine learning projects require the quality validation and confirmation from medical doctors. This is not only costly but very time consuming. </a:t>
            </a:r>
          </a:p>
          <a:p>
            <a:endParaRPr lang="en-US" dirty="0"/>
          </a:p>
          <a:p>
            <a:r>
              <a:rPr lang="en-US" dirty="0"/>
              <a:t>Issue #2 - There is a lack of automatic unstructured data quality validation tools. Although some existing tools (such as AAAA, BBB) are available for raw data quality checking, we could not find automatic tools for validating annotated rich media training data (i.e. video, audio and images). This becomes a serious issue in training data quality validation. </a:t>
            </a:r>
          </a:p>
          <a:p>
            <a:endParaRPr lang="en-US" dirty="0"/>
          </a:p>
          <a:p>
            <a:r>
              <a:rPr lang="en-US" dirty="0"/>
              <a:t>Issue #3 – There is a lack of well-defined data quality evaluation models and assessment metrics for unstructured training data, including images, videos, and audios</a:t>
            </a:r>
          </a:p>
        </p:txBody>
      </p:sp>
      <p:sp>
        <p:nvSpPr>
          <p:cNvPr id="5" name="TextBox 4">
            <a:extLst>
              <a:ext uri="{FF2B5EF4-FFF2-40B4-BE49-F238E27FC236}">
                <a16:creationId xmlns:a16="http://schemas.microsoft.com/office/drawing/2014/main" id="{ED115406-67F8-4998-8BE4-D21CB5C3CC45}"/>
              </a:ext>
            </a:extLst>
          </p:cNvPr>
          <p:cNvSpPr txBox="1"/>
          <p:nvPr/>
        </p:nvSpPr>
        <p:spPr>
          <a:xfrm>
            <a:off x="896815" y="694565"/>
            <a:ext cx="2602523" cy="369332"/>
          </a:xfrm>
          <a:prstGeom prst="rect">
            <a:avLst/>
          </a:prstGeom>
          <a:noFill/>
        </p:spPr>
        <p:txBody>
          <a:bodyPr wrap="square">
            <a:spAutoFit/>
          </a:bodyPr>
          <a:lstStyle/>
          <a:p>
            <a:r>
              <a:rPr lang="en-US" b="1" dirty="0"/>
              <a:t>Data quality validation: </a:t>
            </a:r>
          </a:p>
        </p:txBody>
      </p:sp>
    </p:spTree>
    <p:extLst>
      <p:ext uri="{BB962C8B-B14F-4D97-AF65-F5344CB8AC3E}">
        <p14:creationId xmlns:p14="http://schemas.microsoft.com/office/powerpoint/2010/main" val="2341736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600249-8D6C-4990-9EA7-0F3A636FBF8D}"/>
              </a:ext>
            </a:extLst>
          </p:cNvPr>
          <p:cNvSpPr txBox="1"/>
          <p:nvPr/>
        </p:nvSpPr>
        <p:spPr>
          <a:xfrm>
            <a:off x="3556488" y="235131"/>
            <a:ext cx="6093068" cy="461665"/>
          </a:xfrm>
          <a:prstGeom prst="rect">
            <a:avLst/>
          </a:prstGeom>
          <a:noFill/>
        </p:spPr>
        <p:txBody>
          <a:bodyPr wrap="square">
            <a:spAutoFit/>
          </a:bodyPr>
          <a:lstStyle/>
          <a:p>
            <a:pPr algn="ctr"/>
            <a:r>
              <a:rPr lang="en-US" sz="2400" b="1" dirty="0"/>
              <a:t>Why Do We Need AI Software Testing? </a:t>
            </a:r>
          </a:p>
        </p:txBody>
      </p:sp>
      <p:sp>
        <p:nvSpPr>
          <p:cNvPr id="7" name="TextBox 6">
            <a:extLst>
              <a:ext uri="{FF2B5EF4-FFF2-40B4-BE49-F238E27FC236}">
                <a16:creationId xmlns:a16="http://schemas.microsoft.com/office/drawing/2014/main" id="{D73B3FA7-491D-4F96-8CF8-940DD0F52323}"/>
              </a:ext>
            </a:extLst>
          </p:cNvPr>
          <p:cNvSpPr txBox="1"/>
          <p:nvPr/>
        </p:nvSpPr>
        <p:spPr>
          <a:xfrm>
            <a:off x="671145" y="1001555"/>
            <a:ext cx="11128131" cy="5355312"/>
          </a:xfrm>
          <a:prstGeom prst="rect">
            <a:avLst/>
          </a:prstGeom>
          <a:noFill/>
        </p:spPr>
        <p:txBody>
          <a:bodyPr wrap="square">
            <a:spAutoFit/>
          </a:bodyPr>
          <a:lstStyle/>
          <a:p>
            <a:r>
              <a:rPr lang="en-US" b="1" dirty="0"/>
              <a:t>Step #1: AI function test planning </a:t>
            </a:r>
          </a:p>
          <a:p>
            <a:endParaRPr lang="en-US" dirty="0"/>
          </a:p>
          <a:p>
            <a:r>
              <a:rPr lang="en-US" dirty="0"/>
              <a:t>In this step, testers need to perform several tasks: </a:t>
            </a:r>
          </a:p>
          <a:p>
            <a:pPr marL="285750" indent="-285750">
              <a:buFontTx/>
              <a:buChar char="-"/>
            </a:pPr>
            <a:r>
              <a:rPr lang="en-US" dirty="0"/>
              <a:t>Task partitions and scheduling – In our project experience, students found that this is not easy task due to the complexity of AI function testing as well as the lack of AI knowledge and understanding. </a:t>
            </a:r>
          </a:p>
          <a:p>
            <a:pPr marL="285750" indent="-285750">
              <a:buFontTx/>
              <a:buChar char="-"/>
            </a:pPr>
            <a:endParaRPr lang="en-US" dirty="0"/>
          </a:p>
          <a:p>
            <a:pPr marL="285750" indent="-285750">
              <a:buFontTx/>
              <a:buChar char="-"/>
            </a:pPr>
            <a:r>
              <a:rPr lang="en-US" dirty="0"/>
              <a:t>AI function identification, understanding and partitioning </a:t>
            </a:r>
          </a:p>
          <a:p>
            <a:r>
              <a:rPr lang="en-US" dirty="0"/>
              <a:t>    For many selected AI mobile APPs, students have difficulties in identifying and partitioning AI functions 	due to the lack of well-defined AI function requirements given by vendors. In many cases, several AI 	functions are aggregated together to generate system outcomes. ‘ </a:t>
            </a:r>
          </a:p>
          <a:p>
            <a:pPr marL="285750" indent="-285750">
              <a:buFontTx/>
              <a:buChar char="-"/>
            </a:pPr>
            <a:endParaRPr lang="en-US" dirty="0"/>
          </a:p>
          <a:p>
            <a:pPr marL="285750" indent="-285750">
              <a:buFontTx/>
              <a:buChar char="-"/>
            </a:pPr>
            <a:r>
              <a:rPr lang="en-US" dirty="0"/>
              <a:t>AI function test requirement analysis – Many CMPE 287 class students have encountered the difficulty in generate AI function test requirements in a system approach although most of them have used the scenario analysis approach. One of the major reasons is the lack of effective test requirement analysis approaches to assist testers to perform AI function test requirement analysis from data and context perspectives. </a:t>
            </a:r>
          </a:p>
          <a:p>
            <a:pPr marL="285750" indent="-285750">
              <a:buFontTx/>
              <a:buChar char="-"/>
            </a:pPr>
            <a:endParaRPr lang="en-US" dirty="0"/>
          </a:p>
          <a:p>
            <a:pPr marL="285750" indent="-285750">
              <a:buFontTx/>
              <a:buChar char="-"/>
            </a:pPr>
            <a:r>
              <a:rPr lang="en-US" dirty="0"/>
              <a:t>Tool selection – Although many existing software testing tools are available for white-box testing, and system GUI and performance testing, students have problems to find any useful and practical tools for AI function validation</a:t>
            </a:r>
          </a:p>
        </p:txBody>
      </p:sp>
    </p:spTree>
    <p:extLst>
      <p:ext uri="{BB962C8B-B14F-4D97-AF65-F5344CB8AC3E}">
        <p14:creationId xmlns:p14="http://schemas.microsoft.com/office/powerpoint/2010/main" val="57443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8D49FB-CD1A-4883-9876-FE45487657F4}"/>
              </a:ext>
            </a:extLst>
          </p:cNvPr>
          <p:cNvSpPr txBox="1"/>
          <p:nvPr/>
        </p:nvSpPr>
        <p:spPr>
          <a:xfrm>
            <a:off x="586154" y="514034"/>
            <a:ext cx="11090031" cy="2554545"/>
          </a:xfrm>
          <a:prstGeom prst="rect">
            <a:avLst/>
          </a:prstGeom>
          <a:noFill/>
        </p:spPr>
        <p:txBody>
          <a:bodyPr wrap="square">
            <a:spAutoFit/>
          </a:bodyPr>
          <a:lstStyle/>
          <a:p>
            <a:r>
              <a:rPr lang="en-US" sz="1600" dirty="0"/>
              <a:t>Step #2: AI function test modeling </a:t>
            </a:r>
          </a:p>
          <a:p>
            <a:r>
              <a:rPr lang="en-US" sz="1600" dirty="0"/>
              <a:t>	– In this step, testers need to perform test modeling based on the established test requirements. 	</a:t>
            </a:r>
          </a:p>
          <a:p>
            <a:r>
              <a:rPr lang="en-US" sz="1600" dirty="0"/>
              <a:t>	Although many of student groups have selected existing test models, such as decision tables, state diagram or 	event-based GUI models, for their AI software testing, they have found that they are not suitable or adequate for 	them to come out sound and effective test models for their selected AI functions. </a:t>
            </a:r>
          </a:p>
          <a:p>
            <a:endParaRPr lang="en-US" sz="1600" dirty="0"/>
          </a:p>
          <a:p>
            <a:r>
              <a:rPr lang="en-US" sz="1600" dirty="0"/>
              <a:t>Step #3: AI function test design </a:t>
            </a:r>
          </a:p>
          <a:p>
            <a:r>
              <a:rPr lang="en-US" sz="1600" dirty="0"/>
              <a:t>	- This step focuses on AI function test design and test case generation in terms of system input and 	expected 	system outcomes. In conventional function testing, test design is performed by applying existing testing methods, 	test cases are generated by identifying input test data and expected output data. </a:t>
            </a:r>
          </a:p>
        </p:txBody>
      </p:sp>
      <p:sp>
        <p:nvSpPr>
          <p:cNvPr id="5" name="TextBox 4">
            <a:extLst>
              <a:ext uri="{FF2B5EF4-FFF2-40B4-BE49-F238E27FC236}">
                <a16:creationId xmlns:a16="http://schemas.microsoft.com/office/drawing/2014/main" id="{52D9E9C0-A7C9-484F-90F7-A74B425530BC}"/>
              </a:ext>
            </a:extLst>
          </p:cNvPr>
          <p:cNvSpPr txBox="1"/>
          <p:nvPr/>
        </p:nvSpPr>
        <p:spPr>
          <a:xfrm>
            <a:off x="550984" y="3358854"/>
            <a:ext cx="11090031" cy="3293209"/>
          </a:xfrm>
          <a:prstGeom prst="rect">
            <a:avLst/>
          </a:prstGeom>
          <a:noFill/>
        </p:spPr>
        <p:txBody>
          <a:bodyPr wrap="square">
            <a:spAutoFit/>
          </a:bodyPr>
          <a:lstStyle/>
          <a:p>
            <a:r>
              <a:rPr lang="en-US" sz="1600" dirty="0"/>
              <a:t>Step #4: AI function test execution </a:t>
            </a:r>
          </a:p>
          <a:p>
            <a:r>
              <a:rPr lang="en-US" sz="1600" dirty="0"/>
              <a:t>	– In this step, testers need to perform and execute their test cases with input data to detect AI 	function quality 	issues by checking the actual outcomes and results. In addition, they need to report the detected problems (bugs) 	during their testing. One major difficulty in their bug reporting and analysis is to identify and locate the causes of 	AI function quality issues, such as correctness, consistency, and accuracy. Data scientist and AI software engineers 	may have encountered the same problem in identifying the isolating the cause of AI function quality issues. </a:t>
            </a:r>
          </a:p>
          <a:p>
            <a:endParaRPr lang="en-US" sz="1600" dirty="0"/>
          </a:p>
          <a:p>
            <a:r>
              <a:rPr lang="en-US" sz="1600" dirty="0"/>
              <a:t>Step #5: AI function test quality evaluation </a:t>
            </a:r>
          </a:p>
          <a:p>
            <a:r>
              <a:rPr lang="en-US" sz="1600" dirty="0"/>
              <a:t>	– In this step, testers need to evaluate their testing quality and decide if they have done enough in function 	validation. Since AI software has special features such as non-oracles, timeliness and learning capability, here 	function test quality evaluation is added particularly as the final step of AI software testing process. In this step, 	different quality parameters are measured using the pre-defined quality metrics based on testing result analysis. If 	the evaluation results. </a:t>
            </a:r>
          </a:p>
        </p:txBody>
      </p:sp>
    </p:spTree>
    <p:extLst>
      <p:ext uri="{BB962C8B-B14F-4D97-AF65-F5344CB8AC3E}">
        <p14:creationId xmlns:p14="http://schemas.microsoft.com/office/powerpoint/2010/main" val="188019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858923-132F-4291-9520-34E2BB9FBCD4}"/>
              </a:ext>
            </a:extLst>
          </p:cNvPr>
          <p:cNvSpPr txBox="1"/>
          <p:nvPr/>
        </p:nvSpPr>
        <p:spPr>
          <a:xfrm>
            <a:off x="3683000" y="282059"/>
            <a:ext cx="3911600" cy="461665"/>
          </a:xfrm>
          <a:prstGeom prst="rect">
            <a:avLst/>
          </a:prstGeom>
          <a:noFill/>
        </p:spPr>
        <p:txBody>
          <a:bodyPr wrap="square">
            <a:spAutoFit/>
          </a:bodyPr>
          <a:lstStyle/>
          <a:p>
            <a:r>
              <a:rPr lang="en-US" sz="2400" b="1" dirty="0"/>
              <a:t>AI-Based Software Testing </a:t>
            </a:r>
          </a:p>
        </p:txBody>
      </p:sp>
      <p:sp>
        <p:nvSpPr>
          <p:cNvPr id="5" name="TextBox 4">
            <a:extLst>
              <a:ext uri="{FF2B5EF4-FFF2-40B4-BE49-F238E27FC236}">
                <a16:creationId xmlns:a16="http://schemas.microsoft.com/office/drawing/2014/main" id="{EDF57184-B666-44EE-92CC-F2C2BF654372}"/>
              </a:ext>
            </a:extLst>
          </p:cNvPr>
          <p:cNvSpPr txBox="1"/>
          <p:nvPr/>
        </p:nvSpPr>
        <p:spPr>
          <a:xfrm>
            <a:off x="1295400" y="957252"/>
            <a:ext cx="5105400" cy="369332"/>
          </a:xfrm>
          <a:prstGeom prst="rect">
            <a:avLst/>
          </a:prstGeom>
          <a:noFill/>
        </p:spPr>
        <p:txBody>
          <a:bodyPr wrap="square">
            <a:spAutoFit/>
          </a:bodyPr>
          <a:lstStyle/>
          <a:p>
            <a:r>
              <a:rPr lang="en-US" dirty="0"/>
              <a:t>Test selection and reduction using AI techniques</a:t>
            </a:r>
          </a:p>
        </p:txBody>
      </p:sp>
      <p:sp>
        <p:nvSpPr>
          <p:cNvPr id="7" name="TextBox 6">
            <a:extLst>
              <a:ext uri="{FF2B5EF4-FFF2-40B4-BE49-F238E27FC236}">
                <a16:creationId xmlns:a16="http://schemas.microsoft.com/office/drawing/2014/main" id="{365A5F72-8DFD-4DE8-8CAE-0E10373E473F}"/>
              </a:ext>
            </a:extLst>
          </p:cNvPr>
          <p:cNvSpPr txBox="1"/>
          <p:nvPr/>
        </p:nvSpPr>
        <p:spPr>
          <a:xfrm>
            <a:off x="1314450" y="1322303"/>
            <a:ext cx="10369550" cy="3847207"/>
          </a:xfrm>
          <a:prstGeom prst="rect">
            <a:avLst/>
          </a:prstGeom>
          <a:noFill/>
        </p:spPr>
        <p:txBody>
          <a:bodyPr wrap="square">
            <a:spAutoFit/>
          </a:bodyPr>
          <a:lstStyle/>
          <a:p>
            <a:r>
              <a:rPr lang="en-US" dirty="0"/>
              <a:t>Now, let’s summarize the major causes to conduct AI testing: </a:t>
            </a:r>
          </a:p>
          <a:p>
            <a:endParaRPr lang="en-US" dirty="0"/>
          </a:p>
          <a:p>
            <a:pPr marL="285750" indent="-285750">
              <a:buFontTx/>
              <a:buChar char="-"/>
            </a:pPr>
            <a:r>
              <a:rPr lang="en-US" sz="1600" dirty="0"/>
              <a:t>Cause #1 - Current existing software testing models and methods have limits to address AI software testing needs in supporting multi-models with unstructured input data, addressing large-scale classified inputs, and considering oracle problems, and quality accuracy, consistency, and correctness as well as relevance. </a:t>
            </a:r>
          </a:p>
          <a:p>
            <a:pPr marL="285750" indent="-285750">
              <a:buFontTx/>
              <a:buChar char="-"/>
            </a:pPr>
            <a:endParaRPr lang="en-US" sz="1600" dirty="0"/>
          </a:p>
          <a:p>
            <a:pPr marL="285750" indent="-285750">
              <a:buFontTx/>
              <a:buChar char="-"/>
            </a:pPr>
            <a:r>
              <a:rPr lang="en-US" sz="1600" dirty="0"/>
              <a:t>Cause #2 – Most current AI software are built-in with machine learning models developed by data scientists through large-scale data training using scientific algorithmically approaches instead of engineering approaches. Hence, there is a big gap in considering quality validation and quality assurance from engineering perspectives. Hence, AI testing research is needed to study and develop new and effective quality standards and evaluation methods. </a:t>
            </a:r>
          </a:p>
          <a:p>
            <a:pPr marL="285750" indent="-285750">
              <a:buFontTx/>
              <a:buChar char="-"/>
            </a:pPr>
            <a:endParaRPr lang="en-US" sz="1600" dirty="0"/>
          </a:p>
          <a:p>
            <a:pPr marL="285750" indent="-285750">
              <a:buFontTx/>
              <a:buChar char="-"/>
            </a:pPr>
            <a:r>
              <a:rPr lang="en-US" sz="1600" dirty="0"/>
              <a:t>Cause #3 – Building powerful AI software needs to use largescale training and test data sets. The current train methods and data generation lack of quality consideration, quality assessment, and certification. Hence, how to come out quality training data models, develop large-scale quality test data generation methods will be needed.</a:t>
            </a:r>
          </a:p>
        </p:txBody>
      </p:sp>
      <p:sp>
        <p:nvSpPr>
          <p:cNvPr id="9" name="TextBox 8">
            <a:extLst>
              <a:ext uri="{FF2B5EF4-FFF2-40B4-BE49-F238E27FC236}">
                <a16:creationId xmlns:a16="http://schemas.microsoft.com/office/drawing/2014/main" id="{65B5A9EE-1ABB-44A5-BC38-6B7FB44FD6C0}"/>
              </a:ext>
            </a:extLst>
          </p:cNvPr>
          <p:cNvSpPr txBox="1"/>
          <p:nvPr/>
        </p:nvSpPr>
        <p:spPr>
          <a:xfrm>
            <a:off x="1549400" y="5498723"/>
            <a:ext cx="10134600" cy="1077218"/>
          </a:xfrm>
          <a:prstGeom prst="rect">
            <a:avLst/>
          </a:prstGeom>
          <a:noFill/>
        </p:spPr>
        <p:txBody>
          <a:bodyPr wrap="square">
            <a:spAutoFit/>
          </a:bodyPr>
          <a:lstStyle/>
          <a:p>
            <a:r>
              <a:rPr lang="en-US" sz="1600" dirty="0"/>
              <a:t>Therefore, AI function testing targets at built-in AI features in AI software applications. It refers to different testing activities to find AI software errors, verify evaluate quality parameters with well-defined testing models and quality assessment methods. The testing goal is to validate well-defined test requirements, meet pre-defined testing criteria, and standards of quality assurance of the under-test AI software.</a:t>
            </a:r>
          </a:p>
        </p:txBody>
      </p:sp>
    </p:spTree>
    <p:extLst>
      <p:ext uri="{BB962C8B-B14F-4D97-AF65-F5344CB8AC3E}">
        <p14:creationId xmlns:p14="http://schemas.microsoft.com/office/powerpoint/2010/main" val="3259500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A499BE-FBA6-4B90-B72C-AAE74E5974D5}"/>
              </a:ext>
            </a:extLst>
          </p:cNvPr>
          <p:cNvSpPr txBox="1"/>
          <p:nvPr/>
        </p:nvSpPr>
        <p:spPr>
          <a:xfrm>
            <a:off x="2400300" y="386834"/>
            <a:ext cx="7391400" cy="523220"/>
          </a:xfrm>
          <a:prstGeom prst="rect">
            <a:avLst/>
          </a:prstGeom>
          <a:noFill/>
        </p:spPr>
        <p:txBody>
          <a:bodyPr wrap="square">
            <a:spAutoFit/>
          </a:bodyPr>
          <a:lstStyle/>
          <a:p>
            <a:pPr algn="ctr"/>
            <a:r>
              <a:rPr lang="en-US" sz="2800" b="1" dirty="0"/>
              <a:t>TEST MODELING FOR AI FUNCTIONS </a:t>
            </a:r>
          </a:p>
        </p:txBody>
      </p:sp>
      <p:sp>
        <p:nvSpPr>
          <p:cNvPr id="5" name="TextBox 4">
            <a:extLst>
              <a:ext uri="{FF2B5EF4-FFF2-40B4-BE49-F238E27FC236}">
                <a16:creationId xmlns:a16="http://schemas.microsoft.com/office/drawing/2014/main" id="{D7A5D0EF-2ADF-427F-B26A-DD6725B1F1C7}"/>
              </a:ext>
            </a:extLst>
          </p:cNvPr>
          <p:cNvSpPr txBox="1"/>
          <p:nvPr/>
        </p:nvSpPr>
        <p:spPr>
          <a:xfrm>
            <a:off x="527050" y="1059120"/>
            <a:ext cx="10521950" cy="3046988"/>
          </a:xfrm>
          <a:prstGeom prst="rect">
            <a:avLst/>
          </a:prstGeom>
          <a:noFill/>
        </p:spPr>
        <p:txBody>
          <a:bodyPr wrap="square">
            <a:spAutoFit/>
          </a:bodyPr>
          <a:lstStyle/>
          <a:p>
            <a:r>
              <a:rPr lang="en-US" sz="1600" dirty="0"/>
              <a:t>The basic test modeling procedure for each selected AI function consists of the following steps: </a:t>
            </a:r>
          </a:p>
          <a:p>
            <a:endParaRPr lang="en-US" sz="1600" dirty="0"/>
          </a:p>
          <a:p>
            <a:pPr marL="285750" indent="-285750">
              <a:buFontTx/>
              <a:buChar char="-"/>
            </a:pPr>
            <a:r>
              <a:rPr lang="en-US" sz="1600" dirty="0"/>
              <a:t>Step #1: AI function context classification modeling </a:t>
            </a:r>
          </a:p>
          <a:p>
            <a:r>
              <a:rPr lang="en-US" sz="1600" dirty="0"/>
              <a:t>	In this step, a tester needs to identify and classified diverse context conditions and 	parameters, and 	present the classification results using a context classification model, known as a context classification tree. </a:t>
            </a:r>
          </a:p>
          <a:p>
            <a:endParaRPr lang="en-US" sz="1600" dirty="0"/>
          </a:p>
          <a:p>
            <a:r>
              <a:rPr lang="en-US" sz="1600" dirty="0"/>
              <a:t>	A context classification tree is a 3-tuples, denoted as GCT= (NCT, ECT, RCT), where NCT is a finite nonempty 	set of nodes with a node label. There are three types of nodes in NCT, including a root node (NR), 	intermediate nodes (NI) and leaf nodes (NL). Figure 5 shows a 	simple example. ECT consists of a set of 	edges, and each connects two nodes in the tree (GCT), and represents of different category semantic 	relations between them. These semantic relations are included in RCT as its elements. There are four types 	semantic relations: AND, XOR, SELET-1 and SELECTM. The table below shows the detailed descriptions. </a:t>
            </a:r>
          </a:p>
        </p:txBody>
      </p:sp>
      <p:sp>
        <p:nvSpPr>
          <p:cNvPr id="7" name="TextBox 6">
            <a:extLst>
              <a:ext uri="{FF2B5EF4-FFF2-40B4-BE49-F238E27FC236}">
                <a16:creationId xmlns:a16="http://schemas.microsoft.com/office/drawing/2014/main" id="{226D1B96-02C1-4F5A-B5F6-79E54EEA098D}"/>
              </a:ext>
            </a:extLst>
          </p:cNvPr>
          <p:cNvSpPr txBox="1"/>
          <p:nvPr/>
        </p:nvSpPr>
        <p:spPr>
          <a:xfrm>
            <a:off x="1371600" y="4255174"/>
            <a:ext cx="10521950" cy="2062103"/>
          </a:xfrm>
          <a:prstGeom prst="rect">
            <a:avLst/>
          </a:prstGeom>
          <a:noFill/>
        </p:spPr>
        <p:txBody>
          <a:bodyPr wrap="square">
            <a:spAutoFit/>
          </a:bodyPr>
          <a:lstStyle/>
          <a:p>
            <a:r>
              <a:rPr lang="en-US" sz="1600" dirty="0"/>
              <a:t>Semantic Relations Descriptions </a:t>
            </a:r>
          </a:p>
          <a:p>
            <a:endParaRPr lang="en-US" sz="1600" dirty="0"/>
          </a:p>
          <a:p>
            <a:r>
              <a:rPr lang="en-US" sz="1600" dirty="0"/>
              <a:t>AND (NP, ) NP has an AND relation with its n child nodes when all of its child nodes must be included. XOR (NP, ) NP holds an XOR relation with its two child nodes if only one of its two child nodes could be selected. </a:t>
            </a:r>
          </a:p>
          <a:p>
            <a:endParaRPr lang="en-US" sz="1600" dirty="0"/>
          </a:p>
          <a:p>
            <a:r>
              <a:rPr lang="en-US" sz="1600" dirty="0"/>
              <a:t>SELECT-1 (NP) NP has a SELECT-1 relation with its child nodes when only of its child nodes could be selected. </a:t>
            </a:r>
          </a:p>
          <a:p>
            <a:endParaRPr lang="en-US" sz="1600" dirty="0"/>
          </a:p>
          <a:p>
            <a:r>
              <a:rPr lang="en-US" sz="1600" dirty="0"/>
              <a:t>SELECT-M (NP, ) NP has a SELECT-M relation with its n child nodes if and only if m of n child nodes could be selected.</a:t>
            </a:r>
          </a:p>
        </p:txBody>
      </p:sp>
    </p:spTree>
    <p:extLst>
      <p:ext uri="{BB962C8B-B14F-4D97-AF65-F5344CB8AC3E}">
        <p14:creationId xmlns:p14="http://schemas.microsoft.com/office/powerpoint/2010/main" val="1890697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C8AF62-06FA-4FE4-A6FC-75F1AFC97EE3}"/>
              </a:ext>
            </a:extLst>
          </p:cNvPr>
          <p:cNvSpPr txBox="1"/>
          <p:nvPr/>
        </p:nvSpPr>
        <p:spPr>
          <a:xfrm>
            <a:off x="704850" y="833547"/>
            <a:ext cx="10782300" cy="4801314"/>
          </a:xfrm>
          <a:prstGeom prst="rect">
            <a:avLst/>
          </a:prstGeom>
          <a:noFill/>
        </p:spPr>
        <p:txBody>
          <a:bodyPr wrap="square">
            <a:spAutoFit/>
          </a:bodyPr>
          <a:lstStyle/>
          <a:p>
            <a:r>
              <a:rPr lang="en-US" dirty="0"/>
              <a:t>Step #2: AI function input classification modeling </a:t>
            </a:r>
          </a:p>
          <a:p>
            <a:r>
              <a:rPr lang="en-US" dirty="0"/>
              <a:t>	In this step, a tester needs to focus on input classification to identify and classified diverse input 	data in terms of its category classes and their sub-classes. When an AI-based function accepts 	multiple input media formats (such as video, audio, and image, and text), each of them should be 	examined and classified. To effectively support a tester to conduct input classification, we used an 	input classification model (known as input classification tree) as our analysis and test model to 	facilitate and represent diverse input data classes and their sub-class using a category approach. </a:t>
            </a:r>
          </a:p>
          <a:p>
            <a:endParaRPr lang="en-US" dirty="0"/>
          </a:p>
          <a:p>
            <a:pPr marL="285750" indent="-285750">
              <a:buFontTx/>
              <a:buChar char="-"/>
            </a:pPr>
            <a:r>
              <a:rPr lang="en-US" dirty="0"/>
              <a:t>Step #3: AI function outcome classification modeling </a:t>
            </a:r>
          </a:p>
          <a:p>
            <a:r>
              <a:rPr lang="en-US" dirty="0"/>
              <a:t>	In this step, a tester focuses on the classification of diverse AI function outputs, including texts, 	audio, video, and images, or events (or actions). Similar to input classification, an output 	classification tree model is generated as the outcome of this step. </a:t>
            </a:r>
          </a:p>
          <a:p>
            <a:endParaRPr lang="en-US" dirty="0"/>
          </a:p>
          <a:p>
            <a:pPr marL="285750" indent="-285750">
              <a:buFontTx/>
              <a:buChar char="-"/>
            </a:pPr>
            <a:r>
              <a:rPr lang="en-US" dirty="0"/>
              <a:t>Step #4: Generate a 3D classification decision table </a:t>
            </a:r>
          </a:p>
          <a:p>
            <a:pPr lvl="1"/>
            <a:r>
              <a:rPr lang="en-US" dirty="0"/>
              <a:t>	In this step, a tester generates a new decision table for each under-test AI function feature, known 	as 3D classification decision table, to identify three dimensional mappings among disjoint classified 	context conditions, disjoint classified inputs, and disjoint classified outputs</a:t>
            </a:r>
          </a:p>
        </p:txBody>
      </p:sp>
    </p:spTree>
    <p:extLst>
      <p:ext uri="{BB962C8B-B14F-4D97-AF65-F5344CB8AC3E}">
        <p14:creationId xmlns:p14="http://schemas.microsoft.com/office/powerpoint/2010/main" val="2504795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E3BAB0-E812-4BA6-A363-72172D5AD8CC}"/>
              </a:ext>
            </a:extLst>
          </p:cNvPr>
          <p:cNvSpPr txBox="1"/>
          <p:nvPr/>
        </p:nvSpPr>
        <p:spPr>
          <a:xfrm>
            <a:off x="386860" y="258901"/>
            <a:ext cx="11377247" cy="6063198"/>
          </a:xfrm>
          <a:prstGeom prst="rect">
            <a:avLst/>
          </a:prstGeom>
          <a:noFill/>
        </p:spPr>
        <p:txBody>
          <a:bodyPr wrap="square">
            <a:spAutoFit/>
          </a:bodyPr>
          <a:lstStyle/>
          <a:p>
            <a:pPr algn="ctr"/>
            <a:r>
              <a:rPr lang="en-US" sz="2800" b="1" dirty="0"/>
              <a:t>AI Testing Approaches and Services </a:t>
            </a:r>
          </a:p>
          <a:p>
            <a:endParaRPr lang="en-US" dirty="0"/>
          </a:p>
          <a:p>
            <a:r>
              <a:rPr lang="en-US" dirty="0"/>
              <a:t>AI software testing could be carried out using the following approaches, shown in Figure 3. </a:t>
            </a:r>
          </a:p>
          <a:p>
            <a:endParaRPr lang="en-US" dirty="0"/>
          </a:p>
          <a:p>
            <a:pPr marL="285750" indent="-285750">
              <a:buFontTx/>
              <a:buChar char="-"/>
            </a:pPr>
            <a:r>
              <a:rPr lang="en-US" b="1" dirty="0"/>
              <a:t>Rule-based AI software testing</a:t>
            </a:r>
            <a:r>
              <a:rPr lang="en-US" dirty="0"/>
              <a:t>, in which pre-defined expert-based rules are established and used in AI test generation and validation. This approach has been reported in long time ago. </a:t>
            </a:r>
          </a:p>
          <a:p>
            <a:pPr marL="285750" indent="-285750">
              <a:buFontTx/>
              <a:buChar char="-"/>
            </a:pPr>
            <a:r>
              <a:rPr lang="en-US" b="1" dirty="0"/>
              <a:t>Classification-based AI software testing</a:t>
            </a:r>
            <a:r>
              <a:rPr lang="en-US" dirty="0"/>
              <a:t>, in which classification models for inputs, contexts, and outputs and events are setup for AI software testing to assure the adequate testing coverage of diverse input data classes, classified contexts and conditions, and corresponding outputs and classes. </a:t>
            </a:r>
          </a:p>
          <a:p>
            <a:pPr marL="285750" indent="-285750">
              <a:buFontTx/>
              <a:buChar char="-"/>
            </a:pPr>
            <a:r>
              <a:rPr lang="en-US" b="1" dirty="0"/>
              <a:t>Model-based AI software testing</a:t>
            </a:r>
            <a:r>
              <a:rPr lang="en-US" dirty="0"/>
              <a:t>, in which selected machine learning models are extended to be traceable and testable AI test models to facilitate AI software testing and operations in quality evaluation of training data and test data. </a:t>
            </a:r>
          </a:p>
          <a:p>
            <a:pPr marL="285750" indent="-285750">
              <a:buFontTx/>
              <a:buChar char="-"/>
            </a:pPr>
            <a:r>
              <a:rPr lang="en-US" b="1" dirty="0"/>
              <a:t>AI-based testing for AI software</a:t>
            </a:r>
            <a:r>
              <a:rPr lang="en-US" dirty="0"/>
              <a:t>, in which AI models and data-driven techniques are used to facilitate and optimize AI software testing in different perspective. </a:t>
            </a:r>
          </a:p>
          <a:p>
            <a:pPr marL="285750" indent="-285750">
              <a:buFontTx/>
              <a:buChar char="-"/>
            </a:pPr>
            <a:r>
              <a:rPr lang="en-US" b="1" dirty="0"/>
              <a:t>Metamorphic (Non-Oracle) testing</a:t>
            </a:r>
            <a:r>
              <a:rPr lang="en-US" dirty="0"/>
              <a:t>, in which a property-based software testing technique is used as an effective approach for addressing the test oracle problem and test case generation problem. </a:t>
            </a:r>
          </a:p>
          <a:p>
            <a:pPr marL="285750" indent="-285750">
              <a:buFontTx/>
              <a:buChar char="-"/>
            </a:pPr>
            <a:r>
              <a:rPr lang="en-US" b="1" dirty="0"/>
              <a:t>Testing robots for AI software, </a:t>
            </a:r>
            <a:r>
              <a:rPr lang="en-US" dirty="0"/>
              <a:t>where automatic software test robots are built and used to learn and follow experienced testers to perform user-oriented testing operation using collected user testing scenarios and test data. </a:t>
            </a:r>
          </a:p>
          <a:p>
            <a:pPr marL="285750" indent="-285750">
              <a:buFontTx/>
              <a:buChar char="-"/>
            </a:pPr>
            <a:r>
              <a:rPr lang="en-US" b="1" dirty="0"/>
              <a:t>Learning-based AI software testing </a:t>
            </a:r>
            <a:r>
              <a:rPr lang="en-US" dirty="0"/>
              <a:t>using the crowd-sourced approach, in which selected machine learning models and approaches are used to learn from crowd-sources testers in a service platform</a:t>
            </a:r>
          </a:p>
        </p:txBody>
      </p:sp>
    </p:spTree>
    <p:extLst>
      <p:ext uri="{BB962C8B-B14F-4D97-AF65-F5344CB8AC3E}">
        <p14:creationId xmlns:p14="http://schemas.microsoft.com/office/powerpoint/2010/main" val="500140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C34E08-1671-4674-87CA-6E142148B221}"/>
              </a:ext>
            </a:extLst>
          </p:cNvPr>
          <p:cNvSpPr txBox="1"/>
          <p:nvPr/>
        </p:nvSpPr>
        <p:spPr>
          <a:xfrm>
            <a:off x="787400" y="751344"/>
            <a:ext cx="10795000" cy="5232202"/>
          </a:xfrm>
          <a:prstGeom prst="rect">
            <a:avLst/>
          </a:prstGeom>
          <a:noFill/>
        </p:spPr>
        <p:txBody>
          <a:bodyPr wrap="square">
            <a:spAutoFit/>
          </a:bodyPr>
          <a:lstStyle/>
          <a:p>
            <a:pPr algn="ctr"/>
            <a:r>
              <a:rPr lang="en-US" sz="2800" b="1" dirty="0"/>
              <a:t>CHALLENGES, ISSUES, AND NEEDS </a:t>
            </a:r>
          </a:p>
          <a:p>
            <a:endParaRPr lang="en-US" dirty="0"/>
          </a:p>
          <a:p>
            <a:r>
              <a:rPr lang="en-US" dirty="0"/>
              <a:t>AI software quality validation has a number of major challenges due to the lack of research work results and engineering experience reports. These challenges are summarized below. </a:t>
            </a:r>
          </a:p>
          <a:p>
            <a:endParaRPr lang="en-US" dirty="0"/>
          </a:p>
          <a:p>
            <a:pPr marL="285750" indent="-285750">
              <a:buFontTx/>
              <a:buChar char="-"/>
            </a:pPr>
            <a:r>
              <a:rPr lang="en-US" dirty="0"/>
              <a:t>Challenge #1: How to establish the quality assurance requirements and testing coverage criteria for AI systems which are built using machine learning methods based on big data? </a:t>
            </a:r>
          </a:p>
          <a:p>
            <a:pPr marL="285750" indent="-285750">
              <a:buFontTx/>
              <a:buChar char="-"/>
            </a:pPr>
            <a:endParaRPr lang="en-US" dirty="0"/>
          </a:p>
          <a:p>
            <a:pPr marL="285750" indent="-285750">
              <a:buFontTx/>
              <a:buChar char="-"/>
            </a:pPr>
            <a:r>
              <a:rPr lang="en-US" dirty="0"/>
              <a:t>Challenge #2: How to use systematic methods to establish and develop quality test models for learning-based AI systems? </a:t>
            </a:r>
          </a:p>
          <a:p>
            <a:pPr marL="285750" indent="-285750">
              <a:buFontTx/>
              <a:buChar char="-"/>
            </a:pPr>
            <a:endParaRPr lang="en-US" dirty="0"/>
          </a:p>
          <a:p>
            <a:pPr marL="285750" indent="-285750">
              <a:buFontTx/>
              <a:buChar char="-"/>
            </a:pPr>
            <a:r>
              <a:rPr lang="en-US" dirty="0"/>
              <a:t>Challenge #3: How to use a systematic method to prepare quality training datasets and coverage-oriented test datasets for AI-based functional features in learning-based AI for todays’ AI systems? </a:t>
            </a:r>
          </a:p>
          <a:p>
            <a:pPr marL="285750" indent="-285750">
              <a:buFontTx/>
              <a:buChar char="-"/>
            </a:pPr>
            <a:endParaRPr lang="en-US" dirty="0"/>
          </a:p>
          <a:p>
            <a:pPr marL="285750" indent="-285750">
              <a:buFontTx/>
              <a:buChar char="-"/>
            </a:pPr>
            <a:r>
              <a:rPr lang="en-US" dirty="0"/>
              <a:t>Challenge #4: How to define quality assurance standards systems, and develop adequate quality test coverage? - Challenge #5: How to develop automatic solutions and tools to support AI-based system validation? In addition, there are a number of issues in AI software testing. Here are the primary ones summarized below</a:t>
            </a:r>
          </a:p>
        </p:txBody>
      </p:sp>
    </p:spTree>
    <p:extLst>
      <p:ext uri="{BB962C8B-B14F-4D97-AF65-F5344CB8AC3E}">
        <p14:creationId xmlns:p14="http://schemas.microsoft.com/office/powerpoint/2010/main" val="1420923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77D40F-CC7D-44E0-A4A0-63EC74F469AB}"/>
              </a:ext>
            </a:extLst>
          </p:cNvPr>
          <p:cNvSpPr/>
          <p:nvPr/>
        </p:nvSpPr>
        <p:spPr>
          <a:xfrm>
            <a:off x="2904318" y="506533"/>
            <a:ext cx="5900974" cy="584775"/>
          </a:xfrm>
          <a:prstGeom prst="rect">
            <a:avLst/>
          </a:prstGeom>
        </p:spPr>
        <p:txBody>
          <a:bodyPr wrap="none">
            <a:spAutoFit/>
          </a:bodyPr>
          <a:lstStyle/>
          <a:p>
            <a:r>
              <a:rPr lang="en-US" altLang="zh-CN" sz="3200" b="1" dirty="0"/>
              <a:t>AI</a:t>
            </a:r>
            <a:r>
              <a:rPr lang="zh-CN" altLang="en-US" sz="3200" b="1" dirty="0"/>
              <a:t> </a:t>
            </a:r>
            <a:r>
              <a:rPr lang="en-US" altLang="zh-CN" sz="3200" b="1" dirty="0"/>
              <a:t>System Validation Problems</a:t>
            </a:r>
            <a:endParaRPr lang="zh-CN" altLang="en-US" sz="3200" b="1" dirty="0"/>
          </a:p>
        </p:txBody>
      </p:sp>
      <p:sp>
        <p:nvSpPr>
          <p:cNvPr id="4" name="矩形 1">
            <a:extLst>
              <a:ext uri="{FF2B5EF4-FFF2-40B4-BE49-F238E27FC236}">
                <a16:creationId xmlns:a16="http://schemas.microsoft.com/office/drawing/2014/main" id="{F477D40F-CC7D-44E0-A4A0-63EC74F469AB}"/>
              </a:ext>
            </a:extLst>
          </p:cNvPr>
          <p:cNvSpPr/>
          <p:nvPr/>
        </p:nvSpPr>
        <p:spPr>
          <a:xfrm>
            <a:off x="780565" y="3606189"/>
            <a:ext cx="10755086" cy="1015663"/>
          </a:xfrm>
          <a:prstGeom prst="rect">
            <a:avLst/>
          </a:prstGeom>
        </p:spPr>
        <p:txBody>
          <a:bodyPr wrap="square">
            <a:spAutoFit/>
          </a:bodyPr>
          <a:lstStyle/>
          <a:p>
            <a:r>
              <a:rPr lang="en-US" altLang="zh-CN" sz="2000" b="1" dirty="0"/>
              <a:t>Problem #2:</a:t>
            </a:r>
          </a:p>
          <a:p>
            <a:r>
              <a:rPr lang="en-US" altLang="zh-CN" sz="2000" b="1" dirty="0"/>
              <a:t>Lack of well-defined quality assurance standards and assessment methods for machine learning based AI systems based on big data</a:t>
            </a:r>
          </a:p>
        </p:txBody>
      </p:sp>
      <p:sp>
        <p:nvSpPr>
          <p:cNvPr id="5" name="矩形 1">
            <a:extLst>
              <a:ext uri="{FF2B5EF4-FFF2-40B4-BE49-F238E27FC236}">
                <a16:creationId xmlns:a16="http://schemas.microsoft.com/office/drawing/2014/main" id="{F477D40F-CC7D-44E0-A4A0-63EC74F469AB}"/>
              </a:ext>
            </a:extLst>
          </p:cNvPr>
          <p:cNvSpPr/>
          <p:nvPr/>
        </p:nvSpPr>
        <p:spPr>
          <a:xfrm>
            <a:off x="780565" y="4951054"/>
            <a:ext cx="10755086" cy="1015663"/>
          </a:xfrm>
          <a:prstGeom prst="rect">
            <a:avLst/>
          </a:prstGeom>
        </p:spPr>
        <p:txBody>
          <a:bodyPr wrap="square">
            <a:spAutoFit/>
          </a:bodyPr>
          <a:lstStyle/>
          <a:p>
            <a:r>
              <a:rPr lang="en-US" altLang="zh-CN" sz="2000" b="1" dirty="0"/>
              <a:t>Problem #3:</a:t>
            </a:r>
          </a:p>
          <a:p>
            <a:r>
              <a:rPr lang="en-US" altLang="zh-CN" sz="2000" b="1" dirty="0"/>
              <a:t>Lack of efficient and cost-effective automatic quality validation tools for machine learning based AI systems</a:t>
            </a:r>
          </a:p>
        </p:txBody>
      </p:sp>
      <p:sp>
        <p:nvSpPr>
          <p:cNvPr id="6" name="矩形 1">
            <a:extLst>
              <a:ext uri="{FF2B5EF4-FFF2-40B4-BE49-F238E27FC236}">
                <a16:creationId xmlns:a16="http://schemas.microsoft.com/office/drawing/2014/main" id="{F477D40F-CC7D-44E0-A4A0-63EC74F469AB}"/>
              </a:ext>
            </a:extLst>
          </p:cNvPr>
          <p:cNvSpPr/>
          <p:nvPr/>
        </p:nvSpPr>
        <p:spPr>
          <a:xfrm>
            <a:off x="780565" y="1773390"/>
            <a:ext cx="10755086" cy="1323439"/>
          </a:xfrm>
          <a:prstGeom prst="rect">
            <a:avLst/>
          </a:prstGeom>
        </p:spPr>
        <p:txBody>
          <a:bodyPr wrap="square">
            <a:spAutoFit/>
          </a:bodyPr>
          <a:lstStyle/>
          <a:p>
            <a:r>
              <a:rPr lang="en-US" altLang="zh-CN" sz="2000" b="1" dirty="0"/>
              <a:t>Problem #1: </a:t>
            </a:r>
          </a:p>
          <a:p>
            <a:pPr algn="just"/>
            <a:r>
              <a:rPr lang="en-US" altLang="zh-CN" sz="2000" b="1" dirty="0"/>
              <a:t>Lack of well-defined and experience-approved AI system validation models and methods addressing the special features of today’s AI systems developed based on big data and using machine learning and deep learning techniques </a:t>
            </a:r>
          </a:p>
        </p:txBody>
      </p:sp>
    </p:spTree>
    <p:extLst>
      <p:ext uri="{BB962C8B-B14F-4D97-AF65-F5344CB8AC3E}">
        <p14:creationId xmlns:p14="http://schemas.microsoft.com/office/powerpoint/2010/main" val="31142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2630" y="1244238"/>
            <a:ext cx="10774327" cy="923330"/>
          </a:xfrm>
          <a:prstGeom prst="rect">
            <a:avLst/>
          </a:prstGeom>
        </p:spPr>
        <p:txBody>
          <a:bodyPr wrap="square">
            <a:spAutoFit/>
          </a:bodyPr>
          <a:lstStyle/>
          <a:p>
            <a:r>
              <a:rPr lang="en-US" dirty="0"/>
              <a:t>The report "Automation Testing Market by Technology (</a:t>
            </a:r>
            <a:r>
              <a:rPr lang="en-US" dirty="0" err="1"/>
              <a:t>IoT</a:t>
            </a:r>
            <a:r>
              <a:rPr lang="en-US" dirty="0"/>
              <a:t>, AI, and Big Data), Testing Type (Functional, Performance, Compatibility, and Security), Service (Advisory &amp; Consulting, Managed, and Implementation), Endpoint Interface, and Region - Global Forecast to 2023"</a:t>
            </a:r>
          </a:p>
        </p:txBody>
      </p:sp>
      <p:sp>
        <p:nvSpPr>
          <p:cNvPr id="3" name="Rectangle 2"/>
          <p:cNvSpPr/>
          <p:nvPr/>
        </p:nvSpPr>
        <p:spPr>
          <a:xfrm>
            <a:off x="772631" y="2701246"/>
            <a:ext cx="10568763" cy="646331"/>
          </a:xfrm>
          <a:prstGeom prst="rect">
            <a:avLst/>
          </a:prstGeom>
        </p:spPr>
        <p:txBody>
          <a:bodyPr wrap="square">
            <a:spAutoFit/>
          </a:bodyPr>
          <a:lstStyle/>
          <a:p>
            <a:r>
              <a:rPr lang="en-US" dirty="0"/>
              <a:t>The automation testing market size is expected to grow from USD 8.52 Billion in 2018 to USD 19.27 Billion by 2023, at a Compound Annual Growth Rate (CAGR) of 17.7% during the forecast period (2018–2023). </a:t>
            </a:r>
          </a:p>
        </p:txBody>
      </p:sp>
      <p:sp>
        <p:nvSpPr>
          <p:cNvPr id="4" name="Rectangle 3"/>
          <p:cNvSpPr/>
          <p:nvPr/>
        </p:nvSpPr>
        <p:spPr>
          <a:xfrm>
            <a:off x="772631" y="2207246"/>
            <a:ext cx="10143461" cy="369332"/>
          </a:xfrm>
          <a:prstGeom prst="rect">
            <a:avLst/>
          </a:prstGeom>
        </p:spPr>
        <p:txBody>
          <a:bodyPr wrap="square">
            <a:spAutoFit/>
          </a:bodyPr>
          <a:lstStyle/>
          <a:p>
            <a:r>
              <a:rPr lang="en-US" dirty="0"/>
              <a:t>https://www.marketsandmarkets.com/Market-Reports/automation-testing-market-113583451.html</a:t>
            </a:r>
          </a:p>
        </p:txBody>
      </p:sp>
      <p:sp>
        <p:nvSpPr>
          <p:cNvPr id="5" name="Rectangle 4"/>
          <p:cNvSpPr/>
          <p:nvPr/>
        </p:nvSpPr>
        <p:spPr>
          <a:xfrm>
            <a:off x="687570" y="3781579"/>
            <a:ext cx="10944448" cy="369332"/>
          </a:xfrm>
          <a:prstGeom prst="rect">
            <a:avLst/>
          </a:prstGeom>
        </p:spPr>
        <p:txBody>
          <a:bodyPr wrap="square">
            <a:spAutoFit/>
          </a:bodyPr>
          <a:lstStyle/>
          <a:p>
            <a:pPr algn="just"/>
            <a:r>
              <a:rPr lang="en-US" b="1" dirty="0">
                <a:solidFill>
                  <a:srgbClr val="23527C"/>
                </a:solidFill>
                <a:latin typeface="Arial" panose="020B0604020202020204" pitchFamily="34" charset="0"/>
              </a:rPr>
              <a:t>Global Test Automation Market Set For Rapid Growth, To Reach Around USD 54.98 Billion by 2022</a:t>
            </a:r>
            <a:endParaRPr lang="en-US" b="1" i="0" dirty="0">
              <a:solidFill>
                <a:srgbClr val="23527C"/>
              </a:solidFill>
              <a:effectLst/>
              <a:latin typeface="Arial" panose="020B0604020202020204" pitchFamily="34" charset="0"/>
            </a:endParaRPr>
          </a:p>
        </p:txBody>
      </p:sp>
      <p:sp>
        <p:nvSpPr>
          <p:cNvPr id="6" name="Rectangle 5"/>
          <p:cNvSpPr/>
          <p:nvPr/>
        </p:nvSpPr>
        <p:spPr>
          <a:xfrm>
            <a:off x="687569" y="4288010"/>
            <a:ext cx="7371909" cy="369332"/>
          </a:xfrm>
          <a:prstGeom prst="rect">
            <a:avLst/>
          </a:prstGeom>
        </p:spPr>
        <p:txBody>
          <a:bodyPr wrap="square">
            <a:spAutoFit/>
          </a:bodyPr>
          <a:lstStyle/>
          <a:p>
            <a:r>
              <a:rPr lang="en-US" dirty="0"/>
              <a:t>https://www.zionmarketresearch.com/news/test-automation-market</a:t>
            </a:r>
          </a:p>
        </p:txBody>
      </p:sp>
      <p:sp>
        <p:nvSpPr>
          <p:cNvPr id="8" name="Rectangle 7"/>
          <p:cNvSpPr/>
          <p:nvPr/>
        </p:nvSpPr>
        <p:spPr>
          <a:xfrm>
            <a:off x="687569" y="5020315"/>
            <a:ext cx="11220895" cy="646331"/>
          </a:xfrm>
          <a:prstGeom prst="rect">
            <a:avLst/>
          </a:prstGeom>
        </p:spPr>
        <p:txBody>
          <a:bodyPr wrap="square">
            <a:spAutoFit/>
          </a:bodyPr>
          <a:lstStyle/>
          <a:p>
            <a:r>
              <a:rPr lang="en-US" dirty="0"/>
              <a:t>As per a report by Transparency Market Research, the global test automation market will likely expand at a robust CAGR of 15.4% from 2017 to 2025 to become worth US$ 109.69 </a:t>
            </a:r>
            <a:r>
              <a:rPr lang="en-US" dirty="0" err="1"/>
              <a:t>bn</a:t>
            </a:r>
            <a:r>
              <a:rPr lang="en-US" dirty="0"/>
              <a:t> by 2025 from US$ 30.45 </a:t>
            </a:r>
            <a:r>
              <a:rPr lang="en-US" dirty="0" err="1"/>
              <a:t>bn</a:t>
            </a:r>
            <a:r>
              <a:rPr lang="en-US" dirty="0"/>
              <a:t> in 2016.</a:t>
            </a:r>
          </a:p>
        </p:txBody>
      </p:sp>
      <p:sp>
        <p:nvSpPr>
          <p:cNvPr id="9" name="Rectangle 8"/>
          <p:cNvSpPr/>
          <p:nvPr/>
        </p:nvSpPr>
        <p:spPr>
          <a:xfrm>
            <a:off x="687569" y="5849912"/>
            <a:ext cx="7868098" cy="369332"/>
          </a:xfrm>
          <a:prstGeom prst="rect">
            <a:avLst/>
          </a:prstGeom>
        </p:spPr>
        <p:txBody>
          <a:bodyPr wrap="square">
            <a:spAutoFit/>
          </a:bodyPr>
          <a:lstStyle/>
          <a:p>
            <a:r>
              <a:rPr lang="en-US" dirty="0"/>
              <a:t>https://www.transparencymarketresearch.com/test-automation-market.html</a:t>
            </a:r>
          </a:p>
        </p:txBody>
      </p:sp>
      <p:sp>
        <p:nvSpPr>
          <p:cNvPr id="10" name="矩形 1">
            <a:extLst>
              <a:ext uri="{FF2B5EF4-FFF2-40B4-BE49-F238E27FC236}">
                <a16:creationId xmlns:a16="http://schemas.microsoft.com/office/drawing/2014/main" id="{F477D40F-CC7D-44E0-A4A0-63EC74F469AB}"/>
              </a:ext>
            </a:extLst>
          </p:cNvPr>
          <p:cNvSpPr/>
          <p:nvPr/>
        </p:nvSpPr>
        <p:spPr>
          <a:xfrm>
            <a:off x="3723432" y="348571"/>
            <a:ext cx="4735592" cy="584775"/>
          </a:xfrm>
          <a:prstGeom prst="rect">
            <a:avLst/>
          </a:prstGeom>
        </p:spPr>
        <p:txBody>
          <a:bodyPr wrap="none">
            <a:spAutoFit/>
          </a:bodyPr>
          <a:lstStyle/>
          <a:p>
            <a:r>
              <a:rPr lang="en-US" altLang="zh-CN" sz="3200" b="1" dirty="0"/>
              <a:t>Test Automation Market</a:t>
            </a:r>
            <a:endParaRPr lang="zh-CN" altLang="en-US" sz="3200" b="1" dirty="0"/>
          </a:p>
        </p:txBody>
      </p:sp>
    </p:spTree>
    <p:extLst>
      <p:ext uri="{BB962C8B-B14F-4D97-AF65-F5344CB8AC3E}">
        <p14:creationId xmlns:p14="http://schemas.microsoft.com/office/powerpoint/2010/main" val="1795891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77D40F-CC7D-44E0-A4A0-63EC74F469AB}"/>
              </a:ext>
            </a:extLst>
          </p:cNvPr>
          <p:cNvSpPr/>
          <p:nvPr/>
        </p:nvSpPr>
        <p:spPr>
          <a:xfrm>
            <a:off x="3073959" y="611454"/>
            <a:ext cx="6171882" cy="584775"/>
          </a:xfrm>
          <a:prstGeom prst="rect">
            <a:avLst/>
          </a:prstGeom>
        </p:spPr>
        <p:txBody>
          <a:bodyPr wrap="none">
            <a:spAutoFit/>
          </a:bodyPr>
          <a:lstStyle/>
          <a:p>
            <a:r>
              <a:rPr lang="en-US" altLang="zh-CN" sz="3200" b="1" dirty="0"/>
              <a:t>AI</a:t>
            </a:r>
            <a:r>
              <a:rPr lang="zh-CN" altLang="en-US" sz="3200" b="1" dirty="0"/>
              <a:t> </a:t>
            </a:r>
            <a:r>
              <a:rPr lang="en-US" altLang="zh-CN" sz="3200" b="1" dirty="0"/>
              <a:t>System Validation Challenges</a:t>
            </a:r>
            <a:endParaRPr lang="zh-CN" altLang="en-US" sz="3200" b="1" dirty="0"/>
          </a:p>
        </p:txBody>
      </p:sp>
      <p:sp>
        <p:nvSpPr>
          <p:cNvPr id="3" name="矩形 1">
            <a:extLst>
              <a:ext uri="{FF2B5EF4-FFF2-40B4-BE49-F238E27FC236}">
                <a16:creationId xmlns:a16="http://schemas.microsoft.com/office/drawing/2014/main" id="{F477D40F-CC7D-44E0-A4A0-63EC74F469AB}"/>
              </a:ext>
            </a:extLst>
          </p:cNvPr>
          <p:cNvSpPr/>
          <p:nvPr/>
        </p:nvSpPr>
        <p:spPr>
          <a:xfrm>
            <a:off x="690917" y="1427758"/>
            <a:ext cx="2268570" cy="400110"/>
          </a:xfrm>
          <a:prstGeom prst="rect">
            <a:avLst/>
          </a:prstGeom>
        </p:spPr>
        <p:txBody>
          <a:bodyPr wrap="none">
            <a:spAutoFit/>
          </a:bodyPr>
          <a:lstStyle/>
          <a:p>
            <a:r>
              <a:rPr lang="en-US" altLang="zh-CN" sz="2000" b="1" dirty="0"/>
              <a:t>Major Challenges:</a:t>
            </a:r>
            <a:endParaRPr lang="zh-CN" altLang="en-US" sz="2000" b="1" dirty="0"/>
          </a:p>
        </p:txBody>
      </p:sp>
      <p:sp>
        <p:nvSpPr>
          <p:cNvPr id="4" name="矩形 1">
            <a:extLst>
              <a:ext uri="{FF2B5EF4-FFF2-40B4-BE49-F238E27FC236}">
                <a16:creationId xmlns:a16="http://schemas.microsoft.com/office/drawing/2014/main" id="{F477D40F-CC7D-44E0-A4A0-63EC74F469AB}"/>
              </a:ext>
            </a:extLst>
          </p:cNvPr>
          <p:cNvSpPr/>
          <p:nvPr/>
        </p:nvSpPr>
        <p:spPr>
          <a:xfrm>
            <a:off x="690917" y="2071911"/>
            <a:ext cx="10755086" cy="3785652"/>
          </a:xfrm>
          <a:prstGeom prst="rect">
            <a:avLst/>
          </a:prstGeom>
        </p:spPr>
        <p:txBody>
          <a:bodyPr wrap="square">
            <a:spAutoFit/>
          </a:bodyPr>
          <a:lstStyle/>
          <a:p>
            <a:pPr algn="just"/>
            <a:r>
              <a:rPr lang="en-US" altLang="zh-CN" sz="2000" b="1" dirty="0"/>
              <a:t>Challenge #1:</a:t>
            </a:r>
          </a:p>
          <a:p>
            <a:pPr algn="just"/>
            <a:r>
              <a:rPr lang="en-US" altLang="zh-CN" sz="2000" b="1" dirty="0"/>
              <a:t>How to establish the quality assurance and testing coverage criteria for AI systems using machine learning methods based on big data? </a:t>
            </a:r>
          </a:p>
          <a:p>
            <a:pPr algn="just"/>
            <a:endParaRPr lang="en-US" altLang="zh-CN" sz="2000" b="1" dirty="0"/>
          </a:p>
          <a:p>
            <a:pPr algn="just"/>
            <a:r>
              <a:rPr lang="en-US" altLang="zh-CN" sz="2000" b="1" dirty="0"/>
              <a:t>Challenge #2: </a:t>
            </a:r>
          </a:p>
          <a:p>
            <a:pPr algn="just"/>
            <a:r>
              <a:rPr lang="en-US" altLang="zh-CN" sz="2000" b="1" dirty="0"/>
              <a:t>How to use a systematic method to prepare and generate quality training datasets and test datasets for today’s AI systems developed based on big data using machine learning and deep learning techniques?</a:t>
            </a:r>
          </a:p>
          <a:p>
            <a:pPr algn="just"/>
            <a:endParaRPr lang="en-US" altLang="zh-CN" sz="2000" b="1" dirty="0"/>
          </a:p>
          <a:p>
            <a:pPr algn="just"/>
            <a:r>
              <a:rPr lang="en-US" altLang="zh-CN" sz="2000" b="1" dirty="0"/>
              <a:t>Challenge #3:</a:t>
            </a:r>
          </a:p>
          <a:p>
            <a:pPr algn="just"/>
            <a:r>
              <a:rPr lang="en-US" altLang="zh-CN" sz="2000" b="1" dirty="0"/>
              <a:t>How to use systematic methods and models to develop learning-based quality assurance systems or tools for machine learning based AI systems?</a:t>
            </a:r>
          </a:p>
        </p:txBody>
      </p:sp>
    </p:spTree>
    <p:extLst>
      <p:ext uri="{BB962C8B-B14F-4D97-AF65-F5344CB8AC3E}">
        <p14:creationId xmlns:p14="http://schemas.microsoft.com/office/powerpoint/2010/main" val="656828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77D40F-CC7D-44E0-A4A0-63EC74F469AB}"/>
              </a:ext>
            </a:extLst>
          </p:cNvPr>
          <p:cNvSpPr/>
          <p:nvPr/>
        </p:nvSpPr>
        <p:spPr>
          <a:xfrm>
            <a:off x="3146734" y="546140"/>
            <a:ext cx="6171882" cy="584775"/>
          </a:xfrm>
          <a:prstGeom prst="rect">
            <a:avLst/>
          </a:prstGeom>
        </p:spPr>
        <p:txBody>
          <a:bodyPr wrap="none">
            <a:spAutoFit/>
          </a:bodyPr>
          <a:lstStyle/>
          <a:p>
            <a:r>
              <a:rPr lang="en-US" altLang="zh-CN" sz="3200" b="1" dirty="0"/>
              <a:t>AI</a:t>
            </a:r>
            <a:r>
              <a:rPr lang="zh-CN" altLang="en-US" sz="3200" b="1" dirty="0"/>
              <a:t> </a:t>
            </a:r>
            <a:r>
              <a:rPr lang="en-US" altLang="zh-CN" sz="3200" b="1" dirty="0"/>
              <a:t>System Validation Challenges</a:t>
            </a:r>
            <a:endParaRPr lang="zh-CN" altLang="en-US" sz="3200" b="1" dirty="0"/>
          </a:p>
        </p:txBody>
      </p:sp>
      <p:sp>
        <p:nvSpPr>
          <p:cNvPr id="3" name="矩形 1">
            <a:extLst>
              <a:ext uri="{FF2B5EF4-FFF2-40B4-BE49-F238E27FC236}">
                <a16:creationId xmlns:a16="http://schemas.microsoft.com/office/drawing/2014/main" id="{F477D40F-CC7D-44E0-A4A0-63EC74F469AB}"/>
              </a:ext>
            </a:extLst>
          </p:cNvPr>
          <p:cNvSpPr/>
          <p:nvPr/>
        </p:nvSpPr>
        <p:spPr>
          <a:xfrm>
            <a:off x="690917" y="1427758"/>
            <a:ext cx="2268570" cy="400110"/>
          </a:xfrm>
          <a:prstGeom prst="rect">
            <a:avLst/>
          </a:prstGeom>
        </p:spPr>
        <p:txBody>
          <a:bodyPr wrap="none">
            <a:spAutoFit/>
          </a:bodyPr>
          <a:lstStyle/>
          <a:p>
            <a:r>
              <a:rPr lang="en-US" altLang="zh-CN" sz="2000" b="1" dirty="0"/>
              <a:t>Major Challenges:</a:t>
            </a:r>
            <a:endParaRPr lang="zh-CN" altLang="en-US" sz="2000" b="1" dirty="0"/>
          </a:p>
        </p:txBody>
      </p:sp>
      <p:sp>
        <p:nvSpPr>
          <p:cNvPr id="4" name="矩形 1">
            <a:extLst>
              <a:ext uri="{FF2B5EF4-FFF2-40B4-BE49-F238E27FC236}">
                <a16:creationId xmlns:a16="http://schemas.microsoft.com/office/drawing/2014/main" id="{F477D40F-CC7D-44E0-A4A0-63EC74F469AB}"/>
              </a:ext>
            </a:extLst>
          </p:cNvPr>
          <p:cNvSpPr/>
          <p:nvPr/>
        </p:nvSpPr>
        <p:spPr>
          <a:xfrm>
            <a:off x="690917" y="2071911"/>
            <a:ext cx="10755086" cy="2246769"/>
          </a:xfrm>
          <a:prstGeom prst="rect">
            <a:avLst/>
          </a:prstGeom>
        </p:spPr>
        <p:txBody>
          <a:bodyPr wrap="square">
            <a:spAutoFit/>
          </a:bodyPr>
          <a:lstStyle/>
          <a:p>
            <a:pPr algn="just"/>
            <a:r>
              <a:rPr lang="en-US" altLang="zh-CN" sz="2000" b="1" dirty="0"/>
              <a:t>Challenge #4:</a:t>
            </a:r>
          </a:p>
          <a:p>
            <a:pPr algn="just"/>
            <a:r>
              <a:rPr lang="en-US" altLang="zh-CN" sz="2000" b="1" dirty="0"/>
              <a:t>When should we stop testing for big data-based AI systems using machine learning methods? Or How could we know that we have enough testing for AI systems?</a:t>
            </a:r>
          </a:p>
          <a:p>
            <a:pPr algn="just"/>
            <a:endParaRPr lang="en-US" altLang="zh-CN" sz="2000" b="1" dirty="0"/>
          </a:p>
          <a:p>
            <a:pPr algn="just"/>
            <a:r>
              <a:rPr lang="en-US" altLang="zh-CN" sz="2000" b="1" dirty="0"/>
              <a:t>Challenge #5: </a:t>
            </a:r>
          </a:p>
          <a:p>
            <a:pPr algn="just"/>
            <a:r>
              <a:rPr lang="en-US" altLang="zh-CN" sz="2000" b="1" dirty="0"/>
              <a:t>How to prepare a clear and effective problem/bug report and conduct problem/bug analysis for AI system developers?</a:t>
            </a:r>
          </a:p>
        </p:txBody>
      </p:sp>
    </p:spTree>
    <p:extLst>
      <p:ext uri="{BB962C8B-B14F-4D97-AF65-F5344CB8AC3E}">
        <p14:creationId xmlns:p14="http://schemas.microsoft.com/office/powerpoint/2010/main" val="747789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7E2043-2F6F-434C-B540-3B640ADD2388}"/>
              </a:ext>
            </a:extLst>
          </p:cNvPr>
          <p:cNvSpPr txBox="1"/>
          <p:nvPr/>
        </p:nvSpPr>
        <p:spPr>
          <a:xfrm>
            <a:off x="622300" y="1331436"/>
            <a:ext cx="10902950" cy="923330"/>
          </a:xfrm>
          <a:prstGeom prst="rect">
            <a:avLst/>
          </a:prstGeom>
          <a:noFill/>
        </p:spPr>
        <p:txBody>
          <a:bodyPr wrap="square">
            <a:spAutoFit/>
          </a:bodyPr>
          <a:lstStyle/>
          <a:p>
            <a:r>
              <a:rPr lang="en-US" dirty="0"/>
              <a:t>Need #1 – Developing well-defined adequate validation models and criteria to address and present the special features and needs in testing AI-based functional features, such as object detection and classification, recommendation and prediction features, and so on</a:t>
            </a:r>
          </a:p>
        </p:txBody>
      </p:sp>
      <p:sp>
        <p:nvSpPr>
          <p:cNvPr id="5" name="TextBox 4">
            <a:extLst>
              <a:ext uri="{FF2B5EF4-FFF2-40B4-BE49-F238E27FC236}">
                <a16:creationId xmlns:a16="http://schemas.microsoft.com/office/drawing/2014/main" id="{B5740B96-B99E-4AA1-9DA2-F7B1FF4BB28A}"/>
              </a:ext>
            </a:extLst>
          </p:cNvPr>
          <p:cNvSpPr txBox="1"/>
          <p:nvPr/>
        </p:nvSpPr>
        <p:spPr>
          <a:xfrm>
            <a:off x="622300" y="3429000"/>
            <a:ext cx="10674350" cy="646331"/>
          </a:xfrm>
          <a:prstGeom prst="rect">
            <a:avLst/>
          </a:prstGeom>
          <a:noFill/>
        </p:spPr>
        <p:txBody>
          <a:bodyPr wrap="square">
            <a:spAutoFit/>
          </a:bodyPr>
          <a:lstStyle/>
          <a:p>
            <a:r>
              <a:rPr lang="en-US" dirty="0"/>
              <a:t>Need #3 –More innovative adequate testing methods and test automation tools to address the special needs and features of AI software and applications to deal with the coverage of big data spaces.</a:t>
            </a:r>
          </a:p>
        </p:txBody>
      </p:sp>
      <p:sp>
        <p:nvSpPr>
          <p:cNvPr id="7" name="TextBox 6">
            <a:extLst>
              <a:ext uri="{FF2B5EF4-FFF2-40B4-BE49-F238E27FC236}">
                <a16:creationId xmlns:a16="http://schemas.microsoft.com/office/drawing/2014/main" id="{43F31BFE-6865-4C55-A985-113C273AD2D3}"/>
              </a:ext>
            </a:extLst>
          </p:cNvPr>
          <p:cNvSpPr txBox="1"/>
          <p:nvPr/>
        </p:nvSpPr>
        <p:spPr>
          <a:xfrm>
            <a:off x="622300" y="2518717"/>
            <a:ext cx="10902950" cy="646331"/>
          </a:xfrm>
          <a:prstGeom prst="rect">
            <a:avLst/>
          </a:prstGeom>
          <a:noFill/>
        </p:spPr>
        <p:txBody>
          <a:bodyPr wrap="square">
            <a:spAutoFit/>
          </a:bodyPr>
          <a:lstStyle/>
          <a:p>
            <a:r>
              <a:rPr lang="en-US" dirty="0"/>
              <a:t>Need #2 – Establishing well-defined quality assurance programs and standards to address the special quality parameters relating to AI functional features in AI-based systems.</a:t>
            </a:r>
          </a:p>
        </p:txBody>
      </p:sp>
      <p:sp>
        <p:nvSpPr>
          <p:cNvPr id="9" name="矩形 1">
            <a:extLst>
              <a:ext uri="{FF2B5EF4-FFF2-40B4-BE49-F238E27FC236}">
                <a16:creationId xmlns:a16="http://schemas.microsoft.com/office/drawing/2014/main" id="{D55BB974-C508-4F8B-BAD7-AFAB93C1C16D}"/>
              </a:ext>
            </a:extLst>
          </p:cNvPr>
          <p:cNvSpPr/>
          <p:nvPr/>
        </p:nvSpPr>
        <p:spPr>
          <a:xfrm>
            <a:off x="3434053" y="364867"/>
            <a:ext cx="5323893" cy="584775"/>
          </a:xfrm>
          <a:prstGeom prst="rect">
            <a:avLst/>
          </a:prstGeom>
        </p:spPr>
        <p:txBody>
          <a:bodyPr wrap="none">
            <a:spAutoFit/>
          </a:bodyPr>
          <a:lstStyle/>
          <a:p>
            <a:r>
              <a:rPr lang="en-US" altLang="zh-CN" sz="3200" b="1" dirty="0"/>
              <a:t>AI</a:t>
            </a:r>
            <a:r>
              <a:rPr lang="zh-CN" altLang="en-US" sz="3200" b="1" dirty="0"/>
              <a:t> </a:t>
            </a:r>
            <a:r>
              <a:rPr lang="en-US" altLang="zh-CN" sz="3200" b="1" dirty="0"/>
              <a:t>System Validation Needs</a:t>
            </a:r>
            <a:endParaRPr lang="zh-CN" altLang="en-US" sz="3200" b="1" dirty="0"/>
          </a:p>
        </p:txBody>
      </p:sp>
      <p:sp>
        <p:nvSpPr>
          <p:cNvPr id="11" name="TextBox 10">
            <a:extLst>
              <a:ext uri="{FF2B5EF4-FFF2-40B4-BE49-F238E27FC236}">
                <a16:creationId xmlns:a16="http://schemas.microsoft.com/office/drawing/2014/main" id="{D3D9D86B-5DAD-4028-88D0-F768ACB5F747}"/>
              </a:ext>
            </a:extLst>
          </p:cNvPr>
          <p:cNvSpPr txBox="1"/>
          <p:nvPr/>
        </p:nvSpPr>
        <p:spPr>
          <a:xfrm>
            <a:off x="622300" y="4339282"/>
            <a:ext cx="11112500" cy="2308324"/>
          </a:xfrm>
          <a:prstGeom prst="rect">
            <a:avLst/>
          </a:prstGeom>
          <a:noFill/>
        </p:spPr>
        <p:txBody>
          <a:bodyPr wrap="square">
            <a:spAutoFit/>
          </a:bodyPr>
          <a:lstStyle/>
          <a:p>
            <a:r>
              <a:rPr lang="en-US" dirty="0"/>
              <a:t>Unlike conventional software test automation tools, these expected test automation solutions must consider AI’s special features and needs listed below: </a:t>
            </a:r>
          </a:p>
          <a:p>
            <a:pPr marL="285750" indent="-285750">
              <a:buFontTx/>
              <a:buChar char="-"/>
            </a:pPr>
            <a:r>
              <a:rPr lang="en-US" dirty="0"/>
              <a:t>Large-scale big data inputs with diverse formats, and structured and non-structured data; </a:t>
            </a:r>
          </a:p>
          <a:p>
            <a:pPr marL="285750" indent="-285750">
              <a:buFontTx/>
              <a:buChar char="-"/>
            </a:pPr>
            <a:r>
              <a:rPr lang="en-US" dirty="0"/>
              <a:t>Learning-based and knowledge-based system evolutions; </a:t>
            </a:r>
          </a:p>
          <a:p>
            <a:pPr marL="285750" indent="-285750">
              <a:buFontTx/>
              <a:buChar char="-"/>
            </a:pPr>
            <a:r>
              <a:rPr lang="en-US" dirty="0"/>
              <a:t>Non-oracles problems and rich oracle functions with uncertainty; </a:t>
            </a:r>
          </a:p>
          <a:p>
            <a:pPr marL="285750" indent="-285750">
              <a:buFontTx/>
              <a:buChar char="-"/>
            </a:pPr>
            <a:r>
              <a:rPr lang="en-US" dirty="0"/>
              <a:t>New QoS parameters, such as accuracy, consistency, correctness, accountability, usability, and </a:t>
            </a:r>
          </a:p>
          <a:p>
            <a:pPr marL="285750" indent="-285750">
              <a:buFontTx/>
              <a:buChar char="-"/>
            </a:pPr>
            <a:r>
              <a:rPr lang="en-US" dirty="0"/>
              <a:t>Automated quality test data generation and discovery using crow-sourcing approaches and learning-based solutions. </a:t>
            </a:r>
          </a:p>
        </p:txBody>
      </p:sp>
    </p:spTree>
    <p:extLst>
      <p:ext uri="{BB962C8B-B14F-4D97-AF65-F5344CB8AC3E}">
        <p14:creationId xmlns:p14="http://schemas.microsoft.com/office/powerpoint/2010/main" val="112705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7742" y="2942377"/>
            <a:ext cx="9691474" cy="584775"/>
          </a:xfrm>
          <a:prstGeom prst="rect">
            <a:avLst/>
          </a:prstGeom>
          <a:noFill/>
        </p:spPr>
        <p:txBody>
          <a:bodyPr wrap="square" rtlCol="0">
            <a:spAutoFit/>
          </a:bodyPr>
          <a:lstStyle/>
          <a:p>
            <a:pPr algn="ctr"/>
            <a:r>
              <a:rPr lang="en-US" sz="3200" b="1" dirty="0"/>
              <a:t>AI Testing – Training Process and Maturity Levels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4222282" cy="2297151"/>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9745" y="0"/>
            <a:ext cx="3732255" cy="22971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2282" y="-1"/>
            <a:ext cx="4022399" cy="2297151"/>
          </a:xfrm>
          <a:prstGeom prst="rect">
            <a:avLst/>
          </a:prstGeom>
        </p:spPr>
      </p:pic>
      <p:sp>
        <p:nvSpPr>
          <p:cNvPr id="14" name="TextBox 13"/>
          <p:cNvSpPr txBox="1"/>
          <p:nvPr/>
        </p:nvSpPr>
        <p:spPr>
          <a:xfrm>
            <a:off x="1261478" y="4172379"/>
            <a:ext cx="9944003" cy="2308324"/>
          </a:xfrm>
          <a:prstGeom prst="rect">
            <a:avLst/>
          </a:prstGeom>
          <a:noFill/>
        </p:spPr>
        <p:txBody>
          <a:bodyPr wrap="square" rtlCol="0">
            <a:spAutoFit/>
          </a:bodyPr>
          <a:lstStyle/>
          <a:p>
            <a:pPr algn="ctr"/>
            <a:r>
              <a:rPr lang="en-US" sz="2400" b="1" dirty="0"/>
              <a:t>Presented by: Jerry Gao, Professor, and Director</a:t>
            </a:r>
          </a:p>
          <a:p>
            <a:pPr algn="ctr"/>
            <a:endParaRPr lang="en-US" sz="2400" b="1" dirty="0"/>
          </a:p>
          <a:p>
            <a:pPr algn="ctr"/>
            <a:r>
              <a:rPr lang="en-US" sz="2400" b="1" dirty="0"/>
              <a:t>San Jose State University – Excellence Research Center on </a:t>
            </a:r>
          </a:p>
          <a:p>
            <a:pPr algn="ctr"/>
            <a:r>
              <a:rPr lang="en-US" sz="2400" b="1" dirty="0"/>
              <a:t>Smart Technology, Computing, and Complex Systems</a:t>
            </a:r>
          </a:p>
          <a:p>
            <a:pPr algn="ctr"/>
            <a:endParaRPr lang="en-US" sz="2400" b="1" dirty="0"/>
          </a:p>
          <a:p>
            <a:pPr algn="ctr"/>
            <a:r>
              <a:rPr lang="en-US" sz="2400" b="1" dirty="0"/>
              <a:t>Date: 6/4/2018</a:t>
            </a:r>
          </a:p>
        </p:txBody>
      </p:sp>
    </p:spTree>
    <p:extLst>
      <p:ext uri="{BB962C8B-B14F-4D97-AF65-F5344CB8AC3E}">
        <p14:creationId xmlns:p14="http://schemas.microsoft.com/office/powerpoint/2010/main" val="1639600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77D40F-CC7D-44E0-A4A0-63EC74F469AB}"/>
              </a:ext>
            </a:extLst>
          </p:cNvPr>
          <p:cNvSpPr/>
          <p:nvPr/>
        </p:nvSpPr>
        <p:spPr>
          <a:xfrm>
            <a:off x="3421064" y="262809"/>
            <a:ext cx="5960286" cy="707886"/>
          </a:xfrm>
          <a:prstGeom prst="rect">
            <a:avLst/>
          </a:prstGeom>
        </p:spPr>
        <p:txBody>
          <a:bodyPr wrap="none">
            <a:spAutoFit/>
          </a:bodyPr>
          <a:lstStyle/>
          <a:p>
            <a:r>
              <a:rPr lang="en-US" altLang="zh-CN" sz="2000" b="1" dirty="0"/>
              <a:t>Knowledge-Based AI</a:t>
            </a:r>
            <a:r>
              <a:rPr lang="zh-CN" altLang="en-US" sz="2000" b="1" dirty="0"/>
              <a:t>　</a:t>
            </a:r>
            <a:r>
              <a:rPr lang="en-US" altLang="zh-CN" sz="2000" b="1" dirty="0"/>
              <a:t>System Validation </a:t>
            </a:r>
          </a:p>
          <a:p>
            <a:r>
              <a:rPr lang="en-US" altLang="zh-CN" sz="2000" b="1" dirty="0"/>
              <a:t>– Validation Modeling, Methods, and Automation</a:t>
            </a:r>
            <a:endParaRPr lang="zh-CN" altLang="en-US" sz="2000" b="1" dirty="0"/>
          </a:p>
        </p:txBody>
      </p:sp>
      <p:grpSp>
        <p:nvGrpSpPr>
          <p:cNvPr id="3" name="Group 2"/>
          <p:cNvGrpSpPr/>
          <p:nvPr/>
        </p:nvGrpSpPr>
        <p:grpSpPr>
          <a:xfrm>
            <a:off x="794478" y="1349086"/>
            <a:ext cx="10553075" cy="5066892"/>
            <a:chOff x="2965165" y="1349086"/>
            <a:chExt cx="6639686" cy="5066892"/>
          </a:xfrm>
        </p:grpSpPr>
        <p:pic>
          <p:nvPicPr>
            <p:cNvPr id="1028" name="Picture 4" descr="Image result for application domain knowledge model icon"/>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756199" y="4247534"/>
              <a:ext cx="651094" cy="6510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783507" y="1868320"/>
              <a:ext cx="617700" cy="648726"/>
            </a:xfrm>
            <a:prstGeom prst="rect">
              <a:avLst/>
            </a:prstGeom>
          </p:spPr>
        </p:pic>
        <p:pic>
          <p:nvPicPr>
            <p:cNvPr id="1030" name="Picture 6" descr="Image result for &quot;testing icon&quot;"/>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758986" y="1993705"/>
              <a:ext cx="710902" cy="7109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8208732" y="1846342"/>
              <a:ext cx="624914" cy="624914"/>
            </a:xfrm>
            <a:prstGeom prst="rect">
              <a:avLst/>
            </a:prstGeom>
          </p:spPr>
        </p:pic>
        <p:pic>
          <p:nvPicPr>
            <p:cNvPr id="8" name="Picture 7"/>
            <p:cNvPicPr>
              <a:picLocks noChangeAspect="1"/>
            </p:cNvPicPr>
            <p:nvPr/>
          </p:nvPicPr>
          <p:blipFill>
            <a:blip r:embed="rId6"/>
            <a:stretch>
              <a:fillRect/>
            </a:stretch>
          </p:blipFill>
          <p:spPr>
            <a:xfrm>
              <a:off x="3647155" y="1902088"/>
              <a:ext cx="814158" cy="638981"/>
            </a:xfrm>
            <a:prstGeom prst="rect">
              <a:avLst/>
            </a:prstGeom>
          </p:spPr>
        </p:pic>
        <p:sp>
          <p:nvSpPr>
            <p:cNvPr id="10" name="TextBox 9"/>
            <p:cNvSpPr txBox="1"/>
            <p:nvPr/>
          </p:nvSpPr>
          <p:spPr>
            <a:xfrm>
              <a:off x="8803028" y="3943474"/>
              <a:ext cx="769763" cy="523220"/>
            </a:xfrm>
            <a:prstGeom prst="rect">
              <a:avLst/>
            </a:prstGeom>
            <a:noFill/>
          </p:spPr>
          <p:txBody>
            <a:bodyPr wrap="none" rtlCol="0">
              <a:spAutoFit/>
            </a:bodyPr>
            <a:lstStyle/>
            <a:p>
              <a:pPr algn="ctr"/>
              <a:r>
                <a:rPr lang="en-US" sz="1400" dirty="0"/>
                <a:t>Test </a:t>
              </a:r>
            </a:p>
            <a:p>
              <a:pPr algn="ctr"/>
              <a:r>
                <a:rPr lang="en-US" sz="1400" dirty="0"/>
                <a:t>Dataset</a:t>
              </a:r>
            </a:p>
          </p:txBody>
        </p:sp>
        <p:pic>
          <p:nvPicPr>
            <p:cNvPr id="1032" name="Picture 8" descr="Image result for ontology icon"/>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4205663" y="3955658"/>
              <a:ext cx="403260" cy="3992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70538" y="2647145"/>
              <a:ext cx="1736374" cy="523220"/>
            </a:xfrm>
            <a:prstGeom prst="rect">
              <a:avLst/>
            </a:prstGeom>
            <a:noFill/>
          </p:spPr>
          <p:txBody>
            <a:bodyPr wrap="none" rtlCol="0">
              <a:spAutoFit/>
            </a:bodyPr>
            <a:lstStyle/>
            <a:p>
              <a:pPr algn="ctr"/>
              <a:r>
                <a:rPr lang="en-US" sz="1400" dirty="0"/>
                <a:t>Training Lectures &amp; </a:t>
              </a:r>
            </a:p>
            <a:p>
              <a:pPr algn="ctr"/>
              <a:r>
                <a:rPr lang="en-US" sz="1400" dirty="0"/>
                <a:t>Training Methods</a:t>
              </a:r>
            </a:p>
          </p:txBody>
        </p:sp>
        <p:sp>
          <p:nvSpPr>
            <p:cNvPr id="14" name="TextBox 13"/>
            <p:cNvSpPr txBox="1"/>
            <p:nvPr/>
          </p:nvSpPr>
          <p:spPr>
            <a:xfrm>
              <a:off x="6302954" y="1427632"/>
              <a:ext cx="1374094" cy="523220"/>
            </a:xfrm>
            <a:prstGeom prst="rect">
              <a:avLst/>
            </a:prstGeom>
            <a:noFill/>
          </p:spPr>
          <p:txBody>
            <a:bodyPr wrap="none" rtlCol="0">
              <a:spAutoFit/>
            </a:bodyPr>
            <a:lstStyle/>
            <a:p>
              <a:pPr algn="ctr"/>
              <a:r>
                <a:rPr lang="en-US" sz="1400" dirty="0"/>
                <a:t>Training Books </a:t>
              </a:r>
            </a:p>
            <a:p>
              <a:pPr algn="ctr"/>
              <a:r>
                <a:rPr lang="en-US" sz="1400" dirty="0"/>
                <a:t>&amp; Resources</a:t>
              </a:r>
            </a:p>
          </p:txBody>
        </p:sp>
        <p:pic>
          <p:nvPicPr>
            <p:cNvPr id="11" name="Picture 10"/>
            <p:cNvPicPr>
              <a:picLocks noChangeAspect="1"/>
            </p:cNvPicPr>
            <p:nvPr/>
          </p:nvPicPr>
          <p:blipFill>
            <a:blip r:embed="rId8"/>
            <a:stretch>
              <a:fillRect/>
            </a:stretch>
          </p:blipFill>
          <p:spPr>
            <a:xfrm>
              <a:off x="8098590" y="4182522"/>
              <a:ext cx="746014" cy="746014"/>
            </a:xfrm>
            <a:prstGeom prst="rect">
              <a:avLst/>
            </a:prstGeom>
          </p:spPr>
        </p:pic>
        <p:pic>
          <p:nvPicPr>
            <p:cNvPr id="12" name="Picture 11"/>
            <p:cNvPicPr>
              <a:picLocks noChangeAspect="1"/>
            </p:cNvPicPr>
            <p:nvPr/>
          </p:nvPicPr>
          <p:blipFill>
            <a:blip r:embed="rId9"/>
            <a:stretch>
              <a:fillRect/>
            </a:stretch>
          </p:blipFill>
          <p:spPr>
            <a:xfrm>
              <a:off x="8704554" y="4466694"/>
              <a:ext cx="678495" cy="637638"/>
            </a:xfrm>
            <a:prstGeom prst="rect">
              <a:avLst/>
            </a:prstGeom>
          </p:spPr>
        </p:pic>
        <p:pic>
          <p:nvPicPr>
            <p:cNvPr id="1026" name="Picture 2" descr="mechanism, method, methodology, methods, technique, tools icon"/>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5777779" y="4084239"/>
              <a:ext cx="728830" cy="72883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8094501" y="2632761"/>
              <a:ext cx="1478290" cy="307777"/>
            </a:xfrm>
            <a:prstGeom prst="rect">
              <a:avLst/>
            </a:prstGeom>
            <a:noFill/>
          </p:spPr>
          <p:txBody>
            <a:bodyPr wrap="none" rtlCol="0">
              <a:spAutoFit/>
            </a:bodyPr>
            <a:lstStyle/>
            <a:p>
              <a:r>
                <a:rPr lang="en-US" sz="1400" dirty="0"/>
                <a:t>Testing Methods</a:t>
              </a:r>
            </a:p>
          </p:txBody>
        </p:sp>
        <p:sp>
          <p:nvSpPr>
            <p:cNvPr id="20" name="TextBox 19"/>
            <p:cNvSpPr txBox="1"/>
            <p:nvPr/>
          </p:nvSpPr>
          <p:spPr>
            <a:xfrm>
              <a:off x="8094501" y="2851970"/>
              <a:ext cx="1510350" cy="307777"/>
            </a:xfrm>
            <a:prstGeom prst="rect">
              <a:avLst/>
            </a:prstGeom>
            <a:noFill/>
          </p:spPr>
          <p:txBody>
            <a:bodyPr wrap="none" rtlCol="0">
              <a:spAutoFit/>
            </a:bodyPr>
            <a:lstStyle/>
            <a:p>
              <a:r>
                <a:rPr lang="en-US" sz="1400" dirty="0"/>
                <a:t>Exams &amp; Projects</a:t>
              </a:r>
            </a:p>
          </p:txBody>
        </p:sp>
        <p:sp>
          <p:nvSpPr>
            <p:cNvPr id="21" name="TextBox 20"/>
            <p:cNvSpPr txBox="1"/>
            <p:nvPr/>
          </p:nvSpPr>
          <p:spPr>
            <a:xfrm>
              <a:off x="3233232" y="2604292"/>
              <a:ext cx="1510350" cy="307777"/>
            </a:xfrm>
            <a:prstGeom prst="rect">
              <a:avLst/>
            </a:prstGeom>
            <a:noFill/>
          </p:spPr>
          <p:txBody>
            <a:bodyPr wrap="none" rtlCol="0">
              <a:spAutoFit/>
            </a:bodyPr>
            <a:lstStyle/>
            <a:p>
              <a:r>
                <a:rPr lang="en-US" sz="1400" dirty="0"/>
                <a:t>Exams &amp; Projects</a:t>
              </a:r>
            </a:p>
          </p:txBody>
        </p:sp>
        <p:sp>
          <p:nvSpPr>
            <p:cNvPr id="22" name="TextBox 21"/>
            <p:cNvSpPr txBox="1"/>
            <p:nvPr/>
          </p:nvSpPr>
          <p:spPr>
            <a:xfrm>
              <a:off x="5704774" y="4842722"/>
              <a:ext cx="1544012" cy="523220"/>
            </a:xfrm>
            <a:prstGeom prst="rect">
              <a:avLst/>
            </a:prstGeom>
            <a:noFill/>
          </p:spPr>
          <p:txBody>
            <a:bodyPr wrap="none" rtlCol="0">
              <a:spAutoFit/>
            </a:bodyPr>
            <a:lstStyle/>
            <a:p>
              <a:pPr algn="ctr"/>
              <a:r>
                <a:rPr lang="en-US" sz="1400" dirty="0"/>
                <a:t>Training Methods</a:t>
              </a:r>
            </a:p>
            <a:p>
              <a:pPr algn="ctr"/>
              <a:r>
                <a:rPr lang="en-US" sz="1400" dirty="0"/>
                <a:t>And Tools</a:t>
              </a:r>
            </a:p>
          </p:txBody>
        </p:sp>
        <p:sp>
          <p:nvSpPr>
            <p:cNvPr id="23" name="TextBox 22"/>
            <p:cNvSpPr txBox="1"/>
            <p:nvPr/>
          </p:nvSpPr>
          <p:spPr>
            <a:xfrm>
              <a:off x="3107581" y="4920247"/>
              <a:ext cx="1699504" cy="307777"/>
            </a:xfrm>
            <a:prstGeom prst="rect">
              <a:avLst/>
            </a:prstGeom>
            <a:noFill/>
          </p:spPr>
          <p:txBody>
            <a:bodyPr wrap="none" rtlCol="0">
              <a:spAutoFit/>
            </a:bodyPr>
            <a:lstStyle/>
            <a:p>
              <a:r>
                <a:rPr lang="en-US" sz="1400" dirty="0"/>
                <a:t>Knowledge-Models</a:t>
              </a:r>
            </a:p>
          </p:txBody>
        </p:sp>
        <p:pic>
          <p:nvPicPr>
            <p:cNvPr id="15" name="Picture 14"/>
            <p:cNvPicPr>
              <a:picLocks noChangeAspect="1"/>
            </p:cNvPicPr>
            <p:nvPr/>
          </p:nvPicPr>
          <p:blipFill>
            <a:blip r:embed="rId11"/>
            <a:stretch>
              <a:fillRect/>
            </a:stretch>
          </p:blipFill>
          <p:spPr>
            <a:xfrm>
              <a:off x="6451044" y="4182522"/>
              <a:ext cx="676715" cy="634039"/>
            </a:xfrm>
            <a:prstGeom prst="rect">
              <a:avLst/>
            </a:prstGeom>
          </p:spPr>
        </p:pic>
        <p:sp>
          <p:nvSpPr>
            <p:cNvPr id="25" name="TextBox 24"/>
            <p:cNvSpPr txBox="1"/>
            <p:nvPr/>
          </p:nvSpPr>
          <p:spPr>
            <a:xfrm>
              <a:off x="7818545" y="4890680"/>
              <a:ext cx="918841" cy="523220"/>
            </a:xfrm>
            <a:prstGeom prst="rect">
              <a:avLst/>
            </a:prstGeom>
            <a:noFill/>
          </p:spPr>
          <p:txBody>
            <a:bodyPr wrap="none" rtlCol="0">
              <a:spAutoFit/>
            </a:bodyPr>
            <a:lstStyle/>
            <a:p>
              <a:pPr algn="ctr"/>
              <a:r>
                <a:rPr lang="en-US" sz="1400" dirty="0"/>
                <a:t>Testing </a:t>
              </a:r>
            </a:p>
            <a:p>
              <a:pPr algn="ctr"/>
              <a:r>
                <a:rPr lang="en-US" sz="1400" dirty="0"/>
                <a:t>Methods </a:t>
              </a:r>
            </a:p>
          </p:txBody>
        </p:sp>
        <p:pic>
          <p:nvPicPr>
            <p:cNvPr id="17" name="Picture 16"/>
            <p:cNvPicPr>
              <a:picLocks noChangeAspect="1"/>
            </p:cNvPicPr>
            <p:nvPr/>
          </p:nvPicPr>
          <p:blipFill>
            <a:blip r:embed="rId12"/>
            <a:stretch>
              <a:fillRect/>
            </a:stretch>
          </p:blipFill>
          <p:spPr>
            <a:xfrm>
              <a:off x="6438725" y="1993705"/>
              <a:ext cx="718034" cy="610587"/>
            </a:xfrm>
            <a:prstGeom prst="rect">
              <a:avLst/>
            </a:prstGeom>
          </p:spPr>
        </p:pic>
        <p:sp>
          <p:nvSpPr>
            <p:cNvPr id="18" name="Right Arrow 17"/>
            <p:cNvSpPr/>
            <p:nvPr/>
          </p:nvSpPr>
          <p:spPr>
            <a:xfrm>
              <a:off x="4992997" y="2127206"/>
              <a:ext cx="577541" cy="317719"/>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7453180" y="2140138"/>
              <a:ext cx="577541" cy="317719"/>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4" descr="Image result for knowledge"/>
            <p:cNvPicPr>
              <a:picLocks noChangeAspect="1" noChangeArrowheads="1"/>
            </p:cNvPicPr>
            <p:nvPr/>
          </p:nvPicPr>
          <p:blipFill>
            <a:blip r:embed="rId13" cstate="hqprint">
              <a:extLst>
                <a:ext uri="{28A0092B-C50C-407E-A947-70E740481C1C}">
                  <a14:useLocalDpi xmlns:a14="http://schemas.microsoft.com/office/drawing/2010/main" val="0"/>
                </a:ext>
              </a:extLst>
            </a:blip>
            <a:srcRect/>
            <a:stretch>
              <a:fillRect/>
            </a:stretch>
          </p:blipFill>
          <p:spPr bwMode="auto">
            <a:xfrm>
              <a:off x="4169088" y="1442020"/>
              <a:ext cx="806925" cy="484155"/>
            </a:xfrm>
            <a:prstGeom prst="rect">
              <a:avLst/>
            </a:prstGeom>
            <a:noFill/>
            <a:extLst>
              <a:ext uri="{909E8E84-426E-40DD-AFC4-6F175D3DCCD1}">
                <a14:hiddenFill xmlns:a14="http://schemas.microsoft.com/office/drawing/2010/main">
                  <a:solidFill>
                    <a:srgbClr val="FFFFFF"/>
                  </a:solidFill>
                </a14:hiddenFill>
              </a:ext>
            </a:extLst>
          </p:spPr>
        </p:pic>
        <p:sp>
          <p:nvSpPr>
            <p:cNvPr id="32" name="Right Arrow 31"/>
            <p:cNvSpPr/>
            <p:nvPr/>
          </p:nvSpPr>
          <p:spPr>
            <a:xfrm>
              <a:off x="7396139" y="4421599"/>
              <a:ext cx="577541" cy="31771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4992997" y="4396669"/>
              <a:ext cx="577541" cy="31771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023099" y="3614924"/>
              <a:ext cx="1390124" cy="523220"/>
            </a:xfrm>
            <a:prstGeom prst="rect">
              <a:avLst/>
            </a:prstGeom>
            <a:noFill/>
          </p:spPr>
          <p:txBody>
            <a:bodyPr wrap="none" rtlCol="0">
              <a:spAutoFit/>
            </a:bodyPr>
            <a:lstStyle/>
            <a:p>
              <a:pPr algn="ctr"/>
              <a:r>
                <a:rPr lang="en-US" sz="1400" dirty="0"/>
                <a:t>Domain-Based </a:t>
              </a:r>
            </a:p>
            <a:p>
              <a:pPr algn="ctr"/>
              <a:r>
                <a:rPr lang="en-US" sz="1400" dirty="0"/>
                <a:t>Knowledge</a:t>
              </a:r>
            </a:p>
          </p:txBody>
        </p:sp>
        <p:sp>
          <p:nvSpPr>
            <p:cNvPr id="37" name="TextBox 36"/>
            <p:cNvSpPr txBox="1"/>
            <p:nvPr/>
          </p:nvSpPr>
          <p:spPr>
            <a:xfrm>
              <a:off x="2965165" y="1349086"/>
              <a:ext cx="1390124" cy="523220"/>
            </a:xfrm>
            <a:prstGeom prst="rect">
              <a:avLst/>
            </a:prstGeom>
            <a:noFill/>
          </p:spPr>
          <p:txBody>
            <a:bodyPr wrap="none" rtlCol="0">
              <a:spAutoFit/>
            </a:bodyPr>
            <a:lstStyle/>
            <a:p>
              <a:pPr algn="ctr"/>
              <a:r>
                <a:rPr lang="en-US" sz="1400" dirty="0"/>
                <a:t>Domain-Based </a:t>
              </a:r>
            </a:p>
            <a:p>
              <a:pPr algn="ctr"/>
              <a:r>
                <a:rPr lang="en-US" sz="1400" dirty="0"/>
                <a:t>Knowledge</a:t>
              </a:r>
            </a:p>
          </p:txBody>
        </p:sp>
        <p:sp>
          <p:nvSpPr>
            <p:cNvPr id="30" name="Curved Left Arrow 29"/>
            <p:cNvSpPr/>
            <p:nvPr/>
          </p:nvSpPr>
          <p:spPr>
            <a:xfrm rot="5400000">
              <a:off x="7210311" y="2510154"/>
              <a:ext cx="601646" cy="2144818"/>
            </a:xfrm>
            <a:prstGeom prst="curvedLeftArrow">
              <a:avLst/>
            </a:prstGeom>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Curved Left Arrow 38"/>
            <p:cNvSpPr/>
            <p:nvPr/>
          </p:nvSpPr>
          <p:spPr>
            <a:xfrm rot="5400000">
              <a:off x="7203510" y="4629774"/>
              <a:ext cx="601646" cy="2144818"/>
            </a:xfrm>
            <a:prstGeom prst="curvedLeftArrow">
              <a:avLst/>
            </a:prstGeom>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Curved Left Arrow 39"/>
            <p:cNvSpPr/>
            <p:nvPr/>
          </p:nvSpPr>
          <p:spPr>
            <a:xfrm rot="5400000">
              <a:off x="4853332" y="4592862"/>
              <a:ext cx="601646" cy="2144818"/>
            </a:xfrm>
            <a:prstGeom prst="curvedLeftArrow">
              <a:avLst/>
            </a:prstGeom>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Curved Left Arrow 40"/>
            <p:cNvSpPr/>
            <p:nvPr/>
          </p:nvSpPr>
          <p:spPr>
            <a:xfrm rot="5400000">
              <a:off x="6005134" y="3766531"/>
              <a:ext cx="601646" cy="4697248"/>
            </a:xfrm>
            <a:prstGeom prst="curvedLeftArrow">
              <a:avLst/>
            </a:prstGeom>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4132759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0771" y="213066"/>
            <a:ext cx="10637849" cy="584775"/>
          </a:xfrm>
          <a:prstGeom prst="rect">
            <a:avLst/>
          </a:prstGeom>
          <a:noFill/>
        </p:spPr>
        <p:txBody>
          <a:bodyPr wrap="none" rtlCol="0">
            <a:spAutoFit/>
          </a:bodyPr>
          <a:lstStyle/>
          <a:p>
            <a:r>
              <a:rPr lang="en-US" sz="3200" b="1" dirty="0"/>
              <a:t>Training Modeling and Data Generation for AI Software </a:t>
            </a:r>
          </a:p>
        </p:txBody>
      </p:sp>
      <p:grpSp>
        <p:nvGrpSpPr>
          <p:cNvPr id="60" name="Group 59"/>
          <p:cNvGrpSpPr/>
          <p:nvPr/>
        </p:nvGrpSpPr>
        <p:grpSpPr>
          <a:xfrm>
            <a:off x="987555" y="1200759"/>
            <a:ext cx="4395650" cy="3224030"/>
            <a:chOff x="1082429" y="1358303"/>
            <a:chExt cx="4659629" cy="4431151"/>
          </a:xfrm>
        </p:grpSpPr>
        <p:sp>
          <p:nvSpPr>
            <p:cNvPr id="4" name="TextBox 3"/>
            <p:cNvSpPr txBox="1"/>
            <p:nvPr/>
          </p:nvSpPr>
          <p:spPr>
            <a:xfrm>
              <a:off x="2369576" y="1358303"/>
              <a:ext cx="1909497" cy="307777"/>
            </a:xfrm>
            <a:prstGeom prst="rect">
              <a:avLst/>
            </a:prstGeom>
            <a:noFill/>
          </p:spPr>
          <p:txBody>
            <a:bodyPr wrap="none" rtlCol="0">
              <a:spAutoFit/>
            </a:bodyPr>
            <a:lstStyle/>
            <a:p>
              <a:r>
                <a:rPr lang="en-US" sz="1400" dirty="0"/>
                <a:t>Ad-hoc Data Training </a:t>
              </a:r>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552103" y="3331898"/>
              <a:ext cx="799236" cy="471011"/>
            </a:xfrm>
            <a:prstGeom prst="rect">
              <a:avLst/>
            </a:prstGeom>
          </p:spPr>
        </p:pic>
        <p:pic>
          <p:nvPicPr>
            <p:cNvPr id="8" name="Picture 7"/>
            <p:cNvPicPr>
              <a:picLocks noChangeAspect="1"/>
            </p:cNvPicPr>
            <p:nvPr/>
          </p:nvPicPr>
          <p:blipFill>
            <a:blip r:embed="rId3"/>
            <a:stretch>
              <a:fillRect/>
            </a:stretch>
          </p:blipFill>
          <p:spPr>
            <a:xfrm>
              <a:off x="2204396" y="2918883"/>
              <a:ext cx="2143125" cy="1879288"/>
            </a:xfrm>
            <a:prstGeom prst="rect">
              <a:avLst/>
            </a:prstGeom>
          </p:spPr>
        </p:pic>
        <p:sp>
          <p:nvSpPr>
            <p:cNvPr id="15" name="TextBox 14"/>
            <p:cNvSpPr txBox="1"/>
            <p:nvPr/>
          </p:nvSpPr>
          <p:spPr>
            <a:xfrm>
              <a:off x="3822850" y="2001228"/>
              <a:ext cx="1190488" cy="423013"/>
            </a:xfrm>
            <a:prstGeom prst="rect">
              <a:avLst/>
            </a:prstGeom>
            <a:noFill/>
          </p:spPr>
          <p:txBody>
            <a:bodyPr wrap="square" rtlCol="0">
              <a:spAutoFit/>
            </a:bodyPr>
            <a:lstStyle/>
            <a:p>
              <a:r>
                <a:rPr lang="en-US" sz="1400" dirty="0"/>
                <a:t>AI Model (s)</a:t>
              </a:r>
            </a:p>
          </p:txBody>
        </p:sp>
        <p:sp>
          <p:nvSpPr>
            <p:cNvPr id="16" name="TextBox 15"/>
            <p:cNvSpPr txBox="1"/>
            <p:nvPr/>
          </p:nvSpPr>
          <p:spPr>
            <a:xfrm>
              <a:off x="1232822" y="2590895"/>
              <a:ext cx="771365" cy="307777"/>
            </a:xfrm>
            <a:prstGeom prst="rect">
              <a:avLst/>
            </a:prstGeom>
            <a:noFill/>
          </p:spPr>
          <p:txBody>
            <a:bodyPr wrap="none" rtlCol="0">
              <a:spAutoFit/>
            </a:bodyPr>
            <a:lstStyle/>
            <a:p>
              <a:r>
                <a:rPr lang="en-US" sz="1400" dirty="0"/>
                <a:t>Trainer </a:t>
              </a:r>
            </a:p>
          </p:txBody>
        </p:sp>
        <p:pic>
          <p:nvPicPr>
            <p:cNvPr id="18" name="Picture 17"/>
            <p:cNvPicPr>
              <a:picLocks noChangeAspect="1"/>
            </p:cNvPicPr>
            <p:nvPr/>
          </p:nvPicPr>
          <p:blipFill>
            <a:blip r:embed="rId4"/>
            <a:stretch>
              <a:fillRect/>
            </a:stretch>
          </p:blipFill>
          <p:spPr>
            <a:xfrm>
              <a:off x="2216412" y="5163649"/>
              <a:ext cx="1285529" cy="625805"/>
            </a:xfrm>
            <a:prstGeom prst="rect">
              <a:avLst/>
            </a:prstGeom>
          </p:spPr>
        </p:pic>
        <p:sp>
          <p:nvSpPr>
            <p:cNvPr id="19" name="TextBox 18"/>
            <p:cNvSpPr txBox="1"/>
            <p:nvPr/>
          </p:nvSpPr>
          <p:spPr>
            <a:xfrm>
              <a:off x="3236253" y="5150496"/>
              <a:ext cx="974947" cy="523220"/>
            </a:xfrm>
            <a:prstGeom prst="rect">
              <a:avLst/>
            </a:prstGeom>
            <a:noFill/>
          </p:spPr>
          <p:txBody>
            <a:bodyPr wrap="none" rtlCol="0">
              <a:spAutoFit/>
            </a:bodyPr>
            <a:lstStyle/>
            <a:p>
              <a:r>
                <a:rPr lang="en-US" sz="1400" dirty="0"/>
                <a:t>Learning</a:t>
              </a:r>
            </a:p>
            <a:p>
              <a:r>
                <a:rPr lang="en-US" sz="1400" dirty="0"/>
                <a:t>Method(s)</a:t>
              </a:r>
            </a:p>
          </p:txBody>
        </p:sp>
        <p:sp>
          <p:nvSpPr>
            <p:cNvPr id="20" name="Oval 19"/>
            <p:cNvSpPr/>
            <p:nvPr/>
          </p:nvSpPr>
          <p:spPr>
            <a:xfrm>
              <a:off x="2328712" y="2918883"/>
              <a:ext cx="1815082" cy="16475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3926977" y="4533784"/>
              <a:ext cx="420545" cy="293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23" name="Picture 22"/>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188010" y="2918882"/>
              <a:ext cx="860990" cy="486391"/>
            </a:xfrm>
            <a:prstGeom prst="rect">
              <a:avLst/>
            </a:prstGeom>
          </p:spPr>
        </p:pic>
        <p:sp>
          <p:nvSpPr>
            <p:cNvPr id="24" name="TextBox 23"/>
            <p:cNvSpPr txBox="1"/>
            <p:nvPr/>
          </p:nvSpPr>
          <p:spPr>
            <a:xfrm>
              <a:off x="4418407" y="3858526"/>
              <a:ext cx="1323651" cy="1015230"/>
            </a:xfrm>
            <a:prstGeom prst="rect">
              <a:avLst/>
            </a:prstGeom>
            <a:noFill/>
          </p:spPr>
          <p:txBody>
            <a:bodyPr wrap="square" rtlCol="0">
              <a:spAutoFit/>
            </a:bodyPr>
            <a:lstStyle/>
            <a:p>
              <a:r>
                <a:rPr lang="en-US" sz="1400" dirty="0"/>
                <a:t>Ad-hoc </a:t>
              </a:r>
            </a:p>
            <a:p>
              <a:r>
                <a:rPr lang="en-US" sz="1400" dirty="0"/>
                <a:t>collected</a:t>
              </a:r>
            </a:p>
            <a:p>
              <a:r>
                <a:rPr lang="en-US" sz="1400" dirty="0"/>
                <a:t>training data</a:t>
              </a: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2429" y="4006704"/>
              <a:ext cx="990600" cy="570959"/>
            </a:xfrm>
            <a:prstGeom prst="rect">
              <a:avLst/>
            </a:prstGeom>
          </p:spPr>
        </p:pic>
        <p:cxnSp>
          <p:nvCxnSpPr>
            <p:cNvPr id="28" name="Straight Arrow Connector 27"/>
            <p:cNvCxnSpPr>
              <a:endCxn id="20" idx="0"/>
            </p:cNvCxnSpPr>
            <p:nvPr/>
          </p:nvCxnSpPr>
          <p:spPr>
            <a:xfrm flipH="1">
              <a:off x="3236253" y="2468458"/>
              <a:ext cx="17305" cy="45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1"/>
            </p:cNvCxnSpPr>
            <p:nvPr/>
          </p:nvCxnSpPr>
          <p:spPr>
            <a:xfrm flipH="1">
              <a:off x="4116793" y="3567404"/>
              <a:ext cx="435310" cy="2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989694" y="3238862"/>
              <a:ext cx="435288" cy="203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918198" y="3894367"/>
              <a:ext cx="396792" cy="305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7"/>
            <a:stretch>
              <a:fillRect/>
            </a:stretch>
          </p:blipFill>
          <p:spPr>
            <a:xfrm>
              <a:off x="2770228" y="1953805"/>
              <a:ext cx="1020638" cy="636213"/>
            </a:xfrm>
            <a:prstGeom prst="rect">
              <a:avLst/>
            </a:prstGeom>
          </p:spPr>
        </p:pic>
        <p:pic>
          <p:nvPicPr>
            <p:cNvPr id="41" name="Picture 40"/>
            <p:cNvPicPr>
              <a:picLocks noChangeAspect="1"/>
            </p:cNvPicPr>
            <p:nvPr/>
          </p:nvPicPr>
          <p:blipFill>
            <a:blip r:embed="rId8"/>
            <a:stretch>
              <a:fillRect/>
            </a:stretch>
          </p:blipFill>
          <p:spPr>
            <a:xfrm>
              <a:off x="3018146" y="2116133"/>
              <a:ext cx="525072" cy="310701"/>
            </a:xfrm>
            <a:prstGeom prst="rect">
              <a:avLst/>
            </a:prstGeom>
          </p:spPr>
        </p:pic>
        <p:cxnSp>
          <p:nvCxnSpPr>
            <p:cNvPr id="42" name="Straight Arrow Connector 41"/>
            <p:cNvCxnSpPr/>
            <p:nvPr/>
          </p:nvCxnSpPr>
          <p:spPr>
            <a:xfrm flipH="1" flipV="1">
              <a:off x="3228917" y="4612167"/>
              <a:ext cx="7336" cy="514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p:nvPicPr>
          <p:blipFill>
            <a:blip r:embed="rId8"/>
            <a:stretch>
              <a:fillRect/>
            </a:stretch>
          </p:blipFill>
          <p:spPr>
            <a:xfrm>
              <a:off x="2650629" y="3802909"/>
              <a:ext cx="892589" cy="658565"/>
            </a:xfrm>
            <a:prstGeom prst="rect">
              <a:avLst/>
            </a:prstGeom>
          </p:spPr>
        </p:pic>
        <p:sp>
          <p:nvSpPr>
            <p:cNvPr id="54" name="TextBox 53"/>
            <p:cNvSpPr txBox="1"/>
            <p:nvPr/>
          </p:nvSpPr>
          <p:spPr>
            <a:xfrm>
              <a:off x="2575285" y="3032998"/>
              <a:ext cx="1130438" cy="307777"/>
            </a:xfrm>
            <a:prstGeom prst="rect">
              <a:avLst/>
            </a:prstGeom>
            <a:noFill/>
          </p:spPr>
          <p:txBody>
            <a:bodyPr wrap="none" rtlCol="0">
              <a:spAutoFit/>
            </a:bodyPr>
            <a:lstStyle/>
            <a:p>
              <a:r>
                <a:rPr lang="en-US" sz="1400" b="1" dirty="0">
                  <a:solidFill>
                    <a:srgbClr val="FF0000"/>
                  </a:solidFill>
                </a:rPr>
                <a:t>AI Software</a:t>
              </a:r>
            </a:p>
          </p:txBody>
        </p:sp>
        <p:sp>
          <p:nvSpPr>
            <p:cNvPr id="58" name="TextBox 57"/>
            <p:cNvSpPr txBox="1"/>
            <p:nvPr/>
          </p:nvSpPr>
          <p:spPr>
            <a:xfrm>
              <a:off x="1185116" y="4566466"/>
              <a:ext cx="817853" cy="738664"/>
            </a:xfrm>
            <a:prstGeom prst="rect">
              <a:avLst/>
            </a:prstGeom>
            <a:noFill/>
          </p:spPr>
          <p:txBody>
            <a:bodyPr wrap="none" rtlCol="0">
              <a:spAutoFit/>
            </a:bodyPr>
            <a:lstStyle/>
            <a:p>
              <a:r>
                <a:rPr lang="en-US" sz="1400" dirty="0"/>
                <a:t>Crowd-</a:t>
              </a:r>
            </a:p>
            <a:p>
              <a:r>
                <a:rPr lang="en-US" sz="1400" dirty="0"/>
                <a:t>Sourced</a:t>
              </a:r>
            </a:p>
            <a:p>
              <a:r>
                <a:rPr lang="en-US" sz="1400" dirty="0"/>
                <a:t>Trainer </a:t>
              </a:r>
            </a:p>
          </p:txBody>
        </p:sp>
      </p:grpSp>
      <p:sp>
        <p:nvSpPr>
          <p:cNvPr id="52" name="TextBox 51"/>
          <p:cNvSpPr txBox="1"/>
          <p:nvPr/>
        </p:nvSpPr>
        <p:spPr>
          <a:xfrm>
            <a:off x="926166" y="4818285"/>
            <a:ext cx="4261299" cy="1169551"/>
          </a:xfrm>
          <a:prstGeom prst="rect">
            <a:avLst/>
          </a:prstGeom>
          <a:noFill/>
          <a:ln>
            <a:solidFill>
              <a:schemeClr val="tx1"/>
            </a:solidFill>
          </a:ln>
        </p:spPr>
        <p:txBody>
          <a:bodyPr wrap="square" rtlCol="0">
            <a:spAutoFit/>
          </a:bodyPr>
          <a:lstStyle/>
          <a:p>
            <a:pPr marL="285750" indent="-285750">
              <a:buFontTx/>
              <a:buChar char="-"/>
            </a:pPr>
            <a:r>
              <a:rPr lang="en-US" sz="1400" dirty="0"/>
              <a:t>Ad-hoc training data collection and preparation</a:t>
            </a:r>
          </a:p>
          <a:p>
            <a:pPr marL="285750" indent="-285750">
              <a:buFontTx/>
              <a:buChar char="-"/>
            </a:pPr>
            <a:r>
              <a:rPr lang="en-US" sz="1400" dirty="0"/>
              <a:t>Ad-hoc data quality criteria for training data</a:t>
            </a:r>
          </a:p>
          <a:p>
            <a:endParaRPr lang="en-US" sz="1400" dirty="0"/>
          </a:p>
          <a:p>
            <a:r>
              <a:rPr lang="en-US" sz="1400" dirty="0"/>
              <a:t>Trainer: personal-based or crowd-sourced training</a:t>
            </a:r>
          </a:p>
          <a:p>
            <a:r>
              <a:rPr lang="en-US" sz="1400" dirty="0"/>
              <a:t>Approach: manual ad-hoc training approach</a:t>
            </a:r>
          </a:p>
        </p:txBody>
      </p:sp>
      <p:sp>
        <p:nvSpPr>
          <p:cNvPr id="55" name="TextBox 54"/>
          <p:cNvSpPr txBox="1"/>
          <p:nvPr/>
        </p:nvSpPr>
        <p:spPr>
          <a:xfrm>
            <a:off x="6423298" y="4781900"/>
            <a:ext cx="4698240" cy="1600438"/>
          </a:xfrm>
          <a:prstGeom prst="rect">
            <a:avLst/>
          </a:prstGeom>
          <a:noFill/>
          <a:ln>
            <a:solidFill>
              <a:schemeClr val="tx1"/>
            </a:solidFill>
          </a:ln>
        </p:spPr>
        <p:txBody>
          <a:bodyPr wrap="square" rtlCol="0">
            <a:spAutoFit/>
          </a:bodyPr>
          <a:lstStyle/>
          <a:p>
            <a:pPr marL="285750" indent="-285750">
              <a:buFontTx/>
              <a:buChar char="-"/>
            </a:pPr>
            <a:r>
              <a:rPr lang="en-US" sz="1400" dirty="0"/>
              <a:t>Data model-based training data generation</a:t>
            </a:r>
          </a:p>
          <a:p>
            <a:pPr marL="285750" indent="-285750">
              <a:buFontTx/>
              <a:buChar char="-"/>
            </a:pPr>
            <a:r>
              <a:rPr lang="en-US" sz="1400" dirty="0"/>
              <a:t>Ad-hoc data quality standards/criteria</a:t>
            </a:r>
          </a:p>
          <a:p>
            <a:pPr marL="285750" indent="-285750">
              <a:buFontTx/>
              <a:buChar char="-"/>
            </a:pPr>
            <a:r>
              <a:rPr lang="en-US" sz="1400" dirty="0"/>
              <a:t>Model-based training data generation and simulation</a:t>
            </a:r>
          </a:p>
          <a:p>
            <a:endParaRPr lang="en-US" sz="1400" dirty="0"/>
          </a:p>
          <a:p>
            <a:r>
              <a:rPr lang="en-US" sz="1400" dirty="0"/>
              <a:t>Trainer: personal-based or crowd-sourced training</a:t>
            </a:r>
          </a:p>
          <a:p>
            <a:r>
              <a:rPr lang="en-US" sz="1400" dirty="0"/>
              <a:t>Approach: manual training approach </a:t>
            </a:r>
          </a:p>
          <a:p>
            <a:r>
              <a:rPr lang="en-US" sz="1400" dirty="0"/>
              <a:t>                 automatic training data simulation</a:t>
            </a:r>
          </a:p>
        </p:txBody>
      </p:sp>
      <p:grpSp>
        <p:nvGrpSpPr>
          <p:cNvPr id="11" name="Group 10"/>
          <p:cNvGrpSpPr/>
          <p:nvPr/>
        </p:nvGrpSpPr>
        <p:grpSpPr>
          <a:xfrm>
            <a:off x="6469115" y="1312725"/>
            <a:ext cx="4714914" cy="3183587"/>
            <a:chOff x="6469115" y="1312725"/>
            <a:chExt cx="4714914" cy="3183587"/>
          </a:xfrm>
        </p:grpSpPr>
        <p:sp>
          <p:nvSpPr>
            <p:cNvPr id="64" name="TextBox 63"/>
            <p:cNvSpPr txBox="1"/>
            <p:nvPr/>
          </p:nvSpPr>
          <p:spPr>
            <a:xfrm>
              <a:off x="7673887" y="1312725"/>
              <a:ext cx="2346336" cy="254837"/>
            </a:xfrm>
            <a:prstGeom prst="rect">
              <a:avLst/>
            </a:prstGeom>
            <a:noFill/>
          </p:spPr>
          <p:txBody>
            <a:bodyPr wrap="none" rtlCol="0">
              <a:spAutoFit/>
            </a:bodyPr>
            <a:lstStyle/>
            <a:p>
              <a:r>
                <a:rPr lang="en-US" sz="1400" dirty="0"/>
                <a:t>Data Model-based Training </a:t>
              </a:r>
            </a:p>
          </p:txBody>
        </p:sp>
        <p:pic>
          <p:nvPicPr>
            <p:cNvPr id="65" name="Picture 64"/>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9656719" y="3422518"/>
              <a:ext cx="748086" cy="338008"/>
            </a:xfrm>
            <a:prstGeom prst="rect">
              <a:avLst/>
            </a:prstGeom>
          </p:spPr>
        </p:pic>
        <p:pic>
          <p:nvPicPr>
            <p:cNvPr id="66" name="Picture 65"/>
            <p:cNvPicPr>
              <a:picLocks noChangeAspect="1"/>
            </p:cNvPicPr>
            <p:nvPr/>
          </p:nvPicPr>
          <p:blipFill>
            <a:blip r:embed="rId3"/>
            <a:stretch>
              <a:fillRect/>
            </a:stretch>
          </p:blipFill>
          <p:spPr>
            <a:xfrm>
              <a:off x="7519278" y="2432632"/>
              <a:ext cx="2005969" cy="1348620"/>
            </a:xfrm>
            <a:prstGeom prst="rect">
              <a:avLst/>
            </a:prstGeom>
          </p:spPr>
        </p:pic>
        <p:sp>
          <p:nvSpPr>
            <p:cNvPr id="67" name="TextBox 66"/>
            <p:cNvSpPr txBox="1"/>
            <p:nvPr/>
          </p:nvSpPr>
          <p:spPr>
            <a:xfrm>
              <a:off x="9034155" y="1774102"/>
              <a:ext cx="1123279" cy="307777"/>
            </a:xfrm>
            <a:prstGeom prst="rect">
              <a:avLst/>
            </a:prstGeom>
            <a:noFill/>
          </p:spPr>
          <p:txBody>
            <a:bodyPr wrap="square" rtlCol="0">
              <a:spAutoFit/>
            </a:bodyPr>
            <a:lstStyle/>
            <a:p>
              <a:r>
                <a:rPr lang="en-US" sz="1400" dirty="0"/>
                <a:t>AI Model (s)</a:t>
              </a:r>
            </a:p>
          </p:txBody>
        </p:sp>
        <p:sp>
          <p:nvSpPr>
            <p:cNvPr id="68" name="TextBox 67"/>
            <p:cNvSpPr txBox="1"/>
            <p:nvPr/>
          </p:nvSpPr>
          <p:spPr>
            <a:xfrm>
              <a:off x="6609883" y="2197261"/>
              <a:ext cx="721999" cy="220867"/>
            </a:xfrm>
            <a:prstGeom prst="rect">
              <a:avLst/>
            </a:prstGeom>
            <a:noFill/>
          </p:spPr>
          <p:txBody>
            <a:bodyPr wrap="none" rtlCol="0">
              <a:spAutoFit/>
            </a:bodyPr>
            <a:lstStyle/>
            <a:p>
              <a:r>
                <a:rPr lang="en-US" sz="1400" dirty="0"/>
                <a:t>Trainer </a:t>
              </a:r>
            </a:p>
          </p:txBody>
        </p:sp>
        <p:pic>
          <p:nvPicPr>
            <p:cNvPr id="69" name="Picture 68"/>
            <p:cNvPicPr>
              <a:picLocks noChangeAspect="1"/>
            </p:cNvPicPr>
            <p:nvPr/>
          </p:nvPicPr>
          <p:blipFill>
            <a:blip r:embed="rId4"/>
            <a:stretch>
              <a:fillRect/>
            </a:stretch>
          </p:blipFill>
          <p:spPr>
            <a:xfrm>
              <a:off x="7530525" y="4043528"/>
              <a:ext cx="1203258" cy="449091"/>
            </a:xfrm>
            <a:prstGeom prst="rect">
              <a:avLst/>
            </a:prstGeom>
          </p:spPr>
        </p:pic>
        <p:sp>
          <p:nvSpPr>
            <p:cNvPr id="70" name="TextBox 69"/>
            <p:cNvSpPr txBox="1"/>
            <p:nvPr/>
          </p:nvSpPr>
          <p:spPr>
            <a:xfrm>
              <a:off x="8448002" y="3973092"/>
              <a:ext cx="1083833" cy="523220"/>
            </a:xfrm>
            <a:prstGeom prst="rect">
              <a:avLst/>
            </a:prstGeom>
            <a:noFill/>
          </p:spPr>
          <p:txBody>
            <a:bodyPr wrap="square" rtlCol="0">
              <a:spAutoFit/>
            </a:bodyPr>
            <a:lstStyle/>
            <a:p>
              <a:r>
                <a:rPr lang="en-US" sz="1400" dirty="0"/>
                <a:t>Learning</a:t>
              </a:r>
            </a:p>
            <a:p>
              <a:r>
                <a:rPr lang="en-US" sz="1400" dirty="0"/>
                <a:t>Method(s)</a:t>
              </a:r>
            </a:p>
          </p:txBody>
        </p:sp>
        <p:sp>
          <p:nvSpPr>
            <p:cNvPr id="71" name="Oval 70"/>
            <p:cNvSpPr/>
            <p:nvPr/>
          </p:nvSpPr>
          <p:spPr>
            <a:xfrm>
              <a:off x="7635638" y="2432632"/>
              <a:ext cx="1698920" cy="11823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2" name="Rectangle 71"/>
            <p:cNvSpPr/>
            <p:nvPr/>
          </p:nvSpPr>
          <p:spPr>
            <a:xfrm>
              <a:off x="9131618" y="3591522"/>
              <a:ext cx="393631" cy="21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73" name="Picture 72"/>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567939" y="2432631"/>
              <a:ext cx="805889" cy="349045"/>
            </a:xfrm>
            <a:prstGeom prst="rect">
              <a:avLst/>
            </a:prstGeom>
          </p:spPr>
        </p:pic>
        <p:sp>
          <p:nvSpPr>
            <p:cNvPr id="74" name="TextBox 73"/>
            <p:cNvSpPr txBox="1"/>
            <p:nvPr/>
          </p:nvSpPr>
          <p:spPr>
            <a:xfrm>
              <a:off x="9397651" y="3752547"/>
              <a:ext cx="1662413" cy="433223"/>
            </a:xfrm>
            <a:prstGeom prst="rect">
              <a:avLst/>
            </a:prstGeom>
            <a:noFill/>
          </p:spPr>
          <p:txBody>
            <a:bodyPr wrap="none" rtlCol="0">
              <a:spAutoFit/>
            </a:bodyPr>
            <a:lstStyle/>
            <a:p>
              <a:r>
                <a:rPr lang="en-US" sz="1400" dirty="0"/>
                <a:t>Data-model</a:t>
              </a:r>
            </a:p>
            <a:p>
              <a:r>
                <a:rPr lang="en-US" sz="1400" dirty="0"/>
                <a:t>based training data</a:t>
              </a:r>
            </a:p>
          </p:txBody>
        </p:sp>
        <p:pic>
          <p:nvPicPr>
            <p:cNvPr id="75" name="Picture 7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9115" y="3213277"/>
              <a:ext cx="927203" cy="409733"/>
            </a:xfrm>
            <a:prstGeom prst="rect">
              <a:avLst/>
            </a:prstGeom>
          </p:spPr>
        </p:pic>
        <p:cxnSp>
          <p:nvCxnSpPr>
            <p:cNvPr id="76" name="Straight Arrow Connector 75"/>
            <p:cNvCxnSpPr>
              <a:endCxn id="71" idx="0"/>
            </p:cNvCxnSpPr>
            <p:nvPr/>
          </p:nvCxnSpPr>
          <p:spPr>
            <a:xfrm flipH="1">
              <a:off x="8485099" y="2109398"/>
              <a:ext cx="16198" cy="323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flipV="1">
              <a:off x="9247522" y="3287587"/>
              <a:ext cx="478686" cy="212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7318317" y="2662257"/>
              <a:ext cx="407431" cy="146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7251397" y="3132661"/>
              <a:ext cx="371398" cy="219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0" name="Picture 79"/>
            <p:cNvPicPr>
              <a:picLocks noChangeAspect="1"/>
            </p:cNvPicPr>
            <p:nvPr/>
          </p:nvPicPr>
          <p:blipFill>
            <a:blip r:embed="rId7"/>
            <a:stretch>
              <a:fillRect/>
            </a:stretch>
          </p:blipFill>
          <p:spPr>
            <a:xfrm>
              <a:off x="8048898" y="1740071"/>
              <a:ext cx="955319" cy="456561"/>
            </a:xfrm>
            <a:prstGeom prst="rect">
              <a:avLst/>
            </a:prstGeom>
          </p:spPr>
        </p:pic>
        <p:pic>
          <p:nvPicPr>
            <p:cNvPr id="81" name="Picture 80"/>
            <p:cNvPicPr>
              <a:picLocks noChangeAspect="1"/>
            </p:cNvPicPr>
            <p:nvPr/>
          </p:nvPicPr>
          <p:blipFill>
            <a:blip r:embed="rId8"/>
            <a:stretch>
              <a:fillRect/>
            </a:stretch>
          </p:blipFill>
          <p:spPr>
            <a:xfrm>
              <a:off x="8280950" y="1856561"/>
              <a:ext cx="491468" cy="222966"/>
            </a:xfrm>
            <a:prstGeom prst="rect">
              <a:avLst/>
            </a:prstGeom>
          </p:spPr>
        </p:pic>
        <p:cxnSp>
          <p:nvCxnSpPr>
            <p:cNvPr id="82" name="Straight Arrow Connector 81"/>
            <p:cNvCxnSpPr/>
            <p:nvPr/>
          </p:nvCxnSpPr>
          <p:spPr>
            <a:xfrm flipH="1" flipV="1">
              <a:off x="8478232" y="3647771"/>
              <a:ext cx="6866" cy="369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3" name="Picture 82"/>
            <p:cNvPicPr>
              <a:picLocks noChangeAspect="1"/>
            </p:cNvPicPr>
            <p:nvPr/>
          </p:nvPicPr>
          <p:blipFill>
            <a:blip r:embed="rId8"/>
            <a:stretch>
              <a:fillRect/>
            </a:stretch>
          </p:blipFill>
          <p:spPr>
            <a:xfrm>
              <a:off x="7936954" y="3067030"/>
              <a:ext cx="835465" cy="472601"/>
            </a:xfrm>
            <a:prstGeom prst="rect">
              <a:avLst/>
            </a:prstGeom>
          </p:spPr>
        </p:pic>
        <p:sp>
          <p:nvSpPr>
            <p:cNvPr id="84" name="TextBox 83"/>
            <p:cNvSpPr txBox="1"/>
            <p:nvPr/>
          </p:nvSpPr>
          <p:spPr>
            <a:xfrm>
              <a:off x="7866431" y="2514524"/>
              <a:ext cx="1058092" cy="220867"/>
            </a:xfrm>
            <a:prstGeom prst="rect">
              <a:avLst/>
            </a:prstGeom>
            <a:noFill/>
          </p:spPr>
          <p:txBody>
            <a:bodyPr wrap="none" rtlCol="0">
              <a:spAutoFit/>
            </a:bodyPr>
            <a:lstStyle/>
            <a:p>
              <a:r>
                <a:rPr lang="en-US" sz="1400" b="1" dirty="0">
                  <a:solidFill>
                    <a:srgbClr val="FF0000"/>
                  </a:solidFill>
                </a:rPr>
                <a:t>AI Software</a:t>
              </a:r>
            </a:p>
          </p:txBody>
        </p:sp>
        <p:sp>
          <p:nvSpPr>
            <p:cNvPr id="85" name="TextBox 84"/>
            <p:cNvSpPr txBox="1"/>
            <p:nvPr/>
          </p:nvSpPr>
          <p:spPr>
            <a:xfrm>
              <a:off x="6565231" y="3614975"/>
              <a:ext cx="765512" cy="530082"/>
            </a:xfrm>
            <a:prstGeom prst="rect">
              <a:avLst/>
            </a:prstGeom>
            <a:noFill/>
          </p:spPr>
          <p:txBody>
            <a:bodyPr wrap="none" rtlCol="0">
              <a:spAutoFit/>
            </a:bodyPr>
            <a:lstStyle/>
            <a:p>
              <a:r>
                <a:rPr lang="en-US" sz="1400" dirty="0"/>
                <a:t>Crowd-</a:t>
              </a:r>
            </a:p>
            <a:p>
              <a:r>
                <a:rPr lang="en-US" sz="1400" dirty="0"/>
                <a:t>Sourced</a:t>
              </a:r>
            </a:p>
            <a:p>
              <a:r>
                <a:rPr lang="en-US" sz="1400" dirty="0"/>
                <a:t>Trainer </a:t>
              </a:r>
            </a:p>
          </p:txBody>
        </p:sp>
        <p:pic>
          <p:nvPicPr>
            <p:cNvPr id="89" name="Picture 88"/>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677206" y="2153967"/>
              <a:ext cx="625306" cy="339440"/>
            </a:xfrm>
            <a:prstGeom prst="rect">
              <a:avLst/>
            </a:prstGeom>
          </p:spPr>
        </p:pic>
        <p:cxnSp>
          <p:nvCxnSpPr>
            <p:cNvPr id="90" name="Straight Arrow Connector 89"/>
            <p:cNvCxnSpPr/>
            <p:nvPr/>
          </p:nvCxnSpPr>
          <p:spPr>
            <a:xfrm flipH="1">
              <a:off x="9265038" y="2579967"/>
              <a:ext cx="361545" cy="193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9560391" y="2455389"/>
              <a:ext cx="1115274" cy="254837"/>
            </a:xfrm>
            <a:prstGeom prst="rect">
              <a:avLst/>
            </a:prstGeom>
          </p:spPr>
          <p:txBody>
            <a:bodyPr wrap="none">
              <a:spAutoFit/>
            </a:bodyPr>
            <a:lstStyle/>
            <a:p>
              <a:r>
                <a:rPr lang="en-US" sz="1400" dirty="0"/>
                <a:t>Data-model</a:t>
              </a:r>
            </a:p>
          </p:txBody>
        </p:sp>
        <p:pic>
          <p:nvPicPr>
            <p:cNvPr id="56" name="Picture 5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25388" y="2821114"/>
              <a:ext cx="598442" cy="435993"/>
            </a:xfrm>
            <a:prstGeom prst="rect">
              <a:avLst/>
            </a:prstGeom>
          </p:spPr>
        </p:pic>
        <p:cxnSp>
          <p:nvCxnSpPr>
            <p:cNvPr id="59" name="Straight Arrow Connector 58"/>
            <p:cNvCxnSpPr/>
            <p:nvPr/>
          </p:nvCxnSpPr>
          <p:spPr>
            <a:xfrm flipH="1" flipV="1">
              <a:off x="9312024" y="3002659"/>
              <a:ext cx="287292" cy="11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0141756" y="2697909"/>
              <a:ext cx="1042273" cy="738664"/>
            </a:xfrm>
            <a:prstGeom prst="rect">
              <a:avLst/>
            </a:prstGeom>
          </p:spPr>
          <p:txBody>
            <a:bodyPr wrap="none">
              <a:spAutoFit/>
            </a:bodyPr>
            <a:lstStyle/>
            <a:p>
              <a:r>
                <a:rPr lang="en-US" sz="1400" dirty="0"/>
                <a:t>Data</a:t>
              </a:r>
            </a:p>
            <a:p>
              <a:r>
                <a:rPr lang="en-US" sz="1400" dirty="0"/>
                <a:t>Generation</a:t>
              </a:r>
            </a:p>
            <a:p>
              <a:r>
                <a:rPr lang="en-US" sz="1400" dirty="0"/>
                <a:t>Tool</a:t>
              </a:r>
            </a:p>
          </p:txBody>
        </p:sp>
      </p:grpSp>
    </p:spTree>
    <p:extLst>
      <p:ext uri="{BB962C8B-B14F-4D97-AF65-F5344CB8AC3E}">
        <p14:creationId xmlns:p14="http://schemas.microsoft.com/office/powerpoint/2010/main" val="3348425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0771" y="213066"/>
            <a:ext cx="10637849" cy="584775"/>
          </a:xfrm>
          <a:prstGeom prst="rect">
            <a:avLst/>
          </a:prstGeom>
          <a:noFill/>
        </p:spPr>
        <p:txBody>
          <a:bodyPr wrap="none" rtlCol="0">
            <a:spAutoFit/>
          </a:bodyPr>
          <a:lstStyle/>
          <a:p>
            <a:r>
              <a:rPr lang="en-US" sz="3200" b="1" dirty="0"/>
              <a:t>Training Modeling and Data Generation for AI Software </a:t>
            </a:r>
          </a:p>
        </p:txBody>
      </p:sp>
      <p:grpSp>
        <p:nvGrpSpPr>
          <p:cNvPr id="85" name="Group 84"/>
          <p:cNvGrpSpPr/>
          <p:nvPr/>
        </p:nvGrpSpPr>
        <p:grpSpPr>
          <a:xfrm>
            <a:off x="6005331" y="1287489"/>
            <a:ext cx="4771348" cy="3439800"/>
            <a:chOff x="6203016" y="1301906"/>
            <a:chExt cx="4771348" cy="3439800"/>
          </a:xfrm>
        </p:grpSpPr>
        <p:sp>
          <p:nvSpPr>
            <p:cNvPr id="39" name="TextBox 38"/>
            <p:cNvSpPr txBox="1"/>
            <p:nvPr/>
          </p:nvSpPr>
          <p:spPr>
            <a:xfrm>
              <a:off x="6623750" y="1301906"/>
              <a:ext cx="3958135" cy="369332"/>
            </a:xfrm>
            <a:prstGeom prst="rect">
              <a:avLst/>
            </a:prstGeom>
            <a:noFill/>
          </p:spPr>
          <p:txBody>
            <a:bodyPr wrap="none" rtlCol="0">
              <a:spAutoFit/>
            </a:bodyPr>
            <a:lstStyle/>
            <a:p>
              <a:r>
                <a:rPr lang="en-US" dirty="0"/>
                <a:t>Knowledge-Based AI Quality Training </a:t>
              </a:r>
            </a:p>
          </p:txBody>
        </p:sp>
        <p:pic>
          <p:nvPicPr>
            <p:cNvPr id="43" name="Picture 42"/>
            <p:cNvPicPr>
              <a:picLocks noChangeAspect="1"/>
            </p:cNvPicPr>
            <p:nvPr/>
          </p:nvPicPr>
          <p:blipFill>
            <a:blip r:embed="rId2"/>
            <a:stretch>
              <a:fillRect/>
            </a:stretch>
          </p:blipFill>
          <p:spPr>
            <a:xfrm>
              <a:off x="9094913" y="3091971"/>
              <a:ext cx="699002" cy="449092"/>
            </a:xfrm>
            <a:prstGeom prst="rect">
              <a:avLst/>
            </a:prstGeom>
          </p:spPr>
        </p:pic>
        <p:pic>
          <p:nvPicPr>
            <p:cNvPr id="44" name="Picture 43"/>
            <p:cNvPicPr>
              <a:picLocks noChangeAspect="1"/>
            </p:cNvPicPr>
            <p:nvPr/>
          </p:nvPicPr>
          <p:blipFill>
            <a:blip r:embed="rId3"/>
            <a:stretch>
              <a:fillRect/>
            </a:stretch>
          </p:blipFill>
          <p:spPr>
            <a:xfrm>
              <a:off x="7189383" y="2600480"/>
              <a:ext cx="1863120" cy="1275943"/>
            </a:xfrm>
            <a:prstGeom prst="rect">
              <a:avLst/>
            </a:prstGeom>
          </p:spPr>
        </p:pic>
        <p:pic>
          <p:nvPicPr>
            <p:cNvPr id="45" name="Picture 4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977373" y="2484250"/>
              <a:ext cx="681555" cy="416308"/>
            </a:xfrm>
            <a:prstGeom prst="rect">
              <a:avLst/>
            </a:prstGeom>
          </p:spPr>
        </p:pic>
        <p:sp>
          <p:nvSpPr>
            <p:cNvPr id="46" name="TextBox 45"/>
            <p:cNvSpPr txBox="1"/>
            <p:nvPr/>
          </p:nvSpPr>
          <p:spPr>
            <a:xfrm>
              <a:off x="8568577" y="1901944"/>
              <a:ext cx="1116011" cy="249207"/>
            </a:xfrm>
            <a:prstGeom prst="rect">
              <a:avLst/>
            </a:prstGeom>
            <a:noFill/>
          </p:spPr>
          <p:txBody>
            <a:bodyPr wrap="none" rtlCol="0">
              <a:spAutoFit/>
            </a:bodyPr>
            <a:lstStyle/>
            <a:p>
              <a:r>
                <a:rPr lang="en-US" sz="1400" dirty="0"/>
                <a:t>AI Model (s)</a:t>
              </a:r>
            </a:p>
          </p:txBody>
        </p:sp>
        <p:sp>
          <p:nvSpPr>
            <p:cNvPr id="48" name="TextBox 47"/>
            <p:cNvSpPr txBox="1"/>
            <p:nvPr/>
          </p:nvSpPr>
          <p:spPr>
            <a:xfrm>
              <a:off x="8241794" y="4003042"/>
              <a:ext cx="884788" cy="738664"/>
            </a:xfrm>
            <a:prstGeom prst="rect">
              <a:avLst/>
            </a:prstGeom>
            <a:noFill/>
          </p:spPr>
          <p:txBody>
            <a:bodyPr wrap="square" rtlCol="0">
              <a:spAutoFit/>
            </a:bodyPr>
            <a:lstStyle/>
            <a:p>
              <a:r>
                <a:rPr lang="en-US" sz="1400" dirty="0"/>
                <a:t>AI</a:t>
              </a:r>
            </a:p>
            <a:p>
              <a:r>
                <a:rPr lang="en-US" sz="1400" dirty="0"/>
                <a:t>Learning</a:t>
              </a:r>
            </a:p>
            <a:p>
              <a:r>
                <a:rPr lang="en-US" sz="1400" dirty="0"/>
                <a:t>Tools</a:t>
              </a:r>
            </a:p>
          </p:txBody>
        </p:sp>
        <p:sp>
          <p:nvSpPr>
            <p:cNvPr id="49" name="Oval 48"/>
            <p:cNvSpPr/>
            <p:nvPr/>
          </p:nvSpPr>
          <p:spPr>
            <a:xfrm>
              <a:off x="7297457" y="2600480"/>
              <a:ext cx="1577937" cy="1118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686905" y="3696918"/>
              <a:ext cx="365600" cy="199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308216" y="2524739"/>
              <a:ext cx="748500" cy="389311"/>
            </a:xfrm>
            <a:prstGeom prst="rect">
              <a:avLst/>
            </a:prstGeom>
          </p:spPr>
        </p:pic>
        <p:sp>
          <p:nvSpPr>
            <p:cNvPr id="55" name="TextBox 54"/>
            <p:cNvSpPr txBox="1"/>
            <p:nvPr/>
          </p:nvSpPr>
          <p:spPr>
            <a:xfrm>
              <a:off x="9724986" y="2927361"/>
              <a:ext cx="1249378" cy="954107"/>
            </a:xfrm>
            <a:prstGeom prst="rect">
              <a:avLst/>
            </a:prstGeom>
            <a:noFill/>
          </p:spPr>
          <p:txBody>
            <a:bodyPr wrap="square" rtlCol="0">
              <a:spAutoFit/>
            </a:bodyPr>
            <a:lstStyle/>
            <a:p>
              <a:r>
                <a:rPr lang="en-US" sz="1400" dirty="0"/>
                <a:t>Knowledge </a:t>
              </a:r>
            </a:p>
            <a:p>
              <a:r>
                <a:rPr lang="en-US" sz="1400" dirty="0"/>
                <a:t>-based </a:t>
              </a:r>
            </a:p>
            <a:p>
              <a:r>
                <a:rPr lang="en-US" sz="1400" dirty="0"/>
                <a:t>quality </a:t>
              </a:r>
            </a:p>
            <a:p>
              <a:r>
                <a:rPr lang="en-US" sz="1400" dirty="0"/>
                <a:t>training data</a:t>
              </a:r>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3016" y="3328246"/>
              <a:ext cx="861176" cy="421889"/>
            </a:xfrm>
            <a:prstGeom prst="rect">
              <a:avLst/>
            </a:prstGeom>
          </p:spPr>
        </p:pic>
        <p:cxnSp>
          <p:nvCxnSpPr>
            <p:cNvPr id="57" name="Straight Arrow Connector 56"/>
            <p:cNvCxnSpPr>
              <a:endCxn id="49" idx="0"/>
            </p:cNvCxnSpPr>
            <p:nvPr/>
          </p:nvCxnSpPr>
          <p:spPr>
            <a:xfrm flipH="1">
              <a:off x="8086425" y="2294664"/>
              <a:ext cx="15044" cy="305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8802270" y="2764906"/>
              <a:ext cx="334362" cy="174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1"/>
            </p:cNvCxnSpPr>
            <p:nvPr/>
          </p:nvCxnSpPr>
          <p:spPr>
            <a:xfrm flipH="1">
              <a:off x="8875395" y="3316517"/>
              <a:ext cx="219518" cy="11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7037408" y="2735458"/>
              <a:ext cx="378417" cy="138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7012846" y="3417849"/>
              <a:ext cx="344950" cy="207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2" name="Picture 61"/>
            <p:cNvPicPr>
              <a:picLocks noChangeAspect="1"/>
            </p:cNvPicPr>
            <p:nvPr/>
          </p:nvPicPr>
          <p:blipFill>
            <a:blip r:embed="rId7"/>
            <a:stretch>
              <a:fillRect/>
            </a:stretch>
          </p:blipFill>
          <p:spPr>
            <a:xfrm>
              <a:off x="7681288" y="1757133"/>
              <a:ext cx="887289" cy="620065"/>
            </a:xfrm>
            <a:prstGeom prst="rect">
              <a:avLst/>
            </a:prstGeom>
          </p:spPr>
        </p:pic>
        <p:pic>
          <p:nvPicPr>
            <p:cNvPr id="63" name="Picture 62"/>
            <p:cNvPicPr>
              <a:picLocks noChangeAspect="1"/>
            </p:cNvPicPr>
            <p:nvPr/>
          </p:nvPicPr>
          <p:blipFill>
            <a:blip r:embed="rId8"/>
            <a:stretch>
              <a:fillRect/>
            </a:stretch>
          </p:blipFill>
          <p:spPr>
            <a:xfrm>
              <a:off x="7892709" y="1875605"/>
              <a:ext cx="456470" cy="356498"/>
            </a:xfrm>
            <a:prstGeom prst="rect">
              <a:avLst/>
            </a:prstGeom>
          </p:spPr>
        </p:pic>
        <p:cxnSp>
          <p:nvCxnSpPr>
            <p:cNvPr id="64" name="Straight Arrow Connector 63"/>
            <p:cNvCxnSpPr/>
            <p:nvPr/>
          </p:nvCxnSpPr>
          <p:spPr>
            <a:xfrm flipV="1">
              <a:off x="8053191" y="3750136"/>
              <a:ext cx="26857" cy="349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9608017" y="2403480"/>
              <a:ext cx="1033427" cy="523220"/>
            </a:xfrm>
            <a:prstGeom prst="rect">
              <a:avLst/>
            </a:prstGeom>
            <a:noFill/>
          </p:spPr>
          <p:txBody>
            <a:bodyPr wrap="square" rtlCol="0">
              <a:spAutoFit/>
            </a:bodyPr>
            <a:lstStyle/>
            <a:p>
              <a:r>
                <a:rPr lang="en-US" sz="1400" dirty="0"/>
                <a:t>Knowledge </a:t>
              </a:r>
            </a:p>
            <a:p>
              <a:r>
                <a:rPr lang="en-US" sz="1400" dirty="0"/>
                <a:t>model</a:t>
              </a:r>
            </a:p>
          </p:txBody>
        </p:sp>
        <p:pic>
          <p:nvPicPr>
            <p:cNvPr id="66" name="Picture 65"/>
            <p:cNvPicPr>
              <a:picLocks noChangeAspect="1"/>
            </p:cNvPicPr>
            <p:nvPr/>
          </p:nvPicPr>
          <p:blipFill>
            <a:blip r:embed="rId8"/>
            <a:stretch>
              <a:fillRect/>
            </a:stretch>
          </p:blipFill>
          <p:spPr>
            <a:xfrm>
              <a:off x="7577315" y="3200690"/>
              <a:ext cx="775970" cy="447133"/>
            </a:xfrm>
            <a:prstGeom prst="rect">
              <a:avLst/>
            </a:prstGeom>
          </p:spPr>
        </p:pic>
        <p:sp>
          <p:nvSpPr>
            <p:cNvPr id="67" name="TextBox 66"/>
            <p:cNvSpPr txBox="1"/>
            <p:nvPr/>
          </p:nvSpPr>
          <p:spPr>
            <a:xfrm>
              <a:off x="7528632" y="2632140"/>
              <a:ext cx="1171660" cy="274127"/>
            </a:xfrm>
            <a:prstGeom prst="rect">
              <a:avLst/>
            </a:prstGeom>
            <a:noFill/>
          </p:spPr>
          <p:txBody>
            <a:bodyPr wrap="none" rtlCol="0">
              <a:spAutoFit/>
            </a:bodyPr>
            <a:lstStyle/>
            <a:p>
              <a:r>
                <a:rPr lang="en-US" sz="1600" b="1" dirty="0">
                  <a:solidFill>
                    <a:srgbClr val="FF0000"/>
                  </a:solidFill>
                </a:rPr>
                <a:t>AI Software</a:t>
              </a:r>
            </a:p>
          </p:txBody>
        </p:sp>
        <p:sp>
          <p:nvSpPr>
            <p:cNvPr id="68" name="TextBox 67"/>
            <p:cNvSpPr txBox="1"/>
            <p:nvPr/>
          </p:nvSpPr>
          <p:spPr>
            <a:xfrm>
              <a:off x="6354174" y="2223300"/>
              <a:ext cx="681733" cy="299048"/>
            </a:xfrm>
            <a:prstGeom prst="rect">
              <a:avLst/>
            </a:prstGeom>
            <a:noFill/>
          </p:spPr>
          <p:txBody>
            <a:bodyPr wrap="none" rtlCol="0">
              <a:spAutoFit/>
            </a:bodyPr>
            <a:lstStyle/>
            <a:p>
              <a:r>
                <a:rPr lang="en-US" sz="1400" dirty="0"/>
                <a:t>Trainer</a:t>
              </a:r>
              <a:r>
                <a:rPr lang="en-US" dirty="0"/>
                <a:t> </a:t>
              </a:r>
            </a:p>
          </p:txBody>
        </p:sp>
        <p:sp>
          <p:nvSpPr>
            <p:cNvPr id="69" name="TextBox 68"/>
            <p:cNvSpPr txBox="1"/>
            <p:nvPr/>
          </p:nvSpPr>
          <p:spPr>
            <a:xfrm>
              <a:off x="6207041" y="3732092"/>
              <a:ext cx="710999" cy="647937"/>
            </a:xfrm>
            <a:prstGeom prst="rect">
              <a:avLst/>
            </a:prstGeom>
            <a:noFill/>
          </p:spPr>
          <p:txBody>
            <a:bodyPr wrap="none" rtlCol="0">
              <a:spAutoFit/>
            </a:bodyPr>
            <a:lstStyle/>
            <a:p>
              <a:r>
                <a:rPr lang="en-US" sz="1400" dirty="0"/>
                <a:t>Crowd-</a:t>
              </a:r>
            </a:p>
            <a:p>
              <a:r>
                <a:rPr lang="en-US" sz="1400" dirty="0"/>
                <a:t>Sourced</a:t>
              </a:r>
            </a:p>
            <a:p>
              <a:r>
                <a:rPr lang="en-US" sz="1400" dirty="0"/>
                <a:t>Trainer</a:t>
              </a:r>
              <a:r>
                <a:rPr lang="en-US" dirty="0"/>
                <a:t>s</a:t>
              </a:r>
            </a:p>
          </p:txBody>
        </p:sp>
        <p:grpSp>
          <p:nvGrpSpPr>
            <p:cNvPr id="78" name="Group 77"/>
            <p:cNvGrpSpPr/>
            <p:nvPr/>
          </p:nvGrpSpPr>
          <p:grpSpPr>
            <a:xfrm>
              <a:off x="9079059" y="2974206"/>
              <a:ext cx="684201" cy="601781"/>
              <a:chOff x="4177564" y="4769475"/>
              <a:chExt cx="1266237" cy="1303888"/>
            </a:xfrm>
          </p:grpSpPr>
          <p:pic>
            <p:nvPicPr>
              <p:cNvPr id="74" name="Picture 73"/>
              <p:cNvPicPr>
                <a:picLocks noChangeAspect="1"/>
              </p:cNvPicPr>
              <p:nvPr/>
            </p:nvPicPr>
            <p:blipFill>
              <a:blip r:embed="rId2"/>
              <a:stretch>
                <a:fillRect/>
              </a:stretch>
            </p:blipFill>
            <p:spPr>
              <a:xfrm>
                <a:off x="4177564" y="5088060"/>
                <a:ext cx="1266237" cy="985303"/>
              </a:xfrm>
              <a:prstGeom prst="rect">
                <a:avLst/>
              </a:prstGeom>
            </p:spPr>
          </p:pic>
          <p:pic>
            <p:nvPicPr>
              <p:cNvPr id="77" name="Picture 76"/>
              <p:cNvPicPr>
                <a:picLocks noChangeAspect="1"/>
              </p:cNvPicPr>
              <p:nvPr/>
            </p:nvPicPr>
            <p:blipFill>
              <a:blip r:embed="rId9"/>
              <a:stretch>
                <a:fillRect/>
              </a:stretch>
            </p:blipFill>
            <p:spPr>
              <a:xfrm>
                <a:off x="4461627" y="4769475"/>
                <a:ext cx="858128" cy="714537"/>
              </a:xfrm>
              <a:prstGeom prst="rect">
                <a:avLst/>
              </a:prstGeom>
            </p:spPr>
          </p:pic>
        </p:grpSp>
        <p:pic>
          <p:nvPicPr>
            <p:cNvPr id="81" name="Picture 80"/>
            <p:cNvPicPr>
              <a:picLocks noChangeAspect="1"/>
            </p:cNvPicPr>
            <p:nvPr/>
          </p:nvPicPr>
          <p:blipFill>
            <a:blip r:embed="rId10"/>
            <a:stretch>
              <a:fillRect/>
            </a:stretch>
          </p:blipFill>
          <p:spPr>
            <a:xfrm>
              <a:off x="8977373" y="3726412"/>
              <a:ext cx="835417" cy="835417"/>
            </a:xfrm>
            <a:prstGeom prst="rect">
              <a:avLst/>
            </a:prstGeom>
          </p:spPr>
        </p:pic>
        <p:cxnSp>
          <p:nvCxnSpPr>
            <p:cNvPr id="83" name="Straight Arrow Connector 82"/>
            <p:cNvCxnSpPr/>
            <p:nvPr/>
          </p:nvCxnSpPr>
          <p:spPr>
            <a:xfrm flipH="1" flipV="1">
              <a:off x="8678452" y="3576294"/>
              <a:ext cx="448130" cy="319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9658928" y="3987909"/>
              <a:ext cx="897323" cy="523220"/>
            </a:xfrm>
            <a:prstGeom prst="rect">
              <a:avLst/>
            </a:prstGeom>
            <a:noFill/>
          </p:spPr>
          <p:txBody>
            <a:bodyPr wrap="square" rtlCol="0">
              <a:spAutoFit/>
            </a:bodyPr>
            <a:lstStyle/>
            <a:p>
              <a:r>
                <a:rPr lang="en-US" sz="1400" dirty="0"/>
                <a:t>Data QA </a:t>
              </a:r>
            </a:p>
            <a:p>
              <a:r>
                <a:rPr lang="en-US" sz="1400" dirty="0"/>
                <a:t>model</a:t>
              </a:r>
            </a:p>
          </p:txBody>
        </p:sp>
      </p:grpSp>
      <p:sp>
        <p:nvSpPr>
          <p:cNvPr id="87" name="TextBox 86"/>
          <p:cNvSpPr txBox="1"/>
          <p:nvPr/>
        </p:nvSpPr>
        <p:spPr>
          <a:xfrm>
            <a:off x="529914" y="5045459"/>
            <a:ext cx="4698240" cy="1384995"/>
          </a:xfrm>
          <a:prstGeom prst="rect">
            <a:avLst/>
          </a:prstGeom>
          <a:noFill/>
          <a:ln>
            <a:solidFill>
              <a:schemeClr val="tx1"/>
            </a:solidFill>
          </a:ln>
        </p:spPr>
        <p:txBody>
          <a:bodyPr wrap="square" rtlCol="0">
            <a:spAutoFit/>
          </a:bodyPr>
          <a:lstStyle/>
          <a:p>
            <a:pPr marL="285750" indent="-285750">
              <a:buFontTx/>
              <a:buChar char="-"/>
            </a:pPr>
            <a:r>
              <a:rPr lang="en-US" sz="1400" dirty="0"/>
              <a:t>Knowledge-based training data generation</a:t>
            </a:r>
          </a:p>
          <a:p>
            <a:pPr marL="285750" indent="-285750">
              <a:buFontTx/>
              <a:buChar char="-"/>
            </a:pPr>
            <a:r>
              <a:rPr lang="en-US" sz="1400" dirty="0"/>
              <a:t>Quality-driven training data generation</a:t>
            </a:r>
          </a:p>
          <a:p>
            <a:pPr marL="285750" indent="-285750">
              <a:buFontTx/>
              <a:buChar char="-"/>
            </a:pPr>
            <a:r>
              <a:rPr lang="en-US" sz="1400" dirty="0"/>
              <a:t>Model-based training data generation and simulation</a:t>
            </a:r>
          </a:p>
          <a:p>
            <a:endParaRPr lang="en-US" sz="1400" dirty="0"/>
          </a:p>
          <a:p>
            <a:r>
              <a:rPr lang="en-US" sz="1400" dirty="0"/>
              <a:t>Trainer: personal-based or crowd-sourced training</a:t>
            </a:r>
          </a:p>
          <a:p>
            <a:r>
              <a:rPr lang="en-US" sz="1400" dirty="0"/>
              <a:t>Approach: manual/automatic training approach</a:t>
            </a:r>
          </a:p>
        </p:txBody>
      </p:sp>
      <p:grpSp>
        <p:nvGrpSpPr>
          <p:cNvPr id="93" name="Group 92"/>
          <p:cNvGrpSpPr/>
          <p:nvPr/>
        </p:nvGrpSpPr>
        <p:grpSpPr>
          <a:xfrm>
            <a:off x="522394" y="1298671"/>
            <a:ext cx="4867532" cy="3262542"/>
            <a:chOff x="594999" y="1287489"/>
            <a:chExt cx="5076119" cy="3262542"/>
          </a:xfrm>
        </p:grpSpPr>
        <p:grpSp>
          <p:nvGrpSpPr>
            <p:cNvPr id="9" name="Group 8"/>
            <p:cNvGrpSpPr/>
            <p:nvPr/>
          </p:nvGrpSpPr>
          <p:grpSpPr>
            <a:xfrm>
              <a:off x="594999" y="1287489"/>
              <a:ext cx="5076119" cy="3262542"/>
              <a:chOff x="1069790" y="929092"/>
              <a:chExt cx="5702645" cy="5196794"/>
            </a:xfrm>
          </p:grpSpPr>
          <p:sp>
            <p:nvSpPr>
              <p:cNvPr id="4" name="TextBox 3"/>
              <p:cNvSpPr txBox="1"/>
              <p:nvPr/>
            </p:nvSpPr>
            <p:spPr>
              <a:xfrm>
                <a:off x="1667053" y="929092"/>
                <a:ext cx="4247625" cy="588297"/>
              </a:xfrm>
              <a:prstGeom prst="rect">
                <a:avLst/>
              </a:prstGeom>
              <a:noFill/>
            </p:spPr>
            <p:txBody>
              <a:bodyPr wrap="square" rtlCol="0">
                <a:spAutoFit/>
              </a:bodyPr>
              <a:lstStyle/>
              <a:p>
                <a:r>
                  <a:rPr lang="en-US" dirty="0"/>
                  <a:t>Knowledge-Based Quality Training </a:t>
                </a:r>
              </a:p>
            </p:txBody>
          </p:sp>
          <p:pic>
            <p:nvPicPr>
              <p:cNvPr id="5" name="Picture 4"/>
              <p:cNvPicPr>
                <a:picLocks noChangeAspect="1"/>
              </p:cNvPicPr>
              <p:nvPr/>
            </p:nvPicPr>
            <p:blipFill>
              <a:blip r:embed="rId2"/>
              <a:stretch>
                <a:fillRect/>
              </a:stretch>
            </p:blipFill>
            <p:spPr>
              <a:xfrm>
                <a:off x="4563696" y="4072921"/>
                <a:ext cx="804053" cy="661450"/>
              </a:xfrm>
              <a:prstGeom prst="rect">
                <a:avLst/>
              </a:prstGeom>
            </p:spPr>
          </p:pic>
          <p:pic>
            <p:nvPicPr>
              <p:cNvPr id="8" name="Picture 7"/>
              <p:cNvPicPr>
                <a:picLocks noChangeAspect="1"/>
              </p:cNvPicPr>
              <p:nvPr/>
            </p:nvPicPr>
            <p:blipFill>
              <a:blip r:embed="rId3"/>
              <a:stretch>
                <a:fillRect/>
              </a:stretch>
            </p:blipFill>
            <p:spPr>
              <a:xfrm>
                <a:off x="2204396" y="2918883"/>
                <a:ext cx="2143125" cy="1879288"/>
              </a:xfrm>
              <a:prstGeom prst="rect">
                <a:avLst/>
              </a:prstGeom>
            </p:spPr>
          </p:pic>
          <p:pic>
            <p:nvPicPr>
              <p:cNvPr id="10" name="Picture 9"/>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4500127" y="2865654"/>
                <a:ext cx="783984" cy="613165"/>
              </a:xfrm>
              <a:prstGeom prst="rect">
                <a:avLst/>
              </a:prstGeom>
            </p:spPr>
          </p:pic>
          <p:sp>
            <p:nvSpPr>
              <p:cNvPr id="15" name="TextBox 14"/>
              <p:cNvSpPr txBox="1"/>
              <p:nvPr/>
            </p:nvSpPr>
            <p:spPr>
              <a:xfrm>
                <a:off x="3810105" y="1909030"/>
                <a:ext cx="1253756" cy="367047"/>
              </a:xfrm>
              <a:prstGeom prst="rect">
                <a:avLst/>
              </a:prstGeom>
              <a:noFill/>
            </p:spPr>
            <p:txBody>
              <a:bodyPr wrap="none" rtlCol="0">
                <a:spAutoFit/>
              </a:bodyPr>
              <a:lstStyle/>
              <a:p>
                <a:r>
                  <a:rPr lang="en-US" sz="1400" dirty="0"/>
                  <a:t>AI Model (s)</a:t>
                </a:r>
              </a:p>
            </p:txBody>
          </p:sp>
          <p:pic>
            <p:nvPicPr>
              <p:cNvPr id="18" name="Picture 17"/>
              <p:cNvPicPr>
                <a:picLocks noChangeAspect="1"/>
              </p:cNvPicPr>
              <p:nvPr/>
            </p:nvPicPr>
            <p:blipFill>
              <a:blip r:embed="rId12"/>
              <a:stretch>
                <a:fillRect/>
              </a:stretch>
            </p:blipFill>
            <p:spPr>
              <a:xfrm>
                <a:off x="2216412" y="5163649"/>
                <a:ext cx="1285529" cy="851502"/>
              </a:xfrm>
              <a:prstGeom prst="rect">
                <a:avLst/>
              </a:prstGeom>
            </p:spPr>
          </p:pic>
          <p:sp>
            <p:nvSpPr>
              <p:cNvPr id="19" name="TextBox 18"/>
              <p:cNvSpPr txBox="1"/>
              <p:nvPr/>
            </p:nvSpPr>
            <p:spPr>
              <a:xfrm>
                <a:off x="3412699" y="4949293"/>
                <a:ext cx="1160743" cy="1176593"/>
              </a:xfrm>
              <a:prstGeom prst="rect">
                <a:avLst/>
              </a:prstGeom>
              <a:noFill/>
            </p:spPr>
            <p:txBody>
              <a:bodyPr wrap="square" rtlCol="0">
                <a:spAutoFit/>
              </a:bodyPr>
              <a:lstStyle/>
              <a:p>
                <a:r>
                  <a:rPr lang="en-US" sz="1400" dirty="0"/>
                  <a:t>Learning</a:t>
                </a:r>
              </a:p>
              <a:p>
                <a:r>
                  <a:rPr lang="en-US" sz="1400" dirty="0"/>
                  <a:t>Method(s)</a:t>
                </a:r>
              </a:p>
              <a:p>
                <a:r>
                  <a:rPr lang="en-US" sz="1400" dirty="0"/>
                  <a:t>&amp; Tools</a:t>
                </a:r>
              </a:p>
            </p:txBody>
          </p:sp>
          <p:sp>
            <p:nvSpPr>
              <p:cNvPr id="20" name="Oval 19"/>
              <p:cNvSpPr/>
              <p:nvPr/>
            </p:nvSpPr>
            <p:spPr>
              <a:xfrm>
                <a:off x="2328712" y="2918883"/>
                <a:ext cx="1815082" cy="16475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926977" y="4533784"/>
                <a:ext cx="420545" cy="293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190800" y="2807327"/>
                <a:ext cx="860990" cy="573402"/>
              </a:xfrm>
              <a:prstGeom prst="rect">
                <a:avLst/>
              </a:prstGeom>
            </p:spPr>
          </p:pic>
          <p:sp>
            <p:nvSpPr>
              <p:cNvPr id="24" name="TextBox 23"/>
              <p:cNvSpPr txBox="1"/>
              <p:nvPr/>
            </p:nvSpPr>
            <p:spPr>
              <a:xfrm>
                <a:off x="5313382" y="3742675"/>
                <a:ext cx="1459053" cy="1176593"/>
              </a:xfrm>
              <a:prstGeom prst="rect">
                <a:avLst/>
              </a:prstGeom>
              <a:noFill/>
            </p:spPr>
            <p:txBody>
              <a:bodyPr wrap="none" rtlCol="0">
                <a:spAutoFit/>
              </a:bodyPr>
              <a:lstStyle/>
              <a:p>
                <a:r>
                  <a:rPr lang="en-US" sz="1400" dirty="0"/>
                  <a:t>Knowledge </a:t>
                </a:r>
              </a:p>
              <a:p>
                <a:r>
                  <a:rPr lang="en-US" sz="1400" dirty="0"/>
                  <a:t>-based quality</a:t>
                </a:r>
              </a:p>
              <a:p>
                <a:r>
                  <a:rPr lang="en-US" sz="1400" dirty="0"/>
                  <a:t>training data</a:t>
                </a: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9790" y="3990782"/>
                <a:ext cx="990600" cy="621385"/>
              </a:xfrm>
              <a:prstGeom prst="rect">
                <a:avLst/>
              </a:prstGeom>
            </p:spPr>
          </p:pic>
          <p:cxnSp>
            <p:nvCxnSpPr>
              <p:cNvPr id="28" name="Straight Arrow Connector 27"/>
              <p:cNvCxnSpPr>
                <a:endCxn id="20" idx="0"/>
              </p:cNvCxnSpPr>
              <p:nvPr/>
            </p:nvCxnSpPr>
            <p:spPr>
              <a:xfrm flipH="1">
                <a:off x="3236253" y="2468458"/>
                <a:ext cx="17305" cy="45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4059680" y="3257646"/>
                <a:ext cx="504016" cy="159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4048304" y="4005990"/>
                <a:ext cx="515459" cy="235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029581" y="3117686"/>
                <a:ext cx="435288" cy="203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001328" y="4122754"/>
                <a:ext cx="396792" cy="305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7"/>
              <a:stretch>
                <a:fillRect/>
              </a:stretch>
            </p:blipFill>
            <p:spPr>
              <a:xfrm>
                <a:off x="2770228" y="1676749"/>
                <a:ext cx="1020638" cy="913270"/>
              </a:xfrm>
              <a:prstGeom prst="rect">
                <a:avLst/>
              </a:prstGeom>
            </p:spPr>
          </p:pic>
          <p:pic>
            <p:nvPicPr>
              <p:cNvPr id="41" name="Picture 40"/>
              <p:cNvPicPr>
                <a:picLocks noChangeAspect="1"/>
              </p:cNvPicPr>
              <p:nvPr/>
            </p:nvPicPr>
            <p:blipFill>
              <a:blip r:embed="rId8"/>
              <a:stretch>
                <a:fillRect/>
              </a:stretch>
            </p:blipFill>
            <p:spPr>
              <a:xfrm>
                <a:off x="3013423" y="1851241"/>
                <a:ext cx="525072" cy="525072"/>
              </a:xfrm>
              <a:prstGeom prst="rect">
                <a:avLst/>
              </a:prstGeom>
            </p:spPr>
          </p:pic>
          <p:cxnSp>
            <p:nvCxnSpPr>
              <p:cNvPr id="42" name="Straight Arrow Connector 41"/>
              <p:cNvCxnSpPr/>
              <p:nvPr/>
            </p:nvCxnSpPr>
            <p:spPr>
              <a:xfrm flipV="1">
                <a:off x="3198024" y="4612167"/>
                <a:ext cx="30893" cy="514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255062" y="2849070"/>
                <a:ext cx="1091966" cy="623980"/>
              </a:xfrm>
              <a:prstGeom prst="rect">
                <a:avLst/>
              </a:prstGeom>
              <a:noFill/>
            </p:spPr>
            <p:txBody>
              <a:bodyPr wrap="none" rtlCol="0">
                <a:spAutoFit/>
              </a:bodyPr>
              <a:lstStyle/>
              <a:p>
                <a:r>
                  <a:rPr lang="en-US" sz="1400" dirty="0"/>
                  <a:t>Knowledge </a:t>
                </a:r>
              </a:p>
              <a:p>
                <a:r>
                  <a:rPr lang="en-US" sz="1400" dirty="0"/>
                  <a:t>model</a:t>
                </a:r>
              </a:p>
            </p:txBody>
          </p:sp>
          <p:pic>
            <p:nvPicPr>
              <p:cNvPr id="53" name="Picture 52"/>
              <p:cNvPicPr>
                <a:picLocks noChangeAspect="1"/>
              </p:cNvPicPr>
              <p:nvPr/>
            </p:nvPicPr>
            <p:blipFill>
              <a:blip r:embed="rId8"/>
              <a:stretch>
                <a:fillRect/>
              </a:stretch>
            </p:blipFill>
            <p:spPr>
              <a:xfrm>
                <a:off x="2650629" y="3802909"/>
                <a:ext cx="892589" cy="658565"/>
              </a:xfrm>
              <a:prstGeom prst="rect">
                <a:avLst/>
              </a:prstGeom>
            </p:spPr>
          </p:pic>
          <p:sp>
            <p:nvSpPr>
              <p:cNvPr id="54" name="TextBox 53"/>
              <p:cNvSpPr txBox="1"/>
              <p:nvPr/>
            </p:nvSpPr>
            <p:spPr>
              <a:xfrm>
                <a:off x="2597314" y="2965514"/>
                <a:ext cx="1346237" cy="403751"/>
              </a:xfrm>
              <a:prstGeom prst="rect">
                <a:avLst/>
              </a:prstGeom>
              <a:noFill/>
            </p:spPr>
            <p:txBody>
              <a:bodyPr wrap="none" rtlCol="0">
                <a:spAutoFit/>
              </a:bodyPr>
              <a:lstStyle/>
              <a:p>
                <a:r>
                  <a:rPr lang="en-US" sz="1600" b="1" dirty="0">
                    <a:solidFill>
                      <a:srgbClr val="FF0000"/>
                    </a:solidFill>
                  </a:rPr>
                  <a:t>AI Software</a:t>
                </a:r>
              </a:p>
            </p:txBody>
          </p:sp>
          <p:sp>
            <p:nvSpPr>
              <p:cNvPr id="33" name="TextBox 32"/>
              <p:cNvSpPr txBox="1"/>
              <p:nvPr/>
            </p:nvSpPr>
            <p:spPr>
              <a:xfrm>
                <a:off x="1243665" y="2363348"/>
                <a:ext cx="784189" cy="440456"/>
              </a:xfrm>
              <a:prstGeom prst="rect">
                <a:avLst/>
              </a:prstGeom>
              <a:noFill/>
            </p:spPr>
            <p:txBody>
              <a:bodyPr wrap="none" rtlCol="0">
                <a:spAutoFit/>
              </a:bodyPr>
              <a:lstStyle/>
              <a:p>
                <a:r>
                  <a:rPr lang="en-US" sz="1400" dirty="0"/>
                  <a:t>Trainer</a:t>
                </a:r>
                <a:r>
                  <a:rPr lang="en-US" dirty="0"/>
                  <a:t> </a:t>
                </a:r>
              </a:p>
            </p:txBody>
          </p:sp>
          <p:sp>
            <p:nvSpPr>
              <p:cNvPr id="35" name="TextBox 34"/>
              <p:cNvSpPr txBox="1"/>
              <p:nvPr/>
            </p:nvSpPr>
            <p:spPr>
              <a:xfrm>
                <a:off x="1074420" y="4585591"/>
                <a:ext cx="817853" cy="954322"/>
              </a:xfrm>
              <a:prstGeom prst="rect">
                <a:avLst/>
              </a:prstGeom>
              <a:noFill/>
            </p:spPr>
            <p:txBody>
              <a:bodyPr wrap="none" rtlCol="0">
                <a:spAutoFit/>
              </a:bodyPr>
              <a:lstStyle/>
              <a:p>
                <a:r>
                  <a:rPr lang="en-US" sz="1400" dirty="0"/>
                  <a:t>Crowd-</a:t>
                </a:r>
              </a:p>
              <a:p>
                <a:r>
                  <a:rPr lang="en-US" sz="1400" dirty="0"/>
                  <a:t>Sourced</a:t>
                </a:r>
              </a:p>
              <a:p>
                <a:r>
                  <a:rPr lang="en-US" sz="1400" dirty="0"/>
                  <a:t>Trainer</a:t>
                </a:r>
                <a:r>
                  <a:rPr lang="en-US" dirty="0"/>
                  <a:t>s</a:t>
                </a:r>
              </a:p>
            </p:txBody>
          </p:sp>
        </p:grpSp>
        <p:pic>
          <p:nvPicPr>
            <p:cNvPr id="88" name="Picture 87"/>
            <p:cNvPicPr>
              <a:picLocks noChangeAspect="1"/>
            </p:cNvPicPr>
            <p:nvPr/>
          </p:nvPicPr>
          <p:blipFill>
            <a:blip r:embed="rId13"/>
            <a:stretch>
              <a:fillRect/>
            </a:stretch>
          </p:blipFill>
          <p:spPr>
            <a:xfrm>
              <a:off x="3795127" y="3009255"/>
              <a:ext cx="463336" cy="329213"/>
            </a:xfrm>
            <a:prstGeom prst="rect">
              <a:avLst/>
            </a:prstGeom>
          </p:spPr>
        </p:pic>
        <p:pic>
          <p:nvPicPr>
            <p:cNvPr id="89" name="Picture 88"/>
            <p:cNvPicPr>
              <a:picLocks noChangeAspect="1"/>
            </p:cNvPicPr>
            <p:nvPr/>
          </p:nvPicPr>
          <p:blipFill>
            <a:blip r:embed="rId10"/>
            <a:stretch>
              <a:fillRect/>
            </a:stretch>
          </p:blipFill>
          <p:spPr>
            <a:xfrm>
              <a:off x="3544548" y="3691498"/>
              <a:ext cx="936271" cy="835417"/>
            </a:xfrm>
            <a:prstGeom prst="rect">
              <a:avLst/>
            </a:prstGeom>
          </p:spPr>
        </p:pic>
        <p:sp>
          <p:nvSpPr>
            <p:cNvPr id="90" name="TextBox 89"/>
            <p:cNvSpPr txBox="1"/>
            <p:nvPr/>
          </p:nvSpPr>
          <p:spPr>
            <a:xfrm>
              <a:off x="4304794" y="3903885"/>
              <a:ext cx="897323" cy="523220"/>
            </a:xfrm>
            <a:prstGeom prst="rect">
              <a:avLst/>
            </a:prstGeom>
            <a:noFill/>
          </p:spPr>
          <p:txBody>
            <a:bodyPr wrap="square" rtlCol="0">
              <a:spAutoFit/>
            </a:bodyPr>
            <a:lstStyle/>
            <a:p>
              <a:r>
                <a:rPr lang="en-US" sz="1400" dirty="0"/>
                <a:t>Data QA </a:t>
              </a:r>
            </a:p>
            <a:p>
              <a:r>
                <a:rPr lang="en-US" sz="1400" dirty="0"/>
                <a:t>model</a:t>
              </a:r>
            </a:p>
          </p:txBody>
        </p:sp>
        <p:cxnSp>
          <p:nvCxnSpPr>
            <p:cNvPr id="91" name="Straight Arrow Connector 90"/>
            <p:cNvCxnSpPr/>
            <p:nvPr/>
          </p:nvCxnSpPr>
          <p:spPr>
            <a:xfrm flipH="1" flipV="1">
              <a:off x="3029310" y="3477357"/>
              <a:ext cx="664885" cy="55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4" name="TextBox 93"/>
          <p:cNvSpPr txBox="1"/>
          <p:nvPr/>
        </p:nvSpPr>
        <p:spPr>
          <a:xfrm>
            <a:off x="6005331" y="5045460"/>
            <a:ext cx="4596766" cy="1384995"/>
          </a:xfrm>
          <a:prstGeom prst="rect">
            <a:avLst/>
          </a:prstGeom>
          <a:noFill/>
          <a:ln>
            <a:solidFill>
              <a:schemeClr val="tx1"/>
            </a:solidFill>
          </a:ln>
        </p:spPr>
        <p:txBody>
          <a:bodyPr wrap="square" rtlCol="0">
            <a:spAutoFit/>
          </a:bodyPr>
          <a:lstStyle/>
          <a:p>
            <a:pPr marL="285750" indent="-285750">
              <a:buFontTx/>
              <a:buChar char="-"/>
            </a:pPr>
            <a:r>
              <a:rPr lang="en-US" sz="1400" dirty="0"/>
              <a:t>Knowledge-based training data generation</a:t>
            </a:r>
          </a:p>
          <a:p>
            <a:pPr marL="285750" indent="-285750">
              <a:buFontTx/>
              <a:buChar char="-"/>
            </a:pPr>
            <a:r>
              <a:rPr lang="en-US" sz="1400" dirty="0"/>
              <a:t>Quality-driven training data generation</a:t>
            </a:r>
          </a:p>
          <a:p>
            <a:pPr marL="285750" indent="-285750">
              <a:buFontTx/>
              <a:buChar char="-"/>
            </a:pPr>
            <a:r>
              <a:rPr lang="en-US" sz="1400" dirty="0"/>
              <a:t>Model-based training data generation and simulation</a:t>
            </a:r>
          </a:p>
          <a:p>
            <a:endParaRPr lang="en-US" sz="1400" dirty="0"/>
          </a:p>
          <a:p>
            <a:r>
              <a:rPr lang="en-US" sz="1400" dirty="0"/>
              <a:t>Trainer: personal-based or crowd-sourced training</a:t>
            </a:r>
          </a:p>
          <a:p>
            <a:r>
              <a:rPr lang="en-US" sz="1400" dirty="0"/>
              <a:t>Approach: AI-based automatic training approach</a:t>
            </a:r>
          </a:p>
        </p:txBody>
      </p:sp>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92473" y="4140642"/>
            <a:ext cx="745167" cy="745167"/>
          </a:xfrm>
          <a:prstGeom prst="rect">
            <a:avLst/>
          </a:prstGeom>
        </p:spPr>
      </p:pic>
      <p:pic>
        <p:nvPicPr>
          <p:cNvPr id="7" name="Picture 6"/>
          <p:cNvPicPr>
            <a:picLocks noChangeAspect="1"/>
          </p:cNvPicPr>
          <p:nvPr/>
        </p:nvPicPr>
        <p:blipFill>
          <a:blip r:embed="rId15"/>
          <a:stretch>
            <a:fillRect/>
          </a:stretch>
        </p:blipFill>
        <p:spPr>
          <a:xfrm>
            <a:off x="7617680" y="3957036"/>
            <a:ext cx="371060" cy="363890"/>
          </a:xfrm>
          <a:prstGeom prst="rect">
            <a:avLst/>
          </a:prstGeom>
        </p:spPr>
      </p:pic>
      <p:pic>
        <p:nvPicPr>
          <p:cNvPr id="71" name="Picture 70"/>
          <p:cNvPicPr>
            <a:picLocks noChangeAspect="1"/>
          </p:cNvPicPr>
          <p:nvPr/>
        </p:nvPicPr>
        <p:blipFill>
          <a:blip r:embed="rId16" cstate="hqprint">
            <a:extLst>
              <a:ext uri="{28A0092B-C50C-407E-A947-70E740481C1C}">
                <a14:useLocalDpi xmlns:a14="http://schemas.microsoft.com/office/drawing/2010/main" val="0"/>
              </a:ext>
            </a:extLst>
          </a:blip>
          <a:stretch>
            <a:fillRect/>
          </a:stretch>
        </p:blipFill>
        <p:spPr>
          <a:xfrm>
            <a:off x="2222504" y="3845627"/>
            <a:ext cx="347712" cy="347712"/>
          </a:xfrm>
          <a:prstGeom prst="rect">
            <a:avLst/>
          </a:prstGeom>
        </p:spPr>
      </p:pic>
    </p:spTree>
    <p:extLst>
      <p:ext uri="{BB962C8B-B14F-4D97-AF65-F5344CB8AC3E}">
        <p14:creationId xmlns:p14="http://schemas.microsoft.com/office/powerpoint/2010/main" val="1769944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003932"/>
            <a:ext cx="11353800" cy="584775"/>
          </a:xfrm>
          <a:prstGeom prst="rect">
            <a:avLst/>
          </a:prstGeom>
          <a:noFill/>
        </p:spPr>
        <p:txBody>
          <a:bodyPr wrap="square" rtlCol="0">
            <a:spAutoFit/>
          </a:bodyPr>
          <a:lstStyle/>
          <a:p>
            <a:pPr algn="ctr"/>
            <a:r>
              <a:rPr lang="en-US" sz="3200" b="1" dirty="0"/>
              <a:t>AI Testing – Test Automation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4222282" cy="2297151"/>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9745" y="0"/>
            <a:ext cx="3732255" cy="22971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2282" y="-1"/>
            <a:ext cx="4022399" cy="2297151"/>
          </a:xfrm>
          <a:prstGeom prst="rect">
            <a:avLst/>
          </a:prstGeom>
        </p:spPr>
      </p:pic>
      <p:sp>
        <p:nvSpPr>
          <p:cNvPr id="14" name="TextBox 13"/>
          <p:cNvSpPr txBox="1"/>
          <p:nvPr/>
        </p:nvSpPr>
        <p:spPr>
          <a:xfrm>
            <a:off x="1261478" y="4172379"/>
            <a:ext cx="9944003" cy="2308324"/>
          </a:xfrm>
          <a:prstGeom prst="rect">
            <a:avLst/>
          </a:prstGeom>
          <a:noFill/>
        </p:spPr>
        <p:txBody>
          <a:bodyPr wrap="square" rtlCol="0">
            <a:spAutoFit/>
          </a:bodyPr>
          <a:lstStyle/>
          <a:p>
            <a:pPr algn="ctr"/>
            <a:r>
              <a:rPr lang="en-US" sz="2400" b="1" dirty="0"/>
              <a:t>Presented by: Jerry Gao, Professor, and Director</a:t>
            </a:r>
          </a:p>
          <a:p>
            <a:pPr algn="ctr"/>
            <a:endParaRPr lang="en-US" sz="2400" b="1" dirty="0"/>
          </a:p>
          <a:p>
            <a:pPr algn="ctr"/>
            <a:r>
              <a:rPr lang="en-US" sz="2400" b="1" dirty="0"/>
              <a:t>San Jose State University – Excellence Research Center on </a:t>
            </a:r>
          </a:p>
          <a:p>
            <a:pPr algn="ctr"/>
            <a:r>
              <a:rPr lang="en-US" sz="2400" b="1" dirty="0"/>
              <a:t>Smart Technology, Computing, and Complex Systems</a:t>
            </a:r>
          </a:p>
          <a:p>
            <a:pPr algn="ctr"/>
            <a:endParaRPr lang="en-US" sz="2400" b="1" dirty="0"/>
          </a:p>
          <a:p>
            <a:pPr algn="ctr"/>
            <a:r>
              <a:rPr lang="en-US" sz="2400" b="1" dirty="0"/>
              <a:t>Date: 6/4/2018</a:t>
            </a:r>
          </a:p>
        </p:txBody>
      </p:sp>
    </p:spTree>
    <p:extLst>
      <p:ext uri="{BB962C8B-B14F-4D97-AF65-F5344CB8AC3E}">
        <p14:creationId xmlns:p14="http://schemas.microsoft.com/office/powerpoint/2010/main" val="2337483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28CB4F0-C8BE-4D10-852D-503432CE7E08}"/>
              </a:ext>
            </a:extLst>
          </p:cNvPr>
          <p:cNvSpPr/>
          <p:nvPr/>
        </p:nvSpPr>
        <p:spPr>
          <a:xfrm>
            <a:off x="674954" y="1652244"/>
            <a:ext cx="1973641" cy="2677656"/>
          </a:xfrm>
          <a:prstGeom prst="rect">
            <a:avLst/>
          </a:prstGeom>
        </p:spPr>
        <p:txBody>
          <a:bodyPr wrap="square">
            <a:spAutoFit/>
          </a:bodyPr>
          <a:lstStyle/>
          <a:p>
            <a:pPr fontAlgn="base">
              <a:buFont typeface="Arial" panose="020B0604020202020204" pitchFamily="34" charset="0"/>
              <a:buChar char="•"/>
            </a:pPr>
            <a:r>
              <a:rPr lang="en-US" altLang="zh-CN" sz="2400" dirty="0" err="1">
                <a:latin typeface="Lato"/>
              </a:rPr>
              <a:t>Applitools</a:t>
            </a:r>
            <a:endParaRPr lang="en-US" altLang="zh-CN" sz="2400" dirty="0">
              <a:latin typeface="Lato"/>
            </a:endParaRPr>
          </a:p>
          <a:p>
            <a:pPr fontAlgn="base">
              <a:buFont typeface="Arial" panose="020B0604020202020204" pitchFamily="34" charset="0"/>
              <a:buChar char="•"/>
            </a:pPr>
            <a:r>
              <a:rPr lang="en-US" altLang="zh-CN" sz="2400" dirty="0" err="1">
                <a:latin typeface="Lato"/>
              </a:rPr>
              <a:t>SauceLabs</a:t>
            </a:r>
            <a:endParaRPr lang="en-US" altLang="zh-CN" sz="2400" dirty="0">
              <a:latin typeface="Lato"/>
            </a:endParaRPr>
          </a:p>
          <a:p>
            <a:pPr fontAlgn="base">
              <a:buFont typeface="Arial" panose="020B0604020202020204" pitchFamily="34" charset="0"/>
              <a:buChar char="•"/>
            </a:pPr>
            <a:r>
              <a:rPr lang="en-US" altLang="zh-CN" sz="2400" dirty="0" err="1">
                <a:latin typeface="Lato"/>
              </a:rPr>
              <a:t>Testim</a:t>
            </a:r>
            <a:endParaRPr lang="en-US" altLang="zh-CN" sz="2400" dirty="0">
              <a:latin typeface="Lato"/>
            </a:endParaRPr>
          </a:p>
          <a:p>
            <a:pPr fontAlgn="base">
              <a:buFont typeface="Arial" panose="020B0604020202020204" pitchFamily="34" charset="0"/>
              <a:buChar char="•"/>
            </a:pPr>
            <a:r>
              <a:rPr lang="en-US" altLang="zh-CN" sz="2400" dirty="0" err="1">
                <a:latin typeface="Lato"/>
              </a:rPr>
              <a:t>Sealights</a:t>
            </a:r>
            <a:endParaRPr lang="en-US" altLang="zh-CN" sz="2400" dirty="0">
              <a:latin typeface="Lato"/>
            </a:endParaRPr>
          </a:p>
          <a:p>
            <a:pPr fontAlgn="base">
              <a:buFont typeface="Arial" panose="020B0604020202020204" pitchFamily="34" charset="0"/>
              <a:buChar char="•"/>
            </a:pPr>
            <a:r>
              <a:rPr lang="en-US" altLang="zh-CN" sz="2400" dirty="0">
                <a:latin typeface="Lato"/>
              </a:rPr>
              <a:t>Test.AI</a:t>
            </a:r>
          </a:p>
          <a:p>
            <a:pPr fontAlgn="base">
              <a:buFont typeface="Arial" panose="020B0604020202020204" pitchFamily="34" charset="0"/>
              <a:buChar char="•"/>
            </a:pPr>
            <a:r>
              <a:rPr lang="en-US" altLang="zh-CN" sz="2400" dirty="0" err="1">
                <a:latin typeface="Lato"/>
              </a:rPr>
              <a:t>Mabl</a:t>
            </a:r>
            <a:endParaRPr lang="en-US" altLang="zh-CN" sz="2400" dirty="0">
              <a:latin typeface="Lato"/>
            </a:endParaRPr>
          </a:p>
          <a:p>
            <a:pPr fontAlgn="base">
              <a:buFont typeface="Arial" panose="020B0604020202020204" pitchFamily="34" charset="0"/>
              <a:buChar char="•"/>
            </a:pPr>
            <a:r>
              <a:rPr lang="en-US" altLang="zh-CN" sz="2400" dirty="0" err="1">
                <a:latin typeface="Lato"/>
              </a:rPr>
              <a:t>ReTest</a:t>
            </a:r>
            <a:endParaRPr lang="en-US" altLang="zh-CN" sz="2400" b="0" i="0" dirty="0">
              <a:effectLst/>
              <a:latin typeface="Lato"/>
            </a:endParaRPr>
          </a:p>
        </p:txBody>
      </p:sp>
      <p:sp>
        <p:nvSpPr>
          <p:cNvPr id="3" name="矩形 2">
            <a:extLst>
              <a:ext uri="{FF2B5EF4-FFF2-40B4-BE49-F238E27FC236}">
                <a16:creationId xmlns:a16="http://schemas.microsoft.com/office/drawing/2014/main" id="{A462501A-4B8A-4F93-9713-8469A007FA9D}"/>
              </a:ext>
            </a:extLst>
          </p:cNvPr>
          <p:cNvSpPr/>
          <p:nvPr/>
        </p:nvSpPr>
        <p:spPr>
          <a:xfrm>
            <a:off x="544325" y="291533"/>
            <a:ext cx="11118939" cy="523220"/>
          </a:xfrm>
          <a:prstGeom prst="rect">
            <a:avLst/>
          </a:prstGeom>
        </p:spPr>
        <p:txBody>
          <a:bodyPr wrap="square">
            <a:spAutoFit/>
          </a:bodyPr>
          <a:lstStyle/>
          <a:p>
            <a:r>
              <a:rPr lang="en-US" altLang="zh-CN" sz="2800" dirty="0">
                <a:solidFill>
                  <a:srgbClr val="0070C0"/>
                </a:solidFill>
                <a:latin typeface="Montserrat"/>
              </a:rPr>
              <a:t>7 Innovative AI Test Automation Tools for the Future: The Third Wave</a:t>
            </a:r>
            <a:endParaRPr lang="en-US" altLang="zh-CN" sz="2800" b="0" i="0" dirty="0">
              <a:solidFill>
                <a:srgbClr val="0070C0"/>
              </a:solidFill>
              <a:effectLst/>
              <a:latin typeface="Montserrat"/>
            </a:endParaRPr>
          </a:p>
        </p:txBody>
      </p:sp>
      <p:pic>
        <p:nvPicPr>
          <p:cNvPr id="2050" name="Picture 2" descr="Top-10-software-testing-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852" y="1167052"/>
            <a:ext cx="7949680" cy="4226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11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17851960"/>
              </p:ext>
            </p:extLst>
          </p:nvPr>
        </p:nvGraphicFramePr>
        <p:xfrm>
          <a:off x="180474" y="237141"/>
          <a:ext cx="11417968" cy="7686040"/>
        </p:xfrm>
        <a:graphic>
          <a:graphicData uri="http://schemas.openxmlformats.org/drawingml/2006/table">
            <a:tbl>
              <a:tblPr firstRow="1" bandRow="1">
                <a:tableStyleId>{5C22544A-7EE6-4342-B048-85BDC9FD1C3A}</a:tableStyleId>
              </a:tblPr>
              <a:tblGrid>
                <a:gridCol w="1564104">
                  <a:extLst>
                    <a:ext uri="{9D8B030D-6E8A-4147-A177-3AD203B41FA5}">
                      <a16:colId xmlns:a16="http://schemas.microsoft.com/office/drawing/2014/main" val="3605484987"/>
                    </a:ext>
                  </a:extLst>
                </a:gridCol>
                <a:gridCol w="1534372">
                  <a:extLst>
                    <a:ext uri="{9D8B030D-6E8A-4147-A177-3AD203B41FA5}">
                      <a16:colId xmlns:a16="http://schemas.microsoft.com/office/drawing/2014/main" val="1699921214"/>
                    </a:ext>
                  </a:extLst>
                </a:gridCol>
                <a:gridCol w="1473523">
                  <a:extLst>
                    <a:ext uri="{9D8B030D-6E8A-4147-A177-3AD203B41FA5}">
                      <a16:colId xmlns:a16="http://schemas.microsoft.com/office/drawing/2014/main" val="3948739751"/>
                    </a:ext>
                  </a:extLst>
                </a:gridCol>
                <a:gridCol w="1876926">
                  <a:extLst>
                    <a:ext uri="{9D8B030D-6E8A-4147-A177-3AD203B41FA5}">
                      <a16:colId xmlns:a16="http://schemas.microsoft.com/office/drawing/2014/main" val="2843899383"/>
                    </a:ext>
                  </a:extLst>
                </a:gridCol>
                <a:gridCol w="1306017">
                  <a:extLst>
                    <a:ext uri="{9D8B030D-6E8A-4147-A177-3AD203B41FA5}">
                      <a16:colId xmlns:a16="http://schemas.microsoft.com/office/drawing/2014/main" val="2457499780"/>
                    </a:ext>
                  </a:extLst>
                </a:gridCol>
                <a:gridCol w="1713038">
                  <a:extLst>
                    <a:ext uri="{9D8B030D-6E8A-4147-A177-3AD203B41FA5}">
                      <a16:colId xmlns:a16="http://schemas.microsoft.com/office/drawing/2014/main" val="990105302"/>
                    </a:ext>
                  </a:extLst>
                </a:gridCol>
                <a:gridCol w="936508">
                  <a:extLst>
                    <a:ext uri="{9D8B030D-6E8A-4147-A177-3AD203B41FA5}">
                      <a16:colId xmlns:a16="http://schemas.microsoft.com/office/drawing/2014/main" val="3567311530"/>
                    </a:ext>
                  </a:extLst>
                </a:gridCol>
                <a:gridCol w="1013480">
                  <a:extLst>
                    <a:ext uri="{9D8B030D-6E8A-4147-A177-3AD203B41FA5}">
                      <a16:colId xmlns:a16="http://schemas.microsoft.com/office/drawing/2014/main" val="2526310776"/>
                    </a:ext>
                  </a:extLst>
                </a:gridCol>
              </a:tblGrid>
              <a:tr h="370840">
                <a:tc>
                  <a:txBody>
                    <a:bodyPr/>
                    <a:lstStyle/>
                    <a:p>
                      <a:endParaRPr lang="en-US" dirty="0"/>
                    </a:p>
                  </a:txBody>
                  <a:tcPr/>
                </a:tc>
                <a:tc>
                  <a:txBody>
                    <a:bodyPr/>
                    <a:lstStyle/>
                    <a:p>
                      <a:r>
                        <a:rPr lang="en-US" dirty="0" err="1"/>
                        <a:t>Applitools</a:t>
                      </a:r>
                      <a:endParaRPr lang="en-US" dirty="0"/>
                    </a:p>
                  </a:txBody>
                  <a:tcPr/>
                </a:tc>
                <a:tc>
                  <a:txBody>
                    <a:bodyPr/>
                    <a:lstStyle/>
                    <a:p>
                      <a:r>
                        <a:rPr lang="en-US" dirty="0" err="1"/>
                        <a:t>SauceLabs</a:t>
                      </a:r>
                      <a:endParaRPr lang="en-US" dirty="0"/>
                    </a:p>
                  </a:txBody>
                  <a:tcPr/>
                </a:tc>
                <a:tc>
                  <a:txBody>
                    <a:bodyPr/>
                    <a:lstStyle/>
                    <a:p>
                      <a:r>
                        <a:rPr lang="en-US" dirty="0" err="1"/>
                        <a:t>Testim</a:t>
                      </a:r>
                      <a:endParaRPr lang="en-US" dirty="0"/>
                    </a:p>
                  </a:txBody>
                  <a:tcPr/>
                </a:tc>
                <a:tc>
                  <a:txBody>
                    <a:bodyPr/>
                    <a:lstStyle/>
                    <a:p>
                      <a:r>
                        <a:rPr lang="en-US" dirty="0" err="1"/>
                        <a:t>Sealights</a:t>
                      </a:r>
                      <a:endParaRPr lang="en-US" dirty="0"/>
                    </a:p>
                  </a:txBody>
                  <a:tcPr/>
                </a:tc>
                <a:tc>
                  <a:txBody>
                    <a:bodyPr/>
                    <a:lstStyle/>
                    <a:p>
                      <a:r>
                        <a:rPr lang="en-US" dirty="0" err="1"/>
                        <a:t>TestAI</a:t>
                      </a:r>
                      <a:endParaRPr lang="en-US" dirty="0"/>
                    </a:p>
                  </a:txBody>
                  <a:tcPr/>
                </a:tc>
                <a:tc>
                  <a:txBody>
                    <a:bodyPr/>
                    <a:lstStyle/>
                    <a:p>
                      <a:r>
                        <a:rPr lang="en-US" dirty="0" err="1"/>
                        <a:t>Mabl</a:t>
                      </a:r>
                      <a:endParaRPr lang="en-US" dirty="0"/>
                    </a:p>
                  </a:txBody>
                  <a:tcPr/>
                </a:tc>
                <a:tc>
                  <a:txBody>
                    <a:bodyPr/>
                    <a:lstStyle/>
                    <a:p>
                      <a:r>
                        <a:rPr lang="en-US" dirty="0" err="1"/>
                        <a:t>ReTest</a:t>
                      </a:r>
                      <a:endParaRPr lang="en-US" dirty="0"/>
                    </a:p>
                  </a:txBody>
                  <a:tcPr/>
                </a:tc>
                <a:extLst>
                  <a:ext uri="{0D108BD9-81ED-4DB2-BD59-A6C34878D82A}">
                    <a16:rowId xmlns:a16="http://schemas.microsoft.com/office/drawing/2014/main" val="1031246277"/>
                  </a:ext>
                </a:extLst>
              </a:tr>
              <a:tr h="370840">
                <a:tc>
                  <a:txBody>
                    <a:bodyPr/>
                    <a:lstStyle/>
                    <a:p>
                      <a:r>
                        <a:rPr lang="en-US" baseline="0" dirty="0"/>
                        <a:t>Objectives</a:t>
                      </a:r>
                      <a:endParaRPr lang="en-US" dirty="0"/>
                    </a:p>
                  </a:txBody>
                  <a:tcPr/>
                </a:tc>
                <a:tc>
                  <a:txBody>
                    <a:bodyPr/>
                    <a:lstStyle/>
                    <a:p>
                      <a:r>
                        <a:rPr lang="en-US" dirty="0"/>
                        <a:t>Ai-based</a:t>
                      </a:r>
                      <a:r>
                        <a:rPr lang="en-US" baseline="0" dirty="0"/>
                        <a:t> </a:t>
                      </a:r>
                      <a:r>
                        <a:rPr lang="en-US" dirty="0"/>
                        <a:t>automated maintenance </a:t>
                      </a:r>
                    </a:p>
                  </a:txBody>
                  <a:tcPr/>
                </a:tc>
                <a:tc>
                  <a:txBody>
                    <a:bodyPr/>
                    <a:lstStyle/>
                    <a:p>
                      <a:endParaRPr lang="en-US" dirty="0"/>
                    </a:p>
                  </a:txBody>
                  <a:tcPr/>
                </a:tc>
                <a:tc>
                  <a:txBody>
                    <a:bodyPr/>
                    <a:lstStyle/>
                    <a:p>
                      <a:r>
                        <a:rPr lang="en-US" dirty="0"/>
                        <a:t>Ai-based</a:t>
                      </a:r>
                      <a:r>
                        <a:rPr lang="en-US" baseline="0" dirty="0"/>
                        <a:t> test </a:t>
                      </a:r>
                      <a:r>
                        <a:rPr lang="en-US" dirty="0"/>
                        <a:t>authorization</a:t>
                      </a:r>
                      <a:r>
                        <a:rPr lang="en-US" baseline="0" dirty="0"/>
                        <a:t> and </a:t>
                      </a:r>
                      <a:r>
                        <a:rPr lang="en-US" dirty="0"/>
                        <a:t>execution</a:t>
                      </a:r>
                    </a:p>
                  </a:txBody>
                  <a:tcPr/>
                </a:tc>
                <a:tc>
                  <a:txBody>
                    <a:bodyPr/>
                    <a:lstStyle/>
                    <a:p>
                      <a:endParaRPr lang="en-US" dirty="0"/>
                    </a:p>
                  </a:txBody>
                  <a:tcPr/>
                </a:tc>
                <a:tc>
                  <a:txBody>
                    <a:bodyPr/>
                    <a:lstStyle/>
                    <a:p>
                      <a:r>
                        <a:rPr lang="en-US" dirty="0"/>
                        <a:t>Add an Ai brain to Selenium and </a:t>
                      </a:r>
                      <a:r>
                        <a:rPr lang="en-US" dirty="0" err="1"/>
                        <a:t>Appium</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49715032"/>
                  </a:ext>
                </a:extLst>
              </a:tr>
              <a:tr h="370840">
                <a:tc>
                  <a:txBody>
                    <a:bodyPr/>
                    <a:lstStyle/>
                    <a:p>
                      <a:r>
                        <a:rPr lang="en-US" dirty="0"/>
                        <a:t>Approaches</a:t>
                      </a:r>
                    </a:p>
                  </a:txBody>
                  <a:tcPr/>
                </a:tc>
                <a:tc>
                  <a:txBody>
                    <a:bodyPr/>
                    <a:lstStyle/>
                    <a:p>
                      <a:r>
                        <a:rPr lang="en-US" dirty="0"/>
                        <a:t>Automatically understand the changes </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r>
                        <a:rPr lang="en-US" dirty="0"/>
                        <a:t>Dynamic</a:t>
                      </a:r>
                      <a:r>
                        <a:rPr lang="en-US" baseline="0" dirty="0"/>
                        <a:t> approach</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25292379"/>
                  </a:ext>
                </a:extLst>
              </a:tr>
              <a:tr h="672461">
                <a:tc>
                  <a:txBody>
                    <a:bodyPr/>
                    <a:lstStyle/>
                    <a:p>
                      <a:r>
                        <a:rPr lang="en-US" dirty="0"/>
                        <a:t>Test</a:t>
                      </a:r>
                      <a:r>
                        <a:rPr lang="en-US" baseline="0" dirty="0"/>
                        <a:t> Format</a:t>
                      </a:r>
                      <a:endParaRPr lang="en-US" dirty="0"/>
                    </a:p>
                  </a:txBody>
                  <a:tcPr/>
                </a:tc>
                <a:tc>
                  <a:txBody>
                    <a:bodyPr/>
                    <a:lstStyle/>
                    <a:p>
                      <a:endParaRPr lang="en-US" dirty="0"/>
                    </a:p>
                  </a:txBody>
                  <a:tcPr/>
                </a:tc>
                <a:tc>
                  <a:txBody>
                    <a:bodyPr/>
                    <a:lstStyle/>
                    <a:p>
                      <a:endParaRPr lang="en-US" dirty="0"/>
                    </a:p>
                  </a:txBody>
                  <a:tcPr/>
                </a:tc>
                <a:tc>
                  <a:txBody>
                    <a:bodyPr/>
                    <a:lstStyle/>
                    <a:p>
                      <a:r>
                        <a:rPr lang="en-US" dirty="0"/>
                        <a:t>Reducing flaky tests and test maintenance</a:t>
                      </a:r>
                    </a:p>
                  </a:txBody>
                  <a:tcPr/>
                </a:tc>
                <a:tc>
                  <a:txBody>
                    <a:bodyPr/>
                    <a:lstStyle/>
                    <a:p>
                      <a:endParaRPr lang="en-US" dirty="0"/>
                    </a:p>
                  </a:txBody>
                  <a:tcPr/>
                </a:tc>
                <a:tc>
                  <a:txBody>
                    <a:bodyPr/>
                    <a:lstStyle/>
                    <a:p>
                      <a:r>
                        <a:rPr lang="en-US" dirty="0"/>
                        <a:t>Similar</a:t>
                      </a:r>
                      <a:r>
                        <a:rPr lang="en-US" baseline="0" dirty="0"/>
                        <a:t> </a:t>
                      </a:r>
                      <a:r>
                        <a:rPr lang="en-US" dirty="0"/>
                        <a:t>BDD syntax of Cucumber</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52862052"/>
                  </a:ext>
                </a:extLst>
              </a:tr>
              <a:tr h="320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Test Execution</a:t>
                      </a:r>
                    </a:p>
                  </a:txBody>
                  <a:tcPr/>
                </a:tc>
                <a:tc>
                  <a:txBody>
                    <a:bodyPr/>
                    <a:lstStyle/>
                    <a:p>
                      <a:r>
                        <a:rPr lang="en-US" dirty="0"/>
                        <a:t>Auto visual</a:t>
                      </a:r>
                      <a:r>
                        <a:rPr lang="en-US" baseline="0" dirty="0"/>
                        <a:t> test execution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Support</a:t>
                      </a:r>
                      <a:r>
                        <a:rPr lang="en-US" baseline="0" dirty="0"/>
                        <a:t> GUI test execution</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76418226"/>
                  </a:ext>
                </a:extLst>
              </a:tr>
              <a:tr h="320040">
                <a:tc>
                  <a:txBody>
                    <a:bodyPr/>
                    <a:lstStyle/>
                    <a:p>
                      <a:r>
                        <a:rPr lang="en-US" dirty="0"/>
                        <a:t>Automatic</a:t>
                      </a:r>
                      <a:r>
                        <a:rPr lang="en-US" baseline="0" dirty="0"/>
                        <a:t> </a:t>
                      </a:r>
                      <a:r>
                        <a:rPr lang="en-US" dirty="0"/>
                        <a:t>Change</a:t>
                      </a:r>
                      <a:r>
                        <a:rPr lang="en-US" baseline="0" dirty="0"/>
                        <a:t> Identification</a:t>
                      </a:r>
                      <a:endParaRPr lang="en-US" dirty="0"/>
                    </a:p>
                  </a:txBody>
                  <a:tcPr/>
                </a:tc>
                <a:tc>
                  <a:txBody>
                    <a:bodyPr/>
                    <a:lstStyle/>
                    <a:p>
                      <a:r>
                        <a:rPr lang="en-US" dirty="0"/>
                        <a:t>GUI</a:t>
                      </a:r>
                      <a:r>
                        <a:rPr lang="en-US" baseline="0" dirty="0"/>
                        <a:t> change and test identification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GUI</a:t>
                      </a:r>
                      <a:r>
                        <a:rPr lang="en-US" baseline="0" dirty="0"/>
                        <a:t> screens and elements </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77981236"/>
                  </a:ext>
                </a:extLst>
              </a:tr>
              <a:tr h="320040">
                <a:tc>
                  <a:txBody>
                    <a:bodyPr/>
                    <a:lstStyle/>
                    <a:p>
                      <a:r>
                        <a:rPr lang="en-US" dirty="0"/>
                        <a:t>Platform/Tool</a:t>
                      </a:r>
                    </a:p>
                  </a:txBody>
                  <a:tcPr/>
                </a:tc>
                <a:tc>
                  <a:txBody>
                    <a:bodyPr/>
                    <a:lstStyle/>
                    <a:p>
                      <a:r>
                        <a:rPr lang="en-US" dirty="0"/>
                        <a:t>Visual Validation Tool</a:t>
                      </a:r>
                    </a:p>
                  </a:txBody>
                  <a:tcPr/>
                </a:tc>
                <a:tc>
                  <a:txBody>
                    <a:bodyPr/>
                    <a:lstStyle/>
                    <a:p>
                      <a:r>
                        <a:rPr lang="en-US" dirty="0"/>
                        <a:t>Cloud-Based</a:t>
                      </a:r>
                    </a:p>
                  </a:txBody>
                  <a:tcPr/>
                </a:tc>
                <a:tc>
                  <a:txBody>
                    <a:bodyPr/>
                    <a:lstStyle/>
                    <a:p>
                      <a:r>
                        <a:rPr lang="en-US" dirty="0"/>
                        <a:t>Cloud-Based</a:t>
                      </a:r>
                    </a:p>
                  </a:txBody>
                  <a:tcPr/>
                </a:tc>
                <a:tc>
                  <a:txBody>
                    <a:bodyPr/>
                    <a:lstStyle/>
                    <a:p>
                      <a:endParaRPr lang="en-US" dirty="0"/>
                    </a:p>
                  </a:txBody>
                  <a:tcPr/>
                </a:tc>
                <a:tc>
                  <a:txBody>
                    <a:bodyPr/>
                    <a:lstStyle/>
                    <a:p>
                      <a:r>
                        <a:rPr lang="en-US" dirty="0"/>
                        <a:t>Tool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13982018"/>
                  </a:ext>
                </a:extLst>
              </a:tr>
              <a:tr h="320040">
                <a:tc>
                  <a:txBody>
                    <a:bodyPr/>
                    <a:lstStyle/>
                    <a:p>
                      <a:r>
                        <a:rPr lang="en-US" dirty="0"/>
                        <a:t>Dependent</a:t>
                      </a:r>
                      <a:r>
                        <a:rPr lang="en-US" baseline="0" dirty="0"/>
                        <a:t> Technology</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Selenium and </a:t>
                      </a:r>
                      <a:r>
                        <a:rPr lang="en-US" dirty="0" err="1"/>
                        <a:t>Appium</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72517895"/>
                  </a:ext>
                </a:extLst>
              </a:tr>
              <a:tr h="320040">
                <a:tc>
                  <a:txBody>
                    <a:bodyPr/>
                    <a:lstStyle/>
                    <a:p>
                      <a:r>
                        <a:rPr lang="en-US" dirty="0"/>
                        <a:t>Bug detection</a:t>
                      </a:r>
                    </a:p>
                  </a:txBody>
                  <a:tcPr/>
                </a:tc>
                <a:tc>
                  <a:txBody>
                    <a:bodyPr/>
                    <a:lstStyle/>
                    <a:p>
                      <a:r>
                        <a:rPr lang="en-US" dirty="0"/>
                        <a:t>find out potential bugs </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32427337"/>
                  </a:ext>
                </a:extLst>
              </a:tr>
            </a:tbl>
          </a:graphicData>
        </a:graphic>
      </p:graphicFrame>
    </p:spTree>
    <p:extLst>
      <p:ext uri="{BB962C8B-B14F-4D97-AF65-F5344CB8AC3E}">
        <p14:creationId xmlns:p14="http://schemas.microsoft.com/office/powerpoint/2010/main" val="3189808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96946" y="340243"/>
            <a:ext cx="11426459" cy="6315738"/>
          </a:xfrm>
          <a:prstGeom prst="rect">
            <a:avLst/>
          </a:prstGeom>
        </p:spPr>
      </p:pic>
    </p:spTree>
    <p:extLst>
      <p:ext uri="{BB962C8B-B14F-4D97-AF65-F5344CB8AC3E}">
        <p14:creationId xmlns:p14="http://schemas.microsoft.com/office/powerpoint/2010/main" val="1949391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453523" y="423542"/>
            <a:ext cx="11235504" cy="2671240"/>
            <a:chOff x="435796" y="2749454"/>
            <a:chExt cx="11235504" cy="2671240"/>
          </a:xfrm>
        </p:grpSpPr>
        <p:sp>
          <p:nvSpPr>
            <p:cNvPr id="29" name="Freeform 28"/>
            <p:cNvSpPr/>
            <p:nvPr/>
          </p:nvSpPr>
          <p:spPr>
            <a:xfrm>
              <a:off x="502291" y="2749454"/>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0 w 3123406"/>
                <a:gd name="connsiteY5"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3406" h="1249362">
                  <a:moveTo>
                    <a:pt x="0" y="0"/>
                  </a:moveTo>
                  <a:lnTo>
                    <a:pt x="2498725" y="0"/>
                  </a:lnTo>
                  <a:lnTo>
                    <a:pt x="3123406" y="624681"/>
                  </a:lnTo>
                  <a:lnTo>
                    <a:pt x="2498725" y="1249362"/>
                  </a:lnTo>
                  <a:lnTo>
                    <a:pt x="0" y="1249362"/>
                  </a:lnTo>
                  <a:lnTo>
                    <a:pt x="0" y="0"/>
                  </a:lnTo>
                  <a:close/>
                </a:path>
              </a:pathLst>
            </a:custGeom>
            <a:solidFill>
              <a:schemeClr val="accent2">
                <a:lumMod val="40000"/>
                <a:lumOff val="6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9372" tIns="154686" rIns="389683" bIns="154686" numCol="1" spcCol="1270" anchor="ctr" anchorCtr="0">
              <a:noAutofit/>
            </a:bodyPr>
            <a:lstStyle/>
            <a:p>
              <a:pPr lvl="0" algn="ctr" defTabSz="2578100">
                <a:lnSpc>
                  <a:spcPct val="90000"/>
                </a:lnSpc>
                <a:spcBef>
                  <a:spcPct val="0"/>
                </a:spcBef>
                <a:spcAft>
                  <a:spcPct val="35000"/>
                </a:spcAft>
              </a:pPr>
              <a:endParaRPr lang="en-US" sz="5800" kern="1200"/>
            </a:p>
          </p:txBody>
        </p:sp>
        <p:sp>
          <p:nvSpPr>
            <p:cNvPr id="30" name="Freeform 29"/>
            <p:cNvSpPr/>
            <p:nvPr/>
          </p:nvSpPr>
          <p:spPr>
            <a:xfrm>
              <a:off x="3162696" y="2749454"/>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rgbClr val="FFFF00"/>
            </a:solidFill>
            <a:ln>
              <a:solidFill>
                <a:srgbClr val="FFFF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2707" tIns="138684" rIns="694023" bIns="138684" numCol="1" spcCol="1270" anchor="ctr" anchorCtr="0">
              <a:noAutofit/>
            </a:bodyPr>
            <a:lstStyle/>
            <a:p>
              <a:pPr lvl="0" algn="ctr" defTabSz="2311400">
                <a:lnSpc>
                  <a:spcPct val="90000"/>
                </a:lnSpc>
                <a:spcBef>
                  <a:spcPct val="0"/>
                </a:spcBef>
                <a:spcAft>
                  <a:spcPct val="35000"/>
                </a:spcAft>
              </a:pPr>
              <a:endParaRPr lang="en-US" sz="5200" kern="1200"/>
            </a:p>
          </p:txBody>
        </p:sp>
        <p:sp>
          <p:nvSpPr>
            <p:cNvPr id="31" name="Freeform 30"/>
            <p:cNvSpPr/>
            <p:nvPr/>
          </p:nvSpPr>
          <p:spPr>
            <a:xfrm>
              <a:off x="5785396" y="2749454"/>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rgbClr val="92D050"/>
            </a:solidFill>
            <a:ln>
              <a:solidFill>
                <a:srgbClr val="92D05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2707" tIns="138684" rIns="694023" bIns="138684" numCol="1" spcCol="1270" anchor="ctr" anchorCtr="0">
              <a:noAutofit/>
            </a:bodyPr>
            <a:lstStyle/>
            <a:p>
              <a:pPr lvl="0" algn="ctr" defTabSz="2311400">
                <a:lnSpc>
                  <a:spcPct val="90000"/>
                </a:lnSpc>
                <a:spcBef>
                  <a:spcPct val="0"/>
                </a:spcBef>
                <a:spcAft>
                  <a:spcPct val="35000"/>
                </a:spcAft>
              </a:pPr>
              <a:endParaRPr lang="en-US" sz="5200" kern="1200"/>
            </a:p>
          </p:txBody>
        </p:sp>
        <p:sp>
          <p:nvSpPr>
            <p:cNvPr id="32" name="Freeform 31"/>
            <p:cNvSpPr/>
            <p:nvPr/>
          </p:nvSpPr>
          <p:spPr>
            <a:xfrm>
              <a:off x="8368136" y="2760470"/>
              <a:ext cx="3289732"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chemeClr val="accent4">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2707" tIns="138684" rIns="694023" bIns="138684" numCol="1" spcCol="1270" anchor="ctr" anchorCtr="0">
              <a:noAutofit/>
            </a:bodyPr>
            <a:lstStyle/>
            <a:p>
              <a:pPr lvl="0" algn="ctr" defTabSz="2311400">
                <a:lnSpc>
                  <a:spcPct val="90000"/>
                </a:lnSpc>
                <a:spcBef>
                  <a:spcPct val="0"/>
                </a:spcBef>
                <a:spcAft>
                  <a:spcPct val="35000"/>
                </a:spcAft>
              </a:pPr>
              <a:endParaRPr lang="en-US" sz="5200" kern="1200"/>
            </a:p>
          </p:txBody>
        </p:sp>
        <p:sp>
          <p:nvSpPr>
            <p:cNvPr id="33" name="TextBox 32"/>
            <p:cNvSpPr txBox="1"/>
            <p:nvPr/>
          </p:nvSpPr>
          <p:spPr>
            <a:xfrm>
              <a:off x="1077211" y="2912470"/>
              <a:ext cx="1856884" cy="923330"/>
            </a:xfrm>
            <a:prstGeom prst="rect">
              <a:avLst/>
            </a:prstGeom>
            <a:noFill/>
          </p:spPr>
          <p:txBody>
            <a:bodyPr wrap="square" rtlCol="0">
              <a:spAutoFit/>
            </a:bodyPr>
            <a:lstStyle/>
            <a:p>
              <a:r>
                <a:rPr lang="en-US" b="1" dirty="0"/>
                <a:t>Automatic Test Planning and Modeling </a:t>
              </a:r>
            </a:p>
          </p:txBody>
        </p:sp>
        <p:sp>
          <p:nvSpPr>
            <p:cNvPr id="34" name="TextBox 33"/>
            <p:cNvSpPr txBox="1"/>
            <p:nvPr/>
          </p:nvSpPr>
          <p:spPr>
            <a:xfrm>
              <a:off x="3841277" y="2905644"/>
              <a:ext cx="1976608" cy="923330"/>
            </a:xfrm>
            <a:prstGeom prst="rect">
              <a:avLst/>
            </a:prstGeom>
            <a:noFill/>
          </p:spPr>
          <p:txBody>
            <a:bodyPr wrap="square" rtlCol="0">
              <a:spAutoFit/>
            </a:bodyPr>
            <a:lstStyle/>
            <a:p>
              <a:r>
                <a:rPr lang="en-US" b="1" dirty="0"/>
                <a:t>Automatic or </a:t>
              </a:r>
            </a:p>
            <a:p>
              <a:r>
                <a:rPr lang="en-US" b="1" dirty="0"/>
                <a:t>Semi-Automatic Test  Generation</a:t>
              </a:r>
            </a:p>
          </p:txBody>
        </p:sp>
        <p:sp>
          <p:nvSpPr>
            <p:cNvPr id="35" name="TextBox 34"/>
            <p:cNvSpPr txBox="1"/>
            <p:nvPr/>
          </p:nvSpPr>
          <p:spPr>
            <a:xfrm>
              <a:off x="6411712" y="2931022"/>
              <a:ext cx="1790304" cy="923330"/>
            </a:xfrm>
            <a:prstGeom prst="rect">
              <a:avLst/>
            </a:prstGeom>
            <a:noFill/>
          </p:spPr>
          <p:txBody>
            <a:bodyPr wrap="square" rtlCol="0">
              <a:spAutoFit/>
            </a:bodyPr>
            <a:lstStyle/>
            <a:p>
              <a:r>
                <a:rPr lang="en-US" b="1" dirty="0"/>
                <a:t>Automatic Test Selection &amp; </a:t>
              </a:r>
            </a:p>
            <a:p>
              <a:r>
                <a:rPr lang="en-US" b="1" dirty="0"/>
                <a:t>Execution</a:t>
              </a:r>
            </a:p>
          </p:txBody>
        </p:sp>
        <p:sp>
          <p:nvSpPr>
            <p:cNvPr id="36" name="TextBox 35"/>
            <p:cNvSpPr txBox="1"/>
            <p:nvPr/>
          </p:nvSpPr>
          <p:spPr>
            <a:xfrm>
              <a:off x="9034413" y="2931022"/>
              <a:ext cx="2217788" cy="646331"/>
            </a:xfrm>
            <a:prstGeom prst="rect">
              <a:avLst/>
            </a:prstGeom>
            <a:noFill/>
          </p:spPr>
          <p:txBody>
            <a:bodyPr wrap="square" rtlCol="0">
              <a:spAutoFit/>
            </a:bodyPr>
            <a:lstStyle/>
            <a:p>
              <a:r>
                <a:rPr lang="en-US" b="1" dirty="0"/>
                <a:t>Automatic Test </a:t>
              </a:r>
            </a:p>
            <a:p>
              <a:r>
                <a:rPr lang="en-US" b="1" dirty="0"/>
                <a:t>Quality Assessment</a:t>
              </a:r>
            </a:p>
          </p:txBody>
        </p:sp>
        <p:sp>
          <p:nvSpPr>
            <p:cNvPr id="37" name="TextBox 36"/>
            <p:cNvSpPr txBox="1"/>
            <p:nvPr/>
          </p:nvSpPr>
          <p:spPr>
            <a:xfrm>
              <a:off x="5653387" y="4466587"/>
              <a:ext cx="2696863" cy="954107"/>
            </a:xfrm>
            <a:prstGeom prst="rect">
              <a:avLst/>
            </a:prstGeom>
            <a:noFill/>
            <a:ln w="38100">
              <a:solidFill>
                <a:srgbClr val="FF0000"/>
              </a:solidFill>
            </a:ln>
          </p:spPr>
          <p:txBody>
            <a:bodyPr wrap="square" rtlCol="0">
              <a:spAutoFit/>
            </a:bodyPr>
            <a:lstStyle/>
            <a:p>
              <a:r>
                <a:rPr lang="en-US" sz="1400" dirty="0"/>
                <a:t>- Auto test script selection</a:t>
              </a:r>
            </a:p>
            <a:p>
              <a:r>
                <a:rPr lang="en-US" sz="1400" dirty="0"/>
                <a:t>- Auto test execution control</a:t>
              </a:r>
            </a:p>
            <a:p>
              <a:r>
                <a:rPr lang="en-US" sz="1400" dirty="0"/>
                <a:t>- Auto test result validation</a:t>
              </a:r>
            </a:p>
            <a:p>
              <a:r>
                <a:rPr lang="en-US" sz="1400" dirty="0"/>
                <a:t>- Auto problem/bug generation</a:t>
              </a:r>
            </a:p>
          </p:txBody>
        </p:sp>
        <p:sp>
          <p:nvSpPr>
            <p:cNvPr id="38" name="TextBox 37"/>
            <p:cNvSpPr txBox="1"/>
            <p:nvPr/>
          </p:nvSpPr>
          <p:spPr>
            <a:xfrm>
              <a:off x="8460690" y="4466587"/>
              <a:ext cx="3210610" cy="738664"/>
            </a:xfrm>
            <a:prstGeom prst="rect">
              <a:avLst/>
            </a:prstGeom>
            <a:noFill/>
            <a:ln w="38100">
              <a:solidFill>
                <a:srgbClr val="FF0000"/>
              </a:solidFill>
            </a:ln>
          </p:spPr>
          <p:txBody>
            <a:bodyPr wrap="square" rtlCol="0">
              <a:spAutoFit/>
            </a:bodyPr>
            <a:lstStyle/>
            <a:p>
              <a:r>
                <a:rPr lang="en-US" sz="1400" dirty="0"/>
                <a:t>- Auto model test coverage analysis</a:t>
              </a:r>
            </a:p>
            <a:p>
              <a:r>
                <a:rPr lang="en-US" sz="1400" dirty="0"/>
                <a:t>- Auto test result quality assessment</a:t>
              </a:r>
            </a:p>
            <a:p>
              <a:r>
                <a:rPr lang="en-US" sz="1400" dirty="0"/>
                <a:t>- Auto bug/problem quality evaluation</a:t>
              </a:r>
            </a:p>
          </p:txBody>
        </p:sp>
        <p:sp>
          <p:nvSpPr>
            <p:cNvPr id="39" name="TextBox 38"/>
            <p:cNvSpPr txBox="1"/>
            <p:nvPr/>
          </p:nvSpPr>
          <p:spPr>
            <a:xfrm>
              <a:off x="3495416" y="4480390"/>
              <a:ext cx="2047531" cy="738664"/>
            </a:xfrm>
            <a:prstGeom prst="rect">
              <a:avLst/>
            </a:prstGeom>
            <a:noFill/>
            <a:ln w="38100">
              <a:solidFill>
                <a:srgbClr val="FF0000"/>
              </a:solidFill>
            </a:ln>
          </p:spPr>
          <p:txBody>
            <a:bodyPr wrap="square" rtlCol="0">
              <a:spAutoFit/>
            </a:bodyPr>
            <a:lstStyle/>
            <a:p>
              <a:r>
                <a:rPr lang="en-US" sz="1400" dirty="0"/>
                <a:t>- Test script generation</a:t>
              </a:r>
            </a:p>
            <a:p>
              <a:r>
                <a:rPr lang="en-US" sz="1400" dirty="0"/>
                <a:t>- Test case generation</a:t>
              </a:r>
            </a:p>
            <a:p>
              <a:r>
                <a:rPr lang="en-US" sz="1400" dirty="0"/>
                <a:t>- Test data generation</a:t>
              </a:r>
            </a:p>
          </p:txBody>
        </p:sp>
        <p:sp>
          <p:nvSpPr>
            <p:cNvPr id="40" name="TextBox 39"/>
            <p:cNvSpPr txBox="1"/>
            <p:nvPr/>
          </p:nvSpPr>
          <p:spPr>
            <a:xfrm>
              <a:off x="435796" y="4480390"/>
              <a:ext cx="2930129" cy="738664"/>
            </a:xfrm>
            <a:prstGeom prst="rect">
              <a:avLst/>
            </a:prstGeom>
            <a:noFill/>
            <a:ln w="38100">
              <a:solidFill>
                <a:srgbClr val="FF0000"/>
              </a:solidFill>
            </a:ln>
          </p:spPr>
          <p:txBody>
            <a:bodyPr wrap="square" rtlCol="0">
              <a:spAutoFit/>
            </a:bodyPr>
            <a:lstStyle/>
            <a:p>
              <a:r>
                <a:rPr lang="en-US" sz="1400" dirty="0"/>
                <a:t>- Automatic test model discovery</a:t>
              </a:r>
            </a:p>
            <a:p>
              <a:r>
                <a:rPr lang="en-US" sz="1400" dirty="0"/>
                <a:t>- Automatic test model generation</a:t>
              </a:r>
            </a:p>
            <a:p>
              <a:r>
                <a:rPr lang="en-US" sz="1400" dirty="0"/>
                <a:t>- Automatic test model validation</a:t>
              </a:r>
            </a:p>
          </p:txBody>
        </p:sp>
        <p:cxnSp>
          <p:nvCxnSpPr>
            <p:cNvPr id="41" name="Straight Connector 40"/>
            <p:cNvCxnSpPr>
              <a:endCxn id="40" idx="0"/>
            </p:cNvCxnSpPr>
            <p:nvPr/>
          </p:nvCxnSpPr>
          <p:spPr>
            <a:xfrm>
              <a:off x="1900860" y="4009832"/>
              <a:ext cx="1" cy="4705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584588" y="3997423"/>
              <a:ext cx="1" cy="4705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244993" y="3970505"/>
              <a:ext cx="1" cy="4705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916450" y="3990167"/>
              <a:ext cx="1" cy="470558"/>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46" name="Freeform 45"/>
          <p:cNvSpPr/>
          <p:nvPr/>
        </p:nvSpPr>
        <p:spPr>
          <a:xfrm>
            <a:off x="291660" y="3540624"/>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0 w 3123406"/>
              <a:gd name="connsiteY5"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3406" h="1249362">
                <a:moveTo>
                  <a:pt x="0" y="0"/>
                </a:moveTo>
                <a:lnTo>
                  <a:pt x="2498725" y="0"/>
                </a:lnTo>
                <a:lnTo>
                  <a:pt x="3123406" y="624681"/>
                </a:lnTo>
                <a:lnTo>
                  <a:pt x="2498725" y="1249362"/>
                </a:lnTo>
                <a:lnTo>
                  <a:pt x="0" y="1249362"/>
                </a:lnTo>
                <a:lnTo>
                  <a:pt x="0" y="0"/>
                </a:lnTo>
                <a:close/>
              </a:path>
            </a:pathLst>
          </a:custGeom>
          <a:solidFill>
            <a:schemeClr val="accent2">
              <a:lumMod val="40000"/>
              <a:lumOff val="6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9372" tIns="154686" rIns="389683" bIns="154686" numCol="1" spcCol="1270" anchor="ctr" anchorCtr="0">
            <a:noAutofit/>
          </a:bodyPr>
          <a:lstStyle/>
          <a:p>
            <a:pPr lvl="0" algn="ctr" defTabSz="2578100">
              <a:lnSpc>
                <a:spcPct val="90000"/>
              </a:lnSpc>
              <a:spcBef>
                <a:spcPct val="0"/>
              </a:spcBef>
              <a:spcAft>
                <a:spcPct val="35000"/>
              </a:spcAft>
            </a:pPr>
            <a:endParaRPr lang="en-US" sz="5800" kern="1200"/>
          </a:p>
        </p:txBody>
      </p:sp>
      <p:sp>
        <p:nvSpPr>
          <p:cNvPr id="47" name="Freeform 46"/>
          <p:cNvSpPr/>
          <p:nvPr/>
        </p:nvSpPr>
        <p:spPr>
          <a:xfrm>
            <a:off x="2952065" y="3540624"/>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rgbClr val="FFFF00"/>
          </a:solidFill>
          <a:ln>
            <a:solidFill>
              <a:srgbClr val="FFFF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2707" tIns="138684" rIns="694023" bIns="138684" numCol="1" spcCol="1270" anchor="ctr" anchorCtr="0">
            <a:noAutofit/>
          </a:bodyPr>
          <a:lstStyle/>
          <a:p>
            <a:pPr lvl="0" algn="ctr" defTabSz="2311400">
              <a:lnSpc>
                <a:spcPct val="90000"/>
              </a:lnSpc>
              <a:spcBef>
                <a:spcPct val="0"/>
              </a:spcBef>
              <a:spcAft>
                <a:spcPct val="35000"/>
              </a:spcAft>
            </a:pPr>
            <a:endParaRPr lang="en-US" sz="5200" kern="1200"/>
          </a:p>
        </p:txBody>
      </p:sp>
      <p:sp>
        <p:nvSpPr>
          <p:cNvPr id="48" name="Freeform 47"/>
          <p:cNvSpPr/>
          <p:nvPr/>
        </p:nvSpPr>
        <p:spPr>
          <a:xfrm>
            <a:off x="5574765" y="3540624"/>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rgbClr val="92D050"/>
          </a:solidFill>
          <a:ln>
            <a:solidFill>
              <a:srgbClr val="92D05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2707" tIns="138684" rIns="694023" bIns="138684" numCol="1" spcCol="1270" anchor="ctr" anchorCtr="0">
            <a:noAutofit/>
          </a:bodyPr>
          <a:lstStyle/>
          <a:p>
            <a:pPr lvl="0" algn="ctr" defTabSz="2311400">
              <a:lnSpc>
                <a:spcPct val="90000"/>
              </a:lnSpc>
              <a:spcBef>
                <a:spcPct val="0"/>
              </a:spcBef>
              <a:spcAft>
                <a:spcPct val="35000"/>
              </a:spcAft>
            </a:pPr>
            <a:endParaRPr lang="en-US" sz="5200" kern="1200"/>
          </a:p>
        </p:txBody>
      </p:sp>
      <p:sp>
        <p:nvSpPr>
          <p:cNvPr id="49" name="Freeform 48"/>
          <p:cNvSpPr/>
          <p:nvPr/>
        </p:nvSpPr>
        <p:spPr>
          <a:xfrm>
            <a:off x="8157505" y="3551640"/>
            <a:ext cx="3531522"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chemeClr val="accent4">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2707" tIns="138684" rIns="694023" bIns="138684" numCol="1" spcCol="1270" anchor="ctr" anchorCtr="0">
            <a:noAutofit/>
          </a:bodyPr>
          <a:lstStyle/>
          <a:p>
            <a:pPr lvl="0" algn="ctr" defTabSz="2311400">
              <a:lnSpc>
                <a:spcPct val="90000"/>
              </a:lnSpc>
              <a:spcBef>
                <a:spcPct val="0"/>
              </a:spcBef>
              <a:spcAft>
                <a:spcPct val="35000"/>
              </a:spcAft>
            </a:pPr>
            <a:endParaRPr lang="en-US" sz="5200" kern="1200"/>
          </a:p>
        </p:txBody>
      </p:sp>
      <p:sp>
        <p:nvSpPr>
          <p:cNvPr id="50" name="TextBox 49"/>
          <p:cNvSpPr txBox="1"/>
          <p:nvPr/>
        </p:nvSpPr>
        <p:spPr>
          <a:xfrm>
            <a:off x="466585" y="3703640"/>
            <a:ext cx="2436723" cy="923330"/>
          </a:xfrm>
          <a:prstGeom prst="rect">
            <a:avLst/>
          </a:prstGeom>
          <a:noFill/>
        </p:spPr>
        <p:txBody>
          <a:bodyPr wrap="square" rtlCol="0">
            <a:spAutoFit/>
          </a:bodyPr>
          <a:lstStyle/>
          <a:p>
            <a:r>
              <a:rPr lang="en-US" b="1" dirty="0"/>
              <a:t>Automatic Code Change Detection and Impact Analysis</a:t>
            </a:r>
          </a:p>
        </p:txBody>
      </p:sp>
      <p:sp>
        <p:nvSpPr>
          <p:cNvPr id="51" name="TextBox 50"/>
          <p:cNvSpPr txBox="1"/>
          <p:nvPr/>
        </p:nvSpPr>
        <p:spPr>
          <a:xfrm>
            <a:off x="3548604" y="3702944"/>
            <a:ext cx="1976608" cy="923330"/>
          </a:xfrm>
          <a:prstGeom prst="rect">
            <a:avLst/>
          </a:prstGeom>
          <a:noFill/>
        </p:spPr>
        <p:txBody>
          <a:bodyPr wrap="square" rtlCol="0">
            <a:spAutoFit/>
          </a:bodyPr>
          <a:lstStyle/>
          <a:p>
            <a:r>
              <a:rPr lang="en-US" b="1" dirty="0"/>
              <a:t>Automatic Test  Impact Detection and Analysis</a:t>
            </a:r>
          </a:p>
        </p:txBody>
      </p:sp>
      <p:sp>
        <p:nvSpPr>
          <p:cNvPr id="52" name="TextBox 51"/>
          <p:cNvSpPr txBox="1"/>
          <p:nvPr/>
        </p:nvSpPr>
        <p:spPr>
          <a:xfrm>
            <a:off x="6201081" y="3722192"/>
            <a:ext cx="2089900" cy="923330"/>
          </a:xfrm>
          <a:prstGeom prst="rect">
            <a:avLst/>
          </a:prstGeom>
          <a:noFill/>
        </p:spPr>
        <p:txBody>
          <a:bodyPr wrap="square" rtlCol="0">
            <a:spAutoFit/>
          </a:bodyPr>
          <a:lstStyle/>
          <a:p>
            <a:r>
              <a:rPr lang="en-US" b="1" dirty="0"/>
              <a:t>Automatic Re-Test Selection &amp; </a:t>
            </a:r>
          </a:p>
          <a:p>
            <a:r>
              <a:rPr lang="en-US" b="1" dirty="0"/>
              <a:t>Generation</a:t>
            </a:r>
          </a:p>
        </p:txBody>
      </p:sp>
      <p:sp>
        <p:nvSpPr>
          <p:cNvPr id="53" name="TextBox 52"/>
          <p:cNvSpPr txBox="1"/>
          <p:nvPr/>
        </p:nvSpPr>
        <p:spPr>
          <a:xfrm>
            <a:off x="8823782" y="3722192"/>
            <a:ext cx="2217788" cy="923330"/>
          </a:xfrm>
          <a:prstGeom prst="rect">
            <a:avLst/>
          </a:prstGeom>
          <a:noFill/>
        </p:spPr>
        <p:txBody>
          <a:bodyPr wrap="square" rtlCol="0">
            <a:spAutoFit/>
          </a:bodyPr>
          <a:lstStyle/>
          <a:p>
            <a:r>
              <a:rPr lang="en-US" b="1" dirty="0"/>
              <a:t>Automatic Test Execution and </a:t>
            </a:r>
          </a:p>
          <a:p>
            <a:r>
              <a:rPr lang="en-US" b="1" dirty="0"/>
              <a:t>Quality Assessment</a:t>
            </a:r>
          </a:p>
        </p:txBody>
      </p:sp>
      <p:sp>
        <p:nvSpPr>
          <p:cNvPr id="54" name="TextBox 53"/>
          <p:cNvSpPr txBox="1"/>
          <p:nvPr/>
        </p:nvSpPr>
        <p:spPr>
          <a:xfrm>
            <a:off x="5781554" y="5251895"/>
            <a:ext cx="2696863" cy="738664"/>
          </a:xfrm>
          <a:prstGeom prst="rect">
            <a:avLst/>
          </a:prstGeom>
          <a:noFill/>
          <a:ln w="38100">
            <a:solidFill>
              <a:srgbClr val="FF0000"/>
            </a:solidFill>
          </a:ln>
        </p:spPr>
        <p:txBody>
          <a:bodyPr wrap="square" rtlCol="0">
            <a:spAutoFit/>
          </a:bodyPr>
          <a:lstStyle/>
          <a:p>
            <a:r>
              <a:rPr lang="en-US" sz="1400" dirty="0"/>
              <a:t>- Auto re-test script selection</a:t>
            </a:r>
          </a:p>
          <a:p>
            <a:r>
              <a:rPr lang="en-US" sz="1400" dirty="0"/>
              <a:t>- Auto re-test script generation</a:t>
            </a:r>
          </a:p>
          <a:p>
            <a:r>
              <a:rPr lang="en-US" sz="1400" dirty="0"/>
              <a:t>- Auto re-test case generation</a:t>
            </a:r>
          </a:p>
        </p:txBody>
      </p:sp>
      <p:sp>
        <p:nvSpPr>
          <p:cNvPr id="55" name="TextBox 54"/>
          <p:cNvSpPr txBox="1"/>
          <p:nvPr/>
        </p:nvSpPr>
        <p:spPr>
          <a:xfrm>
            <a:off x="8588857" y="5230825"/>
            <a:ext cx="3210610" cy="954107"/>
          </a:xfrm>
          <a:prstGeom prst="rect">
            <a:avLst/>
          </a:prstGeom>
          <a:noFill/>
          <a:ln w="38100">
            <a:solidFill>
              <a:srgbClr val="FF0000"/>
            </a:solidFill>
          </a:ln>
        </p:spPr>
        <p:txBody>
          <a:bodyPr wrap="square" rtlCol="0">
            <a:spAutoFit/>
          </a:bodyPr>
          <a:lstStyle/>
          <a:p>
            <a:r>
              <a:rPr lang="en-US" sz="1400" dirty="0"/>
              <a:t>- Auto re-test script execution </a:t>
            </a:r>
          </a:p>
          <a:p>
            <a:r>
              <a:rPr lang="en-US" sz="1400" dirty="0"/>
              <a:t>- Auto re-test overage analysis</a:t>
            </a:r>
          </a:p>
          <a:p>
            <a:r>
              <a:rPr lang="en-US" sz="1400" dirty="0"/>
              <a:t>- Auto re-test result quality assessment</a:t>
            </a:r>
          </a:p>
          <a:p>
            <a:r>
              <a:rPr lang="en-US" sz="1400" dirty="0"/>
              <a:t>- Auto bug/problem quality evaluation</a:t>
            </a:r>
          </a:p>
        </p:txBody>
      </p:sp>
      <p:sp>
        <p:nvSpPr>
          <p:cNvPr id="56" name="TextBox 55"/>
          <p:cNvSpPr txBox="1"/>
          <p:nvPr/>
        </p:nvSpPr>
        <p:spPr>
          <a:xfrm>
            <a:off x="3193345" y="5271560"/>
            <a:ext cx="2477769" cy="738664"/>
          </a:xfrm>
          <a:prstGeom prst="rect">
            <a:avLst/>
          </a:prstGeom>
          <a:noFill/>
          <a:ln w="38100">
            <a:solidFill>
              <a:srgbClr val="FF0000"/>
            </a:solidFill>
          </a:ln>
        </p:spPr>
        <p:txBody>
          <a:bodyPr wrap="square" rtlCol="0">
            <a:spAutoFit/>
          </a:bodyPr>
          <a:lstStyle/>
          <a:p>
            <a:r>
              <a:rPr lang="en-US" sz="1400" dirty="0"/>
              <a:t>- Test case impact analysis</a:t>
            </a:r>
          </a:p>
          <a:p>
            <a:r>
              <a:rPr lang="en-US" sz="1400" dirty="0"/>
              <a:t>- Test script impact detection</a:t>
            </a:r>
          </a:p>
          <a:p>
            <a:r>
              <a:rPr lang="en-US" sz="1400" dirty="0"/>
              <a:t>- Test script impact analysis </a:t>
            </a:r>
          </a:p>
        </p:txBody>
      </p:sp>
      <p:sp>
        <p:nvSpPr>
          <p:cNvPr id="57" name="TextBox 56"/>
          <p:cNvSpPr txBox="1"/>
          <p:nvPr/>
        </p:nvSpPr>
        <p:spPr>
          <a:xfrm>
            <a:off x="210555" y="5271560"/>
            <a:ext cx="2889876" cy="738664"/>
          </a:xfrm>
          <a:prstGeom prst="rect">
            <a:avLst/>
          </a:prstGeom>
          <a:noFill/>
          <a:ln w="38100">
            <a:solidFill>
              <a:srgbClr val="FF0000"/>
            </a:solidFill>
          </a:ln>
        </p:spPr>
        <p:txBody>
          <a:bodyPr wrap="square" rtlCol="0">
            <a:spAutoFit/>
          </a:bodyPr>
          <a:lstStyle/>
          <a:p>
            <a:r>
              <a:rPr lang="en-US" sz="1400" dirty="0"/>
              <a:t>- Auto program change detection</a:t>
            </a:r>
          </a:p>
          <a:p>
            <a:r>
              <a:rPr lang="en-US" sz="1400" dirty="0"/>
              <a:t>- Auto program change analysis</a:t>
            </a:r>
          </a:p>
          <a:p>
            <a:r>
              <a:rPr lang="en-US" sz="1400" dirty="0"/>
              <a:t>- Auto program impact analysis</a:t>
            </a:r>
          </a:p>
        </p:txBody>
      </p:sp>
      <p:cxnSp>
        <p:nvCxnSpPr>
          <p:cNvPr id="58" name="Straight Connector 57"/>
          <p:cNvCxnSpPr>
            <a:endCxn id="57" idx="0"/>
          </p:cNvCxnSpPr>
          <p:nvPr/>
        </p:nvCxnSpPr>
        <p:spPr>
          <a:xfrm flipH="1">
            <a:off x="1655493" y="4801002"/>
            <a:ext cx="3196" cy="4705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373957" y="4788593"/>
            <a:ext cx="1" cy="4705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45507" y="4760267"/>
            <a:ext cx="1" cy="4705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0117059" y="4781337"/>
            <a:ext cx="1" cy="47055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550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4973" y="191555"/>
            <a:ext cx="9283311" cy="523220"/>
          </a:xfrm>
          <a:prstGeom prst="rect">
            <a:avLst/>
          </a:prstGeom>
          <a:noFill/>
        </p:spPr>
        <p:txBody>
          <a:bodyPr wrap="none" rtlCol="0">
            <a:spAutoFit/>
          </a:bodyPr>
          <a:lstStyle/>
          <a:p>
            <a:r>
              <a:rPr lang="en-US" sz="2800" b="1" dirty="0"/>
              <a:t>A Comparison Between AI Testing and Software Testing</a:t>
            </a:r>
          </a:p>
        </p:txBody>
      </p:sp>
      <p:graphicFrame>
        <p:nvGraphicFramePr>
          <p:cNvPr id="7" name="Table 6"/>
          <p:cNvGraphicFramePr>
            <a:graphicFrameLocks noGrp="1"/>
          </p:cNvGraphicFramePr>
          <p:nvPr>
            <p:extLst>
              <p:ext uri="{D42A27DB-BD31-4B8C-83A1-F6EECF244321}">
                <p14:modId xmlns:p14="http://schemas.microsoft.com/office/powerpoint/2010/main" val="1232436031"/>
              </p:ext>
            </p:extLst>
          </p:nvPr>
        </p:nvGraphicFramePr>
        <p:xfrm>
          <a:off x="380484" y="714775"/>
          <a:ext cx="11573595" cy="5453138"/>
        </p:xfrm>
        <a:graphic>
          <a:graphicData uri="http://schemas.openxmlformats.org/drawingml/2006/table">
            <a:tbl>
              <a:tblPr firstRow="1" bandRow="1">
                <a:tableStyleId>{5C22544A-7EE6-4342-B048-85BDC9FD1C3A}</a:tableStyleId>
              </a:tblPr>
              <a:tblGrid>
                <a:gridCol w="1631196">
                  <a:extLst>
                    <a:ext uri="{9D8B030D-6E8A-4147-A177-3AD203B41FA5}">
                      <a16:colId xmlns:a16="http://schemas.microsoft.com/office/drawing/2014/main" val="3574079146"/>
                    </a:ext>
                  </a:extLst>
                </a:gridCol>
                <a:gridCol w="3291840">
                  <a:extLst>
                    <a:ext uri="{9D8B030D-6E8A-4147-A177-3AD203B41FA5}">
                      <a16:colId xmlns:a16="http://schemas.microsoft.com/office/drawing/2014/main" val="2254234901"/>
                    </a:ext>
                  </a:extLst>
                </a:gridCol>
                <a:gridCol w="3422469">
                  <a:extLst>
                    <a:ext uri="{9D8B030D-6E8A-4147-A177-3AD203B41FA5}">
                      <a16:colId xmlns:a16="http://schemas.microsoft.com/office/drawing/2014/main" val="223475597"/>
                    </a:ext>
                  </a:extLst>
                </a:gridCol>
                <a:gridCol w="3228090">
                  <a:extLst>
                    <a:ext uri="{9D8B030D-6E8A-4147-A177-3AD203B41FA5}">
                      <a16:colId xmlns:a16="http://schemas.microsoft.com/office/drawing/2014/main" val="1678526202"/>
                    </a:ext>
                  </a:extLst>
                </a:gridCol>
              </a:tblGrid>
              <a:tr h="332498">
                <a:tc>
                  <a:txBody>
                    <a:bodyPr/>
                    <a:lstStyle/>
                    <a:p>
                      <a:r>
                        <a:rPr lang="en-US" sz="1400" dirty="0"/>
                        <a:t>Items</a:t>
                      </a:r>
                    </a:p>
                  </a:txBody>
                  <a:tcPr/>
                </a:tc>
                <a:tc>
                  <a:txBody>
                    <a:bodyPr/>
                    <a:lstStyle/>
                    <a:p>
                      <a:pPr algn="ctr"/>
                      <a:r>
                        <a:rPr lang="en-US" sz="1400" dirty="0"/>
                        <a:t>AI</a:t>
                      </a:r>
                      <a:r>
                        <a:rPr lang="en-US" sz="1400" baseline="0" dirty="0"/>
                        <a:t>  Testing</a:t>
                      </a:r>
                      <a:endParaRPr lang="en-US" sz="1400" dirty="0"/>
                    </a:p>
                  </a:txBody>
                  <a:tcPr/>
                </a:tc>
                <a:tc>
                  <a:txBody>
                    <a:bodyPr/>
                    <a:lstStyle/>
                    <a:p>
                      <a:pPr algn="ctr"/>
                      <a:r>
                        <a:rPr lang="en-US" sz="1400" dirty="0"/>
                        <a:t>AI-Based Software Testing</a:t>
                      </a:r>
                    </a:p>
                  </a:txBody>
                  <a:tcPr/>
                </a:tc>
                <a:tc>
                  <a:txBody>
                    <a:bodyPr/>
                    <a:lstStyle/>
                    <a:p>
                      <a:pPr algn="ctr"/>
                      <a:r>
                        <a:rPr lang="en-US" sz="1400" dirty="0"/>
                        <a:t>Conventional Software</a:t>
                      </a:r>
                      <a:r>
                        <a:rPr lang="en-US" sz="1400" baseline="0" dirty="0"/>
                        <a:t> Testing</a:t>
                      </a:r>
                      <a:endParaRPr lang="en-US" sz="1400" dirty="0"/>
                    </a:p>
                  </a:txBody>
                  <a:tcPr/>
                </a:tc>
                <a:extLst>
                  <a:ext uri="{0D108BD9-81ED-4DB2-BD59-A6C34878D82A}">
                    <a16:rowId xmlns:a16="http://schemas.microsoft.com/office/drawing/2014/main" val="1979198284"/>
                  </a:ext>
                </a:extLst>
              </a:tr>
              <a:tr h="370840">
                <a:tc>
                  <a:txBody>
                    <a:bodyPr/>
                    <a:lstStyle/>
                    <a:p>
                      <a:r>
                        <a:rPr lang="en-US" sz="1400" dirty="0"/>
                        <a:t>Objectives</a:t>
                      </a:r>
                    </a:p>
                  </a:txBody>
                  <a:tcPr/>
                </a:tc>
                <a:tc>
                  <a:txBody>
                    <a:bodyPr/>
                    <a:lstStyle/>
                    <a:p>
                      <a:r>
                        <a:rPr lang="en-US" sz="1400" dirty="0"/>
                        <a:t>Validate and</a:t>
                      </a:r>
                      <a:r>
                        <a:rPr lang="en-US" sz="1400" baseline="0" dirty="0"/>
                        <a:t> assure the quality of</a:t>
                      </a:r>
                      <a:r>
                        <a:rPr lang="en-US" sz="1400" dirty="0"/>
                        <a:t> AI</a:t>
                      </a:r>
                      <a:r>
                        <a:rPr lang="en-US" sz="1400" baseline="0" dirty="0"/>
                        <a:t> software and system by focusing on system AI functions and features</a:t>
                      </a:r>
                      <a:endParaRPr lang="en-US" sz="1400" dirty="0"/>
                    </a:p>
                  </a:txBody>
                  <a:tcPr/>
                </a:tc>
                <a:tc>
                  <a:txBody>
                    <a:bodyPr/>
                    <a:lstStyle/>
                    <a:p>
                      <a:r>
                        <a:rPr lang="en-US" sz="1400" dirty="0"/>
                        <a:t>Leverage AI techniques and solutions to</a:t>
                      </a:r>
                      <a:r>
                        <a:rPr lang="en-US" sz="1400" baseline="0" dirty="0"/>
                        <a:t> optimize a software testing process and its quality</a:t>
                      </a:r>
                      <a:endParaRPr lang="en-US" sz="1400" dirty="0"/>
                    </a:p>
                  </a:txBody>
                  <a:tcPr/>
                </a:tc>
                <a:tc>
                  <a:txBody>
                    <a:bodyPr/>
                    <a:lstStyle/>
                    <a:p>
                      <a:r>
                        <a:rPr lang="en-US" sz="1400" dirty="0">
                          <a:solidFill>
                            <a:schemeClr val="tx1"/>
                          </a:solidFill>
                        </a:rPr>
                        <a:t>Assure the</a:t>
                      </a:r>
                      <a:r>
                        <a:rPr lang="en-US" sz="1400" baseline="0" dirty="0">
                          <a:solidFill>
                            <a:schemeClr val="tx1"/>
                          </a:solidFill>
                        </a:rPr>
                        <a:t> system function quality for conventional software and its features</a:t>
                      </a:r>
                      <a:endParaRPr lang="en-US" sz="1400" dirty="0">
                        <a:solidFill>
                          <a:schemeClr val="tx1"/>
                        </a:solidFill>
                      </a:endParaRPr>
                    </a:p>
                  </a:txBody>
                  <a:tcPr/>
                </a:tc>
                <a:extLst>
                  <a:ext uri="{0D108BD9-81ED-4DB2-BD59-A6C34878D82A}">
                    <a16:rowId xmlns:a16="http://schemas.microsoft.com/office/drawing/2014/main" val="1779544780"/>
                  </a:ext>
                </a:extLst>
              </a:tr>
              <a:tr h="395720">
                <a:tc>
                  <a:txBody>
                    <a:bodyPr/>
                    <a:lstStyle/>
                    <a:p>
                      <a:r>
                        <a:rPr lang="en-US" sz="1400" dirty="0"/>
                        <a:t>Primary</a:t>
                      </a:r>
                      <a:r>
                        <a:rPr lang="en-US" sz="1400" baseline="0" dirty="0"/>
                        <a:t> AI testing f</a:t>
                      </a:r>
                      <a:r>
                        <a:rPr lang="en-US" sz="1400" dirty="0"/>
                        <a:t>ocuses</a:t>
                      </a:r>
                    </a:p>
                  </a:txBody>
                  <a:tcPr/>
                </a:tc>
                <a:tc>
                  <a:txBody>
                    <a:bodyPr/>
                    <a:lstStyle/>
                    <a:p>
                      <a:r>
                        <a:rPr lang="en-US" sz="1400" dirty="0"/>
                        <a:t>AI feature</a:t>
                      </a:r>
                      <a:r>
                        <a:rPr lang="en-US" sz="1400" baseline="0" dirty="0"/>
                        <a:t> quality factors:</a:t>
                      </a:r>
                    </a:p>
                    <a:p>
                      <a:r>
                        <a:rPr lang="en-US" sz="1400" dirty="0"/>
                        <a:t>correctness,</a:t>
                      </a:r>
                      <a:r>
                        <a:rPr lang="en-US" sz="1400" baseline="0" dirty="0"/>
                        <a:t> accuracy, consistency, timeless, completeness, and performance.</a:t>
                      </a:r>
                      <a:endParaRPr lang="en-US" sz="1400" dirty="0"/>
                    </a:p>
                  </a:txBody>
                  <a:tcPr/>
                </a:tc>
                <a:tc>
                  <a:txBody>
                    <a:bodyPr/>
                    <a:lstStyle/>
                    <a:p>
                      <a:r>
                        <a:rPr lang="en-US" sz="1400" dirty="0"/>
                        <a:t>Optimize a</a:t>
                      </a:r>
                      <a:r>
                        <a:rPr lang="en-US" sz="1400" baseline="0" dirty="0"/>
                        <a:t> test process in product quality increase, testing efficiency, and cost reduction.</a:t>
                      </a:r>
                      <a:endParaRPr lang="en-US" sz="1400" dirty="0"/>
                    </a:p>
                  </a:txBody>
                  <a:tcPr/>
                </a:tc>
                <a:tc>
                  <a:txBody>
                    <a:bodyPr/>
                    <a:lstStyle/>
                    <a:p>
                      <a:r>
                        <a:rPr lang="en-US" sz="1400" dirty="0"/>
                        <a:t>Automate</a:t>
                      </a:r>
                      <a:r>
                        <a:rPr lang="en-US" sz="1400" baseline="0" dirty="0"/>
                        <a:t> test operations for a conventional software process</a:t>
                      </a:r>
                      <a:endParaRPr lang="en-US" sz="1400" dirty="0"/>
                    </a:p>
                  </a:txBody>
                  <a:tcPr/>
                </a:tc>
                <a:extLst>
                  <a:ext uri="{0D108BD9-81ED-4DB2-BD59-A6C34878D82A}">
                    <a16:rowId xmlns:a16="http://schemas.microsoft.com/office/drawing/2014/main" val="4015039348"/>
                  </a:ext>
                </a:extLst>
              </a:tr>
              <a:tr h="370840">
                <a:tc>
                  <a:txBody>
                    <a:bodyPr/>
                    <a:lstStyle/>
                    <a:p>
                      <a:r>
                        <a:rPr lang="en-US" sz="1400" dirty="0"/>
                        <a:t>Common</a:t>
                      </a:r>
                      <a:r>
                        <a:rPr lang="en-US" sz="1400" baseline="0" dirty="0"/>
                        <a:t> system testing quality</a:t>
                      </a:r>
                      <a:endParaRPr lang="en-US" sz="1400" dirty="0"/>
                    </a:p>
                  </a:txBody>
                  <a:tcPr/>
                </a:tc>
                <a:tc>
                  <a:txBody>
                    <a:bodyPr/>
                    <a:lstStyle/>
                    <a:p>
                      <a:r>
                        <a:rPr lang="en-US" sz="1400" dirty="0"/>
                        <a:t>System quality factors:</a:t>
                      </a:r>
                    </a:p>
                    <a:p>
                      <a:r>
                        <a:rPr lang="en-US" sz="1400" dirty="0"/>
                        <a:t>performance, reliability, scalability, availability, security, throughput, </a:t>
                      </a:r>
                    </a:p>
                  </a:txBody>
                  <a:tcPr/>
                </a:tc>
                <a:tc>
                  <a:txBody>
                    <a:bodyPr/>
                    <a:lstStyle/>
                    <a:p>
                      <a:r>
                        <a:rPr lang="en-US" sz="1400" dirty="0"/>
                        <a:t>System quality factors:</a:t>
                      </a:r>
                    </a:p>
                    <a:p>
                      <a:r>
                        <a:rPr lang="en-US" sz="1400" dirty="0"/>
                        <a:t>performance, reliability, scalability, availability, security, throughput, </a:t>
                      </a:r>
                    </a:p>
                  </a:txBody>
                  <a:tcPr/>
                </a:tc>
                <a:tc>
                  <a:txBody>
                    <a:bodyPr/>
                    <a:lstStyle/>
                    <a:p>
                      <a:r>
                        <a:rPr lang="en-US" sz="1400" dirty="0"/>
                        <a:t>System quality factors:</a:t>
                      </a:r>
                    </a:p>
                    <a:p>
                      <a:r>
                        <a:rPr lang="en-US" sz="1400" dirty="0"/>
                        <a:t>performance, reliability, scalability, availability, security, throughput, …</a:t>
                      </a:r>
                    </a:p>
                  </a:txBody>
                  <a:tcPr/>
                </a:tc>
                <a:extLst>
                  <a:ext uri="{0D108BD9-81ED-4DB2-BD59-A6C34878D82A}">
                    <a16:rowId xmlns:a16="http://schemas.microsoft.com/office/drawing/2014/main" val="49091267"/>
                  </a:ext>
                </a:extLst>
              </a:tr>
              <a:tr h="370840">
                <a:tc>
                  <a:txBody>
                    <a:bodyPr/>
                    <a:lstStyle/>
                    <a:p>
                      <a:r>
                        <a:rPr lang="en-US" sz="1400" dirty="0"/>
                        <a:t>System function</a:t>
                      </a:r>
                      <a:r>
                        <a:rPr lang="en-US" sz="1400" baseline="0" dirty="0"/>
                        <a:t> </a:t>
                      </a:r>
                      <a:r>
                        <a:rPr lang="en-US" sz="1400" dirty="0"/>
                        <a:t>testing</a:t>
                      </a:r>
                    </a:p>
                  </a:txBody>
                  <a:tcPr/>
                </a:tc>
                <a:tc>
                  <a:txBody>
                    <a:bodyPr/>
                    <a:lstStyle/>
                    <a:p>
                      <a:r>
                        <a:rPr lang="en-US" sz="1400" dirty="0"/>
                        <a:t>AI system</a:t>
                      </a:r>
                      <a:r>
                        <a:rPr lang="en-US" sz="1400" baseline="0" dirty="0"/>
                        <a:t> function testing:</a:t>
                      </a:r>
                    </a:p>
                    <a:p>
                      <a:r>
                        <a:rPr lang="en-US" sz="1400" baseline="0" dirty="0"/>
                        <a:t>-</a:t>
                      </a:r>
                      <a:r>
                        <a:rPr lang="en-US" sz="1400" dirty="0"/>
                        <a:t>Object</a:t>
                      </a:r>
                      <a:r>
                        <a:rPr lang="en-US" sz="1400" baseline="0" dirty="0"/>
                        <a:t> detection &amp; classification</a:t>
                      </a:r>
                    </a:p>
                    <a:p>
                      <a:r>
                        <a:rPr lang="en-US" sz="1400" baseline="0" dirty="0"/>
                        <a:t>- Recommendation and prediction</a:t>
                      </a:r>
                    </a:p>
                    <a:p>
                      <a:r>
                        <a:rPr lang="en-US" sz="1400" baseline="0" dirty="0"/>
                        <a:t>-Language translation</a:t>
                      </a:r>
                    </a:p>
                    <a:p>
                      <a:endParaRPr lang="en-US" sz="1400" baseline="0" dirty="0"/>
                    </a:p>
                  </a:txBody>
                  <a:tcPr/>
                </a:tc>
                <a:tc>
                  <a:txBody>
                    <a:bodyPr/>
                    <a:lstStyle/>
                    <a:p>
                      <a:r>
                        <a:rPr lang="en-US" dirty="0"/>
                        <a:t>S</a:t>
                      </a:r>
                      <a:r>
                        <a:rPr lang="en-US" sz="1400" dirty="0"/>
                        <a:t>ystem functions, behaviors, user interfaces, ….</a:t>
                      </a:r>
                    </a:p>
                  </a:txBody>
                  <a:tcPr/>
                </a:tc>
                <a:tc>
                  <a:txBody>
                    <a:bodyPr/>
                    <a:lstStyle/>
                    <a:p>
                      <a:r>
                        <a:rPr lang="en-US" sz="1400" dirty="0"/>
                        <a:t>System functions, behaviors, user interfaces, ….</a:t>
                      </a:r>
                    </a:p>
                  </a:txBody>
                  <a:tcPr/>
                </a:tc>
                <a:extLst>
                  <a:ext uri="{0D108BD9-81ED-4DB2-BD59-A6C34878D82A}">
                    <a16:rowId xmlns:a16="http://schemas.microsoft.com/office/drawing/2014/main" val="685180617"/>
                  </a:ext>
                </a:extLst>
              </a:tr>
              <a:tr h="182880">
                <a:tc>
                  <a:txBody>
                    <a:bodyPr/>
                    <a:lstStyle/>
                    <a:p>
                      <a:r>
                        <a:rPr lang="en-US" sz="1400" dirty="0"/>
                        <a:t>Test Selection</a:t>
                      </a:r>
                    </a:p>
                  </a:txBody>
                  <a:tcPr/>
                </a:tc>
                <a:tc>
                  <a:txBody>
                    <a:bodyPr/>
                    <a:lstStyle/>
                    <a:p>
                      <a:r>
                        <a:rPr lang="en-US" sz="1400" dirty="0"/>
                        <a:t>AI test model</a:t>
                      </a:r>
                      <a:r>
                        <a:rPr lang="en-US" sz="1400" baseline="0" dirty="0"/>
                        <a:t> </a:t>
                      </a:r>
                      <a:r>
                        <a:rPr lang="en-US" sz="1400" dirty="0"/>
                        <a:t>based</a:t>
                      </a:r>
                      <a:r>
                        <a:rPr lang="en-US" sz="1400" baseline="0" dirty="0"/>
                        <a:t> test selection, classification, and </a:t>
                      </a:r>
                      <a:r>
                        <a:rPr lang="en-US" sz="1400" dirty="0"/>
                        <a:t>recommendation</a:t>
                      </a:r>
                    </a:p>
                  </a:txBody>
                  <a:tcPr/>
                </a:tc>
                <a:tc>
                  <a:txBody>
                    <a:bodyPr/>
                    <a:lstStyle/>
                    <a:p>
                      <a:r>
                        <a:rPr lang="en-US" sz="1400" dirty="0"/>
                        <a:t>Test selection, classification,</a:t>
                      </a:r>
                      <a:r>
                        <a:rPr lang="en-US" sz="1400" baseline="0" dirty="0"/>
                        <a:t> and recommendation using </a:t>
                      </a:r>
                      <a:r>
                        <a:rPr lang="en-US" sz="1400" dirty="0"/>
                        <a:t>AI</a:t>
                      </a:r>
                      <a:r>
                        <a:rPr lang="en-US" sz="1400" baseline="0" dirty="0"/>
                        <a:t> techniques</a:t>
                      </a:r>
                      <a:endParaRPr lang="en-US" sz="1400" dirty="0"/>
                    </a:p>
                  </a:txBody>
                  <a:tcPr/>
                </a:tc>
                <a:tc>
                  <a:txBody>
                    <a:bodyPr/>
                    <a:lstStyle/>
                    <a:p>
                      <a:r>
                        <a:rPr lang="en-US" sz="1400" dirty="0"/>
                        <a:t>Rule-based and/or</a:t>
                      </a:r>
                      <a:r>
                        <a:rPr lang="en-US" sz="1400" baseline="0" dirty="0"/>
                        <a:t> experience based test selection</a:t>
                      </a:r>
                      <a:endParaRPr lang="en-US" sz="1400" dirty="0"/>
                    </a:p>
                  </a:txBody>
                  <a:tcPr/>
                </a:tc>
                <a:extLst>
                  <a:ext uri="{0D108BD9-81ED-4DB2-BD59-A6C34878D82A}">
                    <a16:rowId xmlns:a16="http://schemas.microsoft.com/office/drawing/2014/main" val="40052973"/>
                  </a:ext>
                </a:extLst>
              </a:tr>
              <a:tr h="370840">
                <a:tc>
                  <a:txBody>
                    <a:bodyPr/>
                    <a:lstStyle/>
                    <a:p>
                      <a:pPr algn="l"/>
                      <a:r>
                        <a:rPr lang="en-US" sz="1400" dirty="0"/>
                        <a:t>Test Data</a:t>
                      </a:r>
                    </a:p>
                    <a:p>
                      <a:pPr algn="l"/>
                      <a:r>
                        <a:rPr lang="en-US" sz="1400" dirty="0"/>
                        <a:t>Generation</a:t>
                      </a:r>
                    </a:p>
                  </a:txBody>
                  <a:tcPr/>
                </a:tc>
                <a:tc>
                  <a:txBody>
                    <a:bodyPr/>
                    <a:lstStyle/>
                    <a:p>
                      <a:r>
                        <a:rPr lang="en-US" sz="1400" baseline="0" dirty="0"/>
                        <a:t>AI test model based test data discovery, collection, generation, validation, and </a:t>
                      </a:r>
                      <a:endParaRPr lang="en-US" sz="1400" dirty="0"/>
                    </a:p>
                  </a:txBody>
                  <a:tcPr/>
                </a:tc>
                <a:tc>
                  <a:txBody>
                    <a:bodyPr/>
                    <a:lstStyle/>
                    <a:p>
                      <a:r>
                        <a:rPr lang="en-US" sz="1400" dirty="0"/>
                        <a:t>AI-based</a:t>
                      </a:r>
                      <a:r>
                        <a:rPr lang="en-US" sz="1400" baseline="0" dirty="0"/>
                        <a:t> test data collection, classification, and generation</a:t>
                      </a:r>
                      <a:endParaRPr lang="en-US" sz="1400" dirty="0"/>
                    </a:p>
                  </a:txBody>
                  <a:tcPr/>
                </a:tc>
                <a:tc>
                  <a:txBody>
                    <a:bodyPr/>
                    <a:lstStyle/>
                    <a:p>
                      <a:r>
                        <a:rPr lang="en-US" sz="1400" dirty="0"/>
                        <a:t>Model-based</a:t>
                      </a:r>
                      <a:r>
                        <a:rPr lang="en-US" sz="1400" baseline="0" dirty="0"/>
                        <a:t> and/or pattern based test generation</a:t>
                      </a:r>
                      <a:endParaRPr lang="en-US" sz="1400" dirty="0"/>
                    </a:p>
                  </a:txBody>
                  <a:tcPr/>
                </a:tc>
                <a:extLst>
                  <a:ext uri="{0D108BD9-81ED-4DB2-BD59-A6C34878D82A}">
                    <a16:rowId xmlns:a16="http://schemas.microsoft.com/office/drawing/2014/main" val="3864947209"/>
                  </a:ext>
                </a:extLst>
              </a:tr>
              <a:tr h="320040">
                <a:tc>
                  <a:txBody>
                    <a:bodyPr/>
                    <a:lstStyle/>
                    <a:p>
                      <a:r>
                        <a:rPr lang="en-US" sz="1400" dirty="0"/>
                        <a:t>Bug</a:t>
                      </a:r>
                      <a:r>
                        <a:rPr lang="en-US" sz="1400" baseline="0" dirty="0"/>
                        <a:t> Detection and Analysis</a:t>
                      </a:r>
                      <a:endParaRPr lang="en-US" sz="1400" dirty="0"/>
                    </a:p>
                  </a:txBody>
                  <a:tcPr/>
                </a:tc>
                <a:tc>
                  <a:txBody>
                    <a:bodyPr/>
                    <a:lstStyle/>
                    <a:p>
                      <a:r>
                        <a:rPr lang="en-US" sz="1400" dirty="0"/>
                        <a:t>AI</a:t>
                      </a:r>
                      <a:r>
                        <a:rPr lang="en-US" sz="1400" baseline="0" dirty="0"/>
                        <a:t> model-based bug detection, analysis, and report</a:t>
                      </a:r>
                      <a:endParaRPr lang="en-US" sz="1400" dirty="0"/>
                    </a:p>
                  </a:txBody>
                  <a:tcPr/>
                </a:tc>
                <a:tc>
                  <a:txBody>
                    <a:bodyPr/>
                    <a:lstStyle/>
                    <a:p>
                      <a:r>
                        <a:rPr lang="en-US" sz="1400" dirty="0"/>
                        <a:t>Data-driven</a:t>
                      </a:r>
                      <a:r>
                        <a:rPr lang="en-US" sz="1400" baseline="0" dirty="0"/>
                        <a:t> analysis for bug classification and detection, as well as prediction</a:t>
                      </a:r>
                      <a:endParaRPr lang="en-US" sz="1400" dirty="0"/>
                    </a:p>
                  </a:txBody>
                  <a:tcPr/>
                </a:tc>
                <a:tc>
                  <a:txBody>
                    <a:bodyPr/>
                    <a:lstStyle/>
                    <a:p>
                      <a:r>
                        <a:rPr lang="en-US" sz="1400" baseline="0" dirty="0"/>
                        <a:t>Digital and systematic bug/problem management</a:t>
                      </a:r>
                      <a:endParaRPr lang="en-US" sz="1400" dirty="0"/>
                    </a:p>
                  </a:txBody>
                  <a:tcPr/>
                </a:tc>
                <a:extLst>
                  <a:ext uri="{0D108BD9-81ED-4DB2-BD59-A6C34878D82A}">
                    <a16:rowId xmlns:a16="http://schemas.microsoft.com/office/drawing/2014/main" val="2435753179"/>
                  </a:ext>
                </a:extLst>
              </a:tr>
            </a:tbl>
          </a:graphicData>
        </a:graphic>
      </p:graphicFrame>
    </p:spTree>
    <p:extLst>
      <p:ext uri="{BB962C8B-B14F-4D97-AF65-F5344CB8AC3E}">
        <p14:creationId xmlns:p14="http://schemas.microsoft.com/office/powerpoint/2010/main" val="3257116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p:cNvSpPr/>
          <p:nvPr/>
        </p:nvSpPr>
        <p:spPr>
          <a:xfrm>
            <a:off x="502291" y="3006039"/>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0 w 3123406"/>
              <a:gd name="connsiteY5"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3406" h="1249362">
                <a:moveTo>
                  <a:pt x="0" y="0"/>
                </a:moveTo>
                <a:lnTo>
                  <a:pt x="2498725" y="0"/>
                </a:lnTo>
                <a:lnTo>
                  <a:pt x="3123406" y="624681"/>
                </a:lnTo>
                <a:lnTo>
                  <a:pt x="2498725" y="1249362"/>
                </a:lnTo>
                <a:lnTo>
                  <a:pt x="0" y="1249362"/>
                </a:lnTo>
                <a:lnTo>
                  <a:pt x="0" y="0"/>
                </a:lnTo>
                <a:close/>
              </a:path>
            </a:pathLst>
          </a:custGeom>
          <a:solidFill>
            <a:schemeClr val="accent2">
              <a:lumMod val="40000"/>
              <a:lumOff val="6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9372" tIns="154686" rIns="389683" bIns="154686" numCol="1" spcCol="1270" anchor="ctr" anchorCtr="0">
            <a:noAutofit/>
          </a:bodyPr>
          <a:lstStyle/>
          <a:p>
            <a:pPr lvl="0" algn="ctr" defTabSz="2578100">
              <a:lnSpc>
                <a:spcPct val="90000"/>
              </a:lnSpc>
              <a:spcBef>
                <a:spcPct val="0"/>
              </a:spcBef>
              <a:spcAft>
                <a:spcPct val="35000"/>
              </a:spcAft>
            </a:pPr>
            <a:endParaRPr lang="en-US" sz="5800" kern="1200"/>
          </a:p>
        </p:txBody>
      </p:sp>
      <p:sp>
        <p:nvSpPr>
          <p:cNvPr id="30" name="Freeform 29"/>
          <p:cNvSpPr/>
          <p:nvPr/>
        </p:nvSpPr>
        <p:spPr>
          <a:xfrm>
            <a:off x="3162696" y="3006039"/>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rgbClr val="FFFF0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2707" tIns="138684" rIns="694023" bIns="138684" numCol="1" spcCol="1270" anchor="ctr" anchorCtr="0">
            <a:noAutofit/>
          </a:bodyPr>
          <a:lstStyle/>
          <a:p>
            <a:pPr lvl="0" algn="ctr" defTabSz="2311400">
              <a:lnSpc>
                <a:spcPct val="90000"/>
              </a:lnSpc>
              <a:spcBef>
                <a:spcPct val="0"/>
              </a:spcBef>
              <a:spcAft>
                <a:spcPct val="35000"/>
              </a:spcAft>
            </a:pPr>
            <a:endParaRPr lang="en-US" sz="5200" kern="1200"/>
          </a:p>
        </p:txBody>
      </p:sp>
      <p:sp>
        <p:nvSpPr>
          <p:cNvPr id="31" name="Freeform 30"/>
          <p:cNvSpPr/>
          <p:nvPr/>
        </p:nvSpPr>
        <p:spPr>
          <a:xfrm>
            <a:off x="5785395" y="3006039"/>
            <a:ext cx="3161111"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rgbClr val="92D05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2707" tIns="138684" rIns="694023" bIns="138684" numCol="1" spcCol="1270" anchor="ctr" anchorCtr="0">
            <a:noAutofit/>
          </a:bodyPr>
          <a:lstStyle/>
          <a:p>
            <a:pPr lvl="0" algn="ctr" defTabSz="2311400">
              <a:lnSpc>
                <a:spcPct val="90000"/>
              </a:lnSpc>
              <a:spcBef>
                <a:spcPct val="0"/>
              </a:spcBef>
              <a:spcAft>
                <a:spcPct val="35000"/>
              </a:spcAft>
            </a:pPr>
            <a:endParaRPr lang="en-US" sz="5200" kern="1200"/>
          </a:p>
        </p:txBody>
      </p:sp>
      <p:sp>
        <p:nvSpPr>
          <p:cNvPr id="32" name="Freeform 31"/>
          <p:cNvSpPr/>
          <p:nvPr/>
        </p:nvSpPr>
        <p:spPr>
          <a:xfrm>
            <a:off x="8454069" y="3017055"/>
            <a:ext cx="3289732"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chemeClr val="accent4">
              <a:lumMod val="40000"/>
              <a:lumOff val="6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2707" tIns="138684" rIns="694023" bIns="138684" numCol="1" spcCol="1270" anchor="ctr" anchorCtr="0">
            <a:noAutofit/>
          </a:bodyPr>
          <a:lstStyle/>
          <a:p>
            <a:pPr lvl="0" algn="ctr" defTabSz="2311400">
              <a:lnSpc>
                <a:spcPct val="90000"/>
              </a:lnSpc>
              <a:spcBef>
                <a:spcPct val="0"/>
              </a:spcBef>
              <a:spcAft>
                <a:spcPct val="35000"/>
              </a:spcAft>
            </a:pPr>
            <a:endParaRPr lang="en-US" sz="5200" kern="1200"/>
          </a:p>
        </p:txBody>
      </p:sp>
      <p:sp>
        <p:nvSpPr>
          <p:cNvPr id="33" name="TextBox 32"/>
          <p:cNvSpPr txBox="1"/>
          <p:nvPr/>
        </p:nvSpPr>
        <p:spPr>
          <a:xfrm>
            <a:off x="700415" y="3162229"/>
            <a:ext cx="2264158" cy="923330"/>
          </a:xfrm>
          <a:prstGeom prst="rect">
            <a:avLst/>
          </a:prstGeom>
          <a:noFill/>
        </p:spPr>
        <p:txBody>
          <a:bodyPr wrap="square" rtlCol="0">
            <a:spAutoFit/>
          </a:bodyPr>
          <a:lstStyle/>
          <a:p>
            <a:r>
              <a:rPr lang="en-US" b="1" dirty="0"/>
              <a:t>Classification Based Test Modeling for</a:t>
            </a:r>
          </a:p>
          <a:p>
            <a:r>
              <a:rPr lang="en-US" b="1" dirty="0"/>
              <a:t>AI Features </a:t>
            </a:r>
          </a:p>
        </p:txBody>
      </p:sp>
      <p:sp>
        <p:nvSpPr>
          <p:cNvPr id="34" name="TextBox 33"/>
          <p:cNvSpPr txBox="1"/>
          <p:nvPr/>
        </p:nvSpPr>
        <p:spPr>
          <a:xfrm>
            <a:off x="3762629" y="3169055"/>
            <a:ext cx="2192259" cy="923330"/>
          </a:xfrm>
          <a:prstGeom prst="rect">
            <a:avLst/>
          </a:prstGeom>
          <a:noFill/>
        </p:spPr>
        <p:txBody>
          <a:bodyPr wrap="square" rtlCol="0">
            <a:spAutoFit/>
          </a:bodyPr>
          <a:lstStyle/>
          <a:p>
            <a:r>
              <a:rPr lang="en-US" b="1" dirty="0"/>
              <a:t>3D AI Classification Decision Table (3D AICDT) Generation</a:t>
            </a:r>
          </a:p>
        </p:txBody>
      </p:sp>
      <p:sp>
        <p:nvSpPr>
          <p:cNvPr id="35" name="TextBox 34"/>
          <p:cNvSpPr txBox="1"/>
          <p:nvPr/>
        </p:nvSpPr>
        <p:spPr>
          <a:xfrm>
            <a:off x="6423034" y="3162229"/>
            <a:ext cx="2259217" cy="923330"/>
          </a:xfrm>
          <a:prstGeom prst="rect">
            <a:avLst/>
          </a:prstGeom>
          <a:noFill/>
        </p:spPr>
        <p:txBody>
          <a:bodyPr wrap="square" rtlCol="0">
            <a:spAutoFit/>
          </a:bodyPr>
          <a:lstStyle/>
          <a:p>
            <a:r>
              <a:rPr lang="en-US" b="1" dirty="0"/>
              <a:t>Test Generation for 3D AI Classification Decision Table</a:t>
            </a:r>
          </a:p>
        </p:txBody>
      </p:sp>
      <p:sp>
        <p:nvSpPr>
          <p:cNvPr id="36" name="TextBox 35"/>
          <p:cNvSpPr txBox="1"/>
          <p:nvPr/>
        </p:nvSpPr>
        <p:spPr>
          <a:xfrm>
            <a:off x="9145702" y="3169055"/>
            <a:ext cx="2260851" cy="923330"/>
          </a:xfrm>
          <a:prstGeom prst="rect">
            <a:avLst/>
          </a:prstGeom>
          <a:noFill/>
        </p:spPr>
        <p:txBody>
          <a:bodyPr wrap="square" rtlCol="0">
            <a:spAutoFit/>
          </a:bodyPr>
          <a:lstStyle/>
          <a:p>
            <a:r>
              <a:rPr lang="en-US" b="1" dirty="0"/>
              <a:t>AI Function Classification Test</a:t>
            </a:r>
          </a:p>
          <a:p>
            <a:r>
              <a:rPr lang="en-US" b="1" dirty="0"/>
              <a:t>Quality Assessment</a:t>
            </a:r>
          </a:p>
        </p:txBody>
      </p:sp>
      <p:sp>
        <p:nvSpPr>
          <p:cNvPr id="37" name="TextBox 36"/>
          <p:cNvSpPr txBox="1"/>
          <p:nvPr/>
        </p:nvSpPr>
        <p:spPr>
          <a:xfrm>
            <a:off x="5373107" y="1407902"/>
            <a:ext cx="5653770" cy="1169551"/>
          </a:xfrm>
          <a:prstGeom prst="rect">
            <a:avLst/>
          </a:prstGeom>
          <a:noFill/>
          <a:ln w="38100">
            <a:solidFill>
              <a:srgbClr val="FF0000"/>
            </a:solidFill>
          </a:ln>
        </p:spPr>
        <p:txBody>
          <a:bodyPr wrap="square" rtlCol="0">
            <a:spAutoFit/>
          </a:bodyPr>
          <a:lstStyle/>
          <a:p>
            <a:pPr marL="285750" indent="-285750">
              <a:buFontTx/>
              <a:buChar char="-"/>
            </a:pPr>
            <a:r>
              <a:rPr lang="en-US" sz="1400" dirty="0"/>
              <a:t>3D decision table entry mappings among three dimensions</a:t>
            </a:r>
          </a:p>
          <a:p>
            <a:pPr marL="285750" indent="-285750">
              <a:buFontTx/>
              <a:buChar char="-"/>
            </a:pPr>
            <a:r>
              <a:rPr lang="en-US" sz="1400" dirty="0"/>
              <a:t>Classified test input data discovery and collection</a:t>
            </a:r>
          </a:p>
          <a:p>
            <a:pPr marL="285750" indent="-285750">
              <a:buFontTx/>
              <a:buChar char="-"/>
            </a:pPr>
            <a:r>
              <a:rPr lang="en-US" sz="1400" dirty="0"/>
              <a:t>Classified test test input data generation, augmentation, simulation </a:t>
            </a:r>
          </a:p>
          <a:p>
            <a:pPr marL="285750" indent="-285750">
              <a:buFontTx/>
              <a:buChar char="-"/>
            </a:pPr>
            <a:r>
              <a:rPr lang="en-US" sz="1400" dirty="0"/>
              <a:t>Automatic classification rule validation for every test input instance</a:t>
            </a:r>
          </a:p>
          <a:p>
            <a:pPr marL="285750" indent="-285750">
              <a:buFontTx/>
              <a:buChar char="-"/>
            </a:pPr>
            <a:r>
              <a:rPr lang="en-US" sz="1400" dirty="0"/>
              <a:t>Automatic test mapping for expected outputs and events</a:t>
            </a:r>
          </a:p>
        </p:txBody>
      </p:sp>
      <p:sp>
        <p:nvSpPr>
          <p:cNvPr id="38" name="TextBox 37"/>
          <p:cNvSpPr txBox="1"/>
          <p:nvPr/>
        </p:nvSpPr>
        <p:spPr>
          <a:xfrm>
            <a:off x="7120549" y="4736975"/>
            <a:ext cx="4686300" cy="1169551"/>
          </a:xfrm>
          <a:prstGeom prst="rect">
            <a:avLst/>
          </a:prstGeom>
          <a:noFill/>
          <a:ln w="38100">
            <a:solidFill>
              <a:srgbClr val="FF0000"/>
            </a:solidFill>
          </a:ln>
        </p:spPr>
        <p:txBody>
          <a:bodyPr wrap="square" rtlCol="0">
            <a:spAutoFit/>
          </a:bodyPr>
          <a:lstStyle/>
          <a:p>
            <a:pPr marL="285750" indent="-285750">
              <a:buFontTx/>
              <a:buChar char="-"/>
            </a:pPr>
            <a:r>
              <a:rPr lang="en-US" sz="1400" dirty="0"/>
              <a:t>Automatic/semi-automatic test script generation</a:t>
            </a:r>
          </a:p>
          <a:p>
            <a:pPr marL="285750" indent="-285750">
              <a:buFontTx/>
              <a:buChar char="-"/>
            </a:pPr>
            <a:r>
              <a:rPr lang="en-US" sz="1400" dirty="0"/>
              <a:t>Automatic test script execution control and monitor</a:t>
            </a:r>
          </a:p>
          <a:p>
            <a:pPr marL="285750" indent="-285750">
              <a:buFontTx/>
              <a:buChar char="-"/>
            </a:pPr>
            <a:r>
              <a:rPr lang="en-US" sz="1400" dirty="0"/>
              <a:t>Automatic test result validation and quality evaluation</a:t>
            </a:r>
          </a:p>
          <a:p>
            <a:pPr marL="285750" indent="-285750">
              <a:buFontTx/>
              <a:buChar char="-"/>
            </a:pPr>
            <a:r>
              <a:rPr lang="en-US" sz="1400" dirty="0"/>
              <a:t>Automatic test 3D AICDT model test coverage analysis</a:t>
            </a:r>
          </a:p>
          <a:p>
            <a:pPr marL="285750" indent="-285750">
              <a:buFontTx/>
              <a:buChar char="-"/>
            </a:pPr>
            <a:r>
              <a:rPr lang="en-US" sz="1400" dirty="0"/>
              <a:t>Automatic bug report generation and assessment</a:t>
            </a:r>
          </a:p>
        </p:txBody>
      </p:sp>
      <p:sp>
        <p:nvSpPr>
          <p:cNvPr id="39" name="TextBox 38"/>
          <p:cNvSpPr txBox="1"/>
          <p:nvPr/>
        </p:nvSpPr>
        <p:spPr>
          <a:xfrm>
            <a:off x="2404333" y="4761836"/>
            <a:ext cx="4394499" cy="738664"/>
          </a:xfrm>
          <a:prstGeom prst="rect">
            <a:avLst/>
          </a:prstGeom>
          <a:noFill/>
          <a:ln w="38100">
            <a:solidFill>
              <a:srgbClr val="FF0000"/>
            </a:solidFill>
          </a:ln>
        </p:spPr>
        <p:txBody>
          <a:bodyPr wrap="square" rtlCol="0">
            <a:spAutoFit/>
          </a:bodyPr>
          <a:lstStyle/>
          <a:p>
            <a:r>
              <a:rPr lang="en-US" sz="1400" dirty="0"/>
              <a:t>- Context classification table generation with rules</a:t>
            </a:r>
          </a:p>
          <a:p>
            <a:r>
              <a:rPr lang="en-US" sz="1400" dirty="0"/>
              <a:t>- Input classification table generation with rules</a:t>
            </a:r>
          </a:p>
          <a:p>
            <a:r>
              <a:rPr lang="en-US" sz="1400" dirty="0"/>
              <a:t>- Output classification table generation with mappings </a:t>
            </a:r>
          </a:p>
        </p:txBody>
      </p:sp>
      <p:sp>
        <p:nvSpPr>
          <p:cNvPr id="40" name="TextBox 39"/>
          <p:cNvSpPr txBox="1"/>
          <p:nvPr/>
        </p:nvSpPr>
        <p:spPr>
          <a:xfrm>
            <a:off x="546568" y="1421724"/>
            <a:ext cx="4296895" cy="954107"/>
          </a:xfrm>
          <a:prstGeom prst="rect">
            <a:avLst/>
          </a:prstGeom>
          <a:noFill/>
          <a:ln w="38100">
            <a:solidFill>
              <a:srgbClr val="FF0000"/>
            </a:solidFill>
          </a:ln>
        </p:spPr>
        <p:txBody>
          <a:bodyPr wrap="square" rtlCol="0">
            <a:spAutoFit/>
          </a:bodyPr>
          <a:lstStyle/>
          <a:p>
            <a:r>
              <a:rPr lang="en-US" sz="1400" dirty="0"/>
              <a:t>- AI feature context classification model generation</a:t>
            </a:r>
          </a:p>
          <a:p>
            <a:r>
              <a:rPr lang="en-US" sz="1400" dirty="0"/>
              <a:t>- AI function input classification model generation</a:t>
            </a:r>
          </a:p>
          <a:p>
            <a:r>
              <a:rPr lang="en-US" sz="1400" dirty="0"/>
              <a:t>- AI function output classification  model generation</a:t>
            </a:r>
          </a:p>
          <a:p>
            <a:r>
              <a:rPr lang="en-US" sz="1400" dirty="0"/>
              <a:t>- AI function output event classification generation</a:t>
            </a:r>
          </a:p>
        </p:txBody>
      </p:sp>
      <p:cxnSp>
        <p:nvCxnSpPr>
          <p:cNvPr id="41" name="Straight Connector 40"/>
          <p:cNvCxnSpPr/>
          <p:nvPr/>
        </p:nvCxnSpPr>
        <p:spPr>
          <a:xfrm flipH="1">
            <a:off x="2063994" y="2375831"/>
            <a:ext cx="7694" cy="616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724399" y="4266417"/>
            <a:ext cx="0" cy="4705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126740" y="2614613"/>
            <a:ext cx="2723" cy="3914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953625" y="4277433"/>
            <a:ext cx="1" cy="45954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518567" y="403108"/>
            <a:ext cx="6627135" cy="523220"/>
          </a:xfrm>
          <a:prstGeom prst="rect">
            <a:avLst/>
          </a:prstGeom>
          <a:noFill/>
        </p:spPr>
        <p:txBody>
          <a:bodyPr wrap="none" rtlCol="0">
            <a:spAutoFit/>
          </a:bodyPr>
          <a:lstStyle/>
          <a:p>
            <a:r>
              <a:rPr lang="en-US" sz="2800" b="1" dirty="0"/>
              <a:t>A Classification-Based Test Automation</a:t>
            </a:r>
          </a:p>
        </p:txBody>
      </p:sp>
    </p:spTree>
    <p:extLst>
      <p:ext uri="{BB962C8B-B14F-4D97-AF65-F5344CB8AC3E}">
        <p14:creationId xmlns:p14="http://schemas.microsoft.com/office/powerpoint/2010/main" val="2176548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p:cNvSpPr/>
          <p:nvPr/>
        </p:nvSpPr>
        <p:spPr>
          <a:xfrm>
            <a:off x="502291" y="3006039"/>
            <a:ext cx="2883847" cy="1194486"/>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0 w 3123406"/>
              <a:gd name="connsiteY5"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3406" h="1249362">
                <a:moveTo>
                  <a:pt x="0" y="0"/>
                </a:moveTo>
                <a:lnTo>
                  <a:pt x="2498725" y="0"/>
                </a:lnTo>
                <a:lnTo>
                  <a:pt x="3123406" y="624681"/>
                </a:lnTo>
                <a:lnTo>
                  <a:pt x="2498725" y="1249362"/>
                </a:lnTo>
                <a:lnTo>
                  <a:pt x="0" y="1249362"/>
                </a:lnTo>
                <a:lnTo>
                  <a:pt x="0" y="0"/>
                </a:lnTo>
                <a:close/>
              </a:path>
            </a:pathLst>
          </a:custGeom>
          <a:solidFill>
            <a:schemeClr val="accent2">
              <a:lumMod val="40000"/>
              <a:lumOff val="6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9372" tIns="154686" rIns="389683" bIns="154686" numCol="1" spcCol="1270" anchor="ctr" anchorCtr="0">
            <a:noAutofit/>
          </a:bodyPr>
          <a:lstStyle/>
          <a:p>
            <a:pPr lvl="0" algn="ctr" defTabSz="2578100">
              <a:lnSpc>
                <a:spcPct val="90000"/>
              </a:lnSpc>
              <a:spcBef>
                <a:spcPct val="0"/>
              </a:spcBef>
              <a:spcAft>
                <a:spcPct val="35000"/>
              </a:spcAft>
            </a:pPr>
            <a:endParaRPr lang="en-US" sz="5800" kern="1200"/>
          </a:p>
        </p:txBody>
      </p:sp>
      <p:sp>
        <p:nvSpPr>
          <p:cNvPr id="30" name="Freeform 29"/>
          <p:cNvSpPr/>
          <p:nvPr/>
        </p:nvSpPr>
        <p:spPr>
          <a:xfrm>
            <a:off x="2903733" y="2992194"/>
            <a:ext cx="3298001"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rgbClr val="FFFF0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2707" tIns="138684" rIns="694023" bIns="138684" numCol="1" spcCol="1270" anchor="ctr" anchorCtr="0">
            <a:noAutofit/>
          </a:bodyPr>
          <a:lstStyle/>
          <a:p>
            <a:pPr lvl="0" algn="ctr" defTabSz="2311400">
              <a:lnSpc>
                <a:spcPct val="90000"/>
              </a:lnSpc>
              <a:spcBef>
                <a:spcPct val="0"/>
              </a:spcBef>
              <a:spcAft>
                <a:spcPct val="35000"/>
              </a:spcAft>
            </a:pPr>
            <a:endParaRPr lang="en-US" sz="5200" kern="1200"/>
          </a:p>
        </p:txBody>
      </p:sp>
      <p:sp>
        <p:nvSpPr>
          <p:cNvPr id="31" name="Freeform 30"/>
          <p:cNvSpPr/>
          <p:nvPr/>
        </p:nvSpPr>
        <p:spPr>
          <a:xfrm>
            <a:off x="5741704" y="2992194"/>
            <a:ext cx="3172395"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rgbClr val="92D05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2707" tIns="138684" rIns="694023" bIns="138684" numCol="1" spcCol="1270" anchor="ctr" anchorCtr="0">
            <a:noAutofit/>
          </a:bodyPr>
          <a:lstStyle/>
          <a:p>
            <a:pPr lvl="0" algn="ctr" defTabSz="2311400">
              <a:lnSpc>
                <a:spcPct val="90000"/>
              </a:lnSpc>
              <a:spcBef>
                <a:spcPct val="0"/>
              </a:spcBef>
              <a:spcAft>
                <a:spcPct val="35000"/>
              </a:spcAft>
            </a:pPr>
            <a:endParaRPr lang="en-US" sz="5200" kern="1200"/>
          </a:p>
        </p:txBody>
      </p:sp>
      <p:sp>
        <p:nvSpPr>
          <p:cNvPr id="32" name="Freeform 31"/>
          <p:cNvSpPr/>
          <p:nvPr/>
        </p:nvSpPr>
        <p:spPr>
          <a:xfrm>
            <a:off x="8419917" y="3006039"/>
            <a:ext cx="3289732"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chemeClr val="accent4">
              <a:lumMod val="40000"/>
              <a:lumOff val="6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2707" tIns="138684" rIns="694023" bIns="138684" numCol="1" spcCol="1270" anchor="ctr" anchorCtr="0">
            <a:noAutofit/>
          </a:bodyPr>
          <a:lstStyle/>
          <a:p>
            <a:pPr lvl="0" algn="ctr" defTabSz="2311400">
              <a:lnSpc>
                <a:spcPct val="90000"/>
              </a:lnSpc>
              <a:spcBef>
                <a:spcPct val="0"/>
              </a:spcBef>
              <a:spcAft>
                <a:spcPct val="35000"/>
              </a:spcAft>
            </a:pPr>
            <a:endParaRPr lang="en-US" sz="5200" kern="1200"/>
          </a:p>
        </p:txBody>
      </p:sp>
      <p:sp>
        <p:nvSpPr>
          <p:cNvPr id="33" name="TextBox 32"/>
          <p:cNvSpPr txBox="1"/>
          <p:nvPr/>
        </p:nvSpPr>
        <p:spPr>
          <a:xfrm>
            <a:off x="685550" y="3096186"/>
            <a:ext cx="2287686" cy="923330"/>
          </a:xfrm>
          <a:prstGeom prst="rect">
            <a:avLst/>
          </a:prstGeom>
          <a:noFill/>
        </p:spPr>
        <p:txBody>
          <a:bodyPr wrap="square" rtlCol="0">
            <a:spAutoFit/>
          </a:bodyPr>
          <a:lstStyle/>
          <a:p>
            <a:r>
              <a:rPr lang="en-US" b="1" dirty="0"/>
              <a:t>Classification Based Re-Test Modeling </a:t>
            </a:r>
          </a:p>
          <a:p>
            <a:r>
              <a:rPr lang="en-US" b="1" dirty="0"/>
              <a:t>For AI Features </a:t>
            </a:r>
          </a:p>
        </p:txBody>
      </p:sp>
      <p:sp>
        <p:nvSpPr>
          <p:cNvPr id="34" name="TextBox 33"/>
          <p:cNvSpPr txBox="1"/>
          <p:nvPr/>
        </p:nvSpPr>
        <p:spPr>
          <a:xfrm>
            <a:off x="3671088" y="3125526"/>
            <a:ext cx="2396150" cy="923330"/>
          </a:xfrm>
          <a:prstGeom prst="rect">
            <a:avLst/>
          </a:prstGeom>
          <a:noFill/>
        </p:spPr>
        <p:txBody>
          <a:bodyPr wrap="square" rtlCol="0">
            <a:spAutoFit/>
          </a:bodyPr>
          <a:lstStyle/>
          <a:p>
            <a:r>
              <a:rPr lang="en-US" b="1" dirty="0"/>
              <a:t>3D AI Classification Decision Table </a:t>
            </a:r>
          </a:p>
          <a:p>
            <a:r>
              <a:rPr lang="en-US" b="1" dirty="0"/>
              <a:t>Re-Generation</a:t>
            </a:r>
          </a:p>
        </p:txBody>
      </p:sp>
      <p:sp>
        <p:nvSpPr>
          <p:cNvPr id="35" name="TextBox 34"/>
          <p:cNvSpPr txBox="1"/>
          <p:nvPr/>
        </p:nvSpPr>
        <p:spPr>
          <a:xfrm>
            <a:off x="6336422" y="3116701"/>
            <a:ext cx="2568821" cy="923330"/>
          </a:xfrm>
          <a:prstGeom prst="rect">
            <a:avLst/>
          </a:prstGeom>
          <a:noFill/>
        </p:spPr>
        <p:txBody>
          <a:bodyPr wrap="square" rtlCol="0">
            <a:spAutoFit/>
          </a:bodyPr>
          <a:lstStyle/>
          <a:p>
            <a:r>
              <a:rPr lang="en-US" b="1" dirty="0"/>
              <a:t>Re-Test Generation for 3D AI Classification Decision Table</a:t>
            </a:r>
          </a:p>
        </p:txBody>
      </p:sp>
      <p:sp>
        <p:nvSpPr>
          <p:cNvPr id="36" name="TextBox 35"/>
          <p:cNvSpPr txBox="1"/>
          <p:nvPr/>
        </p:nvSpPr>
        <p:spPr>
          <a:xfrm>
            <a:off x="9108074" y="3125526"/>
            <a:ext cx="2455748" cy="923330"/>
          </a:xfrm>
          <a:prstGeom prst="rect">
            <a:avLst/>
          </a:prstGeom>
          <a:noFill/>
        </p:spPr>
        <p:txBody>
          <a:bodyPr wrap="square" rtlCol="0">
            <a:spAutoFit/>
          </a:bodyPr>
          <a:lstStyle/>
          <a:p>
            <a:r>
              <a:rPr lang="en-US" b="1" dirty="0"/>
              <a:t>AI Function Classification Re-Test</a:t>
            </a:r>
          </a:p>
          <a:p>
            <a:r>
              <a:rPr lang="en-US" b="1" dirty="0"/>
              <a:t>Quality Assessment</a:t>
            </a:r>
          </a:p>
        </p:txBody>
      </p:sp>
      <p:sp>
        <p:nvSpPr>
          <p:cNvPr id="37" name="TextBox 36"/>
          <p:cNvSpPr txBox="1"/>
          <p:nvPr/>
        </p:nvSpPr>
        <p:spPr>
          <a:xfrm>
            <a:off x="5373107" y="1407902"/>
            <a:ext cx="6009596" cy="1169551"/>
          </a:xfrm>
          <a:prstGeom prst="rect">
            <a:avLst/>
          </a:prstGeom>
          <a:noFill/>
          <a:ln w="38100">
            <a:solidFill>
              <a:srgbClr val="FF0000"/>
            </a:solidFill>
          </a:ln>
        </p:spPr>
        <p:txBody>
          <a:bodyPr wrap="square" rtlCol="0">
            <a:spAutoFit/>
          </a:bodyPr>
          <a:lstStyle/>
          <a:p>
            <a:pPr marL="285750" indent="-285750">
              <a:buFontTx/>
              <a:buChar char="-"/>
            </a:pPr>
            <a:r>
              <a:rPr lang="en-US" sz="1400" dirty="0"/>
              <a:t>3D decision table entry mappings among three dimensions</a:t>
            </a:r>
          </a:p>
          <a:p>
            <a:pPr marL="285750" indent="-285750">
              <a:buFontTx/>
              <a:buChar char="-"/>
            </a:pPr>
            <a:r>
              <a:rPr lang="en-US" sz="1400" dirty="0"/>
              <a:t>Classified test input data discovery and collection</a:t>
            </a:r>
          </a:p>
          <a:p>
            <a:pPr marL="285750" indent="-285750">
              <a:buFontTx/>
              <a:buChar char="-"/>
            </a:pPr>
            <a:r>
              <a:rPr lang="en-US" sz="1400" dirty="0"/>
              <a:t>Classified re-test input data generation, augmentation, simulation </a:t>
            </a:r>
          </a:p>
          <a:p>
            <a:pPr marL="285750" indent="-285750">
              <a:buFontTx/>
              <a:buChar char="-"/>
            </a:pPr>
            <a:r>
              <a:rPr lang="en-US" sz="1400" dirty="0"/>
              <a:t>Automatic classification rule validation for every re-test input instance</a:t>
            </a:r>
          </a:p>
          <a:p>
            <a:pPr marL="285750" indent="-285750">
              <a:buFontTx/>
              <a:buChar char="-"/>
            </a:pPr>
            <a:r>
              <a:rPr lang="en-US" sz="1400" dirty="0"/>
              <a:t>Automatic re-test mapping for expected outputs and events</a:t>
            </a:r>
          </a:p>
        </p:txBody>
      </p:sp>
      <p:sp>
        <p:nvSpPr>
          <p:cNvPr id="38" name="TextBox 37"/>
          <p:cNvSpPr txBox="1"/>
          <p:nvPr/>
        </p:nvSpPr>
        <p:spPr>
          <a:xfrm>
            <a:off x="7120549" y="4736975"/>
            <a:ext cx="4866664" cy="1169551"/>
          </a:xfrm>
          <a:prstGeom prst="rect">
            <a:avLst/>
          </a:prstGeom>
          <a:noFill/>
          <a:ln w="38100">
            <a:solidFill>
              <a:srgbClr val="FF0000"/>
            </a:solidFill>
          </a:ln>
        </p:spPr>
        <p:txBody>
          <a:bodyPr wrap="square" rtlCol="0">
            <a:spAutoFit/>
          </a:bodyPr>
          <a:lstStyle/>
          <a:p>
            <a:pPr marL="285750" indent="-285750">
              <a:buFontTx/>
              <a:buChar char="-"/>
            </a:pPr>
            <a:r>
              <a:rPr lang="en-US" sz="1400" dirty="0"/>
              <a:t>Automatic/semi-automatic new test script generation</a:t>
            </a:r>
          </a:p>
          <a:p>
            <a:pPr marL="285750" indent="-285750">
              <a:buFontTx/>
              <a:buChar char="-"/>
            </a:pPr>
            <a:r>
              <a:rPr lang="en-US" sz="1400" dirty="0"/>
              <a:t>Automatic re-test script execution control and monitor</a:t>
            </a:r>
          </a:p>
          <a:p>
            <a:pPr marL="285750" indent="-285750">
              <a:buFontTx/>
              <a:buChar char="-"/>
            </a:pPr>
            <a:r>
              <a:rPr lang="en-US" sz="1400" dirty="0"/>
              <a:t>Automatic re-test result validation and quality evaluation</a:t>
            </a:r>
          </a:p>
          <a:p>
            <a:pPr marL="285750" indent="-285750">
              <a:buFontTx/>
              <a:buChar char="-"/>
            </a:pPr>
            <a:r>
              <a:rPr lang="en-US" sz="1400" dirty="0"/>
              <a:t>Automatic updated re-test model coverage analysis</a:t>
            </a:r>
          </a:p>
          <a:p>
            <a:pPr marL="285750" indent="-285750">
              <a:buFontTx/>
              <a:buChar char="-"/>
            </a:pPr>
            <a:r>
              <a:rPr lang="en-US" sz="1400" dirty="0"/>
              <a:t>Automatic re-test bug report generation and assessment</a:t>
            </a:r>
          </a:p>
        </p:txBody>
      </p:sp>
      <p:sp>
        <p:nvSpPr>
          <p:cNvPr id="39" name="TextBox 38"/>
          <p:cNvSpPr txBox="1"/>
          <p:nvPr/>
        </p:nvSpPr>
        <p:spPr>
          <a:xfrm>
            <a:off x="1314451" y="4761836"/>
            <a:ext cx="5543550" cy="954107"/>
          </a:xfrm>
          <a:prstGeom prst="rect">
            <a:avLst/>
          </a:prstGeom>
          <a:noFill/>
          <a:ln w="38100">
            <a:solidFill>
              <a:srgbClr val="FF0000"/>
            </a:solidFill>
          </a:ln>
        </p:spPr>
        <p:txBody>
          <a:bodyPr wrap="square" rtlCol="0">
            <a:spAutoFit/>
          </a:bodyPr>
          <a:lstStyle/>
          <a:p>
            <a:pPr marL="285750" indent="-285750">
              <a:buFontTx/>
              <a:buChar char="-"/>
            </a:pPr>
            <a:r>
              <a:rPr lang="en-US" sz="1400" dirty="0"/>
              <a:t>Context classification table re-generation with rules</a:t>
            </a:r>
          </a:p>
          <a:p>
            <a:pPr marL="285750" indent="-285750">
              <a:buFontTx/>
              <a:buChar char="-"/>
            </a:pPr>
            <a:r>
              <a:rPr lang="en-US" sz="1400" dirty="0"/>
              <a:t>Input classification table re-generation with rules</a:t>
            </a:r>
          </a:p>
          <a:p>
            <a:pPr marL="285750" indent="-285750">
              <a:buFontTx/>
              <a:buChar char="-"/>
            </a:pPr>
            <a:r>
              <a:rPr lang="en-US" sz="1400" dirty="0"/>
              <a:t>Output classification table re-generation with mappings</a:t>
            </a:r>
          </a:p>
          <a:p>
            <a:pPr marL="285750" indent="-285750">
              <a:buFontTx/>
              <a:buChar char="-"/>
            </a:pPr>
            <a:r>
              <a:rPr lang="en-US" sz="1400" dirty="0"/>
              <a:t>Automatic change detection of 3D AI Classification Decision Table</a:t>
            </a:r>
          </a:p>
        </p:txBody>
      </p:sp>
      <p:sp>
        <p:nvSpPr>
          <p:cNvPr id="40" name="TextBox 39"/>
          <p:cNvSpPr txBox="1"/>
          <p:nvPr/>
        </p:nvSpPr>
        <p:spPr>
          <a:xfrm>
            <a:off x="546568" y="1421724"/>
            <a:ext cx="4296895" cy="954107"/>
          </a:xfrm>
          <a:prstGeom prst="rect">
            <a:avLst/>
          </a:prstGeom>
          <a:noFill/>
          <a:ln w="38100">
            <a:solidFill>
              <a:srgbClr val="FF0000"/>
            </a:solidFill>
          </a:ln>
        </p:spPr>
        <p:txBody>
          <a:bodyPr wrap="square" rtlCol="0">
            <a:spAutoFit/>
          </a:bodyPr>
          <a:lstStyle/>
          <a:p>
            <a:r>
              <a:rPr lang="en-US" sz="1400" dirty="0"/>
              <a:t>- AI feature context classification model generation</a:t>
            </a:r>
          </a:p>
          <a:p>
            <a:r>
              <a:rPr lang="en-US" sz="1400" dirty="0"/>
              <a:t>- AI function input classification model generation</a:t>
            </a:r>
          </a:p>
          <a:p>
            <a:r>
              <a:rPr lang="en-US" sz="1400" dirty="0"/>
              <a:t>- AI function output classification  model generation</a:t>
            </a:r>
          </a:p>
          <a:p>
            <a:r>
              <a:rPr lang="en-US" sz="1400" dirty="0"/>
              <a:t>- AI function output event classification generation</a:t>
            </a:r>
          </a:p>
        </p:txBody>
      </p:sp>
      <p:cxnSp>
        <p:nvCxnSpPr>
          <p:cNvPr id="41" name="Straight Connector 40"/>
          <p:cNvCxnSpPr/>
          <p:nvPr/>
        </p:nvCxnSpPr>
        <p:spPr>
          <a:xfrm flipH="1">
            <a:off x="2063994" y="2375831"/>
            <a:ext cx="7694" cy="616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410074" y="4291278"/>
            <a:ext cx="0" cy="4705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126740" y="2614613"/>
            <a:ext cx="2723" cy="3914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953625" y="4277433"/>
            <a:ext cx="1" cy="45954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518567" y="403108"/>
            <a:ext cx="7220246" cy="523220"/>
          </a:xfrm>
          <a:prstGeom prst="rect">
            <a:avLst/>
          </a:prstGeom>
          <a:noFill/>
        </p:spPr>
        <p:txBody>
          <a:bodyPr wrap="none" rtlCol="0">
            <a:spAutoFit/>
          </a:bodyPr>
          <a:lstStyle/>
          <a:p>
            <a:r>
              <a:rPr lang="en-US" sz="2800" b="1" dirty="0"/>
              <a:t>A Classification-Based Re-Test Automation</a:t>
            </a:r>
          </a:p>
        </p:txBody>
      </p:sp>
    </p:spTree>
    <p:extLst>
      <p:ext uri="{BB962C8B-B14F-4D97-AF65-F5344CB8AC3E}">
        <p14:creationId xmlns:p14="http://schemas.microsoft.com/office/powerpoint/2010/main" val="4110243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532748" y="366035"/>
            <a:ext cx="3238387" cy="584775"/>
          </a:xfrm>
          <a:prstGeom prst="rect">
            <a:avLst/>
          </a:prstGeom>
          <a:noFill/>
        </p:spPr>
        <p:txBody>
          <a:bodyPr wrap="none" rtlCol="0">
            <a:spAutoFit/>
          </a:bodyPr>
          <a:lstStyle/>
          <a:p>
            <a:r>
              <a:rPr lang="en-US" sz="3200" b="1"/>
              <a:t>AI </a:t>
            </a:r>
            <a:r>
              <a:rPr lang="en-US" sz="3200" b="1" dirty="0"/>
              <a:t>Classification</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49" y="1165963"/>
            <a:ext cx="5502947" cy="505195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303519" y="1165963"/>
            <a:ext cx="6303982" cy="5274026"/>
          </a:xfrm>
          <a:prstGeom prst="rect">
            <a:avLst/>
          </a:prstGeom>
        </p:spPr>
      </p:pic>
    </p:spTree>
    <p:extLst>
      <p:ext uri="{BB962C8B-B14F-4D97-AF65-F5344CB8AC3E}">
        <p14:creationId xmlns:p14="http://schemas.microsoft.com/office/powerpoint/2010/main" val="4067445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896038" y="109933"/>
            <a:ext cx="4892686" cy="584775"/>
          </a:xfrm>
          <a:prstGeom prst="rect">
            <a:avLst/>
          </a:prstGeom>
          <a:noFill/>
        </p:spPr>
        <p:txBody>
          <a:bodyPr wrap="none" rtlCol="0">
            <a:spAutoFit/>
          </a:bodyPr>
          <a:lstStyle/>
          <a:p>
            <a:r>
              <a:rPr lang="en-US" sz="3200" b="1" dirty="0"/>
              <a:t>AI Software Classification</a:t>
            </a:r>
          </a:p>
        </p:txBody>
      </p:sp>
      <p:grpSp>
        <p:nvGrpSpPr>
          <p:cNvPr id="20" name="Group 19"/>
          <p:cNvGrpSpPr/>
          <p:nvPr/>
        </p:nvGrpSpPr>
        <p:grpSpPr>
          <a:xfrm>
            <a:off x="912806" y="563781"/>
            <a:ext cx="1317989" cy="1188296"/>
            <a:chOff x="520759" y="1905039"/>
            <a:chExt cx="1317989" cy="1188296"/>
          </a:xfrm>
        </p:grpSpPr>
        <p:pic>
          <p:nvPicPr>
            <p:cNvPr id="2050" name="Picture 2" descr="âexpert system icon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958" y="1905039"/>
              <a:ext cx="897592" cy="89759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520759" y="2785558"/>
              <a:ext cx="1317989" cy="307777"/>
            </a:xfrm>
            <a:prstGeom prst="rect">
              <a:avLst/>
            </a:prstGeom>
          </p:spPr>
          <p:txBody>
            <a:bodyPr wrap="none">
              <a:spAutoFit/>
            </a:bodyPr>
            <a:lstStyle/>
            <a:p>
              <a:pPr algn="ctr"/>
              <a:r>
                <a:rPr lang="en-US" sz="1400" dirty="0"/>
                <a:t>Expert System </a:t>
              </a:r>
            </a:p>
          </p:txBody>
        </p:sp>
      </p:grpSp>
      <p:grpSp>
        <p:nvGrpSpPr>
          <p:cNvPr id="41" name="Group 40"/>
          <p:cNvGrpSpPr/>
          <p:nvPr/>
        </p:nvGrpSpPr>
        <p:grpSpPr>
          <a:xfrm>
            <a:off x="10084533" y="610505"/>
            <a:ext cx="1552027" cy="1734688"/>
            <a:chOff x="9569604" y="1012095"/>
            <a:chExt cx="1552027" cy="1734688"/>
          </a:xfrm>
        </p:grpSpPr>
        <p:pic>
          <p:nvPicPr>
            <p:cNvPr id="19" name="Picture 18"/>
            <p:cNvPicPr>
              <a:picLocks noChangeAspect="1"/>
            </p:cNvPicPr>
            <p:nvPr/>
          </p:nvPicPr>
          <p:blipFill>
            <a:blip r:embed="rId3"/>
            <a:stretch>
              <a:fillRect/>
            </a:stretch>
          </p:blipFill>
          <p:spPr>
            <a:xfrm>
              <a:off x="9597224" y="1012095"/>
              <a:ext cx="1514686" cy="1172349"/>
            </a:xfrm>
            <a:prstGeom prst="rect">
              <a:avLst/>
            </a:prstGeom>
          </p:spPr>
        </p:pic>
        <p:sp>
          <p:nvSpPr>
            <p:cNvPr id="22" name="Rectangle 21"/>
            <p:cNvSpPr/>
            <p:nvPr/>
          </p:nvSpPr>
          <p:spPr>
            <a:xfrm>
              <a:off x="9569604" y="2223563"/>
              <a:ext cx="1552027" cy="523220"/>
            </a:xfrm>
            <a:prstGeom prst="rect">
              <a:avLst/>
            </a:prstGeom>
          </p:spPr>
          <p:txBody>
            <a:bodyPr wrap="none">
              <a:spAutoFit/>
            </a:bodyPr>
            <a:lstStyle/>
            <a:p>
              <a:pPr algn="ctr"/>
              <a:r>
                <a:rPr lang="en-US" sz="1400" dirty="0"/>
                <a:t>Recommendation</a:t>
              </a:r>
            </a:p>
            <a:p>
              <a:pPr algn="ctr"/>
              <a:r>
                <a:rPr lang="en-US" sz="1400" dirty="0"/>
                <a:t> System </a:t>
              </a:r>
            </a:p>
          </p:txBody>
        </p:sp>
      </p:grpSp>
      <p:grpSp>
        <p:nvGrpSpPr>
          <p:cNvPr id="25" name="Group 24"/>
          <p:cNvGrpSpPr/>
          <p:nvPr/>
        </p:nvGrpSpPr>
        <p:grpSpPr>
          <a:xfrm>
            <a:off x="511504" y="1918751"/>
            <a:ext cx="1994129" cy="1223296"/>
            <a:chOff x="384107" y="3364800"/>
            <a:chExt cx="2324006" cy="1751695"/>
          </a:xfrm>
        </p:grpSpPr>
        <p:pic>
          <p:nvPicPr>
            <p:cNvPr id="2056" name="Picture 8" descr="âunmanned vehicleâçå¾çæç´¢ç»æ"/>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384107" y="3364800"/>
              <a:ext cx="1567174" cy="78053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5"/>
            <a:stretch>
              <a:fillRect/>
            </a:stretch>
          </p:blipFill>
          <p:spPr>
            <a:xfrm>
              <a:off x="980124" y="4145338"/>
              <a:ext cx="971157" cy="971157"/>
            </a:xfrm>
            <a:prstGeom prst="rect">
              <a:avLst/>
            </a:prstGeom>
          </p:spPr>
        </p:pic>
        <p:pic>
          <p:nvPicPr>
            <p:cNvPr id="24" name="Picture 23"/>
            <p:cNvPicPr>
              <a:picLocks noChangeAspect="1"/>
            </p:cNvPicPr>
            <p:nvPr/>
          </p:nvPicPr>
          <p:blipFill>
            <a:blip r:embed="rId6"/>
            <a:stretch>
              <a:fillRect/>
            </a:stretch>
          </p:blipFill>
          <p:spPr>
            <a:xfrm>
              <a:off x="1951281" y="3661860"/>
              <a:ext cx="756832" cy="756832"/>
            </a:xfrm>
            <a:prstGeom prst="rect">
              <a:avLst/>
            </a:prstGeom>
          </p:spPr>
        </p:pic>
      </p:grpSp>
      <p:sp>
        <p:nvSpPr>
          <p:cNvPr id="29" name="Rectangle 28"/>
          <p:cNvSpPr/>
          <p:nvPr/>
        </p:nvSpPr>
        <p:spPr>
          <a:xfrm>
            <a:off x="562595" y="3116852"/>
            <a:ext cx="2201244" cy="307777"/>
          </a:xfrm>
          <a:prstGeom prst="rect">
            <a:avLst/>
          </a:prstGeom>
        </p:spPr>
        <p:txBody>
          <a:bodyPr wrap="none">
            <a:spAutoFit/>
          </a:bodyPr>
          <a:lstStyle/>
          <a:p>
            <a:pPr algn="ctr"/>
            <a:r>
              <a:rPr lang="en-US" sz="1400" dirty="0"/>
              <a:t>Unmanned vehicle system</a:t>
            </a:r>
          </a:p>
        </p:txBody>
      </p:sp>
      <p:pic>
        <p:nvPicPr>
          <p:cNvPr id="2058" name="Picture 10" descr="ç¸å³å¾ç"/>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21874" y="2482748"/>
            <a:ext cx="1349332" cy="74557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a:picLocks noChangeAspect="1"/>
          </p:cNvPicPr>
          <p:nvPr/>
        </p:nvPicPr>
        <p:blipFill>
          <a:blip r:embed="rId8"/>
          <a:stretch>
            <a:fillRect/>
          </a:stretch>
        </p:blipFill>
        <p:spPr>
          <a:xfrm>
            <a:off x="3267190" y="5075885"/>
            <a:ext cx="3390900" cy="1343025"/>
          </a:xfrm>
          <a:prstGeom prst="rect">
            <a:avLst/>
          </a:prstGeom>
        </p:spPr>
      </p:pic>
      <p:pic>
        <p:nvPicPr>
          <p:cNvPr id="34" name="Picture 33"/>
          <p:cNvPicPr>
            <a:picLocks noChangeAspect="1"/>
          </p:cNvPicPr>
          <p:nvPr/>
        </p:nvPicPr>
        <p:blipFill>
          <a:blip r:embed="rId9"/>
          <a:stretch>
            <a:fillRect/>
          </a:stretch>
        </p:blipFill>
        <p:spPr>
          <a:xfrm>
            <a:off x="7027572" y="5122652"/>
            <a:ext cx="2031523" cy="1296258"/>
          </a:xfrm>
          <a:prstGeom prst="rect">
            <a:avLst/>
          </a:prstGeom>
        </p:spPr>
      </p:pic>
      <p:grpSp>
        <p:nvGrpSpPr>
          <p:cNvPr id="37" name="Group 36"/>
          <p:cNvGrpSpPr/>
          <p:nvPr/>
        </p:nvGrpSpPr>
        <p:grpSpPr>
          <a:xfrm>
            <a:off x="3366946" y="1227934"/>
            <a:ext cx="3525622" cy="1326988"/>
            <a:chOff x="2467567" y="1269453"/>
            <a:chExt cx="3525622" cy="1326988"/>
          </a:xfrm>
        </p:grpSpPr>
        <p:pic>
          <p:nvPicPr>
            <p:cNvPr id="26" name="Picture 25"/>
            <p:cNvPicPr>
              <a:picLocks noChangeAspect="1"/>
            </p:cNvPicPr>
            <p:nvPr/>
          </p:nvPicPr>
          <p:blipFill>
            <a:blip r:embed="rId10"/>
            <a:stretch>
              <a:fillRect/>
            </a:stretch>
          </p:blipFill>
          <p:spPr>
            <a:xfrm>
              <a:off x="3468379" y="1269453"/>
              <a:ext cx="2524810" cy="1326988"/>
            </a:xfrm>
            <a:prstGeom prst="rect">
              <a:avLst/>
            </a:prstGeom>
          </p:spPr>
        </p:pic>
        <p:pic>
          <p:nvPicPr>
            <p:cNvPr id="2062" name="Picture 14" descr="Image result for voice recognition ic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67567" y="1392722"/>
              <a:ext cx="877607" cy="87760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p:cNvPicPr>
              <a:picLocks noChangeAspect="1"/>
            </p:cNvPicPr>
            <p:nvPr/>
          </p:nvPicPr>
          <p:blipFill>
            <a:blip r:embed="rId12"/>
            <a:stretch>
              <a:fillRect/>
            </a:stretch>
          </p:blipFill>
          <p:spPr>
            <a:xfrm>
              <a:off x="3218178" y="1296544"/>
              <a:ext cx="1303663" cy="1256119"/>
            </a:xfrm>
            <a:prstGeom prst="rect">
              <a:avLst/>
            </a:prstGeom>
          </p:spPr>
        </p:pic>
      </p:grpSp>
      <p:grpSp>
        <p:nvGrpSpPr>
          <p:cNvPr id="40" name="Group 39"/>
          <p:cNvGrpSpPr/>
          <p:nvPr/>
        </p:nvGrpSpPr>
        <p:grpSpPr>
          <a:xfrm>
            <a:off x="632576" y="5187556"/>
            <a:ext cx="1876668" cy="1326742"/>
            <a:chOff x="3364783" y="3160108"/>
            <a:chExt cx="1876668" cy="1516034"/>
          </a:xfrm>
        </p:grpSpPr>
        <p:pic>
          <p:nvPicPr>
            <p:cNvPr id="46" name="Picture 45"/>
            <p:cNvPicPr>
              <a:picLocks noChangeAspect="1"/>
            </p:cNvPicPr>
            <p:nvPr/>
          </p:nvPicPr>
          <p:blipFill>
            <a:blip r:embed="rId13"/>
            <a:stretch>
              <a:fillRect/>
            </a:stretch>
          </p:blipFill>
          <p:spPr>
            <a:xfrm>
              <a:off x="3518455" y="3526658"/>
              <a:ext cx="1722996" cy="1149484"/>
            </a:xfrm>
            <a:prstGeom prst="rect">
              <a:avLst/>
            </a:prstGeom>
          </p:spPr>
        </p:pic>
        <p:pic>
          <p:nvPicPr>
            <p:cNvPr id="47" name="Picture 46"/>
            <p:cNvPicPr>
              <a:picLocks noChangeAspect="1"/>
            </p:cNvPicPr>
            <p:nvPr/>
          </p:nvPicPr>
          <p:blipFill>
            <a:blip r:embed="rId14"/>
            <a:stretch>
              <a:fillRect/>
            </a:stretch>
          </p:blipFill>
          <p:spPr>
            <a:xfrm>
              <a:off x="3364783" y="3160108"/>
              <a:ext cx="757767" cy="805127"/>
            </a:xfrm>
            <a:prstGeom prst="rect">
              <a:avLst/>
            </a:prstGeom>
          </p:spPr>
        </p:pic>
      </p:grpSp>
      <p:sp>
        <p:nvSpPr>
          <p:cNvPr id="49" name="Rectangle 48"/>
          <p:cNvSpPr/>
          <p:nvPr/>
        </p:nvSpPr>
        <p:spPr>
          <a:xfrm>
            <a:off x="385225" y="6309897"/>
            <a:ext cx="2525050" cy="338554"/>
          </a:xfrm>
          <a:prstGeom prst="rect">
            <a:avLst/>
          </a:prstGeom>
        </p:spPr>
        <p:txBody>
          <a:bodyPr wrap="none">
            <a:spAutoFit/>
          </a:bodyPr>
          <a:lstStyle/>
          <a:p>
            <a:pPr algn="ctr"/>
            <a:r>
              <a:rPr lang="en-US" sz="1600" dirty="0"/>
              <a:t>Business Intelligent system</a:t>
            </a:r>
          </a:p>
        </p:txBody>
      </p:sp>
      <p:sp>
        <p:nvSpPr>
          <p:cNvPr id="51" name="Rectangle 50"/>
          <p:cNvSpPr/>
          <p:nvPr/>
        </p:nvSpPr>
        <p:spPr>
          <a:xfrm>
            <a:off x="10358485" y="4673185"/>
            <a:ext cx="1151277" cy="307777"/>
          </a:xfrm>
          <a:prstGeom prst="rect">
            <a:avLst/>
          </a:prstGeom>
        </p:spPr>
        <p:txBody>
          <a:bodyPr wrap="none">
            <a:spAutoFit/>
          </a:bodyPr>
          <a:lstStyle/>
          <a:p>
            <a:pPr algn="ctr"/>
            <a:r>
              <a:rPr lang="en-US" sz="1400" dirty="0"/>
              <a:t>Q&amp;A system</a:t>
            </a:r>
          </a:p>
        </p:txBody>
      </p:sp>
      <p:sp>
        <p:nvSpPr>
          <p:cNvPr id="42" name="Rectangle 41"/>
          <p:cNvSpPr/>
          <p:nvPr/>
        </p:nvSpPr>
        <p:spPr>
          <a:xfrm>
            <a:off x="3299364" y="6418910"/>
            <a:ext cx="2637260" cy="307777"/>
          </a:xfrm>
          <a:prstGeom prst="rect">
            <a:avLst/>
          </a:prstGeom>
        </p:spPr>
        <p:txBody>
          <a:bodyPr wrap="none">
            <a:spAutoFit/>
          </a:bodyPr>
          <a:lstStyle/>
          <a:p>
            <a:r>
              <a:rPr lang="en-US" sz="1400" dirty="0"/>
              <a:t>object detection &amp; classification</a:t>
            </a:r>
          </a:p>
        </p:txBody>
      </p:sp>
      <p:sp>
        <p:nvSpPr>
          <p:cNvPr id="54" name="Rectangle 53"/>
          <p:cNvSpPr/>
          <p:nvPr/>
        </p:nvSpPr>
        <p:spPr>
          <a:xfrm>
            <a:off x="6577533" y="6445267"/>
            <a:ext cx="2988214" cy="307777"/>
          </a:xfrm>
          <a:prstGeom prst="rect">
            <a:avLst/>
          </a:prstGeom>
        </p:spPr>
        <p:txBody>
          <a:bodyPr wrap="square">
            <a:spAutoFit/>
          </a:bodyPr>
          <a:lstStyle/>
          <a:p>
            <a:r>
              <a:rPr lang="en-US" sz="1400" dirty="0"/>
              <a:t>context identification &amp; classification</a:t>
            </a:r>
          </a:p>
        </p:txBody>
      </p:sp>
      <p:sp>
        <p:nvSpPr>
          <p:cNvPr id="55" name="Rectangle 54"/>
          <p:cNvSpPr/>
          <p:nvPr/>
        </p:nvSpPr>
        <p:spPr>
          <a:xfrm>
            <a:off x="8347880" y="2390873"/>
            <a:ext cx="1652314" cy="523220"/>
          </a:xfrm>
          <a:prstGeom prst="rect">
            <a:avLst/>
          </a:prstGeom>
        </p:spPr>
        <p:txBody>
          <a:bodyPr wrap="square">
            <a:spAutoFit/>
          </a:bodyPr>
          <a:lstStyle/>
          <a:p>
            <a:pPr algn="ctr"/>
            <a:r>
              <a:rPr lang="en-US" sz="1400" dirty="0"/>
              <a:t>human profiling </a:t>
            </a:r>
          </a:p>
          <a:p>
            <a:pPr algn="ctr"/>
            <a:r>
              <a:rPr lang="en-US" sz="1400" dirty="0"/>
              <a:t>&amp; classification</a:t>
            </a:r>
          </a:p>
        </p:txBody>
      </p:sp>
      <p:pic>
        <p:nvPicPr>
          <p:cNvPr id="48" name="Picture 47"/>
          <p:cNvPicPr>
            <a:picLocks noChangeAspect="1"/>
          </p:cNvPicPr>
          <p:nvPr/>
        </p:nvPicPr>
        <p:blipFill>
          <a:blip r:embed="rId15"/>
          <a:stretch>
            <a:fillRect/>
          </a:stretch>
        </p:blipFill>
        <p:spPr>
          <a:xfrm>
            <a:off x="10230296" y="3787488"/>
            <a:ext cx="1482404" cy="909073"/>
          </a:xfrm>
          <a:prstGeom prst="rect">
            <a:avLst/>
          </a:prstGeom>
        </p:spPr>
      </p:pic>
      <p:sp>
        <p:nvSpPr>
          <p:cNvPr id="59" name="Rectangle 58"/>
          <p:cNvSpPr/>
          <p:nvPr/>
        </p:nvSpPr>
        <p:spPr>
          <a:xfrm>
            <a:off x="10127653" y="3306559"/>
            <a:ext cx="1612941" cy="307777"/>
          </a:xfrm>
          <a:prstGeom prst="rect">
            <a:avLst/>
          </a:prstGeom>
        </p:spPr>
        <p:txBody>
          <a:bodyPr wrap="none">
            <a:spAutoFit/>
          </a:bodyPr>
          <a:lstStyle/>
          <a:p>
            <a:pPr algn="ctr"/>
            <a:r>
              <a:rPr lang="en-US" sz="1400" dirty="0"/>
              <a:t>Translation system</a:t>
            </a:r>
          </a:p>
        </p:txBody>
      </p:sp>
      <p:pic>
        <p:nvPicPr>
          <p:cNvPr id="52" name="Picture 51"/>
          <p:cNvPicPr>
            <a:picLocks noChangeAspect="1"/>
          </p:cNvPicPr>
          <p:nvPr/>
        </p:nvPicPr>
        <p:blipFill>
          <a:blip r:embed="rId16"/>
          <a:stretch>
            <a:fillRect/>
          </a:stretch>
        </p:blipFill>
        <p:spPr>
          <a:xfrm>
            <a:off x="157500" y="3461872"/>
            <a:ext cx="1526943" cy="1194858"/>
          </a:xfrm>
          <a:prstGeom prst="rect">
            <a:avLst/>
          </a:prstGeom>
        </p:spPr>
      </p:pic>
      <p:sp>
        <p:nvSpPr>
          <p:cNvPr id="62" name="Rectangle 61"/>
          <p:cNvSpPr/>
          <p:nvPr/>
        </p:nvSpPr>
        <p:spPr>
          <a:xfrm>
            <a:off x="552240" y="4598977"/>
            <a:ext cx="2111239" cy="523220"/>
          </a:xfrm>
          <a:prstGeom prst="rect">
            <a:avLst/>
          </a:prstGeom>
        </p:spPr>
        <p:txBody>
          <a:bodyPr wrap="square">
            <a:spAutoFit/>
          </a:bodyPr>
          <a:lstStyle/>
          <a:p>
            <a:pPr algn="ctr"/>
            <a:r>
              <a:rPr lang="en-US" sz="1400" dirty="0"/>
              <a:t>Behavior detection</a:t>
            </a:r>
          </a:p>
          <a:p>
            <a:pPr algn="ctr"/>
            <a:r>
              <a:rPr lang="en-US" sz="1400" dirty="0"/>
              <a:t>&amp; classification</a:t>
            </a:r>
          </a:p>
        </p:txBody>
      </p:sp>
      <p:pic>
        <p:nvPicPr>
          <p:cNvPr id="2066" name="Picture 18" descr="Image result for prediction system"/>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3410" y="3325661"/>
            <a:ext cx="1846492" cy="131664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p:cNvPicPr>
            <a:picLocks noChangeAspect="1"/>
          </p:cNvPicPr>
          <p:nvPr/>
        </p:nvPicPr>
        <p:blipFill>
          <a:blip r:embed="rId18"/>
          <a:stretch>
            <a:fillRect/>
          </a:stretch>
        </p:blipFill>
        <p:spPr>
          <a:xfrm>
            <a:off x="1390343" y="3484621"/>
            <a:ext cx="1425216" cy="1172110"/>
          </a:xfrm>
          <a:prstGeom prst="rect">
            <a:avLst/>
          </a:prstGeom>
        </p:spPr>
      </p:pic>
      <p:sp>
        <p:nvSpPr>
          <p:cNvPr id="66" name="Rectangle 65"/>
          <p:cNvSpPr/>
          <p:nvPr/>
        </p:nvSpPr>
        <p:spPr>
          <a:xfrm>
            <a:off x="3760879" y="2649054"/>
            <a:ext cx="3165197" cy="307777"/>
          </a:xfrm>
          <a:prstGeom prst="rect">
            <a:avLst/>
          </a:prstGeom>
        </p:spPr>
        <p:txBody>
          <a:bodyPr wrap="square">
            <a:spAutoFit/>
          </a:bodyPr>
          <a:lstStyle/>
          <a:p>
            <a:pPr algn="ctr"/>
            <a:r>
              <a:rPr lang="en-US" sz="1400" dirty="0"/>
              <a:t>Identification &amp; recognition system</a:t>
            </a:r>
          </a:p>
        </p:txBody>
      </p:sp>
      <p:grpSp>
        <p:nvGrpSpPr>
          <p:cNvPr id="4" name="Group 3"/>
          <p:cNvGrpSpPr/>
          <p:nvPr/>
        </p:nvGrpSpPr>
        <p:grpSpPr>
          <a:xfrm>
            <a:off x="7786687" y="3096858"/>
            <a:ext cx="1807873" cy="1329997"/>
            <a:chOff x="6615953" y="3238099"/>
            <a:chExt cx="2175886" cy="1331497"/>
          </a:xfrm>
        </p:grpSpPr>
        <p:pic>
          <p:nvPicPr>
            <p:cNvPr id="3" name="Picture 2"/>
            <p:cNvPicPr>
              <a:picLocks noChangeAspect="1"/>
            </p:cNvPicPr>
            <p:nvPr/>
          </p:nvPicPr>
          <p:blipFill>
            <a:blip r:embed="rId19"/>
            <a:stretch>
              <a:fillRect/>
            </a:stretch>
          </p:blipFill>
          <p:spPr>
            <a:xfrm>
              <a:off x="6615953" y="3538793"/>
              <a:ext cx="2175886" cy="1030803"/>
            </a:xfrm>
            <a:prstGeom prst="rect">
              <a:avLst/>
            </a:prstGeom>
          </p:spPr>
        </p:pic>
        <p:pic>
          <p:nvPicPr>
            <p:cNvPr id="43" name="Picture 2" descr="âintelligent learning system iconâçå¾çæç´¢ç»æ"/>
            <p:cNvPicPr>
              <a:picLocks noChangeAspect="1" noChangeArrowheads="1"/>
            </p:cNvPicPr>
            <p:nvPr/>
          </p:nvPicPr>
          <p:blipFill>
            <a:blip r:embed="rId20" cstate="hqprint">
              <a:extLst>
                <a:ext uri="{28A0092B-C50C-407E-A947-70E740481C1C}">
                  <a14:useLocalDpi xmlns:a14="http://schemas.microsoft.com/office/drawing/2010/main" val="0"/>
                </a:ext>
              </a:extLst>
            </a:blip>
            <a:srcRect/>
            <a:stretch>
              <a:fillRect/>
            </a:stretch>
          </p:blipFill>
          <p:spPr bwMode="auto">
            <a:xfrm>
              <a:off x="6991055" y="3238099"/>
              <a:ext cx="1483053" cy="887139"/>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Rectangle 43"/>
          <p:cNvSpPr/>
          <p:nvPr/>
        </p:nvSpPr>
        <p:spPr>
          <a:xfrm>
            <a:off x="7786687" y="4477463"/>
            <a:ext cx="2004075" cy="307777"/>
          </a:xfrm>
          <a:prstGeom prst="rect">
            <a:avLst/>
          </a:prstGeom>
        </p:spPr>
        <p:txBody>
          <a:bodyPr wrap="none">
            <a:spAutoFit/>
          </a:bodyPr>
          <a:lstStyle/>
          <a:p>
            <a:pPr algn="ctr"/>
            <a:r>
              <a:rPr lang="en-US" sz="1400" dirty="0"/>
              <a:t>Learning-Based System</a:t>
            </a:r>
          </a:p>
        </p:txBody>
      </p:sp>
      <p:sp>
        <p:nvSpPr>
          <p:cNvPr id="5" name="Rectangle 4"/>
          <p:cNvSpPr/>
          <p:nvPr/>
        </p:nvSpPr>
        <p:spPr>
          <a:xfrm>
            <a:off x="5380792" y="3260584"/>
            <a:ext cx="978153" cy="369332"/>
          </a:xfrm>
          <a:prstGeom prst="rect">
            <a:avLst/>
          </a:prstGeom>
        </p:spPr>
        <p:txBody>
          <a:bodyPr wrap="none">
            <a:spAutoFit/>
          </a:bodyPr>
          <a:lstStyle/>
          <a:p>
            <a:r>
              <a:rPr lang="en-US" dirty="0"/>
              <a:t>weather</a:t>
            </a:r>
          </a:p>
        </p:txBody>
      </p:sp>
      <p:sp>
        <p:nvSpPr>
          <p:cNvPr id="45" name="Rectangle 44"/>
          <p:cNvSpPr/>
          <p:nvPr/>
        </p:nvSpPr>
        <p:spPr>
          <a:xfrm>
            <a:off x="5337510" y="3550194"/>
            <a:ext cx="2202847" cy="369332"/>
          </a:xfrm>
          <a:prstGeom prst="rect">
            <a:avLst/>
          </a:prstGeom>
        </p:spPr>
        <p:txBody>
          <a:bodyPr wrap="none">
            <a:spAutoFit/>
          </a:bodyPr>
          <a:lstStyle/>
          <a:p>
            <a:r>
              <a:rPr lang="en-US" dirty="0"/>
              <a:t>air/water/soil quality</a:t>
            </a:r>
          </a:p>
        </p:txBody>
      </p:sp>
      <p:sp>
        <p:nvSpPr>
          <p:cNvPr id="50" name="Rectangle 49"/>
          <p:cNvSpPr/>
          <p:nvPr/>
        </p:nvSpPr>
        <p:spPr>
          <a:xfrm>
            <a:off x="5347066" y="3833140"/>
            <a:ext cx="944489" cy="369332"/>
          </a:xfrm>
          <a:prstGeom prst="rect">
            <a:avLst/>
          </a:prstGeom>
        </p:spPr>
        <p:txBody>
          <a:bodyPr wrap="none">
            <a:spAutoFit/>
          </a:bodyPr>
          <a:lstStyle/>
          <a:p>
            <a:r>
              <a:rPr lang="en-US" dirty="0"/>
              <a:t>disaster</a:t>
            </a:r>
          </a:p>
        </p:txBody>
      </p:sp>
      <p:sp>
        <p:nvSpPr>
          <p:cNvPr id="53" name="Rectangle 52"/>
          <p:cNvSpPr/>
          <p:nvPr/>
        </p:nvSpPr>
        <p:spPr>
          <a:xfrm>
            <a:off x="5343172" y="4103690"/>
            <a:ext cx="1592103" cy="646331"/>
          </a:xfrm>
          <a:prstGeom prst="rect">
            <a:avLst/>
          </a:prstGeom>
        </p:spPr>
        <p:txBody>
          <a:bodyPr wrap="none">
            <a:spAutoFit/>
          </a:bodyPr>
          <a:lstStyle/>
          <a:p>
            <a:r>
              <a:rPr lang="en-US" dirty="0"/>
              <a:t>transportation</a:t>
            </a:r>
          </a:p>
          <a:p>
            <a:r>
              <a:rPr lang="en-US" dirty="0"/>
              <a:t>…………………..</a:t>
            </a:r>
          </a:p>
        </p:txBody>
      </p:sp>
      <p:sp>
        <p:nvSpPr>
          <p:cNvPr id="6" name="AutoShape 4" descr="âcommand iconâçå¾çæç´¢ç»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1"/>
          <a:stretch>
            <a:fillRect/>
          </a:stretch>
        </p:blipFill>
        <p:spPr>
          <a:xfrm>
            <a:off x="9858544" y="5441884"/>
            <a:ext cx="937996" cy="942038"/>
          </a:xfrm>
          <a:prstGeom prst="rect">
            <a:avLst/>
          </a:prstGeom>
        </p:spPr>
      </p:pic>
      <p:sp>
        <p:nvSpPr>
          <p:cNvPr id="56" name="Rectangle 55"/>
          <p:cNvSpPr/>
          <p:nvPr/>
        </p:nvSpPr>
        <p:spPr>
          <a:xfrm>
            <a:off x="9749692" y="6434530"/>
            <a:ext cx="2337311" cy="307777"/>
          </a:xfrm>
          <a:prstGeom prst="rect">
            <a:avLst/>
          </a:prstGeom>
        </p:spPr>
        <p:txBody>
          <a:bodyPr wrap="square">
            <a:spAutoFit/>
          </a:bodyPr>
          <a:lstStyle/>
          <a:p>
            <a:r>
              <a:rPr lang="en-US" sz="1400" dirty="0"/>
              <a:t>Command control &amp; action</a:t>
            </a:r>
          </a:p>
        </p:txBody>
      </p:sp>
      <p:pic>
        <p:nvPicPr>
          <p:cNvPr id="8" name="Picture 7"/>
          <p:cNvPicPr>
            <a:picLocks noChangeAspect="1"/>
          </p:cNvPicPr>
          <p:nvPr/>
        </p:nvPicPr>
        <p:blipFill>
          <a:blip r:embed="rId22"/>
          <a:stretch>
            <a:fillRect/>
          </a:stretch>
        </p:blipFill>
        <p:spPr>
          <a:xfrm>
            <a:off x="10860546" y="5407266"/>
            <a:ext cx="880048" cy="1027264"/>
          </a:xfrm>
          <a:prstGeom prst="rect">
            <a:avLst/>
          </a:prstGeom>
        </p:spPr>
      </p:pic>
      <p:pic>
        <p:nvPicPr>
          <p:cNvPr id="9" name="Picture 8"/>
          <p:cNvPicPr>
            <a:picLocks noChangeAspect="1"/>
          </p:cNvPicPr>
          <p:nvPr/>
        </p:nvPicPr>
        <p:blipFill>
          <a:blip r:embed="rId23"/>
          <a:stretch>
            <a:fillRect/>
          </a:stretch>
        </p:blipFill>
        <p:spPr>
          <a:xfrm>
            <a:off x="7283345" y="1204619"/>
            <a:ext cx="2285219" cy="1142610"/>
          </a:xfrm>
          <a:prstGeom prst="rect">
            <a:avLst/>
          </a:prstGeom>
        </p:spPr>
      </p:pic>
      <p:pic>
        <p:nvPicPr>
          <p:cNvPr id="57" name="Picture 56"/>
          <p:cNvPicPr>
            <a:picLocks noChangeAspect="1"/>
          </p:cNvPicPr>
          <p:nvPr/>
        </p:nvPicPr>
        <p:blipFill>
          <a:blip r:embed="rId24"/>
          <a:stretch>
            <a:fillRect/>
          </a:stretch>
        </p:blipFill>
        <p:spPr>
          <a:xfrm>
            <a:off x="8466006" y="1244186"/>
            <a:ext cx="1102558" cy="1057423"/>
          </a:xfrm>
          <a:prstGeom prst="rect">
            <a:avLst/>
          </a:prstGeom>
        </p:spPr>
      </p:pic>
      <p:sp>
        <p:nvSpPr>
          <p:cNvPr id="58" name="Rectangle 57"/>
          <p:cNvSpPr/>
          <p:nvPr/>
        </p:nvSpPr>
        <p:spPr>
          <a:xfrm>
            <a:off x="6988141" y="2383825"/>
            <a:ext cx="1652314" cy="523220"/>
          </a:xfrm>
          <a:prstGeom prst="rect">
            <a:avLst/>
          </a:prstGeom>
        </p:spPr>
        <p:txBody>
          <a:bodyPr wrap="square">
            <a:spAutoFit/>
          </a:bodyPr>
          <a:lstStyle/>
          <a:p>
            <a:pPr algn="ctr"/>
            <a:r>
              <a:rPr lang="en-US" sz="1400" dirty="0"/>
              <a:t>animal profiling </a:t>
            </a:r>
          </a:p>
          <a:p>
            <a:pPr algn="ctr"/>
            <a:r>
              <a:rPr lang="en-US" sz="1400" dirty="0"/>
              <a:t>&amp; classification</a:t>
            </a:r>
          </a:p>
        </p:txBody>
      </p:sp>
    </p:spTree>
    <p:extLst>
      <p:ext uri="{BB962C8B-B14F-4D97-AF65-F5344CB8AC3E}">
        <p14:creationId xmlns:p14="http://schemas.microsoft.com/office/powerpoint/2010/main" val="323356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933970" y="176657"/>
            <a:ext cx="4743606" cy="584775"/>
          </a:xfrm>
          <a:prstGeom prst="rect">
            <a:avLst/>
          </a:prstGeom>
          <a:noFill/>
        </p:spPr>
        <p:txBody>
          <a:bodyPr wrap="none" rtlCol="0">
            <a:spAutoFit/>
          </a:bodyPr>
          <a:lstStyle/>
          <a:p>
            <a:r>
              <a:rPr lang="en-US" sz="3200" b="1" dirty="0"/>
              <a:t>AI Enterprise Companies</a:t>
            </a:r>
          </a:p>
        </p:txBody>
      </p:sp>
      <p:pic>
        <p:nvPicPr>
          <p:cNvPr id="3" name="Picture 2"/>
          <p:cNvPicPr>
            <a:picLocks noChangeAspect="1"/>
          </p:cNvPicPr>
          <p:nvPr/>
        </p:nvPicPr>
        <p:blipFill>
          <a:blip r:embed="rId2"/>
          <a:stretch>
            <a:fillRect/>
          </a:stretch>
        </p:blipFill>
        <p:spPr>
          <a:xfrm>
            <a:off x="828339" y="1214374"/>
            <a:ext cx="10954869" cy="5391374"/>
          </a:xfrm>
          <a:prstGeom prst="rect">
            <a:avLst/>
          </a:prstGeom>
        </p:spPr>
      </p:pic>
    </p:spTree>
    <p:extLst>
      <p:ext uri="{BB962C8B-B14F-4D97-AF65-F5344CB8AC3E}">
        <p14:creationId xmlns:p14="http://schemas.microsoft.com/office/powerpoint/2010/main" val="174885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77D40F-CC7D-44E0-A4A0-63EC74F469AB}"/>
              </a:ext>
            </a:extLst>
          </p:cNvPr>
          <p:cNvSpPr/>
          <p:nvPr/>
        </p:nvSpPr>
        <p:spPr>
          <a:xfrm>
            <a:off x="2347200" y="612303"/>
            <a:ext cx="8242962" cy="584775"/>
          </a:xfrm>
          <a:prstGeom prst="rect">
            <a:avLst/>
          </a:prstGeom>
        </p:spPr>
        <p:txBody>
          <a:bodyPr wrap="none">
            <a:spAutoFit/>
          </a:bodyPr>
          <a:lstStyle/>
          <a:p>
            <a:r>
              <a:rPr lang="en-US" altLang="zh-CN" sz="3200" b="1" dirty="0"/>
              <a:t>Current AI</a:t>
            </a:r>
            <a:r>
              <a:rPr lang="zh-CN" altLang="en-US" sz="3200" b="1" dirty="0"/>
              <a:t> </a:t>
            </a:r>
            <a:r>
              <a:rPr lang="en-US" altLang="zh-CN" sz="3200" b="1" dirty="0"/>
              <a:t>System Testing Special Features </a:t>
            </a:r>
            <a:endParaRPr lang="zh-CN" altLang="en-US" sz="3200" b="1" dirty="0"/>
          </a:p>
        </p:txBody>
      </p:sp>
      <p:pic>
        <p:nvPicPr>
          <p:cNvPr id="7" name="Picture 6"/>
          <p:cNvPicPr>
            <a:picLocks noChangeAspect="1"/>
          </p:cNvPicPr>
          <p:nvPr/>
        </p:nvPicPr>
        <p:blipFill>
          <a:blip r:embed="rId2"/>
          <a:stretch>
            <a:fillRect/>
          </a:stretch>
        </p:blipFill>
        <p:spPr>
          <a:xfrm>
            <a:off x="5080619" y="2594937"/>
            <a:ext cx="2057400" cy="1593724"/>
          </a:xfrm>
          <a:prstGeom prst="rect">
            <a:avLst/>
          </a:prstGeom>
        </p:spPr>
      </p:pic>
      <p:pic>
        <p:nvPicPr>
          <p:cNvPr id="2050" name="Picture 2" descr="Image result for &quot;AI system icon&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5444" y="2907795"/>
            <a:ext cx="1047750" cy="8126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03161" y="2074114"/>
            <a:ext cx="3528530" cy="646331"/>
          </a:xfrm>
          <a:prstGeom prst="rect">
            <a:avLst/>
          </a:prstGeom>
          <a:noFill/>
        </p:spPr>
        <p:txBody>
          <a:bodyPr wrap="none" rtlCol="0">
            <a:spAutoFit/>
          </a:bodyPr>
          <a:lstStyle/>
          <a:p>
            <a:r>
              <a:rPr lang="en-US" dirty="0"/>
              <a:t>Test cases based on </a:t>
            </a:r>
          </a:p>
          <a:p>
            <a:r>
              <a:rPr lang="en-US" dirty="0"/>
              <a:t>Input Data from Big Data with 6V</a:t>
            </a:r>
          </a:p>
        </p:txBody>
      </p:sp>
      <p:sp>
        <p:nvSpPr>
          <p:cNvPr id="10" name="TextBox 9"/>
          <p:cNvSpPr txBox="1"/>
          <p:nvPr/>
        </p:nvSpPr>
        <p:spPr>
          <a:xfrm>
            <a:off x="7590066" y="2725766"/>
            <a:ext cx="3498073" cy="369332"/>
          </a:xfrm>
          <a:prstGeom prst="rect">
            <a:avLst/>
          </a:prstGeom>
          <a:noFill/>
        </p:spPr>
        <p:txBody>
          <a:bodyPr wrap="none" rtlCol="0">
            <a:spAutoFit/>
          </a:bodyPr>
          <a:lstStyle/>
          <a:p>
            <a:r>
              <a:rPr lang="en-US" dirty="0"/>
              <a:t>Learning-Based System Evolution</a:t>
            </a:r>
          </a:p>
        </p:txBody>
      </p:sp>
      <p:sp>
        <p:nvSpPr>
          <p:cNvPr id="11" name="TextBox 10"/>
          <p:cNvSpPr txBox="1"/>
          <p:nvPr/>
        </p:nvSpPr>
        <p:spPr>
          <a:xfrm>
            <a:off x="7590066" y="3314125"/>
            <a:ext cx="2751074" cy="369332"/>
          </a:xfrm>
          <a:prstGeom prst="rect">
            <a:avLst/>
          </a:prstGeom>
          <a:noFill/>
        </p:spPr>
        <p:txBody>
          <a:bodyPr wrap="none" rtlCol="0">
            <a:spAutoFit/>
          </a:bodyPr>
          <a:lstStyle/>
          <a:p>
            <a:r>
              <a:rPr lang="en-US" dirty="0"/>
              <a:t>Limited Knowledge Scope</a:t>
            </a:r>
          </a:p>
        </p:txBody>
      </p:sp>
      <p:sp>
        <p:nvSpPr>
          <p:cNvPr id="12" name="TextBox 11"/>
          <p:cNvSpPr txBox="1"/>
          <p:nvPr/>
        </p:nvSpPr>
        <p:spPr>
          <a:xfrm>
            <a:off x="7590066" y="3916552"/>
            <a:ext cx="3086101" cy="369332"/>
          </a:xfrm>
          <a:prstGeom prst="rect">
            <a:avLst/>
          </a:prstGeom>
          <a:noFill/>
        </p:spPr>
        <p:txBody>
          <a:bodyPr wrap="none" rtlCol="0">
            <a:spAutoFit/>
          </a:bodyPr>
          <a:lstStyle/>
          <a:p>
            <a:r>
              <a:rPr lang="en-US" dirty="0"/>
              <a:t>Limited Training/Test Dataset</a:t>
            </a:r>
          </a:p>
        </p:txBody>
      </p:sp>
      <p:sp>
        <p:nvSpPr>
          <p:cNvPr id="13" name="TextBox 12"/>
          <p:cNvSpPr txBox="1"/>
          <p:nvPr/>
        </p:nvSpPr>
        <p:spPr>
          <a:xfrm>
            <a:off x="1965107" y="2871296"/>
            <a:ext cx="1895156" cy="646331"/>
          </a:xfrm>
          <a:prstGeom prst="rect">
            <a:avLst/>
          </a:prstGeom>
          <a:noFill/>
        </p:spPr>
        <p:txBody>
          <a:bodyPr wrap="square" rtlCol="0">
            <a:spAutoFit/>
          </a:bodyPr>
          <a:lstStyle/>
          <a:p>
            <a:r>
              <a:rPr lang="en-US" dirty="0"/>
              <a:t>Example-Based </a:t>
            </a:r>
          </a:p>
          <a:p>
            <a:r>
              <a:rPr lang="en-US" dirty="0"/>
              <a:t>Learning System</a:t>
            </a:r>
          </a:p>
        </p:txBody>
      </p:sp>
      <p:sp>
        <p:nvSpPr>
          <p:cNvPr id="14" name="TextBox 13"/>
          <p:cNvSpPr txBox="1"/>
          <p:nvPr/>
        </p:nvSpPr>
        <p:spPr>
          <a:xfrm>
            <a:off x="7590066" y="2205229"/>
            <a:ext cx="2937022" cy="369332"/>
          </a:xfrm>
          <a:prstGeom prst="rect">
            <a:avLst/>
          </a:prstGeom>
          <a:noFill/>
        </p:spPr>
        <p:txBody>
          <a:bodyPr wrap="none" rtlCol="0">
            <a:spAutoFit/>
          </a:bodyPr>
          <a:lstStyle/>
          <a:p>
            <a:r>
              <a:rPr lang="en-US" dirty="0"/>
              <a:t>Change Based-On Learning</a:t>
            </a:r>
          </a:p>
        </p:txBody>
      </p:sp>
      <p:sp>
        <p:nvSpPr>
          <p:cNvPr id="15" name="TextBox 14"/>
          <p:cNvSpPr txBox="1"/>
          <p:nvPr/>
        </p:nvSpPr>
        <p:spPr>
          <a:xfrm>
            <a:off x="2648062" y="4738006"/>
            <a:ext cx="1314784" cy="369332"/>
          </a:xfrm>
          <a:prstGeom prst="rect">
            <a:avLst/>
          </a:prstGeom>
          <a:noFill/>
        </p:spPr>
        <p:txBody>
          <a:bodyPr wrap="none" rtlCol="0">
            <a:spAutoFit/>
          </a:bodyPr>
          <a:lstStyle/>
          <a:p>
            <a:r>
              <a:rPr lang="en-US" dirty="0"/>
              <a:t>Uncertainty</a:t>
            </a:r>
          </a:p>
        </p:txBody>
      </p:sp>
      <p:sp>
        <p:nvSpPr>
          <p:cNvPr id="16" name="TextBox 15"/>
          <p:cNvSpPr txBox="1"/>
          <p:nvPr/>
        </p:nvSpPr>
        <p:spPr>
          <a:xfrm>
            <a:off x="4235367" y="4738006"/>
            <a:ext cx="1960793" cy="369332"/>
          </a:xfrm>
          <a:prstGeom prst="rect">
            <a:avLst/>
          </a:prstGeom>
          <a:noFill/>
        </p:spPr>
        <p:txBody>
          <a:bodyPr wrap="none" rtlCol="0">
            <a:spAutoFit/>
          </a:bodyPr>
          <a:lstStyle/>
          <a:p>
            <a:r>
              <a:rPr lang="en-US" dirty="0"/>
              <a:t>Incorrect Decision</a:t>
            </a:r>
          </a:p>
        </p:txBody>
      </p:sp>
      <p:sp>
        <p:nvSpPr>
          <p:cNvPr id="17" name="TextBox 16"/>
          <p:cNvSpPr txBox="1"/>
          <p:nvPr/>
        </p:nvSpPr>
        <p:spPr>
          <a:xfrm>
            <a:off x="6468681" y="4738006"/>
            <a:ext cx="3010761" cy="369332"/>
          </a:xfrm>
          <a:prstGeom prst="rect">
            <a:avLst/>
          </a:prstGeom>
          <a:noFill/>
        </p:spPr>
        <p:txBody>
          <a:bodyPr wrap="none" rtlCol="0">
            <a:spAutoFit/>
          </a:bodyPr>
          <a:lstStyle/>
          <a:p>
            <a:r>
              <a:rPr lang="en-US" dirty="0"/>
              <a:t>Incorrect Behavior &amp; Actions</a:t>
            </a:r>
          </a:p>
        </p:txBody>
      </p:sp>
      <p:sp>
        <p:nvSpPr>
          <p:cNvPr id="19" name="TextBox 18"/>
          <p:cNvSpPr txBox="1"/>
          <p:nvPr/>
        </p:nvSpPr>
        <p:spPr>
          <a:xfrm>
            <a:off x="1393680" y="3819329"/>
            <a:ext cx="3038011" cy="369332"/>
          </a:xfrm>
          <a:prstGeom prst="rect">
            <a:avLst/>
          </a:prstGeom>
          <a:noFill/>
        </p:spPr>
        <p:txBody>
          <a:bodyPr wrap="none" rtlCol="0">
            <a:spAutoFit/>
          </a:bodyPr>
          <a:lstStyle/>
          <a:p>
            <a:r>
              <a:rPr lang="en-US" dirty="0"/>
              <a:t>Real-Time Based Application</a:t>
            </a:r>
          </a:p>
        </p:txBody>
      </p:sp>
    </p:spTree>
    <p:extLst>
      <p:ext uri="{BB962C8B-B14F-4D97-AF65-F5344CB8AC3E}">
        <p14:creationId xmlns:p14="http://schemas.microsoft.com/office/powerpoint/2010/main" val="373331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EDA141-2A55-48CB-8BDC-15B58BA0F984}"/>
              </a:ext>
            </a:extLst>
          </p:cNvPr>
          <p:cNvSpPr txBox="1"/>
          <p:nvPr/>
        </p:nvSpPr>
        <p:spPr>
          <a:xfrm>
            <a:off x="805228" y="1107704"/>
            <a:ext cx="10581544" cy="2031325"/>
          </a:xfrm>
          <a:prstGeom prst="rect">
            <a:avLst/>
          </a:prstGeom>
          <a:noFill/>
        </p:spPr>
        <p:txBody>
          <a:bodyPr wrap="square">
            <a:spAutoFit/>
          </a:bodyPr>
          <a:lstStyle/>
          <a:p>
            <a:pPr marL="285750" indent="-285750">
              <a:buFontTx/>
              <a:buChar char="-"/>
            </a:pPr>
            <a:r>
              <a:rPr lang="en-US" b="1" dirty="0"/>
              <a:t>What is AI software testing? </a:t>
            </a:r>
          </a:p>
          <a:p>
            <a:pPr marL="285750" indent="-285750">
              <a:buFontTx/>
              <a:buChar char="-"/>
            </a:pPr>
            <a:r>
              <a:rPr lang="en-US" b="1" dirty="0"/>
              <a:t>How to test AI functions in a mobile app? </a:t>
            </a:r>
          </a:p>
          <a:p>
            <a:pPr marL="285750" indent="-285750">
              <a:buFontTx/>
              <a:buChar char="-"/>
            </a:pPr>
            <a:r>
              <a:rPr lang="en-US" b="1" dirty="0"/>
              <a:t>How to identify and establish well-defined test requirements for AI functions in a mobile app? </a:t>
            </a:r>
          </a:p>
          <a:p>
            <a:pPr marL="285750" indent="-285750">
              <a:buFontTx/>
              <a:buChar char="-"/>
            </a:pPr>
            <a:r>
              <a:rPr lang="en-US" b="1" dirty="0"/>
              <a:t>What and where are the cost-effective testing models and methods for testing AI functions? </a:t>
            </a:r>
          </a:p>
          <a:p>
            <a:pPr marL="285750" indent="-285750">
              <a:buFontTx/>
              <a:buChar char="-"/>
            </a:pPr>
            <a:r>
              <a:rPr lang="en-US" b="1" dirty="0"/>
              <a:t>What and where are the adequate quality assessment criteria for AI functions? </a:t>
            </a:r>
          </a:p>
          <a:p>
            <a:pPr marL="285750" indent="-285750">
              <a:buFontTx/>
              <a:buChar char="-"/>
            </a:pPr>
            <a:r>
              <a:rPr lang="en-US" b="1" dirty="0"/>
              <a:t>How to evaluate the training and test data sets? </a:t>
            </a:r>
          </a:p>
          <a:p>
            <a:pPr marL="285750" indent="-285750">
              <a:buFontTx/>
              <a:buChar char="-"/>
            </a:pPr>
            <a:r>
              <a:rPr lang="en-US" b="1" dirty="0"/>
              <a:t>Where are the automatic tools supporting AI software testing? </a:t>
            </a:r>
          </a:p>
        </p:txBody>
      </p:sp>
      <p:sp>
        <p:nvSpPr>
          <p:cNvPr id="5" name="矩形 1">
            <a:extLst>
              <a:ext uri="{FF2B5EF4-FFF2-40B4-BE49-F238E27FC236}">
                <a16:creationId xmlns:a16="http://schemas.microsoft.com/office/drawing/2014/main" id="{DBE04C7D-C6EB-42E6-88D9-E735643FAC30}"/>
              </a:ext>
            </a:extLst>
          </p:cNvPr>
          <p:cNvSpPr/>
          <p:nvPr/>
        </p:nvSpPr>
        <p:spPr>
          <a:xfrm>
            <a:off x="3516011" y="276707"/>
            <a:ext cx="5902578" cy="584775"/>
          </a:xfrm>
          <a:prstGeom prst="rect">
            <a:avLst/>
          </a:prstGeom>
        </p:spPr>
        <p:txBody>
          <a:bodyPr wrap="square">
            <a:spAutoFit/>
          </a:bodyPr>
          <a:lstStyle/>
          <a:p>
            <a:r>
              <a:rPr lang="en-US" altLang="zh-CN" sz="3200" b="1" dirty="0"/>
              <a:t>Common AI Testing Questions</a:t>
            </a:r>
          </a:p>
        </p:txBody>
      </p:sp>
      <p:sp>
        <p:nvSpPr>
          <p:cNvPr id="7" name="TextBox 6">
            <a:extLst>
              <a:ext uri="{FF2B5EF4-FFF2-40B4-BE49-F238E27FC236}">
                <a16:creationId xmlns:a16="http://schemas.microsoft.com/office/drawing/2014/main" id="{2C1645DD-B071-4901-80E1-F0EC746C55E0}"/>
              </a:ext>
            </a:extLst>
          </p:cNvPr>
          <p:cNvSpPr txBox="1"/>
          <p:nvPr/>
        </p:nvSpPr>
        <p:spPr>
          <a:xfrm>
            <a:off x="989134" y="3376285"/>
            <a:ext cx="10581543" cy="3139321"/>
          </a:xfrm>
          <a:prstGeom prst="rect">
            <a:avLst/>
          </a:prstGeom>
          <a:noFill/>
        </p:spPr>
        <p:txBody>
          <a:bodyPr wrap="square">
            <a:spAutoFit/>
          </a:bodyPr>
          <a:lstStyle/>
          <a:p>
            <a:r>
              <a:rPr lang="en-US" dirty="0"/>
              <a:t>In addition, we also found following common facts and features of current AI mobile software apps after validating numerous ones. </a:t>
            </a:r>
          </a:p>
          <a:p>
            <a:pPr marL="342900" indent="-342900">
              <a:buAutoNum type="arabicPeriod"/>
            </a:pPr>
            <a:r>
              <a:rPr lang="en-US" b="1" dirty="0"/>
              <a:t>Limited data training and validation </a:t>
            </a:r>
            <a:r>
              <a:rPr lang="en-US" dirty="0"/>
              <a:t>– Most of our tested mobile apps with AI features are built based on machine learning models and techniques, and trained and validated with limited input data sets under ad-hoc contexts. </a:t>
            </a:r>
          </a:p>
          <a:p>
            <a:pPr marL="342900" indent="-342900">
              <a:buAutoNum type="arabicPeriod"/>
            </a:pPr>
            <a:r>
              <a:rPr lang="en-US" b="1" dirty="0"/>
              <a:t>Data-driven learning features – </a:t>
            </a:r>
            <a:r>
              <a:rPr lang="en-US" dirty="0"/>
              <a:t>Many mobile apps with learning features provide static and/or dynamic learning capabilities that affect the under-test software outcomes, results and actions. </a:t>
            </a:r>
          </a:p>
          <a:p>
            <a:pPr marL="342900" indent="-342900">
              <a:buAutoNum type="arabicPeriod"/>
            </a:pPr>
            <a:r>
              <a:rPr lang="en-US" b="1" dirty="0"/>
              <a:t>Uncertainty in system outputs, responses, or actions </a:t>
            </a:r>
            <a:r>
              <a:rPr lang="en-US" dirty="0"/>
              <a:t>– Since existing AI-based models are dependent on statistics algorithms, this brings the outcome uncertainty of AI software. We experienced many mobile apps with AI functions generated inconsistent outcomes for the same input test data when context conditions are changed.</a:t>
            </a:r>
          </a:p>
        </p:txBody>
      </p:sp>
    </p:spTree>
    <p:extLst>
      <p:ext uri="{BB962C8B-B14F-4D97-AF65-F5344CB8AC3E}">
        <p14:creationId xmlns:p14="http://schemas.microsoft.com/office/powerpoint/2010/main" val="349406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a:extLst>
              <a:ext uri="{FF2B5EF4-FFF2-40B4-BE49-F238E27FC236}">
                <a16:creationId xmlns:a16="http://schemas.microsoft.com/office/drawing/2014/main" id="{DBE04C7D-C6EB-42E6-88D9-E735643FAC30}"/>
              </a:ext>
            </a:extLst>
          </p:cNvPr>
          <p:cNvSpPr/>
          <p:nvPr/>
        </p:nvSpPr>
        <p:spPr>
          <a:xfrm>
            <a:off x="3516011" y="276707"/>
            <a:ext cx="5434558" cy="584775"/>
          </a:xfrm>
          <a:prstGeom prst="rect">
            <a:avLst/>
          </a:prstGeom>
        </p:spPr>
        <p:txBody>
          <a:bodyPr wrap="square">
            <a:spAutoFit/>
          </a:bodyPr>
          <a:lstStyle/>
          <a:p>
            <a:r>
              <a:rPr lang="en-US" altLang="zh-CN" sz="3200" b="1" dirty="0"/>
              <a:t>What is AI Software Testing?</a:t>
            </a:r>
          </a:p>
        </p:txBody>
      </p:sp>
      <p:sp>
        <p:nvSpPr>
          <p:cNvPr id="6" name="TextBox 5">
            <a:extLst>
              <a:ext uri="{FF2B5EF4-FFF2-40B4-BE49-F238E27FC236}">
                <a16:creationId xmlns:a16="http://schemas.microsoft.com/office/drawing/2014/main" id="{9C862D32-9C14-4EFD-858B-63283E32DDDC}"/>
              </a:ext>
            </a:extLst>
          </p:cNvPr>
          <p:cNvSpPr txBox="1"/>
          <p:nvPr/>
        </p:nvSpPr>
        <p:spPr>
          <a:xfrm>
            <a:off x="1118365" y="1267995"/>
            <a:ext cx="10229849" cy="4708981"/>
          </a:xfrm>
          <a:prstGeom prst="rect">
            <a:avLst/>
          </a:prstGeom>
          <a:noFill/>
        </p:spPr>
        <p:txBody>
          <a:bodyPr wrap="square">
            <a:spAutoFit/>
          </a:bodyPr>
          <a:lstStyle/>
          <a:p>
            <a:r>
              <a:rPr lang="en-US" sz="2000" dirty="0"/>
              <a:t>What Is AI Software Testing? </a:t>
            </a:r>
          </a:p>
          <a:p>
            <a:endParaRPr lang="en-US" sz="2000" dirty="0"/>
          </a:p>
          <a:p>
            <a:r>
              <a:rPr lang="en-US" sz="2000" dirty="0"/>
              <a:t>Intuitively, AI software testing refers to diverse quality testing activities for AI-based software systems using well-defined quality validation models, methods, and tools. </a:t>
            </a:r>
          </a:p>
          <a:p>
            <a:endParaRPr lang="en-US" sz="2000" dirty="0"/>
          </a:p>
          <a:p>
            <a:r>
              <a:rPr lang="en-US" sz="2000" dirty="0"/>
              <a:t>Its major objective is to validate system functions and features developed based machine learning models, techniques and technologies. </a:t>
            </a:r>
          </a:p>
          <a:p>
            <a:endParaRPr lang="en-US" sz="2000" dirty="0"/>
          </a:p>
          <a:p>
            <a:r>
              <a:rPr lang="en-US" sz="2000" dirty="0"/>
              <a:t>AI software testing includes the following primary goals:</a:t>
            </a:r>
          </a:p>
          <a:p>
            <a:r>
              <a:rPr lang="en-US" sz="2000" dirty="0"/>
              <a:t> </a:t>
            </a:r>
          </a:p>
          <a:p>
            <a:pPr marL="285750" indent="-285750">
              <a:buFontTx/>
              <a:buChar char="-"/>
            </a:pPr>
            <a:r>
              <a:rPr lang="en-US" sz="2000" dirty="0"/>
              <a:t>Establish AI function quality testing requirements and assessment criteria </a:t>
            </a:r>
          </a:p>
          <a:p>
            <a:pPr marL="285750" indent="-285750">
              <a:buFontTx/>
              <a:buChar char="-"/>
            </a:pPr>
            <a:r>
              <a:rPr lang="en-US" sz="2000" dirty="0"/>
              <a:t>Detect AI function issues, limitations, and quantitative and quality problems </a:t>
            </a:r>
          </a:p>
          <a:p>
            <a:pPr marL="285750" indent="-285750">
              <a:buFontTx/>
              <a:buChar char="-"/>
            </a:pPr>
            <a:r>
              <a:rPr lang="en-US" sz="2000" dirty="0"/>
              <a:t>Gain the quality confidence of AI functional features developed based on AI techniques and machine learning models. </a:t>
            </a:r>
          </a:p>
          <a:p>
            <a:pPr marL="285750" indent="-285750">
              <a:buFontTx/>
              <a:buChar char="-"/>
            </a:pPr>
            <a:r>
              <a:rPr lang="en-US" sz="2000" dirty="0"/>
              <a:t>Evaluate AI system quality against well-established quality requirements and standards. </a:t>
            </a:r>
          </a:p>
        </p:txBody>
      </p:sp>
    </p:spTree>
    <p:extLst>
      <p:ext uri="{BB962C8B-B14F-4D97-AF65-F5344CB8AC3E}">
        <p14:creationId xmlns:p14="http://schemas.microsoft.com/office/powerpoint/2010/main" val="40442895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8008</TotalTime>
  <Words>4586</Words>
  <Application>Microsoft Office PowerPoint</Application>
  <PresentationFormat>Widescreen</PresentationFormat>
  <Paragraphs>499</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Lato</vt:lpstr>
      <vt:lpstr>Montserrat</vt:lpstr>
      <vt:lpstr>等线</vt:lpstr>
      <vt:lpstr>等线 Light</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鲁 胜强</dc:creator>
  <cp:lastModifiedBy>Jerry Gao</cp:lastModifiedBy>
  <cp:revision>592</cp:revision>
  <dcterms:created xsi:type="dcterms:W3CDTF">2018-04-16T17:41:01Z</dcterms:created>
  <dcterms:modified xsi:type="dcterms:W3CDTF">2020-10-08T20:55:59Z</dcterms:modified>
</cp:coreProperties>
</file>