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6" r:id="rId4"/>
    <p:sldId id="264" r:id="rId5"/>
    <p:sldId id="263" r:id="rId6"/>
    <p:sldId id="261" r:id="rId7"/>
    <p:sldId id="256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90" autoAdjust="0"/>
  </p:normalViewPr>
  <p:slideViewPr>
    <p:cSldViewPr snapToGrid="0">
      <p:cViewPr>
        <p:scale>
          <a:sx n="112" d="100"/>
          <a:sy n="112" d="100"/>
        </p:scale>
        <p:origin x="-28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3E0F-9A30-4167-B972-F07438E40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4283F-D4BC-4EA7-9A35-4F4652E23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C2C2-5182-4F1C-B9E0-490CB349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76048-2EAC-44E8-BB3B-323328D8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A797-CDDC-4298-8B84-0A5F66FB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9FD1-58C3-4D1E-9DDB-0A95B29D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2075-9C1C-4F6C-88CD-BAC4FC45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09C7-DC7C-46B9-8CE7-CD630B07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42BF-CD8B-4EB9-BF46-3E9870BC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3144-43DB-46D3-A299-EA5F8EC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81C8F-481B-43D8-BF2E-D50BBC1B7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BC214-C3C5-445F-9457-1B6B4BC75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90C2-66F5-4315-8DCE-4F3D0669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6EB9-A635-428E-8589-4C6CA773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FDE9-EFD0-4383-9976-4A73D915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B761-66DA-41FB-864E-A12D48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B683-6D6E-431C-B1D7-4FAD4096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2F96-D082-420F-AB79-C7850D9A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0FF2-05F0-4530-941C-F4096609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6560-FC8D-4384-84B3-78E64F31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19C9-91D7-4E60-91BA-96444F15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DA29B-58F7-42E6-97DC-FFEE539B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F288-0223-4117-88EF-CF7EED00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BDF7-79E7-42F3-A08A-5C0F13D1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15102-805F-42AB-8754-29C9DAE3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4B2D-ABA3-47F4-9C7B-FEE776B8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E398-295B-4DA9-9ACA-0D1B8C188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CA25-C12D-4814-BB3D-011E303E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E0ADD-600B-4BEE-8BCA-E06C03D2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ED62-8126-40EF-9909-E65FF119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DD89-9523-4433-BD32-C4AD06DD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8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F69A-2B4B-474D-A2AE-98B3B0A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FD9B7-7A1D-4694-B5C5-728F6C60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D3AD-3F36-4E03-9636-0DC7C5666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A960B-4B69-4820-A9CC-FA1F8FDD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131BE-AA34-42BB-88C2-D0DCA0855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1FBFB-5509-49AC-B40A-8098D1F4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758D9-5A56-40AF-82AA-45EA3862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A9D95-F05F-4428-8CDA-C8D053F7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50E4-A0F8-4096-AE86-3F52E593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31CD5-A7AF-4956-907D-6F3B6D79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A5E54-E554-4376-AE45-21242C00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611E-96DB-4E8D-B315-261AFD36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F7C0-8EBF-491D-AE46-CD0E5BB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E10C4-4C21-4796-B188-31A1BE8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5F7C3-6583-4D45-A94F-ECA1B71F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5B49-4563-4F6A-801D-ABF9073E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6237-6B83-4E11-9218-086D7039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F68A0-AE22-4BA9-B5DA-4B40C4C4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A969-D80D-4350-87B7-F0AFC133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52D18-491E-471E-8E7A-D4491217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500E-318A-4098-B1D9-CDBB26A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C1BC-2B2D-496A-BB8B-103305FA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6DF93-29C4-450E-9734-1A549C4A4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9426E-7D3B-402F-B054-EDBB8BE5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FD8A-CC12-407D-8A42-FA226BA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9F1F3-8F88-4B42-8E8A-0CE4A77F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10540-F3A0-42A7-81CA-24BF9DE4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254BA-BC7C-4AF1-AC59-70124C42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F4CD-982C-4D54-8036-A80ED30D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4859-698E-4588-BB18-C4DC4444A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12D8-18B7-496A-BDE6-E660CBC900F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31A6-7F4D-436D-80BB-6C888D1FE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B727-BBE0-4121-BD2C-0523666AB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9AD7-D4C3-4983-AB5A-882EC99B0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4D310B-8627-4D41-AA51-A437E28CA4C3}"/>
              </a:ext>
            </a:extLst>
          </p:cNvPr>
          <p:cNvSpPr txBox="1"/>
          <p:nvPr/>
        </p:nvSpPr>
        <p:spPr>
          <a:xfrm>
            <a:off x="300447" y="833182"/>
            <a:ext cx="11351622" cy="230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36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Testable AI Chatbot System </a:t>
            </a:r>
          </a:p>
          <a:p>
            <a:pPr marL="457200" marR="0" lvl="0" indent="-457200" algn="ctr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Quality Evaluation </a:t>
            </a:r>
            <a:r>
              <a:rPr lang="en-US" sz="24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Platform, Model, Infrastructure, and Evaluation Metrics</a:t>
            </a:r>
          </a:p>
          <a:p>
            <a:pPr marR="0" lvl="0" algn="ctr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Prepared by Jerry Gao, Ph.D. Professor</a:t>
            </a:r>
          </a:p>
        </p:txBody>
      </p:sp>
    </p:spTree>
    <p:extLst>
      <p:ext uri="{BB962C8B-B14F-4D97-AF65-F5344CB8AC3E}">
        <p14:creationId xmlns:p14="http://schemas.microsoft.com/office/powerpoint/2010/main" val="40377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A1BE9-EF33-4771-AF2E-35E917CAD813}"/>
              </a:ext>
            </a:extLst>
          </p:cNvPr>
          <p:cNvSpPr txBox="1"/>
          <p:nvPr/>
        </p:nvSpPr>
        <p:spPr>
          <a:xfrm>
            <a:off x="3252652" y="274639"/>
            <a:ext cx="8152561" cy="63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Testable AI Chatbot System Model and Infrastructure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5FFBA-D65D-479A-9100-EF4055B4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57" y="125192"/>
            <a:ext cx="1101447" cy="11350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4FF261-DE6E-4D43-BF46-A5FF65543594}"/>
              </a:ext>
            </a:extLst>
          </p:cNvPr>
          <p:cNvGrpSpPr/>
          <p:nvPr/>
        </p:nvGrpSpPr>
        <p:grpSpPr>
          <a:xfrm>
            <a:off x="381254" y="1280179"/>
            <a:ext cx="11189850" cy="5055141"/>
            <a:chOff x="381254" y="1280179"/>
            <a:chExt cx="11189850" cy="5055141"/>
          </a:xfrm>
        </p:grpSpPr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1F8C2239-8A7A-4157-AB11-7338AB56423A}"/>
                </a:ext>
              </a:extLst>
            </p:cNvPr>
            <p:cNvSpPr/>
            <p:nvPr/>
          </p:nvSpPr>
          <p:spPr>
            <a:xfrm>
              <a:off x="4210188" y="1579666"/>
              <a:ext cx="1634973" cy="797187"/>
            </a:xfrm>
            <a:prstGeom prst="round2Diag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Model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A6F81C-D4B0-4D2B-A1A6-2B70E38BC177}"/>
                </a:ext>
              </a:extLst>
            </p:cNvPr>
            <p:cNvSpPr/>
            <p:nvPr/>
          </p:nvSpPr>
          <p:spPr>
            <a:xfrm>
              <a:off x="3556559" y="1280179"/>
              <a:ext cx="5201698" cy="501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DCBF1E62-D1BD-4A98-843A-7B8EC51E906A}"/>
                </a:ext>
              </a:extLst>
            </p:cNvPr>
            <p:cNvSpPr/>
            <p:nvPr/>
          </p:nvSpPr>
          <p:spPr>
            <a:xfrm>
              <a:off x="4211885" y="5159247"/>
              <a:ext cx="1634973" cy="797187"/>
            </a:xfrm>
            <a:prstGeom prst="round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NLP Model</a:t>
              </a:r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64E24063-5182-42F3-A646-D6B41B598D0A}"/>
                </a:ext>
              </a:extLst>
            </p:cNvPr>
            <p:cNvSpPr/>
            <p:nvPr/>
          </p:nvSpPr>
          <p:spPr>
            <a:xfrm>
              <a:off x="4210188" y="2756275"/>
              <a:ext cx="1634973" cy="797187"/>
            </a:xfrm>
            <a:prstGeom prst="round2Diag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Cognitive Model</a:t>
              </a:r>
            </a:p>
          </p:txBody>
        </p:sp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41ED7C6E-4AB3-4780-B3D6-F3D6CE6A9A1A}"/>
                </a:ext>
              </a:extLst>
            </p:cNvPr>
            <p:cNvSpPr/>
            <p:nvPr/>
          </p:nvSpPr>
          <p:spPr>
            <a:xfrm>
              <a:off x="4210187" y="3957761"/>
              <a:ext cx="1634973" cy="79718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Interaction Model</a:t>
              </a:r>
            </a:p>
          </p:txBody>
        </p:sp>
        <p:pic>
          <p:nvPicPr>
            <p:cNvPr id="1026" name="Picture 2" descr="Album Svg Png Icon Free Download - Album Foto Icon Png Clipart (#4608361) -  PinClipart">
              <a:extLst>
                <a:ext uri="{FF2B5EF4-FFF2-40B4-BE49-F238E27FC236}">
                  <a16:creationId xmlns:a16="http://schemas.microsoft.com/office/drawing/2014/main" id="{68D919F5-8C2A-4A82-B3BA-C2A5D8778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27" y="3349392"/>
              <a:ext cx="1376015" cy="1121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ool Messenger Texts - Pittsfield Public Schools">
              <a:extLst>
                <a:ext uri="{FF2B5EF4-FFF2-40B4-BE49-F238E27FC236}">
                  <a16:creationId xmlns:a16="http://schemas.microsoft.com/office/drawing/2014/main" id="{AE34C357-8C00-4D55-A1F2-29A4E2E51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139" y="5002891"/>
              <a:ext cx="1987132" cy="1332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Audio Icon Icons - Download Free Vector Icons | Noun Project">
              <a:extLst>
                <a:ext uri="{FF2B5EF4-FFF2-40B4-BE49-F238E27FC236}">
                  <a16:creationId xmlns:a16="http://schemas.microsoft.com/office/drawing/2014/main" id="{F9ECB04E-D5DF-421D-A439-4A9FBF5D5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248" y="1709981"/>
              <a:ext cx="1248914" cy="1121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4D07E2-7C63-4566-82E5-38A948529418}"/>
                </a:ext>
              </a:extLst>
            </p:cNvPr>
            <p:cNvSpPr txBox="1"/>
            <p:nvPr/>
          </p:nvSpPr>
          <p:spPr>
            <a:xfrm>
              <a:off x="539971" y="1340649"/>
              <a:ext cx="177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Audio Chat Input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38166F-9503-465F-99CE-302B3307775B}"/>
                </a:ext>
              </a:extLst>
            </p:cNvPr>
            <p:cNvSpPr txBox="1"/>
            <p:nvPr/>
          </p:nvSpPr>
          <p:spPr>
            <a:xfrm>
              <a:off x="381254" y="2925438"/>
              <a:ext cx="22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 media Chat Input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E4F33D-4A44-4C74-BEFC-7B2B5F20F941}"/>
                </a:ext>
              </a:extLst>
            </p:cNvPr>
            <p:cNvSpPr txBox="1"/>
            <p:nvPr/>
          </p:nvSpPr>
          <p:spPr>
            <a:xfrm>
              <a:off x="539971" y="4584435"/>
              <a:ext cx="1601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Chat Input</a:t>
              </a:r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C54D36BD-57E5-44C1-8B94-8FE5DCCE3454}"/>
                </a:ext>
              </a:extLst>
            </p:cNvPr>
            <p:cNvSpPr/>
            <p:nvPr/>
          </p:nvSpPr>
          <p:spPr>
            <a:xfrm>
              <a:off x="2371522" y="1786491"/>
              <a:ext cx="335207" cy="37338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2DB39F66-BAEA-48B3-A219-4633EB53EC47}"/>
                </a:ext>
              </a:extLst>
            </p:cNvPr>
            <p:cNvSpPr/>
            <p:nvPr/>
          </p:nvSpPr>
          <p:spPr>
            <a:xfrm>
              <a:off x="3727660" y="1863788"/>
              <a:ext cx="445555" cy="373380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DB070E5-7674-4A1D-A2FE-FD879637D25F}"/>
                </a:ext>
              </a:extLst>
            </p:cNvPr>
            <p:cNvSpPr/>
            <p:nvPr/>
          </p:nvSpPr>
          <p:spPr>
            <a:xfrm>
              <a:off x="2762763" y="3349392"/>
              <a:ext cx="755126" cy="583755"/>
            </a:xfrm>
            <a:prstGeom prst="rightArrow">
              <a:avLst>
                <a:gd name="adj1" fmla="val 50000"/>
                <a:gd name="adj2" fmla="val 464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Album Svg Png Icon Free Download - Album Foto Icon Png Clipart (#4608361) -  PinClipart">
              <a:extLst>
                <a:ext uri="{FF2B5EF4-FFF2-40B4-BE49-F238E27FC236}">
                  <a16:creationId xmlns:a16="http://schemas.microsoft.com/office/drawing/2014/main" id="{F03BB32D-FEA2-48AF-BB26-51C57CDCB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5417" y="3823695"/>
              <a:ext cx="1210953" cy="987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School Messenger Texts - Pittsfield Public Schools">
              <a:extLst>
                <a:ext uri="{FF2B5EF4-FFF2-40B4-BE49-F238E27FC236}">
                  <a16:creationId xmlns:a16="http://schemas.microsoft.com/office/drawing/2014/main" id="{EEC87630-BB55-4B77-AB5A-32D808F4F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449" y="5109239"/>
              <a:ext cx="1748763" cy="1172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Audio Icon Icons - Download Free Vector Icons | Noun Project">
              <a:extLst>
                <a:ext uri="{FF2B5EF4-FFF2-40B4-BE49-F238E27FC236}">
                  <a16:creationId xmlns:a16="http://schemas.microsoft.com/office/drawing/2014/main" id="{A6689A37-BFBD-4803-AE77-4514A06F6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0400" y="2582839"/>
              <a:ext cx="1099099" cy="987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BB8816-2F0E-4118-8C23-0164801976A9}"/>
                </a:ext>
              </a:extLst>
            </p:cNvPr>
            <p:cNvSpPr txBox="1"/>
            <p:nvPr/>
          </p:nvSpPr>
          <p:spPr>
            <a:xfrm>
              <a:off x="9747717" y="2305337"/>
              <a:ext cx="1711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Audio Chat Output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5F96B8-E6F3-4E65-9B0A-7BCF90C7805B}"/>
                </a:ext>
              </a:extLst>
            </p:cNvPr>
            <p:cNvSpPr txBox="1"/>
            <p:nvPr/>
          </p:nvSpPr>
          <p:spPr>
            <a:xfrm>
              <a:off x="9618027" y="3465215"/>
              <a:ext cx="1953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Rich media Chat Output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1926BF8-78E6-4BED-8B81-37B5EBE2D1BA}"/>
                </a:ext>
              </a:extLst>
            </p:cNvPr>
            <p:cNvSpPr txBox="1"/>
            <p:nvPr/>
          </p:nvSpPr>
          <p:spPr>
            <a:xfrm>
              <a:off x="9844456" y="4801462"/>
              <a:ext cx="1560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Text Chat Output</a:t>
              </a:r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A6BAB624-9596-45A4-8B77-EAFE96F767A5}"/>
                </a:ext>
              </a:extLst>
            </p:cNvPr>
            <p:cNvSpPr/>
            <p:nvPr/>
          </p:nvSpPr>
          <p:spPr>
            <a:xfrm>
              <a:off x="9361891" y="2636362"/>
              <a:ext cx="392108" cy="344106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9179A992-6B8C-4EB8-8694-7AB1E0F4F6C5}"/>
                </a:ext>
              </a:extLst>
            </p:cNvPr>
            <p:cNvSpPr/>
            <p:nvPr/>
          </p:nvSpPr>
          <p:spPr>
            <a:xfrm>
              <a:off x="8798667" y="3249214"/>
              <a:ext cx="570960" cy="636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7E57E3-FC73-449B-A17C-8709E22A71EC}"/>
                </a:ext>
              </a:extLst>
            </p:cNvPr>
            <p:cNvCxnSpPr>
              <a:cxnSpLocks/>
            </p:cNvCxnSpPr>
            <p:nvPr/>
          </p:nvCxnSpPr>
          <p:spPr>
            <a:xfrm>
              <a:off x="3750157" y="3154868"/>
              <a:ext cx="50675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74A7C03-C6C2-472D-90F0-80990E645330}"/>
                </a:ext>
              </a:extLst>
            </p:cNvPr>
            <p:cNvCxnSpPr>
              <a:cxnSpLocks/>
            </p:cNvCxnSpPr>
            <p:nvPr/>
          </p:nvCxnSpPr>
          <p:spPr>
            <a:xfrm>
              <a:off x="3727659" y="4394424"/>
              <a:ext cx="50675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Diagonal Corners Rounded 54">
              <a:extLst>
                <a:ext uri="{FF2B5EF4-FFF2-40B4-BE49-F238E27FC236}">
                  <a16:creationId xmlns:a16="http://schemas.microsoft.com/office/drawing/2014/main" id="{CF1FAB3E-6966-4DAB-9EE9-C7F99F2FE420}"/>
                </a:ext>
              </a:extLst>
            </p:cNvPr>
            <p:cNvSpPr/>
            <p:nvPr/>
          </p:nvSpPr>
          <p:spPr>
            <a:xfrm>
              <a:off x="7266537" y="1709981"/>
              <a:ext cx="1276307" cy="114081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Quality</a:t>
              </a:r>
            </a:p>
            <a:p>
              <a:pPr algn="ctr"/>
              <a:r>
                <a:rPr lang="en-US" dirty="0"/>
                <a:t>Evaluation Model</a:t>
              </a:r>
            </a:p>
          </p:txBody>
        </p:sp>
        <p:sp>
          <p:nvSpPr>
            <p:cNvPr id="71" name="Arrow: Down 70">
              <a:extLst>
                <a:ext uri="{FF2B5EF4-FFF2-40B4-BE49-F238E27FC236}">
                  <a16:creationId xmlns:a16="http://schemas.microsoft.com/office/drawing/2014/main" id="{17B7C492-3D5F-43E8-A4EC-4A40CFD7CCF9}"/>
                </a:ext>
              </a:extLst>
            </p:cNvPr>
            <p:cNvSpPr/>
            <p:nvPr/>
          </p:nvSpPr>
          <p:spPr>
            <a:xfrm>
              <a:off x="4860410" y="2396728"/>
              <a:ext cx="391494" cy="3307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row: Down 74">
              <a:extLst>
                <a:ext uri="{FF2B5EF4-FFF2-40B4-BE49-F238E27FC236}">
                  <a16:creationId xmlns:a16="http://schemas.microsoft.com/office/drawing/2014/main" id="{AA6E6FD6-E1A1-4C91-9AEF-E682539A2033}"/>
                </a:ext>
              </a:extLst>
            </p:cNvPr>
            <p:cNvSpPr/>
            <p:nvPr/>
          </p:nvSpPr>
          <p:spPr>
            <a:xfrm>
              <a:off x="4848730" y="3620211"/>
              <a:ext cx="391494" cy="3307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: Down 75">
              <a:extLst>
                <a:ext uri="{FF2B5EF4-FFF2-40B4-BE49-F238E27FC236}">
                  <a16:creationId xmlns:a16="http://schemas.microsoft.com/office/drawing/2014/main" id="{F8544E02-9CCF-4FE6-84D7-EF09E8CA9CC6}"/>
                </a:ext>
              </a:extLst>
            </p:cNvPr>
            <p:cNvSpPr/>
            <p:nvPr/>
          </p:nvSpPr>
          <p:spPr>
            <a:xfrm>
              <a:off x="4848730" y="4795284"/>
              <a:ext cx="391494" cy="3307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DC9D68E9-4DAE-44EA-A6F8-0E0DE99BC108}"/>
                </a:ext>
              </a:extLst>
            </p:cNvPr>
            <p:cNvSpPr/>
            <p:nvPr/>
          </p:nvSpPr>
          <p:spPr>
            <a:xfrm>
              <a:off x="5884846" y="1747156"/>
              <a:ext cx="44285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18B395B6-F0AE-4343-B37F-1902B6091614}"/>
                </a:ext>
              </a:extLst>
            </p:cNvPr>
            <p:cNvSpPr/>
            <p:nvPr/>
          </p:nvSpPr>
          <p:spPr>
            <a:xfrm>
              <a:off x="5887864" y="2879882"/>
              <a:ext cx="44285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8712BE13-E854-4474-9809-8187104F3363}"/>
                </a:ext>
              </a:extLst>
            </p:cNvPr>
            <p:cNvSpPr/>
            <p:nvPr/>
          </p:nvSpPr>
          <p:spPr>
            <a:xfrm>
              <a:off x="5884846" y="4112111"/>
              <a:ext cx="44285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3FB68A63-B839-4503-93FD-6B38EC20DD7F}"/>
                </a:ext>
              </a:extLst>
            </p:cNvPr>
            <p:cNvSpPr/>
            <p:nvPr/>
          </p:nvSpPr>
          <p:spPr>
            <a:xfrm>
              <a:off x="5865002" y="5244837"/>
              <a:ext cx="44285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Bracket 92">
              <a:extLst>
                <a:ext uri="{FF2B5EF4-FFF2-40B4-BE49-F238E27FC236}">
                  <a16:creationId xmlns:a16="http://schemas.microsoft.com/office/drawing/2014/main" id="{1DDBD974-F8B4-4078-8626-F2318C5DA572}"/>
                </a:ext>
              </a:extLst>
            </p:cNvPr>
            <p:cNvSpPr/>
            <p:nvPr/>
          </p:nvSpPr>
          <p:spPr>
            <a:xfrm>
              <a:off x="6350333" y="1958982"/>
              <a:ext cx="296006" cy="350710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529E9FA-2229-4E97-9D4D-6F2FCC182E72}"/>
                </a:ext>
              </a:extLst>
            </p:cNvPr>
            <p:cNvSpPr/>
            <p:nvPr/>
          </p:nvSpPr>
          <p:spPr>
            <a:xfrm>
              <a:off x="6310693" y="1419627"/>
              <a:ext cx="797361" cy="612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Domain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Attention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ED0E5E1-9816-4E35-A145-FB4FB78353FB}"/>
                </a:ext>
              </a:extLst>
            </p:cNvPr>
            <p:cNvSpPr/>
            <p:nvPr/>
          </p:nvSpPr>
          <p:spPr>
            <a:xfrm>
              <a:off x="6295332" y="2695470"/>
              <a:ext cx="841720" cy="612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Cognitive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Attention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64F808C-1F5E-4025-9822-C70A630F8C26}"/>
                </a:ext>
              </a:extLst>
            </p:cNvPr>
            <p:cNvSpPr/>
            <p:nvPr/>
          </p:nvSpPr>
          <p:spPr>
            <a:xfrm>
              <a:off x="6247608" y="3924344"/>
              <a:ext cx="892151" cy="612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Interaction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Attention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5EF9804-3D39-4745-8EFD-5C116BEE6A45}"/>
                </a:ext>
              </a:extLst>
            </p:cNvPr>
            <p:cNvSpPr/>
            <p:nvPr/>
          </p:nvSpPr>
          <p:spPr>
            <a:xfrm>
              <a:off x="6296195" y="5383940"/>
              <a:ext cx="892151" cy="612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Language Attention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7D6E877-5071-4184-A44B-5C01D59A305A}"/>
                </a:ext>
              </a:extLst>
            </p:cNvPr>
            <p:cNvSpPr txBox="1"/>
            <p:nvPr/>
          </p:nvSpPr>
          <p:spPr>
            <a:xfrm>
              <a:off x="6274526" y="4964917"/>
              <a:ext cx="9138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Word-Cross Attention</a:t>
              </a:r>
            </a:p>
          </p:txBody>
        </p:sp>
        <p:sp>
          <p:nvSpPr>
            <p:cNvPr id="106" name="Rectangle: Diagonal Corners Rounded 105">
              <a:extLst>
                <a:ext uri="{FF2B5EF4-FFF2-40B4-BE49-F238E27FC236}">
                  <a16:creationId xmlns:a16="http://schemas.microsoft.com/office/drawing/2014/main" id="{13207B0E-1F93-4155-996C-6234DEB777C5}"/>
                </a:ext>
              </a:extLst>
            </p:cNvPr>
            <p:cNvSpPr/>
            <p:nvPr/>
          </p:nvSpPr>
          <p:spPr>
            <a:xfrm>
              <a:off x="7293238" y="3354952"/>
              <a:ext cx="1276307" cy="114081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</a:t>
              </a:r>
            </a:p>
            <a:p>
              <a:pPr algn="ctr"/>
              <a:r>
                <a:rPr lang="en-US" dirty="0"/>
                <a:t>Generator</a:t>
              </a:r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89184DCA-1056-4AF7-9482-2FEDDCE0BD23}"/>
                </a:ext>
              </a:extLst>
            </p:cNvPr>
            <p:cNvSpPr/>
            <p:nvPr/>
          </p:nvSpPr>
          <p:spPr>
            <a:xfrm>
              <a:off x="6680023" y="3555012"/>
              <a:ext cx="44285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06F67599-A97C-435E-93FF-0CE89A5B3C6E}"/>
                </a:ext>
              </a:extLst>
            </p:cNvPr>
            <p:cNvSpPr/>
            <p:nvPr/>
          </p:nvSpPr>
          <p:spPr>
            <a:xfrm>
              <a:off x="6637285" y="2130507"/>
              <a:ext cx="413839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7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A1BE9-EF33-4771-AF2E-35E917CAD813}"/>
              </a:ext>
            </a:extLst>
          </p:cNvPr>
          <p:cNvSpPr txBox="1"/>
          <p:nvPr/>
        </p:nvSpPr>
        <p:spPr>
          <a:xfrm>
            <a:off x="987426" y="115408"/>
            <a:ext cx="10193604" cy="63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Testable AI Chatbot System – Machine Learning Model Architecture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53616C-A150-4771-978C-CC3041AF21C3}"/>
              </a:ext>
            </a:extLst>
          </p:cNvPr>
          <p:cNvSpPr txBox="1"/>
          <p:nvPr/>
        </p:nvSpPr>
        <p:spPr>
          <a:xfrm>
            <a:off x="10505250" y="2227530"/>
            <a:ext cx="1331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Chatbot System</a:t>
            </a:r>
          </a:p>
          <a:p>
            <a:r>
              <a:rPr lang="en-US" sz="1400" dirty="0"/>
              <a:t>Quality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433B4-B35A-4D84-B49D-B97CCF68E547}"/>
              </a:ext>
            </a:extLst>
          </p:cNvPr>
          <p:cNvSpPr txBox="1"/>
          <p:nvPr/>
        </p:nvSpPr>
        <p:spPr>
          <a:xfrm>
            <a:off x="10436520" y="3654903"/>
            <a:ext cx="154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Chatbot Language </a:t>
            </a:r>
          </a:p>
          <a:p>
            <a:r>
              <a:rPr lang="en-US" sz="1400" dirty="0"/>
              <a:t>Quality 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74856-9E2C-4729-8599-3463CBC2FB62}"/>
              </a:ext>
            </a:extLst>
          </p:cNvPr>
          <p:cNvSpPr txBox="1"/>
          <p:nvPr/>
        </p:nvSpPr>
        <p:spPr>
          <a:xfrm>
            <a:off x="10378486" y="4547228"/>
            <a:ext cx="165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Chatbot Knowledge </a:t>
            </a:r>
          </a:p>
          <a:p>
            <a:r>
              <a:rPr lang="en-US" sz="1400" dirty="0"/>
              <a:t>Quality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A7644-DAF6-40A4-BA6C-3276516F9BAC}"/>
              </a:ext>
            </a:extLst>
          </p:cNvPr>
          <p:cNvSpPr txBox="1"/>
          <p:nvPr/>
        </p:nvSpPr>
        <p:spPr>
          <a:xfrm>
            <a:off x="10436520" y="2858245"/>
            <a:ext cx="1331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Chatbot System</a:t>
            </a:r>
          </a:p>
          <a:p>
            <a:r>
              <a:rPr lang="en-US" sz="1400" dirty="0"/>
              <a:t>User 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1E36ED-F306-4F98-8AEA-18D63C5C4332}"/>
              </a:ext>
            </a:extLst>
          </p:cNvPr>
          <p:cNvSpPr txBox="1"/>
          <p:nvPr/>
        </p:nvSpPr>
        <p:spPr>
          <a:xfrm>
            <a:off x="10373372" y="5383887"/>
            <a:ext cx="161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Chatbot Cognitive</a:t>
            </a:r>
          </a:p>
          <a:p>
            <a:r>
              <a:rPr lang="en-US" sz="1400" dirty="0"/>
              <a:t>Quality Metrics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8DC5AC87-8AA7-4132-AB9C-1DC4E04015E2}"/>
              </a:ext>
            </a:extLst>
          </p:cNvPr>
          <p:cNvSpPr/>
          <p:nvPr/>
        </p:nvSpPr>
        <p:spPr>
          <a:xfrm>
            <a:off x="8252072" y="3745765"/>
            <a:ext cx="1363819" cy="972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Metrics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DA16F38E-908B-4C0A-9BA2-4C9F21B14D4B}"/>
              </a:ext>
            </a:extLst>
          </p:cNvPr>
          <p:cNvSpPr/>
          <p:nvPr/>
        </p:nvSpPr>
        <p:spPr>
          <a:xfrm>
            <a:off x="5283097" y="1126160"/>
            <a:ext cx="1935914" cy="79718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 System Quality Tracker</a:t>
            </a:r>
          </a:p>
        </p:txBody>
      </p:sp>
      <p:sp>
        <p:nvSpPr>
          <p:cNvPr id="45" name="Rectangle: Diagonal Corners Rounded 44">
            <a:extLst>
              <a:ext uri="{FF2B5EF4-FFF2-40B4-BE49-F238E27FC236}">
                <a16:creationId xmlns:a16="http://schemas.microsoft.com/office/drawing/2014/main" id="{1F8C2239-8A7A-4157-AB11-7338AB56423A}"/>
              </a:ext>
            </a:extLst>
          </p:cNvPr>
          <p:cNvSpPr/>
          <p:nvPr/>
        </p:nvSpPr>
        <p:spPr>
          <a:xfrm>
            <a:off x="7940485" y="2492474"/>
            <a:ext cx="1798019" cy="79718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 System Quality Analysis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657CF16C-9735-4AB7-A27D-091C6EC37E3A}"/>
              </a:ext>
            </a:extLst>
          </p:cNvPr>
          <p:cNvSpPr/>
          <p:nvPr/>
        </p:nvSpPr>
        <p:spPr>
          <a:xfrm>
            <a:off x="5396748" y="5393671"/>
            <a:ext cx="1935914" cy="79718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 System Test Runner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F110DD-4DA5-4B30-B041-5C948FA04DF6}"/>
              </a:ext>
            </a:extLst>
          </p:cNvPr>
          <p:cNvGrpSpPr/>
          <p:nvPr/>
        </p:nvGrpSpPr>
        <p:grpSpPr>
          <a:xfrm>
            <a:off x="5186472" y="2411172"/>
            <a:ext cx="2390047" cy="2525843"/>
            <a:chOff x="3183386" y="2498755"/>
            <a:chExt cx="2600109" cy="25258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C150F7-94F5-4522-B060-110635F85CBA}"/>
                </a:ext>
              </a:extLst>
            </p:cNvPr>
            <p:cNvGrpSpPr/>
            <p:nvPr/>
          </p:nvGrpSpPr>
          <p:grpSpPr>
            <a:xfrm>
              <a:off x="3346560" y="2587787"/>
              <a:ext cx="2191854" cy="2436811"/>
              <a:chOff x="5954790" y="3582372"/>
              <a:chExt cx="2143125" cy="257945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110CC1-3184-4071-914B-8D6E47151870}"/>
                  </a:ext>
                </a:extLst>
              </p:cNvPr>
              <p:cNvGrpSpPr/>
              <p:nvPr/>
            </p:nvGrpSpPr>
            <p:grpSpPr>
              <a:xfrm>
                <a:off x="5954790" y="3582372"/>
                <a:ext cx="2143125" cy="2143125"/>
                <a:chOff x="5472541" y="2994656"/>
                <a:chExt cx="2143125" cy="214312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4E45FFBA-D65D-479A-9100-EF4055B43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72541" y="2994656"/>
                  <a:ext cx="2143125" cy="2143125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6A8E90-D3C7-419B-92A9-ACB16C880A99}"/>
                    </a:ext>
                  </a:extLst>
                </p:cNvPr>
                <p:cNvSpPr txBox="1"/>
                <p:nvPr/>
              </p:nvSpPr>
              <p:spPr>
                <a:xfrm>
                  <a:off x="6845507" y="3369958"/>
                  <a:ext cx="4988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FF0000"/>
                      </a:solidFill>
                    </a:rPr>
                    <a:t>AI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DF6732-3183-479B-A49B-43A0057E3D3B}"/>
                  </a:ext>
                </a:extLst>
              </p:cNvPr>
              <p:cNvSpPr txBox="1"/>
              <p:nvPr/>
            </p:nvSpPr>
            <p:spPr>
              <a:xfrm>
                <a:off x="6128044" y="5477658"/>
                <a:ext cx="1926310" cy="68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Testable Chatbot </a:t>
                </a:r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A6F81C-D4B0-4D2B-A1A6-2B70E38BC177}"/>
                </a:ext>
              </a:extLst>
            </p:cNvPr>
            <p:cNvSpPr/>
            <p:nvPr/>
          </p:nvSpPr>
          <p:spPr>
            <a:xfrm>
              <a:off x="3183386" y="2498755"/>
              <a:ext cx="2600109" cy="25234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: Diagonal Corners Rounded 57">
            <a:extLst>
              <a:ext uri="{FF2B5EF4-FFF2-40B4-BE49-F238E27FC236}">
                <a16:creationId xmlns:a16="http://schemas.microsoft.com/office/drawing/2014/main" id="{E919EB16-F72D-4254-B814-32B06A337980}"/>
              </a:ext>
            </a:extLst>
          </p:cNvPr>
          <p:cNvSpPr/>
          <p:nvPr/>
        </p:nvSpPr>
        <p:spPr>
          <a:xfrm>
            <a:off x="2726361" y="3981599"/>
            <a:ext cx="1935914" cy="79718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 System Test  Modeling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2A92C1-735F-47CA-BE76-946B363F299D}"/>
              </a:ext>
            </a:extLst>
          </p:cNvPr>
          <p:cNvCxnSpPr>
            <a:cxnSpLocks/>
          </p:cNvCxnSpPr>
          <p:nvPr/>
        </p:nvCxnSpPr>
        <p:spPr>
          <a:xfrm>
            <a:off x="9374705" y="4253932"/>
            <a:ext cx="727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Left Bracket 1024">
            <a:extLst>
              <a:ext uri="{FF2B5EF4-FFF2-40B4-BE49-F238E27FC236}">
                <a16:creationId xmlns:a16="http://schemas.microsoft.com/office/drawing/2014/main" id="{5497C84B-665B-4142-BDEC-75381E6CD429}"/>
              </a:ext>
            </a:extLst>
          </p:cNvPr>
          <p:cNvSpPr/>
          <p:nvPr/>
        </p:nvSpPr>
        <p:spPr>
          <a:xfrm>
            <a:off x="10137931" y="2524805"/>
            <a:ext cx="436049" cy="31802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93B6F5-F575-4335-8064-CF82647A6A98}"/>
              </a:ext>
            </a:extLst>
          </p:cNvPr>
          <p:cNvCxnSpPr>
            <a:cxnSpLocks/>
          </p:cNvCxnSpPr>
          <p:nvPr/>
        </p:nvCxnSpPr>
        <p:spPr>
          <a:xfrm>
            <a:off x="4626876" y="1484934"/>
            <a:ext cx="727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Flowchart: Multidocument 1028">
            <a:extLst>
              <a:ext uri="{FF2B5EF4-FFF2-40B4-BE49-F238E27FC236}">
                <a16:creationId xmlns:a16="http://schemas.microsoft.com/office/drawing/2014/main" id="{887E7E68-9DB2-4051-B67E-1338777AAA76}"/>
              </a:ext>
            </a:extLst>
          </p:cNvPr>
          <p:cNvSpPr/>
          <p:nvPr/>
        </p:nvSpPr>
        <p:spPr>
          <a:xfrm>
            <a:off x="3236160" y="1080142"/>
            <a:ext cx="1266311" cy="972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Trace</a:t>
            </a:r>
          </a:p>
        </p:txBody>
      </p:sp>
      <p:sp>
        <p:nvSpPr>
          <p:cNvPr id="1030" name="Cylinder 1029">
            <a:extLst>
              <a:ext uri="{FF2B5EF4-FFF2-40B4-BE49-F238E27FC236}">
                <a16:creationId xmlns:a16="http://schemas.microsoft.com/office/drawing/2014/main" id="{DE4A9DB9-4E7E-43F7-B405-4015D5A6B8F4}"/>
              </a:ext>
            </a:extLst>
          </p:cNvPr>
          <p:cNvSpPr/>
          <p:nvPr/>
        </p:nvSpPr>
        <p:spPr>
          <a:xfrm>
            <a:off x="8034973" y="5260096"/>
            <a:ext cx="1798019" cy="9721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 System Test DB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81AD53-6CDC-46E6-8277-9B57214088C2}"/>
              </a:ext>
            </a:extLst>
          </p:cNvPr>
          <p:cNvCxnSpPr>
            <a:cxnSpLocks/>
          </p:cNvCxnSpPr>
          <p:nvPr/>
        </p:nvCxnSpPr>
        <p:spPr>
          <a:xfrm>
            <a:off x="7307375" y="5714371"/>
            <a:ext cx="727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494F19-2313-4B46-9465-D3D0543479D3}"/>
              </a:ext>
            </a:extLst>
          </p:cNvPr>
          <p:cNvCxnSpPr>
            <a:cxnSpLocks/>
          </p:cNvCxnSpPr>
          <p:nvPr/>
        </p:nvCxnSpPr>
        <p:spPr>
          <a:xfrm flipV="1">
            <a:off x="7576519" y="2895522"/>
            <a:ext cx="398739" cy="1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7367DD8C-0C73-4CFE-8DCE-B2A04ABF6EE2}"/>
              </a:ext>
            </a:extLst>
          </p:cNvPr>
          <p:cNvCxnSpPr>
            <a:cxnSpLocks/>
          </p:cNvCxnSpPr>
          <p:nvPr/>
        </p:nvCxnSpPr>
        <p:spPr>
          <a:xfrm>
            <a:off x="6269107" y="1974480"/>
            <a:ext cx="0" cy="36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D7F9A84-9F2D-464E-AF5C-280C5275B2DB}"/>
              </a:ext>
            </a:extLst>
          </p:cNvPr>
          <p:cNvCxnSpPr/>
          <p:nvPr/>
        </p:nvCxnSpPr>
        <p:spPr>
          <a:xfrm flipH="1">
            <a:off x="6315390" y="4907537"/>
            <a:ext cx="10873" cy="44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C400127-718C-4A73-B258-CF7CDCBEDECF}"/>
              </a:ext>
            </a:extLst>
          </p:cNvPr>
          <p:cNvCxnSpPr>
            <a:cxnSpLocks/>
          </p:cNvCxnSpPr>
          <p:nvPr/>
        </p:nvCxnSpPr>
        <p:spPr>
          <a:xfrm>
            <a:off x="4451078" y="4380193"/>
            <a:ext cx="727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lowchart: Multidocument 1032">
            <a:extLst>
              <a:ext uri="{FF2B5EF4-FFF2-40B4-BE49-F238E27FC236}">
                <a16:creationId xmlns:a16="http://schemas.microsoft.com/office/drawing/2014/main" id="{2E9505E1-919A-499F-9049-C96562B5BFC9}"/>
              </a:ext>
            </a:extLst>
          </p:cNvPr>
          <p:cNvSpPr/>
          <p:nvPr/>
        </p:nvSpPr>
        <p:spPr>
          <a:xfrm>
            <a:off x="2985077" y="5340455"/>
            <a:ext cx="1363819" cy="972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Models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ED2B7F7-1453-4EDD-BCC0-0FE82941C69C}"/>
              </a:ext>
            </a:extLst>
          </p:cNvPr>
          <p:cNvCxnSpPr/>
          <p:nvPr/>
        </p:nvCxnSpPr>
        <p:spPr>
          <a:xfrm flipH="1">
            <a:off x="3694107" y="4847958"/>
            <a:ext cx="10873" cy="44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80B5F1-888B-4EA1-979F-90CE4DF098F3}"/>
              </a:ext>
            </a:extLst>
          </p:cNvPr>
          <p:cNvSpPr txBox="1"/>
          <p:nvPr/>
        </p:nvSpPr>
        <p:spPr>
          <a:xfrm>
            <a:off x="650424" y="3336113"/>
            <a:ext cx="150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Chatbot Domain </a:t>
            </a:r>
          </a:p>
          <a:p>
            <a:r>
              <a:rPr lang="en-US" sz="1400" dirty="0"/>
              <a:t>Knowledge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D686C-F0FC-4F83-91B6-AD096CB7F1B0}"/>
              </a:ext>
            </a:extLst>
          </p:cNvPr>
          <p:cNvSpPr txBox="1"/>
          <p:nvPr/>
        </p:nvSpPr>
        <p:spPr>
          <a:xfrm>
            <a:off x="609685" y="4881090"/>
            <a:ext cx="154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Chatbot Language </a:t>
            </a:r>
          </a:p>
          <a:p>
            <a:r>
              <a:rPr lang="en-US" sz="1400" dirty="0"/>
              <a:t>Test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5698A-17BF-4C27-A0AE-F4080C4C52C1}"/>
              </a:ext>
            </a:extLst>
          </p:cNvPr>
          <p:cNvSpPr txBox="1"/>
          <p:nvPr/>
        </p:nvSpPr>
        <p:spPr>
          <a:xfrm>
            <a:off x="595750" y="4081515"/>
            <a:ext cx="165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Chatbot Interaction </a:t>
            </a:r>
          </a:p>
          <a:p>
            <a:r>
              <a:rPr lang="en-US" sz="1400" dirty="0"/>
              <a:t>Test Model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512C1CB1-D42F-4865-AB0B-1222FA17D45A}"/>
              </a:ext>
            </a:extLst>
          </p:cNvPr>
          <p:cNvSpPr/>
          <p:nvPr/>
        </p:nvSpPr>
        <p:spPr>
          <a:xfrm>
            <a:off x="2156968" y="3420075"/>
            <a:ext cx="285767" cy="16889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3B6C66-2E76-4133-8008-567542B3D262}"/>
              </a:ext>
            </a:extLst>
          </p:cNvPr>
          <p:cNvCxnSpPr>
            <a:cxnSpLocks/>
          </p:cNvCxnSpPr>
          <p:nvPr/>
        </p:nvCxnSpPr>
        <p:spPr>
          <a:xfrm>
            <a:off x="2442735" y="4380193"/>
            <a:ext cx="727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77B02763-DA7D-404A-8727-9BBAD8A13A2B}"/>
              </a:ext>
            </a:extLst>
          </p:cNvPr>
          <p:cNvSpPr/>
          <p:nvPr/>
        </p:nvSpPr>
        <p:spPr>
          <a:xfrm>
            <a:off x="2754558" y="2439857"/>
            <a:ext cx="1935914" cy="9457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 System Quality Dashboard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DF0022-8DF6-46B0-8A45-91374C3E286B}"/>
              </a:ext>
            </a:extLst>
          </p:cNvPr>
          <p:cNvCxnSpPr>
            <a:cxnSpLocks/>
          </p:cNvCxnSpPr>
          <p:nvPr/>
        </p:nvCxnSpPr>
        <p:spPr>
          <a:xfrm>
            <a:off x="4737506" y="2878454"/>
            <a:ext cx="43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CA0F709-43D5-44D2-B147-A450BB03A14B}"/>
              </a:ext>
            </a:extLst>
          </p:cNvPr>
          <p:cNvSpPr/>
          <p:nvPr/>
        </p:nvSpPr>
        <p:spPr>
          <a:xfrm>
            <a:off x="7966025" y="1121553"/>
            <a:ext cx="1935914" cy="79718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 Test Coverage Analysis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DEBCA8-554B-4C10-AD19-91207B29A9CF}"/>
              </a:ext>
            </a:extLst>
          </p:cNvPr>
          <p:cNvCxnSpPr>
            <a:cxnSpLocks/>
          </p:cNvCxnSpPr>
          <p:nvPr/>
        </p:nvCxnSpPr>
        <p:spPr>
          <a:xfrm flipH="1">
            <a:off x="7589008" y="1918740"/>
            <a:ext cx="414278" cy="48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84F183-9960-4BAB-A467-388F9881F8E3}"/>
              </a:ext>
            </a:extLst>
          </p:cNvPr>
          <p:cNvCxnSpPr>
            <a:cxnSpLocks/>
          </p:cNvCxnSpPr>
          <p:nvPr/>
        </p:nvCxnSpPr>
        <p:spPr>
          <a:xfrm>
            <a:off x="8826504" y="3336113"/>
            <a:ext cx="0" cy="36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1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A1BE9-EF33-4771-AF2E-35E917CAD813}"/>
              </a:ext>
            </a:extLst>
          </p:cNvPr>
          <p:cNvSpPr txBox="1"/>
          <p:nvPr/>
        </p:nvSpPr>
        <p:spPr>
          <a:xfrm>
            <a:off x="3465591" y="98931"/>
            <a:ext cx="4989477" cy="63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 Chatbot System Test Platform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475E40-8E39-4556-AB7B-563CFC67E737}"/>
              </a:ext>
            </a:extLst>
          </p:cNvPr>
          <p:cNvGrpSpPr/>
          <p:nvPr/>
        </p:nvGrpSpPr>
        <p:grpSpPr>
          <a:xfrm>
            <a:off x="240176" y="1080142"/>
            <a:ext cx="11440306" cy="5232499"/>
            <a:chOff x="595750" y="1080142"/>
            <a:chExt cx="11440306" cy="52324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53616C-A150-4771-978C-CC3041AF21C3}"/>
                </a:ext>
              </a:extLst>
            </p:cNvPr>
            <p:cNvSpPr txBox="1"/>
            <p:nvPr/>
          </p:nvSpPr>
          <p:spPr>
            <a:xfrm>
              <a:off x="10505250" y="2227530"/>
              <a:ext cx="1331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Chatbot System</a:t>
              </a:r>
            </a:p>
            <a:p>
              <a:r>
                <a:rPr lang="en-US" sz="1400" dirty="0"/>
                <a:t>Quality Metrics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0433B4-B35A-4D84-B49D-B97CCF68E547}"/>
                </a:ext>
              </a:extLst>
            </p:cNvPr>
            <p:cNvSpPr txBox="1"/>
            <p:nvPr/>
          </p:nvSpPr>
          <p:spPr>
            <a:xfrm>
              <a:off x="10436520" y="3654903"/>
              <a:ext cx="1547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Chatbot Language </a:t>
              </a:r>
            </a:p>
            <a:p>
              <a:r>
                <a:rPr lang="en-US" sz="1400" dirty="0"/>
                <a:t>Quality Metrics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A74856-9E2C-4729-8599-3463CBC2FB62}"/>
                </a:ext>
              </a:extLst>
            </p:cNvPr>
            <p:cNvSpPr txBox="1"/>
            <p:nvPr/>
          </p:nvSpPr>
          <p:spPr>
            <a:xfrm>
              <a:off x="10378486" y="4547228"/>
              <a:ext cx="1657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Chatbot Knowledge </a:t>
              </a:r>
            </a:p>
            <a:p>
              <a:r>
                <a:rPr lang="en-US" sz="1400" dirty="0"/>
                <a:t>Quality Metrics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A7644-DAF6-40A4-BA6C-3276516F9BAC}"/>
                </a:ext>
              </a:extLst>
            </p:cNvPr>
            <p:cNvSpPr txBox="1"/>
            <p:nvPr/>
          </p:nvSpPr>
          <p:spPr>
            <a:xfrm>
              <a:off x="10436520" y="2858245"/>
              <a:ext cx="1331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Chatbot System</a:t>
              </a:r>
            </a:p>
            <a:p>
              <a:r>
                <a:rPr lang="en-US" sz="1400" dirty="0"/>
                <a:t>User Metrics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1E36ED-F306-4F98-8AEA-18D63C5C4332}"/>
                </a:ext>
              </a:extLst>
            </p:cNvPr>
            <p:cNvSpPr txBox="1"/>
            <p:nvPr/>
          </p:nvSpPr>
          <p:spPr>
            <a:xfrm>
              <a:off x="10373372" y="5383887"/>
              <a:ext cx="1610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Chatbot Cognitive</a:t>
              </a:r>
            </a:p>
            <a:p>
              <a:r>
                <a:rPr lang="en-US" sz="1400" dirty="0"/>
                <a:t>Quality Metrics</a:t>
              </a:r>
            </a:p>
          </p:txBody>
        </p:sp>
        <p:sp>
          <p:nvSpPr>
            <p:cNvPr id="34" name="Flowchart: Multidocument 33">
              <a:extLst>
                <a:ext uri="{FF2B5EF4-FFF2-40B4-BE49-F238E27FC236}">
                  <a16:creationId xmlns:a16="http://schemas.microsoft.com/office/drawing/2014/main" id="{8DC5AC87-8AA7-4132-AB9C-1DC4E04015E2}"/>
                </a:ext>
              </a:extLst>
            </p:cNvPr>
            <p:cNvSpPr/>
            <p:nvPr/>
          </p:nvSpPr>
          <p:spPr>
            <a:xfrm>
              <a:off x="8252072" y="3745765"/>
              <a:ext cx="1363819" cy="97218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Quality Metrics</a:t>
              </a:r>
            </a:p>
          </p:txBody>
        </p:sp>
        <p:sp>
          <p:nvSpPr>
            <p:cNvPr id="43" name="Rectangle: Diagonal Corners Rounded 42">
              <a:extLst>
                <a:ext uri="{FF2B5EF4-FFF2-40B4-BE49-F238E27FC236}">
                  <a16:creationId xmlns:a16="http://schemas.microsoft.com/office/drawing/2014/main" id="{DA16F38E-908B-4C0A-9BA2-4C9F21B14D4B}"/>
                </a:ext>
              </a:extLst>
            </p:cNvPr>
            <p:cNvSpPr/>
            <p:nvPr/>
          </p:nvSpPr>
          <p:spPr>
            <a:xfrm>
              <a:off x="5283097" y="1126160"/>
              <a:ext cx="1935914" cy="79718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Chatbot System Quality Tracker</a:t>
              </a:r>
            </a:p>
          </p:txBody>
        </p:sp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1F8C2239-8A7A-4157-AB11-7338AB56423A}"/>
                </a:ext>
              </a:extLst>
            </p:cNvPr>
            <p:cNvSpPr/>
            <p:nvPr/>
          </p:nvSpPr>
          <p:spPr>
            <a:xfrm>
              <a:off x="7940485" y="2492474"/>
              <a:ext cx="1798019" cy="79718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Chatbot System Quality Analysis</a:t>
              </a:r>
            </a:p>
          </p:txBody>
        </p:sp>
        <p:sp>
          <p:nvSpPr>
            <p:cNvPr id="49" name="Rectangle: Diagonal Corners Rounded 48">
              <a:extLst>
                <a:ext uri="{FF2B5EF4-FFF2-40B4-BE49-F238E27FC236}">
                  <a16:creationId xmlns:a16="http://schemas.microsoft.com/office/drawing/2014/main" id="{657CF16C-9735-4AB7-A27D-091C6EC37E3A}"/>
                </a:ext>
              </a:extLst>
            </p:cNvPr>
            <p:cNvSpPr/>
            <p:nvPr/>
          </p:nvSpPr>
          <p:spPr>
            <a:xfrm>
              <a:off x="5396748" y="5393671"/>
              <a:ext cx="1935914" cy="79718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Chatbot System Test Runner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FF110DD-4DA5-4B30-B041-5C948FA04DF6}"/>
                </a:ext>
              </a:extLst>
            </p:cNvPr>
            <p:cNvGrpSpPr/>
            <p:nvPr/>
          </p:nvGrpSpPr>
          <p:grpSpPr>
            <a:xfrm>
              <a:off x="5186472" y="2411172"/>
              <a:ext cx="2390047" cy="2525843"/>
              <a:chOff x="3183386" y="2498755"/>
              <a:chExt cx="2600109" cy="25258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8C150F7-94F5-4522-B060-110635F85CBA}"/>
                  </a:ext>
                </a:extLst>
              </p:cNvPr>
              <p:cNvGrpSpPr/>
              <p:nvPr/>
            </p:nvGrpSpPr>
            <p:grpSpPr>
              <a:xfrm>
                <a:off x="3346560" y="2587787"/>
                <a:ext cx="2191854" cy="2436811"/>
                <a:chOff x="5954790" y="3582372"/>
                <a:chExt cx="2143125" cy="2579450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E110CC1-3184-4071-914B-8D6E47151870}"/>
                    </a:ext>
                  </a:extLst>
                </p:cNvPr>
                <p:cNvGrpSpPr/>
                <p:nvPr/>
              </p:nvGrpSpPr>
              <p:grpSpPr>
                <a:xfrm>
                  <a:off x="5954790" y="3582372"/>
                  <a:ext cx="2143125" cy="2143125"/>
                  <a:chOff x="5472541" y="2994656"/>
                  <a:chExt cx="2143125" cy="2143125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4E45FFBA-D65D-479A-9100-EF4055B435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472541" y="2994656"/>
                    <a:ext cx="2143125" cy="2143125"/>
                  </a:xfrm>
                  <a:prstGeom prst="rect">
                    <a:avLst/>
                  </a:prstGeom>
                </p:spPr>
              </p:pic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376A8E90-D3C7-419B-92A9-ACB16C880A99}"/>
                      </a:ext>
                    </a:extLst>
                  </p:cNvPr>
                  <p:cNvSpPr txBox="1"/>
                  <p:nvPr/>
                </p:nvSpPr>
                <p:spPr>
                  <a:xfrm>
                    <a:off x="6845507" y="3369958"/>
                    <a:ext cx="49885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b="1" dirty="0">
                        <a:solidFill>
                          <a:srgbClr val="FF0000"/>
                        </a:solidFill>
                      </a:rPr>
                      <a:t>AI</a:t>
                    </a:r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ADF6732-3183-479B-A49B-43A0057E3D3B}"/>
                    </a:ext>
                  </a:extLst>
                </p:cNvPr>
                <p:cNvSpPr txBox="1"/>
                <p:nvPr/>
              </p:nvSpPr>
              <p:spPr>
                <a:xfrm>
                  <a:off x="6128044" y="5477658"/>
                  <a:ext cx="1926310" cy="684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Testable Chatbot </a:t>
                  </a:r>
                </a:p>
                <a:p>
                  <a:pPr algn="ctr"/>
                  <a:r>
                    <a:rPr lang="en-US" dirty="0"/>
                    <a:t>System</a:t>
                  </a:r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A6F81C-D4B0-4D2B-A1A6-2B70E38BC177}"/>
                  </a:ext>
                </a:extLst>
              </p:cNvPr>
              <p:cNvSpPr/>
              <p:nvPr/>
            </p:nvSpPr>
            <p:spPr>
              <a:xfrm>
                <a:off x="3183386" y="2498755"/>
                <a:ext cx="2600109" cy="25234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: Diagonal Corners Rounded 57">
              <a:extLst>
                <a:ext uri="{FF2B5EF4-FFF2-40B4-BE49-F238E27FC236}">
                  <a16:creationId xmlns:a16="http://schemas.microsoft.com/office/drawing/2014/main" id="{E919EB16-F72D-4254-B814-32B06A337980}"/>
                </a:ext>
              </a:extLst>
            </p:cNvPr>
            <p:cNvSpPr/>
            <p:nvPr/>
          </p:nvSpPr>
          <p:spPr>
            <a:xfrm>
              <a:off x="2726361" y="3981599"/>
              <a:ext cx="1935914" cy="79718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Chatbot System Test  Modeling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2A92C1-735F-47CA-BE76-946B363F299D}"/>
                </a:ext>
              </a:extLst>
            </p:cNvPr>
            <p:cNvCxnSpPr>
              <a:cxnSpLocks/>
            </p:cNvCxnSpPr>
            <p:nvPr/>
          </p:nvCxnSpPr>
          <p:spPr>
            <a:xfrm>
              <a:off x="9374705" y="4253932"/>
              <a:ext cx="727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Left Bracket 1024">
              <a:extLst>
                <a:ext uri="{FF2B5EF4-FFF2-40B4-BE49-F238E27FC236}">
                  <a16:creationId xmlns:a16="http://schemas.microsoft.com/office/drawing/2014/main" id="{5497C84B-665B-4142-BDEC-75381E6CD429}"/>
                </a:ext>
              </a:extLst>
            </p:cNvPr>
            <p:cNvSpPr/>
            <p:nvPr/>
          </p:nvSpPr>
          <p:spPr>
            <a:xfrm>
              <a:off x="10137931" y="2524805"/>
              <a:ext cx="436049" cy="318020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593B6F5-F575-4335-8064-CF82647A6A98}"/>
                </a:ext>
              </a:extLst>
            </p:cNvPr>
            <p:cNvCxnSpPr>
              <a:cxnSpLocks/>
            </p:cNvCxnSpPr>
            <p:nvPr/>
          </p:nvCxnSpPr>
          <p:spPr>
            <a:xfrm>
              <a:off x="4626876" y="1484934"/>
              <a:ext cx="727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Flowchart: Multidocument 1028">
              <a:extLst>
                <a:ext uri="{FF2B5EF4-FFF2-40B4-BE49-F238E27FC236}">
                  <a16:creationId xmlns:a16="http://schemas.microsoft.com/office/drawing/2014/main" id="{887E7E68-9DB2-4051-B67E-1338777AAA76}"/>
                </a:ext>
              </a:extLst>
            </p:cNvPr>
            <p:cNvSpPr/>
            <p:nvPr/>
          </p:nvSpPr>
          <p:spPr>
            <a:xfrm>
              <a:off x="3236160" y="1080142"/>
              <a:ext cx="1266311" cy="97218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Quality Trace</a:t>
              </a:r>
            </a:p>
          </p:txBody>
        </p:sp>
        <p:sp>
          <p:nvSpPr>
            <p:cNvPr id="1030" name="Cylinder 1029">
              <a:extLst>
                <a:ext uri="{FF2B5EF4-FFF2-40B4-BE49-F238E27FC236}">
                  <a16:creationId xmlns:a16="http://schemas.microsoft.com/office/drawing/2014/main" id="{DE4A9DB9-4E7E-43F7-B405-4015D5A6B8F4}"/>
                </a:ext>
              </a:extLst>
            </p:cNvPr>
            <p:cNvSpPr/>
            <p:nvPr/>
          </p:nvSpPr>
          <p:spPr>
            <a:xfrm>
              <a:off x="8034973" y="5260096"/>
              <a:ext cx="1798019" cy="97218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Chatbot System Test DB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81AD53-6CDC-46E6-8277-9B57214088C2}"/>
                </a:ext>
              </a:extLst>
            </p:cNvPr>
            <p:cNvCxnSpPr>
              <a:cxnSpLocks/>
            </p:cNvCxnSpPr>
            <p:nvPr/>
          </p:nvCxnSpPr>
          <p:spPr>
            <a:xfrm>
              <a:off x="7307375" y="5714371"/>
              <a:ext cx="727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494F19-2313-4B46-9465-D3D054347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6519" y="2895522"/>
              <a:ext cx="398739" cy="1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7367DD8C-0C73-4CFE-8DCE-B2A04ABF6EE2}"/>
                </a:ext>
              </a:extLst>
            </p:cNvPr>
            <p:cNvCxnSpPr>
              <a:cxnSpLocks/>
            </p:cNvCxnSpPr>
            <p:nvPr/>
          </p:nvCxnSpPr>
          <p:spPr>
            <a:xfrm>
              <a:off x="6269107" y="1974480"/>
              <a:ext cx="0" cy="36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D7F9A84-9F2D-464E-AF5C-280C5275B2DB}"/>
                </a:ext>
              </a:extLst>
            </p:cNvPr>
            <p:cNvCxnSpPr/>
            <p:nvPr/>
          </p:nvCxnSpPr>
          <p:spPr>
            <a:xfrm flipH="1">
              <a:off x="6315390" y="4907537"/>
              <a:ext cx="10873" cy="444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C400127-718C-4A73-B258-CF7CDCBEDECF}"/>
                </a:ext>
              </a:extLst>
            </p:cNvPr>
            <p:cNvCxnSpPr>
              <a:cxnSpLocks/>
            </p:cNvCxnSpPr>
            <p:nvPr/>
          </p:nvCxnSpPr>
          <p:spPr>
            <a:xfrm>
              <a:off x="4451078" y="4380193"/>
              <a:ext cx="727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Flowchart: Multidocument 1032">
              <a:extLst>
                <a:ext uri="{FF2B5EF4-FFF2-40B4-BE49-F238E27FC236}">
                  <a16:creationId xmlns:a16="http://schemas.microsoft.com/office/drawing/2014/main" id="{2E9505E1-919A-499F-9049-C96562B5BFC9}"/>
                </a:ext>
              </a:extLst>
            </p:cNvPr>
            <p:cNvSpPr/>
            <p:nvPr/>
          </p:nvSpPr>
          <p:spPr>
            <a:xfrm>
              <a:off x="2985077" y="5340455"/>
              <a:ext cx="1363819" cy="97218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Quality Models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ED2B7F7-1453-4EDD-BCC0-0FE82941C69C}"/>
                </a:ext>
              </a:extLst>
            </p:cNvPr>
            <p:cNvCxnSpPr/>
            <p:nvPr/>
          </p:nvCxnSpPr>
          <p:spPr>
            <a:xfrm flipH="1">
              <a:off x="3694107" y="4847958"/>
              <a:ext cx="10873" cy="444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0B5F1-888B-4EA1-979F-90CE4DF098F3}"/>
                </a:ext>
              </a:extLst>
            </p:cNvPr>
            <p:cNvSpPr txBox="1"/>
            <p:nvPr/>
          </p:nvSpPr>
          <p:spPr>
            <a:xfrm>
              <a:off x="650424" y="3336113"/>
              <a:ext cx="150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Chatbot Domain </a:t>
              </a:r>
            </a:p>
            <a:p>
              <a:r>
                <a:rPr lang="en-US" sz="1400" dirty="0"/>
                <a:t>Knowledge Model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AD686C-F0FC-4F83-91B6-AD096CB7F1B0}"/>
                </a:ext>
              </a:extLst>
            </p:cNvPr>
            <p:cNvSpPr txBox="1"/>
            <p:nvPr/>
          </p:nvSpPr>
          <p:spPr>
            <a:xfrm>
              <a:off x="609685" y="4881090"/>
              <a:ext cx="1547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Chatbot Language </a:t>
              </a:r>
            </a:p>
            <a:p>
              <a:r>
                <a:rPr lang="en-US" sz="1400" dirty="0"/>
                <a:t>Test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95698A-17BF-4C27-A0AE-F4080C4C52C1}"/>
                </a:ext>
              </a:extLst>
            </p:cNvPr>
            <p:cNvSpPr txBox="1"/>
            <p:nvPr/>
          </p:nvSpPr>
          <p:spPr>
            <a:xfrm>
              <a:off x="595750" y="4081515"/>
              <a:ext cx="1650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Chatbot Interaction </a:t>
              </a:r>
            </a:p>
            <a:p>
              <a:r>
                <a:rPr lang="en-US" sz="1400" dirty="0"/>
                <a:t>Test Model</a:t>
              </a:r>
            </a:p>
          </p:txBody>
        </p:sp>
        <p:sp>
          <p:nvSpPr>
            <p:cNvPr id="2" name="Right Bracket 1">
              <a:extLst>
                <a:ext uri="{FF2B5EF4-FFF2-40B4-BE49-F238E27FC236}">
                  <a16:creationId xmlns:a16="http://schemas.microsoft.com/office/drawing/2014/main" id="{512C1CB1-D42F-4865-AB0B-1222FA17D45A}"/>
                </a:ext>
              </a:extLst>
            </p:cNvPr>
            <p:cNvSpPr/>
            <p:nvPr/>
          </p:nvSpPr>
          <p:spPr>
            <a:xfrm>
              <a:off x="2156968" y="3420075"/>
              <a:ext cx="285767" cy="1688983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3B6C66-2E76-4133-8008-567542B3D262}"/>
                </a:ext>
              </a:extLst>
            </p:cNvPr>
            <p:cNvCxnSpPr>
              <a:cxnSpLocks/>
            </p:cNvCxnSpPr>
            <p:nvPr/>
          </p:nvCxnSpPr>
          <p:spPr>
            <a:xfrm>
              <a:off x="2442735" y="4380193"/>
              <a:ext cx="727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Diagonal Corners Rounded 39">
              <a:extLst>
                <a:ext uri="{FF2B5EF4-FFF2-40B4-BE49-F238E27FC236}">
                  <a16:creationId xmlns:a16="http://schemas.microsoft.com/office/drawing/2014/main" id="{77B02763-DA7D-404A-8727-9BBAD8A13A2B}"/>
                </a:ext>
              </a:extLst>
            </p:cNvPr>
            <p:cNvSpPr/>
            <p:nvPr/>
          </p:nvSpPr>
          <p:spPr>
            <a:xfrm>
              <a:off x="2754558" y="2439857"/>
              <a:ext cx="1935914" cy="945731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Chatbot System Quality Dashboard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DF0022-8DF6-46B0-8A45-91374C3E286B}"/>
                </a:ext>
              </a:extLst>
            </p:cNvPr>
            <p:cNvCxnSpPr>
              <a:cxnSpLocks/>
            </p:cNvCxnSpPr>
            <p:nvPr/>
          </p:nvCxnSpPr>
          <p:spPr>
            <a:xfrm>
              <a:off x="4737506" y="2878454"/>
              <a:ext cx="439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DCA0F709-43D5-44D2-B147-A450BB03A14B}"/>
                </a:ext>
              </a:extLst>
            </p:cNvPr>
            <p:cNvSpPr/>
            <p:nvPr/>
          </p:nvSpPr>
          <p:spPr>
            <a:xfrm>
              <a:off x="7966025" y="1121553"/>
              <a:ext cx="1935914" cy="79718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Chatbot Test Coverage Analysis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DEBCA8-554B-4C10-AD19-91207B29A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008" y="1918740"/>
              <a:ext cx="414278" cy="482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84F183-9960-4BAB-A467-388F9881F8E3}"/>
                </a:ext>
              </a:extLst>
            </p:cNvPr>
            <p:cNvCxnSpPr>
              <a:cxnSpLocks/>
            </p:cNvCxnSpPr>
            <p:nvPr/>
          </p:nvCxnSpPr>
          <p:spPr>
            <a:xfrm>
              <a:off x="8826504" y="3336113"/>
              <a:ext cx="0" cy="36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A1BE9-EF33-4771-AF2E-35E917CAD813}"/>
              </a:ext>
            </a:extLst>
          </p:cNvPr>
          <p:cNvSpPr txBox="1"/>
          <p:nvPr/>
        </p:nvSpPr>
        <p:spPr>
          <a:xfrm>
            <a:off x="2120194" y="115127"/>
            <a:ext cx="8412634" cy="63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 Chatbot System Evaluation Metrics and Parameters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FB1ED-3243-4E88-84A1-34FED812C9BE}"/>
              </a:ext>
            </a:extLst>
          </p:cNvPr>
          <p:cNvGrpSpPr/>
          <p:nvPr/>
        </p:nvGrpSpPr>
        <p:grpSpPr>
          <a:xfrm>
            <a:off x="1312867" y="886948"/>
            <a:ext cx="9839282" cy="5435266"/>
            <a:chOff x="1312867" y="886948"/>
            <a:chExt cx="9839282" cy="543526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C150F7-94F5-4522-B060-110635F85CBA}"/>
                </a:ext>
              </a:extLst>
            </p:cNvPr>
            <p:cNvGrpSpPr/>
            <p:nvPr/>
          </p:nvGrpSpPr>
          <p:grpSpPr>
            <a:xfrm>
              <a:off x="5541826" y="3957674"/>
              <a:ext cx="2265743" cy="2287192"/>
              <a:chOff x="6004067" y="3540465"/>
              <a:chExt cx="2215370" cy="242107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110CC1-3184-4071-914B-8D6E47151870}"/>
                  </a:ext>
                </a:extLst>
              </p:cNvPr>
              <p:cNvGrpSpPr/>
              <p:nvPr/>
            </p:nvGrpSpPr>
            <p:grpSpPr>
              <a:xfrm>
                <a:off x="6076312" y="3752164"/>
                <a:ext cx="2143125" cy="2143125"/>
                <a:chOff x="5594063" y="3164448"/>
                <a:chExt cx="2143125" cy="214312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4E45FFBA-D65D-479A-9100-EF4055B43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94063" y="3164448"/>
                  <a:ext cx="2143125" cy="2143125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6A8E90-D3C7-419B-92A9-ACB16C880A99}"/>
                    </a:ext>
                  </a:extLst>
                </p:cNvPr>
                <p:cNvSpPr txBox="1"/>
                <p:nvPr/>
              </p:nvSpPr>
              <p:spPr>
                <a:xfrm>
                  <a:off x="6845507" y="3369958"/>
                  <a:ext cx="4988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FF0000"/>
                      </a:solidFill>
                    </a:rPr>
                    <a:t>AI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DF6732-3183-479B-A49B-43A0057E3D3B}"/>
                  </a:ext>
                </a:extLst>
              </p:cNvPr>
              <p:cNvSpPr txBox="1"/>
              <p:nvPr/>
            </p:nvSpPr>
            <p:spPr>
              <a:xfrm>
                <a:off x="6076312" y="5592206"/>
                <a:ext cx="1758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Testable Chatbot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991180-A4CD-4A5D-AF45-18B8A1D52700}"/>
                  </a:ext>
                </a:extLst>
              </p:cNvPr>
              <p:cNvSpPr txBox="1"/>
              <p:nvPr/>
            </p:nvSpPr>
            <p:spPr>
              <a:xfrm>
                <a:off x="6004067" y="3540465"/>
                <a:ext cx="7794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B050"/>
                    </a:solidFill>
                  </a:rPr>
                  <a:t>Test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F8A8A6-7C2F-49A5-AA7A-6B013D00AD31}"/>
                </a:ext>
              </a:extLst>
            </p:cNvPr>
            <p:cNvGrpSpPr/>
            <p:nvPr/>
          </p:nvGrpSpPr>
          <p:grpSpPr>
            <a:xfrm>
              <a:off x="5658403" y="945601"/>
              <a:ext cx="2003429" cy="2528840"/>
              <a:chOff x="1333885" y="990255"/>
              <a:chExt cx="2003429" cy="26875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F9B0A-8786-4D64-8841-CE40F1B89774}"/>
                  </a:ext>
                </a:extLst>
              </p:cNvPr>
              <p:cNvSpPr txBox="1"/>
              <p:nvPr/>
            </p:nvSpPr>
            <p:spPr>
              <a:xfrm>
                <a:off x="1333885" y="990255"/>
                <a:ext cx="19359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Chatbot Language </a:t>
                </a:r>
              </a:p>
              <a:p>
                <a:r>
                  <a:rPr lang="en-US" dirty="0"/>
                  <a:t>Quality Metrics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8282741-2C91-4D20-9AB9-D2B6D8B91410}"/>
                  </a:ext>
                </a:extLst>
              </p:cNvPr>
              <p:cNvGrpSpPr/>
              <p:nvPr/>
            </p:nvGrpSpPr>
            <p:grpSpPr>
              <a:xfrm>
                <a:off x="1539895" y="1729500"/>
                <a:ext cx="1797419" cy="1948344"/>
                <a:chOff x="2857138" y="1686166"/>
                <a:chExt cx="1797419" cy="1948344"/>
              </a:xfrm>
            </p:grpSpPr>
            <p:pic>
              <p:nvPicPr>
                <p:cNvPr id="1036" name="Picture 12" descr="Chatbot Icon. Royalty Free Cliparts, Vectors, And Stock Illustration. Image  96725720.">
                  <a:extLst>
                    <a:ext uri="{FF2B5EF4-FFF2-40B4-BE49-F238E27FC236}">
                      <a16:creationId xmlns:a16="http://schemas.microsoft.com/office/drawing/2014/main" id="{F627E84D-8442-4103-BDAF-D2BD48D51F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57138" y="2019855"/>
                  <a:ext cx="1614655" cy="16146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8" descr="Language Icon">
                  <a:extLst>
                    <a:ext uri="{FF2B5EF4-FFF2-40B4-BE49-F238E27FC236}">
                      <a16:creationId xmlns:a16="http://schemas.microsoft.com/office/drawing/2014/main" id="{B08391E9-B53F-4F48-89B2-CD3C9407BA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3675" y="1686166"/>
                  <a:ext cx="650882" cy="667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7" name="Picture 12" descr="Chatbot Icon. Royalty Free Cliparts, Vectors, And Stock Illustration. Image  96725720.">
              <a:extLst>
                <a:ext uri="{FF2B5EF4-FFF2-40B4-BE49-F238E27FC236}">
                  <a16:creationId xmlns:a16="http://schemas.microsoft.com/office/drawing/2014/main" id="{D26E32FF-80BA-4D14-BB5A-BB857EEB3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867" y="4707559"/>
              <a:ext cx="1614655" cy="161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986C1D-DC7F-4CDB-9999-D0826F76DC9E}"/>
                </a:ext>
              </a:extLst>
            </p:cNvPr>
            <p:cNvSpPr txBox="1"/>
            <p:nvPr/>
          </p:nvSpPr>
          <p:spPr>
            <a:xfrm>
              <a:off x="1460956" y="3957674"/>
              <a:ext cx="2078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Chatbot Knowledge </a:t>
              </a:r>
            </a:p>
            <a:p>
              <a:r>
                <a:rPr lang="en-US" dirty="0"/>
                <a:t>Quality Metrics</a:t>
              </a:r>
            </a:p>
          </p:txBody>
        </p:sp>
        <p:pic>
          <p:nvPicPr>
            <p:cNvPr id="1038" name="Picture 14" descr="Knowledge icon">
              <a:extLst>
                <a:ext uri="{FF2B5EF4-FFF2-40B4-BE49-F238E27FC236}">
                  <a16:creationId xmlns:a16="http://schemas.microsoft.com/office/drawing/2014/main" id="{58163969-7EFD-45BA-95BE-C4F6A3713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7350" y="470755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41CBD7-FE32-48C8-A694-FCC569FCFF84}"/>
                </a:ext>
              </a:extLst>
            </p:cNvPr>
            <p:cNvGrpSpPr/>
            <p:nvPr/>
          </p:nvGrpSpPr>
          <p:grpSpPr>
            <a:xfrm>
              <a:off x="1575812" y="1109271"/>
              <a:ext cx="2160964" cy="2155497"/>
              <a:chOff x="3799085" y="1095130"/>
              <a:chExt cx="1963349" cy="226627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BA236D6-A41E-450F-9824-1BF37406EDA9}"/>
                  </a:ext>
                </a:extLst>
              </p:cNvPr>
              <p:cNvGrpSpPr/>
              <p:nvPr/>
            </p:nvGrpSpPr>
            <p:grpSpPr>
              <a:xfrm>
                <a:off x="3893028" y="1658061"/>
                <a:ext cx="1869406" cy="1703341"/>
                <a:chOff x="3977082" y="741206"/>
                <a:chExt cx="2035052" cy="2040047"/>
              </a:xfrm>
            </p:grpSpPr>
            <p:pic>
              <p:nvPicPr>
                <p:cNvPr id="20" name="Picture 12" descr="Chatbot Icon. Royalty Free Cliparts, Vectors, And Stock Illustration. Image  96725720.">
                  <a:extLst>
                    <a:ext uri="{FF2B5EF4-FFF2-40B4-BE49-F238E27FC236}">
                      <a16:creationId xmlns:a16="http://schemas.microsoft.com/office/drawing/2014/main" id="{CCDD2A73-1B7B-4512-9B43-6779B777D4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7082" y="1166598"/>
                  <a:ext cx="1614655" cy="16146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16" descr="Brain icon">
                  <a:extLst>
                    <a:ext uri="{FF2B5EF4-FFF2-40B4-BE49-F238E27FC236}">
                      <a16:creationId xmlns:a16="http://schemas.microsoft.com/office/drawing/2014/main" id="{3A64E3C4-8875-462B-A0A6-4781E5E7F3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39725" y="741206"/>
                  <a:ext cx="972409" cy="972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4A4B58-CB42-4A14-9E43-089B53F88699}"/>
                  </a:ext>
                </a:extLst>
              </p:cNvPr>
              <p:cNvSpPr txBox="1"/>
              <p:nvPr/>
            </p:nvSpPr>
            <p:spPr>
              <a:xfrm>
                <a:off x="3799085" y="1095130"/>
                <a:ext cx="1865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Chatbot Cognitive</a:t>
                </a:r>
              </a:p>
              <a:p>
                <a:r>
                  <a:rPr lang="en-US" dirty="0"/>
                  <a:t>Quality Metrics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8FCE72B-B353-4B08-B3C3-3BED15F6B45E}"/>
                </a:ext>
              </a:extLst>
            </p:cNvPr>
            <p:cNvGrpSpPr/>
            <p:nvPr/>
          </p:nvGrpSpPr>
          <p:grpSpPr>
            <a:xfrm>
              <a:off x="9133028" y="1581642"/>
              <a:ext cx="1980182" cy="2006700"/>
              <a:chOff x="9101824" y="4158230"/>
              <a:chExt cx="1980182" cy="2006700"/>
            </a:xfrm>
          </p:grpSpPr>
          <p:pic>
            <p:nvPicPr>
              <p:cNvPr id="31" name="Picture 12" descr="Chatbot Icon. Royalty Free Cliparts, Vectors, And Stock Illustration. Image  96725720.">
                <a:extLst>
                  <a:ext uri="{FF2B5EF4-FFF2-40B4-BE49-F238E27FC236}">
                    <a16:creationId xmlns:a16="http://schemas.microsoft.com/office/drawing/2014/main" id="{36F14FF6-1E36-4C55-948B-F0C76E6FC9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1824" y="4604005"/>
                <a:ext cx="1614655" cy="1560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8" descr="T2MChat - Multilingual Support Chat System for Android - APK Download">
                <a:extLst>
                  <a:ext uri="{FF2B5EF4-FFF2-40B4-BE49-F238E27FC236}">
                    <a16:creationId xmlns:a16="http://schemas.microsoft.com/office/drawing/2014/main" id="{0473D822-5D81-4404-B196-36AF36BC9C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0633" y="4158230"/>
                <a:ext cx="1041373" cy="10413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53616C-A150-4771-978C-CC3041AF21C3}"/>
                </a:ext>
              </a:extLst>
            </p:cNvPr>
            <p:cNvSpPr txBox="1"/>
            <p:nvPr/>
          </p:nvSpPr>
          <p:spPr>
            <a:xfrm>
              <a:off x="9133028" y="886948"/>
              <a:ext cx="16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Chatbot System</a:t>
              </a:r>
            </a:p>
            <a:p>
              <a:r>
                <a:rPr lang="en-US" dirty="0"/>
                <a:t>Quality Metrics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262DE3-AF2C-4405-96FF-A0230E10A060}"/>
                </a:ext>
              </a:extLst>
            </p:cNvPr>
            <p:cNvGrpSpPr/>
            <p:nvPr/>
          </p:nvGrpSpPr>
          <p:grpSpPr>
            <a:xfrm>
              <a:off x="9172972" y="4062594"/>
              <a:ext cx="1979177" cy="2259620"/>
              <a:chOff x="9172972" y="4062594"/>
              <a:chExt cx="1979177" cy="225962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E186F6D-8A89-45E2-9FC0-942AF02FED3F}"/>
                  </a:ext>
                </a:extLst>
              </p:cNvPr>
              <p:cNvGrpSpPr/>
              <p:nvPr/>
            </p:nvGrpSpPr>
            <p:grpSpPr>
              <a:xfrm>
                <a:off x="9172972" y="4062594"/>
                <a:ext cx="1655325" cy="2259620"/>
                <a:chOff x="1539895" y="1148550"/>
                <a:chExt cx="1655325" cy="240336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2B080DE-781F-4475-ACD8-B611E205C0C5}"/>
                    </a:ext>
                  </a:extLst>
                </p:cNvPr>
                <p:cNvSpPr txBox="1"/>
                <p:nvPr/>
              </p:nvSpPr>
              <p:spPr>
                <a:xfrm>
                  <a:off x="1539895" y="1148550"/>
                  <a:ext cx="1655325" cy="668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Chatbot System</a:t>
                  </a:r>
                </a:p>
                <a:p>
                  <a:r>
                    <a:rPr lang="en-US" dirty="0"/>
                    <a:t>User Metrics</a:t>
                  </a:r>
                </a:p>
              </p:txBody>
            </p:sp>
            <p:pic>
              <p:nvPicPr>
                <p:cNvPr id="37" name="Picture 12" descr="Chatbot Icon. Royalty Free Cliparts, Vectors, And Stock Illustration. Image  96725720.">
                  <a:extLst>
                    <a:ext uri="{FF2B5EF4-FFF2-40B4-BE49-F238E27FC236}">
                      <a16:creationId xmlns:a16="http://schemas.microsoft.com/office/drawing/2014/main" id="{9F0E7A02-70E2-48F7-90A3-54A9110A18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0565" y="1937263"/>
                  <a:ext cx="1614655" cy="16146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074" name="Picture 2" descr="User icon - people, profile, social, avatar, user #icons #iconbros  #freeicons #freeicon #free #icon in 2020 | Icon, Free icons, More icon">
                <a:extLst>
                  <a:ext uri="{FF2B5EF4-FFF2-40B4-BE49-F238E27FC236}">
                    <a16:creationId xmlns:a16="http://schemas.microsoft.com/office/drawing/2014/main" id="{2CE3E3C2-7497-4865-8BEB-CA3E01DDA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56748" y="4580957"/>
                <a:ext cx="695401" cy="695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7A21B59-BC5C-4072-B166-54464346C821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35" y="3264768"/>
              <a:ext cx="2628424" cy="1410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6B4CBE-40EA-4CBF-8F36-0A59510EAA1A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76" y="5276358"/>
              <a:ext cx="2127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E29BD7-465E-43ED-9D5F-815507FAF7C5}"/>
                </a:ext>
              </a:extLst>
            </p:cNvPr>
            <p:cNvCxnSpPr>
              <a:cxnSpLocks/>
            </p:cNvCxnSpPr>
            <p:nvPr/>
          </p:nvCxnSpPr>
          <p:spPr>
            <a:xfrm>
              <a:off x="6569612" y="3474441"/>
              <a:ext cx="1" cy="877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068674-0BF6-4B37-882C-917654E72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9" y="3474441"/>
              <a:ext cx="1619323" cy="1129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B2695B-B12E-412E-A9D9-61F819FDAF9B}"/>
                </a:ext>
              </a:extLst>
            </p:cNvPr>
            <p:cNvCxnSpPr/>
            <p:nvPr/>
          </p:nvCxnSpPr>
          <p:spPr>
            <a:xfrm>
              <a:off x="7504131" y="5276358"/>
              <a:ext cx="17996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69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A1BE9-EF33-4771-AF2E-35E917CAD813}"/>
              </a:ext>
            </a:extLst>
          </p:cNvPr>
          <p:cNvSpPr txBox="1"/>
          <p:nvPr/>
        </p:nvSpPr>
        <p:spPr>
          <a:xfrm>
            <a:off x="2075222" y="0"/>
            <a:ext cx="9011878" cy="63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 Chatbot System Evaluation Metrics and Parameters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AD3C235-79DC-41D4-9EB7-CE644F607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34531"/>
              </p:ext>
            </p:extLst>
          </p:nvPr>
        </p:nvGraphicFramePr>
        <p:xfrm>
          <a:off x="897987" y="797101"/>
          <a:ext cx="1039602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43">
                  <a:extLst>
                    <a:ext uri="{9D8B030D-6E8A-4147-A177-3AD203B41FA5}">
                      <a16:colId xmlns:a16="http://schemas.microsoft.com/office/drawing/2014/main" val="1944992733"/>
                    </a:ext>
                  </a:extLst>
                </a:gridCol>
                <a:gridCol w="1674055">
                  <a:extLst>
                    <a:ext uri="{9D8B030D-6E8A-4147-A177-3AD203B41FA5}">
                      <a16:colId xmlns:a16="http://schemas.microsoft.com/office/drawing/2014/main" val="2449209440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3263749281"/>
                    </a:ext>
                  </a:extLst>
                </a:gridCol>
                <a:gridCol w="1770185">
                  <a:extLst>
                    <a:ext uri="{9D8B030D-6E8A-4147-A177-3AD203B41FA5}">
                      <a16:colId xmlns:a16="http://schemas.microsoft.com/office/drawing/2014/main" val="3087059944"/>
                    </a:ext>
                  </a:extLst>
                </a:gridCol>
                <a:gridCol w="1730326">
                  <a:extLst>
                    <a:ext uri="{9D8B030D-6E8A-4147-A177-3AD203B41FA5}">
                      <a16:colId xmlns:a16="http://schemas.microsoft.com/office/drawing/2014/main" val="204860415"/>
                    </a:ext>
                  </a:extLst>
                </a:gridCol>
                <a:gridCol w="1927274">
                  <a:extLst>
                    <a:ext uri="{9D8B030D-6E8A-4147-A177-3AD203B41FA5}">
                      <a16:colId xmlns:a16="http://schemas.microsoft.com/office/drawing/2014/main" val="3905979694"/>
                    </a:ext>
                  </a:extLst>
                </a:gridCol>
              </a:tblGrid>
              <a:tr h="445653">
                <a:tc>
                  <a:txBody>
                    <a:bodyPr/>
                    <a:lstStyle/>
                    <a:p>
                      <a:r>
                        <a:rPr lang="en-US" sz="1600" dirty="0"/>
                        <a:t>System Quality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System Quality 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System Cognitive 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Domain Knowledge 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Content Evaluation</a:t>
                      </a:r>
                    </a:p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Language Evaluation Quality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Accuracy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accuracy in chatting and conversations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attention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Domain knowledge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content accuracy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Syntax and wording accuracy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0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chat 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cognitive 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domain knowledge engine 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Chat contention generation 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language generation performance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Correctness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chat correctness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Cognitive correctness 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Domain knowledge correctness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content correctness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Chat language correctness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1952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sz="1600" dirty="0"/>
                        <a:t>Consistency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chat consistency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Cognitive consistent 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Domain knowledge consistency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content consistency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Chat language consistency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856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Relevancy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chat relevancy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Cognitive relevancy  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Domain knowledge relevancy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System content relevancy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Chat language relevancy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7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5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49244D-FE91-466E-9E9E-D54F4A34E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34006"/>
              </p:ext>
            </p:extLst>
          </p:nvPr>
        </p:nvGraphicFramePr>
        <p:xfrm>
          <a:off x="453358" y="797337"/>
          <a:ext cx="11232873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855">
                  <a:extLst>
                    <a:ext uri="{9D8B030D-6E8A-4147-A177-3AD203B41FA5}">
                      <a16:colId xmlns:a16="http://schemas.microsoft.com/office/drawing/2014/main" val="1979279158"/>
                    </a:ext>
                  </a:extLst>
                </a:gridCol>
                <a:gridCol w="1782696">
                  <a:extLst>
                    <a:ext uri="{9D8B030D-6E8A-4147-A177-3AD203B41FA5}">
                      <a16:colId xmlns:a16="http://schemas.microsoft.com/office/drawing/2014/main" val="2124066584"/>
                    </a:ext>
                  </a:extLst>
                </a:gridCol>
                <a:gridCol w="7744322">
                  <a:extLst>
                    <a:ext uri="{9D8B030D-6E8A-4147-A177-3AD203B41FA5}">
                      <a16:colId xmlns:a16="http://schemas.microsoft.com/office/drawing/2014/main" val="3967316483"/>
                    </a:ext>
                  </a:extLst>
                </a:gridCol>
              </a:tblGrid>
              <a:tr h="322485">
                <a:tc>
                  <a:txBody>
                    <a:bodyPr/>
                    <a:lstStyle/>
                    <a:p>
                      <a:r>
                        <a:rPr lang="en-US" sz="16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916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sz="1400" dirty="0"/>
                        <a:t>Attention 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refers to a set of evaluation metrics focusing of chat attention in different perspectives.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0563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Language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Bilingual evaluation understudying (BLEU{1-4})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8013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Conversation chat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evaluates chat attention in accuracy/correctness/consistency.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65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Domain knowledge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evaluates domain knowledge attention of the chat system in terms of domain and technology terminology, functions, and services in terms of what, why, where, when, who, and how.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298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Objective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evaluates chat objective attention in terms of 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360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Understandability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refers to a set of evaluation metrics focusing of chat understandability.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4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Understandability of received questions from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This metrics is used to evaluate how well the given chat system is able to understand the received questions from clients.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316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Client understandability of generated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metrics is used to evaluate how well the clients are able to understand the generated responses from the chat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0999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Domain understandability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This refers to the metrics that is used to evaluate how well the clients are able to understand the generated responses from the chat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B5FA05-1171-4337-9A94-12CE745CAE32}"/>
              </a:ext>
            </a:extLst>
          </p:cNvPr>
          <p:cNvSpPr txBox="1"/>
          <p:nvPr/>
        </p:nvSpPr>
        <p:spPr>
          <a:xfrm>
            <a:off x="2311121" y="117651"/>
            <a:ext cx="6581671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Chatbot System Cognitive Evolution Metrics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42301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49244D-FE91-466E-9E9E-D54F4A34E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22910"/>
              </p:ext>
            </p:extLst>
          </p:nvPr>
        </p:nvGraphicFramePr>
        <p:xfrm>
          <a:off x="246184" y="699391"/>
          <a:ext cx="11791741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107">
                  <a:extLst>
                    <a:ext uri="{9D8B030D-6E8A-4147-A177-3AD203B41FA5}">
                      <a16:colId xmlns:a16="http://schemas.microsoft.com/office/drawing/2014/main" val="1979279158"/>
                    </a:ext>
                  </a:extLst>
                </a:gridCol>
                <a:gridCol w="1394098">
                  <a:extLst>
                    <a:ext uri="{9D8B030D-6E8A-4147-A177-3AD203B41FA5}">
                      <a16:colId xmlns:a16="http://schemas.microsoft.com/office/drawing/2014/main" val="1923410779"/>
                    </a:ext>
                  </a:extLst>
                </a:gridCol>
                <a:gridCol w="7667536">
                  <a:extLst>
                    <a:ext uri="{9D8B030D-6E8A-4147-A177-3AD203B41FA5}">
                      <a16:colId xmlns:a16="http://schemas.microsoft.com/office/drawing/2014/main" val="3967316483"/>
                    </a:ext>
                  </a:extLst>
                </a:gridCol>
              </a:tblGrid>
              <a:tr h="3319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Auto Collection and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Chat Duration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Chat duration metrics refer to max/min/average of chat duration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0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Client Review Score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Chat review score from clients (score: 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8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Chat Interaction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refers to max/min/average number of chat interactions per chat session.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9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Chat Abandonment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refers to the ratio between no. of abandoned sessions and total no. of chat sessions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2209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/>
                        <a:t>User Engagement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refers to the ratio between no. of user engaged sessions and total no. of chat sessions.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/>
                        <a:t>Goal Completion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refers to the ratio between no. of goal completed chats and total chat sessions.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457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sz="1600" dirty="0"/>
                        <a:t>Chatbot 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refers to system-and-user performance for chat response time (average/max/min)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0364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sz="1600" dirty="0"/>
                        <a:t>Chatbot Consistency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These will be used to measure the consistency of chatbot in terms of responses and answers as well as  conversation tyles and patterns. </a:t>
                      </a:r>
                    </a:p>
                    <a:p>
                      <a:r>
                        <a:rPr lang="en-US" sz="1600" dirty="0"/>
                        <a:t>(response consistency, conversation pattern consistency, conversation flow consistency)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5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Chatbot Relevancy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These will be used to measure the relevancy of chatbot in terms of domain relevancy, topic/subject relevancy, intention relevancy, as well as content relevancy.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1971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sz="1600" dirty="0"/>
                        <a:t>Chatbot Accuracy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These will be used to measure the accuracy of chatbot in terms of domain accuracy, topic/subject accuracy, intention accuracy, as well as content accuracy.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1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Chatbot Correctness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These will be used to measure the correctness of chatbot in terms of domain correctness, topic/subject correctness, intention correctness, as well as language correctness.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45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B5FA05-1171-4337-9A94-12CE745CAE32}"/>
              </a:ext>
            </a:extLst>
          </p:cNvPr>
          <p:cNvSpPr txBox="1"/>
          <p:nvPr/>
        </p:nvSpPr>
        <p:spPr>
          <a:xfrm>
            <a:off x="2644727" y="133729"/>
            <a:ext cx="6288258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Chatbot Syste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</a:rPr>
              <a:t>m User</a:t>
            </a:r>
            <a:r>
              <a:rPr lang="en-US" sz="20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Evaluation Metrics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278240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49244D-FE91-466E-9E9E-D54F4A34E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16965"/>
              </p:ext>
            </p:extLst>
          </p:nvPr>
        </p:nvGraphicFramePr>
        <p:xfrm>
          <a:off x="609599" y="894304"/>
          <a:ext cx="10972801" cy="4461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1979279158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3967316483"/>
                    </a:ext>
                  </a:extLst>
                </a:gridCol>
              </a:tblGrid>
              <a:tr h="407319">
                <a:tc>
                  <a:txBody>
                    <a:bodyPr/>
                    <a:lstStyle/>
                    <a:p>
                      <a:r>
                        <a:rPr lang="en-US" sz="16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Lexical diversity (distinct-n)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automatic metric that refers to the number of unique n-grams in the model’s responses divided by the total number of generated to- kens (Li et al., 2016).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Average cosine-similarity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automatic metric that refers to the average cosine-similarity between the mean of the word embeddings of a generated response and ground-truth response (Liu et al., 2016).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0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Sentence average BLEU-2 score (Liu et al., 2016).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sentence-oriented evaluation metric with evaluation scores.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8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Response perplexity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metric that measures the responses using the likelihood that the model predicts the correct response (Zhang et al. 2018).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9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Perplexity and 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automatic metric that correlates with human judgment, in contrast to recent findings on other automatic metrics mentioned above.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22090"/>
                  </a:ext>
                </a:extLst>
              </a:tr>
              <a:tr h="415531">
                <a:tc>
                  <a:txBody>
                    <a:bodyPr/>
                    <a:lstStyle/>
                    <a:p>
                      <a:r>
                        <a:rPr lang="en-US" sz="1600" dirty="0"/>
                        <a:t>Perplexity (automatic metric)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automatic metric that measures how well the model predicts the test set data; in other words, how accurately it anticipates what people will say next.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sz="1600" dirty="0"/>
                        <a:t>Language-based 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Average/min/max language correctness/accuracy/consistency in chat responses for all chat sessions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55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B5FA05-1171-4337-9A94-12CE745CAE32}"/>
              </a:ext>
            </a:extLst>
          </p:cNvPr>
          <p:cNvSpPr txBox="1"/>
          <p:nvPr/>
        </p:nvSpPr>
        <p:spPr>
          <a:xfrm>
            <a:off x="2891810" y="170501"/>
            <a:ext cx="6593175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9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Chatbot  Language-Based Automatic Evaluation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74496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1100</Words>
  <Application>Microsoft Office PowerPoint</Application>
  <PresentationFormat>Widescreen</PresentationFormat>
  <Paragraphs>214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Gao</dc:creator>
  <cp:lastModifiedBy>Jerry Gao</cp:lastModifiedBy>
  <cp:revision>97</cp:revision>
  <dcterms:created xsi:type="dcterms:W3CDTF">2020-10-14T23:47:43Z</dcterms:created>
  <dcterms:modified xsi:type="dcterms:W3CDTF">2021-03-18T23:47:35Z</dcterms:modified>
</cp:coreProperties>
</file>