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7" r:id="rId2"/>
    <p:sldId id="258" r:id="rId3"/>
    <p:sldId id="275" r:id="rId4"/>
    <p:sldId id="286" r:id="rId5"/>
    <p:sldId id="272" r:id="rId6"/>
    <p:sldId id="276" r:id="rId7"/>
    <p:sldId id="285" r:id="rId8"/>
    <p:sldId id="280" r:id="rId9"/>
    <p:sldId id="279" r:id="rId10"/>
    <p:sldId id="282" r:id="rId11"/>
    <p:sldId id="281" r:id="rId12"/>
    <p:sldId id="283" r:id="rId13"/>
    <p:sldId id="287" r:id="rId14"/>
    <p:sldId id="284" r:id="rId15"/>
    <p:sldId id="288" r:id="rId16"/>
    <p:sldId id="277" r:id="rId17"/>
    <p:sldId id="290" r:id="rId18"/>
    <p:sldId id="289" r:id="rId19"/>
    <p:sldId id="278" r:id="rId20"/>
    <p:sldId id="293" r:id="rId21"/>
    <p:sldId id="291" r:id="rId22"/>
    <p:sldId id="294" r:id="rId23"/>
    <p:sldId id="292" r:id="rId24"/>
    <p:sldId id="295" r:id="rId25"/>
    <p:sldId id="296" r:id="rId26"/>
    <p:sldId id="297" r:id="rId27"/>
    <p:sldId id="298" r:id="rId28"/>
    <p:sldId id="299" r:id="rId29"/>
    <p:sldId id="300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FCF1"/>
    <a:srgbClr val="AA14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4" autoAdjust="0"/>
    <p:restoredTop sz="97619" autoAdjust="0"/>
  </p:normalViewPr>
  <p:slideViewPr>
    <p:cSldViewPr>
      <p:cViewPr>
        <p:scale>
          <a:sx n="89" d="100"/>
          <a:sy n="89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3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2760FF-2CE3-400F-8E35-A96FA6876AE2}" type="datetimeFigureOut">
              <a:rPr lang="en-US" smtClean="0"/>
              <a:pPr/>
              <a:t>10/30/2014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7FF14-18D2-467C-8B24-AB2EC814BC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095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</a:t>
            </a:r>
            <a:r>
              <a:rPr lang="en-US" baseline="0" dirty="0" smtClean="0"/>
              <a:t> this session, we start to Module #2 on Software Testing Fundamentals.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this module, we cover the basics of software testing, including the following subjects:</a:t>
            </a:r>
          </a:p>
          <a:p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Topic #1 - Software Problem Management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Topic #2 - Software Test Design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Topic #3 - Software Test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294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White-box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testing focuses on the following areas: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Program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control/execution paths 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executable program control flows</a:t>
            </a:r>
          </a:p>
          <a:p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can be correctly executed.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data 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program data parameters and values are properly set-up and </a:t>
            </a: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accessed. </a:t>
            </a:r>
          </a:p>
          <a:p>
            <a:pPr marL="0" indent="0">
              <a:buFontTx/>
              <a:buNone/>
            </a:pPr>
            <a:endParaRPr lang="en-US" b="1" baseline="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White-box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testing focuses on the following areas: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Program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control/execution paths 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executable program control flows</a:t>
            </a:r>
          </a:p>
          <a:p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can be correctly executed.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data 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program data parameters and values are properly set-up and </a:t>
            </a: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accessed. </a:t>
            </a:r>
          </a:p>
          <a:p>
            <a:pPr marL="0" indent="0">
              <a:buFontTx/>
              <a:buNone/>
            </a:pPr>
            <a:endParaRPr lang="en-US" b="1" baseline="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White-box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testing focuses on the following areas: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Program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control/execution paths 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executable program control flows</a:t>
            </a:r>
          </a:p>
          <a:p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can be correctly executed.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data 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program data parameters and values are properly set-up and </a:t>
            </a: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accessed. </a:t>
            </a:r>
          </a:p>
          <a:p>
            <a:pPr marL="0" indent="0">
              <a:buFontTx/>
              <a:buNone/>
            </a:pPr>
            <a:endParaRPr lang="en-US" b="1" baseline="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White-box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testing focuses on the following areas: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Program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control/execution paths 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executable program control flows</a:t>
            </a:r>
          </a:p>
          <a:p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can be correctly executed.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data 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program data parameters and values are properly set-up and </a:t>
            </a: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accessed. </a:t>
            </a:r>
          </a:p>
          <a:p>
            <a:pPr marL="0" indent="0">
              <a:buFontTx/>
              <a:buNone/>
            </a:pPr>
            <a:endParaRPr lang="en-US" b="1" baseline="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White-box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testing focuses on the following areas: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Program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control/execution paths 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executable program control flows</a:t>
            </a:r>
          </a:p>
          <a:p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can be correctly executed.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data 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program data parameters and values are properly set-up and </a:t>
            </a: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accessed. </a:t>
            </a:r>
          </a:p>
          <a:p>
            <a:pPr marL="0" indent="0">
              <a:buFontTx/>
              <a:buNone/>
            </a:pPr>
            <a:endParaRPr lang="en-US" b="1" baseline="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White-box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testing focuses on the following areas: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Program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control/execution paths 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executable program control flows</a:t>
            </a:r>
          </a:p>
          <a:p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can be correctly executed.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data 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program data parameters and values are properly set-up and </a:t>
            </a: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accessed. </a:t>
            </a:r>
          </a:p>
          <a:p>
            <a:pPr marL="0" indent="0">
              <a:buFontTx/>
              <a:buNone/>
            </a:pPr>
            <a:endParaRPr lang="en-US" b="1" baseline="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White-box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testing focuses on the following areas: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Program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control/execution paths 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executable program control flows</a:t>
            </a:r>
          </a:p>
          <a:p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can be correctly executed.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data 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program data parameters and values are properly set-up and </a:t>
            </a: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accessed. </a:t>
            </a:r>
          </a:p>
          <a:p>
            <a:pPr marL="0" indent="0">
              <a:buFontTx/>
              <a:buNone/>
            </a:pPr>
            <a:endParaRPr lang="en-US" b="1" baseline="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White-box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testing focuses on the following areas: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Program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control/execution paths 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executable program control flows</a:t>
            </a:r>
          </a:p>
          <a:p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can be correctly executed.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data 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program data parameters and values are properly set-up and </a:t>
            </a: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accessed. </a:t>
            </a:r>
          </a:p>
          <a:p>
            <a:pPr marL="0" indent="0">
              <a:buFontTx/>
              <a:buNone/>
            </a:pPr>
            <a:endParaRPr lang="en-US" b="1" baseline="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White-box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testing focuses on the following areas: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Program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control/execution paths 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executable program control flows</a:t>
            </a:r>
          </a:p>
          <a:p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can be correctly executed.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data 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program data parameters and values are properly set-up and </a:t>
            </a: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accessed. </a:t>
            </a:r>
          </a:p>
          <a:p>
            <a:pPr marL="0" indent="0">
              <a:buFontTx/>
              <a:buNone/>
            </a:pPr>
            <a:endParaRPr lang="en-US" b="1" baseline="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White-box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testing focuses on the following areas: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Program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control/execution paths 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executable program control flows</a:t>
            </a:r>
          </a:p>
          <a:p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can be correctly executed.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data 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program data parameters and values are properly set-up and </a:t>
            </a: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accessed. </a:t>
            </a:r>
          </a:p>
          <a:p>
            <a:pPr marL="0" indent="0">
              <a:buFontTx/>
              <a:buNone/>
            </a:pPr>
            <a:endParaRPr lang="en-US" b="1" baseline="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first package</a:t>
            </a:r>
            <a:r>
              <a:rPr lang="en-US" baseline="0" dirty="0" smtClean="0"/>
              <a:t> in Module 3 for Software Testing Class. It provides an introduction to software white-box testing. It covers the following  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What is white-box</a:t>
            </a:r>
            <a:r>
              <a:rPr lang="en-US" baseline="0" dirty="0" smtClean="0"/>
              <a:t> testing</a:t>
            </a:r>
            <a:r>
              <a:rPr lang="en-US" dirty="0" smtClean="0"/>
              <a:t>?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Why Is white-box testing important?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Who</a:t>
            </a:r>
            <a:r>
              <a:rPr lang="en-US" baseline="0" dirty="0" smtClean="0"/>
              <a:t> does white-box testing?</a:t>
            </a: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White-box testing focuses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White-box testing</a:t>
            </a:r>
            <a:r>
              <a:rPr lang="en-US" baseline="0" dirty="0" smtClean="0"/>
              <a:t> coverage</a:t>
            </a:r>
            <a:endParaRPr lang="en-US" dirty="0" smtClean="0"/>
          </a:p>
          <a:p>
            <a:pPr marL="0" indent="0">
              <a:buFontTx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0105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White-box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testing focuses on the following areas: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Program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control/execution paths 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executable program control flows</a:t>
            </a:r>
          </a:p>
          <a:p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can be correctly executed.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data 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program data parameters and values are properly set-up and </a:t>
            </a: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accessed. </a:t>
            </a:r>
          </a:p>
          <a:p>
            <a:pPr marL="0" indent="0">
              <a:buFontTx/>
              <a:buNone/>
            </a:pPr>
            <a:endParaRPr lang="en-US" b="1" baseline="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White-box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testing focuses on the following areas: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Program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control/execution paths 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executable program control flows</a:t>
            </a:r>
          </a:p>
          <a:p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can be correctly executed.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data 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program data parameters and values are properly set-up and </a:t>
            </a: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accessed. </a:t>
            </a:r>
          </a:p>
          <a:p>
            <a:pPr marL="0" indent="0">
              <a:buFontTx/>
              <a:buNone/>
            </a:pPr>
            <a:endParaRPr lang="en-US" b="1" baseline="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White-box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testing focuses on the following areas: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Program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control/execution paths 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executable program control flows</a:t>
            </a:r>
          </a:p>
          <a:p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can be correctly executed.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data 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program data parameters and values are properly set-up and </a:t>
            </a: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accessed. </a:t>
            </a:r>
          </a:p>
          <a:p>
            <a:pPr marL="0" indent="0">
              <a:buFontTx/>
              <a:buNone/>
            </a:pPr>
            <a:endParaRPr lang="en-US" b="1" baseline="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White-box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testing focuses on the following areas: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Program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control/execution paths 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executable program control flows</a:t>
            </a:r>
          </a:p>
          <a:p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can be correctly executed.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data 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program data parameters and values are properly set-up and </a:t>
            </a: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accessed. </a:t>
            </a:r>
          </a:p>
          <a:p>
            <a:pPr marL="0" indent="0">
              <a:buFontTx/>
              <a:buNone/>
            </a:pPr>
            <a:endParaRPr lang="en-US" b="1" baseline="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White-box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testing focuses on the following areas: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Program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control/execution paths 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executable program control flows</a:t>
            </a:r>
          </a:p>
          <a:p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can be correctly executed.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data 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program data parameters and values are properly set-up and </a:t>
            </a: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accessed. </a:t>
            </a:r>
          </a:p>
          <a:p>
            <a:pPr marL="0" indent="0">
              <a:buFontTx/>
              <a:buNone/>
            </a:pPr>
            <a:endParaRPr lang="en-US" b="1" baseline="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White-box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testing focuses on the following areas: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Program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control/execution paths 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executable program control flows</a:t>
            </a:r>
          </a:p>
          <a:p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can be correctly executed.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data 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program data parameters and values are properly set-up and </a:t>
            </a: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accessed. </a:t>
            </a:r>
          </a:p>
          <a:p>
            <a:pPr marL="0" indent="0">
              <a:buFontTx/>
              <a:buNone/>
            </a:pPr>
            <a:endParaRPr lang="en-US" b="1" baseline="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White-box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testing focuses on the following areas: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Program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control/execution paths 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executable program control flows</a:t>
            </a:r>
          </a:p>
          <a:p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can be correctly executed.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data 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program data parameters and values are properly set-up and </a:t>
            </a: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accessed. </a:t>
            </a:r>
          </a:p>
          <a:p>
            <a:pPr marL="0" indent="0">
              <a:buFontTx/>
              <a:buNone/>
            </a:pPr>
            <a:endParaRPr lang="en-US" b="1" baseline="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White-box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testing focuses on the following areas: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Program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control/execution paths 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executable program control flows</a:t>
            </a:r>
          </a:p>
          <a:p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can be correctly executed.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data 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program data parameters and values are properly set-up and </a:t>
            </a: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accessed. </a:t>
            </a:r>
          </a:p>
          <a:p>
            <a:pPr marL="0" indent="0">
              <a:buFontTx/>
              <a:buNone/>
            </a:pPr>
            <a:endParaRPr lang="en-US" b="1" baseline="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White-box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testing focuses on the following areas: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Program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control/execution paths 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executable program control flows</a:t>
            </a:r>
          </a:p>
          <a:p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can be correctly executed.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data 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program data parameters and values are properly set-up and </a:t>
            </a: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accessed. </a:t>
            </a:r>
          </a:p>
          <a:p>
            <a:pPr marL="0" indent="0">
              <a:buFontTx/>
              <a:buNone/>
            </a:pPr>
            <a:endParaRPr lang="en-US" b="1" baseline="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White-box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testing focuses on the following areas: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Program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control/execution paths 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executable program control flows</a:t>
            </a:r>
          </a:p>
          <a:p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can be correctly executed.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data 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program data parameters and values are properly set-up and </a:t>
            </a: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accessed. </a:t>
            </a:r>
          </a:p>
          <a:p>
            <a:pPr marL="0" indent="0">
              <a:buFontTx/>
              <a:buNone/>
            </a:pPr>
            <a:endParaRPr lang="en-US" b="1" baseline="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2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2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White-box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testing focuses on the following areas: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Program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control/execution paths 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executable program control flows</a:t>
            </a:r>
          </a:p>
          <a:p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can be correctly executed.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data 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program data parameters and values are properly set-up and </a:t>
            </a: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accessed. </a:t>
            </a:r>
            <a:endParaRPr lang="en-US" dirty="0" smtClean="0"/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Program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branches 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program branches are correctly implemented and exercised.</a:t>
            </a:r>
          </a:p>
          <a:p>
            <a:pPr marL="0" indent="0">
              <a:buFontTx/>
              <a:buNone/>
            </a:pPr>
            <a:endParaRPr lang="en-US" b="1" baseline="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Program logics 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the diverse program logics are correctly implemented and computed.</a:t>
            </a:r>
          </a:p>
          <a:p>
            <a:pPr marL="0" indent="0">
              <a:buFontTx/>
              <a:buNone/>
            </a:pPr>
            <a:endParaRPr lang="en-US" b="1" baseline="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914400" lvl="2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white-box software testing is important?</a:t>
            </a:r>
          </a:p>
          <a:p>
            <a:endParaRPr lang="en-US" b="1" baseline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major purpose is to achieve pre-defined program code coverage for white-box testing. Here are the typical objectives and reasons: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 Cover different program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 flows and execution paths</a:t>
            </a:r>
            <a:endParaRPr lang="en-US" b="1" baseline="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Cover different program data  and their value set-up and usage</a:t>
            </a:r>
          </a:p>
          <a:p>
            <a:pPr marL="171450" indent="-171450">
              <a:buFontTx/>
              <a:buChar char="-"/>
            </a:pPr>
            <a:endParaRPr lang="en-US" b="1" baseline="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Cover various program branches and logics</a:t>
            </a:r>
          </a:p>
          <a:p>
            <a:pPr marL="171450" indent="-171450">
              <a:buFontTx/>
              <a:buChar char="-"/>
            </a:pPr>
            <a:endParaRPr lang="en-US" b="1" baseline="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Uncover the deadlock program codes and cases in software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White-box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testing focuses on the following areas: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Program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control/execution paths 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executable program control flows</a:t>
            </a:r>
          </a:p>
          <a:p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can be correctly executed.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data 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program data parameters and values are properly set-up and </a:t>
            </a: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accessed. </a:t>
            </a:r>
          </a:p>
          <a:p>
            <a:pPr marL="0" indent="0">
              <a:buFontTx/>
              <a:buNone/>
            </a:pPr>
            <a:endParaRPr lang="en-US" b="1" baseline="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White-box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testing focuses on the following areas: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Program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control/execution paths 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executable program control flows</a:t>
            </a:r>
          </a:p>
          <a:p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can be correctly executed.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data 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program data parameters and values are properly set-up and </a:t>
            </a: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accessed. </a:t>
            </a:r>
          </a:p>
          <a:p>
            <a:pPr marL="0" indent="0">
              <a:buFontTx/>
              <a:buNone/>
            </a:pPr>
            <a:endParaRPr lang="en-US" b="1" baseline="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White-box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testing focuses on the following areas: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Program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control/execution paths 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executable program control flows</a:t>
            </a:r>
          </a:p>
          <a:p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can be correctly executed.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data </a:t>
            </a: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to make sure that program data parameters and values are properly set-up and </a:t>
            </a: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accessed. </a:t>
            </a:r>
          </a:p>
          <a:p>
            <a:pPr marL="0" indent="0">
              <a:buFontTx/>
              <a:buNone/>
            </a:pPr>
            <a:endParaRPr lang="en-US" b="1" baseline="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pPr/>
              <a:t>10/30/2014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161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pPr/>
              <a:t>10/30/2014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63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pPr/>
              <a:t>10/30/2014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64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pPr/>
              <a:t>10/30/2014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24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pPr/>
              <a:t>10/30/2014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37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pPr/>
              <a:t>10/30/2014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721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pPr/>
              <a:t>10/30/2014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353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pPr/>
              <a:t>10/30/2014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43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pPr/>
              <a:t>10/30/2014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67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pPr/>
              <a:t>10/30/2014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15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pPr/>
              <a:t>10/30/2014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44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7B9EC-7C23-458E-81C3-441FA7D18A08}" type="datetimeFigureOut">
              <a:rPr lang="en-US" smtClean="0"/>
              <a:pPr/>
              <a:t>10/30/2014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4F0CE-4209-4241-8F82-D012B108B3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26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4865369"/>
            <a:ext cx="1418613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1" y="3497997"/>
            <a:ext cx="6028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Instructor:  	Jerry Gao, Ph.D., Professor</a:t>
            </a:r>
          </a:p>
          <a:p>
            <a:pPr algn="ctr"/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San Jose State University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577262" y="6109716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92330" y="490215"/>
            <a:ext cx="5767926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Module </a:t>
            </a:r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#6– </a:t>
            </a:r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Software Integration testing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748553" y="1752600"/>
            <a:ext cx="78581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#1 – Software Integration Testing</a:t>
            </a:r>
          </a:p>
        </p:txBody>
      </p:sp>
      <p:pic>
        <p:nvPicPr>
          <p:cNvPr id="19" name="Picture 18" descr="C:\Users\Zeyu Gao\Pictures\2012-06-29 6-29-2012\Jerry-Gao-Picture.jp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896" y="4609244"/>
            <a:ext cx="1258260" cy="15907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476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767926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Module </a:t>
            </a:r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#6– </a:t>
            </a:r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Software Integration testing</a:t>
            </a: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Text Box 1028"/>
          <p:cNvSpPr txBox="1">
            <a:spLocks noChangeArrowheads="1"/>
          </p:cNvSpPr>
          <p:nvPr/>
        </p:nvSpPr>
        <p:spPr bwMode="auto">
          <a:xfrm>
            <a:off x="941524" y="5655906"/>
            <a:ext cx="110807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/>
              <a:t>Jerry Gao Ph.D.	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0" y="1079111"/>
            <a:ext cx="51216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Non Incremental Software Integration</a:t>
            </a:r>
            <a:endParaRPr lang="en-US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52601" y="1541375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Big band Integration Approach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Combine (or integrate) all parts at once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50" name="Oval 69"/>
          <p:cNvSpPr>
            <a:spLocks noChangeArrowheads="1"/>
          </p:cNvSpPr>
          <p:nvPr/>
        </p:nvSpPr>
        <p:spPr bwMode="auto">
          <a:xfrm>
            <a:off x="2062162" y="2179638"/>
            <a:ext cx="806450" cy="390525"/>
          </a:xfrm>
          <a:prstGeom prst="ellipse">
            <a:avLst/>
          </a:prstGeom>
          <a:solidFill>
            <a:srgbClr val="FC0128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Test A</a:t>
            </a:r>
          </a:p>
        </p:txBody>
      </p:sp>
      <p:sp>
        <p:nvSpPr>
          <p:cNvPr id="51" name="Oval 70"/>
          <p:cNvSpPr>
            <a:spLocks noChangeArrowheads="1"/>
          </p:cNvSpPr>
          <p:nvPr/>
        </p:nvSpPr>
        <p:spPr bwMode="auto">
          <a:xfrm>
            <a:off x="2062162" y="2771775"/>
            <a:ext cx="806450" cy="390525"/>
          </a:xfrm>
          <a:prstGeom prst="ellipse">
            <a:avLst/>
          </a:prstGeom>
          <a:solidFill>
            <a:srgbClr val="FC0128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Test B</a:t>
            </a:r>
          </a:p>
        </p:txBody>
      </p:sp>
      <p:sp>
        <p:nvSpPr>
          <p:cNvPr id="52" name="Oval 71"/>
          <p:cNvSpPr>
            <a:spLocks noChangeArrowheads="1"/>
          </p:cNvSpPr>
          <p:nvPr/>
        </p:nvSpPr>
        <p:spPr bwMode="auto">
          <a:xfrm>
            <a:off x="2046287" y="5676900"/>
            <a:ext cx="806450" cy="419100"/>
          </a:xfrm>
          <a:prstGeom prst="ellipse">
            <a:avLst/>
          </a:prstGeom>
          <a:solidFill>
            <a:srgbClr val="FC0128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Test G</a:t>
            </a:r>
          </a:p>
        </p:txBody>
      </p:sp>
      <p:sp>
        <p:nvSpPr>
          <p:cNvPr id="53" name="Oval 72"/>
          <p:cNvSpPr>
            <a:spLocks noChangeArrowheads="1"/>
          </p:cNvSpPr>
          <p:nvPr/>
        </p:nvSpPr>
        <p:spPr bwMode="auto">
          <a:xfrm>
            <a:off x="2051050" y="5095875"/>
            <a:ext cx="806450" cy="390525"/>
          </a:xfrm>
          <a:prstGeom prst="ellipse">
            <a:avLst/>
          </a:prstGeom>
          <a:solidFill>
            <a:srgbClr val="FC0128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Test F</a:t>
            </a:r>
          </a:p>
        </p:txBody>
      </p:sp>
      <p:sp>
        <p:nvSpPr>
          <p:cNvPr id="54" name="Oval 73"/>
          <p:cNvSpPr>
            <a:spLocks noChangeArrowheads="1"/>
          </p:cNvSpPr>
          <p:nvPr/>
        </p:nvSpPr>
        <p:spPr bwMode="auto">
          <a:xfrm>
            <a:off x="2046287" y="4514850"/>
            <a:ext cx="806450" cy="390525"/>
          </a:xfrm>
          <a:prstGeom prst="ellipse">
            <a:avLst/>
          </a:prstGeom>
          <a:solidFill>
            <a:srgbClr val="FC0128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Test E</a:t>
            </a:r>
          </a:p>
        </p:txBody>
      </p:sp>
      <p:sp>
        <p:nvSpPr>
          <p:cNvPr id="55" name="Oval 74"/>
          <p:cNvSpPr>
            <a:spLocks noChangeArrowheads="1"/>
          </p:cNvSpPr>
          <p:nvPr/>
        </p:nvSpPr>
        <p:spPr bwMode="auto">
          <a:xfrm>
            <a:off x="2057400" y="3352800"/>
            <a:ext cx="806450" cy="390525"/>
          </a:xfrm>
          <a:prstGeom prst="ellipse">
            <a:avLst/>
          </a:prstGeom>
          <a:solidFill>
            <a:srgbClr val="FC0128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Test C</a:t>
            </a:r>
          </a:p>
        </p:txBody>
      </p:sp>
      <p:sp>
        <p:nvSpPr>
          <p:cNvPr id="56" name="Oval 75"/>
          <p:cNvSpPr>
            <a:spLocks noChangeArrowheads="1"/>
          </p:cNvSpPr>
          <p:nvPr/>
        </p:nvSpPr>
        <p:spPr bwMode="auto">
          <a:xfrm>
            <a:off x="2051050" y="3933825"/>
            <a:ext cx="806450" cy="390525"/>
          </a:xfrm>
          <a:prstGeom prst="ellipse">
            <a:avLst/>
          </a:prstGeom>
          <a:solidFill>
            <a:srgbClr val="FC0128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Test D</a:t>
            </a:r>
          </a:p>
        </p:txBody>
      </p:sp>
      <p:sp>
        <p:nvSpPr>
          <p:cNvPr id="57" name="Oval 76"/>
          <p:cNvSpPr>
            <a:spLocks noChangeArrowheads="1"/>
          </p:cNvSpPr>
          <p:nvPr/>
        </p:nvSpPr>
        <p:spPr bwMode="auto">
          <a:xfrm>
            <a:off x="4775200" y="3598863"/>
            <a:ext cx="1358900" cy="14160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ctr"/>
            <a:r>
              <a:rPr lang="en-US" sz="2000"/>
              <a:t>Test </a:t>
            </a:r>
          </a:p>
          <a:p>
            <a:pPr algn="ctr"/>
            <a:r>
              <a:rPr lang="en-US" sz="2000"/>
              <a:t>A, B, C, D,</a:t>
            </a:r>
          </a:p>
          <a:p>
            <a:pPr algn="ctr"/>
            <a:r>
              <a:rPr lang="en-US" sz="2000"/>
              <a:t>E, F, G</a:t>
            </a:r>
          </a:p>
        </p:txBody>
      </p:sp>
      <p:cxnSp>
        <p:nvCxnSpPr>
          <p:cNvPr id="58" name="AutoShape 80"/>
          <p:cNvCxnSpPr>
            <a:cxnSpLocks noChangeShapeType="1"/>
            <a:stCxn id="50" idx="6"/>
            <a:endCxn id="65" idx="3"/>
          </p:cNvCxnSpPr>
          <p:nvPr/>
        </p:nvCxnSpPr>
        <p:spPr bwMode="auto">
          <a:xfrm>
            <a:off x="2868612" y="2374901"/>
            <a:ext cx="1762126" cy="192722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9" name="AutoShape 81"/>
          <p:cNvCxnSpPr>
            <a:cxnSpLocks noChangeShapeType="1"/>
            <a:stCxn id="51" idx="6"/>
            <a:endCxn id="65" idx="3"/>
          </p:cNvCxnSpPr>
          <p:nvPr/>
        </p:nvCxnSpPr>
        <p:spPr bwMode="auto">
          <a:xfrm>
            <a:off x="2868612" y="2967038"/>
            <a:ext cx="1762126" cy="13350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0" name="AutoShape 82"/>
          <p:cNvCxnSpPr>
            <a:cxnSpLocks noChangeShapeType="1"/>
            <a:stCxn id="55" idx="6"/>
            <a:endCxn id="65" idx="3"/>
          </p:cNvCxnSpPr>
          <p:nvPr/>
        </p:nvCxnSpPr>
        <p:spPr bwMode="auto">
          <a:xfrm>
            <a:off x="2863850" y="3548063"/>
            <a:ext cx="1766888" cy="7540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1" name="AutoShape 83"/>
          <p:cNvCxnSpPr>
            <a:cxnSpLocks noChangeShapeType="1"/>
            <a:stCxn id="56" idx="6"/>
            <a:endCxn id="65" idx="3"/>
          </p:cNvCxnSpPr>
          <p:nvPr/>
        </p:nvCxnSpPr>
        <p:spPr bwMode="auto">
          <a:xfrm>
            <a:off x="2857500" y="4129088"/>
            <a:ext cx="1773238" cy="1730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2" name="AutoShape 84"/>
          <p:cNvCxnSpPr>
            <a:cxnSpLocks noChangeShapeType="1"/>
            <a:stCxn id="54" idx="6"/>
            <a:endCxn id="65" idx="3"/>
          </p:cNvCxnSpPr>
          <p:nvPr/>
        </p:nvCxnSpPr>
        <p:spPr bwMode="auto">
          <a:xfrm flipV="1">
            <a:off x="2852737" y="4302125"/>
            <a:ext cx="1778001" cy="4079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3" name="AutoShape 85"/>
          <p:cNvCxnSpPr>
            <a:cxnSpLocks noChangeShapeType="1"/>
            <a:stCxn id="52" idx="6"/>
            <a:endCxn id="65" idx="3"/>
          </p:cNvCxnSpPr>
          <p:nvPr/>
        </p:nvCxnSpPr>
        <p:spPr bwMode="auto">
          <a:xfrm flipV="1">
            <a:off x="2852737" y="4302125"/>
            <a:ext cx="1778001" cy="15843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4" name="AutoShape 86"/>
          <p:cNvCxnSpPr>
            <a:cxnSpLocks noChangeShapeType="1"/>
            <a:stCxn id="53" idx="6"/>
            <a:endCxn id="65" idx="3"/>
          </p:cNvCxnSpPr>
          <p:nvPr/>
        </p:nvCxnSpPr>
        <p:spPr bwMode="auto">
          <a:xfrm flipV="1">
            <a:off x="2857500" y="4302125"/>
            <a:ext cx="1773238" cy="9890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65" name="AutoShape 88"/>
          <p:cNvSpPr>
            <a:spLocks noChangeArrowheads="1"/>
          </p:cNvSpPr>
          <p:nvPr/>
        </p:nvSpPr>
        <p:spPr bwMode="auto">
          <a:xfrm rot="5400000">
            <a:off x="4607719" y="4236243"/>
            <a:ext cx="177800" cy="131763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3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3" grpId="0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6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767926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Module </a:t>
            </a:r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#6– </a:t>
            </a:r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Software Integration testing</a:t>
            </a: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Text Box 1028"/>
          <p:cNvSpPr txBox="1">
            <a:spLocks noChangeArrowheads="1"/>
          </p:cNvSpPr>
          <p:nvPr/>
        </p:nvSpPr>
        <p:spPr bwMode="auto">
          <a:xfrm>
            <a:off x="941524" y="5655906"/>
            <a:ext cx="110807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/>
              <a:t>Jerry Gao Ph.D.	</a:t>
            </a:r>
          </a:p>
        </p:txBody>
      </p:sp>
      <p:sp>
        <p:nvSpPr>
          <p:cNvPr id="5" name="Rectangle 4"/>
          <p:cNvSpPr/>
          <p:nvPr/>
        </p:nvSpPr>
        <p:spPr>
          <a:xfrm>
            <a:off x="1600200" y="1047690"/>
            <a:ext cx="5943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Non Incremental Software Integration</a:t>
            </a:r>
            <a:endParaRPr lang="en-US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24000" y="2035076"/>
            <a:ext cx="533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Advantages: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simple</a:t>
            </a:r>
          </a:p>
          <a:p>
            <a:endParaRPr lang="en-US" dirty="0" smtClean="0"/>
          </a:p>
          <a:p>
            <a:r>
              <a:rPr lang="en-US" b="1" dirty="0" smtClean="0"/>
              <a:t>Disadvantages:</a:t>
            </a:r>
            <a:r>
              <a:rPr lang="en-US" dirty="0" smtClean="0"/>
              <a:t>	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hard to debugging, not easy to isolate errors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not easy to validate test results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impossible to form an integrated system</a:t>
            </a:r>
          </a:p>
          <a:p>
            <a:endParaRPr lang="en-US" dirty="0"/>
          </a:p>
        </p:txBody>
      </p:sp>
      <p:pic>
        <p:nvPicPr>
          <p:cNvPr id="50" name="Picture 5"/>
          <p:cNvPicPr>
            <a:picLocks noChangeAspect="1" noChangeArrowheads="1"/>
          </p:cNvPicPr>
          <p:nvPr/>
        </p:nvPicPr>
        <p:blipFill>
          <a:blip r:embed="rId5" cstate="print"/>
          <a:srcRect l="14629" t="20862" r="11195" b="12024"/>
          <a:stretch>
            <a:fillRect/>
          </a:stretch>
        </p:blipFill>
        <p:spPr bwMode="auto">
          <a:xfrm>
            <a:off x="6096000" y="1668556"/>
            <a:ext cx="2875512" cy="2005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" name="Rectangle 50"/>
          <p:cNvSpPr/>
          <p:nvPr/>
        </p:nvSpPr>
        <p:spPr>
          <a:xfrm>
            <a:off x="1524000" y="1504890"/>
            <a:ext cx="48168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Big Band Integration Approach</a:t>
            </a:r>
            <a:endParaRPr lang="en-US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73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5" grpId="0"/>
      <p:bldP spid="5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767926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Module </a:t>
            </a:r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#6– </a:t>
            </a:r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Software Integration testing</a:t>
            </a: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Text Box 1028"/>
          <p:cNvSpPr txBox="1">
            <a:spLocks noChangeArrowheads="1"/>
          </p:cNvSpPr>
          <p:nvPr/>
        </p:nvSpPr>
        <p:spPr bwMode="auto">
          <a:xfrm>
            <a:off x="941524" y="5697537"/>
            <a:ext cx="110807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/>
              <a:t>Jerry Gao Ph.D.	</a:t>
            </a:r>
          </a:p>
        </p:txBody>
      </p:sp>
      <p:sp>
        <p:nvSpPr>
          <p:cNvPr id="5" name="Rectangle 4"/>
          <p:cNvSpPr/>
          <p:nvPr/>
        </p:nvSpPr>
        <p:spPr>
          <a:xfrm>
            <a:off x="2651306" y="1017050"/>
            <a:ext cx="30051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Test Stubs and Test Drivers</a:t>
            </a:r>
            <a:endParaRPr lang="en-US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38200" y="1828800"/>
            <a:ext cx="7543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are software test stubs?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Software test stubs are programs which simulate the behaviors of 	software components (or modules) that are the dependent modules of a under test module.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Typical stubs relates to a under test module in the following ways: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5" name="Rectangle 10"/>
          <p:cNvSpPr>
            <a:spLocks noChangeArrowheads="1"/>
          </p:cNvSpPr>
          <p:nvPr/>
        </p:nvSpPr>
        <p:spPr bwMode="auto">
          <a:xfrm>
            <a:off x="2057400" y="3851631"/>
            <a:ext cx="914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UT Module</a:t>
            </a: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2057400" y="5147031"/>
            <a:ext cx="11430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Dependent </a:t>
            </a:r>
          </a:p>
          <a:p>
            <a:pPr algn="ctr"/>
            <a:r>
              <a:rPr lang="en-US" sz="1400"/>
              <a:t>Module</a:t>
            </a:r>
          </a:p>
        </p:txBody>
      </p:sp>
      <p:sp>
        <p:nvSpPr>
          <p:cNvPr id="51" name="Line 12"/>
          <p:cNvSpPr>
            <a:spLocks noChangeShapeType="1"/>
          </p:cNvSpPr>
          <p:nvPr/>
        </p:nvSpPr>
        <p:spPr bwMode="auto">
          <a:xfrm>
            <a:off x="2667000" y="4232631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15"/>
          <p:cNvSpPr>
            <a:spLocks noChangeArrowheads="1"/>
          </p:cNvSpPr>
          <p:nvPr/>
        </p:nvSpPr>
        <p:spPr bwMode="auto">
          <a:xfrm>
            <a:off x="2667000" y="4842231"/>
            <a:ext cx="762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Stub</a:t>
            </a:r>
          </a:p>
        </p:txBody>
      </p:sp>
      <p:sp>
        <p:nvSpPr>
          <p:cNvPr id="53" name="Text Box 18"/>
          <p:cNvSpPr txBox="1">
            <a:spLocks noChangeArrowheads="1"/>
          </p:cNvSpPr>
          <p:nvPr/>
        </p:nvSpPr>
        <p:spPr bwMode="auto">
          <a:xfrm>
            <a:off x="990600" y="4308831"/>
            <a:ext cx="1603375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Functional call </a:t>
            </a:r>
          </a:p>
          <a:p>
            <a:r>
              <a:rPr lang="en-US" sz="1400" dirty="0"/>
              <a:t>without parameters</a:t>
            </a:r>
          </a:p>
          <a:p>
            <a:r>
              <a:rPr lang="en-US" sz="1400" dirty="0"/>
              <a:t>and return values</a:t>
            </a:r>
          </a:p>
        </p:txBody>
      </p:sp>
      <p:sp>
        <p:nvSpPr>
          <p:cNvPr id="54" name="Rectangle 19"/>
          <p:cNvSpPr>
            <a:spLocks noChangeArrowheads="1"/>
          </p:cNvSpPr>
          <p:nvPr/>
        </p:nvSpPr>
        <p:spPr bwMode="auto">
          <a:xfrm>
            <a:off x="4343400" y="3851631"/>
            <a:ext cx="914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/>
              <a:t>UT Module</a:t>
            </a:r>
          </a:p>
        </p:txBody>
      </p:sp>
      <p:sp>
        <p:nvSpPr>
          <p:cNvPr id="55" name="Rectangle 20"/>
          <p:cNvSpPr>
            <a:spLocks noChangeArrowheads="1"/>
          </p:cNvSpPr>
          <p:nvPr/>
        </p:nvSpPr>
        <p:spPr bwMode="auto">
          <a:xfrm>
            <a:off x="4343400" y="5147031"/>
            <a:ext cx="11430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Dependent </a:t>
            </a:r>
          </a:p>
          <a:p>
            <a:pPr algn="ctr"/>
            <a:r>
              <a:rPr lang="en-US" sz="1400"/>
              <a:t>Module</a:t>
            </a:r>
          </a:p>
        </p:txBody>
      </p:sp>
      <p:sp>
        <p:nvSpPr>
          <p:cNvPr id="56" name="Line 21"/>
          <p:cNvSpPr>
            <a:spLocks noChangeShapeType="1"/>
          </p:cNvSpPr>
          <p:nvPr/>
        </p:nvSpPr>
        <p:spPr bwMode="auto">
          <a:xfrm>
            <a:off x="4953000" y="4232631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Rectangle 22"/>
          <p:cNvSpPr>
            <a:spLocks noChangeArrowheads="1"/>
          </p:cNvSpPr>
          <p:nvPr/>
        </p:nvSpPr>
        <p:spPr bwMode="auto">
          <a:xfrm>
            <a:off x="4953000" y="4842231"/>
            <a:ext cx="762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Stub</a:t>
            </a:r>
          </a:p>
        </p:txBody>
      </p:sp>
      <p:sp>
        <p:nvSpPr>
          <p:cNvPr id="58" name="Text Box 23"/>
          <p:cNvSpPr txBox="1">
            <a:spLocks noChangeArrowheads="1"/>
          </p:cNvSpPr>
          <p:nvPr/>
        </p:nvSpPr>
        <p:spPr bwMode="auto">
          <a:xfrm>
            <a:off x="3429000" y="4308831"/>
            <a:ext cx="15240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/>
              <a:t>Functional call </a:t>
            </a:r>
          </a:p>
          <a:p>
            <a:r>
              <a:rPr lang="en-US" sz="1400" dirty="0"/>
              <a:t>with parameters and return values</a:t>
            </a:r>
          </a:p>
        </p:txBody>
      </p:sp>
      <p:sp>
        <p:nvSpPr>
          <p:cNvPr id="59" name="Rectangle 24"/>
          <p:cNvSpPr>
            <a:spLocks noChangeArrowheads="1"/>
          </p:cNvSpPr>
          <p:nvPr/>
        </p:nvSpPr>
        <p:spPr bwMode="auto">
          <a:xfrm>
            <a:off x="6781800" y="3775431"/>
            <a:ext cx="914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UT Module</a:t>
            </a:r>
          </a:p>
        </p:txBody>
      </p:sp>
      <p:sp>
        <p:nvSpPr>
          <p:cNvPr id="60" name="Rectangle 25"/>
          <p:cNvSpPr>
            <a:spLocks noChangeArrowheads="1"/>
          </p:cNvSpPr>
          <p:nvPr/>
        </p:nvSpPr>
        <p:spPr bwMode="auto">
          <a:xfrm>
            <a:off x="6781800" y="5070831"/>
            <a:ext cx="11430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Dependent </a:t>
            </a:r>
          </a:p>
          <a:p>
            <a:pPr algn="ctr"/>
            <a:r>
              <a:rPr lang="en-US" sz="1400"/>
              <a:t>Module</a:t>
            </a:r>
          </a:p>
        </p:txBody>
      </p:sp>
      <p:sp>
        <p:nvSpPr>
          <p:cNvPr id="61" name="Line 26"/>
          <p:cNvSpPr>
            <a:spLocks noChangeShapeType="1"/>
          </p:cNvSpPr>
          <p:nvPr/>
        </p:nvSpPr>
        <p:spPr bwMode="auto">
          <a:xfrm>
            <a:off x="7391400" y="4156431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Rectangle 27"/>
          <p:cNvSpPr>
            <a:spLocks noChangeArrowheads="1"/>
          </p:cNvSpPr>
          <p:nvPr/>
        </p:nvSpPr>
        <p:spPr bwMode="auto">
          <a:xfrm>
            <a:off x="7391400" y="4766031"/>
            <a:ext cx="762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Stub</a:t>
            </a:r>
          </a:p>
        </p:txBody>
      </p:sp>
      <p:sp>
        <p:nvSpPr>
          <p:cNvPr id="63" name="Text Box 28"/>
          <p:cNvSpPr txBox="1">
            <a:spLocks noChangeArrowheads="1"/>
          </p:cNvSpPr>
          <p:nvPr/>
        </p:nvSpPr>
        <p:spPr bwMode="auto">
          <a:xfrm>
            <a:off x="5943600" y="4156431"/>
            <a:ext cx="136683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Functional call </a:t>
            </a:r>
          </a:p>
          <a:p>
            <a:r>
              <a:rPr lang="en-US" sz="1400" dirty="0"/>
              <a:t>with input </a:t>
            </a:r>
          </a:p>
          <a:p>
            <a:r>
              <a:rPr lang="en-US" sz="1400" dirty="0"/>
              <a:t>parameters only</a:t>
            </a:r>
          </a:p>
        </p:txBody>
      </p:sp>
    </p:spTree>
    <p:extLst>
      <p:ext uri="{BB962C8B-B14F-4D97-AF65-F5344CB8AC3E}">
        <p14:creationId xmlns:p14="http://schemas.microsoft.com/office/powerpoint/2010/main" val="3054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3" grpId="0"/>
      <p:bldP spid="45" grpId="0" animBg="1"/>
      <p:bldP spid="50" grpId="0" animBg="1"/>
      <p:bldP spid="51" grpId="0" animBg="1"/>
      <p:bldP spid="52" grpId="0" animBg="1"/>
      <p:bldP spid="53" grpId="0"/>
      <p:bldP spid="54" grpId="0" animBg="1"/>
      <p:bldP spid="55" grpId="0" animBg="1"/>
      <p:bldP spid="56" grpId="0" animBg="1"/>
      <p:bldP spid="57" grpId="0" animBg="1"/>
      <p:bldP spid="58" grpId="0"/>
      <p:bldP spid="59" grpId="0" animBg="1"/>
      <p:bldP spid="60" grpId="0" animBg="1"/>
      <p:bldP spid="61" grpId="0" animBg="1"/>
      <p:bldP spid="62" grpId="0" animBg="1"/>
      <p:bldP spid="6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6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767926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Module </a:t>
            </a:r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#6– </a:t>
            </a:r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Software Integration testing</a:t>
            </a: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Text Box 1028"/>
          <p:cNvSpPr txBox="1">
            <a:spLocks noChangeArrowheads="1"/>
          </p:cNvSpPr>
          <p:nvPr/>
        </p:nvSpPr>
        <p:spPr bwMode="auto">
          <a:xfrm>
            <a:off x="941524" y="5697537"/>
            <a:ext cx="110807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/>
              <a:t>Jerry Gao Ph.D.	</a:t>
            </a:r>
          </a:p>
        </p:txBody>
      </p:sp>
      <p:sp>
        <p:nvSpPr>
          <p:cNvPr id="5" name="Rectangle 4"/>
          <p:cNvSpPr/>
          <p:nvPr/>
        </p:nvSpPr>
        <p:spPr>
          <a:xfrm>
            <a:off x="2651306" y="1017050"/>
            <a:ext cx="30051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Test Stubs and Test Drivers</a:t>
            </a:r>
            <a:endParaRPr lang="en-US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38200" y="1828800"/>
            <a:ext cx="7543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are software test drivers?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Software test drivers are programs which simulate the behaviors of software components (or modules) that are the control modules of a under test module.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Typical drivers relates to a under test module in the following ways: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9" name="Rectangle 1032"/>
          <p:cNvSpPr>
            <a:spLocks noChangeArrowheads="1"/>
          </p:cNvSpPr>
          <p:nvPr/>
        </p:nvSpPr>
        <p:spPr bwMode="auto">
          <a:xfrm>
            <a:off x="2057400" y="3886200"/>
            <a:ext cx="914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UT Module</a:t>
            </a:r>
          </a:p>
        </p:txBody>
      </p:sp>
      <p:sp>
        <p:nvSpPr>
          <p:cNvPr id="40" name="Rectangle 1033"/>
          <p:cNvSpPr>
            <a:spLocks noChangeArrowheads="1"/>
          </p:cNvSpPr>
          <p:nvPr/>
        </p:nvSpPr>
        <p:spPr bwMode="auto">
          <a:xfrm>
            <a:off x="2057400" y="5181600"/>
            <a:ext cx="11430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Control </a:t>
            </a:r>
          </a:p>
          <a:p>
            <a:pPr algn="ctr"/>
            <a:r>
              <a:rPr lang="en-US" sz="1400"/>
              <a:t>Module</a:t>
            </a:r>
          </a:p>
        </p:txBody>
      </p:sp>
      <p:sp>
        <p:nvSpPr>
          <p:cNvPr id="41" name="Line 1034"/>
          <p:cNvSpPr>
            <a:spLocks noChangeShapeType="1"/>
          </p:cNvSpPr>
          <p:nvPr/>
        </p:nvSpPr>
        <p:spPr bwMode="auto">
          <a:xfrm>
            <a:off x="2590800" y="4267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Rectangle 1035"/>
          <p:cNvSpPr>
            <a:spLocks noChangeArrowheads="1"/>
          </p:cNvSpPr>
          <p:nvPr/>
        </p:nvSpPr>
        <p:spPr bwMode="auto">
          <a:xfrm>
            <a:off x="2667000" y="4876800"/>
            <a:ext cx="762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Driver</a:t>
            </a:r>
          </a:p>
        </p:txBody>
      </p:sp>
      <p:sp>
        <p:nvSpPr>
          <p:cNvPr id="44" name="Text Box 1036"/>
          <p:cNvSpPr txBox="1">
            <a:spLocks noChangeArrowheads="1"/>
          </p:cNvSpPr>
          <p:nvPr/>
        </p:nvSpPr>
        <p:spPr bwMode="auto">
          <a:xfrm>
            <a:off x="914400" y="4343400"/>
            <a:ext cx="1603375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Functional call </a:t>
            </a:r>
          </a:p>
          <a:p>
            <a:r>
              <a:rPr lang="en-US" sz="1400" dirty="0"/>
              <a:t>without parameters</a:t>
            </a:r>
          </a:p>
          <a:p>
            <a:r>
              <a:rPr lang="en-US" sz="1400" dirty="0"/>
              <a:t>and return values</a:t>
            </a:r>
          </a:p>
        </p:txBody>
      </p:sp>
      <p:sp>
        <p:nvSpPr>
          <p:cNvPr id="46" name="Rectangle 1037"/>
          <p:cNvSpPr>
            <a:spLocks noChangeArrowheads="1"/>
          </p:cNvSpPr>
          <p:nvPr/>
        </p:nvSpPr>
        <p:spPr bwMode="auto">
          <a:xfrm>
            <a:off x="4343400" y="3886200"/>
            <a:ext cx="914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UT Module</a:t>
            </a:r>
          </a:p>
        </p:txBody>
      </p:sp>
      <p:sp>
        <p:nvSpPr>
          <p:cNvPr id="47" name="Rectangle 1038"/>
          <p:cNvSpPr>
            <a:spLocks noChangeArrowheads="1"/>
          </p:cNvSpPr>
          <p:nvPr/>
        </p:nvSpPr>
        <p:spPr bwMode="auto">
          <a:xfrm>
            <a:off x="4343400" y="5181600"/>
            <a:ext cx="11430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Control </a:t>
            </a:r>
          </a:p>
          <a:p>
            <a:pPr algn="ctr"/>
            <a:r>
              <a:rPr lang="en-US" sz="1400"/>
              <a:t>Module</a:t>
            </a:r>
          </a:p>
        </p:txBody>
      </p:sp>
      <p:sp>
        <p:nvSpPr>
          <p:cNvPr id="48" name="Line 1039"/>
          <p:cNvSpPr>
            <a:spLocks noChangeShapeType="1"/>
          </p:cNvSpPr>
          <p:nvPr/>
        </p:nvSpPr>
        <p:spPr bwMode="auto">
          <a:xfrm>
            <a:off x="4953000" y="4267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1040"/>
          <p:cNvSpPr>
            <a:spLocks noChangeArrowheads="1"/>
          </p:cNvSpPr>
          <p:nvPr/>
        </p:nvSpPr>
        <p:spPr bwMode="auto">
          <a:xfrm>
            <a:off x="4953000" y="4876800"/>
            <a:ext cx="762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Driver</a:t>
            </a:r>
          </a:p>
        </p:txBody>
      </p:sp>
      <p:sp>
        <p:nvSpPr>
          <p:cNvPr id="64" name="Text Box 1041"/>
          <p:cNvSpPr txBox="1">
            <a:spLocks noChangeArrowheads="1"/>
          </p:cNvSpPr>
          <p:nvPr/>
        </p:nvSpPr>
        <p:spPr bwMode="auto">
          <a:xfrm>
            <a:off x="3352800" y="4343400"/>
            <a:ext cx="15240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Functional call </a:t>
            </a:r>
          </a:p>
          <a:p>
            <a:r>
              <a:rPr lang="en-US" sz="1400"/>
              <a:t>with parameters and return values</a:t>
            </a:r>
          </a:p>
        </p:txBody>
      </p:sp>
      <p:sp>
        <p:nvSpPr>
          <p:cNvPr id="65" name="Rectangle 1042"/>
          <p:cNvSpPr>
            <a:spLocks noChangeArrowheads="1"/>
          </p:cNvSpPr>
          <p:nvPr/>
        </p:nvSpPr>
        <p:spPr bwMode="auto">
          <a:xfrm>
            <a:off x="6781800" y="3810000"/>
            <a:ext cx="914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UT Module</a:t>
            </a:r>
          </a:p>
        </p:txBody>
      </p:sp>
      <p:sp>
        <p:nvSpPr>
          <p:cNvPr id="66" name="Rectangle 1043"/>
          <p:cNvSpPr>
            <a:spLocks noChangeArrowheads="1"/>
          </p:cNvSpPr>
          <p:nvPr/>
        </p:nvSpPr>
        <p:spPr bwMode="auto">
          <a:xfrm>
            <a:off x="6781800" y="5105400"/>
            <a:ext cx="11430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Control</a:t>
            </a:r>
          </a:p>
          <a:p>
            <a:pPr algn="ctr"/>
            <a:r>
              <a:rPr lang="en-US" sz="1400"/>
              <a:t>Module</a:t>
            </a:r>
          </a:p>
        </p:txBody>
      </p:sp>
      <p:sp>
        <p:nvSpPr>
          <p:cNvPr id="67" name="Line 1044"/>
          <p:cNvSpPr>
            <a:spLocks noChangeShapeType="1"/>
          </p:cNvSpPr>
          <p:nvPr/>
        </p:nvSpPr>
        <p:spPr bwMode="auto">
          <a:xfrm>
            <a:off x="7391400" y="4191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Rectangle 1045"/>
          <p:cNvSpPr>
            <a:spLocks noChangeArrowheads="1"/>
          </p:cNvSpPr>
          <p:nvPr/>
        </p:nvSpPr>
        <p:spPr bwMode="auto">
          <a:xfrm>
            <a:off x="7391400" y="4800600"/>
            <a:ext cx="762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Driver</a:t>
            </a:r>
          </a:p>
        </p:txBody>
      </p:sp>
      <p:sp>
        <p:nvSpPr>
          <p:cNvPr id="69" name="Text Box 1046"/>
          <p:cNvSpPr txBox="1">
            <a:spLocks noChangeArrowheads="1"/>
          </p:cNvSpPr>
          <p:nvPr/>
        </p:nvSpPr>
        <p:spPr bwMode="auto">
          <a:xfrm>
            <a:off x="5943600" y="4191000"/>
            <a:ext cx="136683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Functional call </a:t>
            </a:r>
          </a:p>
          <a:p>
            <a:r>
              <a:rPr lang="en-US" sz="1400" dirty="0"/>
              <a:t>with input </a:t>
            </a:r>
          </a:p>
          <a:p>
            <a:r>
              <a:rPr lang="en-US" sz="1400" dirty="0"/>
              <a:t>parameters only</a:t>
            </a:r>
          </a:p>
        </p:txBody>
      </p:sp>
    </p:spTree>
    <p:extLst>
      <p:ext uri="{BB962C8B-B14F-4D97-AF65-F5344CB8AC3E}">
        <p14:creationId xmlns:p14="http://schemas.microsoft.com/office/powerpoint/2010/main" val="3054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3" grpId="0"/>
      <p:bldP spid="39" grpId="0" animBg="1"/>
      <p:bldP spid="40" grpId="0" animBg="1"/>
      <p:bldP spid="41" grpId="0" animBg="1"/>
      <p:bldP spid="42" grpId="0" animBg="1"/>
      <p:bldP spid="44" grpId="0"/>
      <p:bldP spid="46" grpId="0" animBg="1"/>
      <p:bldP spid="47" grpId="0" animBg="1"/>
      <p:bldP spid="48" grpId="0" animBg="1"/>
      <p:bldP spid="49" grpId="0" animBg="1"/>
      <p:bldP spid="64" grpId="0"/>
      <p:bldP spid="65" grpId="0" animBg="1"/>
      <p:bldP spid="66" grpId="0" animBg="1"/>
      <p:bldP spid="67" grpId="0" animBg="1"/>
      <p:bldP spid="68" grpId="0" animBg="1"/>
      <p:bldP spid="6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767926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Module </a:t>
            </a:r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#6– </a:t>
            </a:r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Software Integration testing</a:t>
            </a: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51306" y="1017050"/>
            <a:ext cx="35693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Top-down Integration Approach</a:t>
            </a:r>
            <a:endParaRPr lang="en-US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66800" y="1752600"/>
            <a:ext cx="7162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Idea:-Modules are integrated by moving downward through the control structure.</a:t>
            </a:r>
          </a:p>
          <a:p>
            <a:endParaRPr lang="en-US" dirty="0" smtClean="0"/>
          </a:p>
          <a:p>
            <a:r>
              <a:rPr lang="en-US" dirty="0" smtClean="0"/>
              <a:t>Modules subordinate to the main control module are incorporated into the system</a:t>
            </a:r>
          </a:p>
          <a:p>
            <a:r>
              <a:rPr lang="en-US" dirty="0" smtClean="0"/>
              <a:t>in either a depth-first or breadth-first manner.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5" name="Oval 49"/>
          <p:cNvSpPr>
            <a:spLocks noChangeArrowheads="1"/>
          </p:cNvSpPr>
          <p:nvPr/>
        </p:nvSpPr>
        <p:spPr bwMode="auto">
          <a:xfrm>
            <a:off x="6273800" y="3454400"/>
            <a:ext cx="1358900" cy="14160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ctr"/>
            <a:r>
              <a:rPr lang="en-US" sz="2000"/>
              <a:t>Test </a:t>
            </a:r>
          </a:p>
          <a:p>
            <a:pPr algn="ctr"/>
            <a:r>
              <a:rPr lang="en-US" sz="2000"/>
              <a:t>A, B, C, D,</a:t>
            </a:r>
          </a:p>
          <a:p>
            <a:pPr algn="ctr"/>
            <a:r>
              <a:rPr lang="en-US" sz="2000"/>
              <a:t>E, F, G</a:t>
            </a:r>
          </a:p>
        </p:txBody>
      </p:sp>
      <p:sp>
        <p:nvSpPr>
          <p:cNvPr id="50" name="Rectangle 51"/>
          <p:cNvSpPr>
            <a:spLocks noChangeArrowheads="1"/>
          </p:cNvSpPr>
          <p:nvPr/>
        </p:nvSpPr>
        <p:spPr bwMode="auto">
          <a:xfrm>
            <a:off x="6299200" y="4879975"/>
            <a:ext cx="1316038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sz="2000"/>
              <a:t>All Layers</a:t>
            </a:r>
          </a:p>
        </p:txBody>
      </p:sp>
      <p:sp>
        <p:nvSpPr>
          <p:cNvPr id="51" name="Rectangle 47"/>
          <p:cNvSpPr>
            <a:spLocks noChangeArrowheads="1"/>
          </p:cNvSpPr>
          <p:nvPr/>
        </p:nvSpPr>
        <p:spPr bwMode="auto">
          <a:xfrm>
            <a:off x="3614738" y="4876800"/>
            <a:ext cx="1462087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sz="2000"/>
              <a:t>Layer I + II</a:t>
            </a:r>
          </a:p>
        </p:txBody>
      </p:sp>
      <p:sp>
        <p:nvSpPr>
          <p:cNvPr id="52" name="Oval 46"/>
          <p:cNvSpPr>
            <a:spLocks noChangeArrowheads="1"/>
          </p:cNvSpPr>
          <p:nvPr/>
        </p:nvSpPr>
        <p:spPr bwMode="auto">
          <a:xfrm>
            <a:off x="3492500" y="3854450"/>
            <a:ext cx="1701800" cy="635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ctr"/>
            <a:r>
              <a:rPr lang="en-US" sz="2000"/>
              <a:t>Test A, B, C, D</a:t>
            </a:r>
          </a:p>
        </p:txBody>
      </p:sp>
      <p:cxnSp>
        <p:nvCxnSpPr>
          <p:cNvPr id="53" name="AutoShape 52"/>
          <p:cNvCxnSpPr>
            <a:cxnSpLocks noChangeShapeType="1"/>
            <a:stCxn id="52" idx="6"/>
            <a:endCxn id="45" idx="2"/>
          </p:cNvCxnSpPr>
          <p:nvPr/>
        </p:nvCxnSpPr>
        <p:spPr bwMode="auto">
          <a:xfrm flipV="1">
            <a:off x="5194300" y="4162425"/>
            <a:ext cx="1079500" cy="95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" name="Rectangle 42"/>
          <p:cNvSpPr>
            <a:spLocks noChangeArrowheads="1"/>
          </p:cNvSpPr>
          <p:nvPr/>
        </p:nvSpPr>
        <p:spPr bwMode="auto">
          <a:xfrm>
            <a:off x="1427163" y="4876800"/>
            <a:ext cx="992187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/>
              <a:t>Layer I</a:t>
            </a:r>
          </a:p>
        </p:txBody>
      </p:sp>
      <p:sp>
        <p:nvSpPr>
          <p:cNvPr id="55" name="Oval 41"/>
          <p:cNvSpPr>
            <a:spLocks noChangeArrowheads="1"/>
          </p:cNvSpPr>
          <p:nvPr/>
        </p:nvSpPr>
        <p:spPr bwMode="auto">
          <a:xfrm>
            <a:off x="1511300" y="3887788"/>
            <a:ext cx="806450" cy="558800"/>
          </a:xfrm>
          <a:prstGeom prst="ellipse">
            <a:avLst/>
          </a:prstGeom>
          <a:solidFill>
            <a:srgbClr val="FC0128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Test A</a:t>
            </a:r>
          </a:p>
        </p:txBody>
      </p:sp>
      <p:cxnSp>
        <p:nvCxnSpPr>
          <p:cNvPr id="56" name="AutoShape 53"/>
          <p:cNvCxnSpPr>
            <a:cxnSpLocks noChangeShapeType="1"/>
            <a:stCxn id="55" idx="6"/>
            <a:endCxn id="52" idx="2"/>
          </p:cNvCxnSpPr>
          <p:nvPr/>
        </p:nvCxnSpPr>
        <p:spPr bwMode="auto">
          <a:xfrm>
            <a:off x="2317750" y="4167188"/>
            <a:ext cx="1174750" cy="47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69592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3" grpId="0"/>
      <p:bldP spid="45" grpId="0" animBg="1"/>
      <p:bldP spid="50" grpId="0"/>
      <p:bldP spid="51" grpId="0"/>
      <p:bldP spid="52" grpId="0" animBg="1"/>
      <p:bldP spid="54" grpId="0"/>
      <p:bldP spid="5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6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767926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Module </a:t>
            </a:r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#6– </a:t>
            </a:r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Software Integration testing</a:t>
            </a: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51306" y="1017050"/>
            <a:ext cx="35693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Top-down Integration Approach</a:t>
            </a:r>
            <a:endParaRPr lang="en-US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66800" y="1752600"/>
            <a:ext cx="716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14400" y="1676400"/>
            <a:ext cx="7543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Integration process (five steps):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The main control module is used as a test driver, and the stubs</a:t>
            </a:r>
          </a:p>
          <a:p>
            <a:r>
              <a:rPr lang="en-US" dirty="0" smtClean="0"/>
              <a:t>are substituted for all modules directly subordinate to the main</a:t>
            </a:r>
          </a:p>
          <a:p>
            <a:r>
              <a:rPr lang="en-US" dirty="0" smtClean="0"/>
              <a:t>control module.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Subordinate stubs are replaced one at a time with actual modules.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Tests are conducted as each module is integrated.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On completion of each set of tests, another stub is replaced with </a:t>
            </a:r>
          </a:p>
          <a:p>
            <a:r>
              <a:rPr lang="en-US" dirty="0" smtClean="0"/>
              <a:t>the real module.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Regression testing may conducted.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92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767926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Module </a:t>
            </a:r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#6– </a:t>
            </a:r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Software Integration testing</a:t>
            </a:r>
          </a:p>
        </p:txBody>
      </p:sp>
      <p:sp>
        <p:nvSpPr>
          <p:cNvPr id="24" name="Rounded Rectangle 4"/>
          <p:cNvSpPr/>
          <p:nvPr/>
        </p:nvSpPr>
        <p:spPr>
          <a:xfrm>
            <a:off x="2000280" y="1056759"/>
            <a:ext cx="6172198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 smtClean="0">
                <a:solidFill>
                  <a:schemeClr val="tx2"/>
                </a:solidFill>
              </a:rPr>
              <a:t>Top-Down Integration</a:t>
            </a:r>
            <a:endParaRPr lang="en-US" sz="2800" b="1" kern="1200" dirty="0">
              <a:solidFill>
                <a:schemeClr val="tx2"/>
              </a:solidFill>
            </a:endParaRP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4343400" y="1752600"/>
            <a:ext cx="914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Main</a:t>
            </a:r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2743200" y="2667000"/>
            <a:ext cx="914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M1</a:t>
            </a:r>
          </a:p>
        </p:txBody>
      </p:sp>
      <p:sp>
        <p:nvSpPr>
          <p:cNvPr id="33" name="Rectangle 9"/>
          <p:cNvSpPr>
            <a:spLocks noChangeArrowheads="1"/>
          </p:cNvSpPr>
          <p:nvPr/>
        </p:nvSpPr>
        <p:spPr bwMode="auto">
          <a:xfrm>
            <a:off x="5867400" y="2667000"/>
            <a:ext cx="914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M3</a:t>
            </a:r>
          </a:p>
        </p:txBody>
      </p:sp>
      <p:sp>
        <p:nvSpPr>
          <p:cNvPr id="34" name="Rectangle 10"/>
          <p:cNvSpPr>
            <a:spLocks noChangeArrowheads="1"/>
          </p:cNvSpPr>
          <p:nvPr/>
        </p:nvSpPr>
        <p:spPr bwMode="auto">
          <a:xfrm>
            <a:off x="4343400" y="2667000"/>
            <a:ext cx="914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M2</a:t>
            </a:r>
          </a:p>
        </p:txBody>
      </p:sp>
      <p:sp>
        <p:nvSpPr>
          <p:cNvPr id="36" name="Rectangle 11"/>
          <p:cNvSpPr>
            <a:spLocks noChangeArrowheads="1"/>
          </p:cNvSpPr>
          <p:nvPr/>
        </p:nvSpPr>
        <p:spPr bwMode="auto">
          <a:xfrm>
            <a:off x="6477000" y="3733800"/>
            <a:ext cx="914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M7</a:t>
            </a:r>
          </a:p>
        </p:txBody>
      </p:sp>
      <p:sp>
        <p:nvSpPr>
          <p:cNvPr id="37" name="Rectangle 12"/>
          <p:cNvSpPr>
            <a:spLocks noChangeArrowheads="1"/>
          </p:cNvSpPr>
          <p:nvPr/>
        </p:nvSpPr>
        <p:spPr bwMode="auto">
          <a:xfrm>
            <a:off x="4876800" y="3733800"/>
            <a:ext cx="914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M6</a:t>
            </a:r>
          </a:p>
        </p:txBody>
      </p:sp>
      <p:sp>
        <p:nvSpPr>
          <p:cNvPr id="38" name="Rectangle 13"/>
          <p:cNvSpPr>
            <a:spLocks noChangeArrowheads="1"/>
          </p:cNvSpPr>
          <p:nvPr/>
        </p:nvSpPr>
        <p:spPr bwMode="auto">
          <a:xfrm>
            <a:off x="3429000" y="3733800"/>
            <a:ext cx="914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M5</a:t>
            </a:r>
          </a:p>
        </p:txBody>
      </p:sp>
      <p:sp>
        <p:nvSpPr>
          <p:cNvPr id="39" name="Rectangle 14"/>
          <p:cNvSpPr>
            <a:spLocks noChangeArrowheads="1"/>
          </p:cNvSpPr>
          <p:nvPr/>
        </p:nvSpPr>
        <p:spPr bwMode="auto">
          <a:xfrm>
            <a:off x="1905000" y="3733800"/>
            <a:ext cx="914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M4</a:t>
            </a:r>
          </a:p>
        </p:txBody>
      </p:sp>
      <p:sp>
        <p:nvSpPr>
          <p:cNvPr id="40" name="Rectangle 15"/>
          <p:cNvSpPr>
            <a:spLocks noChangeArrowheads="1"/>
          </p:cNvSpPr>
          <p:nvPr/>
        </p:nvSpPr>
        <p:spPr bwMode="auto">
          <a:xfrm>
            <a:off x="3429000" y="4724400"/>
            <a:ext cx="914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M8</a:t>
            </a:r>
          </a:p>
        </p:txBody>
      </p:sp>
      <p:sp>
        <p:nvSpPr>
          <p:cNvPr id="41" name="Line 16"/>
          <p:cNvSpPr>
            <a:spLocks noChangeShapeType="1"/>
          </p:cNvSpPr>
          <p:nvPr/>
        </p:nvSpPr>
        <p:spPr bwMode="auto">
          <a:xfrm>
            <a:off x="4800600" y="2209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7"/>
          <p:cNvSpPr>
            <a:spLocks noChangeShapeType="1"/>
          </p:cNvSpPr>
          <p:nvPr/>
        </p:nvSpPr>
        <p:spPr bwMode="auto">
          <a:xfrm flipH="1">
            <a:off x="3657600" y="22098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18"/>
          <p:cNvSpPr>
            <a:spLocks noChangeShapeType="1"/>
          </p:cNvSpPr>
          <p:nvPr/>
        </p:nvSpPr>
        <p:spPr bwMode="auto">
          <a:xfrm>
            <a:off x="5257800" y="22098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19"/>
          <p:cNvSpPr>
            <a:spLocks noChangeShapeType="1"/>
          </p:cNvSpPr>
          <p:nvPr/>
        </p:nvSpPr>
        <p:spPr bwMode="auto">
          <a:xfrm flipH="1">
            <a:off x="2819400" y="31242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20"/>
          <p:cNvSpPr>
            <a:spLocks noChangeShapeType="1"/>
          </p:cNvSpPr>
          <p:nvPr/>
        </p:nvSpPr>
        <p:spPr bwMode="auto">
          <a:xfrm>
            <a:off x="3200400" y="31242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21"/>
          <p:cNvSpPr>
            <a:spLocks noChangeShapeType="1"/>
          </p:cNvSpPr>
          <p:nvPr/>
        </p:nvSpPr>
        <p:spPr bwMode="auto">
          <a:xfrm>
            <a:off x="3886200" y="4191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22"/>
          <p:cNvSpPr>
            <a:spLocks noChangeShapeType="1"/>
          </p:cNvSpPr>
          <p:nvPr/>
        </p:nvSpPr>
        <p:spPr bwMode="auto">
          <a:xfrm>
            <a:off x="4876800" y="3124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23"/>
          <p:cNvSpPr>
            <a:spLocks noChangeShapeType="1"/>
          </p:cNvSpPr>
          <p:nvPr/>
        </p:nvSpPr>
        <p:spPr bwMode="auto">
          <a:xfrm>
            <a:off x="6400800" y="31242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>
            <a:off x="1295400" y="17526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4800600" y="4343400"/>
            <a:ext cx="3133725" cy="1165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Select  the integration sequence:</a:t>
            </a:r>
          </a:p>
          <a:p>
            <a:r>
              <a:rPr lang="en-US" sz="1400" dirty="0"/>
              <a:t>	Depth-First</a:t>
            </a:r>
          </a:p>
          <a:p>
            <a:r>
              <a:rPr lang="en-US" sz="1400" dirty="0"/>
              <a:t>	Breadth-First</a:t>
            </a:r>
          </a:p>
          <a:p>
            <a:r>
              <a:rPr lang="en-US" sz="1400" dirty="0"/>
              <a:t>		- Left --&gt; Right</a:t>
            </a:r>
          </a:p>
          <a:p>
            <a:r>
              <a:rPr lang="en-US" sz="1400" dirty="0"/>
              <a:t>		- Right --&gt; Left</a:t>
            </a:r>
          </a:p>
        </p:txBody>
      </p: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3733800" y="2057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52" name="Text Box 27"/>
          <p:cNvSpPr txBox="1">
            <a:spLocks noChangeArrowheads="1"/>
          </p:cNvSpPr>
          <p:nvPr/>
        </p:nvSpPr>
        <p:spPr bwMode="auto">
          <a:xfrm>
            <a:off x="4876800" y="22860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2</a:t>
            </a:r>
          </a:p>
        </p:txBody>
      </p:sp>
      <p:sp>
        <p:nvSpPr>
          <p:cNvPr id="53" name="Text Box 28"/>
          <p:cNvSpPr txBox="1">
            <a:spLocks noChangeArrowheads="1"/>
          </p:cNvSpPr>
          <p:nvPr/>
        </p:nvSpPr>
        <p:spPr bwMode="auto">
          <a:xfrm>
            <a:off x="5715000" y="2133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3</a:t>
            </a:r>
          </a:p>
        </p:txBody>
      </p:sp>
      <p:sp>
        <p:nvSpPr>
          <p:cNvPr id="54" name="Text Box 29"/>
          <p:cNvSpPr txBox="1">
            <a:spLocks noChangeArrowheads="1"/>
          </p:cNvSpPr>
          <p:nvPr/>
        </p:nvSpPr>
        <p:spPr bwMode="auto">
          <a:xfrm>
            <a:off x="2590800" y="3276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4</a:t>
            </a:r>
          </a:p>
        </p:txBody>
      </p:sp>
      <p:sp>
        <p:nvSpPr>
          <p:cNvPr id="55" name="Text Box 30"/>
          <p:cNvSpPr txBox="1">
            <a:spLocks noChangeArrowheads="1"/>
          </p:cNvSpPr>
          <p:nvPr/>
        </p:nvSpPr>
        <p:spPr bwMode="auto">
          <a:xfrm>
            <a:off x="3505200" y="3200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5</a:t>
            </a:r>
          </a:p>
        </p:txBody>
      </p:sp>
      <p:sp>
        <p:nvSpPr>
          <p:cNvPr id="56" name="Text Box 31"/>
          <p:cNvSpPr txBox="1">
            <a:spLocks noChangeArrowheads="1"/>
          </p:cNvSpPr>
          <p:nvPr/>
        </p:nvSpPr>
        <p:spPr bwMode="auto">
          <a:xfrm>
            <a:off x="4724400" y="3276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6</a:t>
            </a:r>
          </a:p>
        </p:txBody>
      </p:sp>
      <p:sp>
        <p:nvSpPr>
          <p:cNvPr id="57" name="Text Box 32"/>
          <p:cNvSpPr txBox="1">
            <a:spLocks noChangeArrowheads="1"/>
          </p:cNvSpPr>
          <p:nvPr/>
        </p:nvSpPr>
        <p:spPr bwMode="auto">
          <a:xfrm>
            <a:off x="6248400" y="3200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7</a:t>
            </a:r>
          </a:p>
        </p:txBody>
      </p:sp>
      <p:sp>
        <p:nvSpPr>
          <p:cNvPr id="58" name="Text Box 33"/>
          <p:cNvSpPr txBox="1">
            <a:spLocks noChangeArrowheads="1"/>
          </p:cNvSpPr>
          <p:nvPr/>
        </p:nvSpPr>
        <p:spPr bwMode="auto">
          <a:xfrm>
            <a:off x="3505200" y="4343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09587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9" grpId="0" animBg="1"/>
      <p:bldP spid="30" grpId="0" animBg="1"/>
      <p:bldP spid="33" grpId="0" animBg="1"/>
      <p:bldP spid="34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5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767926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Module </a:t>
            </a:r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#6– </a:t>
            </a:r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Software Integration testing</a:t>
            </a:r>
          </a:p>
        </p:txBody>
      </p:sp>
      <p:sp>
        <p:nvSpPr>
          <p:cNvPr id="24" name="Rounded Rectangle 4"/>
          <p:cNvSpPr/>
          <p:nvPr/>
        </p:nvSpPr>
        <p:spPr>
          <a:xfrm>
            <a:off x="2000280" y="1056759"/>
            <a:ext cx="6172198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 smtClean="0">
                <a:solidFill>
                  <a:schemeClr val="tx2"/>
                </a:solidFill>
              </a:rPr>
              <a:t>Top-Down Integration</a:t>
            </a:r>
            <a:endParaRPr lang="en-US" sz="2800" b="1" kern="1200" dirty="0">
              <a:solidFill>
                <a:schemeClr val="tx2"/>
              </a:solidFill>
            </a:endParaRP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990600" y="1676400"/>
            <a:ext cx="7696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Integration Order:	Breadth-First (Left Order)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IS: Integrated System		Mi ’: software stub for Module Mi.</a:t>
            </a:r>
            <a:br>
              <a:rPr lang="en-US" dirty="0" smtClean="0"/>
            </a:br>
            <a:r>
              <a:rPr lang="en-US" dirty="0" smtClean="0"/>
              <a:t> 	</a:t>
            </a:r>
            <a:br>
              <a:rPr lang="en-US" dirty="0" smtClean="0"/>
            </a:br>
            <a:r>
              <a:rPr lang="en-US" dirty="0" smtClean="0"/>
              <a:t>Step #1:	IS = Main + M1 (need:	M2’, M3’, M4’ and M5’)</a:t>
            </a:r>
            <a:br>
              <a:rPr lang="en-US" dirty="0" smtClean="0"/>
            </a:br>
            <a:r>
              <a:rPr lang="en-US" dirty="0" smtClean="0"/>
              <a:t>Step #2:	IS = IS + M2 (need:  M4’, M5’, M6’, and M3’)</a:t>
            </a:r>
            <a:br>
              <a:rPr lang="en-US" dirty="0" smtClean="0"/>
            </a:br>
            <a:r>
              <a:rPr lang="en-US" dirty="0" smtClean="0"/>
              <a:t>Step #3:	IS = IS + M3 (need: M4’, M5’, M6’, and M7’)</a:t>
            </a:r>
            <a:br>
              <a:rPr lang="en-US" dirty="0" smtClean="0"/>
            </a:br>
            <a:r>
              <a:rPr lang="en-US" dirty="0" smtClean="0"/>
              <a:t>Step #4:	IS = IS + M4 (need: M5’, M6’,and M7’)</a:t>
            </a:r>
            <a:br>
              <a:rPr lang="en-US" dirty="0" smtClean="0"/>
            </a:br>
            <a:r>
              <a:rPr lang="en-US" dirty="0" smtClean="0"/>
              <a:t>Step #5: 	IS = IS + M5 (need: M8’, M6’, and M7’)</a:t>
            </a:r>
            <a:br>
              <a:rPr lang="en-US" dirty="0" smtClean="0"/>
            </a:br>
            <a:r>
              <a:rPr lang="en-US" dirty="0" smtClean="0"/>
              <a:t>Step #6:	IS = IS + M6 (need: M7’, and M8’)</a:t>
            </a:r>
            <a:br>
              <a:rPr lang="en-US" dirty="0" smtClean="0"/>
            </a:br>
            <a:r>
              <a:rPr lang="en-US" dirty="0" smtClean="0"/>
              <a:t>Step #7:	IS = IS + M7 (need: M8’)</a:t>
            </a:r>
            <a:br>
              <a:rPr lang="en-US" dirty="0" smtClean="0"/>
            </a:br>
            <a:r>
              <a:rPr lang="en-US" dirty="0" smtClean="0"/>
              <a:t>Step #8:	IS = IS + M8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87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5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6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767926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Module </a:t>
            </a:r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#6– </a:t>
            </a:r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Software Integration testing</a:t>
            </a: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33600" y="1017050"/>
            <a:ext cx="54593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Pros and  Cons of Top-down Integration Approach</a:t>
            </a:r>
            <a:endParaRPr lang="en-US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66800" y="1752600"/>
            <a:ext cx="716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14400" y="1676400"/>
            <a:ext cx="7543800" cy="347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Font typeface="Times" charset="0"/>
              <a:buNone/>
            </a:pPr>
            <a:r>
              <a:rPr lang="en-US" b="1" dirty="0" smtClean="0"/>
              <a:t>Pros</a:t>
            </a:r>
          </a:p>
          <a:p>
            <a:pPr>
              <a:lnSpc>
                <a:spcPct val="80000"/>
              </a:lnSpc>
              <a:buFont typeface="Times" charset="0"/>
              <a:buNone/>
            </a:pPr>
            <a:endParaRPr lang="en-US" b="1" dirty="0" smtClean="0"/>
          </a:p>
          <a:p>
            <a:pPr>
              <a:lnSpc>
                <a:spcPct val="80000"/>
              </a:lnSpc>
              <a:buFont typeface="Wingdings" pitchFamily="2" charset="2"/>
              <a:buChar char="ü"/>
            </a:pPr>
            <a:r>
              <a:rPr lang="en-US" dirty="0" smtClean="0"/>
              <a:t>Test cases can be defined in terms of the functionality of the system (functional requirements)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  <a:buFont typeface="Wingdings" pitchFamily="2" charset="2"/>
              <a:buChar char="ü"/>
            </a:pPr>
            <a:r>
              <a:rPr lang="en-US" dirty="0" smtClean="0"/>
              <a:t>No drivers needed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  <a:buFont typeface="Times" charset="0"/>
              <a:buNone/>
            </a:pPr>
            <a:r>
              <a:rPr lang="en-US" b="1" dirty="0" smtClean="0"/>
              <a:t>Cons</a:t>
            </a:r>
          </a:p>
          <a:p>
            <a:pPr>
              <a:lnSpc>
                <a:spcPct val="80000"/>
              </a:lnSpc>
              <a:buFont typeface="Times" charset="0"/>
              <a:buNone/>
            </a:pPr>
            <a:endParaRPr lang="en-US" b="1" dirty="0" smtClean="0"/>
          </a:p>
          <a:p>
            <a:pPr>
              <a:lnSpc>
                <a:spcPct val="80000"/>
              </a:lnSpc>
              <a:buFont typeface="Wingdings" pitchFamily="2" charset="2"/>
              <a:buChar char="ü"/>
            </a:pPr>
            <a:r>
              <a:rPr lang="en-US" dirty="0" smtClean="0"/>
              <a:t>Writing stubs is difficult: Stubs must allow all possible conditions to be tested.</a:t>
            </a:r>
          </a:p>
          <a:p>
            <a:pPr>
              <a:lnSpc>
                <a:spcPct val="80000"/>
              </a:lnSpc>
              <a:buFont typeface="Wingdings" pitchFamily="2" charset="2"/>
              <a:buChar char="ü"/>
            </a:pPr>
            <a:r>
              <a:rPr lang="en-US" dirty="0" smtClean="0"/>
              <a:t>Large number of stubs may be required, especially if the lowest level of the system contains many methods.</a:t>
            </a:r>
          </a:p>
          <a:p>
            <a:pPr>
              <a:lnSpc>
                <a:spcPct val="80000"/>
              </a:lnSpc>
              <a:buFont typeface="Wingdings" pitchFamily="2" charset="2"/>
              <a:buChar char="ü"/>
            </a:pPr>
            <a:r>
              <a:rPr lang="en-US" dirty="0" smtClean="0"/>
              <a:t>Some interfaces are not tested separately.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92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767926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Module </a:t>
            </a:r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#6– </a:t>
            </a:r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Software Integration testing</a:t>
            </a:r>
          </a:p>
        </p:txBody>
      </p:sp>
      <p:sp>
        <p:nvSpPr>
          <p:cNvPr id="24" name="Rounded Rectangle 4"/>
          <p:cNvSpPr/>
          <p:nvPr/>
        </p:nvSpPr>
        <p:spPr>
          <a:xfrm>
            <a:off x="1752602" y="1066800"/>
            <a:ext cx="6172198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 smtClean="0">
                <a:solidFill>
                  <a:schemeClr val="tx2"/>
                </a:solidFill>
              </a:rPr>
              <a:t>Bottom-Up Software Integration</a:t>
            </a:r>
            <a:endParaRPr lang="en-US" sz="2800" b="1" kern="1200" dirty="0">
              <a:solidFill>
                <a:schemeClr val="tx2"/>
              </a:solidFill>
            </a:endParaRP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838200" y="1752600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Idea</a:t>
            </a:r>
            <a:r>
              <a:rPr lang="en-US" dirty="0" smtClean="0"/>
              <a:t>:- Modules at the lowest levels are integrated at first, then by moving upward 	through the control structure.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6" name="Oval 52"/>
          <p:cNvSpPr>
            <a:spLocks noChangeArrowheads="1"/>
          </p:cNvSpPr>
          <p:nvPr/>
        </p:nvSpPr>
        <p:spPr bwMode="auto">
          <a:xfrm>
            <a:off x="6564312" y="3924300"/>
            <a:ext cx="1358900" cy="14160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ctr"/>
            <a:r>
              <a:rPr lang="en-US" sz="2000"/>
              <a:t>Test </a:t>
            </a:r>
          </a:p>
          <a:p>
            <a:pPr algn="ctr"/>
            <a:r>
              <a:rPr lang="en-US" sz="2000"/>
              <a:t>A, B, C, D,</a:t>
            </a:r>
          </a:p>
          <a:p>
            <a:pPr algn="ctr"/>
            <a:r>
              <a:rPr lang="en-US" sz="2000"/>
              <a:t>E, F, G</a:t>
            </a:r>
          </a:p>
        </p:txBody>
      </p:sp>
      <p:sp>
        <p:nvSpPr>
          <p:cNvPr id="47" name="Oval 42"/>
          <p:cNvSpPr>
            <a:spLocks noChangeArrowheads="1"/>
          </p:cNvSpPr>
          <p:nvPr/>
        </p:nvSpPr>
        <p:spPr bwMode="auto">
          <a:xfrm>
            <a:off x="2286000" y="2362200"/>
            <a:ext cx="806450" cy="558800"/>
          </a:xfrm>
          <a:prstGeom prst="ellipse">
            <a:avLst/>
          </a:prstGeom>
          <a:solidFill>
            <a:srgbClr val="FC0128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Test E</a:t>
            </a:r>
          </a:p>
        </p:txBody>
      </p:sp>
      <p:cxnSp>
        <p:nvCxnSpPr>
          <p:cNvPr id="51" name="AutoShape 57"/>
          <p:cNvCxnSpPr>
            <a:cxnSpLocks noChangeShapeType="1"/>
            <a:stCxn id="47" idx="6"/>
            <a:endCxn id="58" idx="1"/>
          </p:cNvCxnSpPr>
          <p:nvPr/>
        </p:nvCxnSpPr>
        <p:spPr bwMode="auto">
          <a:xfrm>
            <a:off x="3092450" y="2641600"/>
            <a:ext cx="900112" cy="4778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3" name="Oval 41"/>
          <p:cNvSpPr>
            <a:spLocks noChangeArrowheads="1"/>
          </p:cNvSpPr>
          <p:nvPr/>
        </p:nvSpPr>
        <p:spPr bwMode="auto">
          <a:xfrm>
            <a:off x="2282825" y="3581400"/>
            <a:ext cx="806450" cy="558800"/>
          </a:xfrm>
          <a:prstGeom prst="ellipse">
            <a:avLst/>
          </a:prstGeom>
          <a:solidFill>
            <a:srgbClr val="FC0128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Test F</a:t>
            </a:r>
          </a:p>
        </p:txBody>
      </p:sp>
      <p:cxnSp>
        <p:nvCxnSpPr>
          <p:cNvPr id="57" name="AutoShape 58"/>
          <p:cNvCxnSpPr>
            <a:cxnSpLocks noChangeShapeType="1"/>
            <a:stCxn id="53" idx="6"/>
            <a:endCxn id="58" idx="3"/>
          </p:cNvCxnSpPr>
          <p:nvPr/>
        </p:nvCxnSpPr>
        <p:spPr bwMode="auto">
          <a:xfrm flipV="1">
            <a:off x="3089275" y="3554413"/>
            <a:ext cx="903287" cy="3063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8" name="Oval 51"/>
          <p:cNvSpPr>
            <a:spLocks noChangeArrowheads="1"/>
          </p:cNvSpPr>
          <p:nvPr/>
        </p:nvSpPr>
        <p:spPr bwMode="auto">
          <a:xfrm>
            <a:off x="3790950" y="3028950"/>
            <a:ext cx="1377950" cy="6159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ctr"/>
            <a:r>
              <a:rPr lang="en-US" sz="2000"/>
              <a:t>Test B, E, F</a:t>
            </a:r>
          </a:p>
        </p:txBody>
      </p:sp>
      <p:cxnSp>
        <p:nvCxnSpPr>
          <p:cNvPr id="59" name="AutoShape 59"/>
          <p:cNvCxnSpPr>
            <a:cxnSpLocks noChangeShapeType="1"/>
            <a:stCxn id="58" idx="6"/>
            <a:endCxn id="46" idx="1"/>
          </p:cNvCxnSpPr>
          <p:nvPr/>
        </p:nvCxnSpPr>
        <p:spPr bwMode="auto">
          <a:xfrm>
            <a:off x="5168900" y="3336925"/>
            <a:ext cx="1593850" cy="7953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0" name="Oval 44"/>
          <p:cNvSpPr>
            <a:spLocks noChangeArrowheads="1"/>
          </p:cNvSpPr>
          <p:nvPr/>
        </p:nvSpPr>
        <p:spPr bwMode="auto">
          <a:xfrm>
            <a:off x="4070350" y="4152900"/>
            <a:ext cx="806450" cy="558800"/>
          </a:xfrm>
          <a:prstGeom prst="ellipse">
            <a:avLst/>
          </a:prstGeom>
          <a:solidFill>
            <a:srgbClr val="FC0128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Test C</a:t>
            </a:r>
          </a:p>
        </p:txBody>
      </p:sp>
      <p:cxnSp>
        <p:nvCxnSpPr>
          <p:cNvPr id="61" name="AutoShape 60"/>
          <p:cNvCxnSpPr>
            <a:cxnSpLocks noChangeShapeType="1"/>
            <a:stCxn id="60" idx="6"/>
            <a:endCxn id="46" idx="2"/>
          </p:cNvCxnSpPr>
          <p:nvPr/>
        </p:nvCxnSpPr>
        <p:spPr bwMode="auto">
          <a:xfrm>
            <a:off x="4876800" y="4432300"/>
            <a:ext cx="1687512" cy="2000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2" name="Oval 46"/>
          <p:cNvSpPr>
            <a:spLocks noChangeArrowheads="1"/>
          </p:cNvSpPr>
          <p:nvPr/>
        </p:nvSpPr>
        <p:spPr bwMode="auto">
          <a:xfrm>
            <a:off x="3790950" y="5305425"/>
            <a:ext cx="1377950" cy="6159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ctr"/>
            <a:r>
              <a:rPr lang="en-US" sz="2000"/>
              <a:t>Test D,G</a:t>
            </a:r>
          </a:p>
        </p:txBody>
      </p:sp>
      <p:cxnSp>
        <p:nvCxnSpPr>
          <p:cNvPr id="63" name="AutoShape 61"/>
          <p:cNvCxnSpPr>
            <a:cxnSpLocks noChangeShapeType="1"/>
            <a:stCxn id="62" idx="6"/>
            <a:endCxn id="46" idx="3"/>
          </p:cNvCxnSpPr>
          <p:nvPr/>
        </p:nvCxnSpPr>
        <p:spPr bwMode="auto">
          <a:xfrm flipV="1">
            <a:off x="5168900" y="5132388"/>
            <a:ext cx="1593850" cy="4810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4" name="Oval 43"/>
          <p:cNvSpPr>
            <a:spLocks noChangeArrowheads="1"/>
          </p:cNvSpPr>
          <p:nvPr/>
        </p:nvSpPr>
        <p:spPr bwMode="auto">
          <a:xfrm>
            <a:off x="2271712" y="5334000"/>
            <a:ext cx="806450" cy="558800"/>
          </a:xfrm>
          <a:prstGeom prst="ellipse">
            <a:avLst/>
          </a:prstGeom>
          <a:solidFill>
            <a:srgbClr val="FC0128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Test G</a:t>
            </a:r>
          </a:p>
        </p:txBody>
      </p:sp>
      <p:cxnSp>
        <p:nvCxnSpPr>
          <p:cNvPr id="65" name="AutoShape 62"/>
          <p:cNvCxnSpPr>
            <a:cxnSpLocks noChangeShapeType="1"/>
            <a:stCxn id="64" idx="6"/>
            <a:endCxn id="62" idx="2"/>
          </p:cNvCxnSpPr>
          <p:nvPr/>
        </p:nvCxnSpPr>
        <p:spPr bwMode="auto">
          <a:xfrm>
            <a:off x="3078162" y="5613400"/>
            <a:ext cx="712788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37716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45" grpId="0"/>
      <p:bldP spid="46" grpId="0" animBg="1"/>
      <p:bldP spid="47" grpId="0" animBg="1"/>
      <p:bldP spid="53" grpId="0" animBg="1"/>
      <p:bldP spid="58" grpId="0" animBg="1"/>
      <p:bldP spid="60" grpId="0" animBg="1"/>
      <p:bldP spid="62" grpId="0" animBg="1"/>
      <p:bldP spid="64" grpId="0" animBg="1"/>
      <p:bldP spid="6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4865369"/>
            <a:ext cx="1418613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767926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Module </a:t>
            </a:r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#6– </a:t>
            </a:r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Software Integration testing</a:t>
            </a:r>
          </a:p>
        </p:txBody>
      </p:sp>
      <p:sp>
        <p:nvSpPr>
          <p:cNvPr id="23" name="Rounded Rectangle 4"/>
          <p:cNvSpPr/>
          <p:nvPr/>
        </p:nvSpPr>
        <p:spPr>
          <a:xfrm>
            <a:off x="2249052" y="1313329"/>
            <a:ext cx="5751948" cy="584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What Is Software Integration Testing?</a:t>
            </a:r>
            <a:endParaRPr lang="en-US" sz="2400" kern="1200" dirty="0">
              <a:solidFill>
                <a:schemeClr val="tx1"/>
              </a:solidFill>
            </a:endParaRPr>
          </a:p>
        </p:txBody>
      </p:sp>
      <p:sp>
        <p:nvSpPr>
          <p:cNvPr id="24" name="Rounded Rectangle 4"/>
          <p:cNvSpPr/>
          <p:nvPr/>
        </p:nvSpPr>
        <p:spPr>
          <a:xfrm>
            <a:off x="2230002" y="3200400"/>
            <a:ext cx="5741312" cy="584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Software Integration Strategy</a:t>
            </a:r>
            <a:endParaRPr lang="en-US" sz="2400" kern="1200" dirty="0">
              <a:solidFill>
                <a:schemeClr val="tx1"/>
              </a:solidFill>
            </a:endParaRPr>
          </a:p>
        </p:txBody>
      </p:sp>
      <p:sp>
        <p:nvSpPr>
          <p:cNvPr id="29" name="Rounded Rectangle 4"/>
          <p:cNvSpPr/>
          <p:nvPr/>
        </p:nvSpPr>
        <p:spPr>
          <a:xfrm>
            <a:off x="2249052" y="2209800"/>
            <a:ext cx="5751948" cy="584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Why do we perform Integration Testing ?</a:t>
            </a:r>
            <a:endParaRPr lang="en-US" sz="2400" kern="1200" dirty="0">
              <a:solidFill>
                <a:schemeClr val="tx1"/>
              </a:solidFill>
            </a:endParaRPr>
          </a:p>
        </p:txBody>
      </p:sp>
      <p:sp>
        <p:nvSpPr>
          <p:cNvPr id="20" name="Rounded Rectangle 4"/>
          <p:cNvSpPr/>
          <p:nvPr/>
        </p:nvSpPr>
        <p:spPr>
          <a:xfrm>
            <a:off x="2261168" y="5206404"/>
            <a:ext cx="5739832" cy="584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Summary</a:t>
            </a:r>
            <a:endParaRPr lang="en-US" sz="2400" kern="1200" dirty="0">
              <a:solidFill>
                <a:schemeClr val="tx1"/>
              </a:solidFill>
            </a:endParaRPr>
          </a:p>
        </p:txBody>
      </p:sp>
      <p:sp>
        <p:nvSpPr>
          <p:cNvPr id="22" name="Rounded Rectangle 4"/>
          <p:cNvSpPr/>
          <p:nvPr/>
        </p:nvSpPr>
        <p:spPr>
          <a:xfrm>
            <a:off x="2231483" y="4170757"/>
            <a:ext cx="5739831" cy="584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Integration Testing Approaches </a:t>
            </a:r>
            <a:endParaRPr lang="en-US" sz="2400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0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9" grpId="0" animBg="1"/>
      <p:bldP spid="20" grpId="0" animBg="1"/>
      <p:bldP spid="2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5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767926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Module </a:t>
            </a:r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#6– </a:t>
            </a:r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Software Integration testing</a:t>
            </a:r>
          </a:p>
        </p:txBody>
      </p:sp>
      <p:sp>
        <p:nvSpPr>
          <p:cNvPr id="24" name="Rounded Rectangle 4"/>
          <p:cNvSpPr/>
          <p:nvPr/>
        </p:nvSpPr>
        <p:spPr>
          <a:xfrm>
            <a:off x="1752602" y="1066800"/>
            <a:ext cx="6172198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 smtClean="0">
                <a:solidFill>
                  <a:schemeClr val="tx2"/>
                </a:solidFill>
              </a:rPr>
              <a:t>Bottom-Up Software Integration</a:t>
            </a:r>
            <a:endParaRPr lang="en-US" sz="2800" b="1" kern="1200" dirty="0">
              <a:solidFill>
                <a:schemeClr val="tx2"/>
              </a:solidFill>
            </a:endParaRP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90600" y="1905000"/>
            <a:ext cx="7620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Integration process (five steps):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Low-level modules are combined into clusters that perform a specific software sub-function.</a:t>
            </a:r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A driver is written to coordinate test case input and output.</a:t>
            </a:r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Test cluster is tested.</a:t>
            </a:r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Drivers are removed and clusters are combined moving upward in 	the program structure.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16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5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767926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Module </a:t>
            </a:r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#6– </a:t>
            </a:r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Software Integration testing</a:t>
            </a:r>
          </a:p>
        </p:txBody>
      </p:sp>
      <p:sp>
        <p:nvSpPr>
          <p:cNvPr id="24" name="Rounded Rectangle 4"/>
          <p:cNvSpPr/>
          <p:nvPr/>
        </p:nvSpPr>
        <p:spPr>
          <a:xfrm>
            <a:off x="1752602" y="1066800"/>
            <a:ext cx="6172198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 smtClean="0">
                <a:solidFill>
                  <a:schemeClr val="tx2"/>
                </a:solidFill>
              </a:rPr>
              <a:t>Bottom-Up Software Integration</a:t>
            </a:r>
            <a:endParaRPr lang="en-US" sz="2800" b="1" kern="1200" dirty="0">
              <a:solidFill>
                <a:schemeClr val="tx2"/>
              </a:solidFill>
            </a:endParaRP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Rectangle 7"/>
          <p:cNvSpPr>
            <a:spLocks noChangeArrowheads="1"/>
          </p:cNvSpPr>
          <p:nvPr/>
        </p:nvSpPr>
        <p:spPr bwMode="auto">
          <a:xfrm>
            <a:off x="4343400" y="1600200"/>
            <a:ext cx="914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Main</a:t>
            </a:r>
          </a:p>
        </p:txBody>
      </p:sp>
      <p:sp>
        <p:nvSpPr>
          <p:cNvPr id="83" name="Rectangle 8"/>
          <p:cNvSpPr>
            <a:spLocks noChangeArrowheads="1"/>
          </p:cNvSpPr>
          <p:nvPr/>
        </p:nvSpPr>
        <p:spPr bwMode="auto">
          <a:xfrm>
            <a:off x="2743200" y="2514600"/>
            <a:ext cx="914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M1</a:t>
            </a:r>
          </a:p>
        </p:txBody>
      </p:sp>
      <p:sp>
        <p:nvSpPr>
          <p:cNvPr id="84" name="Rectangle 9"/>
          <p:cNvSpPr>
            <a:spLocks noChangeArrowheads="1"/>
          </p:cNvSpPr>
          <p:nvPr/>
        </p:nvSpPr>
        <p:spPr bwMode="auto">
          <a:xfrm>
            <a:off x="6553200" y="2514600"/>
            <a:ext cx="914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M3</a:t>
            </a:r>
          </a:p>
        </p:txBody>
      </p:sp>
      <p:sp>
        <p:nvSpPr>
          <p:cNvPr id="85" name="Rectangle 10"/>
          <p:cNvSpPr>
            <a:spLocks noChangeArrowheads="1"/>
          </p:cNvSpPr>
          <p:nvPr/>
        </p:nvSpPr>
        <p:spPr bwMode="auto">
          <a:xfrm>
            <a:off x="4800600" y="2514600"/>
            <a:ext cx="914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M2</a:t>
            </a:r>
          </a:p>
        </p:txBody>
      </p:sp>
      <p:sp>
        <p:nvSpPr>
          <p:cNvPr id="86" name="Rectangle 11"/>
          <p:cNvSpPr>
            <a:spLocks noChangeArrowheads="1"/>
          </p:cNvSpPr>
          <p:nvPr/>
        </p:nvSpPr>
        <p:spPr bwMode="auto">
          <a:xfrm>
            <a:off x="6629400" y="3581400"/>
            <a:ext cx="914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M7</a:t>
            </a:r>
          </a:p>
        </p:txBody>
      </p:sp>
      <p:sp>
        <p:nvSpPr>
          <p:cNvPr id="87" name="Rectangle 12"/>
          <p:cNvSpPr>
            <a:spLocks noChangeArrowheads="1"/>
          </p:cNvSpPr>
          <p:nvPr/>
        </p:nvSpPr>
        <p:spPr bwMode="auto">
          <a:xfrm>
            <a:off x="4800600" y="3581400"/>
            <a:ext cx="914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M6</a:t>
            </a:r>
          </a:p>
        </p:txBody>
      </p:sp>
      <p:sp>
        <p:nvSpPr>
          <p:cNvPr id="88" name="Rectangle 13"/>
          <p:cNvSpPr>
            <a:spLocks noChangeArrowheads="1"/>
          </p:cNvSpPr>
          <p:nvPr/>
        </p:nvSpPr>
        <p:spPr bwMode="auto">
          <a:xfrm>
            <a:off x="3429000" y="3581400"/>
            <a:ext cx="914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M5</a:t>
            </a:r>
          </a:p>
        </p:txBody>
      </p:sp>
      <p:sp>
        <p:nvSpPr>
          <p:cNvPr id="89" name="Rectangle 14"/>
          <p:cNvSpPr>
            <a:spLocks noChangeArrowheads="1"/>
          </p:cNvSpPr>
          <p:nvPr/>
        </p:nvSpPr>
        <p:spPr bwMode="auto">
          <a:xfrm>
            <a:off x="1905000" y="3581400"/>
            <a:ext cx="914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M4</a:t>
            </a:r>
          </a:p>
        </p:txBody>
      </p:sp>
      <p:sp>
        <p:nvSpPr>
          <p:cNvPr id="90" name="Rectangle 15"/>
          <p:cNvSpPr>
            <a:spLocks noChangeArrowheads="1"/>
          </p:cNvSpPr>
          <p:nvPr/>
        </p:nvSpPr>
        <p:spPr bwMode="auto">
          <a:xfrm>
            <a:off x="3124200" y="4572000"/>
            <a:ext cx="914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M8</a:t>
            </a:r>
          </a:p>
        </p:txBody>
      </p:sp>
      <p:sp>
        <p:nvSpPr>
          <p:cNvPr id="91" name="Line 16"/>
          <p:cNvSpPr>
            <a:spLocks noChangeShapeType="1"/>
          </p:cNvSpPr>
          <p:nvPr/>
        </p:nvSpPr>
        <p:spPr bwMode="auto">
          <a:xfrm>
            <a:off x="4953000" y="2057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Line 17"/>
          <p:cNvSpPr>
            <a:spLocks noChangeShapeType="1"/>
          </p:cNvSpPr>
          <p:nvPr/>
        </p:nvSpPr>
        <p:spPr bwMode="auto">
          <a:xfrm flipH="1">
            <a:off x="3657600" y="20574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Line 18"/>
          <p:cNvSpPr>
            <a:spLocks noChangeShapeType="1"/>
          </p:cNvSpPr>
          <p:nvPr/>
        </p:nvSpPr>
        <p:spPr bwMode="auto">
          <a:xfrm>
            <a:off x="5257800" y="1905000"/>
            <a:ext cx="1295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Line 19"/>
          <p:cNvSpPr>
            <a:spLocks noChangeShapeType="1"/>
          </p:cNvSpPr>
          <p:nvPr/>
        </p:nvSpPr>
        <p:spPr bwMode="auto">
          <a:xfrm flipH="1">
            <a:off x="2819400" y="2971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Line 20"/>
          <p:cNvSpPr>
            <a:spLocks noChangeShapeType="1"/>
          </p:cNvSpPr>
          <p:nvPr/>
        </p:nvSpPr>
        <p:spPr bwMode="auto">
          <a:xfrm>
            <a:off x="3200400" y="2971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Line 21"/>
          <p:cNvSpPr>
            <a:spLocks noChangeShapeType="1"/>
          </p:cNvSpPr>
          <p:nvPr/>
        </p:nvSpPr>
        <p:spPr bwMode="auto">
          <a:xfrm>
            <a:off x="38862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Line 22"/>
          <p:cNvSpPr>
            <a:spLocks noChangeShapeType="1"/>
          </p:cNvSpPr>
          <p:nvPr/>
        </p:nvSpPr>
        <p:spPr bwMode="auto">
          <a:xfrm>
            <a:off x="5334000" y="2971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Line 23"/>
          <p:cNvSpPr>
            <a:spLocks noChangeShapeType="1"/>
          </p:cNvSpPr>
          <p:nvPr/>
        </p:nvSpPr>
        <p:spPr bwMode="auto">
          <a:xfrm>
            <a:off x="7010400" y="2971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Line 24"/>
          <p:cNvSpPr>
            <a:spLocks noChangeShapeType="1"/>
          </p:cNvSpPr>
          <p:nvPr/>
        </p:nvSpPr>
        <p:spPr bwMode="auto">
          <a:xfrm>
            <a:off x="1295400" y="16002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Text Box 26"/>
          <p:cNvSpPr txBox="1">
            <a:spLocks noChangeArrowheads="1"/>
          </p:cNvSpPr>
          <p:nvPr/>
        </p:nvSpPr>
        <p:spPr bwMode="auto">
          <a:xfrm>
            <a:off x="2819400" y="4267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101" name="Text Box 27"/>
          <p:cNvSpPr txBox="1">
            <a:spLocks noChangeArrowheads="1"/>
          </p:cNvSpPr>
          <p:nvPr/>
        </p:nvSpPr>
        <p:spPr bwMode="auto">
          <a:xfrm>
            <a:off x="5410200" y="3124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5</a:t>
            </a:r>
          </a:p>
        </p:txBody>
      </p:sp>
      <p:sp>
        <p:nvSpPr>
          <p:cNvPr id="102" name="Text Box 28"/>
          <p:cNvSpPr txBox="1">
            <a:spLocks noChangeArrowheads="1"/>
          </p:cNvSpPr>
          <p:nvPr/>
        </p:nvSpPr>
        <p:spPr bwMode="auto">
          <a:xfrm>
            <a:off x="2590800" y="3200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3</a:t>
            </a:r>
          </a:p>
        </p:txBody>
      </p:sp>
      <p:sp>
        <p:nvSpPr>
          <p:cNvPr id="103" name="Text Box 29"/>
          <p:cNvSpPr txBox="1">
            <a:spLocks noChangeArrowheads="1"/>
          </p:cNvSpPr>
          <p:nvPr/>
        </p:nvSpPr>
        <p:spPr bwMode="auto">
          <a:xfrm>
            <a:off x="3429000" y="3124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4</a:t>
            </a:r>
          </a:p>
        </p:txBody>
      </p:sp>
      <p:sp>
        <p:nvSpPr>
          <p:cNvPr id="104" name="Text Box 30"/>
          <p:cNvSpPr txBox="1">
            <a:spLocks noChangeArrowheads="1"/>
          </p:cNvSpPr>
          <p:nvPr/>
        </p:nvSpPr>
        <p:spPr bwMode="auto">
          <a:xfrm>
            <a:off x="5791200" y="19050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9</a:t>
            </a:r>
          </a:p>
        </p:txBody>
      </p:sp>
      <p:sp>
        <p:nvSpPr>
          <p:cNvPr id="105" name="Text Box 31"/>
          <p:cNvSpPr txBox="1">
            <a:spLocks noChangeArrowheads="1"/>
          </p:cNvSpPr>
          <p:nvPr/>
        </p:nvSpPr>
        <p:spPr bwMode="auto">
          <a:xfrm>
            <a:off x="3657600" y="19050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7</a:t>
            </a:r>
          </a:p>
        </p:txBody>
      </p:sp>
      <p:sp>
        <p:nvSpPr>
          <p:cNvPr id="106" name="Text Box 32"/>
          <p:cNvSpPr txBox="1">
            <a:spLocks noChangeArrowheads="1"/>
          </p:cNvSpPr>
          <p:nvPr/>
        </p:nvSpPr>
        <p:spPr bwMode="auto">
          <a:xfrm>
            <a:off x="7086600" y="30480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6</a:t>
            </a:r>
          </a:p>
        </p:txBody>
      </p:sp>
      <p:sp>
        <p:nvSpPr>
          <p:cNvPr id="107" name="Text Box 33"/>
          <p:cNvSpPr txBox="1">
            <a:spLocks noChangeArrowheads="1"/>
          </p:cNvSpPr>
          <p:nvPr/>
        </p:nvSpPr>
        <p:spPr bwMode="auto">
          <a:xfrm>
            <a:off x="3886200" y="41910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2</a:t>
            </a:r>
          </a:p>
        </p:txBody>
      </p:sp>
      <p:sp>
        <p:nvSpPr>
          <p:cNvPr id="108" name="Line 34"/>
          <p:cNvSpPr>
            <a:spLocks noChangeShapeType="1"/>
          </p:cNvSpPr>
          <p:nvPr/>
        </p:nvSpPr>
        <p:spPr bwMode="auto">
          <a:xfrm>
            <a:off x="2819400" y="40386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Oval 35"/>
          <p:cNvSpPr>
            <a:spLocks noChangeArrowheads="1"/>
          </p:cNvSpPr>
          <p:nvPr/>
        </p:nvSpPr>
        <p:spPr bwMode="auto">
          <a:xfrm>
            <a:off x="1600200" y="2209800"/>
            <a:ext cx="2895600" cy="3276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Oval 36"/>
          <p:cNvSpPr>
            <a:spLocks noChangeArrowheads="1"/>
          </p:cNvSpPr>
          <p:nvPr/>
        </p:nvSpPr>
        <p:spPr bwMode="auto">
          <a:xfrm>
            <a:off x="4343400" y="2286000"/>
            <a:ext cx="1752600" cy="1981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Oval 37"/>
          <p:cNvSpPr>
            <a:spLocks noChangeArrowheads="1"/>
          </p:cNvSpPr>
          <p:nvPr/>
        </p:nvSpPr>
        <p:spPr bwMode="auto">
          <a:xfrm>
            <a:off x="6248400" y="2286000"/>
            <a:ext cx="1752600" cy="1981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Text Box 38"/>
          <p:cNvSpPr txBox="1">
            <a:spLocks noChangeArrowheads="1"/>
          </p:cNvSpPr>
          <p:nvPr/>
        </p:nvSpPr>
        <p:spPr bwMode="auto">
          <a:xfrm>
            <a:off x="4572000" y="20574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37716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 animBg="1"/>
      <p:bldP spid="109" grpId="0" animBg="1"/>
      <p:bldP spid="110" grpId="0" animBg="1"/>
      <p:bldP spid="111" grpId="0" animBg="1"/>
      <p:bldP spid="1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5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767926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Module </a:t>
            </a:r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#6– </a:t>
            </a:r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Software Integration testing</a:t>
            </a:r>
          </a:p>
        </p:txBody>
      </p:sp>
      <p:sp>
        <p:nvSpPr>
          <p:cNvPr id="24" name="Rounded Rectangle 4"/>
          <p:cNvSpPr/>
          <p:nvPr/>
        </p:nvSpPr>
        <p:spPr>
          <a:xfrm>
            <a:off x="1752602" y="1066800"/>
            <a:ext cx="6172198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 smtClean="0">
                <a:solidFill>
                  <a:schemeClr val="tx2"/>
                </a:solidFill>
              </a:rPr>
              <a:t>Bottom-Up Software Integration</a:t>
            </a:r>
            <a:endParaRPr lang="en-US" sz="2800" b="1" kern="1200" dirty="0">
              <a:solidFill>
                <a:schemeClr val="tx2"/>
              </a:solidFill>
            </a:endParaRP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066800" y="1828800"/>
            <a:ext cx="7620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Integration Order:	Breadth-First (Left Order)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IS: Integrated System		Mi”: software driver for Module Mi.</a:t>
            </a:r>
            <a:br>
              <a:rPr lang="en-US" dirty="0" smtClean="0"/>
            </a:br>
            <a:r>
              <a:rPr lang="en-US" dirty="0" smtClean="0"/>
              <a:t> 	</a:t>
            </a:r>
            <a:br>
              <a:rPr lang="en-US" dirty="0" smtClean="0"/>
            </a:br>
            <a:r>
              <a:rPr lang="en-US" dirty="0" smtClean="0"/>
              <a:t>Step #1:	IS1 = M8 + M4 (need:	M5” and M1”)</a:t>
            </a:r>
            <a:br>
              <a:rPr lang="en-US" dirty="0" smtClean="0"/>
            </a:br>
            <a:r>
              <a:rPr lang="en-US" dirty="0" smtClean="0"/>
              <a:t>Step #2:	IS1 = IS1 + M5 (need:  M1”)</a:t>
            </a:r>
            <a:br>
              <a:rPr lang="en-US" dirty="0" smtClean="0"/>
            </a:br>
            <a:r>
              <a:rPr lang="en-US" dirty="0" smtClean="0"/>
              <a:t>Step #3+4:	IS1 = IS1 + M1 (need: Main”)</a:t>
            </a:r>
            <a:br>
              <a:rPr lang="en-US" dirty="0" smtClean="0"/>
            </a:br>
            <a:r>
              <a:rPr lang="en-US" dirty="0" smtClean="0"/>
              <a:t>Step #5:	IS2 = M2 + M6 (need: Main”)</a:t>
            </a:r>
            <a:br>
              <a:rPr lang="en-US" dirty="0" smtClean="0"/>
            </a:br>
            <a:r>
              <a:rPr lang="en-US" dirty="0" smtClean="0"/>
              <a:t>Step #6: 	IS3 = M3 + M7 (need: Main”)</a:t>
            </a:r>
            <a:br>
              <a:rPr lang="en-US" dirty="0" smtClean="0"/>
            </a:br>
            <a:r>
              <a:rPr lang="en-US" dirty="0" smtClean="0"/>
              <a:t>Step #7:	IS = IS1 + Main (need: M2’, M3’)</a:t>
            </a:r>
            <a:br>
              <a:rPr lang="en-US" dirty="0" smtClean="0"/>
            </a:br>
            <a:r>
              <a:rPr lang="en-US" dirty="0" smtClean="0"/>
              <a:t>Step #8:	IS = IS + IS2 (Need: M3’)</a:t>
            </a:r>
            <a:br>
              <a:rPr lang="en-US" dirty="0" smtClean="0"/>
            </a:br>
            <a:r>
              <a:rPr lang="en-US" dirty="0" smtClean="0"/>
              <a:t>Step #9:	IS = IS + IS3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16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5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5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767926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Module </a:t>
            </a:r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#6– </a:t>
            </a:r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Software Integration testing</a:t>
            </a:r>
          </a:p>
        </p:txBody>
      </p:sp>
      <p:sp>
        <p:nvSpPr>
          <p:cNvPr id="24" name="Rounded Rectangle 4"/>
          <p:cNvSpPr/>
          <p:nvPr/>
        </p:nvSpPr>
        <p:spPr>
          <a:xfrm>
            <a:off x="1447801" y="1066800"/>
            <a:ext cx="6705599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Pros and  Cons of Bottom-Up Integration Approach</a:t>
            </a:r>
            <a:endParaRPr lang="en-US" alt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90600" y="1905000"/>
            <a:ext cx="7620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Cons: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>
                <a:ea typeface="ＭＳ Ｐゴシック" charset="-128"/>
              </a:rPr>
              <a:t>Tests the most important subsystem (user interface) last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>
                <a:ea typeface="ＭＳ Ｐゴシック" charset="-128"/>
              </a:rPr>
              <a:t>Drivers needed</a:t>
            </a:r>
          </a:p>
          <a:p>
            <a:r>
              <a:rPr lang="en-US" b="1" dirty="0" smtClean="0"/>
              <a:t>Pros: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>
                <a:ea typeface="ＭＳ Ｐゴシック" charset="-128"/>
              </a:rPr>
              <a:t>No stubs needed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>
                <a:ea typeface="ＭＳ Ｐゴシック" charset="-128"/>
              </a:rPr>
              <a:t>Useful for integration testing of the following systems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>
                <a:ea typeface="ＭＳ Ｐゴシック" charset="-128"/>
              </a:rPr>
              <a:t>Object-oriented systems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>
                <a:ea typeface="ＭＳ Ｐゴシック" charset="-128"/>
              </a:rPr>
              <a:t>Real-time systems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>
                <a:ea typeface="ＭＳ Ｐゴシック" charset="-128"/>
              </a:rPr>
              <a:t>Systems with strict performance requirements.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16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5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767926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Module </a:t>
            </a:r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#6– </a:t>
            </a:r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Software Integration testing</a:t>
            </a:r>
          </a:p>
        </p:txBody>
      </p:sp>
      <p:sp>
        <p:nvSpPr>
          <p:cNvPr id="24" name="Rounded Rectangle 4"/>
          <p:cNvSpPr/>
          <p:nvPr/>
        </p:nvSpPr>
        <p:spPr>
          <a:xfrm>
            <a:off x="1524000" y="1066800"/>
            <a:ext cx="6400800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Integration Example</a:t>
            </a:r>
            <a:endParaRPr lang="en-US" alt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30"/>
          <p:cNvGrpSpPr>
            <a:grpSpLocks/>
          </p:cNvGrpSpPr>
          <p:nvPr/>
        </p:nvGrpSpPr>
        <p:grpSpPr bwMode="auto">
          <a:xfrm>
            <a:off x="2514600" y="1828800"/>
            <a:ext cx="4144963" cy="2713038"/>
            <a:chOff x="2789238" y="2249488"/>
            <a:chExt cx="2925762" cy="2216149"/>
          </a:xfrm>
        </p:grpSpPr>
        <p:sp>
          <p:nvSpPr>
            <p:cNvPr id="29" name="Rectangle 2"/>
            <p:cNvSpPr>
              <a:spLocks noChangeArrowheads="1"/>
            </p:cNvSpPr>
            <p:nvPr/>
          </p:nvSpPr>
          <p:spPr bwMode="auto">
            <a:xfrm>
              <a:off x="4070350" y="2249488"/>
              <a:ext cx="457200" cy="2746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ts val="1000"/>
                </a:spcAft>
              </a:pPr>
              <a:r>
                <a:rPr lang="en-US" sz="1400" b="0" i="0">
                  <a:latin typeface="Calibri" pitchFamily="34" charset="0"/>
                </a:rPr>
                <a:t>M1</a:t>
              </a:r>
              <a:endParaRPr lang="en-US" sz="1400"/>
            </a:p>
          </p:txBody>
        </p:sp>
        <p:sp>
          <p:nvSpPr>
            <p:cNvPr id="30" name="Rectangle 3"/>
            <p:cNvSpPr>
              <a:spLocks noChangeArrowheads="1"/>
            </p:cNvSpPr>
            <p:nvPr/>
          </p:nvSpPr>
          <p:spPr bwMode="auto">
            <a:xfrm>
              <a:off x="3521075" y="2889250"/>
              <a:ext cx="457200" cy="2746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ts val="1000"/>
                </a:spcAft>
              </a:pPr>
              <a:r>
                <a:rPr lang="en-US" sz="1400" b="0" i="0">
                  <a:latin typeface="Calibri" pitchFamily="34" charset="0"/>
                </a:rPr>
                <a:t>M2</a:t>
              </a:r>
              <a:endParaRPr lang="en-US" sz="1400"/>
            </a:p>
          </p:txBody>
        </p:sp>
        <p:sp>
          <p:nvSpPr>
            <p:cNvPr id="33" name="Rectangle 4"/>
            <p:cNvSpPr>
              <a:spLocks noChangeArrowheads="1"/>
            </p:cNvSpPr>
            <p:nvPr/>
          </p:nvSpPr>
          <p:spPr bwMode="auto">
            <a:xfrm>
              <a:off x="2789238" y="3457575"/>
              <a:ext cx="457200" cy="2746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ts val="1000"/>
                </a:spcAft>
              </a:pPr>
              <a:r>
                <a:rPr lang="en-US" sz="1400" b="0" i="0">
                  <a:latin typeface="Calibri" pitchFamily="34" charset="0"/>
                </a:rPr>
                <a:t>M3</a:t>
              </a:r>
              <a:endParaRPr lang="en-US" sz="1400"/>
            </a:p>
          </p:txBody>
        </p:sp>
        <p:sp>
          <p:nvSpPr>
            <p:cNvPr id="34" name="Rectangle 5"/>
            <p:cNvSpPr>
              <a:spLocks noChangeArrowheads="1"/>
            </p:cNvSpPr>
            <p:nvPr/>
          </p:nvSpPr>
          <p:spPr bwMode="auto">
            <a:xfrm>
              <a:off x="3886200" y="3457575"/>
              <a:ext cx="457200" cy="27463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ts val="1000"/>
                </a:spcAft>
              </a:pPr>
              <a:r>
                <a:rPr lang="en-US" sz="1400" b="0" i="0">
                  <a:latin typeface="Calibri" pitchFamily="34" charset="0"/>
                </a:rPr>
                <a:t>M7</a:t>
              </a:r>
              <a:endParaRPr lang="en-US" sz="1400"/>
            </a:p>
          </p:txBody>
        </p:sp>
        <p:sp>
          <p:nvSpPr>
            <p:cNvPr id="35" name="Rectangle 6"/>
            <p:cNvSpPr>
              <a:spLocks noChangeArrowheads="1"/>
            </p:cNvSpPr>
            <p:nvPr/>
          </p:nvSpPr>
          <p:spPr bwMode="auto">
            <a:xfrm>
              <a:off x="5257800" y="3457575"/>
              <a:ext cx="457200" cy="2746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ts val="1000"/>
                </a:spcAft>
              </a:pPr>
              <a:r>
                <a:rPr lang="en-US" sz="1400" b="0" i="0">
                  <a:latin typeface="Calibri" pitchFamily="34" charset="0"/>
                </a:rPr>
                <a:t>M6</a:t>
              </a:r>
              <a:endParaRPr lang="en-US" sz="1400"/>
            </a:p>
          </p:txBody>
        </p:sp>
        <p:sp>
          <p:nvSpPr>
            <p:cNvPr id="37" name="Rectangle 7"/>
            <p:cNvSpPr>
              <a:spLocks noChangeArrowheads="1"/>
            </p:cNvSpPr>
            <p:nvPr/>
          </p:nvSpPr>
          <p:spPr bwMode="auto">
            <a:xfrm>
              <a:off x="3000375" y="4114800"/>
              <a:ext cx="457200" cy="2746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ts val="1000"/>
                </a:spcAft>
              </a:pPr>
              <a:r>
                <a:rPr lang="en-US" sz="1400" b="0" i="0">
                  <a:latin typeface="Calibri" pitchFamily="34" charset="0"/>
                </a:rPr>
                <a:t>M4</a:t>
              </a:r>
              <a:endParaRPr lang="en-US" sz="1400"/>
            </a:p>
          </p:txBody>
        </p:sp>
        <p:sp>
          <p:nvSpPr>
            <p:cNvPr id="38" name="Line 8"/>
            <p:cNvSpPr>
              <a:spLocks noChangeShapeType="1"/>
            </p:cNvSpPr>
            <p:nvPr/>
          </p:nvSpPr>
          <p:spPr bwMode="auto">
            <a:xfrm flipH="1">
              <a:off x="3886200" y="2524125"/>
              <a:ext cx="184150" cy="365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9"/>
            <p:cNvSpPr>
              <a:spLocks noChangeShapeType="1"/>
            </p:cNvSpPr>
            <p:nvPr/>
          </p:nvSpPr>
          <p:spPr bwMode="auto">
            <a:xfrm>
              <a:off x="4527550" y="2543175"/>
              <a:ext cx="182563" cy="365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0"/>
            <p:cNvSpPr>
              <a:spLocks noChangeShapeType="1"/>
            </p:cNvSpPr>
            <p:nvPr/>
          </p:nvSpPr>
          <p:spPr bwMode="auto">
            <a:xfrm flipH="1">
              <a:off x="3246438" y="3182938"/>
              <a:ext cx="274637" cy="2746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1"/>
            <p:cNvSpPr>
              <a:spLocks noChangeShapeType="1"/>
            </p:cNvSpPr>
            <p:nvPr/>
          </p:nvSpPr>
          <p:spPr bwMode="auto">
            <a:xfrm>
              <a:off x="3000375" y="3732213"/>
              <a:ext cx="184150" cy="365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2"/>
            <p:cNvSpPr>
              <a:spLocks noChangeShapeType="1"/>
            </p:cNvSpPr>
            <p:nvPr/>
          </p:nvSpPr>
          <p:spPr bwMode="auto">
            <a:xfrm>
              <a:off x="5167313" y="3182938"/>
              <a:ext cx="90487" cy="2746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4"/>
            <p:cNvSpPr>
              <a:spLocks noChangeShapeType="1"/>
            </p:cNvSpPr>
            <p:nvPr/>
          </p:nvSpPr>
          <p:spPr bwMode="auto">
            <a:xfrm flipH="1">
              <a:off x="4829175" y="3678238"/>
              <a:ext cx="457200" cy="4603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6"/>
            <p:cNvSpPr>
              <a:spLocks noChangeShapeType="1"/>
            </p:cNvSpPr>
            <p:nvPr/>
          </p:nvSpPr>
          <p:spPr bwMode="auto">
            <a:xfrm>
              <a:off x="4327525" y="3792538"/>
              <a:ext cx="158750" cy="342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17"/>
            <p:cNvSpPr>
              <a:spLocks noChangeShapeType="1"/>
            </p:cNvSpPr>
            <p:nvPr/>
          </p:nvSpPr>
          <p:spPr bwMode="auto">
            <a:xfrm>
              <a:off x="5441950" y="3732213"/>
              <a:ext cx="0" cy="365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Rectangle 18"/>
            <p:cNvSpPr>
              <a:spLocks noChangeArrowheads="1"/>
            </p:cNvSpPr>
            <p:nvPr/>
          </p:nvSpPr>
          <p:spPr bwMode="auto">
            <a:xfrm>
              <a:off x="5257800" y="4097338"/>
              <a:ext cx="457200" cy="2746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ts val="1000"/>
                </a:spcAft>
              </a:pPr>
              <a:r>
                <a:rPr lang="en-US" sz="1400" b="0" i="0">
                  <a:latin typeface="Calibri" pitchFamily="34" charset="0"/>
                </a:rPr>
                <a:t>M9</a:t>
              </a:r>
              <a:endParaRPr lang="en-US" sz="1400"/>
            </a:p>
          </p:txBody>
        </p:sp>
        <p:sp>
          <p:nvSpPr>
            <p:cNvPr id="47" name="Line 20"/>
            <p:cNvSpPr>
              <a:spLocks noChangeShapeType="1"/>
            </p:cNvSpPr>
            <p:nvPr/>
          </p:nvSpPr>
          <p:spPr bwMode="auto">
            <a:xfrm flipH="1">
              <a:off x="4257675" y="3109913"/>
              <a:ext cx="457200" cy="342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Rectangle 21"/>
            <p:cNvSpPr>
              <a:spLocks noChangeArrowheads="1"/>
            </p:cNvSpPr>
            <p:nvPr/>
          </p:nvSpPr>
          <p:spPr bwMode="auto">
            <a:xfrm>
              <a:off x="4710113" y="2857500"/>
              <a:ext cx="457200" cy="2730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ts val="1000"/>
                </a:spcAft>
              </a:pPr>
              <a:r>
                <a:rPr lang="en-US" sz="1400" b="0" i="0">
                  <a:latin typeface="Calibri" pitchFamily="34" charset="0"/>
                </a:rPr>
                <a:t>M5</a:t>
              </a:r>
              <a:endParaRPr lang="en-US" sz="1400"/>
            </a:p>
          </p:txBody>
        </p:sp>
        <p:sp>
          <p:nvSpPr>
            <p:cNvPr id="49" name="Rectangle 18"/>
            <p:cNvSpPr>
              <a:spLocks noChangeArrowheads="1"/>
            </p:cNvSpPr>
            <p:nvPr/>
          </p:nvSpPr>
          <p:spPr bwMode="auto">
            <a:xfrm>
              <a:off x="4419600" y="4191000"/>
              <a:ext cx="457200" cy="2746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ts val="1000"/>
                </a:spcAft>
              </a:pPr>
              <a:r>
                <a:rPr lang="en-US" sz="1400" b="0" i="0">
                  <a:latin typeface="Calibri" pitchFamily="34" charset="0"/>
                </a:rPr>
                <a:t>M8</a:t>
              </a:r>
              <a:endParaRPr lang="en-US" sz="1400"/>
            </a:p>
          </p:txBody>
        </p:sp>
      </p:grpSp>
      <p:sp>
        <p:nvSpPr>
          <p:cNvPr id="51" name="Text Box 30"/>
          <p:cNvSpPr txBox="1">
            <a:spLocks noChangeArrowheads="1"/>
          </p:cNvSpPr>
          <p:nvPr/>
        </p:nvSpPr>
        <p:spPr bwMode="auto">
          <a:xfrm>
            <a:off x="1981200" y="4800600"/>
            <a:ext cx="5257800" cy="838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sz="1400" i="0" dirty="0">
                <a:latin typeface="Calibri" pitchFamily="34" charset="0"/>
              </a:rPr>
              <a:t>Please find the  integration test order  using the top-down approach.</a:t>
            </a:r>
          </a:p>
          <a:p>
            <a:pPr>
              <a:spcAft>
                <a:spcPts val="1000"/>
              </a:spcAft>
            </a:pPr>
            <a:r>
              <a:rPr lang="en-US" sz="1400" i="0" dirty="0">
                <a:latin typeface="Calibri" pitchFamily="34" charset="0"/>
              </a:rPr>
              <a:t>Please find the integration sequence using the bottom-up approach.</a:t>
            </a:r>
          </a:p>
          <a:p>
            <a:pPr>
              <a:spcAft>
                <a:spcPts val="1000"/>
              </a:spcAft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7716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5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5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767926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Module </a:t>
            </a:r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#6– </a:t>
            </a:r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Software Integration testing</a:t>
            </a:r>
          </a:p>
        </p:txBody>
      </p:sp>
      <p:sp>
        <p:nvSpPr>
          <p:cNvPr id="24" name="Rounded Rectangle 4"/>
          <p:cNvSpPr/>
          <p:nvPr/>
        </p:nvSpPr>
        <p:spPr>
          <a:xfrm>
            <a:off x="1524000" y="1066800"/>
            <a:ext cx="6400800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Object-Oriented Software Integration</a:t>
            </a:r>
            <a:endParaRPr lang="en-US" alt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838200" y="1905000"/>
            <a:ext cx="7467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a number of proposed integration test strategies for object-oriented software.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One of them is known as Class Test Order.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is class test order?</a:t>
            </a:r>
            <a:br>
              <a:rPr lang="en-US" dirty="0" smtClean="0"/>
            </a:br>
            <a:r>
              <a:rPr lang="en-US" dirty="0" smtClean="0"/>
              <a:t>- It is a class test sequence order for a class library or an OO program.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It uses a class relation diagram as its class integration test model.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This class test order provides a unit test sequence for classes in a class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16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5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5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767926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Module </a:t>
            </a:r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#6– </a:t>
            </a:r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Software Integration testing</a:t>
            </a:r>
          </a:p>
        </p:txBody>
      </p:sp>
      <p:sp>
        <p:nvSpPr>
          <p:cNvPr id="24" name="Rounded Rectangle 4"/>
          <p:cNvSpPr/>
          <p:nvPr/>
        </p:nvSpPr>
        <p:spPr>
          <a:xfrm>
            <a:off x="1524000" y="1066800"/>
            <a:ext cx="6400800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 Class Test Order for Object-Oriented Programs</a:t>
            </a:r>
            <a:endParaRPr lang="en-US" alt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Rectangle 8"/>
          <p:cNvSpPr>
            <a:spLocks noChangeArrowheads="1"/>
          </p:cNvSpPr>
          <p:nvPr/>
        </p:nvSpPr>
        <p:spPr bwMode="auto">
          <a:xfrm>
            <a:off x="1752600" y="1676400"/>
            <a:ext cx="106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ButtonList</a:t>
            </a:r>
          </a:p>
        </p:txBody>
      </p:sp>
      <p:sp>
        <p:nvSpPr>
          <p:cNvPr id="103" name="Rectangle 9"/>
          <p:cNvSpPr>
            <a:spLocks noChangeArrowheads="1"/>
          </p:cNvSpPr>
          <p:nvPr/>
        </p:nvSpPr>
        <p:spPr bwMode="auto">
          <a:xfrm>
            <a:off x="1752600" y="2514600"/>
            <a:ext cx="106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Button</a:t>
            </a:r>
          </a:p>
        </p:txBody>
      </p:sp>
      <p:sp>
        <p:nvSpPr>
          <p:cNvPr id="104" name="Rectangle 10"/>
          <p:cNvSpPr>
            <a:spLocks noChangeArrowheads="1"/>
          </p:cNvSpPr>
          <p:nvPr/>
        </p:nvSpPr>
        <p:spPr bwMode="auto">
          <a:xfrm>
            <a:off x="5486400" y="1676400"/>
            <a:ext cx="106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Sensor</a:t>
            </a:r>
          </a:p>
        </p:txBody>
      </p:sp>
      <p:sp>
        <p:nvSpPr>
          <p:cNvPr id="105" name="Rectangle 11"/>
          <p:cNvSpPr>
            <a:spLocks noChangeArrowheads="1"/>
          </p:cNvSpPr>
          <p:nvPr/>
        </p:nvSpPr>
        <p:spPr bwMode="auto">
          <a:xfrm>
            <a:off x="1752600" y="3276600"/>
            <a:ext cx="106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TextButton</a:t>
            </a:r>
          </a:p>
        </p:txBody>
      </p:sp>
      <p:sp>
        <p:nvSpPr>
          <p:cNvPr id="106" name="Rectangle 12"/>
          <p:cNvSpPr>
            <a:spLocks noChangeArrowheads="1"/>
          </p:cNvSpPr>
          <p:nvPr/>
        </p:nvSpPr>
        <p:spPr bwMode="auto">
          <a:xfrm>
            <a:off x="1752600" y="4267200"/>
            <a:ext cx="106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Subject</a:t>
            </a:r>
          </a:p>
        </p:txBody>
      </p:sp>
      <p:sp>
        <p:nvSpPr>
          <p:cNvPr id="107" name="Rectangle 13"/>
          <p:cNvSpPr>
            <a:spLocks noChangeArrowheads="1"/>
          </p:cNvSpPr>
          <p:nvPr/>
        </p:nvSpPr>
        <p:spPr bwMode="auto">
          <a:xfrm>
            <a:off x="1752600" y="5105400"/>
            <a:ext cx="106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InstructorItr</a:t>
            </a:r>
          </a:p>
        </p:txBody>
      </p:sp>
      <p:sp>
        <p:nvSpPr>
          <p:cNvPr id="108" name="Rectangle 14"/>
          <p:cNvSpPr>
            <a:spLocks noChangeArrowheads="1"/>
          </p:cNvSpPr>
          <p:nvPr/>
        </p:nvSpPr>
        <p:spPr bwMode="auto">
          <a:xfrm>
            <a:off x="3733800" y="3276600"/>
            <a:ext cx="106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ButtonState</a:t>
            </a:r>
          </a:p>
        </p:txBody>
      </p:sp>
      <p:sp>
        <p:nvSpPr>
          <p:cNvPr id="109" name="Rectangle 15"/>
          <p:cNvSpPr>
            <a:spLocks noChangeArrowheads="1"/>
          </p:cNvSpPr>
          <p:nvPr/>
        </p:nvSpPr>
        <p:spPr bwMode="auto">
          <a:xfrm>
            <a:off x="4343400" y="2438400"/>
            <a:ext cx="106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Event</a:t>
            </a:r>
          </a:p>
        </p:txBody>
      </p:sp>
      <p:sp>
        <p:nvSpPr>
          <p:cNvPr id="110" name="Rectangle 16"/>
          <p:cNvSpPr>
            <a:spLocks noChangeArrowheads="1"/>
          </p:cNvSpPr>
          <p:nvPr/>
        </p:nvSpPr>
        <p:spPr bwMode="auto">
          <a:xfrm>
            <a:off x="6553200" y="2438400"/>
            <a:ext cx="106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Scene</a:t>
            </a:r>
          </a:p>
        </p:txBody>
      </p:sp>
      <p:sp>
        <p:nvSpPr>
          <p:cNvPr id="111" name="Rectangle 17"/>
          <p:cNvSpPr>
            <a:spLocks noChangeArrowheads="1"/>
          </p:cNvSpPr>
          <p:nvPr/>
        </p:nvSpPr>
        <p:spPr bwMode="auto">
          <a:xfrm>
            <a:off x="5486400" y="3276600"/>
            <a:ext cx="106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World</a:t>
            </a:r>
          </a:p>
        </p:txBody>
      </p:sp>
      <p:sp>
        <p:nvSpPr>
          <p:cNvPr id="112" name="Rectangle 18"/>
          <p:cNvSpPr>
            <a:spLocks noChangeArrowheads="1"/>
          </p:cNvSpPr>
          <p:nvPr/>
        </p:nvSpPr>
        <p:spPr bwMode="auto">
          <a:xfrm>
            <a:off x="3962400" y="4267200"/>
            <a:ext cx="106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Control</a:t>
            </a:r>
          </a:p>
        </p:txBody>
      </p:sp>
      <p:sp>
        <p:nvSpPr>
          <p:cNvPr id="113" name="Rectangle 19"/>
          <p:cNvSpPr>
            <a:spLocks noChangeArrowheads="1"/>
          </p:cNvSpPr>
          <p:nvPr/>
        </p:nvSpPr>
        <p:spPr bwMode="auto">
          <a:xfrm>
            <a:off x="3962400" y="5105400"/>
            <a:ext cx="106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ControlState</a:t>
            </a:r>
          </a:p>
        </p:txBody>
      </p:sp>
      <p:sp>
        <p:nvSpPr>
          <p:cNvPr id="114" name="Rectangle 20"/>
          <p:cNvSpPr>
            <a:spLocks noChangeArrowheads="1"/>
          </p:cNvSpPr>
          <p:nvPr/>
        </p:nvSpPr>
        <p:spPr bwMode="auto">
          <a:xfrm>
            <a:off x="5638800" y="4267200"/>
            <a:ext cx="106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CanvasRep</a:t>
            </a:r>
          </a:p>
        </p:txBody>
      </p:sp>
      <p:sp>
        <p:nvSpPr>
          <p:cNvPr id="115" name="Rectangle 21"/>
          <p:cNvSpPr>
            <a:spLocks noChangeArrowheads="1"/>
          </p:cNvSpPr>
          <p:nvPr/>
        </p:nvSpPr>
        <p:spPr bwMode="auto">
          <a:xfrm>
            <a:off x="7086600" y="4267200"/>
            <a:ext cx="106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Canvas</a:t>
            </a:r>
          </a:p>
        </p:txBody>
      </p:sp>
      <p:sp>
        <p:nvSpPr>
          <p:cNvPr id="116" name="Rectangle 22"/>
          <p:cNvSpPr>
            <a:spLocks noChangeArrowheads="1"/>
          </p:cNvSpPr>
          <p:nvPr/>
        </p:nvSpPr>
        <p:spPr bwMode="auto">
          <a:xfrm>
            <a:off x="5715000" y="4800600"/>
            <a:ext cx="106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MonoScene</a:t>
            </a:r>
          </a:p>
        </p:txBody>
      </p:sp>
      <p:sp>
        <p:nvSpPr>
          <p:cNvPr id="117" name="Line 23"/>
          <p:cNvSpPr>
            <a:spLocks noChangeShapeType="1"/>
          </p:cNvSpPr>
          <p:nvPr/>
        </p:nvSpPr>
        <p:spPr bwMode="auto">
          <a:xfrm flipV="1">
            <a:off x="5410200" y="2057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18" name="Line 24"/>
          <p:cNvSpPr>
            <a:spLocks noChangeShapeType="1"/>
          </p:cNvSpPr>
          <p:nvPr/>
        </p:nvSpPr>
        <p:spPr bwMode="auto">
          <a:xfrm>
            <a:off x="6019800" y="2057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19" name="Line 25"/>
          <p:cNvSpPr>
            <a:spLocks noChangeShapeType="1"/>
          </p:cNvSpPr>
          <p:nvPr/>
        </p:nvSpPr>
        <p:spPr bwMode="auto">
          <a:xfrm>
            <a:off x="5410200" y="2819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20" name="Line 26"/>
          <p:cNvSpPr>
            <a:spLocks noChangeShapeType="1"/>
          </p:cNvSpPr>
          <p:nvPr/>
        </p:nvSpPr>
        <p:spPr bwMode="auto">
          <a:xfrm flipV="1">
            <a:off x="6096000" y="2819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21" name="Line 27"/>
          <p:cNvSpPr>
            <a:spLocks noChangeShapeType="1"/>
          </p:cNvSpPr>
          <p:nvPr/>
        </p:nvSpPr>
        <p:spPr bwMode="auto">
          <a:xfrm>
            <a:off x="7315200" y="28194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22" name="Line 28"/>
          <p:cNvSpPr>
            <a:spLocks noChangeShapeType="1"/>
          </p:cNvSpPr>
          <p:nvPr/>
        </p:nvSpPr>
        <p:spPr bwMode="auto">
          <a:xfrm>
            <a:off x="6553200" y="36576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23" name="Line 29"/>
          <p:cNvSpPr>
            <a:spLocks noChangeShapeType="1"/>
          </p:cNvSpPr>
          <p:nvPr/>
        </p:nvSpPr>
        <p:spPr bwMode="auto">
          <a:xfrm flipH="1">
            <a:off x="6705600" y="4419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24" name="Line 31"/>
          <p:cNvSpPr>
            <a:spLocks noChangeShapeType="1"/>
          </p:cNvSpPr>
          <p:nvPr/>
        </p:nvSpPr>
        <p:spPr bwMode="auto">
          <a:xfrm>
            <a:off x="2057400" y="2057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25" name="Line 32"/>
          <p:cNvSpPr>
            <a:spLocks noChangeShapeType="1"/>
          </p:cNvSpPr>
          <p:nvPr/>
        </p:nvSpPr>
        <p:spPr bwMode="auto">
          <a:xfrm flipV="1">
            <a:off x="2514600" y="2057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26" name="Line 33"/>
          <p:cNvSpPr>
            <a:spLocks noChangeShapeType="1"/>
          </p:cNvSpPr>
          <p:nvPr/>
        </p:nvSpPr>
        <p:spPr bwMode="auto">
          <a:xfrm flipV="1">
            <a:off x="2362200" y="2895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27" name="Line 34"/>
          <p:cNvSpPr>
            <a:spLocks noChangeShapeType="1"/>
          </p:cNvSpPr>
          <p:nvPr/>
        </p:nvSpPr>
        <p:spPr bwMode="auto">
          <a:xfrm>
            <a:off x="2819400" y="3429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28" name="Line 35"/>
          <p:cNvSpPr>
            <a:spLocks noChangeShapeType="1"/>
          </p:cNvSpPr>
          <p:nvPr/>
        </p:nvSpPr>
        <p:spPr bwMode="auto">
          <a:xfrm>
            <a:off x="2819400" y="28956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29" name="Line 36"/>
          <p:cNvSpPr>
            <a:spLocks noChangeShapeType="1"/>
          </p:cNvSpPr>
          <p:nvPr/>
        </p:nvSpPr>
        <p:spPr bwMode="auto">
          <a:xfrm>
            <a:off x="2819400" y="2667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30" name="Line 37"/>
          <p:cNvSpPr>
            <a:spLocks noChangeShapeType="1"/>
          </p:cNvSpPr>
          <p:nvPr/>
        </p:nvSpPr>
        <p:spPr bwMode="auto">
          <a:xfrm flipV="1">
            <a:off x="2819400" y="1828800"/>
            <a:ext cx="2667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31" name="Line 38"/>
          <p:cNvSpPr>
            <a:spLocks noChangeShapeType="1"/>
          </p:cNvSpPr>
          <p:nvPr/>
        </p:nvSpPr>
        <p:spPr bwMode="auto">
          <a:xfrm flipV="1">
            <a:off x="4953000" y="28194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32" name="Line 39"/>
          <p:cNvSpPr>
            <a:spLocks noChangeShapeType="1"/>
          </p:cNvSpPr>
          <p:nvPr/>
        </p:nvSpPr>
        <p:spPr bwMode="auto">
          <a:xfrm flipV="1">
            <a:off x="4267200" y="4648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33" name="Line 40"/>
          <p:cNvSpPr>
            <a:spLocks noChangeShapeType="1"/>
          </p:cNvSpPr>
          <p:nvPr/>
        </p:nvSpPr>
        <p:spPr bwMode="auto">
          <a:xfrm>
            <a:off x="4800600" y="4648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34" name="Line 41"/>
          <p:cNvSpPr>
            <a:spLocks noChangeShapeType="1"/>
          </p:cNvSpPr>
          <p:nvPr/>
        </p:nvSpPr>
        <p:spPr bwMode="auto">
          <a:xfrm flipV="1">
            <a:off x="2057400" y="4648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35" name="Line 42"/>
          <p:cNvSpPr>
            <a:spLocks noChangeShapeType="1"/>
          </p:cNvSpPr>
          <p:nvPr/>
        </p:nvSpPr>
        <p:spPr bwMode="auto">
          <a:xfrm>
            <a:off x="2590800" y="4648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36" name="Line 43"/>
          <p:cNvSpPr>
            <a:spLocks noChangeShapeType="1"/>
          </p:cNvSpPr>
          <p:nvPr/>
        </p:nvSpPr>
        <p:spPr bwMode="auto">
          <a:xfrm flipH="1">
            <a:off x="2819400" y="36576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37" name="Line 44"/>
          <p:cNvSpPr>
            <a:spLocks noChangeShapeType="1"/>
          </p:cNvSpPr>
          <p:nvPr/>
        </p:nvSpPr>
        <p:spPr bwMode="auto">
          <a:xfrm>
            <a:off x="2819400" y="46482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38" name="Line 45"/>
          <p:cNvSpPr>
            <a:spLocks noChangeShapeType="1"/>
          </p:cNvSpPr>
          <p:nvPr/>
        </p:nvSpPr>
        <p:spPr bwMode="auto">
          <a:xfrm>
            <a:off x="5029200" y="46482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39" name="Line 46"/>
          <p:cNvSpPr>
            <a:spLocks noChangeShapeType="1"/>
          </p:cNvSpPr>
          <p:nvPr/>
        </p:nvSpPr>
        <p:spPr bwMode="auto">
          <a:xfrm>
            <a:off x="5562600" y="54102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40" name="Line 47"/>
          <p:cNvSpPr>
            <a:spLocks noChangeShapeType="1"/>
          </p:cNvSpPr>
          <p:nvPr/>
        </p:nvSpPr>
        <p:spPr bwMode="auto">
          <a:xfrm flipV="1">
            <a:off x="6781800" y="48768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41" name="Line 48"/>
          <p:cNvSpPr>
            <a:spLocks noChangeShapeType="1"/>
          </p:cNvSpPr>
          <p:nvPr/>
        </p:nvSpPr>
        <p:spPr bwMode="auto">
          <a:xfrm>
            <a:off x="5029200" y="44196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42" name="Line 49"/>
          <p:cNvSpPr>
            <a:spLocks noChangeShapeType="1"/>
          </p:cNvSpPr>
          <p:nvPr/>
        </p:nvSpPr>
        <p:spPr bwMode="auto">
          <a:xfrm>
            <a:off x="6553200" y="1905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43" name="Line 50"/>
          <p:cNvSpPr>
            <a:spLocks noChangeShapeType="1"/>
          </p:cNvSpPr>
          <p:nvPr/>
        </p:nvSpPr>
        <p:spPr bwMode="auto">
          <a:xfrm>
            <a:off x="8229600" y="25908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44" name="Line 51"/>
          <p:cNvSpPr>
            <a:spLocks noChangeShapeType="1"/>
          </p:cNvSpPr>
          <p:nvPr/>
        </p:nvSpPr>
        <p:spPr bwMode="auto">
          <a:xfrm>
            <a:off x="8305800" y="19050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45" name="Line 52"/>
          <p:cNvSpPr>
            <a:spLocks noChangeShapeType="1"/>
          </p:cNvSpPr>
          <p:nvPr/>
        </p:nvSpPr>
        <p:spPr bwMode="auto">
          <a:xfrm flipV="1">
            <a:off x="6781800" y="5105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46" name="Line 53"/>
          <p:cNvSpPr>
            <a:spLocks noChangeShapeType="1"/>
          </p:cNvSpPr>
          <p:nvPr/>
        </p:nvSpPr>
        <p:spPr bwMode="auto">
          <a:xfrm>
            <a:off x="7620000" y="2590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47" name="Line 54"/>
          <p:cNvSpPr>
            <a:spLocks noChangeShapeType="1"/>
          </p:cNvSpPr>
          <p:nvPr/>
        </p:nvSpPr>
        <p:spPr bwMode="auto">
          <a:xfrm>
            <a:off x="8458200" y="1676400"/>
            <a:ext cx="0" cy="3733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48" name="Line 55"/>
          <p:cNvSpPr>
            <a:spLocks noChangeShapeType="1"/>
          </p:cNvSpPr>
          <p:nvPr/>
        </p:nvSpPr>
        <p:spPr bwMode="auto">
          <a:xfrm>
            <a:off x="6553200" y="17526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49" name="Text Box 60"/>
          <p:cNvSpPr txBox="1">
            <a:spLocks noChangeArrowheads="1"/>
          </p:cNvSpPr>
          <p:nvPr/>
        </p:nvSpPr>
        <p:spPr bwMode="auto">
          <a:xfrm>
            <a:off x="2514600" y="2133600"/>
            <a:ext cx="4013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AG</a:t>
            </a:r>
          </a:p>
        </p:txBody>
      </p:sp>
      <p:sp>
        <p:nvSpPr>
          <p:cNvPr id="150" name="Text Box 61"/>
          <p:cNvSpPr txBox="1">
            <a:spLocks noChangeArrowheads="1"/>
          </p:cNvSpPr>
          <p:nvPr/>
        </p:nvSpPr>
        <p:spPr bwMode="auto">
          <a:xfrm>
            <a:off x="2057400" y="2209800"/>
            <a:ext cx="3706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AS</a:t>
            </a:r>
          </a:p>
        </p:txBody>
      </p:sp>
      <p:sp>
        <p:nvSpPr>
          <p:cNvPr id="151" name="Text Box 62"/>
          <p:cNvSpPr txBox="1">
            <a:spLocks noChangeArrowheads="1"/>
          </p:cNvSpPr>
          <p:nvPr/>
        </p:nvSpPr>
        <p:spPr bwMode="auto">
          <a:xfrm>
            <a:off x="5638800" y="2286000"/>
            <a:ext cx="3706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AS</a:t>
            </a:r>
          </a:p>
        </p:txBody>
      </p:sp>
      <p:sp>
        <p:nvSpPr>
          <p:cNvPr id="152" name="Text Box 63"/>
          <p:cNvSpPr txBox="1">
            <a:spLocks noChangeArrowheads="1"/>
          </p:cNvSpPr>
          <p:nvPr/>
        </p:nvSpPr>
        <p:spPr bwMode="auto">
          <a:xfrm>
            <a:off x="6400800" y="2057400"/>
            <a:ext cx="3706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AS</a:t>
            </a:r>
          </a:p>
        </p:txBody>
      </p:sp>
      <p:sp>
        <p:nvSpPr>
          <p:cNvPr id="153" name="Text Box 64"/>
          <p:cNvSpPr txBox="1">
            <a:spLocks noChangeArrowheads="1"/>
          </p:cNvSpPr>
          <p:nvPr/>
        </p:nvSpPr>
        <p:spPr bwMode="auto">
          <a:xfrm>
            <a:off x="5638800" y="2819400"/>
            <a:ext cx="3706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AS</a:t>
            </a:r>
          </a:p>
        </p:txBody>
      </p:sp>
      <p:sp>
        <p:nvSpPr>
          <p:cNvPr id="154" name="Text Box 65"/>
          <p:cNvSpPr txBox="1">
            <a:spLocks noChangeArrowheads="1"/>
          </p:cNvSpPr>
          <p:nvPr/>
        </p:nvSpPr>
        <p:spPr bwMode="auto">
          <a:xfrm>
            <a:off x="7924800" y="2057400"/>
            <a:ext cx="3706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AS</a:t>
            </a:r>
          </a:p>
        </p:txBody>
      </p:sp>
      <p:sp>
        <p:nvSpPr>
          <p:cNvPr id="155" name="Text Box 66"/>
          <p:cNvSpPr txBox="1">
            <a:spLocks noChangeArrowheads="1"/>
          </p:cNvSpPr>
          <p:nvPr/>
        </p:nvSpPr>
        <p:spPr bwMode="auto">
          <a:xfrm>
            <a:off x="6705600" y="4495800"/>
            <a:ext cx="3706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AS</a:t>
            </a:r>
          </a:p>
        </p:txBody>
      </p:sp>
      <p:sp>
        <p:nvSpPr>
          <p:cNvPr id="156" name="Text Box 67"/>
          <p:cNvSpPr txBox="1">
            <a:spLocks noChangeArrowheads="1"/>
          </p:cNvSpPr>
          <p:nvPr/>
        </p:nvSpPr>
        <p:spPr bwMode="auto">
          <a:xfrm>
            <a:off x="6934200" y="3276600"/>
            <a:ext cx="4013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AG</a:t>
            </a:r>
          </a:p>
        </p:txBody>
      </p:sp>
      <p:sp>
        <p:nvSpPr>
          <p:cNvPr id="157" name="Text Box 68"/>
          <p:cNvSpPr txBox="1">
            <a:spLocks noChangeArrowheads="1"/>
          </p:cNvSpPr>
          <p:nvPr/>
        </p:nvSpPr>
        <p:spPr bwMode="auto">
          <a:xfrm>
            <a:off x="2667000" y="4800600"/>
            <a:ext cx="3706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AS</a:t>
            </a:r>
          </a:p>
        </p:txBody>
      </p:sp>
      <p:sp>
        <p:nvSpPr>
          <p:cNvPr id="158" name="Text Box 69"/>
          <p:cNvSpPr txBox="1">
            <a:spLocks noChangeArrowheads="1"/>
          </p:cNvSpPr>
          <p:nvPr/>
        </p:nvSpPr>
        <p:spPr bwMode="auto">
          <a:xfrm>
            <a:off x="1752600" y="4724400"/>
            <a:ext cx="3706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AS</a:t>
            </a:r>
          </a:p>
        </p:txBody>
      </p:sp>
      <p:sp>
        <p:nvSpPr>
          <p:cNvPr id="159" name="Text Box 70"/>
          <p:cNvSpPr txBox="1">
            <a:spLocks noChangeArrowheads="1"/>
          </p:cNvSpPr>
          <p:nvPr/>
        </p:nvSpPr>
        <p:spPr bwMode="auto">
          <a:xfrm>
            <a:off x="3124200" y="3505200"/>
            <a:ext cx="3706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AS</a:t>
            </a:r>
          </a:p>
        </p:txBody>
      </p:sp>
      <p:sp>
        <p:nvSpPr>
          <p:cNvPr id="160" name="Text Box 71"/>
          <p:cNvSpPr txBox="1">
            <a:spLocks noChangeArrowheads="1"/>
          </p:cNvSpPr>
          <p:nvPr/>
        </p:nvSpPr>
        <p:spPr bwMode="auto">
          <a:xfrm>
            <a:off x="3276600" y="2895600"/>
            <a:ext cx="3706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AS</a:t>
            </a:r>
          </a:p>
        </p:txBody>
      </p:sp>
      <p:sp>
        <p:nvSpPr>
          <p:cNvPr id="161" name="Text Box 72"/>
          <p:cNvSpPr txBox="1">
            <a:spLocks noChangeArrowheads="1"/>
          </p:cNvSpPr>
          <p:nvPr/>
        </p:nvSpPr>
        <p:spPr bwMode="auto">
          <a:xfrm>
            <a:off x="3733800" y="2438400"/>
            <a:ext cx="3706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AS</a:t>
            </a:r>
          </a:p>
        </p:txBody>
      </p:sp>
      <p:sp>
        <p:nvSpPr>
          <p:cNvPr id="162" name="Text Box 73"/>
          <p:cNvSpPr txBox="1">
            <a:spLocks noChangeArrowheads="1"/>
          </p:cNvSpPr>
          <p:nvPr/>
        </p:nvSpPr>
        <p:spPr bwMode="auto">
          <a:xfrm>
            <a:off x="3962400" y="1905000"/>
            <a:ext cx="4013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AG</a:t>
            </a:r>
          </a:p>
        </p:txBody>
      </p:sp>
      <p:sp>
        <p:nvSpPr>
          <p:cNvPr id="163" name="Text Box 74"/>
          <p:cNvSpPr txBox="1">
            <a:spLocks noChangeArrowheads="1"/>
          </p:cNvSpPr>
          <p:nvPr/>
        </p:nvSpPr>
        <p:spPr bwMode="auto">
          <a:xfrm>
            <a:off x="3352800" y="3810000"/>
            <a:ext cx="2295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I</a:t>
            </a:r>
          </a:p>
        </p:txBody>
      </p:sp>
      <p:sp>
        <p:nvSpPr>
          <p:cNvPr id="164" name="Text Box 75"/>
          <p:cNvSpPr txBox="1">
            <a:spLocks noChangeArrowheads="1"/>
          </p:cNvSpPr>
          <p:nvPr/>
        </p:nvSpPr>
        <p:spPr bwMode="auto">
          <a:xfrm>
            <a:off x="2362200" y="3048000"/>
            <a:ext cx="3603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I</a:t>
            </a:r>
          </a:p>
        </p:txBody>
      </p:sp>
      <p:sp>
        <p:nvSpPr>
          <p:cNvPr id="165" name="Text Box 76"/>
          <p:cNvSpPr txBox="1">
            <a:spLocks noChangeArrowheads="1"/>
          </p:cNvSpPr>
          <p:nvPr/>
        </p:nvSpPr>
        <p:spPr bwMode="auto">
          <a:xfrm>
            <a:off x="3429000" y="4648200"/>
            <a:ext cx="2295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I</a:t>
            </a:r>
          </a:p>
        </p:txBody>
      </p:sp>
      <p:sp>
        <p:nvSpPr>
          <p:cNvPr id="166" name="Text Box 77"/>
          <p:cNvSpPr txBox="1">
            <a:spLocks noChangeArrowheads="1"/>
          </p:cNvSpPr>
          <p:nvPr/>
        </p:nvSpPr>
        <p:spPr bwMode="auto">
          <a:xfrm>
            <a:off x="5257800" y="4267200"/>
            <a:ext cx="2295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I</a:t>
            </a:r>
          </a:p>
        </p:txBody>
      </p:sp>
      <p:sp>
        <p:nvSpPr>
          <p:cNvPr id="167" name="Text Box 78"/>
          <p:cNvSpPr txBox="1">
            <a:spLocks noChangeArrowheads="1"/>
          </p:cNvSpPr>
          <p:nvPr/>
        </p:nvSpPr>
        <p:spPr bwMode="auto">
          <a:xfrm>
            <a:off x="8001000" y="3352800"/>
            <a:ext cx="2295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I</a:t>
            </a:r>
          </a:p>
        </p:txBody>
      </p:sp>
      <p:sp>
        <p:nvSpPr>
          <p:cNvPr id="168" name="Text Box 79"/>
          <p:cNvSpPr txBox="1">
            <a:spLocks noChangeArrowheads="1"/>
          </p:cNvSpPr>
          <p:nvPr/>
        </p:nvSpPr>
        <p:spPr bwMode="auto">
          <a:xfrm>
            <a:off x="6096000" y="2819400"/>
            <a:ext cx="2295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I</a:t>
            </a:r>
          </a:p>
        </p:txBody>
      </p:sp>
      <p:sp>
        <p:nvSpPr>
          <p:cNvPr id="169" name="Text Box 80"/>
          <p:cNvSpPr txBox="1">
            <a:spLocks noChangeArrowheads="1"/>
          </p:cNvSpPr>
          <p:nvPr/>
        </p:nvSpPr>
        <p:spPr bwMode="auto">
          <a:xfrm>
            <a:off x="4800600" y="4800600"/>
            <a:ext cx="3706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AS</a:t>
            </a:r>
          </a:p>
        </p:txBody>
      </p:sp>
      <p:sp>
        <p:nvSpPr>
          <p:cNvPr id="170" name="Text Box 81"/>
          <p:cNvSpPr txBox="1">
            <a:spLocks noChangeArrowheads="1"/>
          </p:cNvSpPr>
          <p:nvPr/>
        </p:nvSpPr>
        <p:spPr bwMode="auto">
          <a:xfrm>
            <a:off x="3886200" y="4800600"/>
            <a:ext cx="3706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AS</a:t>
            </a:r>
          </a:p>
        </p:txBody>
      </p:sp>
      <p:sp>
        <p:nvSpPr>
          <p:cNvPr id="171" name="Text Box 83"/>
          <p:cNvSpPr txBox="1">
            <a:spLocks noChangeArrowheads="1"/>
          </p:cNvSpPr>
          <p:nvPr/>
        </p:nvSpPr>
        <p:spPr bwMode="auto">
          <a:xfrm>
            <a:off x="5029200" y="3657600"/>
            <a:ext cx="3706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AS</a:t>
            </a:r>
          </a:p>
        </p:txBody>
      </p:sp>
      <p:sp>
        <p:nvSpPr>
          <p:cNvPr id="172" name="Text Box 85"/>
          <p:cNvSpPr txBox="1">
            <a:spLocks noChangeArrowheads="1"/>
          </p:cNvSpPr>
          <p:nvPr/>
        </p:nvSpPr>
        <p:spPr bwMode="auto">
          <a:xfrm>
            <a:off x="6324600" y="3733800"/>
            <a:ext cx="3706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137716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/>
      <p:bldP spid="150" grpId="0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68" grpId="0"/>
      <p:bldP spid="169" grpId="0"/>
      <p:bldP spid="170" grpId="0"/>
      <p:bldP spid="171" grpId="0"/>
      <p:bldP spid="17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5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767926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Module </a:t>
            </a:r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#6– </a:t>
            </a:r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Software Integration testing</a:t>
            </a:r>
          </a:p>
        </p:txBody>
      </p:sp>
      <p:sp>
        <p:nvSpPr>
          <p:cNvPr id="24" name="Rounded Rectangle 4"/>
          <p:cNvSpPr/>
          <p:nvPr/>
        </p:nvSpPr>
        <p:spPr>
          <a:xfrm>
            <a:off x="1524000" y="1066800"/>
            <a:ext cx="6400800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 Class Test Order for Object-Oriented Programs</a:t>
            </a:r>
            <a:endParaRPr lang="en-US" alt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Rectangle 7"/>
          <p:cNvSpPr>
            <a:spLocks noChangeArrowheads="1"/>
          </p:cNvSpPr>
          <p:nvPr/>
        </p:nvSpPr>
        <p:spPr bwMode="auto">
          <a:xfrm>
            <a:off x="1905000" y="1828800"/>
            <a:ext cx="106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ButtonList</a:t>
            </a:r>
          </a:p>
        </p:txBody>
      </p:sp>
      <p:sp>
        <p:nvSpPr>
          <p:cNvPr id="95" name="Rectangle 8"/>
          <p:cNvSpPr>
            <a:spLocks noChangeArrowheads="1"/>
          </p:cNvSpPr>
          <p:nvPr/>
        </p:nvSpPr>
        <p:spPr bwMode="auto">
          <a:xfrm>
            <a:off x="1905000" y="2667000"/>
            <a:ext cx="106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Button</a:t>
            </a:r>
          </a:p>
        </p:txBody>
      </p:sp>
      <p:sp>
        <p:nvSpPr>
          <p:cNvPr id="96" name="Rectangle 9"/>
          <p:cNvSpPr>
            <a:spLocks noChangeArrowheads="1"/>
          </p:cNvSpPr>
          <p:nvPr/>
        </p:nvSpPr>
        <p:spPr bwMode="auto">
          <a:xfrm>
            <a:off x="5638800" y="1828800"/>
            <a:ext cx="106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Sensor</a:t>
            </a:r>
          </a:p>
        </p:txBody>
      </p:sp>
      <p:sp>
        <p:nvSpPr>
          <p:cNvPr id="97" name="Rectangle 10"/>
          <p:cNvSpPr>
            <a:spLocks noChangeArrowheads="1"/>
          </p:cNvSpPr>
          <p:nvPr/>
        </p:nvSpPr>
        <p:spPr bwMode="auto">
          <a:xfrm>
            <a:off x="1905000" y="3429000"/>
            <a:ext cx="106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TextButton</a:t>
            </a:r>
          </a:p>
        </p:txBody>
      </p:sp>
      <p:sp>
        <p:nvSpPr>
          <p:cNvPr id="98" name="Rectangle 11"/>
          <p:cNvSpPr>
            <a:spLocks noChangeArrowheads="1"/>
          </p:cNvSpPr>
          <p:nvPr/>
        </p:nvSpPr>
        <p:spPr bwMode="auto">
          <a:xfrm>
            <a:off x="1905000" y="4419600"/>
            <a:ext cx="106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Subject</a:t>
            </a:r>
          </a:p>
        </p:txBody>
      </p:sp>
      <p:sp>
        <p:nvSpPr>
          <p:cNvPr id="99" name="Rectangle 12"/>
          <p:cNvSpPr>
            <a:spLocks noChangeArrowheads="1"/>
          </p:cNvSpPr>
          <p:nvPr/>
        </p:nvSpPr>
        <p:spPr bwMode="auto">
          <a:xfrm>
            <a:off x="1905000" y="5257800"/>
            <a:ext cx="106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InstructorItr</a:t>
            </a:r>
          </a:p>
        </p:txBody>
      </p:sp>
      <p:sp>
        <p:nvSpPr>
          <p:cNvPr id="100" name="Rectangle 13"/>
          <p:cNvSpPr>
            <a:spLocks noChangeArrowheads="1"/>
          </p:cNvSpPr>
          <p:nvPr/>
        </p:nvSpPr>
        <p:spPr bwMode="auto">
          <a:xfrm>
            <a:off x="3886200" y="3429000"/>
            <a:ext cx="106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ButtonState</a:t>
            </a:r>
          </a:p>
        </p:txBody>
      </p:sp>
      <p:sp>
        <p:nvSpPr>
          <p:cNvPr id="101" name="Rectangle 14"/>
          <p:cNvSpPr>
            <a:spLocks noChangeArrowheads="1"/>
          </p:cNvSpPr>
          <p:nvPr/>
        </p:nvSpPr>
        <p:spPr bwMode="auto">
          <a:xfrm>
            <a:off x="4495800" y="2590800"/>
            <a:ext cx="106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Event</a:t>
            </a:r>
          </a:p>
        </p:txBody>
      </p:sp>
      <p:sp>
        <p:nvSpPr>
          <p:cNvPr id="173" name="Rectangle 15"/>
          <p:cNvSpPr>
            <a:spLocks noChangeArrowheads="1"/>
          </p:cNvSpPr>
          <p:nvPr/>
        </p:nvSpPr>
        <p:spPr bwMode="auto">
          <a:xfrm>
            <a:off x="6705600" y="2590800"/>
            <a:ext cx="106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Scene</a:t>
            </a:r>
          </a:p>
        </p:txBody>
      </p:sp>
      <p:sp>
        <p:nvSpPr>
          <p:cNvPr id="174" name="Rectangle 16"/>
          <p:cNvSpPr>
            <a:spLocks noChangeArrowheads="1"/>
          </p:cNvSpPr>
          <p:nvPr/>
        </p:nvSpPr>
        <p:spPr bwMode="auto">
          <a:xfrm>
            <a:off x="5638800" y="3429000"/>
            <a:ext cx="106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World</a:t>
            </a:r>
          </a:p>
        </p:txBody>
      </p:sp>
      <p:sp>
        <p:nvSpPr>
          <p:cNvPr id="175" name="Rectangle 17"/>
          <p:cNvSpPr>
            <a:spLocks noChangeArrowheads="1"/>
          </p:cNvSpPr>
          <p:nvPr/>
        </p:nvSpPr>
        <p:spPr bwMode="auto">
          <a:xfrm>
            <a:off x="4114800" y="4419600"/>
            <a:ext cx="106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Control</a:t>
            </a:r>
          </a:p>
        </p:txBody>
      </p:sp>
      <p:sp>
        <p:nvSpPr>
          <p:cNvPr id="176" name="Rectangle 18"/>
          <p:cNvSpPr>
            <a:spLocks noChangeArrowheads="1"/>
          </p:cNvSpPr>
          <p:nvPr/>
        </p:nvSpPr>
        <p:spPr bwMode="auto">
          <a:xfrm>
            <a:off x="4114800" y="5257800"/>
            <a:ext cx="106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ControlState</a:t>
            </a:r>
          </a:p>
        </p:txBody>
      </p:sp>
      <p:sp>
        <p:nvSpPr>
          <p:cNvPr id="177" name="Rectangle 19"/>
          <p:cNvSpPr>
            <a:spLocks noChangeArrowheads="1"/>
          </p:cNvSpPr>
          <p:nvPr/>
        </p:nvSpPr>
        <p:spPr bwMode="auto">
          <a:xfrm>
            <a:off x="5791200" y="4419600"/>
            <a:ext cx="106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CanvasRep</a:t>
            </a:r>
          </a:p>
        </p:txBody>
      </p:sp>
      <p:sp>
        <p:nvSpPr>
          <p:cNvPr id="178" name="Rectangle 20"/>
          <p:cNvSpPr>
            <a:spLocks noChangeArrowheads="1"/>
          </p:cNvSpPr>
          <p:nvPr/>
        </p:nvSpPr>
        <p:spPr bwMode="auto">
          <a:xfrm>
            <a:off x="7239000" y="4419600"/>
            <a:ext cx="106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Canvas</a:t>
            </a:r>
          </a:p>
        </p:txBody>
      </p:sp>
      <p:sp>
        <p:nvSpPr>
          <p:cNvPr id="179" name="Rectangle 21"/>
          <p:cNvSpPr>
            <a:spLocks noChangeArrowheads="1"/>
          </p:cNvSpPr>
          <p:nvPr/>
        </p:nvSpPr>
        <p:spPr bwMode="auto">
          <a:xfrm>
            <a:off x="5867400" y="4953000"/>
            <a:ext cx="106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MonoScene</a:t>
            </a:r>
          </a:p>
        </p:txBody>
      </p:sp>
      <p:sp>
        <p:nvSpPr>
          <p:cNvPr id="180" name="Line 22"/>
          <p:cNvSpPr>
            <a:spLocks noChangeShapeType="1"/>
          </p:cNvSpPr>
          <p:nvPr/>
        </p:nvSpPr>
        <p:spPr bwMode="auto">
          <a:xfrm flipV="1">
            <a:off x="5562600" y="22098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81" name="Line 23"/>
          <p:cNvSpPr>
            <a:spLocks noChangeShapeType="1"/>
          </p:cNvSpPr>
          <p:nvPr/>
        </p:nvSpPr>
        <p:spPr bwMode="auto">
          <a:xfrm>
            <a:off x="6172200" y="22098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82" name="Line 24"/>
          <p:cNvSpPr>
            <a:spLocks noChangeShapeType="1"/>
          </p:cNvSpPr>
          <p:nvPr/>
        </p:nvSpPr>
        <p:spPr bwMode="auto">
          <a:xfrm>
            <a:off x="5562600" y="29718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83" name="Line 25"/>
          <p:cNvSpPr>
            <a:spLocks noChangeShapeType="1"/>
          </p:cNvSpPr>
          <p:nvPr/>
        </p:nvSpPr>
        <p:spPr bwMode="auto">
          <a:xfrm flipV="1">
            <a:off x="6248400" y="29718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84" name="Line 26"/>
          <p:cNvSpPr>
            <a:spLocks noChangeShapeType="1"/>
          </p:cNvSpPr>
          <p:nvPr/>
        </p:nvSpPr>
        <p:spPr bwMode="auto">
          <a:xfrm>
            <a:off x="7467600" y="29718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85" name="Line 27"/>
          <p:cNvSpPr>
            <a:spLocks noChangeShapeType="1"/>
          </p:cNvSpPr>
          <p:nvPr/>
        </p:nvSpPr>
        <p:spPr bwMode="auto">
          <a:xfrm>
            <a:off x="6705600" y="38100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86" name="Line 28"/>
          <p:cNvSpPr>
            <a:spLocks noChangeShapeType="1"/>
          </p:cNvSpPr>
          <p:nvPr/>
        </p:nvSpPr>
        <p:spPr bwMode="auto">
          <a:xfrm flipH="1">
            <a:off x="6858000" y="4572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87" name="Line 29"/>
          <p:cNvSpPr>
            <a:spLocks noChangeShapeType="1"/>
          </p:cNvSpPr>
          <p:nvPr/>
        </p:nvSpPr>
        <p:spPr bwMode="auto">
          <a:xfrm>
            <a:off x="2209800" y="2209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88" name="Line 30"/>
          <p:cNvSpPr>
            <a:spLocks noChangeShapeType="1"/>
          </p:cNvSpPr>
          <p:nvPr/>
        </p:nvSpPr>
        <p:spPr bwMode="auto">
          <a:xfrm flipV="1">
            <a:off x="2667000" y="2209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89" name="Line 31"/>
          <p:cNvSpPr>
            <a:spLocks noChangeShapeType="1"/>
          </p:cNvSpPr>
          <p:nvPr/>
        </p:nvSpPr>
        <p:spPr bwMode="auto">
          <a:xfrm flipV="1">
            <a:off x="2514600" y="3048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90" name="Line 32"/>
          <p:cNvSpPr>
            <a:spLocks noChangeShapeType="1"/>
          </p:cNvSpPr>
          <p:nvPr/>
        </p:nvSpPr>
        <p:spPr bwMode="auto">
          <a:xfrm>
            <a:off x="2971800" y="3581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91" name="Line 33"/>
          <p:cNvSpPr>
            <a:spLocks noChangeShapeType="1"/>
          </p:cNvSpPr>
          <p:nvPr/>
        </p:nvSpPr>
        <p:spPr bwMode="auto">
          <a:xfrm>
            <a:off x="2971800" y="30480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92" name="Line 34"/>
          <p:cNvSpPr>
            <a:spLocks noChangeShapeType="1"/>
          </p:cNvSpPr>
          <p:nvPr/>
        </p:nvSpPr>
        <p:spPr bwMode="auto">
          <a:xfrm>
            <a:off x="2971800" y="2819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93" name="Line 35"/>
          <p:cNvSpPr>
            <a:spLocks noChangeShapeType="1"/>
          </p:cNvSpPr>
          <p:nvPr/>
        </p:nvSpPr>
        <p:spPr bwMode="auto">
          <a:xfrm flipV="1">
            <a:off x="2971800" y="1981200"/>
            <a:ext cx="2667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94" name="Line 36"/>
          <p:cNvSpPr>
            <a:spLocks noChangeShapeType="1"/>
          </p:cNvSpPr>
          <p:nvPr/>
        </p:nvSpPr>
        <p:spPr bwMode="auto">
          <a:xfrm flipV="1">
            <a:off x="5105400" y="29718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95" name="Line 37"/>
          <p:cNvSpPr>
            <a:spLocks noChangeShapeType="1"/>
          </p:cNvSpPr>
          <p:nvPr/>
        </p:nvSpPr>
        <p:spPr bwMode="auto">
          <a:xfrm flipV="1">
            <a:off x="4419600" y="4800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96" name="Line 38"/>
          <p:cNvSpPr>
            <a:spLocks noChangeShapeType="1"/>
          </p:cNvSpPr>
          <p:nvPr/>
        </p:nvSpPr>
        <p:spPr bwMode="auto">
          <a:xfrm>
            <a:off x="4953000" y="4800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97" name="Line 39"/>
          <p:cNvSpPr>
            <a:spLocks noChangeShapeType="1"/>
          </p:cNvSpPr>
          <p:nvPr/>
        </p:nvSpPr>
        <p:spPr bwMode="auto">
          <a:xfrm flipV="1">
            <a:off x="2209800" y="4800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98" name="Line 40"/>
          <p:cNvSpPr>
            <a:spLocks noChangeShapeType="1"/>
          </p:cNvSpPr>
          <p:nvPr/>
        </p:nvSpPr>
        <p:spPr bwMode="auto">
          <a:xfrm>
            <a:off x="2743200" y="4800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99" name="Line 41"/>
          <p:cNvSpPr>
            <a:spLocks noChangeShapeType="1"/>
          </p:cNvSpPr>
          <p:nvPr/>
        </p:nvSpPr>
        <p:spPr bwMode="auto">
          <a:xfrm flipH="1">
            <a:off x="2971800" y="38100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00" name="Line 42"/>
          <p:cNvSpPr>
            <a:spLocks noChangeShapeType="1"/>
          </p:cNvSpPr>
          <p:nvPr/>
        </p:nvSpPr>
        <p:spPr bwMode="auto">
          <a:xfrm>
            <a:off x="2362200" y="48768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01" name="Line 43"/>
          <p:cNvSpPr>
            <a:spLocks noChangeShapeType="1"/>
          </p:cNvSpPr>
          <p:nvPr/>
        </p:nvSpPr>
        <p:spPr bwMode="auto">
          <a:xfrm>
            <a:off x="5181600" y="48006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02" name="Line 44"/>
          <p:cNvSpPr>
            <a:spLocks noChangeShapeType="1"/>
          </p:cNvSpPr>
          <p:nvPr/>
        </p:nvSpPr>
        <p:spPr bwMode="auto">
          <a:xfrm>
            <a:off x="5715000" y="5562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03" name="Line 45"/>
          <p:cNvSpPr>
            <a:spLocks noChangeShapeType="1"/>
          </p:cNvSpPr>
          <p:nvPr/>
        </p:nvSpPr>
        <p:spPr bwMode="auto">
          <a:xfrm flipV="1">
            <a:off x="6934200" y="5029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04" name="Line 46"/>
          <p:cNvSpPr>
            <a:spLocks noChangeShapeType="1"/>
          </p:cNvSpPr>
          <p:nvPr/>
        </p:nvSpPr>
        <p:spPr bwMode="auto">
          <a:xfrm>
            <a:off x="5181600" y="45720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05" name="Line 47"/>
          <p:cNvSpPr>
            <a:spLocks noChangeShapeType="1"/>
          </p:cNvSpPr>
          <p:nvPr/>
        </p:nvSpPr>
        <p:spPr bwMode="auto">
          <a:xfrm>
            <a:off x="6705600" y="2057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06" name="Line 48"/>
          <p:cNvSpPr>
            <a:spLocks noChangeShapeType="1"/>
          </p:cNvSpPr>
          <p:nvPr/>
        </p:nvSpPr>
        <p:spPr bwMode="auto">
          <a:xfrm>
            <a:off x="8382000" y="27432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07" name="Line 49"/>
          <p:cNvSpPr>
            <a:spLocks noChangeShapeType="1"/>
          </p:cNvSpPr>
          <p:nvPr/>
        </p:nvSpPr>
        <p:spPr bwMode="auto">
          <a:xfrm>
            <a:off x="8458200" y="20574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08" name="Line 50"/>
          <p:cNvSpPr>
            <a:spLocks noChangeShapeType="1"/>
          </p:cNvSpPr>
          <p:nvPr/>
        </p:nvSpPr>
        <p:spPr bwMode="auto">
          <a:xfrm flipV="1">
            <a:off x="6934200" y="5257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09" name="Line 51"/>
          <p:cNvSpPr>
            <a:spLocks noChangeShapeType="1"/>
          </p:cNvSpPr>
          <p:nvPr/>
        </p:nvSpPr>
        <p:spPr bwMode="auto">
          <a:xfrm>
            <a:off x="7772400" y="2743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10" name="Line 52"/>
          <p:cNvSpPr>
            <a:spLocks noChangeShapeType="1"/>
          </p:cNvSpPr>
          <p:nvPr/>
        </p:nvSpPr>
        <p:spPr bwMode="auto">
          <a:xfrm>
            <a:off x="8610600" y="1828800"/>
            <a:ext cx="0" cy="3733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11" name="Line 53"/>
          <p:cNvSpPr>
            <a:spLocks noChangeShapeType="1"/>
          </p:cNvSpPr>
          <p:nvPr/>
        </p:nvSpPr>
        <p:spPr bwMode="auto">
          <a:xfrm>
            <a:off x="6705600" y="19050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12" name="Text Box 54"/>
          <p:cNvSpPr txBox="1">
            <a:spLocks noChangeArrowheads="1"/>
          </p:cNvSpPr>
          <p:nvPr/>
        </p:nvSpPr>
        <p:spPr bwMode="auto">
          <a:xfrm>
            <a:off x="2667000" y="2286000"/>
            <a:ext cx="4013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AG</a:t>
            </a:r>
          </a:p>
        </p:txBody>
      </p:sp>
      <p:sp>
        <p:nvSpPr>
          <p:cNvPr id="213" name="Text Box 55"/>
          <p:cNvSpPr txBox="1">
            <a:spLocks noChangeArrowheads="1"/>
          </p:cNvSpPr>
          <p:nvPr/>
        </p:nvSpPr>
        <p:spPr bwMode="auto">
          <a:xfrm>
            <a:off x="2209800" y="2362200"/>
            <a:ext cx="3706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AS</a:t>
            </a:r>
          </a:p>
        </p:txBody>
      </p:sp>
      <p:sp>
        <p:nvSpPr>
          <p:cNvPr id="214" name="Text Box 56"/>
          <p:cNvSpPr txBox="1">
            <a:spLocks noChangeArrowheads="1"/>
          </p:cNvSpPr>
          <p:nvPr/>
        </p:nvSpPr>
        <p:spPr bwMode="auto">
          <a:xfrm>
            <a:off x="5791200" y="2438400"/>
            <a:ext cx="3706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AS</a:t>
            </a:r>
          </a:p>
        </p:txBody>
      </p:sp>
      <p:sp>
        <p:nvSpPr>
          <p:cNvPr id="215" name="Text Box 57"/>
          <p:cNvSpPr txBox="1">
            <a:spLocks noChangeArrowheads="1"/>
          </p:cNvSpPr>
          <p:nvPr/>
        </p:nvSpPr>
        <p:spPr bwMode="auto">
          <a:xfrm>
            <a:off x="6553200" y="2209800"/>
            <a:ext cx="3706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AS</a:t>
            </a:r>
          </a:p>
        </p:txBody>
      </p:sp>
      <p:sp>
        <p:nvSpPr>
          <p:cNvPr id="216" name="Text Box 58"/>
          <p:cNvSpPr txBox="1">
            <a:spLocks noChangeArrowheads="1"/>
          </p:cNvSpPr>
          <p:nvPr/>
        </p:nvSpPr>
        <p:spPr bwMode="auto">
          <a:xfrm>
            <a:off x="5791200" y="2971800"/>
            <a:ext cx="3706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AS</a:t>
            </a:r>
          </a:p>
        </p:txBody>
      </p:sp>
      <p:sp>
        <p:nvSpPr>
          <p:cNvPr id="217" name="Text Box 59"/>
          <p:cNvSpPr txBox="1">
            <a:spLocks noChangeArrowheads="1"/>
          </p:cNvSpPr>
          <p:nvPr/>
        </p:nvSpPr>
        <p:spPr bwMode="auto">
          <a:xfrm>
            <a:off x="8077200" y="2209800"/>
            <a:ext cx="3706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AS</a:t>
            </a:r>
          </a:p>
        </p:txBody>
      </p:sp>
      <p:sp>
        <p:nvSpPr>
          <p:cNvPr id="218" name="Text Box 60"/>
          <p:cNvSpPr txBox="1">
            <a:spLocks noChangeArrowheads="1"/>
          </p:cNvSpPr>
          <p:nvPr/>
        </p:nvSpPr>
        <p:spPr bwMode="auto">
          <a:xfrm>
            <a:off x="6858000" y="4648200"/>
            <a:ext cx="3706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AS</a:t>
            </a:r>
          </a:p>
        </p:txBody>
      </p:sp>
      <p:sp>
        <p:nvSpPr>
          <p:cNvPr id="219" name="Text Box 61"/>
          <p:cNvSpPr txBox="1">
            <a:spLocks noChangeArrowheads="1"/>
          </p:cNvSpPr>
          <p:nvPr/>
        </p:nvSpPr>
        <p:spPr bwMode="auto">
          <a:xfrm>
            <a:off x="7086600" y="3429000"/>
            <a:ext cx="4013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AG</a:t>
            </a:r>
          </a:p>
        </p:txBody>
      </p:sp>
      <p:sp>
        <p:nvSpPr>
          <p:cNvPr id="220" name="Text Box 62"/>
          <p:cNvSpPr txBox="1">
            <a:spLocks noChangeArrowheads="1"/>
          </p:cNvSpPr>
          <p:nvPr/>
        </p:nvSpPr>
        <p:spPr bwMode="auto">
          <a:xfrm>
            <a:off x="2819400" y="4953000"/>
            <a:ext cx="3706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AS</a:t>
            </a:r>
          </a:p>
        </p:txBody>
      </p:sp>
      <p:sp>
        <p:nvSpPr>
          <p:cNvPr id="221" name="Text Box 63"/>
          <p:cNvSpPr txBox="1">
            <a:spLocks noChangeArrowheads="1"/>
          </p:cNvSpPr>
          <p:nvPr/>
        </p:nvSpPr>
        <p:spPr bwMode="auto">
          <a:xfrm>
            <a:off x="1905000" y="4876800"/>
            <a:ext cx="3706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AS</a:t>
            </a:r>
          </a:p>
        </p:txBody>
      </p:sp>
      <p:sp>
        <p:nvSpPr>
          <p:cNvPr id="222" name="Text Box 64"/>
          <p:cNvSpPr txBox="1">
            <a:spLocks noChangeArrowheads="1"/>
          </p:cNvSpPr>
          <p:nvPr/>
        </p:nvSpPr>
        <p:spPr bwMode="auto">
          <a:xfrm>
            <a:off x="3276600" y="3657600"/>
            <a:ext cx="3706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AS</a:t>
            </a:r>
          </a:p>
        </p:txBody>
      </p:sp>
      <p:sp>
        <p:nvSpPr>
          <p:cNvPr id="223" name="Text Box 65"/>
          <p:cNvSpPr txBox="1">
            <a:spLocks noChangeArrowheads="1"/>
          </p:cNvSpPr>
          <p:nvPr/>
        </p:nvSpPr>
        <p:spPr bwMode="auto">
          <a:xfrm>
            <a:off x="3429000" y="3048000"/>
            <a:ext cx="3706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AS</a:t>
            </a:r>
          </a:p>
        </p:txBody>
      </p:sp>
      <p:sp>
        <p:nvSpPr>
          <p:cNvPr id="224" name="Text Box 66"/>
          <p:cNvSpPr txBox="1">
            <a:spLocks noChangeArrowheads="1"/>
          </p:cNvSpPr>
          <p:nvPr/>
        </p:nvSpPr>
        <p:spPr bwMode="auto">
          <a:xfrm>
            <a:off x="3886200" y="2590800"/>
            <a:ext cx="3706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AS</a:t>
            </a:r>
          </a:p>
        </p:txBody>
      </p:sp>
      <p:sp>
        <p:nvSpPr>
          <p:cNvPr id="225" name="Text Box 67"/>
          <p:cNvSpPr txBox="1">
            <a:spLocks noChangeArrowheads="1"/>
          </p:cNvSpPr>
          <p:nvPr/>
        </p:nvSpPr>
        <p:spPr bwMode="auto">
          <a:xfrm>
            <a:off x="4114800" y="2057400"/>
            <a:ext cx="4013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AG</a:t>
            </a:r>
          </a:p>
        </p:txBody>
      </p:sp>
      <p:sp>
        <p:nvSpPr>
          <p:cNvPr id="226" name="Text Box 68"/>
          <p:cNvSpPr txBox="1">
            <a:spLocks noChangeArrowheads="1"/>
          </p:cNvSpPr>
          <p:nvPr/>
        </p:nvSpPr>
        <p:spPr bwMode="auto">
          <a:xfrm>
            <a:off x="3505200" y="3962400"/>
            <a:ext cx="2295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I</a:t>
            </a:r>
          </a:p>
        </p:txBody>
      </p:sp>
      <p:sp>
        <p:nvSpPr>
          <p:cNvPr id="227" name="Text Box 69"/>
          <p:cNvSpPr txBox="1">
            <a:spLocks noChangeArrowheads="1"/>
          </p:cNvSpPr>
          <p:nvPr/>
        </p:nvSpPr>
        <p:spPr bwMode="auto">
          <a:xfrm>
            <a:off x="2514600" y="3200400"/>
            <a:ext cx="3603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I</a:t>
            </a:r>
          </a:p>
        </p:txBody>
      </p:sp>
      <p:sp>
        <p:nvSpPr>
          <p:cNvPr id="228" name="Text Box 70"/>
          <p:cNvSpPr txBox="1">
            <a:spLocks noChangeArrowheads="1"/>
          </p:cNvSpPr>
          <p:nvPr/>
        </p:nvSpPr>
        <p:spPr bwMode="auto">
          <a:xfrm>
            <a:off x="3581400" y="4800600"/>
            <a:ext cx="2295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I</a:t>
            </a:r>
          </a:p>
        </p:txBody>
      </p:sp>
      <p:sp>
        <p:nvSpPr>
          <p:cNvPr id="229" name="Text Box 71"/>
          <p:cNvSpPr txBox="1">
            <a:spLocks noChangeArrowheads="1"/>
          </p:cNvSpPr>
          <p:nvPr/>
        </p:nvSpPr>
        <p:spPr bwMode="auto">
          <a:xfrm>
            <a:off x="5410200" y="4419600"/>
            <a:ext cx="2295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I</a:t>
            </a:r>
          </a:p>
        </p:txBody>
      </p:sp>
      <p:sp>
        <p:nvSpPr>
          <p:cNvPr id="230" name="Text Box 72"/>
          <p:cNvSpPr txBox="1">
            <a:spLocks noChangeArrowheads="1"/>
          </p:cNvSpPr>
          <p:nvPr/>
        </p:nvSpPr>
        <p:spPr bwMode="auto">
          <a:xfrm>
            <a:off x="8153400" y="3505200"/>
            <a:ext cx="2295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I</a:t>
            </a:r>
          </a:p>
        </p:txBody>
      </p:sp>
      <p:sp>
        <p:nvSpPr>
          <p:cNvPr id="231" name="Text Box 73"/>
          <p:cNvSpPr txBox="1">
            <a:spLocks noChangeArrowheads="1"/>
          </p:cNvSpPr>
          <p:nvPr/>
        </p:nvSpPr>
        <p:spPr bwMode="auto">
          <a:xfrm>
            <a:off x="6248400" y="2971800"/>
            <a:ext cx="2295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I</a:t>
            </a:r>
          </a:p>
        </p:txBody>
      </p:sp>
      <p:sp>
        <p:nvSpPr>
          <p:cNvPr id="232" name="Text Box 74"/>
          <p:cNvSpPr txBox="1">
            <a:spLocks noChangeArrowheads="1"/>
          </p:cNvSpPr>
          <p:nvPr/>
        </p:nvSpPr>
        <p:spPr bwMode="auto">
          <a:xfrm>
            <a:off x="4953000" y="4953000"/>
            <a:ext cx="3706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AS</a:t>
            </a:r>
          </a:p>
        </p:txBody>
      </p:sp>
      <p:sp>
        <p:nvSpPr>
          <p:cNvPr id="233" name="Text Box 75"/>
          <p:cNvSpPr txBox="1">
            <a:spLocks noChangeArrowheads="1"/>
          </p:cNvSpPr>
          <p:nvPr/>
        </p:nvSpPr>
        <p:spPr bwMode="auto">
          <a:xfrm>
            <a:off x="4038600" y="4953000"/>
            <a:ext cx="3706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AS</a:t>
            </a:r>
          </a:p>
        </p:txBody>
      </p:sp>
      <p:sp>
        <p:nvSpPr>
          <p:cNvPr id="234" name="Text Box 76"/>
          <p:cNvSpPr txBox="1">
            <a:spLocks noChangeArrowheads="1"/>
          </p:cNvSpPr>
          <p:nvPr/>
        </p:nvSpPr>
        <p:spPr bwMode="auto">
          <a:xfrm>
            <a:off x="5181600" y="3810000"/>
            <a:ext cx="3706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AS</a:t>
            </a:r>
          </a:p>
        </p:txBody>
      </p:sp>
      <p:sp>
        <p:nvSpPr>
          <p:cNvPr id="235" name="Text Box 77"/>
          <p:cNvSpPr txBox="1">
            <a:spLocks noChangeArrowheads="1"/>
          </p:cNvSpPr>
          <p:nvPr/>
        </p:nvSpPr>
        <p:spPr bwMode="auto">
          <a:xfrm>
            <a:off x="7620000" y="5638800"/>
            <a:ext cx="4013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AG</a:t>
            </a:r>
          </a:p>
        </p:txBody>
      </p:sp>
      <p:sp>
        <p:nvSpPr>
          <p:cNvPr id="236" name="Text Box 78"/>
          <p:cNvSpPr txBox="1">
            <a:spLocks noChangeArrowheads="1"/>
          </p:cNvSpPr>
          <p:nvPr/>
        </p:nvSpPr>
        <p:spPr bwMode="auto">
          <a:xfrm>
            <a:off x="6477000" y="3886200"/>
            <a:ext cx="3706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AS</a:t>
            </a:r>
          </a:p>
        </p:txBody>
      </p:sp>
      <p:sp>
        <p:nvSpPr>
          <p:cNvPr id="237" name="Oval 79"/>
          <p:cNvSpPr>
            <a:spLocks noChangeArrowheads="1"/>
          </p:cNvSpPr>
          <p:nvPr/>
        </p:nvSpPr>
        <p:spPr bwMode="auto">
          <a:xfrm>
            <a:off x="1600200" y="1676400"/>
            <a:ext cx="1676400" cy="15240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38" name="Oval 80"/>
          <p:cNvSpPr>
            <a:spLocks noChangeArrowheads="1"/>
          </p:cNvSpPr>
          <p:nvPr/>
        </p:nvSpPr>
        <p:spPr bwMode="auto">
          <a:xfrm>
            <a:off x="1600200" y="4267200"/>
            <a:ext cx="1676400" cy="15240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39" name="Oval 81"/>
          <p:cNvSpPr>
            <a:spLocks noChangeArrowheads="1"/>
          </p:cNvSpPr>
          <p:nvPr/>
        </p:nvSpPr>
        <p:spPr bwMode="auto">
          <a:xfrm>
            <a:off x="3200400" y="4343400"/>
            <a:ext cx="1676400" cy="15240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40" name="Oval 82"/>
          <p:cNvSpPr>
            <a:spLocks noChangeArrowheads="1"/>
          </p:cNvSpPr>
          <p:nvPr/>
        </p:nvSpPr>
        <p:spPr bwMode="auto">
          <a:xfrm>
            <a:off x="4343400" y="1752600"/>
            <a:ext cx="3733800" cy="22098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37716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4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0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6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9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5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8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0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6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9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5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8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1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4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0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3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6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0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3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6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211" grpId="0" animBg="1"/>
      <p:bldP spid="212" grpId="0"/>
      <p:bldP spid="213" grpId="0"/>
      <p:bldP spid="214" grpId="0"/>
      <p:bldP spid="215" grpId="0"/>
      <p:bldP spid="216" grpId="0"/>
      <p:bldP spid="217" grpId="0"/>
      <p:bldP spid="218" grpId="0"/>
      <p:bldP spid="219" grpId="0"/>
      <p:bldP spid="220" grpId="0"/>
      <p:bldP spid="221" grpId="0"/>
      <p:bldP spid="222" grpId="0"/>
      <p:bldP spid="223" grpId="0"/>
      <p:bldP spid="224" grpId="0"/>
      <p:bldP spid="225" grpId="0"/>
      <p:bldP spid="226" grpId="0"/>
      <p:bldP spid="227" grpId="0"/>
      <p:bldP spid="228" grpId="0"/>
      <p:bldP spid="229" grpId="0"/>
      <p:bldP spid="230" grpId="0"/>
      <p:bldP spid="231" grpId="0"/>
      <p:bldP spid="232" grpId="0"/>
      <p:bldP spid="233" grpId="0"/>
      <p:bldP spid="234" grpId="0"/>
      <p:bldP spid="236" grpId="0"/>
      <p:bldP spid="237" grpId="0" animBg="1"/>
      <p:bldP spid="238" grpId="0" animBg="1"/>
      <p:bldP spid="239" grpId="0" animBg="1"/>
      <p:bldP spid="24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5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767926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Module </a:t>
            </a:r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#6– </a:t>
            </a:r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Software Integration testing</a:t>
            </a:r>
          </a:p>
        </p:txBody>
      </p:sp>
      <p:sp>
        <p:nvSpPr>
          <p:cNvPr id="24" name="Rounded Rectangle 4"/>
          <p:cNvSpPr/>
          <p:nvPr/>
        </p:nvSpPr>
        <p:spPr>
          <a:xfrm>
            <a:off x="1662019" y="940850"/>
            <a:ext cx="6400800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 Class Test Order for Object-Oriented Programs</a:t>
            </a:r>
            <a:endParaRPr lang="en-US" alt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Rectangle 7"/>
          <p:cNvSpPr>
            <a:spLocks noChangeArrowheads="1"/>
          </p:cNvSpPr>
          <p:nvPr/>
        </p:nvSpPr>
        <p:spPr bwMode="auto">
          <a:xfrm>
            <a:off x="1905000" y="1676400"/>
            <a:ext cx="106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ButtonList</a:t>
            </a:r>
          </a:p>
        </p:txBody>
      </p:sp>
      <p:sp>
        <p:nvSpPr>
          <p:cNvPr id="104" name="Rectangle 8"/>
          <p:cNvSpPr>
            <a:spLocks noChangeArrowheads="1"/>
          </p:cNvSpPr>
          <p:nvPr/>
        </p:nvSpPr>
        <p:spPr bwMode="auto">
          <a:xfrm>
            <a:off x="1905000" y="2514600"/>
            <a:ext cx="106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Button</a:t>
            </a:r>
          </a:p>
        </p:txBody>
      </p:sp>
      <p:sp>
        <p:nvSpPr>
          <p:cNvPr id="105" name="Rectangle 9"/>
          <p:cNvSpPr>
            <a:spLocks noChangeArrowheads="1"/>
          </p:cNvSpPr>
          <p:nvPr/>
        </p:nvSpPr>
        <p:spPr bwMode="auto">
          <a:xfrm>
            <a:off x="5638800" y="1676400"/>
            <a:ext cx="106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Sensor</a:t>
            </a:r>
          </a:p>
        </p:txBody>
      </p:sp>
      <p:sp>
        <p:nvSpPr>
          <p:cNvPr id="106" name="Rectangle 10"/>
          <p:cNvSpPr>
            <a:spLocks noChangeArrowheads="1"/>
          </p:cNvSpPr>
          <p:nvPr/>
        </p:nvSpPr>
        <p:spPr bwMode="auto">
          <a:xfrm>
            <a:off x="1905000" y="3276600"/>
            <a:ext cx="106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TextButton</a:t>
            </a:r>
          </a:p>
        </p:txBody>
      </p:sp>
      <p:sp>
        <p:nvSpPr>
          <p:cNvPr id="107" name="Rectangle 11"/>
          <p:cNvSpPr>
            <a:spLocks noChangeArrowheads="1"/>
          </p:cNvSpPr>
          <p:nvPr/>
        </p:nvSpPr>
        <p:spPr bwMode="auto">
          <a:xfrm>
            <a:off x="1905000" y="4267200"/>
            <a:ext cx="106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Subject</a:t>
            </a:r>
          </a:p>
        </p:txBody>
      </p:sp>
      <p:sp>
        <p:nvSpPr>
          <p:cNvPr id="108" name="Rectangle 12"/>
          <p:cNvSpPr>
            <a:spLocks noChangeArrowheads="1"/>
          </p:cNvSpPr>
          <p:nvPr/>
        </p:nvSpPr>
        <p:spPr bwMode="auto">
          <a:xfrm>
            <a:off x="1905000" y="5105400"/>
            <a:ext cx="106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InstructorItr</a:t>
            </a:r>
          </a:p>
        </p:txBody>
      </p:sp>
      <p:sp>
        <p:nvSpPr>
          <p:cNvPr id="109" name="Rectangle 13"/>
          <p:cNvSpPr>
            <a:spLocks noChangeArrowheads="1"/>
          </p:cNvSpPr>
          <p:nvPr/>
        </p:nvSpPr>
        <p:spPr bwMode="auto">
          <a:xfrm>
            <a:off x="3886200" y="3276600"/>
            <a:ext cx="106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ButtonState</a:t>
            </a:r>
          </a:p>
        </p:txBody>
      </p:sp>
      <p:sp>
        <p:nvSpPr>
          <p:cNvPr id="110" name="Rectangle 14"/>
          <p:cNvSpPr>
            <a:spLocks noChangeArrowheads="1"/>
          </p:cNvSpPr>
          <p:nvPr/>
        </p:nvSpPr>
        <p:spPr bwMode="auto">
          <a:xfrm>
            <a:off x="4495800" y="2438400"/>
            <a:ext cx="106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Event</a:t>
            </a:r>
          </a:p>
        </p:txBody>
      </p:sp>
      <p:sp>
        <p:nvSpPr>
          <p:cNvPr id="111" name="Rectangle 15"/>
          <p:cNvSpPr>
            <a:spLocks noChangeArrowheads="1"/>
          </p:cNvSpPr>
          <p:nvPr/>
        </p:nvSpPr>
        <p:spPr bwMode="auto">
          <a:xfrm>
            <a:off x="6705600" y="2438400"/>
            <a:ext cx="106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Scene</a:t>
            </a:r>
          </a:p>
        </p:txBody>
      </p:sp>
      <p:sp>
        <p:nvSpPr>
          <p:cNvPr id="112" name="Rectangle 16"/>
          <p:cNvSpPr>
            <a:spLocks noChangeArrowheads="1"/>
          </p:cNvSpPr>
          <p:nvPr/>
        </p:nvSpPr>
        <p:spPr bwMode="auto">
          <a:xfrm>
            <a:off x="5638800" y="3276600"/>
            <a:ext cx="106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World</a:t>
            </a:r>
          </a:p>
        </p:txBody>
      </p:sp>
      <p:sp>
        <p:nvSpPr>
          <p:cNvPr id="113" name="Rectangle 17"/>
          <p:cNvSpPr>
            <a:spLocks noChangeArrowheads="1"/>
          </p:cNvSpPr>
          <p:nvPr/>
        </p:nvSpPr>
        <p:spPr bwMode="auto">
          <a:xfrm>
            <a:off x="4114800" y="4267200"/>
            <a:ext cx="106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Control</a:t>
            </a:r>
          </a:p>
        </p:txBody>
      </p:sp>
      <p:sp>
        <p:nvSpPr>
          <p:cNvPr id="114" name="Rectangle 18"/>
          <p:cNvSpPr>
            <a:spLocks noChangeArrowheads="1"/>
          </p:cNvSpPr>
          <p:nvPr/>
        </p:nvSpPr>
        <p:spPr bwMode="auto">
          <a:xfrm>
            <a:off x="4114800" y="5105400"/>
            <a:ext cx="106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ControlState</a:t>
            </a:r>
          </a:p>
        </p:txBody>
      </p:sp>
      <p:sp>
        <p:nvSpPr>
          <p:cNvPr id="115" name="Rectangle 19"/>
          <p:cNvSpPr>
            <a:spLocks noChangeArrowheads="1"/>
          </p:cNvSpPr>
          <p:nvPr/>
        </p:nvSpPr>
        <p:spPr bwMode="auto">
          <a:xfrm>
            <a:off x="5791200" y="4267200"/>
            <a:ext cx="106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CanvasRep</a:t>
            </a:r>
          </a:p>
        </p:txBody>
      </p:sp>
      <p:sp>
        <p:nvSpPr>
          <p:cNvPr id="116" name="Rectangle 20"/>
          <p:cNvSpPr>
            <a:spLocks noChangeArrowheads="1"/>
          </p:cNvSpPr>
          <p:nvPr/>
        </p:nvSpPr>
        <p:spPr bwMode="auto">
          <a:xfrm>
            <a:off x="7239000" y="4267200"/>
            <a:ext cx="106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Canvas</a:t>
            </a:r>
          </a:p>
        </p:txBody>
      </p:sp>
      <p:sp>
        <p:nvSpPr>
          <p:cNvPr id="117" name="Rectangle 21"/>
          <p:cNvSpPr>
            <a:spLocks noChangeArrowheads="1"/>
          </p:cNvSpPr>
          <p:nvPr/>
        </p:nvSpPr>
        <p:spPr bwMode="auto">
          <a:xfrm>
            <a:off x="5867400" y="4800600"/>
            <a:ext cx="106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MonoScene</a:t>
            </a:r>
          </a:p>
        </p:txBody>
      </p:sp>
      <p:sp>
        <p:nvSpPr>
          <p:cNvPr id="118" name="Line 22"/>
          <p:cNvSpPr>
            <a:spLocks noChangeShapeType="1"/>
          </p:cNvSpPr>
          <p:nvPr/>
        </p:nvSpPr>
        <p:spPr bwMode="auto">
          <a:xfrm flipV="1">
            <a:off x="5562600" y="2057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19" name="Line 23"/>
          <p:cNvSpPr>
            <a:spLocks noChangeShapeType="1"/>
          </p:cNvSpPr>
          <p:nvPr/>
        </p:nvSpPr>
        <p:spPr bwMode="auto">
          <a:xfrm>
            <a:off x="6172200" y="2057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20" name="Line 24"/>
          <p:cNvSpPr>
            <a:spLocks noChangeShapeType="1"/>
          </p:cNvSpPr>
          <p:nvPr/>
        </p:nvSpPr>
        <p:spPr bwMode="auto">
          <a:xfrm>
            <a:off x="5562600" y="2819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21" name="Line 25"/>
          <p:cNvSpPr>
            <a:spLocks noChangeShapeType="1"/>
          </p:cNvSpPr>
          <p:nvPr/>
        </p:nvSpPr>
        <p:spPr bwMode="auto">
          <a:xfrm flipV="1">
            <a:off x="6248400" y="2819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22" name="Line 26"/>
          <p:cNvSpPr>
            <a:spLocks noChangeShapeType="1"/>
          </p:cNvSpPr>
          <p:nvPr/>
        </p:nvSpPr>
        <p:spPr bwMode="auto">
          <a:xfrm>
            <a:off x="7467600" y="28194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23" name="Line 27"/>
          <p:cNvSpPr>
            <a:spLocks noChangeShapeType="1"/>
          </p:cNvSpPr>
          <p:nvPr/>
        </p:nvSpPr>
        <p:spPr bwMode="auto">
          <a:xfrm>
            <a:off x="6705600" y="36576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24" name="Line 28"/>
          <p:cNvSpPr>
            <a:spLocks noChangeShapeType="1"/>
          </p:cNvSpPr>
          <p:nvPr/>
        </p:nvSpPr>
        <p:spPr bwMode="auto">
          <a:xfrm flipH="1">
            <a:off x="6858000" y="4419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25" name="Line 29"/>
          <p:cNvSpPr>
            <a:spLocks noChangeShapeType="1"/>
          </p:cNvSpPr>
          <p:nvPr/>
        </p:nvSpPr>
        <p:spPr bwMode="auto">
          <a:xfrm>
            <a:off x="2209800" y="2057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26" name="Line 30"/>
          <p:cNvSpPr>
            <a:spLocks noChangeShapeType="1"/>
          </p:cNvSpPr>
          <p:nvPr/>
        </p:nvSpPr>
        <p:spPr bwMode="auto">
          <a:xfrm flipV="1">
            <a:off x="2667000" y="2057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27" name="Line 31"/>
          <p:cNvSpPr>
            <a:spLocks noChangeShapeType="1"/>
          </p:cNvSpPr>
          <p:nvPr/>
        </p:nvSpPr>
        <p:spPr bwMode="auto">
          <a:xfrm flipV="1">
            <a:off x="2514600" y="2895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28" name="Line 32"/>
          <p:cNvSpPr>
            <a:spLocks noChangeShapeType="1"/>
          </p:cNvSpPr>
          <p:nvPr/>
        </p:nvSpPr>
        <p:spPr bwMode="auto">
          <a:xfrm>
            <a:off x="2971800" y="3429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29" name="Line 33"/>
          <p:cNvSpPr>
            <a:spLocks noChangeShapeType="1"/>
          </p:cNvSpPr>
          <p:nvPr/>
        </p:nvSpPr>
        <p:spPr bwMode="auto">
          <a:xfrm>
            <a:off x="2971800" y="28956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30" name="Line 34"/>
          <p:cNvSpPr>
            <a:spLocks noChangeShapeType="1"/>
          </p:cNvSpPr>
          <p:nvPr/>
        </p:nvSpPr>
        <p:spPr bwMode="auto">
          <a:xfrm>
            <a:off x="2971800" y="2667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31" name="Line 35"/>
          <p:cNvSpPr>
            <a:spLocks noChangeShapeType="1"/>
          </p:cNvSpPr>
          <p:nvPr/>
        </p:nvSpPr>
        <p:spPr bwMode="auto">
          <a:xfrm flipV="1">
            <a:off x="2971800" y="1828800"/>
            <a:ext cx="2667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32" name="Line 36"/>
          <p:cNvSpPr>
            <a:spLocks noChangeShapeType="1"/>
          </p:cNvSpPr>
          <p:nvPr/>
        </p:nvSpPr>
        <p:spPr bwMode="auto">
          <a:xfrm flipV="1">
            <a:off x="5105400" y="28194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33" name="Line 37"/>
          <p:cNvSpPr>
            <a:spLocks noChangeShapeType="1"/>
          </p:cNvSpPr>
          <p:nvPr/>
        </p:nvSpPr>
        <p:spPr bwMode="auto">
          <a:xfrm flipV="1">
            <a:off x="4419600" y="4648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34" name="Line 38"/>
          <p:cNvSpPr>
            <a:spLocks noChangeShapeType="1"/>
          </p:cNvSpPr>
          <p:nvPr/>
        </p:nvSpPr>
        <p:spPr bwMode="auto">
          <a:xfrm>
            <a:off x="4953000" y="4648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35" name="Line 39"/>
          <p:cNvSpPr>
            <a:spLocks noChangeShapeType="1"/>
          </p:cNvSpPr>
          <p:nvPr/>
        </p:nvSpPr>
        <p:spPr bwMode="auto">
          <a:xfrm flipV="1">
            <a:off x="2209800" y="4648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36" name="Line 40"/>
          <p:cNvSpPr>
            <a:spLocks noChangeShapeType="1"/>
          </p:cNvSpPr>
          <p:nvPr/>
        </p:nvSpPr>
        <p:spPr bwMode="auto">
          <a:xfrm>
            <a:off x="2743200" y="4648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37" name="Line 41"/>
          <p:cNvSpPr>
            <a:spLocks noChangeShapeType="1"/>
          </p:cNvSpPr>
          <p:nvPr/>
        </p:nvSpPr>
        <p:spPr bwMode="auto">
          <a:xfrm flipH="1">
            <a:off x="2971800" y="36576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38" name="Line 42"/>
          <p:cNvSpPr>
            <a:spLocks noChangeShapeType="1"/>
          </p:cNvSpPr>
          <p:nvPr/>
        </p:nvSpPr>
        <p:spPr bwMode="auto">
          <a:xfrm>
            <a:off x="2971800" y="46482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39" name="Line 43"/>
          <p:cNvSpPr>
            <a:spLocks noChangeShapeType="1"/>
          </p:cNvSpPr>
          <p:nvPr/>
        </p:nvSpPr>
        <p:spPr bwMode="auto">
          <a:xfrm>
            <a:off x="5181600" y="46482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40" name="Line 44"/>
          <p:cNvSpPr>
            <a:spLocks noChangeShapeType="1"/>
          </p:cNvSpPr>
          <p:nvPr/>
        </p:nvSpPr>
        <p:spPr bwMode="auto">
          <a:xfrm>
            <a:off x="5715000" y="54102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41" name="Line 45"/>
          <p:cNvSpPr>
            <a:spLocks noChangeShapeType="1"/>
          </p:cNvSpPr>
          <p:nvPr/>
        </p:nvSpPr>
        <p:spPr bwMode="auto">
          <a:xfrm flipV="1">
            <a:off x="6934200" y="48768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42" name="Line 46"/>
          <p:cNvSpPr>
            <a:spLocks noChangeShapeType="1"/>
          </p:cNvSpPr>
          <p:nvPr/>
        </p:nvSpPr>
        <p:spPr bwMode="auto">
          <a:xfrm>
            <a:off x="5181600" y="44196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43" name="Line 47"/>
          <p:cNvSpPr>
            <a:spLocks noChangeShapeType="1"/>
          </p:cNvSpPr>
          <p:nvPr/>
        </p:nvSpPr>
        <p:spPr bwMode="auto">
          <a:xfrm>
            <a:off x="6705600" y="1905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44" name="Line 48"/>
          <p:cNvSpPr>
            <a:spLocks noChangeShapeType="1"/>
          </p:cNvSpPr>
          <p:nvPr/>
        </p:nvSpPr>
        <p:spPr bwMode="auto">
          <a:xfrm>
            <a:off x="8382000" y="25908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45" name="Line 49"/>
          <p:cNvSpPr>
            <a:spLocks noChangeShapeType="1"/>
          </p:cNvSpPr>
          <p:nvPr/>
        </p:nvSpPr>
        <p:spPr bwMode="auto">
          <a:xfrm>
            <a:off x="8458200" y="19050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46" name="Line 50"/>
          <p:cNvSpPr>
            <a:spLocks noChangeShapeType="1"/>
          </p:cNvSpPr>
          <p:nvPr/>
        </p:nvSpPr>
        <p:spPr bwMode="auto">
          <a:xfrm flipV="1">
            <a:off x="6934200" y="5105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47" name="Line 51"/>
          <p:cNvSpPr>
            <a:spLocks noChangeShapeType="1"/>
          </p:cNvSpPr>
          <p:nvPr/>
        </p:nvSpPr>
        <p:spPr bwMode="auto">
          <a:xfrm>
            <a:off x="7772400" y="2590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48" name="Line 52"/>
          <p:cNvSpPr>
            <a:spLocks noChangeShapeType="1"/>
          </p:cNvSpPr>
          <p:nvPr/>
        </p:nvSpPr>
        <p:spPr bwMode="auto">
          <a:xfrm>
            <a:off x="8610600" y="1676400"/>
            <a:ext cx="0" cy="3733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49" name="Line 53"/>
          <p:cNvSpPr>
            <a:spLocks noChangeShapeType="1"/>
          </p:cNvSpPr>
          <p:nvPr/>
        </p:nvSpPr>
        <p:spPr bwMode="auto">
          <a:xfrm>
            <a:off x="6705600" y="17526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50" name="Text Box 54"/>
          <p:cNvSpPr txBox="1">
            <a:spLocks noChangeArrowheads="1"/>
          </p:cNvSpPr>
          <p:nvPr/>
        </p:nvSpPr>
        <p:spPr bwMode="auto">
          <a:xfrm>
            <a:off x="2667000" y="2133600"/>
            <a:ext cx="4013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AG</a:t>
            </a:r>
          </a:p>
        </p:txBody>
      </p:sp>
      <p:sp>
        <p:nvSpPr>
          <p:cNvPr id="151" name="Text Box 55"/>
          <p:cNvSpPr txBox="1">
            <a:spLocks noChangeArrowheads="1"/>
          </p:cNvSpPr>
          <p:nvPr/>
        </p:nvSpPr>
        <p:spPr bwMode="auto">
          <a:xfrm>
            <a:off x="2209800" y="2209800"/>
            <a:ext cx="3706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AS</a:t>
            </a:r>
          </a:p>
        </p:txBody>
      </p:sp>
      <p:sp>
        <p:nvSpPr>
          <p:cNvPr id="152" name="Text Box 56"/>
          <p:cNvSpPr txBox="1">
            <a:spLocks noChangeArrowheads="1"/>
          </p:cNvSpPr>
          <p:nvPr/>
        </p:nvSpPr>
        <p:spPr bwMode="auto">
          <a:xfrm>
            <a:off x="5791200" y="2286000"/>
            <a:ext cx="3706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AS</a:t>
            </a:r>
          </a:p>
        </p:txBody>
      </p:sp>
      <p:sp>
        <p:nvSpPr>
          <p:cNvPr id="153" name="Text Box 57"/>
          <p:cNvSpPr txBox="1">
            <a:spLocks noChangeArrowheads="1"/>
          </p:cNvSpPr>
          <p:nvPr/>
        </p:nvSpPr>
        <p:spPr bwMode="auto">
          <a:xfrm>
            <a:off x="6629400" y="2057400"/>
            <a:ext cx="3706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AS</a:t>
            </a:r>
          </a:p>
        </p:txBody>
      </p:sp>
      <p:sp>
        <p:nvSpPr>
          <p:cNvPr id="154" name="Text Box 58"/>
          <p:cNvSpPr txBox="1">
            <a:spLocks noChangeArrowheads="1"/>
          </p:cNvSpPr>
          <p:nvPr/>
        </p:nvSpPr>
        <p:spPr bwMode="auto">
          <a:xfrm>
            <a:off x="5791200" y="2819400"/>
            <a:ext cx="3706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AS</a:t>
            </a:r>
          </a:p>
        </p:txBody>
      </p:sp>
      <p:sp>
        <p:nvSpPr>
          <p:cNvPr id="155" name="Text Box 59"/>
          <p:cNvSpPr txBox="1">
            <a:spLocks noChangeArrowheads="1"/>
          </p:cNvSpPr>
          <p:nvPr/>
        </p:nvSpPr>
        <p:spPr bwMode="auto">
          <a:xfrm>
            <a:off x="8077200" y="2057400"/>
            <a:ext cx="3706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AS</a:t>
            </a:r>
          </a:p>
        </p:txBody>
      </p:sp>
      <p:sp>
        <p:nvSpPr>
          <p:cNvPr id="156" name="Text Box 60"/>
          <p:cNvSpPr txBox="1">
            <a:spLocks noChangeArrowheads="1"/>
          </p:cNvSpPr>
          <p:nvPr/>
        </p:nvSpPr>
        <p:spPr bwMode="auto">
          <a:xfrm>
            <a:off x="6858000" y="4495800"/>
            <a:ext cx="3706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AS</a:t>
            </a:r>
          </a:p>
        </p:txBody>
      </p:sp>
      <p:sp>
        <p:nvSpPr>
          <p:cNvPr id="157" name="Text Box 61"/>
          <p:cNvSpPr txBox="1">
            <a:spLocks noChangeArrowheads="1"/>
          </p:cNvSpPr>
          <p:nvPr/>
        </p:nvSpPr>
        <p:spPr bwMode="auto">
          <a:xfrm>
            <a:off x="7086600" y="3276600"/>
            <a:ext cx="4013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AG</a:t>
            </a:r>
          </a:p>
        </p:txBody>
      </p:sp>
      <p:sp>
        <p:nvSpPr>
          <p:cNvPr id="158" name="Text Box 62"/>
          <p:cNvSpPr txBox="1">
            <a:spLocks noChangeArrowheads="1"/>
          </p:cNvSpPr>
          <p:nvPr/>
        </p:nvSpPr>
        <p:spPr bwMode="auto">
          <a:xfrm>
            <a:off x="2819400" y="4800600"/>
            <a:ext cx="3706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AS</a:t>
            </a:r>
          </a:p>
        </p:txBody>
      </p:sp>
      <p:sp>
        <p:nvSpPr>
          <p:cNvPr id="159" name="Text Box 63"/>
          <p:cNvSpPr txBox="1">
            <a:spLocks noChangeArrowheads="1"/>
          </p:cNvSpPr>
          <p:nvPr/>
        </p:nvSpPr>
        <p:spPr bwMode="auto">
          <a:xfrm>
            <a:off x="1905000" y="4724400"/>
            <a:ext cx="3706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AS</a:t>
            </a:r>
          </a:p>
        </p:txBody>
      </p:sp>
      <p:sp>
        <p:nvSpPr>
          <p:cNvPr id="160" name="Text Box 64"/>
          <p:cNvSpPr txBox="1">
            <a:spLocks noChangeArrowheads="1"/>
          </p:cNvSpPr>
          <p:nvPr/>
        </p:nvSpPr>
        <p:spPr bwMode="auto">
          <a:xfrm>
            <a:off x="3276600" y="3505200"/>
            <a:ext cx="3706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AS</a:t>
            </a:r>
          </a:p>
        </p:txBody>
      </p:sp>
      <p:sp>
        <p:nvSpPr>
          <p:cNvPr id="161" name="Text Box 65"/>
          <p:cNvSpPr txBox="1">
            <a:spLocks noChangeArrowheads="1"/>
          </p:cNvSpPr>
          <p:nvPr/>
        </p:nvSpPr>
        <p:spPr bwMode="auto">
          <a:xfrm>
            <a:off x="3429000" y="2895600"/>
            <a:ext cx="3706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AS</a:t>
            </a:r>
          </a:p>
        </p:txBody>
      </p:sp>
      <p:sp>
        <p:nvSpPr>
          <p:cNvPr id="162" name="Text Box 66"/>
          <p:cNvSpPr txBox="1">
            <a:spLocks noChangeArrowheads="1"/>
          </p:cNvSpPr>
          <p:nvPr/>
        </p:nvSpPr>
        <p:spPr bwMode="auto">
          <a:xfrm>
            <a:off x="3886200" y="2438400"/>
            <a:ext cx="3706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AS</a:t>
            </a:r>
          </a:p>
        </p:txBody>
      </p:sp>
      <p:sp>
        <p:nvSpPr>
          <p:cNvPr id="163" name="Text Box 67"/>
          <p:cNvSpPr txBox="1">
            <a:spLocks noChangeArrowheads="1"/>
          </p:cNvSpPr>
          <p:nvPr/>
        </p:nvSpPr>
        <p:spPr bwMode="auto">
          <a:xfrm>
            <a:off x="4114800" y="1905000"/>
            <a:ext cx="4013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AG</a:t>
            </a:r>
          </a:p>
        </p:txBody>
      </p:sp>
      <p:sp>
        <p:nvSpPr>
          <p:cNvPr id="164" name="Text Box 68"/>
          <p:cNvSpPr txBox="1">
            <a:spLocks noChangeArrowheads="1"/>
          </p:cNvSpPr>
          <p:nvPr/>
        </p:nvSpPr>
        <p:spPr bwMode="auto">
          <a:xfrm>
            <a:off x="3505200" y="3810000"/>
            <a:ext cx="2295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I</a:t>
            </a:r>
          </a:p>
        </p:txBody>
      </p:sp>
      <p:sp>
        <p:nvSpPr>
          <p:cNvPr id="165" name="Text Box 69"/>
          <p:cNvSpPr txBox="1">
            <a:spLocks noChangeArrowheads="1"/>
          </p:cNvSpPr>
          <p:nvPr/>
        </p:nvSpPr>
        <p:spPr bwMode="auto">
          <a:xfrm>
            <a:off x="2514600" y="3048000"/>
            <a:ext cx="3603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I</a:t>
            </a:r>
          </a:p>
        </p:txBody>
      </p:sp>
      <p:sp>
        <p:nvSpPr>
          <p:cNvPr id="166" name="Text Box 70"/>
          <p:cNvSpPr txBox="1">
            <a:spLocks noChangeArrowheads="1"/>
          </p:cNvSpPr>
          <p:nvPr/>
        </p:nvSpPr>
        <p:spPr bwMode="auto">
          <a:xfrm>
            <a:off x="3581400" y="4648200"/>
            <a:ext cx="2295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I</a:t>
            </a:r>
          </a:p>
        </p:txBody>
      </p:sp>
      <p:sp>
        <p:nvSpPr>
          <p:cNvPr id="167" name="Text Box 71"/>
          <p:cNvSpPr txBox="1">
            <a:spLocks noChangeArrowheads="1"/>
          </p:cNvSpPr>
          <p:nvPr/>
        </p:nvSpPr>
        <p:spPr bwMode="auto">
          <a:xfrm>
            <a:off x="5410200" y="4267200"/>
            <a:ext cx="2295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I</a:t>
            </a:r>
          </a:p>
        </p:txBody>
      </p:sp>
      <p:sp>
        <p:nvSpPr>
          <p:cNvPr id="168" name="Text Box 72"/>
          <p:cNvSpPr txBox="1">
            <a:spLocks noChangeArrowheads="1"/>
          </p:cNvSpPr>
          <p:nvPr/>
        </p:nvSpPr>
        <p:spPr bwMode="auto">
          <a:xfrm>
            <a:off x="8153400" y="3352800"/>
            <a:ext cx="2295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I</a:t>
            </a:r>
          </a:p>
        </p:txBody>
      </p:sp>
      <p:sp>
        <p:nvSpPr>
          <p:cNvPr id="169" name="Text Box 73"/>
          <p:cNvSpPr txBox="1">
            <a:spLocks noChangeArrowheads="1"/>
          </p:cNvSpPr>
          <p:nvPr/>
        </p:nvSpPr>
        <p:spPr bwMode="auto">
          <a:xfrm>
            <a:off x="6248400" y="2819400"/>
            <a:ext cx="2295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I</a:t>
            </a:r>
          </a:p>
        </p:txBody>
      </p:sp>
      <p:sp>
        <p:nvSpPr>
          <p:cNvPr id="170" name="Text Box 74"/>
          <p:cNvSpPr txBox="1">
            <a:spLocks noChangeArrowheads="1"/>
          </p:cNvSpPr>
          <p:nvPr/>
        </p:nvSpPr>
        <p:spPr bwMode="auto">
          <a:xfrm>
            <a:off x="4953000" y="4800600"/>
            <a:ext cx="3706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AS</a:t>
            </a:r>
          </a:p>
        </p:txBody>
      </p:sp>
      <p:sp>
        <p:nvSpPr>
          <p:cNvPr id="171" name="Text Box 75"/>
          <p:cNvSpPr txBox="1">
            <a:spLocks noChangeArrowheads="1"/>
          </p:cNvSpPr>
          <p:nvPr/>
        </p:nvSpPr>
        <p:spPr bwMode="auto">
          <a:xfrm>
            <a:off x="4038600" y="4800600"/>
            <a:ext cx="3706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AS</a:t>
            </a:r>
          </a:p>
        </p:txBody>
      </p:sp>
      <p:sp>
        <p:nvSpPr>
          <p:cNvPr id="172" name="Text Box 76"/>
          <p:cNvSpPr txBox="1">
            <a:spLocks noChangeArrowheads="1"/>
          </p:cNvSpPr>
          <p:nvPr/>
        </p:nvSpPr>
        <p:spPr bwMode="auto">
          <a:xfrm>
            <a:off x="5181600" y="3657600"/>
            <a:ext cx="3706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AS</a:t>
            </a:r>
          </a:p>
        </p:txBody>
      </p:sp>
      <p:sp>
        <p:nvSpPr>
          <p:cNvPr id="241" name="Text Box 77"/>
          <p:cNvSpPr txBox="1">
            <a:spLocks noChangeArrowheads="1"/>
          </p:cNvSpPr>
          <p:nvPr/>
        </p:nvSpPr>
        <p:spPr bwMode="auto">
          <a:xfrm>
            <a:off x="8229600" y="5410200"/>
            <a:ext cx="4013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AG</a:t>
            </a:r>
          </a:p>
        </p:txBody>
      </p:sp>
      <p:sp>
        <p:nvSpPr>
          <p:cNvPr id="242" name="Text Box 78"/>
          <p:cNvSpPr txBox="1">
            <a:spLocks noChangeArrowheads="1"/>
          </p:cNvSpPr>
          <p:nvPr/>
        </p:nvSpPr>
        <p:spPr bwMode="auto">
          <a:xfrm>
            <a:off x="6477000" y="3733800"/>
            <a:ext cx="3706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AS</a:t>
            </a:r>
          </a:p>
        </p:txBody>
      </p:sp>
      <p:sp>
        <p:nvSpPr>
          <p:cNvPr id="243" name="Oval 79"/>
          <p:cNvSpPr>
            <a:spLocks noChangeArrowheads="1"/>
          </p:cNvSpPr>
          <p:nvPr/>
        </p:nvSpPr>
        <p:spPr bwMode="auto">
          <a:xfrm>
            <a:off x="1600200" y="1524000"/>
            <a:ext cx="1676400" cy="15240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44" name="Oval 80"/>
          <p:cNvSpPr>
            <a:spLocks noChangeArrowheads="1"/>
          </p:cNvSpPr>
          <p:nvPr/>
        </p:nvSpPr>
        <p:spPr bwMode="auto">
          <a:xfrm>
            <a:off x="1600200" y="4114800"/>
            <a:ext cx="1676400" cy="15240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45" name="Oval 81"/>
          <p:cNvSpPr>
            <a:spLocks noChangeArrowheads="1"/>
          </p:cNvSpPr>
          <p:nvPr/>
        </p:nvSpPr>
        <p:spPr bwMode="auto">
          <a:xfrm>
            <a:off x="3810000" y="4114800"/>
            <a:ext cx="1676400" cy="15240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46" name="Oval 82"/>
          <p:cNvSpPr>
            <a:spLocks noChangeArrowheads="1"/>
          </p:cNvSpPr>
          <p:nvPr/>
        </p:nvSpPr>
        <p:spPr bwMode="auto">
          <a:xfrm>
            <a:off x="4343400" y="1600200"/>
            <a:ext cx="3733800" cy="22098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47" name="Text Box 83"/>
          <p:cNvSpPr txBox="1">
            <a:spLocks noChangeArrowheads="1"/>
          </p:cNvSpPr>
          <p:nvPr/>
        </p:nvSpPr>
        <p:spPr bwMode="auto">
          <a:xfrm>
            <a:off x="5791200" y="3973513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248" name="Text Box 84"/>
          <p:cNvSpPr txBox="1">
            <a:spLocks noChangeArrowheads="1"/>
          </p:cNvSpPr>
          <p:nvPr/>
        </p:nvSpPr>
        <p:spPr bwMode="auto">
          <a:xfrm>
            <a:off x="3124200" y="1550988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4</a:t>
            </a:r>
          </a:p>
        </p:txBody>
      </p:sp>
      <p:sp>
        <p:nvSpPr>
          <p:cNvPr id="249" name="Text Box 85"/>
          <p:cNvSpPr txBox="1">
            <a:spLocks noChangeArrowheads="1"/>
          </p:cNvSpPr>
          <p:nvPr/>
        </p:nvSpPr>
        <p:spPr bwMode="auto">
          <a:xfrm>
            <a:off x="3657600" y="3962400"/>
            <a:ext cx="2295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I</a:t>
            </a:r>
          </a:p>
        </p:txBody>
      </p:sp>
      <p:sp>
        <p:nvSpPr>
          <p:cNvPr id="250" name="Text Box 86"/>
          <p:cNvSpPr txBox="1">
            <a:spLocks noChangeArrowheads="1"/>
          </p:cNvSpPr>
          <p:nvPr/>
        </p:nvSpPr>
        <p:spPr bwMode="auto">
          <a:xfrm>
            <a:off x="4953000" y="1447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3</a:t>
            </a:r>
          </a:p>
        </p:txBody>
      </p:sp>
      <p:sp>
        <p:nvSpPr>
          <p:cNvPr id="251" name="Text Box 87"/>
          <p:cNvSpPr txBox="1">
            <a:spLocks noChangeArrowheads="1"/>
          </p:cNvSpPr>
          <p:nvPr/>
        </p:nvSpPr>
        <p:spPr bwMode="auto">
          <a:xfrm>
            <a:off x="7543800" y="3962400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2</a:t>
            </a:r>
          </a:p>
        </p:txBody>
      </p:sp>
      <p:sp>
        <p:nvSpPr>
          <p:cNvPr id="252" name="Text Box 88"/>
          <p:cNvSpPr txBox="1">
            <a:spLocks noChangeArrowheads="1"/>
          </p:cNvSpPr>
          <p:nvPr/>
        </p:nvSpPr>
        <p:spPr bwMode="auto">
          <a:xfrm>
            <a:off x="5562600" y="4876800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4</a:t>
            </a:r>
          </a:p>
        </p:txBody>
      </p:sp>
      <p:sp>
        <p:nvSpPr>
          <p:cNvPr id="253" name="Text Box 89"/>
          <p:cNvSpPr txBox="1">
            <a:spLocks noChangeArrowheads="1"/>
          </p:cNvSpPr>
          <p:nvPr/>
        </p:nvSpPr>
        <p:spPr bwMode="auto">
          <a:xfrm>
            <a:off x="1524000" y="3962400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254" name="Text Box 90"/>
          <p:cNvSpPr txBox="1">
            <a:spLocks noChangeArrowheads="1"/>
          </p:cNvSpPr>
          <p:nvPr/>
        </p:nvSpPr>
        <p:spPr bwMode="auto">
          <a:xfrm>
            <a:off x="3962400" y="2971800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2</a:t>
            </a:r>
          </a:p>
        </p:txBody>
      </p:sp>
      <p:sp>
        <p:nvSpPr>
          <p:cNvPr id="255" name="Text Box 91"/>
          <p:cNvSpPr txBox="1">
            <a:spLocks noChangeArrowheads="1"/>
          </p:cNvSpPr>
          <p:nvPr/>
        </p:nvSpPr>
        <p:spPr bwMode="auto">
          <a:xfrm>
            <a:off x="1600200" y="3352800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5</a:t>
            </a:r>
          </a:p>
        </p:txBody>
      </p:sp>
      <p:sp>
        <p:nvSpPr>
          <p:cNvPr id="256" name="Text Box 92"/>
          <p:cNvSpPr txBox="1">
            <a:spLocks noChangeArrowheads="1"/>
          </p:cNvSpPr>
          <p:nvPr/>
        </p:nvSpPr>
        <p:spPr bwMode="auto">
          <a:xfrm>
            <a:off x="3657600" y="5181600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5</a:t>
            </a:r>
          </a:p>
        </p:txBody>
      </p:sp>
      <p:sp>
        <p:nvSpPr>
          <p:cNvPr id="257" name="Text Box 93"/>
          <p:cNvSpPr txBox="1">
            <a:spLocks noChangeArrowheads="1"/>
          </p:cNvSpPr>
          <p:nvPr/>
        </p:nvSpPr>
        <p:spPr bwMode="auto">
          <a:xfrm>
            <a:off x="1524000" y="1676400"/>
            <a:ext cx="4122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4.1</a:t>
            </a:r>
          </a:p>
        </p:txBody>
      </p:sp>
      <p:sp>
        <p:nvSpPr>
          <p:cNvPr id="258" name="Text Box 94"/>
          <p:cNvSpPr txBox="1">
            <a:spLocks noChangeArrowheads="1"/>
          </p:cNvSpPr>
          <p:nvPr/>
        </p:nvSpPr>
        <p:spPr bwMode="auto">
          <a:xfrm>
            <a:off x="2971800" y="2514600"/>
            <a:ext cx="4122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4.2</a:t>
            </a:r>
          </a:p>
        </p:txBody>
      </p:sp>
      <p:sp>
        <p:nvSpPr>
          <p:cNvPr id="259" name="Text Box 95"/>
          <p:cNvSpPr txBox="1">
            <a:spLocks noChangeArrowheads="1"/>
          </p:cNvSpPr>
          <p:nvPr/>
        </p:nvSpPr>
        <p:spPr bwMode="auto">
          <a:xfrm>
            <a:off x="6781800" y="2819400"/>
            <a:ext cx="4122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3.1</a:t>
            </a:r>
          </a:p>
        </p:txBody>
      </p:sp>
      <p:sp>
        <p:nvSpPr>
          <p:cNvPr id="260" name="Text Box 96"/>
          <p:cNvSpPr txBox="1">
            <a:spLocks noChangeArrowheads="1"/>
          </p:cNvSpPr>
          <p:nvPr/>
        </p:nvSpPr>
        <p:spPr bwMode="auto">
          <a:xfrm>
            <a:off x="5257800" y="3352800"/>
            <a:ext cx="4122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3.2</a:t>
            </a:r>
          </a:p>
        </p:txBody>
      </p:sp>
      <p:sp>
        <p:nvSpPr>
          <p:cNvPr id="261" name="Text Box 97"/>
          <p:cNvSpPr txBox="1">
            <a:spLocks noChangeArrowheads="1"/>
          </p:cNvSpPr>
          <p:nvPr/>
        </p:nvSpPr>
        <p:spPr bwMode="auto">
          <a:xfrm>
            <a:off x="4546600" y="2133600"/>
            <a:ext cx="4122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3.3</a:t>
            </a:r>
          </a:p>
        </p:txBody>
      </p:sp>
      <p:sp>
        <p:nvSpPr>
          <p:cNvPr id="262" name="Text Box 98"/>
          <p:cNvSpPr txBox="1">
            <a:spLocks noChangeArrowheads="1"/>
          </p:cNvSpPr>
          <p:nvPr/>
        </p:nvSpPr>
        <p:spPr bwMode="auto">
          <a:xfrm>
            <a:off x="5257800" y="1905000"/>
            <a:ext cx="4122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3.4</a:t>
            </a:r>
          </a:p>
        </p:txBody>
      </p:sp>
      <p:sp>
        <p:nvSpPr>
          <p:cNvPr id="263" name="Text Box 99"/>
          <p:cNvSpPr txBox="1">
            <a:spLocks noChangeArrowheads="1"/>
          </p:cNvSpPr>
          <p:nvPr/>
        </p:nvSpPr>
        <p:spPr bwMode="auto">
          <a:xfrm>
            <a:off x="1524000" y="4267200"/>
            <a:ext cx="4122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1.1</a:t>
            </a:r>
          </a:p>
        </p:txBody>
      </p:sp>
      <p:sp>
        <p:nvSpPr>
          <p:cNvPr id="264" name="Text Box 100"/>
          <p:cNvSpPr txBox="1">
            <a:spLocks noChangeArrowheads="1"/>
          </p:cNvSpPr>
          <p:nvPr/>
        </p:nvSpPr>
        <p:spPr bwMode="auto">
          <a:xfrm>
            <a:off x="1524000" y="5105400"/>
            <a:ext cx="4122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1.2</a:t>
            </a:r>
          </a:p>
        </p:txBody>
      </p:sp>
      <p:sp>
        <p:nvSpPr>
          <p:cNvPr id="265" name="Text Box 101"/>
          <p:cNvSpPr txBox="1">
            <a:spLocks noChangeArrowheads="1"/>
          </p:cNvSpPr>
          <p:nvPr/>
        </p:nvSpPr>
        <p:spPr bwMode="auto">
          <a:xfrm>
            <a:off x="5105400" y="51054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5.1</a:t>
            </a:r>
          </a:p>
        </p:txBody>
      </p:sp>
      <p:sp>
        <p:nvSpPr>
          <p:cNvPr id="266" name="Text Box 102"/>
          <p:cNvSpPr txBox="1">
            <a:spLocks noChangeArrowheads="1"/>
          </p:cNvSpPr>
          <p:nvPr/>
        </p:nvSpPr>
        <p:spPr bwMode="auto">
          <a:xfrm>
            <a:off x="3733800" y="4267200"/>
            <a:ext cx="4122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5.2</a:t>
            </a:r>
          </a:p>
        </p:txBody>
      </p:sp>
      <p:sp>
        <p:nvSpPr>
          <p:cNvPr id="267" name="Line 103"/>
          <p:cNvSpPr>
            <a:spLocks noChangeShapeType="1"/>
          </p:cNvSpPr>
          <p:nvPr/>
        </p:nvSpPr>
        <p:spPr bwMode="auto">
          <a:xfrm flipH="1">
            <a:off x="6400800" y="2209800"/>
            <a:ext cx="2286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37716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3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6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9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5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8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1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4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7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0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3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6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9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2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5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8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1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4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7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2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7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68" grpId="0"/>
      <p:bldP spid="169" grpId="0"/>
      <p:bldP spid="170" grpId="0"/>
      <p:bldP spid="171" grpId="0"/>
      <p:bldP spid="172" grpId="0"/>
      <p:bldP spid="241" grpId="0"/>
      <p:bldP spid="242" grpId="0"/>
      <p:bldP spid="243" grpId="0" animBg="1"/>
      <p:bldP spid="244" grpId="0" animBg="1"/>
      <p:bldP spid="245" grpId="0" animBg="1"/>
      <p:bldP spid="246" grpId="0" animBg="1"/>
      <p:bldP spid="247" grpId="0"/>
      <p:bldP spid="249" grpId="0"/>
      <p:bldP spid="251" grpId="0"/>
      <p:bldP spid="252" grpId="0"/>
      <p:bldP spid="253" grpId="0"/>
      <p:bldP spid="254" grpId="0"/>
      <p:bldP spid="255" grpId="0"/>
      <p:bldP spid="256" grpId="0"/>
      <p:bldP spid="257" grpId="0"/>
      <p:bldP spid="258" grpId="0"/>
      <p:bldP spid="259" grpId="0"/>
      <p:bldP spid="260" grpId="0"/>
      <p:bldP spid="261" grpId="0"/>
      <p:bldP spid="262" grpId="0"/>
      <p:bldP spid="263" grpId="0"/>
      <p:bldP spid="264" grpId="0"/>
      <p:bldP spid="265" grpId="0"/>
      <p:bldP spid="266" grpId="0"/>
      <p:bldP spid="26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5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767926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Module </a:t>
            </a:r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#6– </a:t>
            </a:r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Software Integration testing</a:t>
            </a:r>
          </a:p>
        </p:txBody>
      </p:sp>
      <p:sp>
        <p:nvSpPr>
          <p:cNvPr id="24" name="Rounded Rectangle 4"/>
          <p:cNvSpPr/>
          <p:nvPr/>
        </p:nvSpPr>
        <p:spPr>
          <a:xfrm>
            <a:off x="1524000" y="1066800"/>
            <a:ext cx="6400800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Please fine the class test order for the following </a:t>
            </a:r>
            <a:endParaRPr lang="en-US" alt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74" name="Group 39"/>
          <p:cNvGrpSpPr>
            <a:grpSpLocks/>
          </p:cNvGrpSpPr>
          <p:nvPr/>
        </p:nvGrpSpPr>
        <p:grpSpPr bwMode="auto">
          <a:xfrm>
            <a:off x="2286000" y="1828800"/>
            <a:ext cx="4440238" cy="3190875"/>
            <a:chOff x="2570163" y="2133600"/>
            <a:chExt cx="3525837" cy="2197100"/>
          </a:xfrm>
        </p:grpSpPr>
        <p:sp>
          <p:nvSpPr>
            <p:cNvPr id="175" name="Rectangle 2"/>
            <p:cNvSpPr>
              <a:spLocks noChangeArrowheads="1"/>
            </p:cNvSpPr>
            <p:nvPr/>
          </p:nvSpPr>
          <p:spPr bwMode="auto">
            <a:xfrm>
              <a:off x="3924300" y="2162175"/>
              <a:ext cx="457200" cy="2746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ts val="1000"/>
                </a:spcAft>
              </a:pPr>
              <a:r>
                <a:rPr lang="en-US" sz="1400" b="0" i="0">
                  <a:latin typeface="Calibri" pitchFamily="34" charset="0"/>
                </a:rPr>
                <a:t>C0</a:t>
              </a:r>
              <a:endParaRPr lang="en-US" sz="1400"/>
            </a:p>
          </p:txBody>
        </p:sp>
        <p:sp>
          <p:nvSpPr>
            <p:cNvPr id="176" name="Rectangle 3"/>
            <p:cNvSpPr>
              <a:spLocks noChangeArrowheads="1"/>
            </p:cNvSpPr>
            <p:nvPr/>
          </p:nvSpPr>
          <p:spPr bwMode="auto">
            <a:xfrm>
              <a:off x="4953000" y="2133600"/>
              <a:ext cx="457200" cy="2730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ts val="1000"/>
                </a:spcAft>
              </a:pPr>
              <a:r>
                <a:rPr lang="en-US" sz="1400" b="0" i="0">
                  <a:latin typeface="Calibri" pitchFamily="34" charset="0"/>
                </a:rPr>
                <a:t>C1</a:t>
              </a:r>
              <a:endParaRPr lang="en-US" sz="1400"/>
            </a:p>
          </p:txBody>
        </p:sp>
        <p:sp>
          <p:nvSpPr>
            <p:cNvPr id="177" name="Rectangle 4"/>
            <p:cNvSpPr>
              <a:spLocks noChangeArrowheads="1"/>
            </p:cNvSpPr>
            <p:nvPr/>
          </p:nvSpPr>
          <p:spPr bwMode="auto">
            <a:xfrm>
              <a:off x="3302000" y="2803525"/>
              <a:ext cx="457200" cy="2730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ts val="1000"/>
                </a:spcAft>
              </a:pPr>
              <a:r>
                <a:rPr lang="en-US" sz="1400" b="0" i="0">
                  <a:latin typeface="Calibri" pitchFamily="34" charset="0"/>
                </a:rPr>
                <a:t>C2</a:t>
              </a:r>
              <a:endParaRPr lang="en-US" sz="1400"/>
            </a:p>
          </p:txBody>
        </p:sp>
        <p:sp>
          <p:nvSpPr>
            <p:cNvPr id="178" name="Rectangle 5"/>
            <p:cNvSpPr>
              <a:spLocks noChangeArrowheads="1"/>
            </p:cNvSpPr>
            <p:nvPr/>
          </p:nvSpPr>
          <p:spPr bwMode="auto">
            <a:xfrm>
              <a:off x="2570163" y="3370263"/>
              <a:ext cx="457200" cy="2746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ts val="1000"/>
                </a:spcAft>
              </a:pPr>
              <a:r>
                <a:rPr lang="en-US" sz="1400" b="0" i="0">
                  <a:latin typeface="Calibri" pitchFamily="34" charset="0"/>
                </a:rPr>
                <a:t>C3</a:t>
              </a:r>
              <a:endParaRPr lang="en-US" sz="1400"/>
            </a:p>
          </p:txBody>
        </p:sp>
        <p:sp>
          <p:nvSpPr>
            <p:cNvPr id="179" name="Rectangle 7"/>
            <p:cNvSpPr>
              <a:spLocks noChangeArrowheads="1"/>
            </p:cNvSpPr>
            <p:nvPr/>
          </p:nvSpPr>
          <p:spPr bwMode="auto">
            <a:xfrm>
              <a:off x="5524500" y="2590800"/>
              <a:ext cx="457200" cy="2746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ts val="1000"/>
                </a:spcAft>
              </a:pPr>
              <a:r>
                <a:rPr lang="en-US" sz="1400" b="0" i="0">
                  <a:latin typeface="Calibri" pitchFamily="34" charset="0"/>
                </a:rPr>
                <a:t>C5</a:t>
              </a:r>
              <a:endParaRPr lang="en-US" sz="1400"/>
            </a:p>
          </p:txBody>
        </p:sp>
        <p:sp>
          <p:nvSpPr>
            <p:cNvPr id="180" name="Rectangle 8"/>
            <p:cNvSpPr>
              <a:spLocks noChangeArrowheads="1"/>
            </p:cNvSpPr>
            <p:nvPr/>
          </p:nvSpPr>
          <p:spPr bwMode="auto">
            <a:xfrm>
              <a:off x="3209925" y="4057650"/>
              <a:ext cx="457200" cy="2730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ts val="1000"/>
                </a:spcAft>
              </a:pPr>
              <a:r>
                <a:rPr lang="en-US" sz="1400" b="0" i="0">
                  <a:latin typeface="Calibri" pitchFamily="34" charset="0"/>
                </a:rPr>
                <a:t>C4</a:t>
              </a:r>
              <a:endParaRPr lang="en-US" sz="1400"/>
            </a:p>
          </p:txBody>
        </p:sp>
        <p:sp>
          <p:nvSpPr>
            <p:cNvPr id="181" name="Line 9"/>
            <p:cNvSpPr>
              <a:spLocks noChangeShapeType="1"/>
            </p:cNvSpPr>
            <p:nvPr/>
          </p:nvSpPr>
          <p:spPr bwMode="auto">
            <a:xfrm flipH="1">
              <a:off x="3667125" y="2362200"/>
              <a:ext cx="257175" cy="4413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Line 10"/>
            <p:cNvSpPr>
              <a:spLocks noChangeShapeType="1"/>
            </p:cNvSpPr>
            <p:nvPr/>
          </p:nvSpPr>
          <p:spPr bwMode="auto">
            <a:xfrm>
              <a:off x="4381500" y="2247900"/>
              <a:ext cx="571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Line 11"/>
            <p:cNvSpPr>
              <a:spLocks noChangeShapeType="1"/>
            </p:cNvSpPr>
            <p:nvPr/>
          </p:nvSpPr>
          <p:spPr bwMode="auto">
            <a:xfrm flipH="1">
              <a:off x="3027363" y="3095625"/>
              <a:ext cx="274637" cy="2746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Line 12"/>
            <p:cNvSpPr>
              <a:spLocks noChangeShapeType="1"/>
            </p:cNvSpPr>
            <p:nvPr/>
          </p:nvSpPr>
          <p:spPr bwMode="auto">
            <a:xfrm>
              <a:off x="3759200" y="3076575"/>
              <a:ext cx="182563" cy="2936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Line 13"/>
            <p:cNvSpPr>
              <a:spLocks noChangeShapeType="1"/>
            </p:cNvSpPr>
            <p:nvPr/>
          </p:nvSpPr>
          <p:spPr bwMode="auto">
            <a:xfrm>
              <a:off x="3027363" y="3644900"/>
              <a:ext cx="182562" cy="365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Line 14"/>
            <p:cNvSpPr>
              <a:spLocks noChangeShapeType="1"/>
            </p:cNvSpPr>
            <p:nvPr/>
          </p:nvSpPr>
          <p:spPr bwMode="auto">
            <a:xfrm>
              <a:off x="5434013" y="2316163"/>
              <a:ext cx="204787" cy="2746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Rectangle 15"/>
            <p:cNvSpPr>
              <a:spLocks noChangeArrowheads="1"/>
            </p:cNvSpPr>
            <p:nvPr/>
          </p:nvSpPr>
          <p:spPr bwMode="auto">
            <a:xfrm>
              <a:off x="4610100" y="2819400"/>
              <a:ext cx="457200" cy="2746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ts val="1000"/>
                </a:spcAft>
              </a:pPr>
              <a:r>
                <a:rPr lang="en-US" sz="1400" b="0" i="0">
                  <a:latin typeface="Calibri" pitchFamily="34" charset="0"/>
                </a:rPr>
                <a:t>C8</a:t>
              </a:r>
              <a:endParaRPr lang="en-US" sz="1400"/>
            </a:p>
          </p:txBody>
        </p:sp>
        <p:sp>
          <p:nvSpPr>
            <p:cNvPr id="188" name="Line 16"/>
            <p:cNvSpPr>
              <a:spLocks noChangeShapeType="1"/>
            </p:cNvSpPr>
            <p:nvPr/>
          </p:nvSpPr>
          <p:spPr bwMode="auto">
            <a:xfrm flipH="1">
              <a:off x="4038600" y="2997465"/>
              <a:ext cx="571500" cy="342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Line 18"/>
            <p:cNvSpPr>
              <a:spLocks noChangeShapeType="1"/>
            </p:cNvSpPr>
            <p:nvPr/>
          </p:nvSpPr>
          <p:spPr bwMode="auto">
            <a:xfrm flipH="1">
              <a:off x="3667125" y="3644900"/>
              <a:ext cx="184150" cy="365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Line 19"/>
            <p:cNvSpPr>
              <a:spLocks noChangeShapeType="1"/>
            </p:cNvSpPr>
            <p:nvPr/>
          </p:nvSpPr>
          <p:spPr bwMode="auto">
            <a:xfrm>
              <a:off x="5753100" y="2911475"/>
              <a:ext cx="0" cy="365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1" name="Rectangle 20"/>
            <p:cNvSpPr>
              <a:spLocks noChangeArrowheads="1"/>
            </p:cNvSpPr>
            <p:nvPr/>
          </p:nvSpPr>
          <p:spPr bwMode="auto">
            <a:xfrm>
              <a:off x="5524500" y="3321050"/>
              <a:ext cx="457200" cy="2730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ts val="1000"/>
                </a:spcAft>
              </a:pPr>
              <a:r>
                <a:rPr lang="en-US" sz="1400" b="0" i="0">
                  <a:latin typeface="Calibri" pitchFamily="34" charset="0"/>
                </a:rPr>
                <a:t>C6</a:t>
              </a:r>
              <a:endParaRPr lang="en-US" sz="1400"/>
            </a:p>
          </p:txBody>
        </p:sp>
        <p:sp>
          <p:nvSpPr>
            <p:cNvPr id="192" name="Line 22"/>
            <p:cNvSpPr>
              <a:spLocks noChangeShapeType="1"/>
            </p:cNvSpPr>
            <p:nvPr/>
          </p:nvSpPr>
          <p:spPr bwMode="auto">
            <a:xfrm>
              <a:off x="5067300" y="3048000"/>
              <a:ext cx="457200" cy="342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Text Box 23"/>
            <p:cNvSpPr txBox="1">
              <a:spLocks noChangeArrowheads="1"/>
            </p:cNvSpPr>
            <p:nvPr/>
          </p:nvSpPr>
          <p:spPr bwMode="auto">
            <a:xfrm>
              <a:off x="5867400" y="2933700"/>
              <a:ext cx="228600" cy="228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ts val="1000"/>
                </a:spcAft>
              </a:pPr>
              <a:r>
                <a:rPr lang="en-US" sz="1400" i="0">
                  <a:latin typeface="Calibri" pitchFamily="34" charset="0"/>
                </a:rPr>
                <a:t>I</a:t>
              </a:r>
              <a:endParaRPr lang="en-US" sz="1400"/>
            </a:p>
          </p:txBody>
        </p:sp>
        <p:sp>
          <p:nvSpPr>
            <p:cNvPr id="194" name="Text Box 24"/>
            <p:cNvSpPr txBox="1">
              <a:spLocks noChangeArrowheads="1"/>
            </p:cNvSpPr>
            <p:nvPr/>
          </p:nvSpPr>
          <p:spPr bwMode="auto">
            <a:xfrm>
              <a:off x="5524500" y="2133600"/>
              <a:ext cx="228600" cy="228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ts val="1000"/>
                </a:spcAft>
              </a:pPr>
              <a:r>
                <a:rPr lang="en-US" sz="1400" i="0">
                  <a:latin typeface="Calibri" pitchFamily="34" charset="0"/>
                </a:rPr>
                <a:t>I</a:t>
              </a:r>
              <a:endParaRPr lang="en-US" sz="1400"/>
            </a:p>
          </p:txBody>
        </p:sp>
        <p:sp>
          <p:nvSpPr>
            <p:cNvPr id="195" name="Text Box 25"/>
            <p:cNvSpPr txBox="1">
              <a:spLocks noChangeArrowheads="1"/>
            </p:cNvSpPr>
            <p:nvPr/>
          </p:nvSpPr>
          <p:spPr bwMode="auto">
            <a:xfrm>
              <a:off x="4495800" y="2266950"/>
              <a:ext cx="342900" cy="2063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ts val="1000"/>
                </a:spcAft>
              </a:pPr>
              <a:r>
                <a:rPr lang="en-US" sz="1400" i="0">
                  <a:latin typeface="Calibri" pitchFamily="34" charset="0"/>
                </a:rPr>
                <a:t>AG</a:t>
              </a:r>
              <a:endParaRPr lang="en-US" sz="1400"/>
            </a:p>
          </p:txBody>
        </p:sp>
        <p:sp>
          <p:nvSpPr>
            <p:cNvPr id="196" name="Text Box 26"/>
            <p:cNvSpPr txBox="1">
              <a:spLocks noChangeArrowheads="1"/>
            </p:cNvSpPr>
            <p:nvPr/>
          </p:nvSpPr>
          <p:spPr bwMode="auto">
            <a:xfrm>
              <a:off x="5181600" y="2933700"/>
              <a:ext cx="342900" cy="228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ts val="1000"/>
                </a:spcAft>
              </a:pPr>
              <a:r>
                <a:rPr lang="en-US" sz="1400" i="0">
                  <a:latin typeface="Calibri" pitchFamily="34" charset="0"/>
                </a:rPr>
                <a:t>AS</a:t>
              </a:r>
              <a:endParaRPr lang="en-US" sz="1400"/>
            </a:p>
          </p:txBody>
        </p:sp>
        <p:sp>
          <p:nvSpPr>
            <p:cNvPr id="197" name="Line 27"/>
            <p:cNvSpPr>
              <a:spLocks noChangeShapeType="1"/>
            </p:cNvSpPr>
            <p:nvPr/>
          </p:nvSpPr>
          <p:spPr bwMode="auto">
            <a:xfrm flipH="1">
              <a:off x="4152900" y="3390900"/>
              <a:ext cx="1327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Text Box 28"/>
            <p:cNvSpPr txBox="1">
              <a:spLocks noChangeArrowheads="1"/>
            </p:cNvSpPr>
            <p:nvPr/>
          </p:nvSpPr>
          <p:spPr bwMode="auto">
            <a:xfrm>
              <a:off x="4152900" y="2868153"/>
              <a:ext cx="342900" cy="228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ts val="1000"/>
                </a:spcAft>
              </a:pPr>
              <a:r>
                <a:rPr lang="en-US" sz="1400" i="0" dirty="0">
                  <a:latin typeface="Calibri" pitchFamily="34" charset="0"/>
                </a:rPr>
                <a:t>AS</a:t>
              </a:r>
              <a:endParaRPr lang="en-US" sz="1400" dirty="0"/>
            </a:p>
          </p:txBody>
        </p:sp>
        <p:sp>
          <p:nvSpPr>
            <p:cNvPr id="199" name="Text Box 29"/>
            <p:cNvSpPr txBox="1">
              <a:spLocks noChangeArrowheads="1"/>
            </p:cNvSpPr>
            <p:nvPr/>
          </p:nvSpPr>
          <p:spPr bwMode="auto">
            <a:xfrm>
              <a:off x="4495800" y="3162300"/>
              <a:ext cx="342900" cy="228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ts val="1000"/>
                </a:spcAft>
              </a:pPr>
              <a:r>
                <a:rPr lang="en-US" sz="1400" i="0">
                  <a:latin typeface="Calibri" pitchFamily="34" charset="0"/>
                </a:rPr>
                <a:t>AS</a:t>
              </a:r>
              <a:endParaRPr lang="en-US" sz="1400"/>
            </a:p>
          </p:txBody>
        </p:sp>
        <p:sp>
          <p:nvSpPr>
            <p:cNvPr id="200" name="Text Box 30"/>
            <p:cNvSpPr txBox="1">
              <a:spLocks noChangeArrowheads="1"/>
            </p:cNvSpPr>
            <p:nvPr/>
          </p:nvSpPr>
          <p:spPr bwMode="auto">
            <a:xfrm>
              <a:off x="3467100" y="2362200"/>
              <a:ext cx="342900" cy="228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ts val="1000"/>
                </a:spcAft>
              </a:pPr>
              <a:r>
                <a:rPr lang="en-US" sz="1400" i="0">
                  <a:latin typeface="Calibri" pitchFamily="34" charset="0"/>
                </a:rPr>
                <a:t>AS</a:t>
              </a:r>
              <a:endParaRPr lang="en-US" sz="1400"/>
            </a:p>
          </p:txBody>
        </p:sp>
        <p:sp>
          <p:nvSpPr>
            <p:cNvPr id="201" name="Text Box 31"/>
            <p:cNvSpPr txBox="1">
              <a:spLocks noChangeArrowheads="1"/>
            </p:cNvSpPr>
            <p:nvPr/>
          </p:nvSpPr>
          <p:spPr bwMode="auto">
            <a:xfrm>
              <a:off x="3467100" y="3136900"/>
              <a:ext cx="342900" cy="228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ts val="1000"/>
                </a:spcAft>
              </a:pPr>
              <a:r>
                <a:rPr lang="en-US" sz="1400" i="0">
                  <a:latin typeface="Calibri" pitchFamily="34" charset="0"/>
                </a:rPr>
                <a:t>AG</a:t>
              </a:r>
              <a:endParaRPr lang="en-US" sz="1400"/>
            </a:p>
          </p:txBody>
        </p:sp>
        <p:sp>
          <p:nvSpPr>
            <p:cNvPr id="202" name="Text Box 32"/>
            <p:cNvSpPr txBox="1">
              <a:spLocks noChangeArrowheads="1"/>
            </p:cNvSpPr>
            <p:nvPr/>
          </p:nvSpPr>
          <p:spPr bwMode="auto">
            <a:xfrm>
              <a:off x="2895600" y="2933700"/>
              <a:ext cx="342900" cy="228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ts val="1000"/>
                </a:spcAft>
              </a:pPr>
              <a:r>
                <a:rPr lang="en-US" sz="1400" i="0">
                  <a:latin typeface="Calibri" pitchFamily="34" charset="0"/>
                </a:rPr>
                <a:t>AS</a:t>
              </a:r>
              <a:endParaRPr lang="en-US" sz="1400"/>
            </a:p>
          </p:txBody>
        </p:sp>
        <p:sp>
          <p:nvSpPr>
            <p:cNvPr id="203" name="Text Box 33"/>
            <p:cNvSpPr txBox="1">
              <a:spLocks noChangeArrowheads="1"/>
            </p:cNvSpPr>
            <p:nvPr/>
          </p:nvSpPr>
          <p:spPr bwMode="auto">
            <a:xfrm>
              <a:off x="2667000" y="3733800"/>
              <a:ext cx="342900" cy="228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ts val="1000"/>
                </a:spcAft>
              </a:pPr>
              <a:r>
                <a:rPr lang="en-US" sz="1400" i="0">
                  <a:latin typeface="Calibri" pitchFamily="34" charset="0"/>
                </a:rPr>
                <a:t>AS</a:t>
              </a:r>
              <a:endParaRPr lang="en-US" sz="1400"/>
            </a:p>
          </p:txBody>
        </p:sp>
        <p:sp>
          <p:nvSpPr>
            <p:cNvPr id="204" name="Text Box 34"/>
            <p:cNvSpPr txBox="1">
              <a:spLocks noChangeArrowheads="1"/>
            </p:cNvSpPr>
            <p:nvPr/>
          </p:nvSpPr>
          <p:spPr bwMode="auto">
            <a:xfrm>
              <a:off x="3810000" y="3756025"/>
              <a:ext cx="342900" cy="228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ts val="1000"/>
                </a:spcAft>
              </a:pPr>
              <a:r>
                <a:rPr lang="en-US" sz="1400" i="0">
                  <a:latin typeface="Calibri" pitchFamily="34" charset="0"/>
                </a:rPr>
                <a:t>AS</a:t>
              </a:r>
              <a:endParaRPr lang="en-US" sz="1400"/>
            </a:p>
          </p:txBody>
        </p:sp>
      </p:grpSp>
      <p:sp>
        <p:nvSpPr>
          <p:cNvPr id="53" name="Rectangle 5"/>
          <p:cNvSpPr>
            <a:spLocks noChangeArrowheads="1"/>
          </p:cNvSpPr>
          <p:nvPr/>
        </p:nvSpPr>
        <p:spPr bwMode="auto">
          <a:xfrm>
            <a:off x="3725428" y="3624821"/>
            <a:ext cx="575772" cy="39885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sz="1400" b="0" i="0" dirty="0" smtClean="0">
                <a:latin typeface="Calibri" pitchFamily="34" charset="0"/>
              </a:rPr>
              <a:t>C7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7716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767926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Module </a:t>
            </a:r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#6– </a:t>
            </a:r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Software Integration testing</a:t>
            </a:r>
          </a:p>
        </p:txBody>
      </p:sp>
      <p:sp>
        <p:nvSpPr>
          <p:cNvPr id="24" name="Rounded Rectangle 4"/>
          <p:cNvSpPr/>
          <p:nvPr/>
        </p:nvSpPr>
        <p:spPr>
          <a:xfrm>
            <a:off x="1447801" y="1043944"/>
            <a:ext cx="5638799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 smtClean="0">
                <a:solidFill>
                  <a:schemeClr val="tx2"/>
                </a:solidFill>
              </a:rPr>
              <a:t>What is software integration testing?</a:t>
            </a:r>
            <a:endParaRPr lang="en-US" sz="2400" b="1" kern="1200" dirty="0">
              <a:solidFill>
                <a:schemeClr val="tx2"/>
              </a:solidFill>
            </a:endParaRP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0810" y="1588021"/>
            <a:ext cx="66887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 </a:t>
            </a:r>
            <a:r>
              <a:rPr lang="en-US" dirty="0" smtClean="0"/>
              <a:t>Testing activities that integrate software components together to form a complete system. To perform a cost-effective software integration, integration test strategy, integration test set are needed.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447800" y="2971800"/>
            <a:ext cx="68580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b="1" dirty="0">
                <a:solidFill>
                  <a:schemeClr val="tx2"/>
                </a:solidFill>
              </a:rPr>
              <a:t>What </a:t>
            </a:r>
            <a:r>
              <a:rPr lang="en-US" altLang="en-US" sz="2400" b="1" dirty="0" smtClean="0">
                <a:solidFill>
                  <a:schemeClr val="tx2"/>
                </a:solidFill>
              </a:rPr>
              <a:t>are the major testing focuses ?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Interfaces between modules (or components)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Integrated functional features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Interacting protocols and messages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System architectures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15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5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767926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Module </a:t>
            </a:r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#6– </a:t>
            </a:r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Software Integration testing</a:t>
            </a:r>
          </a:p>
        </p:txBody>
      </p:sp>
      <p:sp>
        <p:nvSpPr>
          <p:cNvPr id="24" name="Rounded Rectangle 4"/>
          <p:cNvSpPr/>
          <p:nvPr/>
        </p:nvSpPr>
        <p:spPr>
          <a:xfrm>
            <a:off x="1447801" y="1093250"/>
            <a:ext cx="5638799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 smtClean="0">
                <a:solidFill>
                  <a:schemeClr val="tx2"/>
                </a:solidFill>
              </a:rPr>
              <a:t>Why do we need Integration Testing ?</a:t>
            </a:r>
            <a:endParaRPr lang="en-US" sz="2400" b="1" kern="1200" dirty="0">
              <a:solidFill>
                <a:schemeClr val="tx2"/>
              </a:solidFill>
            </a:endParaRP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295400" y="1752600"/>
            <a:ext cx="670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Unit tests only test the unit in isolation</a:t>
            </a:r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Many failures result from faults in the interaction of subsystems</a:t>
            </a:r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Often many Off-the-shelf components are used that cannot be unit tested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Without integration testing the system test will be very time consuming</a:t>
            </a:r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Failures that are not discovered in integration testing will be discovered after the system is deployed and can be very expensive.</a:t>
            </a:r>
          </a:p>
        </p:txBody>
      </p:sp>
    </p:spTree>
    <p:extLst>
      <p:ext uri="{BB962C8B-B14F-4D97-AF65-F5344CB8AC3E}">
        <p14:creationId xmlns:p14="http://schemas.microsoft.com/office/powerpoint/2010/main" val="138415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767926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Module </a:t>
            </a:r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#6– </a:t>
            </a:r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Software Integration testing</a:t>
            </a:r>
          </a:p>
        </p:txBody>
      </p:sp>
      <p:sp>
        <p:nvSpPr>
          <p:cNvPr id="24" name="Rounded Rectangle 4"/>
          <p:cNvSpPr/>
          <p:nvPr/>
        </p:nvSpPr>
        <p:spPr>
          <a:xfrm>
            <a:off x="2000280" y="1012696"/>
            <a:ext cx="5517581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kern="1200" dirty="0" smtClean="0">
                <a:solidFill>
                  <a:schemeClr val="tx2"/>
                </a:solidFill>
              </a:rPr>
              <a:t>Integration Testing Focuses</a:t>
            </a:r>
            <a:endParaRPr lang="en-US" sz="2800" b="1" kern="1200" dirty="0">
              <a:solidFill>
                <a:schemeClr val="tx2"/>
              </a:solidFill>
            </a:endParaRP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212223" y="3381002"/>
            <a:ext cx="1847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29" name="Picture 5" descr="\\psf\Home\Desktop\Screen Shot 2014-10-30 at 12.08.59 AM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5800" y="2971800"/>
            <a:ext cx="2524836" cy="1524000"/>
          </a:xfrm>
          <a:prstGeom prst="rect">
            <a:avLst/>
          </a:prstGeom>
          <a:noFill/>
        </p:spPr>
      </p:pic>
      <p:pic>
        <p:nvPicPr>
          <p:cNvPr id="8" name="Picture 6" descr="\\psf\Home\Desktop\Screen Shot 2014-10-30 at 12.09.10 AM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172200" y="2971800"/>
            <a:ext cx="2209800" cy="1447800"/>
          </a:xfrm>
          <a:prstGeom prst="rect">
            <a:avLst/>
          </a:prstGeom>
          <a:noFill/>
        </p:spPr>
      </p:pic>
      <p:pic>
        <p:nvPicPr>
          <p:cNvPr id="1032" name="Picture 8" descr="\\psf\Home\Desktop\Screen Shot 2014-10-30 at 12.13.05 AM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448050" y="2514600"/>
            <a:ext cx="2343150" cy="2428875"/>
          </a:xfrm>
          <a:prstGeom prst="rect">
            <a:avLst/>
          </a:prstGeom>
          <a:noFill/>
        </p:spPr>
      </p:pic>
      <p:pic>
        <p:nvPicPr>
          <p:cNvPr id="1033" name="Picture 9" descr="\\psf\Home\Desktop\Screen Shot 2014-10-30 at 12.09.21 AM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352800" y="4762500"/>
            <a:ext cx="2590800" cy="1104900"/>
          </a:xfrm>
          <a:prstGeom prst="rect">
            <a:avLst/>
          </a:prstGeom>
          <a:noFill/>
        </p:spPr>
      </p:pic>
      <p:pic>
        <p:nvPicPr>
          <p:cNvPr id="1034" name="Picture 10" descr="\\psf\Home\Desktop\Screen Shot 2014-10-30 at 12.09.34 AM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181350" y="1495425"/>
            <a:ext cx="2762250" cy="10953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4743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767926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Module </a:t>
            </a:r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#6– </a:t>
            </a:r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Software Integration testing</a:t>
            </a:r>
          </a:p>
        </p:txBody>
      </p:sp>
      <p:sp>
        <p:nvSpPr>
          <p:cNvPr id="24" name="Rounded Rectangle 4"/>
          <p:cNvSpPr/>
          <p:nvPr/>
        </p:nvSpPr>
        <p:spPr>
          <a:xfrm>
            <a:off x="1295401" y="1047750"/>
            <a:ext cx="7281862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 smtClean="0">
                <a:solidFill>
                  <a:schemeClr val="tx2"/>
                </a:solidFill>
              </a:rPr>
              <a:t>What do we need for Integration Testing</a:t>
            </a:r>
            <a:endParaRPr lang="en-US" sz="2800" b="1" kern="1200" dirty="0">
              <a:solidFill>
                <a:schemeClr val="tx2"/>
              </a:solidFill>
            </a:endParaRP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 descr="\\psf\Home\Desktop\Screen Shot 2014-10-30 at 1.01.49 AM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90775" y="1676400"/>
            <a:ext cx="4176808" cy="2743200"/>
          </a:xfrm>
          <a:prstGeom prst="rect">
            <a:avLst/>
          </a:prstGeom>
          <a:noFill/>
        </p:spPr>
      </p:pic>
      <p:sp>
        <p:nvSpPr>
          <p:cNvPr id="47" name="Rounded Rectangle 4"/>
          <p:cNvSpPr/>
          <p:nvPr/>
        </p:nvSpPr>
        <p:spPr>
          <a:xfrm>
            <a:off x="1828800" y="4267200"/>
            <a:ext cx="6477001" cy="106680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schemeClr val="tx2"/>
                </a:solidFill>
              </a:rPr>
              <a:t>Who performs Integration Testing ?</a:t>
            </a:r>
          </a:p>
          <a:p>
            <a:pPr lvl="0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itchFamily="2" charset="2"/>
              <a:buChar char="ü"/>
            </a:pPr>
            <a:r>
              <a:rPr lang="en-US" b="1" kern="1200" dirty="0" smtClean="0">
                <a:solidFill>
                  <a:schemeClr val="tx2"/>
                </a:solidFill>
              </a:rPr>
              <a:t>Developers and </a:t>
            </a:r>
            <a:r>
              <a:rPr lang="en-US" b="1" dirty="0" smtClean="0">
                <a:solidFill>
                  <a:schemeClr val="tx2"/>
                </a:solidFill>
              </a:rPr>
              <a:t>T</a:t>
            </a:r>
            <a:r>
              <a:rPr lang="en-US" b="1" kern="1200" dirty="0" smtClean="0">
                <a:solidFill>
                  <a:schemeClr val="tx2"/>
                </a:solidFill>
              </a:rPr>
              <a:t>est Engineers</a:t>
            </a:r>
            <a:endParaRPr lang="en-US" b="1" kern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36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767926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Module </a:t>
            </a:r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#6– </a:t>
            </a:r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Software Integration testing</a:t>
            </a:r>
          </a:p>
        </p:txBody>
      </p:sp>
      <p:sp>
        <p:nvSpPr>
          <p:cNvPr id="24" name="Rounded Rectangle 4"/>
          <p:cNvSpPr/>
          <p:nvPr/>
        </p:nvSpPr>
        <p:spPr>
          <a:xfrm>
            <a:off x="1752602" y="1066800"/>
            <a:ext cx="6172198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 smtClean="0">
                <a:solidFill>
                  <a:schemeClr val="tx2"/>
                </a:solidFill>
              </a:rPr>
              <a:t>Software Integration Strategy</a:t>
            </a:r>
            <a:endParaRPr lang="en-US" sz="2800" b="1" kern="1200" dirty="0">
              <a:solidFill>
                <a:schemeClr val="tx2"/>
              </a:solidFill>
            </a:endParaRP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447800" y="2133600"/>
            <a:ext cx="62912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Software test strategy provides the basic strategy and guidelines to test engineers to perform software testing activities in a rational way.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Software integration strategy usually refers to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An integration sequence (or order) to integrate different parts (or components) together.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A test model is needed to support the definition of software integration test strategies.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ounded Rectangle 4"/>
          <p:cNvSpPr/>
          <p:nvPr/>
        </p:nvSpPr>
        <p:spPr>
          <a:xfrm>
            <a:off x="1295400" y="1600200"/>
            <a:ext cx="6705598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schemeClr val="tx2"/>
                </a:solidFill>
              </a:rPr>
              <a:t>What is software integration strategy ?</a:t>
            </a:r>
            <a:endParaRPr lang="en-US" sz="2000" b="1" kern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71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767926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Module </a:t>
            </a:r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#6– </a:t>
            </a:r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Software Integration testing</a:t>
            </a: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Text Box 1027"/>
          <p:cNvSpPr txBox="1">
            <a:spLocks noChangeArrowheads="1"/>
          </p:cNvSpPr>
          <p:nvPr/>
        </p:nvSpPr>
        <p:spPr bwMode="auto">
          <a:xfrm>
            <a:off x="1937658" y="1793778"/>
            <a:ext cx="67056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 typeface="Wingdings" pitchFamily="2" charset="2"/>
              <a:buChar char="ü"/>
            </a:pPr>
            <a:r>
              <a:rPr lang="en-US" sz="1400" dirty="0" smtClean="0"/>
              <a:t>  control flow graph</a:t>
            </a:r>
            <a:br>
              <a:rPr lang="en-US" sz="1400" dirty="0" smtClean="0"/>
            </a:br>
            <a:endParaRPr lang="en-US" sz="1400" dirty="0" smtClean="0"/>
          </a:p>
          <a:p>
            <a:pPr>
              <a:spcBef>
                <a:spcPct val="0"/>
              </a:spcBef>
              <a:buFont typeface="Wingdings" pitchFamily="2" charset="2"/>
              <a:buChar char="ü"/>
            </a:pPr>
            <a:r>
              <a:rPr lang="en-US" sz="1400" dirty="0" smtClean="0"/>
              <a:t>object-oriented class diagram</a:t>
            </a:r>
            <a:br>
              <a:rPr lang="en-US" sz="1400" dirty="0" smtClean="0"/>
            </a:br>
            <a:endParaRPr lang="en-US" sz="1400" dirty="0" smtClean="0"/>
          </a:p>
          <a:p>
            <a:pPr>
              <a:spcBef>
                <a:spcPct val="0"/>
              </a:spcBef>
              <a:buFont typeface="Wingdings" pitchFamily="2" charset="2"/>
              <a:buChar char="ü"/>
            </a:pPr>
            <a:r>
              <a:rPr lang="en-US" sz="1400" dirty="0" smtClean="0"/>
              <a:t>scenario-based model</a:t>
            </a:r>
            <a:br>
              <a:rPr lang="en-US" sz="1400" dirty="0" smtClean="0"/>
            </a:br>
            <a:endParaRPr lang="en-US" sz="1400" dirty="0" smtClean="0"/>
          </a:p>
          <a:p>
            <a:pPr>
              <a:spcBef>
                <a:spcPct val="0"/>
              </a:spcBef>
              <a:buFont typeface="Wingdings" pitchFamily="2" charset="2"/>
              <a:buChar char="ü"/>
            </a:pPr>
            <a:r>
              <a:rPr lang="en-US" sz="1400" dirty="0" smtClean="0"/>
              <a:t>component-based integration model</a:t>
            </a:r>
            <a:br>
              <a:rPr lang="en-US" sz="1400" dirty="0" smtClean="0"/>
            </a:br>
            <a:endParaRPr lang="en-US" sz="1400" dirty="0" smtClean="0"/>
          </a:p>
          <a:p>
            <a:pPr>
              <a:spcBef>
                <a:spcPct val="0"/>
              </a:spcBef>
              <a:buFont typeface="Wingdings" pitchFamily="2" charset="2"/>
              <a:buChar char="ü"/>
            </a:pPr>
            <a:r>
              <a:rPr lang="en-US" sz="1400" dirty="0" smtClean="0"/>
              <a:t>architecture-based integration model</a:t>
            </a:r>
            <a:endParaRPr lang="en-US" altLang="en-US" sz="1600" dirty="0"/>
          </a:p>
        </p:txBody>
      </p:sp>
      <p:sp>
        <p:nvSpPr>
          <p:cNvPr id="29" name="Text Box 1028"/>
          <p:cNvSpPr txBox="1">
            <a:spLocks noChangeArrowheads="1"/>
          </p:cNvSpPr>
          <p:nvPr/>
        </p:nvSpPr>
        <p:spPr bwMode="auto">
          <a:xfrm>
            <a:off x="941524" y="5655906"/>
            <a:ext cx="110807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/>
              <a:t>Jerry Gao Ph.D.	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7400" y="1079111"/>
            <a:ext cx="43489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Test Models in Integration Testing</a:t>
            </a:r>
            <a:endParaRPr lang="en-US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434"/>
                </a:solidFill>
              </a:rPr>
              <a:t>Software Testing</a:t>
            </a:r>
            <a:endParaRPr lang="en-US" sz="1200" dirty="0">
              <a:solidFill>
                <a:srgbClr val="007434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5767926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Module </a:t>
            </a:r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#6– </a:t>
            </a:r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Software Integration testing</a:t>
            </a: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Text Box 1028"/>
          <p:cNvSpPr txBox="1">
            <a:spLocks noChangeArrowheads="1"/>
          </p:cNvSpPr>
          <p:nvPr/>
        </p:nvSpPr>
        <p:spPr bwMode="auto">
          <a:xfrm>
            <a:off x="941524" y="5655906"/>
            <a:ext cx="110807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/>
              <a:t>Jerry Gao Ph.D.	</a:t>
            </a:r>
          </a:p>
        </p:txBody>
      </p:sp>
      <p:sp>
        <p:nvSpPr>
          <p:cNvPr id="5" name="Rectangle 4"/>
          <p:cNvSpPr/>
          <p:nvPr/>
        </p:nvSpPr>
        <p:spPr>
          <a:xfrm>
            <a:off x="2651306" y="1079111"/>
            <a:ext cx="45181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Traditional Software Integration Strategy</a:t>
            </a:r>
            <a:endParaRPr lang="en-US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24000" y="1828800"/>
            <a:ext cx="6324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two groups of software integration strategies:	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Non Incremental software integration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Incremental software integration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Non Incremental software integration:</a:t>
            </a:r>
            <a:br>
              <a:rPr lang="en-US" dirty="0" smtClean="0"/>
            </a:br>
            <a:r>
              <a:rPr lang="en-US" dirty="0" smtClean="0"/>
              <a:t>	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Big band integration approach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Incremental software integration: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Top- down software integration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Bottom-up software integration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Sandwich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58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4488</TotalTime>
  <Words>2046</Words>
  <Application>Microsoft Office PowerPoint</Application>
  <PresentationFormat>On-screen Show (4:3)</PresentationFormat>
  <Paragraphs>744</Paragraphs>
  <Slides>29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Zeyu Gao</dc:creator>
  <cp:lastModifiedBy>Jerry Zeyu Gao</cp:lastModifiedBy>
  <cp:revision>263</cp:revision>
  <dcterms:created xsi:type="dcterms:W3CDTF">2014-06-09T00:46:10Z</dcterms:created>
  <dcterms:modified xsi:type="dcterms:W3CDTF">2014-10-31T15:11:59Z</dcterms:modified>
</cp:coreProperties>
</file>