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4" r:id="rId4"/>
    <p:sldId id="258" r:id="rId5"/>
    <p:sldId id="265" r:id="rId6"/>
    <p:sldId id="259" r:id="rId7"/>
    <p:sldId id="261" r:id="rId8"/>
    <p:sldId id="262" r:id="rId9"/>
    <p:sldId id="266" r:id="rId10"/>
    <p:sldId id="268" r:id="rId11"/>
    <p:sldId id="26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snapToGrid="0">
      <p:cViewPr>
        <p:scale>
          <a:sx n="66" d="100"/>
          <a:sy n="66" d="100"/>
        </p:scale>
        <p:origin x="10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C408-57D5-4ED3-A935-D17B05B3254A}"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74564-3AFE-43C4-B110-5343BB2B143E}" type="slidenum">
              <a:rPr lang="en-US" smtClean="0"/>
              <a:t>‹#›</a:t>
            </a:fld>
            <a:endParaRPr lang="en-US"/>
          </a:p>
        </p:txBody>
      </p:sp>
    </p:spTree>
    <p:extLst>
      <p:ext uri="{BB962C8B-B14F-4D97-AF65-F5344CB8AC3E}">
        <p14:creationId xmlns:p14="http://schemas.microsoft.com/office/powerpoint/2010/main" val="275291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74564-3AFE-43C4-B110-5343BB2B143E}" type="slidenum">
              <a:rPr lang="en-US" smtClean="0"/>
              <a:t>3</a:t>
            </a:fld>
            <a:endParaRPr lang="en-US"/>
          </a:p>
        </p:txBody>
      </p:sp>
    </p:spTree>
    <p:extLst>
      <p:ext uri="{BB962C8B-B14F-4D97-AF65-F5344CB8AC3E}">
        <p14:creationId xmlns:p14="http://schemas.microsoft.com/office/powerpoint/2010/main" val="13825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787870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7131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69015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144195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03275-B0B7-4D42-A12A-0BE1FE1B2FDA}"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3948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03275-B0B7-4D42-A12A-0BE1FE1B2FDA}"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18448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03275-B0B7-4D42-A12A-0BE1FE1B2FDA}" type="datetimeFigureOut">
              <a:rPr lang="en-US" smtClean="0"/>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30198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03275-B0B7-4D42-A12A-0BE1FE1B2FDA}" type="datetimeFigureOut">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88289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03275-B0B7-4D42-A12A-0BE1FE1B2FDA}" type="datetimeFigureOut">
              <a:rPr lang="en-US" smtClean="0"/>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51825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17713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77304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03275-B0B7-4D42-A12A-0BE1FE1B2FDA}" type="datetimeFigureOut">
              <a:rPr lang="en-US" smtClean="0"/>
              <a:t>4/12/2019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D5D5-D9F8-4F42-AD5C-923C29E16204}" type="slidenum">
              <a:rPr lang="en-US" smtClean="0"/>
              <a:t>‹#›</a:t>
            </a:fld>
            <a:endParaRPr lang="en-US"/>
          </a:p>
        </p:txBody>
      </p:sp>
    </p:spTree>
    <p:extLst>
      <p:ext uri="{BB962C8B-B14F-4D97-AF65-F5344CB8AC3E}">
        <p14:creationId xmlns:p14="http://schemas.microsoft.com/office/powerpoint/2010/main" val="48170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4" name="Rectangle 3"/>
          <p:cNvSpPr/>
          <p:nvPr/>
        </p:nvSpPr>
        <p:spPr>
          <a:xfrm>
            <a:off x="1018096" y="1762812"/>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5" name="Rectangle 4"/>
          <p:cNvSpPr/>
          <p:nvPr/>
        </p:nvSpPr>
        <p:spPr>
          <a:xfrm>
            <a:off x="9192706"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Answer</a:t>
            </a:r>
            <a:endParaRPr lang="en-US" dirty="0">
              <a:solidFill>
                <a:schemeClr val="tx1"/>
              </a:solidFill>
            </a:endParaRPr>
          </a:p>
        </p:txBody>
      </p:sp>
      <p:sp>
        <p:nvSpPr>
          <p:cNvPr id="6" name="Rectangle 5"/>
          <p:cNvSpPr/>
          <p:nvPr/>
        </p:nvSpPr>
        <p:spPr>
          <a:xfrm>
            <a:off x="1018096" y="375186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 related to the image</a:t>
            </a:r>
            <a:endParaRPr lang="en-US" dirty="0">
              <a:solidFill>
                <a:schemeClr val="tx1"/>
              </a:solidFill>
            </a:endParaRPr>
          </a:p>
        </p:txBody>
      </p:sp>
      <p:sp>
        <p:nvSpPr>
          <p:cNvPr id="7" name="Rectangle 6"/>
          <p:cNvSpPr/>
          <p:nvPr/>
        </p:nvSpPr>
        <p:spPr>
          <a:xfrm>
            <a:off x="5030771"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Model</a:t>
            </a:r>
            <a:endParaRPr lang="en-US" dirty="0">
              <a:solidFill>
                <a:schemeClr val="tx1"/>
              </a:solidFill>
            </a:endParaRPr>
          </a:p>
        </p:txBody>
      </p:sp>
      <p:cxnSp>
        <p:nvCxnSpPr>
          <p:cNvPr id="9" name="Straight Arrow Connector 8"/>
          <p:cNvCxnSpPr>
            <a:stCxn id="4" idx="3"/>
            <a:endCxn id="7" idx="1"/>
          </p:cNvCxnSpPr>
          <p:nvPr/>
        </p:nvCxnSpPr>
        <p:spPr>
          <a:xfrm>
            <a:off x="3431358" y="2205872"/>
            <a:ext cx="1599413" cy="10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3431358" y="3225538"/>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5" idx="1"/>
          </p:cNvCxnSpPr>
          <p:nvPr/>
        </p:nvCxnSpPr>
        <p:spPr>
          <a:xfrm>
            <a:off x="7444033" y="3225538"/>
            <a:ext cx="1748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928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a:t>
            </a:r>
            <a:r>
              <a:rPr lang="en-US" sz="2800" b="1" dirty="0" smtClean="0"/>
              <a:t>stacked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608154" y="42805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803395" y="997968"/>
            <a:ext cx="5501403" cy="1384995"/>
          </a:xfrm>
          <a:prstGeom prst="rect">
            <a:avLst/>
          </a:prstGeom>
        </p:spPr>
        <p:txBody>
          <a:bodyPr wrap="square">
            <a:spAutoFit/>
          </a:bodyPr>
          <a:lstStyle/>
          <a:p>
            <a:endParaRPr lang="en-US" sz="1400" dirty="0"/>
          </a:p>
          <a:p>
            <a:pPr marL="285750" indent="-285750">
              <a:buFont typeface="Arial" panose="020B0604020202020204" pitchFamily="34" charset="0"/>
              <a:buChar char="•"/>
            </a:pPr>
            <a:r>
              <a:rPr lang="en-US" sz="1400" dirty="0" smtClean="0"/>
              <a:t>Dual stacked attention adds the attended image vector back to the question vector, and does one more iteration of attention.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Thus, refined question vector is used to give higher weights on the visual regions that are more relevant to the question</a:t>
            </a:r>
            <a:endParaRPr lang="en-US" sz="1400" dirty="0"/>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sp>
        <p:nvSpPr>
          <p:cNvPr id="27" name="Rectangle 26"/>
          <p:cNvSpPr/>
          <p:nvPr/>
        </p:nvSpPr>
        <p:spPr>
          <a:xfrm>
            <a:off x="3470109" y="54693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
        <p:nvSpPr>
          <p:cNvPr id="6" name="Oval 5"/>
          <p:cNvSpPr/>
          <p:nvPr/>
        </p:nvSpPr>
        <p:spPr>
          <a:xfrm>
            <a:off x="5086966" y="4129058"/>
            <a:ext cx="297598" cy="2791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8" name="Elbow Connector 7"/>
          <p:cNvCxnSpPr>
            <a:stCxn id="81" idx="3"/>
            <a:endCxn id="6" idx="0"/>
          </p:cNvCxnSpPr>
          <p:nvPr/>
        </p:nvCxnSpPr>
        <p:spPr>
          <a:xfrm>
            <a:off x="4985208" y="1851024"/>
            <a:ext cx="250557" cy="22780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6"/>
            <a:endCxn id="34" idx="2"/>
          </p:cNvCxnSpPr>
          <p:nvPr/>
        </p:nvCxnSpPr>
        <p:spPr>
          <a:xfrm flipV="1">
            <a:off x="5384564" y="3983170"/>
            <a:ext cx="1131866" cy="2854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6" idx="4"/>
          </p:cNvCxnSpPr>
          <p:nvPr/>
        </p:nvCxnSpPr>
        <p:spPr>
          <a:xfrm rot="10800000">
            <a:off x="5235766" y="4408191"/>
            <a:ext cx="2443937" cy="1694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264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Multimodal fusion, joint embedding</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602557"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a:t>
            </a:r>
            <a:endParaRPr lang="en-US" sz="1400" dirty="0">
              <a:solidFill>
                <a:schemeClr val="tx1"/>
              </a:solidFill>
            </a:endParaRPr>
          </a:p>
        </p:txBody>
      </p:sp>
      <p:cxnSp>
        <p:nvCxnSpPr>
          <p:cNvPr id="9" name="Elbow Connector 8"/>
          <p:cNvCxnSpPr>
            <a:stCxn id="3" idx="3"/>
            <a:endCxn id="34" idx="1"/>
          </p:cNvCxnSpPr>
          <p:nvPr/>
        </p:nvCxnSpPr>
        <p:spPr>
          <a:xfrm>
            <a:off x="4790540" y="1969367"/>
            <a:ext cx="1723382" cy="1335072"/>
          </a:xfrm>
          <a:prstGeom prst="bentConnector3">
            <a:avLst>
              <a:gd name="adj1" fmla="val 31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378096" y="372665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2048)</a:t>
            </a:r>
            <a:endParaRPr lang="en-US" sz="1400" dirty="0">
              <a:solidFill>
                <a:schemeClr val="tx1"/>
              </a:solidFill>
            </a:endParaRPr>
          </a:p>
        </p:txBody>
      </p:sp>
      <p:sp>
        <p:nvSpPr>
          <p:cNvPr id="66" name="Rectangle 65"/>
          <p:cNvSpPr/>
          <p:nvPr/>
        </p:nvSpPr>
        <p:spPr>
          <a:xfrm>
            <a:off x="9403308" y="4717245"/>
            <a:ext cx="1625733"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sp>
        <p:nvSpPr>
          <p:cNvPr id="67" name="Rectangle 66"/>
          <p:cNvSpPr/>
          <p:nvPr/>
        </p:nvSpPr>
        <p:spPr>
          <a:xfrm>
            <a:off x="8995795" y="2980262"/>
            <a:ext cx="2440758" cy="629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 Output = 512</a:t>
            </a:r>
          </a:p>
          <a:p>
            <a:pPr algn="ctr"/>
            <a:endParaRPr lang="en-US" sz="1400" dirty="0">
              <a:solidFill>
                <a:schemeClr val="tx1"/>
              </a:solidFill>
            </a:endParaRPr>
          </a:p>
        </p:txBody>
      </p:sp>
      <p:cxnSp>
        <p:nvCxnSpPr>
          <p:cNvPr id="45" name="Straight Arrow Connector 44"/>
          <p:cNvCxnSpPr>
            <a:stCxn id="34" idx="3"/>
            <a:endCxn id="67" idx="1"/>
          </p:cNvCxnSpPr>
          <p:nvPr/>
        </p:nvCxnSpPr>
        <p:spPr>
          <a:xfrm flipV="1">
            <a:off x="8116479" y="3294871"/>
            <a:ext cx="879316" cy="9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7" idx="2"/>
            <a:endCxn id="66" idx="0"/>
          </p:cNvCxnSpPr>
          <p:nvPr/>
        </p:nvCxnSpPr>
        <p:spPr>
          <a:xfrm>
            <a:off x="10216174" y="3609479"/>
            <a:ext cx="1" cy="1107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106424" y="4874863"/>
            <a:ext cx="2440758" cy="467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512 Output = 512</a:t>
            </a:r>
            <a:endParaRPr lang="en-US" sz="1400" dirty="0">
              <a:solidFill>
                <a:schemeClr val="tx1"/>
              </a:solidFill>
            </a:endParaRPr>
          </a:p>
        </p:txBody>
      </p:sp>
      <p:cxnSp>
        <p:nvCxnSpPr>
          <p:cNvPr id="84" name="Straight Arrow Connector 83"/>
          <p:cNvCxnSpPr>
            <a:stCxn id="78" idx="3"/>
            <a:endCxn id="66" idx="1"/>
          </p:cNvCxnSpPr>
          <p:nvPr/>
        </p:nvCxnSpPr>
        <p:spPr>
          <a:xfrm>
            <a:off x="8547182" y="5108802"/>
            <a:ext cx="856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205700" y="1117420"/>
            <a:ext cx="6700873" cy="307777"/>
          </a:xfrm>
          <a:prstGeom prst="rect">
            <a:avLst/>
          </a:prstGeom>
        </p:spPr>
        <p:txBody>
          <a:bodyPr wrap="none">
            <a:spAutoFit/>
          </a:bodyPr>
          <a:lstStyle/>
          <a:p>
            <a:r>
              <a:rPr lang="en-US" sz="1400" dirty="0" smtClean="0">
                <a:latin typeface="NimbusRomNo9L-Regu"/>
              </a:rPr>
              <a:t>Multimodal fusion projects question &amp; image vectors on to a </a:t>
            </a:r>
            <a:r>
              <a:rPr lang="en-US" sz="1400" b="0" i="0" u="none" strike="noStrike" baseline="0" dirty="0" smtClean="0">
                <a:latin typeface="NimbusRomNo9L-Regu"/>
              </a:rPr>
              <a:t>joint “semantic” space</a:t>
            </a:r>
            <a:endParaRPr lang="en-US" sz="1400" dirty="0"/>
          </a:p>
        </p:txBody>
      </p:sp>
      <p:sp>
        <p:nvSpPr>
          <p:cNvPr id="92" name="Rectangle 91"/>
          <p:cNvSpPr/>
          <p:nvPr/>
        </p:nvSpPr>
        <p:spPr>
          <a:xfrm>
            <a:off x="9760931" y="407243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93" name="Rectangle 92"/>
          <p:cNvSpPr/>
          <p:nvPr/>
        </p:nvSpPr>
        <p:spPr>
          <a:xfrm>
            <a:off x="4712982" y="5142646"/>
            <a:ext cx="1291955"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98" name="Straight Arrow Connector 97"/>
          <p:cNvCxnSpPr>
            <a:endCxn id="78" idx="1"/>
          </p:cNvCxnSpPr>
          <p:nvPr/>
        </p:nvCxnSpPr>
        <p:spPr>
          <a:xfrm>
            <a:off x="4697094" y="5108802"/>
            <a:ext cx="1409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203378" y="516919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102" name="Straight Arrow Connector 101"/>
          <p:cNvCxnSpPr/>
          <p:nvPr/>
        </p:nvCxnSpPr>
        <p:spPr>
          <a:xfrm flipH="1">
            <a:off x="10145027" y="5500358"/>
            <a:ext cx="2166" cy="68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9961457" y="566015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Tree>
    <p:extLst>
      <p:ext uri="{BB962C8B-B14F-4D97-AF65-F5344CB8AC3E}">
        <p14:creationId xmlns:p14="http://schemas.microsoft.com/office/powerpoint/2010/main" val="447514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Multi-label classification &amp; cross entropy loss</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828800"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cxnSp>
        <p:nvCxnSpPr>
          <p:cNvPr id="9" name="Elbow Connector 8"/>
          <p:cNvCxnSpPr/>
          <p:nvPr/>
        </p:nvCxnSpPr>
        <p:spPr>
          <a:xfrm>
            <a:off x="4481381" y="1957228"/>
            <a:ext cx="1723382" cy="13350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32911" y="5600890"/>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 scores, Label</a:t>
            </a:r>
            <a:endParaRPr lang="en-US" sz="1400" dirty="0">
              <a:solidFill>
                <a:schemeClr val="tx1"/>
              </a:solidFill>
            </a:endParaRPr>
          </a:p>
        </p:txBody>
      </p:sp>
      <p:sp>
        <p:nvSpPr>
          <p:cNvPr id="67" name="Rectangle 66"/>
          <p:cNvSpPr/>
          <p:nvPr/>
        </p:nvSpPr>
        <p:spPr>
          <a:xfrm>
            <a:off x="9206419" y="2766192"/>
            <a:ext cx="2640118" cy="1076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(Sigmoid)</a:t>
            </a:r>
          </a:p>
          <a:p>
            <a:pPr algn="ctr"/>
            <a:r>
              <a:rPr lang="en-US" sz="1400" dirty="0" smtClean="0">
                <a:solidFill>
                  <a:schemeClr val="tx1"/>
                </a:solidFill>
              </a:rPr>
              <a:t>multi label classifier</a:t>
            </a:r>
          </a:p>
          <a:p>
            <a:pPr algn="ctr"/>
            <a:r>
              <a:rPr lang="en-US" sz="1400" dirty="0" smtClean="0">
                <a:solidFill>
                  <a:schemeClr val="tx1"/>
                </a:solidFill>
              </a:rPr>
              <a:t>Input =512 , </a:t>
            </a:r>
          </a:p>
          <a:p>
            <a:pPr algn="ctr"/>
            <a:r>
              <a:rPr lang="en-US" sz="1400" dirty="0" smtClean="0">
                <a:solidFill>
                  <a:schemeClr val="tx1"/>
                </a:solidFill>
              </a:rPr>
              <a:t>Output = 3129 (candidate answer classes)</a:t>
            </a:r>
            <a:endParaRPr lang="en-US" sz="1400" dirty="0">
              <a:solidFill>
                <a:schemeClr val="tx1"/>
              </a:solidFill>
            </a:endParaRPr>
          </a:p>
        </p:txBody>
      </p:sp>
      <p:cxnSp>
        <p:nvCxnSpPr>
          <p:cNvPr id="45" name="Straight Arrow Connector 44"/>
          <p:cNvCxnSpPr>
            <a:stCxn id="34" idx="3"/>
            <a:endCxn id="67" idx="1"/>
          </p:cNvCxnSpPr>
          <p:nvPr/>
        </p:nvCxnSpPr>
        <p:spPr>
          <a:xfrm flipV="1">
            <a:off x="8342722" y="3304437"/>
            <a:ext cx="8636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924898" y="293284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24" name="Rectangle 23"/>
          <p:cNvSpPr/>
          <p:nvPr/>
        </p:nvSpPr>
        <p:spPr>
          <a:xfrm>
            <a:off x="9626073" y="550003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Predicted scores</a:t>
            </a:r>
            <a:endParaRPr lang="en-US" sz="1400" dirty="0">
              <a:solidFill>
                <a:schemeClr val="tx1"/>
              </a:solidFill>
            </a:endParaRPr>
          </a:p>
        </p:txBody>
      </p:sp>
      <p:pic>
        <p:nvPicPr>
          <p:cNvPr id="14" name="Picture 13"/>
          <p:cNvPicPr>
            <a:picLocks noChangeAspect="1"/>
          </p:cNvPicPr>
          <p:nvPr/>
        </p:nvPicPr>
        <p:blipFill>
          <a:blip r:embed="rId4"/>
          <a:stretch>
            <a:fillRect/>
          </a:stretch>
        </p:blipFill>
        <p:spPr>
          <a:xfrm>
            <a:off x="7350898" y="4535307"/>
            <a:ext cx="1803422" cy="1031490"/>
          </a:xfrm>
          <a:prstGeom prst="rect">
            <a:avLst/>
          </a:prstGeom>
        </p:spPr>
      </p:pic>
      <p:pic>
        <p:nvPicPr>
          <p:cNvPr id="15" name="Picture 14"/>
          <p:cNvPicPr>
            <a:picLocks noChangeAspect="1"/>
          </p:cNvPicPr>
          <p:nvPr/>
        </p:nvPicPr>
        <p:blipFill>
          <a:blip r:embed="rId5"/>
          <a:stretch>
            <a:fillRect/>
          </a:stretch>
        </p:blipFill>
        <p:spPr>
          <a:xfrm>
            <a:off x="9567966" y="4447347"/>
            <a:ext cx="1711649" cy="1028413"/>
          </a:xfrm>
          <a:prstGeom prst="rect">
            <a:avLst/>
          </a:prstGeom>
        </p:spPr>
      </p:pic>
      <p:sp>
        <p:nvSpPr>
          <p:cNvPr id="30" name="Rectangle 29"/>
          <p:cNvSpPr/>
          <p:nvPr/>
        </p:nvSpPr>
        <p:spPr>
          <a:xfrm>
            <a:off x="8148689" y="6274347"/>
            <a:ext cx="2304155" cy="263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Cross entropy loss</a:t>
            </a:r>
            <a:endParaRPr lang="en-US" sz="1400" dirty="0">
              <a:solidFill>
                <a:schemeClr val="tx1"/>
              </a:solidFill>
            </a:endParaRPr>
          </a:p>
        </p:txBody>
      </p:sp>
      <p:cxnSp>
        <p:nvCxnSpPr>
          <p:cNvPr id="27" name="Straight Arrow Connector 26"/>
          <p:cNvCxnSpPr>
            <a:stCxn id="67" idx="2"/>
          </p:cNvCxnSpPr>
          <p:nvPr/>
        </p:nvCxnSpPr>
        <p:spPr>
          <a:xfrm>
            <a:off x="10526478" y="3842681"/>
            <a:ext cx="0" cy="55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5" idx="2"/>
            <a:endCxn id="30" idx="0"/>
          </p:cNvCxnSpPr>
          <p:nvPr/>
        </p:nvCxnSpPr>
        <p:spPr>
          <a:xfrm rot="16200000" flipH="1">
            <a:off x="8693590" y="5667169"/>
            <a:ext cx="273269" cy="941085"/>
          </a:xfrm>
          <a:prstGeom prst="bentConnector3">
            <a:avLst>
              <a:gd name="adj1" fmla="val 2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 idx="2"/>
            <a:endCxn id="30" idx="0"/>
          </p:cNvCxnSpPr>
          <p:nvPr/>
        </p:nvCxnSpPr>
        <p:spPr>
          <a:xfrm rot="5400000">
            <a:off x="9689746" y="5511248"/>
            <a:ext cx="374121" cy="1152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623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6" name="Rectangle 5"/>
          <p:cNvSpPr/>
          <p:nvPr/>
        </p:nvSpPr>
        <p:spPr>
          <a:xfrm>
            <a:off x="1018096" y="375186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a:t>
            </a:r>
          </a:p>
          <a:p>
            <a:pPr algn="ctr"/>
            <a:r>
              <a:rPr lang="en-US" dirty="0" smtClean="0">
                <a:solidFill>
                  <a:schemeClr val="tx1"/>
                </a:solidFill>
              </a:rPr>
              <a:t>What color is the train?</a:t>
            </a:r>
            <a:endParaRPr lang="en-US" dirty="0">
              <a:solidFill>
                <a:schemeClr val="tx1"/>
              </a:solidFill>
            </a:endParaRPr>
          </a:p>
        </p:txBody>
      </p:sp>
      <p:sp>
        <p:nvSpPr>
          <p:cNvPr id="7" name="Rectangle 6"/>
          <p:cNvSpPr/>
          <p:nvPr/>
        </p:nvSpPr>
        <p:spPr>
          <a:xfrm>
            <a:off x="5030771" y="2782478"/>
            <a:ext cx="2669440"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Classification Model</a:t>
            </a:r>
            <a:endParaRPr lang="en-US" dirty="0">
              <a:solidFill>
                <a:schemeClr val="tx1"/>
              </a:solidFill>
            </a:endParaRPr>
          </a:p>
        </p:txBody>
      </p:sp>
      <p:cxnSp>
        <p:nvCxnSpPr>
          <p:cNvPr id="11" name="Straight Arrow Connector 10"/>
          <p:cNvCxnSpPr>
            <a:stCxn id="6" idx="3"/>
            <a:endCxn id="7" idx="1"/>
          </p:cNvCxnSpPr>
          <p:nvPr/>
        </p:nvCxnSpPr>
        <p:spPr>
          <a:xfrm flipV="1">
            <a:off x="3431358" y="3225538"/>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2"/>
          <a:srcRect/>
          <a:stretch>
            <a:fillRect/>
          </a:stretch>
        </p:blipFill>
        <p:spPr bwMode="auto">
          <a:xfrm>
            <a:off x="838855" y="1178352"/>
            <a:ext cx="3073400" cy="1478280"/>
          </a:xfrm>
          <a:prstGeom prst="rect">
            <a:avLst/>
          </a:prstGeom>
          <a:noFill/>
          <a:ln w="9525">
            <a:noFill/>
            <a:miter lim="800000"/>
            <a:headEnd/>
            <a:tailEnd/>
          </a:ln>
        </p:spPr>
      </p:pic>
      <p:cxnSp>
        <p:nvCxnSpPr>
          <p:cNvPr id="14" name="Straight Arrow Connector 13"/>
          <p:cNvCxnSpPr>
            <a:stCxn id="10" idx="3"/>
            <a:endCxn id="7" idx="1"/>
          </p:cNvCxnSpPr>
          <p:nvPr/>
        </p:nvCxnSpPr>
        <p:spPr>
          <a:xfrm>
            <a:off x="3912255" y="1917492"/>
            <a:ext cx="1118516" cy="130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01920" y="2742258"/>
            <a:ext cx="2290710" cy="22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19" name="Rectangle 18"/>
          <p:cNvSpPr/>
          <p:nvPr/>
        </p:nvSpPr>
        <p:spPr>
          <a:xfrm>
            <a:off x="162964" y="6232631"/>
            <a:ext cx="3826176" cy="276999"/>
          </a:xfrm>
          <a:prstGeom prst="rect">
            <a:avLst/>
          </a:prstGeom>
        </p:spPr>
        <p:txBody>
          <a:bodyPr wrap="none">
            <a:spAutoFit/>
          </a:bodyPr>
          <a:lstStyle/>
          <a:p>
            <a:r>
              <a:rPr lang="en-US" sz="1200" dirty="0" smtClean="0">
                <a:solidFill>
                  <a:srgbClr val="000000"/>
                </a:solidFill>
                <a:latin typeface="Times New Roman" panose="02020603050405020304" pitchFamily="18" charset="0"/>
                <a:ea typeface="Calibri" panose="020F0502020204030204" pitchFamily="34" charset="0"/>
              </a:rPr>
              <a:t>Example </a:t>
            </a:r>
            <a:r>
              <a:rPr lang="en-US" sz="1200" dirty="0" smtClean="0">
                <a:solidFill>
                  <a:srgbClr val="000000"/>
                </a:solidFill>
                <a:effectLst/>
                <a:latin typeface="Times New Roman" panose="02020603050405020304" pitchFamily="18" charset="0"/>
                <a:ea typeface="Calibri" panose="020F0502020204030204" pitchFamily="34" charset="0"/>
              </a:rPr>
              <a:t>generated using CloudCV, http://vqa.cloudcv.org/</a:t>
            </a:r>
            <a:endParaRPr lang="en-US" sz="1200" dirty="0">
              <a:solidFill>
                <a:srgbClr val="000000"/>
              </a:solidFill>
              <a:effectLst/>
              <a:latin typeface="Times New Roman" panose="02020603050405020304" pitchFamily="18" charset="0"/>
              <a:ea typeface="Calibri" panose="020F0502020204030204" pitchFamily="34" charset="0"/>
            </a:endParaRPr>
          </a:p>
        </p:txBody>
      </p:sp>
      <p:pic>
        <p:nvPicPr>
          <p:cNvPr id="20" name="Picture 19"/>
          <p:cNvPicPr/>
          <p:nvPr/>
        </p:nvPicPr>
        <p:blipFill>
          <a:blip r:embed="rId3"/>
          <a:srcRect/>
          <a:stretch>
            <a:fillRect/>
          </a:stretch>
        </p:blipFill>
        <p:spPr bwMode="auto">
          <a:xfrm>
            <a:off x="8590829" y="2462585"/>
            <a:ext cx="3091180" cy="1525905"/>
          </a:xfrm>
          <a:prstGeom prst="rect">
            <a:avLst/>
          </a:prstGeom>
          <a:noFill/>
          <a:ln w="9525">
            <a:noFill/>
            <a:miter lim="800000"/>
            <a:headEnd/>
            <a:tailEnd/>
          </a:ln>
        </p:spPr>
      </p:pic>
      <p:cxnSp>
        <p:nvCxnSpPr>
          <p:cNvPr id="22" name="Straight Arrow Connector 21"/>
          <p:cNvCxnSpPr>
            <a:stCxn id="7" idx="3"/>
            <a:endCxn id="20" idx="1"/>
          </p:cNvCxnSpPr>
          <p:nvPr/>
        </p:nvCxnSpPr>
        <p:spPr>
          <a:xfrm>
            <a:off x="7700211" y="3225538"/>
            <a:ext cx="89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6335" y="4084870"/>
            <a:ext cx="2904611" cy="217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Predicted answer (classes)</a:t>
            </a:r>
            <a:endParaRPr lang="en-US" dirty="0">
              <a:solidFill>
                <a:schemeClr val="tx1"/>
              </a:solidFill>
            </a:endParaRPr>
          </a:p>
        </p:txBody>
      </p:sp>
    </p:spTree>
    <p:extLst>
      <p:ext uri="{BB962C8B-B14F-4D97-AF65-F5344CB8AC3E}">
        <p14:creationId xmlns:p14="http://schemas.microsoft.com/office/powerpoint/2010/main" val="164351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as a classification problem</a:t>
            </a:r>
            <a:endParaRPr lang="en-US" sz="2800" b="1" dirty="0"/>
          </a:p>
        </p:txBody>
      </p:sp>
      <p:pic>
        <p:nvPicPr>
          <p:cNvPr id="16" name="Picture 15"/>
          <p:cNvPicPr/>
          <p:nvPr/>
        </p:nvPicPr>
        <p:blipFill>
          <a:blip r:embed="rId3"/>
          <a:srcRect/>
          <a:stretch>
            <a:fillRect/>
          </a:stretch>
        </p:blipFill>
        <p:spPr bwMode="auto">
          <a:xfrm>
            <a:off x="507957" y="2090624"/>
            <a:ext cx="2369998" cy="1605474"/>
          </a:xfrm>
          <a:prstGeom prst="rect">
            <a:avLst/>
          </a:prstGeom>
          <a:noFill/>
          <a:ln w="9525">
            <a:noFill/>
            <a:miter lim="800000"/>
            <a:headEnd/>
            <a:tailEnd/>
          </a:ln>
        </p:spPr>
      </p:pic>
      <p:sp>
        <p:nvSpPr>
          <p:cNvPr id="17" name="Rectangle 16"/>
          <p:cNvSpPr/>
          <p:nvPr/>
        </p:nvSpPr>
        <p:spPr>
          <a:xfrm>
            <a:off x="286575" y="4206538"/>
            <a:ext cx="10204961" cy="2213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r>
              <a:rPr lang="en-US" b="1" dirty="0" smtClean="0">
                <a:solidFill>
                  <a:schemeClr val="tx1"/>
                </a:solidFill>
              </a:rPr>
              <a:t>Question</a:t>
            </a:r>
            <a:r>
              <a:rPr lang="en-US" dirty="0" smtClean="0">
                <a:solidFill>
                  <a:schemeClr val="tx1"/>
                </a:solidFill>
              </a:rPr>
              <a:t>: What color is the train?</a:t>
            </a:r>
          </a:p>
          <a:p>
            <a:endParaRPr lang="en-US" b="1" dirty="0" smtClean="0">
              <a:solidFill>
                <a:schemeClr val="tx1"/>
              </a:solidFill>
            </a:endParaRPr>
          </a:p>
          <a:p>
            <a:r>
              <a:rPr lang="en-US" b="1" dirty="0" smtClean="0">
                <a:solidFill>
                  <a:schemeClr val="tx1"/>
                </a:solidFill>
              </a:rPr>
              <a:t>Human annotations </a:t>
            </a:r>
            <a:r>
              <a:rPr lang="en-US" b="1" dirty="0" smtClean="0">
                <a:solidFill>
                  <a:schemeClr val="tx1"/>
                </a:solidFill>
              </a:rPr>
              <a:t>(Ground truth)</a:t>
            </a:r>
            <a:r>
              <a:rPr lang="en-US" dirty="0" smtClean="0">
                <a:solidFill>
                  <a:schemeClr val="tx1"/>
                </a:solidFill>
              </a:rPr>
              <a:t>: {white, white ,silver , grey, silver ,silver , white, white, white, grey}</a:t>
            </a:r>
          </a:p>
          <a:p>
            <a:endParaRPr lang="en-US" b="1" dirty="0" smtClean="0">
              <a:solidFill>
                <a:schemeClr val="tx1"/>
              </a:solidFill>
            </a:endParaRPr>
          </a:p>
          <a:p>
            <a:r>
              <a:rPr lang="en-US" b="1" dirty="0" smtClean="0">
                <a:solidFill>
                  <a:schemeClr val="tx1"/>
                </a:solidFill>
              </a:rPr>
              <a:t>Soft scores (Class labels)</a:t>
            </a:r>
            <a:r>
              <a:rPr lang="en-US" dirty="0" smtClean="0">
                <a:solidFill>
                  <a:schemeClr val="tx1"/>
                </a:solidFill>
              </a:rPr>
              <a:t>: {white: 1, silver 1} , soft score is    </a:t>
            </a:r>
          </a:p>
          <a:p>
            <a:endParaRPr lang="en-US" sz="1600" dirty="0" smtClean="0">
              <a:solidFill>
                <a:schemeClr val="tx1"/>
              </a:solidFill>
            </a:endParaRPr>
          </a:p>
          <a:p>
            <a:r>
              <a:rPr lang="en-US" sz="1600" dirty="0" smtClean="0">
                <a:solidFill>
                  <a:schemeClr val="tx1"/>
                </a:solidFill>
              </a:rPr>
              <a:t>Soft </a:t>
            </a:r>
            <a:r>
              <a:rPr lang="en-US" sz="1600" dirty="0">
                <a:solidFill>
                  <a:schemeClr val="tx1"/>
                </a:solidFill>
              </a:rPr>
              <a:t>scores as targets </a:t>
            </a:r>
            <a:r>
              <a:rPr lang="en-US" sz="1600" dirty="0" smtClean="0">
                <a:solidFill>
                  <a:schemeClr val="tx1"/>
                </a:solidFill>
              </a:rPr>
              <a:t>allows multiple correct answers per question, which is often the case due to uncertainty </a:t>
            </a:r>
            <a:r>
              <a:rPr lang="en-US" sz="1600" dirty="0">
                <a:solidFill>
                  <a:schemeClr val="tx1"/>
                </a:solidFill>
              </a:rPr>
              <a:t>in ground truth annotations.</a:t>
            </a:r>
          </a:p>
          <a:p>
            <a:endParaRPr lang="en-US" b="1" dirty="0" smtClean="0">
              <a:solidFill>
                <a:schemeClr val="tx1"/>
              </a:solidFill>
            </a:endParaRPr>
          </a:p>
          <a:p>
            <a:r>
              <a:rPr lang="en-US" b="1" dirty="0" smtClean="0">
                <a:solidFill>
                  <a:schemeClr val="tx1"/>
                </a:solidFill>
              </a:rPr>
              <a:t>Prediction</a:t>
            </a:r>
            <a:r>
              <a:rPr lang="en-US" dirty="0" smtClean="0">
                <a:solidFill>
                  <a:schemeClr val="tx1"/>
                </a:solidFill>
              </a:rPr>
              <a:t> :  top two predicted classes, White (0.43), Silver (0.429)</a:t>
            </a:r>
            <a:endParaRPr lang="en-US" dirty="0">
              <a:solidFill>
                <a:schemeClr val="tx1"/>
              </a:solidFill>
            </a:endParaRPr>
          </a:p>
        </p:txBody>
      </p:sp>
      <p:pic>
        <p:nvPicPr>
          <p:cNvPr id="4" name="Picture 3"/>
          <p:cNvPicPr>
            <a:picLocks noChangeAspect="1"/>
          </p:cNvPicPr>
          <p:nvPr/>
        </p:nvPicPr>
        <p:blipFill>
          <a:blip r:embed="rId4"/>
          <a:stretch>
            <a:fillRect/>
          </a:stretch>
        </p:blipFill>
        <p:spPr>
          <a:xfrm>
            <a:off x="5463907" y="1899703"/>
            <a:ext cx="3314701" cy="1942035"/>
          </a:xfrm>
          <a:prstGeom prst="rect">
            <a:avLst/>
          </a:prstGeom>
        </p:spPr>
      </p:pic>
      <p:sp>
        <p:nvSpPr>
          <p:cNvPr id="19" name="Rectangle 18"/>
          <p:cNvSpPr/>
          <p:nvPr/>
        </p:nvSpPr>
        <p:spPr>
          <a:xfrm>
            <a:off x="458771" y="3686925"/>
            <a:ext cx="214598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Image</a:t>
            </a:r>
            <a:endParaRPr lang="en-US" sz="1400" dirty="0">
              <a:solidFill>
                <a:schemeClr val="tx1"/>
              </a:solidFill>
            </a:endParaRPr>
          </a:p>
        </p:txBody>
      </p:sp>
      <p:sp>
        <p:nvSpPr>
          <p:cNvPr id="7" name="Rectangle 6"/>
          <p:cNvSpPr/>
          <p:nvPr/>
        </p:nvSpPr>
        <p:spPr>
          <a:xfrm>
            <a:off x="458771" y="822485"/>
            <a:ext cx="10475528" cy="1077218"/>
          </a:xfrm>
          <a:prstGeom prst="rect">
            <a:avLst/>
          </a:prstGeom>
        </p:spPr>
        <p:txBody>
          <a:bodyPr wrap="square">
            <a:spAutoFit/>
          </a:bodyPr>
          <a:lstStyle/>
          <a:p>
            <a:r>
              <a:rPr lang="en-US" sz="1600" dirty="0" smtClean="0"/>
              <a:t>Proposed model approaches VQA as a multi label classification over a set of candidate answers. </a:t>
            </a:r>
          </a:p>
          <a:p>
            <a:endParaRPr lang="en-US" sz="1600" dirty="0"/>
          </a:p>
          <a:p>
            <a:r>
              <a:rPr lang="en-US" sz="1600" dirty="0" smtClean="0"/>
              <a:t>Candidate answers are those answers that appear more than 8 times in training set, 3129 such answers have been taken as a possible candidate class. </a:t>
            </a:r>
            <a:endParaRPr lang="en-US" sz="1600" dirty="0"/>
          </a:p>
        </p:txBody>
      </p:sp>
      <p:sp>
        <p:nvSpPr>
          <p:cNvPr id="31" name="Rectangle 30"/>
          <p:cNvSpPr/>
          <p:nvPr/>
        </p:nvSpPr>
        <p:spPr>
          <a:xfrm>
            <a:off x="5307450" y="3840151"/>
            <a:ext cx="4933830"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predicted scores, only classes with non zero scores shown</a:t>
            </a:r>
            <a:endParaRPr lang="en-US" sz="1400" dirty="0">
              <a:solidFill>
                <a:schemeClr val="tx1"/>
              </a:solidFill>
            </a:endParaRPr>
          </a:p>
        </p:txBody>
      </p:sp>
      <p:pic>
        <p:nvPicPr>
          <p:cNvPr id="8" name="Picture 7"/>
          <p:cNvPicPr>
            <a:picLocks noChangeAspect="1"/>
          </p:cNvPicPr>
          <p:nvPr/>
        </p:nvPicPr>
        <p:blipFill>
          <a:blip r:embed="rId5"/>
          <a:stretch>
            <a:fillRect/>
          </a:stretch>
        </p:blipFill>
        <p:spPr>
          <a:xfrm>
            <a:off x="5817589" y="5112918"/>
            <a:ext cx="2431733" cy="506402"/>
          </a:xfrm>
          <a:prstGeom prst="rect">
            <a:avLst/>
          </a:prstGeom>
        </p:spPr>
      </p:pic>
    </p:spTree>
    <p:extLst>
      <p:ext uri="{BB962C8B-B14F-4D97-AF65-F5344CB8AC3E}">
        <p14:creationId xmlns:p14="http://schemas.microsoft.com/office/powerpoint/2010/main" val="258958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Model architecture</a:t>
            </a:r>
            <a:endParaRPr lang="en-US" sz="2800" b="1" dirty="0"/>
          </a:p>
        </p:txBody>
      </p:sp>
      <p:pic>
        <p:nvPicPr>
          <p:cNvPr id="70" name="Picture 69"/>
          <p:cNvPicPr/>
          <p:nvPr/>
        </p:nvPicPr>
        <p:blipFill>
          <a:blip r:embed="rId2"/>
          <a:srcRect/>
          <a:stretch>
            <a:fillRect/>
          </a:stretch>
        </p:blipFill>
        <p:spPr bwMode="auto">
          <a:xfrm>
            <a:off x="1232035" y="1545142"/>
            <a:ext cx="8912993" cy="3208605"/>
          </a:xfrm>
          <a:prstGeom prst="rect">
            <a:avLst/>
          </a:prstGeom>
          <a:noFill/>
          <a:ln w="9525">
            <a:noFill/>
            <a:miter lim="800000"/>
            <a:headEnd/>
            <a:tailEnd/>
          </a:ln>
        </p:spPr>
      </p:pic>
      <p:sp>
        <p:nvSpPr>
          <p:cNvPr id="73" name="Rectangle 72"/>
          <p:cNvSpPr/>
          <p:nvPr/>
        </p:nvSpPr>
        <p:spPr>
          <a:xfrm>
            <a:off x="1232035" y="4728381"/>
            <a:ext cx="9525236" cy="307777"/>
          </a:xfrm>
          <a:prstGeom prst="rect">
            <a:avLst/>
          </a:prstGeom>
        </p:spPr>
        <p:txBody>
          <a:bodyPr wrap="none">
            <a:spAutoFit/>
          </a:bodyPr>
          <a:lstStyle/>
          <a:p>
            <a:r>
              <a:rPr lang="en-US" sz="1400" dirty="0" smtClean="0"/>
              <a:t>Figure: Proposed model overview, a deep neural network </a:t>
            </a:r>
            <a:r>
              <a:rPr lang="en-US" sz="1400" dirty="0" smtClean="0"/>
              <a:t>classification model</a:t>
            </a:r>
            <a:r>
              <a:rPr lang="en-US" sz="1400" dirty="0" smtClean="0"/>
              <a:t>, based on joint embedding of image and question </a:t>
            </a:r>
            <a:endParaRPr lang="en-US" sz="1400" dirty="0"/>
          </a:p>
        </p:txBody>
      </p:sp>
      <p:sp>
        <p:nvSpPr>
          <p:cNvPr id="74" name="Rectangle 73"/>
          <p:cNvSpPr/>
          <p:nvPr/>
        </p:nvSpPr>
        <p:spPr>
          <a:xfrm>
            <a:off x="1232035" y="5615865"/>
            <a:ext cx="10475528" cy="338554"/>
          </a:xfrm>
          <a:prstGeom prst="rect">
            <a:avLst/>
          </a:prstGeom>
        </p:spPr>
        <p:txBody>
          <a:bodyPr wrap="square">
            <a:spAutoFit/>
          </a:bodyPr>
          <a:lstStyle/>
          <a:p>
            <a:r>
              <a:rPr lang="en-US" sz="1600" dirty="0" smtClean="0"/>
              <a:t>Next, we look at each step in more detail …..</a:t>
            </a:r>
            <a:endParaRPr lang="en-US" sz="1600" dirty="0"/>
          </a:p>
        </p:txBody>
      </p:sp>
      <p:sp>
        <p:nvSpPr>
          <p:cNvPr id="75" name="Rectangle 74"/>
          <p:cNvSpPr/>
          <p:nvPr/>
        </p:nvSpPr>
        <p:spPr>
          <a:xfrm>
            <a:off x="458771" y="1003208"/>
            <a:ext cx="10475528" cy="584775"/>
          </a:xfrm>
          <a:prstGeom prst="rect">
            <a:avLst/>
          </a:prstGeom>
        </p:spPr>
        <p:txBody>
          <a:bodyPr wrap="square">
            <a:spAutoFit/>
          </a:bodyPr>
          <a:lstStyle/>
          <a:p>
            <a:r>
              <a:rPr lang="en-US" sz="1600" dirty="0" smtClean="0"/>
              <a:t>Proposed model implements a multi class classification model, with joint embedding of Image and Question, and </a:t>
            </a:r>
            <a:r>
              <a:rPr lang="en-US" sz="1600" dirty="0" smtClean="0"/>
              <a:t>bottom up and top down image attention, which was further improved using dual stacked attention.</a:t>
            </a:r>
            <a:endParaRPr lang="en-US" sz="1600" dirty="0"/>
          </a:p>
        </p:txBody>
      </p:sp>
      <p:sp>
        <p:nvSpPr>
          <p:cNvPr id="78" name="Rectangle 77"/>
          <p:cNvSpPr/>
          <p:nvPr/>
        </p:nvSpPr>
        <p:spPr>
          <a:xfrm>
            <a:off x="372176" y="6010906"/>
            <a:ext cx="11409145" cy="523220"/>
          </a:xfrm>
          <a:prstGeom prst="rect">
            <a:avLst/>
          </a:prstGeom>
        </p:spPr>
        <p:txBody>
          <a:bodyPr wrap="square">
            <a:spAutoFit/>
          </a:bodyPr>
          <a:lstStyle/>
          <a:p>
            <a:r>
              <a:rPr lang="en-US" sz="1400" dirty="0" smtClean="0"/>
              <a:t>Model architecture inspired from “Bottom-Up and Top-Down Attention for Image Captioning and Visual Question Answering” </a:t>
            </a:r>
            <a:r>
              <a:rPr lang="en-US" sz="1400" dirty="0"/>
              <a:t>Peter </a:t>
            </a:r>
            <a:r>
              <a:rPr lang="en-US" sz="1400" dirty="0" smtClean="0"/>
              <a:t>Anderson, </a:t>
            </a:r>
            <a:r>
              <a:rPr lang="en-US" sz="1400" dirty="0" err="1"/>
              <a:t>Xiaodong</a:t>
            </a:r>
            <a:r>
              <a:rPr lang="en-US" sz="1400" dirty="0"/>
              <a:t> </a:t>
            </a:r>
            <a:r>
              <a:rPr lang="en-US" sz="1400" dirty="0" smtClean="0"/>
              <a:t>He ,Chris Buehler </a:t>
            </a:r>
            <a:endParaRPr lang="en-US" sz="1400" dirty="0"/>
          </a:p>
        </p:txBody>
      </p:sp>
    </p:spTree>
    <p:extLst>
      <p:ext uri="{BB962C8B-B14F-4D97-AF65-F5344CB8AC3E}">
        <p14:creationId xmlns:p14="http://schemas.microsoft.com/office/powerpoint/2010/main" val="4239231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9505" y="1538112"/>
            <a:ext cx="3970990" cy="27277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Question embedding</a:t>
            </a:r>
            <a:endParaRPr lang="en-US" sz="2800" b="1" dirty="0"/>
          </a:p>
        </p:txBody>
      </p:sp>
      <p:sp>
        <p:nvSpPr>
          <p:cNvPr id="6" name="Rectangle 5"/>
          <p:cNvSpPr/>
          <p:nvPr/>
        </p:nvSpPr>
        <p:spPr>
          <a:xfrm>
            <a:off x="6828623" y="2432372"/>
            <a:ext cx="1241471" cy="93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Glove word embedding</a:t>
            </a:r>
          </a:p>
          <a:p>
            <a:pPr algn="ctr"/>
            <a:r>
              <a:rPr lang="en-US" sz="1400" dirty="0" smtClean="0">
                <a:solidFill>
                  <a:schemeClr val="tx1"/>
                </a:solidFill>
              </a:rPr>
              <a:t>(300 dimension)</a:t>
            </a:r>
            <a:endParaRPr lang="en-US" sz="1400" dirty="0">
              <a:solidFill>
                <a:schemeClr val="tx1"/>
              </a:solidFill>
            </a:endParaRPr>
          </a:p>
        </p:txBody>
      </p:sp>
      <p:sp>
        <p:nvSpPr>
          <p:cNvPr id="13" name="Rectangle 12"/>
          <p:cNvSpPr/>
          <p:nvPr/>
        </p:nvSpPr>
        <p:spPr>
          <a:xfrm>
            <a:off x="1008944" y="2472234"/>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a:t>
            </a:r>
          </a:p>
          <a:p>
            <a:pPr algn="ctr"/>
            <a:r>
              <a:rPr lang="en-US" sz="1400" dirty="0" smtClean="0">
                <a:solidFill>
                  <a:schemeClr val="tx1"/>
                </a:solidFill>
              </a:rPr>
              <a:t>What color is the train?</a:t>
            </a:r>
            <a:endParaRPr lang="en-US" sz="1400" dirty="0">
              <a:solidFill>
                <a:schemeClr val="tx1"/>
              </a:solidFill>
            </a:endParaRPr>
          </a:p>
        </p:txBody>
      </p:sp>
      <p:sp>
        <p:nvSpPr>
          <p:cNvPr id="29" name="Rectangle 28"/>
          <p:cNvSpPr/>
          <p:nvPr/>
        </p:nvSpPr>
        <p:spPr>
          <a:xfrm>
            <a:off x="8784992" y="2144551"/>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1</a:t>
            </a:r>
            <a:endParaRPr lang="en-US" sz="1400" dirty="0">
              <a:solidFill>
                <a:schemeClr val="tx1"/>
              </a:solidFill>
            </a:endParaRPr>
          </a:p>
        </p:txBody>
      </p:sp>
      <p:sp>
        <p:nvSpPr>
          <p:cNvPr id="30" name="Rectangle 29"/>
          <p:cNvSpPr/>
          <p:nvPr/>
        </p:nvSpPr>
        <p:spPr>
          <a:xfrm>
            <a:off x="8784991" y="2608694"/>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2</a:t>
            </a:r>
            <a:endParaRPr lang="en-US" sz="1400" dirty="0">
              <a:solidFill>
                <a:schemeClr val="tx1"/>
              </a:solidFill>
            </a:endParaRPr>
          </a:p>
        </p:txBody>
      </p:sp>
      <p:sp>
        <p:nvSpPr>
          <p:cNvPr id="31" name="Rectangle 30"/>
          <p:cNvSpPr/>
          <p:nvPr/>
        </p:nvSpPr>
        <p:spPr>
          <a:xfrm>
            <a:off x="8784990" y="3072837"/>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3</a:t>
            </a:r>
            <a:endParaRPr lang="en-US" sz="1400" dirty="0">
              <a:solidFill>
                <a:schemeClr val="tx1"/>
              </a:solidFill>
            </a:endParaRPr>
          </a:p>
        </p:txBody>
      </p:sp>
      <p:sp>
        <p:nvSpPr>
          <p:cNvPr id="32" name="Rectangle 31"/>
          <p:cNvSpPr/>
          <p:nvPr/>
        </p:nvSpPr>
        <p:spPr>
          <a:xfrm>
            <a:off x="8784989" y="3653113"/>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n</a:t>
            </a:r>
            <a:endParaRPr lang="en-US" sz="1400" dirty="0">
              <a:solidFill>
                <a:schemeClr val="tx1"/>
              </a:solidFill>
            </a:endParaRPr>
          </a:p>
        </p:txBody>
      </p:sp>
      <p:sp>
        <p:nvSpPr>
          <p:cNvPr id="39" name="TextBox 38"/>
          <p:cNvSpPr txBox="1"/>
          <p:nvPr/>
        </p:nvSpPr>
        <p:spPr>
          <a:xfrm>
            <a:off x="8597501" y="2032000"/>
            <a:ext cx="1767840" cy="2082800"/>
          </a:xfrm>
          <a:prstGeom prst="rect">
            <a:avLst/>
          </a:prstGeom>
          <a:noFill/>
        </p:spPr>
        <p:txBody>
          <a:bodyPr wrap="square" rtlCol="0">
            <a:spAutoFit/>
          </a:bodyPr>
          <a:lstStyle/>
          <a:p>
            <a:endParaRPr lang="en-US" dirty="0"/>
          </a:p>
        </p:txBody>
      </p:sp>
      <p:sp>
        <p:nvSpPr>
          <p:cNvPr id="40" name="Rectangle 39"/>
          <p:cNvSpPr/>
          <p:nvPr/>
        </p:nvSpPr>
        <p:spPr>
          <a:xfrm>
            <a:off x="8272381" y="1718488"/>
            <a:ext cx="2147959" cy="2396312"/>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8248113" y="1667506"/>
            <a:ext cx="2117228" cy="523220"/>
          </a:xfrm>
          <a:prstGeom prst="rect">
            <a:avLst/>
          </a:prstGeom>
          <a:noFill/>
        </p:spPr>
        <p:txBody>
          <a:bodyPr wrap="square" rtlCol="0">
            <a:spAutoFit/>
          </a:bodyPr>
          <a:lstStyle/>
          <a:p>
            <a:r>
              <a:rPr lang="en-US" sz="1400" dirty="0" smtClean="0"/>
              <a:t>GRU  </a:t>
            </a:r>
          </a:p>
          <a:p>
            <a:r>
              <a:rPr lang="en-US" sz="1400" dirty="0" smtClean="0"/>
              <a:t>(Internal state dim. 500)</a:t>
            </a:r>
            <a:endParaRPr lang="en-US" sz="1400" dirty="0"/>
          </a:p>
        </p:txBody>
      </p:sp>
      <p:cxnSp>
        <p:nvCxnSpPr>
          <p:cNvPr id="44" name="Straight Connector 43"/>
          <p:cNvCxnSpPr/>
          <p:nvPr/>
        </p:nvCxnSpPr>
        <p:spPr>
          <a:xfrm>
            <a:off x="8442620" y="2293955"/>
            <a:ext cx="10160" cy="150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42620" y="2293955"/>
            <a:ext cx="342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65011" y="2758098"/>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465011" y="3222241"/>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65011" y="3802517"/>
            <a:ext cx="287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454292" y="2443359"/>
            <a:ext cx="0" cy="23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481421" y="2907500"/>
            <a:ext cx="0" cy="23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481421" y="3371645"/>
            <a:ext cx="0" cy="28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082326" y="2907500"/>
            <a:ext cx="382685" cy="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54120" y="2645964"/>
            <a:ext cx="1726256" cy="512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Tokenize and text preprocessing</a:t>
            </a:r>
            <a:endParaRPr lang="en-US" sz="1400" dirty="0">
              <a:solidFill>
                <a:schemeClr val="tx1"/>
              </a:solidFill>
            </a:endParaRPr>
          </a:p>
        </p:txBody>
      </p:sp>
      <p:cxnSp>
        <p:nvCxnSpPr>
          <p:cNvPr id="9" name="Straight Arrow Connector 8"/>
          <p:cNvCxnSpPr>
            <a:stCxn id="13" idx="3"/>
            <a:endCxn id="25" idx="1"/>
          </p:cNvCxnSpPr>
          <p:nvPr/>
        </p:nvCxnSpPr>
        <p:spPr>
          <a:xfrm flipV="1">
            <a:off x="3422206" y="2902007"/>
            <a:ext cx="731914" cy="1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5" idx="3"/>
            <a:endCxn id="4" idx="1"/>
          </p:cNvCxnSpPr>
          <p:nvPr/>
        </p:nvCxnSpPr>
        <p:spPr>
          <a:xfrm>
            <a:off x="5880376" y="2902007"/>
            <a:ext cx="7591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p:cNvCxnSpPr>
          <p:nvPr/>
        </p:nvCxnSpPr>
        <p:spPr>
          <a:xfrm>
            <a:off x="8625000" y="4265903"/>
            <a:ext cx="0" cy="113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597501" y="4909354"/>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38" name="Rectangle 37"/>
          <p:cNvSpPr/>
          <p:nvPr/>
        </p:nvSpPr>
        <p:spPr>
          <a:xfrm>
            <a:off x="3629863" y="3341078"/>
            <a:ext cx="2767898" cy="24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tokenized vector (1 X 14)</a:t>
            </a:r>
            <a:endParaRPr lang="en-US" sz="1400" dirty="0">
              <a:solidFill>
                <a:schemeClr val="tx1"/>
              </a:solidFill>
            </a:endParaRPr>
          </a:p>
        </p:txBody>
      </p:sp>
      <p:sp>
        <p:nvSpPr>
          <p:cNvPr id="42" name="Rectangle 41"/>
          <p:cNvSpPr/>
          <p:nvPr/>
        </p:nvSpPr>
        <p:spPr>
          <a:xfrm>
            <a:off x="6719428" y="3532462"/>
            <a:ext cx="1372786" cy="201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 14 X 300)</a:t>
            </a:r>
            <a:endParaRPr lang="en-US" sz="1400" dirty="0">
              <a:solidFill>
                <a:schemeClr val="tx1"/>
              </a:solidFill>
            </a:endParaRPr>
          </a:p>
        </p:txBody>
      </p:sp>
      <p:sp>
        <p:nvSpPr>
          <p:cNvPr id="21" name="TextBox 20"/>
          <p:cNvSpPr txBox="1"/>
          <p:nvPr/>
        </p:nvSpPr>
        <p:spPr>
          <a:xfrm>
            <a:off x="783641" y="4227615"/>
            <a:ext cx="6483434" cy="2462213"/>
          </a:xfrm>
          <a:prstGeom prst="rect">
            <a:avLst/>
          </a:prstGeom>
          <a:noFill/>
        </p:spPr>
        <p:txBody>
          <a:bodyPr wrap="square" rtlCol="0">
            <a:spAutoFit/>
          </a:bodyPr>
          <a:lstStyle/>
          <a:p>
            <a:r>
              <a:rPr lang="en-US" sz="1400" b="1" dirty="0" smtClean="0"/>
              <a:t>Text preprocessing</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Convert to lowercase</a:t>
            </a:r>
          </a:p>
          <a:p>
            <a:pPr marL="285750" indent="-285750">
              <a:buFont typeface="Arial" panose="020B0604020202020204" pitchFamily="34" charset="0"/>
              <a:buChar char="•"/>
            </a:pPr>
            <a:r>
              <a:rPr lang="en-US" sz="1400" dirty="0" smtClean="0"/>
              <a:t>Convert number words to digits</a:t>
            </a:r>
          </a:p>
          <a:p>
            <a:pPr marL="285750" indent="-285750">
              <a:buFont typeface="Arial" panose="020B0604020202020204" pitchFamily="34" charset="0"/>
              <a:buChar char="•"/>
            </a:pPr>
            <a:r>
              <a:rPr lang="en-US" sz="1400" dirty="0" smtClean="0"/>
              <a:t>Removing articles (a, an, the)</a:t>
            </a:r>
          </a:p>
          <a:p>
            <a:pPr marL="285750" indent="-285750">
              <a:buFont typeface="Arial" panose="020B0604020202020204" pitchFamily="34" charset="0"/>
              <a:buChar char="•"/>
            </a:pPr>
            <a:r>
              <a:rPr lang="en-US" sz="1400" dirty="0" smtClean="0"/>
              <a:t>Fix contractions (e.g., convert "don't" to "don't")</a:t>
            </a:r>
          </a:p>
          <a:p>
            <a:pPr marL="285750" indent="-285750">
              <a:buFont typeface="Arial" panose="020B0604020202020204" pitchFamily="34" charset="0"/>
              <a:buChar char="•"/>
            </a:pPr>
            <a:r>
              <a:rPr lang="en-US" sz="1400" dirty="0" smtClean="0"/>
              <a:t>Replace punctuation characters (except apostrophe and colon) with a space.</a:t>
            </a:r>
          </a:p>
          <a:p>
            <a:pPr marL="285750" indent="-285750">
              <a:buFont typeface="Arial" panose="020B0604020202020204" pitchFamily="34" charset="0"/>
              <a:buChar char="•"/>
            </a:pPr>
            <a:r>
              <a:rPr lang="en-US" sz="1400" dirty="0" smtClean="0"/>
              <a:t>Tokenize and take first 14 words, only 0.25 % questions have  more than 14 words.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For each question, calculate soft scores of candidate answer classes. This is the ground truth label </a:t>
            </a:r>
            <a:endParaRPr lang="en-US" sz="1400" dirty="0"/>
          </a:p>
        </p:txBody>
      </p:sp>
    </p:spTree>
    <p:extLst>
      <p:ext uri="{BB962C8B-B14F-4D97-AF65-F5344CB8AC3E}">
        <p14:creationId xmlns:p14="http://schemas.microsoft.com/office/powerpoint/2010/main" val="2123438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Image features, Bottom up attention</a:t>
            </a:r>
            <a:endParaRPr lang="en-US" sz="2800" b="1" dirty="0"/>
          </a:p>
        </p:txBody>
      </p:sp>
      <p:pic>
        <p:nvPicPr>
          <p:cNvPr id="10" name="Picture 9"/>
          <p:cNvPicPr/>
          <p:nvPr/>
        </p:nvPicPr>
        <p:blipFill>
          <a:blip r:embed="rId2"/>
          <a:srcRect/>
          <a:stretch>
            <a:fillRect/>
          </a:stretch>
        </p:blipFill>
        <p:spPr bwMode="auto">
          <a:xfrm>
            <a:off x="1589409" y="2457951"/>
            <a:ext cx="2581771" cy="1298652"/>
          </a:xfrm>
          <a:prstGeom prst="rect">
            <a:avLst/>
          </a:prstGeom>
          <a:noFill/>
          <a:ln w="9525">
            <a:noFill/>
            <a:miter lim="800000"/>
            <a:headEnd/>
            <a:tailEnd/>
          </a:ln>
        </p:spPr>
      </p:pic>
      <p:sp>
        <p:nvSpPr>
          <p:cNvPr id="14" name="Rectangle 13"/>
          <p:cNvSpPr/>
          <p:nvPr/>
        </p:nvSpPr>
        <p:spPr>
          <a:xfrm>
            <a:off x="5187335" y="1513367"/>
            <a:ext cx="4495151" cy="34147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297189" y="2740453"/>
            <a:ext cx="1179922" cy="642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Object centric image feature map</a:t>
            </a:r>
            <a:endParaRPr lang="en-US" sz="1400" dirty="0">
              <a:solidFill>
                <a:schemeClr val="tx1"/>
              </a:solidFill>
            </a:endParaRPr>
          </a:p>
        </p:txBody>
      </p:sp>
      <p:pic>
        <p:nvPicPr>
          <p:cNvPr id="7" name="Picture 6"/>
          <p:cNvPicPr>
            <a:picLocks noChangeAspect="1"/>
          </p:cNvPicPr>
          <p:nvPr/>
        </p:nvPicPr>
        <p:blipFill>
          <a:blip r:embed="rId3"/>
          <a:stretch>
            <a:fillRect/>
          </a:stretch>
        </p:blipFill>
        <p:spPr>
          <a:xfrm>
            <a:off x="5299298" y="1840736"/>
            <a:ext cx="2469991" cy="2582263"/>
          </a:xfrm>
          <a:prstGeom prst="rect">
            <a:avLst/>
          </a:prstGeom>
        </p:spPr>
      </p:pic>
      <p:cxnSp>
        <p:nvCxnSpPr>
          <p:cNvPr id="11" name="Straight Arrow Connector 10"/>
          <p:cNvCxnSpPr/>
          <p:nvPr/>
        </p:nvCxnSpPr>
        <p:spPr>
          <a:xfrm>
            <a:off x="7769289" y="3056455"/>
            <a:ext cx="527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4171180" y="3102767"/>
            <a:ext cx="1016155" cy="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187335" y="4463401"/>
            <a:ext cx="4600143" cy="286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r>
              <a:rPr lang="en-US" sz="1200" dirty="0" smtClean="0">
                <a:solidFill>
                  <a:schemeClr val="tx1"/>
                </a:solidFill>
              </a:rPr>
              <a:t>* We used  publicly available VQA 2 image features, from a Faster RCNN trained on Visual Genome dataset</a:t>
            </a:r>
            <a:endParaRPr lang="en-US" sz="1200" dirty="0">
              <a:solidFill>
                <a:schemeClr val="tx1"/>
              </a:solidFill>
            </a:endParaRPr>
          </a:p>
        </p:txBody>
      </p:sp>
      <p:sp>
        <p:nvSpPr>
          <p:cNvPr id="34" name="Rectangle 33"/>
          <p:cNvSpPr/>
          <p:nvPr/>
        </p:nvSpPr>
        <p:spPr>
          <a:xfrm>
            <a:off x="7434910" y="5503039"/>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Bottom up image attention features  (1 X 36 X 2048)</a:t>
            </a:r>
            <a:endParaRPr lang="en-US" sz="1400" dirty="0">
              <a:solidFill>
                <a:schemeClr val="tx1"/>
              </a:solidFill>
            </a:endParaRPr>
          </a:p>
        </p:txBody>
      </p:sp>
      <p:cxnSp>
        <p:nvCxnSpPr>
          <p:cNvPr id="27" name="Straight Arrow Connector 26"/>
          <p:cNvCxnSpPr>
            <a:stCxn id="14" idx="2"/>
          </p:cNvCxnSpPr>
          <p:nvPr/>
        </p:nvCxnSpPr>
        <p:spPr>
          <a:xfrm>
            <a:off x="7434911" y="4928134"/>
            <a:ext cx="0" cy="110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19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Concatenate question </a:t>
            </a:r>
            <a:r>
              <a:rPr lang="en-US" sz="2800" b="1" dirty="0"/>
              <a:t>embedding </a:t>
            </a:r>
            <a:r>
              <a:rPr lang="en-US" sz="2800" b="1" dirty="0" smtClean="0"/>
              <a:t>with image features</a:t>
            </a:r>
            <a:endParaRPr lang="en-US" sz="2800" b="1" dirty="0"/>
          </a:p>
        </p:txBody>
      </p:sp>
      <p:pic>
        <p:nvPicPr>
          <p:cNvPr id="3" name="Picture 2"/>
          <p:cNvPicPr>
            <a:picLocks noChangeAspect="1"/>
          </p:cNvPicPr>
          <p:nvPr/>
        </p:nvPicPr>
        <p:blipFill>
          <a:blip r:embed="rId2"/>
          <a:stretch>
            <a:fillRect/>
          </a:stretch>
        </p:blipFill>
        <p:spPr>
          <a:xfrm>
            <a:off x="159667" y="974798"/>
            <a:ext cx="4596986" cy="1873221"/>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7295092" y="3084536"/>
            <a:ext cx="1470581"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Concatenation</a:t>
            </a:r>
            <a:endParaRPr lang="en-US" sz="1400" dirty="0">
              <a:solidFill>
                <a:schemeClr val="tx1"/>
              </a:solidFill>
            </a:endParaRPr>
          </a:p>
        </p:txBody>
      </p:sp>
      <p:sp>
        <p:nvSpPr>
          <p:cNvPr id="43" name="Rectangle 42"/>
          <p:cNvSpPr/>
          <p:nvPr/>
        </p:nvSpPr>
        <p:spPr>
          <a:xfrm>
            <a:off x="8569599" y="3066010"/>
            <a:ext cx="3622401" cy="405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 (36 X (2048 + 512) )</a:t>
            </a:r>
            <a:endParaRPr lang="en-US" sz="1400" dirty="0">
              <a:solidFill>
                <a:schemeClr val="tx1"/>
              </a:solidFill>
            </a:endParaRPr>
          </a:p>
        </p:txBody>
      </p:sp>
      <p:sp>
        <p:nvSpPr>
          <p:cNvPr id="54" name="Rectangle 53"/>
          <p:cNvSpPr/>
          <p:nvPr/>
        </p:nvSpPr>
        <p:spPr>
          <a:xfrm>
            <a:off x="5456940" y="4655661"/>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16" name="Rectangle 15"/>
          <p:cNvSpPr/>
          <p:nvPr/>
        </p:nvSpPr>
        <p:spPr>
          <a:xfrm>
            <a:off x="5458120" y="2022699"/>
            <a:ext cx="3023797" cy="274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Image  features (1 X 36 X 2048)</a:t>
            </a:r>
            <a:endParaRPr lang="en-US" sz="1400" dirty="0">
              <a:solidFill>
                <a:schemeClr val="tx1"/>
              </a:solidFill>
            </a:endParaRPr>
          </a:p>
        </p:txBody>
      </p:sp>
      <p:sp>
        <p:nvSpPr>
          <p:cNvPr id="17" name="Rectangle 16"/>
          <p:cNvSpPr/>
          <p:nvPr/>
        </p:nvSpPr>
        <p:spPr>
          <a:xfrm>
            <a:off x="5601093" y="3543400"/>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Repeat </a:t>
            </a:r>
            <a:endParaRPr lang="en-US" sz="1400" dirty="0">
              <a:solidFill>
                <a:schemeClr val="tx1"/>
              </a:solidFill>
            </a:endParaRPr>
          </a:p>
        </p:txBody>
      </p:sp>
      <p:cxnSp>
        <p:nvCxnSpPr>
          <p:cNvPr id="15" name="Elbow Connector 14"/>
          <p:cNvCxnSpPr/>
          <p:nvPr/>
        </p:nvCxnSpPr>
        <p:spPr>
          <a:xfrm flipV="1">
            <a:off x="4363713" y="3820040"/>
            <a:ext cx="2044155" cy="1261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58846" y="3623217"/>
            <a:ext cx="4691984" cy="830997"/>
          </a:xfrm>
          <a:prstGeom prst="rect">
            <a:avLst/>
          </a:prstGeom>
        </p:spPr>
        <p:txBody>
          <a:bodyPr wrap="square">
            <a:spAutoFit/>
          </a:bodyPr>
          <a:lstStyle/>
          <a:p>
            <a:r>
              <a:rPr lang="en-US" sz="1600" dirty="0" smtClean="0"/>
              <a:t>For each of the 36 salient image regions, </a:t>
            </a:r>
          </a:p>
          <a:p>
            <a:r>
              <a:rPr lang="en-US" sz="1600" dirty="0" smtClean="0"/>
              <a:t>image feature vector is concatenated with question embedding</a:t>
            </a:r>
            <a:endParaRPr lang="en-US" sz="1600" dirty="0"/>
          </a:p>
        </p:txBody>
      </p:sp>
      <p:sp>
        <p:nvSpPr>
          <p:cNvPr id="33" name="Rectangle 32"/>
          <p:cNvSpPr/>
          <p:nvPr/>
        </p:nvSpPr>
        <p:spPr>
          <a:xfrm>
            <a:off x="5657654" y="2497301"/>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Normalize</a:t>
            </a:r>
            <a:endParaRPr lang="en-US" sz="1400" dirty="0">
              <a:solidFill>
                <a:schemeClr val="tx1"/>
              </a:solidFill>
            </a:endParaRPr>
          </a:p>
        </p:txBody>
      </p:sp>
      <p:cxnSp>
        <p:nvCxnSpPr>
          <p:cNvPr id="40" name="Elbow Connector 39"/>
          <p:cNvCxnSpPr/>
          <p:nvPr/>
        </p:nvCxnSpPr>
        <p:spPr>
          <a:xfrm rot="16200000" flipH="1">
            <a:off x="6548250" y="2622616"/>
            <a:ext cx="486738" cy="767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6679092" y="2971027"/>
            <a:ext cx="281612" cy="824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3" idx="3"/>
            <a:endCxn id="33" idx="0"/>
          </p:cNvCxnSpPr>
          <p:nvPr/>
        </p:nvCxnSpPr>
        <p:spPr>
          <a:xfrm>
            <a:off x="4756653" y="1911409"/>
            <a:ext cx="1668500" cy="585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2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Top down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592002" y="4088718"/>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543668" y="301071"/>
            <a:ext cx="5501403" cy="2893100"/>
          </a:xfrm>
          <a:prstGeom prst="rect">
            <a:avLst/>
          </a:prstGeom>
        </p:spPr>
        <p:txBody>
          <a:bodyPr wrap="square">
            <a:spAutoFit/>
          </a:bodyPr>
          <a:lstStyle/>
          <a:p>
            <a:endParaRPr lang="en-US" sz="1400" dirty="0" smtClean="0"/>
          </a:p>
          <a:p>
            <a:pPr marL="285750" indent="-285750">
              <a:buFont typeface="Arial" panose="020B0604020202020204" pitchFamily="34" charset="0"/>
              <a:buChar char="•"/>
            </a:pPr>
            <a:r>
              <a:rPr lang="en-US" sz="1400" dirty="0" smtClean="0"/>
              <a:t>pass concatenated through a non-linear and a subsequent linear layer to obtain a scalar attention weight for each of the 36 image regions.</a:t>
            </a:r>
          </a:p>
          <a:p>
            <a:endParaRPr lang="en-US" sz="1400" dirty="0"/>
          </a:p>
          <a:p>
            <a:pPr marL="285750" indent="-285750">
              <a:buFont typeface="Arial" panose="020B0604020202020204" pitchFamily="34" charset="0"/>
              <a:buChar char="•"/>
            </a:pPr>
            <a:r>
              <a:rPr lang="en-US" sz="1400" dirty="0" smtClean="0"/>
              <a:t>Softmax converts the attention score into a probability value by normalizing the score </a:t>
            </a:r>
            <a:r>
              <a:rPr lang="en-US" sz="1400" dirty="0"/>
              <a:t>over all locations</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a:t>
            </a:r>
            <a:r>
              <a:rPr lang="en-US" sz="1400" dirty="0" smtClean="0"/>
              <a:t>or the question asked, top down attention</a:t>
            </a:r>
          </a:p>
          <a:p>
            <a:pPr marL="742950" lvl="1" indent="-285750">
              <a:buFont typeface="Arial" panose="020B0604020202020204" pitchFamily="34" charset="0"/>
              <a:buChar char="•"/>
            </a:pPr>
            <a:r>
              <a:rPr lang="en-US" sz="1400" dirty="0" smtClean="0"/>
              <a:t>calculates weights for each image region.</a:t>
            </a:r>
          </a:p>
          <a:p>
            <a:pPr marL="742950" lvl="1" indent="-285750">
              <a:buFont typeface="Arial" panose="020B0604020202020204" pitchFamily="34" charset="0"/>
              <a:buChar char="•"/>
            </a:pPr>
            <a:r>
              <a:rPr lang="en-US" sz="1400" dirty="0" smtClean="0"/>
              <a:t>then takes a weighted sum the regions by the weights.</a:t>
            </a:r>
          </a:p>
          <a:p>
            <a:pPr lvl="1"/>
            <a:endParaRPr lang="en-US" sz="1400" dirty="0"/>
          </a:p>
          <a:p>
            <a:pPr marL="285750" indent="-285750">
              <a:buFont typeface="Arial" panose="020B0604020202020204" pitchFamily="34" charset="0"/>
              <a:buChar char="•"/>
            </a:pPr>
            <a:r>
              <a:rPr lang="en-US" sz="1400" dirty="0" smtClean="0"/>
              <a:t>Thus, it gives a 1 X 2048 vector, which we call attended image.</a:t>
            </a:r>
            <a:endParaRPr lang="en-US" sz="1400" dirty="0" smtClean="0"/>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cxnSp>
        <p:nvCxnSpPr>
          <p:cNvPr id="91" name="Elbow Connector 90"/>
          <p:cNvCxnSpPr/>
          <p:nvPr/>
        </p:nvCxnSpPr>
        <p:spPr>
          <a:xfrm>
            <a:off x="4521911" y="2382963"/>
            <a:ext cx="1297383" cy="12934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136449" y="5536474"/>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Tree>
    <p:extLst>
      <p:ext uri="{BB962C8B-B14F-4D97-AF65-F5344CB8AC3E}">
        <p14:creationId xmlns:p14="http://schemas.microsoft.com/office/powerpoint/2010/main" val="2146284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a:t>
            </a:r>
            <a:r>
              <a:rPr lang="en-US" sz="2800" b="1" dirty="0" smtClean="0"/>
              <a:t>stacked attention</a:t>
            </a:r>
            <a:endParaRPr lang="en-US" sz="2800" b="1" dirty="0"/>
          </a:p>
        </p:txBody>
      </p:sp>
      <p:sp>
        <p:nvSpPr>
          <p:cNvPr id="15" name="Rectangle 14"/>
          <p:cNvSpPr/>
          <p:nvPr/>
        </p:nvSpPr>
        <p:spPr>
          <a:xfrm>
            <a:off x="933651" y="997968"/>
            <a:ext cx="10371147" cy="830997"/>
          </a:xfrm>
          <a:prstGeom prst="rect">
            <a:avLst/>
          </a:prstGeom>
        </p:spPr>
        <p:txBody>
          <a:bodyPr wrap="square">
            <a:spAutoFit/>
          </a:bodyPr>
          <a:lstStyle/>
          <a:p>
            <a:r>
              <a:rPr lang="en-US" sz="1600" dirty="0" smtClean="0"/>
              <a:t>For complicated questions, a single attention layer is not sufficient to identify the correct region for answer prediction.  Dual stacked attention adds the attended image vector back to the question vector, and performs one more iteration of attention.</a:t>
            </a:r>
            <a:endParaRPr lang="en-US" sz="1600" dirty="0"/>
          </a:p>
        </p:txBody>
      </p:sp>
      <p:pic>
        <p:nvPicPr>
          <p:cNvPr id="30" name="Picture 29"/>
          <p:cNvPicPr>
            <a:picLocks noChangeAspect="1"/>
          </p:cNvPicPr>
          <p:nvPr/>
        </p:nvPicPr>
        <p:blipFill>
          <a:blip r:embed="rId2"/>
          <a:stretch>
            <a:fillRect/>
          </a:stretch>
        </p:blipFill>
        <p:spPr>
          <a:xfrm>
            <a:off x="5135005" y="1926744"/>
            <a:ext cx="6169793" cy="2896193"/>
          </a:xfrm>
          <a:prstGeom prst="rect">
            <a:avLst/>
          </a:prstGeom>
        </p:spPr>
      </p:pic>
      <p:sp>
        <p:nvSpPr>
          <p:cNvPr id="32" name="Rectangle 31"/>
          <p:cNvSpPr/>
          <p:nvPr/>
        </p:nvSpPr>
        <p:spPr>
          <a:xfrm>
            <a:off x="458771" y="5926037"/>
            <a:ext cx="11072294" cy="307777"/>
          </a:xfrm>
          <a:prstGeom prst="rect">
            <a:avLst/>
          </a:prstGeom>
        </p:spPr>
        <p:txBody>
          <a:bodyPr wrap="square">
            <a:spAutoFit/>
          </a:bodyPr>
          <a:lstStyle/>
          <a:p>
            <a:r>
              <a:rPr lang="en-US" sz="1400" dirty="0" smtClean="0"/>
              <a:t>Image source, Z. Yang, X. He, J. Gao, L. Deng, and A. </a:t>
            </a:r>
            <a:r>
              <a:rPr lang="en-US" sz="1400" dirty="0" err="1" smtClean="0"/>
              <a:t>Smola</a:t>
            </a:r>
            <a:r>
              <a:rPr lang="en-US" sz="1400" dirty="0" smtClean="0"/>
              <a:t>. Stacked Attention Networks for Image Question Answering</a:t>
            </a:r>
            <a:endParaRPr lang="en-US" sz="1400" dirty="0"/>
          </a:p>
        </p:txBody>
      </p:sp>
      <p:sp>
        <p:nvSpPr>
          <p:cNvPr id="33" name="Rectangle 32"/>
          <p:cNvSpPr/>
          <p:nvPr/>
        </p:nvSpPr>
        <p:spPr>
          <a:xfrm>
            <a:off x="783835" y="3051674"/>
            <a:ext cx="3564694" cy="892552"/>
          </a:xfrm>
          <a:prstGeom prst="rect">
            <a:avLst/>
          </a:prstGeom>
        </p:spPr>
        <p:txBody>
          <a:bodyPr wrap="none">
            <a:spAutoFit/>
          </a:bodyPr>
          <a:lstStyle/>
          <a:p>
            <a:r>
              <a:rPr lang="en-US" b="1" dirty="0" smtClean="0"/>
              <a:t>Question</a:t>
            </a:r>
          </a:p>
          <a:p>
            <a:r>
              <a:rPr lang="en-US" dirty="0" smtClean="0"/>
              <a:t> </a:t>
            </a:r>
          </a:p>
          <a:p>
            <a:r>
              <a:rPr lang="en-US" sz="1600" dirty="0" smtClean="0"/>
              <a:t>what is sitting in the basket on a bicycle?</a:t>
            </a:r>
            <a:endParaRPr lang="en-US" sz="1600" dirty="0"/>
          </a:p>
        </p:txBody>
      </p:sp>
    </p:spTree>
    <p:extLst>
      <p:ext uri="{BB962C8B-B14F-4D97-AF65-F5344CB8AC3E}">
        <p14:creationId xmlns:p14="http://schemas.microsoft.com/office/powerpoint/2010/main" val="3830134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1033</Words>
  <Application>Microsoft Office PowerPoint</Application>
  <PresentationFormat>Widescreen</PresentationFormat>
  <Paragraphs>147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NimbusRomNo9L-Regu</vt:lpstr>
      <vt:lpstr>Times New Roman</vt:lpstr>
      <vt:lpstr>Office Theme</vt:lpstr>
      <vt:lpstr>What is Visual Question Answering ?</vt:lpstr>
      <vt:lpstr>What is Visual Question Answering ?</vt:lpstr>
      <vt:lpstr>VQA as a classification problem</vt:lpstr>
      <vt:lpstr>VQA Model architecture</vt:lpstr>
      <vt:lpstr>Question embedding</vt:lpstr>
      <vt:lpstr>Image features, Bottom up attention</vt:lpstr>
      <vt:lpstr>Concatenate question embedding with image features</vt:lpstr>
      <vt:lpstr>Top down attention</vt:lpstr>
      <vt:lpstr>Dual top down stacked attention</vt:lpstr>
      <vt:lpstr>Dual top down stacked attention</vt:lpstr>
      <vt:lpstr>Multimodal fusion, joint embedding</vt:lpstr>
      <vt:lpstr>Multi-label classification &amp; cross entropy loss</vt:lpstr>
    </vt:vector>
  </TitlesOfParts>
  <Company>Neustar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VQA</dc:title>
  <dc:creator>Dubey, Rohit</dc:creator>
  <cp:lastModifiedBy>Dubey, Rohit</cp:lastModifiedBy>
  <cp:revision>142</cp:revision>
  <dcterms:created xsi:type="dcterms:W3CDTF">2019-04-12T06:54:47Z</dcterms:created>
  <dcterms:modified xsi:type="dcterms:W3CDTF">2019-04-12T16:00:20Z</dcterms:modified>
</cp:coreProperties>
</file>