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5"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27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2/12/2022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2/12/2022</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2/12/2022</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lang="en-US"/>
          </a:p>
        </p:txBody>
      </p:sp>
      <p:sp>
        <p:nvSpPr>
          <p:cNvPr id="7" name="Slide Number Placeholder 6"/>
          <p:cNvSpPr>
            <a:spLocks noGrp="1"/>
          </p:cNvSpPr>
          <p:nvPr>
            <p:ph type="sldNum" sz="quarter" idx="12"/>
          </p:nvPr>
        </p:nvSpPr>
        <p:spPr>
          <a:xfrm>
            <a:off x="146304" y="4656582"/>
            <a:ext cx="457200" cy="342900"/>
          </a:xfrm>
        </p:spPr>
        <p:txBody>
          <a:bodyPr/>
          <a:lstStyle/>
          <a:p>
            <a:fld id="{B6F15528-21DE-4FAA-801E-634DDDAF4B2B}" type="slidenum">
              <a:rPr lang="en-US" smtClean="0"/>
              <a:pPr/>
              <a:t>‹#›</a:t>
            </a:fld>
            <a:endParaRPr lang="en-US"/>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2/12/2022</a:t>
            </a:fld>
            <a:endParaRPr lang="en-US"/>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Parkinson’s Disease Prediction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007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p:cNvSpPr>
            <a:spLocks noGrp="1"/>
          </p:cNvSpPr>
          <p:nvPr>
            <p:ph sz="quarter" idx="1"/>
          </p:nvPr>
        </p:nvSpPr>
        <p:spPr/>
        <p:txBody>
          <a:bodyPr>
            <a:normAutofit/>
          </a:bodyPr>
          <a:lstStyle/>
          <a:p>
            <a:r>
              <a:rPr lang="en-IN" sz="2000" dirty="0"/>
              <a:t>df=pd.read_csv('parkinsons.data') </a:t>
            </a:r>
            <a:endParaRPr lang="en-IN" sz="2000" dirty="0" smtClean="0"/>
          </a:p>
          <a:p>
            <a:r>
              <a:rPr lang="en-IN" sz="2000" dirty="0" smtClean="0"/>
              <a:t>df.head</a:t>
            </a:r>
            <a:r>
              <a:rPr lang="en-IN" sz="2000" dirty="0"/>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345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p:cNvSpPr>
            <a:spLocks noGrp="1"/>
          </p:cNvSpPr>
          <p:nvPr>
            <p:ph sz="quarter" idx="1"/>
          </p:nvPr>
        </p:nvSpPr>
        <p:spPr/>
        <p:txBody>
          <a:bodyPr>
            <a:normAutofit fontScale="85000" lnSpcReduction="20000"/>
          </a:bodyPr>
          <a:lstStyle/>
          <a:p>
            <a:pPr>
              <a:lnSpc>
                <a:spcPct val="160000"/>
              </a:lnSpc>
              <a:spcBef>
                <a:spcPts val="0"/>
              </a:spcBef>
            </a:pPr>
            <a:r>
              <a:rPr lang="en-IN" sz="2000" dirty="0">
                <a:latin typeface="Times New Roman" panose="02020603050405020304" pitchFamily="18" charset="0"/>
                <a:cs typeface="Times New Roman" panose="02020603050405020304" pitchFamily="18" charset="0"/>
              </a:rPr>
              <a:t>features=df.loc[:,df.columns!='status'].values[:,1:] labels=df.loc[:,'status'].values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print(labels[labels</a:t>
            </a:r>
            <a:r>
              <a:rPr lang="en-IN" sz="2000" dirty="0">
                <a:latin typeface="Times New Roman" panose="02020603050405020304" pitchFamily="18" charset="0"/>
                <a:cs typeface="Times New Roman" panose="02020603050405020304" pitchFamily="18" charset="0"/>
              </a:rPr>
              <a:t>==1].shape[0], labels[labels==0].shape[0</a:t>
            </a:r>
            <a:r>
              <a:rPr lang="en-IN" sz="2000" dirty="0" smtClean="0">
                <a:latin typeface="Times New Roman" panose="02020603050405020304" pitchFamily="18" charset="0"/>
                <a:cs typeface="Times New Roman" panose="02020603050405020304" pitchFamily="18" charset="0"/>
              </a:rPr>
              <a:t>])</a:t>
            </a:r>
          </a:p>
          <a:p>
            <a:pPr>
              <a:lnSpc>
                <a:spcPct val="160000"/>
              </a:lnSpc>
              <a:spcBef>
                <a:spcPts val="0"/>
              </a:spcBef>
            </a:pPr>
            <a:r>
              <a:rPr lang="en-IN" sz="2000" dirty="0">
                <a:latin typeface="Times New Roman" panose="02020603050405020304" pitchFamily="18" charset="0"/>
                <a:cs typeface="Times New Roman" panose="02020603050405020304" pitchFamily="18" charset="0"/>
              </a:rPr>
              <a:t>scaler=MinMaxScaler((-1,1))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x=scaler.fit_transform(features</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2000" dirty="0" smtClean="0">
                <a:latin typeface="Times New Roman" panose="02020603050405020304" pitchFamily="18" charset="0"/>
                <a:cs typeface="Times New Roman" panose="02020603050405020304" pitchFamily="18" charset="0"/>
              </a:rPr>
              <a:t>y=labels</a:t>
            </a:r>
          </a:p>
          <a:p>
            <a:pPr>
              <a:lnSpc>
                <a:spcPct val="160000"/>
              </a:lnSpc>
              <a:spcBef>
                <a:spcPts val="0"/>
              </a:spcBef>
            </a:pPr>
            <a:r>
              <a:rPr lang="en-IN" sz="2000" dirty="0">
                <a:latin typeface="Times New Roman" panose="02020603050405020304" pitchFamily="18" charset="0"/>
                <a:cs typeface="Times New Roman" panose="02020603050405020304" pitchFamily="18" charset="0"/>
              </a:rPr>
              <a:t>x_train,x_test,y_train,y_test=train_test_split(x, y, test_size=0.2, random_state=7) </a:t>
            </a:r>
            <a:endParaRPr lang="en-IN" sz="2000" dirty="0" smtClean="0">
              <a:latin typeface="Times New Roman" panose="02020603050405020304" pitchFamily="18" charset="0"/>
              <a:cs typeface="Times New Roman" panose="02020603050405020304" pitchFamily="18" charset="0"/>
            </a:endParaRPr>
          </a:p>
          <a:p>
            <a:pPr>
              <a:lnSpc>
                <a:spcPct val="160000"/>
              </a:lnSpc>
              <a:spcBef>
                <a:spcPts val="0"/>
              </a:spcBef>
            </a:pPr>
            <a:r>
              <a:rPr lang="en-IN" sz="1800" dirty="0">
                <a:latin typeface="Times New Roman" panose="02020603050405020304" pitchFamily="18" charset="0"/>
                <a:cs typeface="Times New Roman" panose="02020603050405020304" pitchFamily="18" charset="0"/>
              </a:rPr>
              <a:t>model=XGBClassifier(eval_metric='mlogloss</a:t>
            </a:r>
            <a:r>
              <a:rPr lang="en-IN" sz="1800" dirty="0" smtClean="0">
                <a:latin typeface="Times New Roman" panose="02020603050405020304" pitchFamily="18" charset="0"/>
                <a:cs typeface="Times New Roman" panose="02020603050405020304" pitchFamily="18" charset="0"/>
              </a:rPr>
              <a:t>')</a:t>
            </a:r>
          </a:p>
          <a:p>
            <a:pPr>
              <a:lnSpc>
                <a:spcPct val="160000"/>
              </a:lnSpc>
              <a:spcBef>
                <a:spcPts val="0"/>
              </a:spcBef>
            </a:pPr>
            <a:r>
              <a:rPr lang="en-IN" sz="1800" dirty="0" smtClean="0">
                <a:latin typeface="Times New Roman" panose="02020603050405020304" pitchFamily="18" charset="0"/>
                <a:cs typeface="Times New Roman" panose="02020603050405020304" pitchFamily="18" charset="0"/>
              </a:rPr>
              <a:t>model.fit(x_train,y_train</a:t>
            </a:r>
            <a:r>
              <a:rPr lang="en-IN" sz="18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238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y_pred=model.predict(x_test)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print(accuracy_score(y_test</a:t>
            </a:r>
            <a:r>
              <a:rPr lang="en-IN" sz="2000" dirty="0">
                <a:latin typeface="Times New Roman" panose="02020603050405020304" pitchFamily="18" charset="0"/>
                <a:cs typeface="Times New Roman" panose="02020603050405020304" pitchFamily="18" charset="0"/>
              </a:rPr>
              <a:t>, y_pred)*100</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sklearn.metrics import confusion_matrix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pd.DataFrame</a:t>
            </a:r>
            <a:r>
              <a:rPr lang="en-IN" sz="2000" dirty="0">
                <a:latin typeface="Times New Roman" panose="02020603050405020304" pitchFamily="18" charset="0"/>
                <a:cs typeface="Times New Roman" panose="02020603050405020304" pitchFamily="18" charset="0"/>
              </a:rPr>
              <a:t>( confusion_matrix(y_test, y_pred), columns=['Predicted Healthy', 'Predicted Parkinsons'], index=['True Healthy', 'True Parkinsons']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910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28800" y="1504950"/>
            <a:ext cx="5410200" cy="1981200"/>
          </a:xfrm>
        </p:spPr>
      </p:pic>
    </p:spTree>
    <p:extLst>
      <p:ext uri="{BB962C8B-B14F-4D97-AF65-F5344CB8AC3E}">
        <p14:creationId xmlns:p14="http://schemas.microsoft.com/office/powerpoint/2010/main" val="2737175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stretch>
            <a:fillRect/>
          </a:stretch>
        </p:blipFill>
        <p:spPr>
          <a:xfrm>
            <a:off x="2142012" y="1085850"/>
            <a:ext cx="5317176" cy="3429000"/>
          </a:xfrm>
          <a:prstGeom prst="rect">
            <a:avLst/>
          </a:prstGeom>
        </p:spPr>
      </p:pic>
    </p:spTree>
    <p:extLst>
      <p:ext uri="{BB962C8B-B14F-4D97-AF65-F5344CB8AC3E}">
        <p14:creationId xmlns:p14="http://schemas.microsoft.com/office/powerpoint/2010/main" val="680374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shows 94% accuracy by  XGBoost algorithm.</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Decision trees are an exceptional device , but they can frequently over –fit the training set of facts until pruned effectively , hindering their predictive capabilities.</a:t>
            </a:r>
          </a:p>
        </p:txBody>
      </p:sp>
    </p:spTree>
    <p:extLst>
      <p:ext uri="{BB962C8B-B14F-4D97-AF65-F5344CB8AC3E}">
        <p14:creationId xmlns:p14="http://schemas.microsoft.com/office/powerpoint/2010/main" val="1332564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SVM – Support Vector Machine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Another algorithm for classification and regression is the support vector machine.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supervised machine learning algorithm used.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Image classification and hand – written recognition are where the support vector machine algorithms are used.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sorts the data into two categories  and displays the output with margin between the two as far as possible.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279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SVM - Code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#fitting the model in SVM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sklearn.svm import SVC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classifi2 </a:t>
            </a:r>
            <a:r>
              <a:rPr lang="en-IN" sz="2000" dirty="0">
                <a:latin typeface="Times New Roman" panose="02020603050405020304" pitchFamily="18" charset="0"/>
                <a:cs typeface="Times New Roman" panose="02020603050405020304" pitchFamily="18" charset="0"/>
              </a:rPr>
              <a:t>= SVC</a:t>
            </a:r>
            <a:r>
              <a:rPr lang="en-IN" sz="2000" dirty="0" smtClean="0">
                <a:latin typeface="Times New Roman" panose="02020603050405020304" pitchFamily="18" charset="0"/>
                <a:cs typeface="Times New Roman" panose="02020603050405020304" pitchFamily="18" charset="0"/>
              </a:rPr>
              <a:t>()</a:t>
            </a:r>
          </a:p>
          <a:p>
            <a:pPr>
              <a:lnSpc>
                <a:spcPct val="150000"/>
              </a:lnSpc>
              <a:spcBef>
                <a:spcPts val="0"/>
              </a:spcBef>
            </a:pPr>
            <a:r>
              <a:rPr lang="en-IN" sz="2000" dirty="0">
                <a:latin typeface="Times New Roman" panose="02020603050405020304" pitchFamily="18" charset="0"/>
                <a:cs typeface="Times New Roman" panose="02020603050405020304" pitchFamily="18" charset="0"/>
              </a:rPr>
              <a:t>classifi2.fit(x_train,y_train) </a:t>
            </a:r>
          </a:p>
          <a:p>
            <a:pPr>
              <a:lnSpc>
                <a:spcPct val="150000"/>
              </a:lnSpc>
              <a:spcBef>
                <a:spcPts val="0"/>
              </a:spcBef>
            </a:pPr>
            <a:r>
              <a:rPr lang="en-IN" sz="2000" dirty="0">
                <a:latin typeface="Times New Roman" panose="02020603050405020304" pitchFamily="18" charset="0"/>
                <a:cs typeface="Times New Roman" panose="02020603050405020304" pitchFamily="18" charset="0"/>
              </a:rPr>
              <a:t>print(accuracy_score(y_test, y2_pred)*100) </a:t>
            </a:r>
          </a:p>
          <a:p>
            <a:pPr>
              <a:lnSpc>
                <a:spcPct val="150000"/>
              </a:lnSpc>
              <a:spcBef>
                <a:spcPts val="0"/>
              </a:spcBef>
            </a:pPr>
            <a:r>
              <a:rPr lang="en-IN" sz="2000" dirty="0">
                <a:latin typeface="Times New Roman" panose="02020603050405020304" pitchFamily="18" charset="0"/>
                <a:cs typeface="Times New Roman" panose="02020603050405020304" pitchFamily="18" charset="0"/>
              </a:rPr>
              <a:t>y2_pred = classifi2.predict(x_test)</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61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00200" y="1809750"/>
            <a:ext cx="5562600" cy="1095528"/>
          </a:xfrm>
        </p:spPr>
      </p:pic>
    </p:spTree>
    <p:extLst>
      <p:ext uri="{BB962C8B-B14F-4D97-AF65-F5344CB8AC3E}">
        <p14:creationId xmlns:p14="http://schemas.microsoft.com/office/powerpoint/2010/main" val="1245032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KNN: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KNN algorithm is one of the most powerful utilized algorithms of  Machine learning that is widely used for regression as well as classification tasks.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order to predict and examine the class in which the data points fall , it examines the label of chosen data points surrounded by the target point.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91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914400" y="971550"/>
            <a:ext cx="7772400" cy="3543300"/>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main aim of this article is to understand what is Parkinson’s disease and to detect the early onset of the disease.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Various algorithms like XGBoost </a:t>
            </a:r>
            <a:r>
              <a:rPr lang="en-US" sz="2000" dirty="0" smtClean="0">
                <a:latin typeface="Times New Roman" panose="02020603050405020304" pitchFamily="18" charset="0"/>
                <a:cs typeface="Times New Roman" panose="02020603050405020304" pitchFamily="18" charset="0"/>
              </a:rPr>
              <a:t>Algorithm is employed </a:t>
            </a:r>
            <a:r>
              <a:rPr lang="en-US" sz="2000" dirty="0" smtClean="0">
                <a:latin typeface="Times New Roman" panose="02020603050405020304" pitchFamily="18" charset="0"/>
                <a:cs typeface="Times New Roman" panose="02020603050405020304" pitchFamily="18" charset="0"/>
              </a:rPr>
              <a:t>in order to predict the disease.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964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92500"/>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from sklearn.neighbors import </a:t>
            </a:r>
            <a:r>
              <a:rPr lang="en-IN" sz="2000" dirty="0" smtClean="0">
                <a:latin typeface="Times New Roman" panose="02020603050405020304" pitchFamily="18" charset="0"/>
                <a:cs typeface="Times New Roman" panose="02020603050405020304" pitchFamily="18" charset="0"/>
              </a:rPr>
              <a:t>KNeighborsClassifier</a:t>
            </a: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sklearn.decomposition import PCA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pca </a:t>
            </a:r>
            <a:r>
              <a:rPr lang="en-IN" sz="2000" dirty="0">
                <a:latin typeface="Times New Roman" panose="02020603050405020304" pitchFamily="18" charset="0"/>
                <a:cs typeface="Times New Roman" panose="02020603050405020304" pitchFamily="18" charset="0"/>
              </a:rPr>
              <a:t>= PCA(n_components = 2)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x_train </a:t>
            </a:r>
            <a:r>
              <a:rPr lang="en-IN" sz="2000" dirty="0">
                <a:latin typeface="Times New Roman" panose="02020603050405020304" pitchFamily="18" charset="0"/>
                <a:cs typeface="Times New Roman" panose="02020603050405020304" pitchFamily="18" charset="0"/>
              </a:rPr>
              <a:t>= pca.fit_transform(x_train)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x_test </a:t>
            </a:r>
            <a:r>
              <a:rPr lang="en-IN" sz="2000" dirty="0">
                <a:latin typeface="Times New Roman" panose="02020603050405020304" pitchFamily="18" charset="0"/>
                <a:cs typeface="Times New Roman" panose="02020603050405020304" pitchFamily="18" charset="0"/>
              </a:rPr>
              <a:t>= pca.transform(x_test)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variance </a:t>
            </a:r>
            <a:r>
              <a:rPr lang="en-IN" sz="2000" dirty="0">
                <a:latin typeface="Times New Roman" panose="02020603050405020304" pitchFamily="18" charset="0"/>
                <a:cs typeface="Times New Roman" panose="02020603050405020304" pitchFamily="18" charset="0"/>
              </a:rPr>
              <a:t>= pca.explained_variance_ratio_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classifi </a:t>
            </a:r>
            <a:r>
              <a:rPr lang="en-IN" sz="2000" dirty="0">
                <a:latin typeface="Times New Roman" panose="02020603050405020304" pitchFamily="18" charset="0"/>
                <a:cs typeface="Times New Roman" panose="02020603050405020304" pitchFamily="18" charset="0"/>
              </a:rPr>
              <a:t>= KNeighborsClassifier(n_neighbors = 8,p=2,metric ='minkowski')</a:t>
            </a:r>
          </a:p>
        </p:txBody>
      </p:sp>
    </p:spTree>
    <p:extLst>
      <p:ext uri="{BB962C8B-B14F-4D97-AF65-F5344CB8AC3E}">
        <p14:creationId xmlns:p14="http://schemas.microsoft.com/office/powerpoint/2010/main" val="3729949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sklearn.metrics import confusion_matrix,accuracy_score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KNN </a:t>
            </a:r>
            <a:r>
              <a:rPr lang="en-IN" sz="2000" dirty="0" smtClean="0">
                <a:latin typeface="Times New Roman" panose="02020603050405020304" pitchFamily="18" charset="0"/>
                <a:cs typeface="Times New Roman" panose="02020603050405020304" pitchFamily="18" charset="0"/>
              </a:rPr>
              <a:t>model</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cm=confusion_matrix(y_test,y_pred</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accuracy_score(y_test,y_pred</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340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r>
              <a:rPr lang="en-IN" sz="2000" dirty="0">
                <a:latin typeface="Times New Roman" panose="02020603050405020304" pitchFamily="18" charset="0"/>
                <a:cs typeface="Times New Roman" panose="02020603050405020304" pitchFamily="18" charset="0"/>
              </a:rPr>
              <a:t>Output – 0.8974358974358975</a:t>
            </a:r>
          </a:p>
          <a:p>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033512"/>
            <a:ext cx="4725059" cy="1076475"/>
          </a:xfrm>
          <a:prstGeom prst="rect">
            <a:avLst/>
          </a:prstGeom>
        </p:spPr>
      </p:pic>
    </p:spTree>
    <p:extLst>
      <p:ext uri="{BB962C8B-B14F-4D97-AF65-F5344CB8AC3E}">
        <p14:creationId xmlns:p14="http://schemas.microsoft.com/office/powerpoint/2010/main" val="2473504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Random Forest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85000"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Random Forests are an ensemble version of many choice bushes.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Each tree will specialize its focus on a specific feature while it maintains a top – level view of all the capabilities.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Each tree within the random wooded area will do its own random train/check break up of the information, referred to as bootstrap aggregation and the samples no longer covered are called the ‘out-of-bag </a:t>
            </a:r>
            <a:r>
              <a:rPr lang="en-IN" sz="2000" dirty="0" smtClean="0">
                <a:latin typeface="Times New Roman" panose="02020603050405020304" pitchFamily="18" charset="0"/>
                <a:cs typeface="Times New Roman" panose="02020603050405020304" pitchFamily="18" charset="0"/>
              </a:rPr>
              <a:t>samples.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E</a:t>
            </a:r>
            <a:r>
              <a:rPr lang="en-IN" sz="2000" dirty="0" smtClean="0">
                <a:latin typeface="Times New Roman" panose="02020603050405020304" pitchFamily="18" charset="0"/>
                <a:cs typeface="Times New Roman" panose="02020603050405020304" pitchFamily="18" charset="0"/>
              </a:rPr>
              <a:t>very </a:t>
            </a:r>
            <a:r>
              <a:rPr lang="en-IN" sz="2000" dirty="0">
                <a:latin typeface="Times New Roman" panose="02020603050405020304" pitchFamily="18" charset="0"/>
                <a:cs typeface="Times New Roman" panose="02020603050405020304" pitchFamily="18" charset="0"/>
              </a:rPr>
              <a:t>tree will do characteristic bagging at every node-branch split to lessen the results of a characteristic mostly correlated with the response.</a:t>
            </a:r>
          </a:p>
        </p:txBody>
      </p:sp>
    </p:spTree>
    <p:extLst>
      <p:ext uri="{BB962C8B-B14F-4D97-AF65-F5344CB8AC3E}">
        <p14:creationId xmlns:p14="http://schemas.microsoft.com/office/powerpoint/2010/main" val="1693293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Forest</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While an individual tree is probably touchy to outliers, the ensemble version will no longer be the same.</a:t>
            </a:r>
          </a:p>
          <a:p>
            <a:pPr marL="0" indent="0">
              <a:buNone/>
            </a:pPr>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546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Forest</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X = df.drop('status', axis=1)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X </a:t>
            </a:r>
            <a:r>
              <a:rPr lang="en-IN" sz="2000" dirty="0">
                <a:latin typeface="Times New Roman" panose="02020603050405020304" pitchFamily="18" charset="0"/>
                <a:cs typeface="Times New Roman" panose="02020603050405020304" pitchFamily="18" charset="0"/>
              </a:rPr>
              <a:t>= X.drop('name', axis=1)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y </a:t>
            </a:r>
            <a:r>
              <a:rPr lang="en-IN" sz="2000" dirty="0">
                <a:latin typeface="Times New Roman" panose="02020603050405020304" pitchFamily="18" charset="0"/>
                <a:cs typeface="Times New Roman" panose="02020603050405020304" pitchFamily="18" charset="0"/>
              </a:rPr>
              <a:t>= df['status']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sklearn.model_selection import train_test_split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X_train</a:t>
            </a:r>
            <a:r>
              <a:rPr lang="en-IN" sz="2000" dirty="0">
                <a:latin typeface="Times New Roman" panose="02020603050405020304" pitchFamily="18" charset="0"/>
                <a:cs typeface="Times New Roman" panose="02020603050405020304" pitchFamily="18" charset="0"/>
              </a:rPr>
              <a:t>, X_test, y_train, y_test = train_test_split(X, y, random_state=1)</a:t>
            </a:r>
          </a:p>
        </p:txBody>
      </p:sp>
    </p:spTree>
    <p:extLst>
      <p:ext uri="{BB962C8B-B14F-4D97-AF65-F5344CB8AC3E}">
        <p14:creationId xmlns:p14="http://schemas.microsoft.com/office/powerpoint/2010/main" val="1323725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a:t>
            </a:r>
            <a:r>
              <a:rPr lang="en-US" dirty="0" smtClean="0">
                <a:latin typeface="Times New Roman" panose="02020603050405020304" pitchFamily="18" charset="0"/>
                <a:cs typeface="Times New Roman" panose="02020603050405020304" pitchFamily="18" charset="0"/>
              </a:rPr>
              <a:t>Forest - Code</a:t>
            </a:r>
            <a:endParaRPr lang="en-IN" dirty="0"/>
          </a:p>
        </p:txBody>
      </p:sp>
      <p:sp>
        <p:nvSpPr>
          <p:cNvPr id="3" name="Content Placeholder 2"/>
          <p:cNvSpPr>
            <a:spLocks noGrp="1"/>
          </p:cNvSpPr>
          <p:nvPr>
            <p:ph sz="quarter" idx="1"/>
          </p:nvPr>
        </p:nvSpPr>
        <p:spPr/>
        <p:txBody>
          <a:bodyPr>
            <a:normAutofit fontScale="92500" lnSpcReduction="10000"/>
          </a:bodyPr>
          <a:lstStyle/>
          <a:p>
            <a:pPr>
              <a:lnSpc>
                <a:spcPct val="150000"/>
              </a:lnSpc>
              <a:spcBef>
                <a:spcPts val="0"/>
              </a:spcBef>
            </a:pPr>
            <a:r>
              <a:rPr lang="en-IN" sz="2000" dirty="0">
                <a:latin typeface="Times New Roman" panose="02020603050405020304" pitchFamily="18" charset="0"/>
                <a:cs typeface="Times New Roman" panose="02020603050405020304" pitchFamily="18" charset="0"/>
              </a:rPr>
              <a:t>from sklearn.ensemble import RandomForestClassifier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random_forest </a:t>
            </a:r>
            <a:r>
              <a:rPr lang="en-IN" sz="2000" dirty="0">
                <a:latin typeface="Times New Roman" panose="02020603050405020304" pitchFamily="18" charset="0"/>
                <a:cs typeface="Times New Roman" panose="02020603050405020304" pitchFamily="18" charset="0"/>
              </a:rPr>
              <a:t>= RandomForestClassifier(n_estimators=30, max_depth=10, random_state=1</a:t>
            </a:r>
            <a:r>
              <a:rPr lang="en-IN" sz="2000" dirty="0" smtClean="0">
                <a:latin typeface="Times New Roman" panose="02020603050405020304" pitchFamily="18" charset="0"/>
                <a:cs typeface="Times New Roman" panose="02020603050405020304" pitchFamily="18" charset="0"/>
              </a:rPr>
              <a:t>)</a:t>
            </a:r>
          </a:p>
          <a:p>
            <a:pPr>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a:latin typeface="Times New Roman" panose="02020603050405020304" pitchFamily="18" charset="0"/>
                <a:cs typeface="Times New Roman" panose="02020603050405020304" pitchFamily="18" charset="0"/>
              </a:rPr>
              <a:t>random_forest.fit(x_train, y_train)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sklearn.metrics import accuracy_score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y_predict </a:t>
            </a:r>
            <a:r>
              <a:rPr lang="en-IN" sz="2000" dirty="0">
                <a:latin typeface="Times New Roman" panose="02020603050405020304" pitchFamily="18" charset="0"/>
                <a:cs typeface="Times New Roman" panose="02020603050405020304" pitchFamily="18" charset="0"/>
              </a:rPr>
              <a:t>= random_forest.predict(x_test) </a:t>
            </a:r>
            <a:endParaRPr lang="en-IN" sz="2000" dirty="0" smtClean="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smtClean="0">
                <a:latin typeface="Times New Roman" panose="02020603050405020304" pitchFamily="18" charset="0"/>
                <a:cs typeface="Times New Roman" panose="02020603050405020304" pitchFamily="18" charset="0"/>
              </a:rPr>
              <a:t>accuracy_score(y_test</a:t>
            </a:r>
            <a:r>
              <a:rPr lang="en-IN" sz="2000" dirty="0">
                <a:latin typeface="Times New Roman" panose="02020603050405020304" pitchFamily="18" charset="0"/>
                <a:cs typeface="Times New Roman" panose="02020603050405020304" pitchFamily="18" charset="0"/>
              </a:rPr>
              <a:t>, y_predict)</a:t>
            </a:r>
          </a:p>
        </p:txBody>
      </p:sp>
    </p:spTree>
    <p:extLst>
      <p:ext uri="{BB962C8B-B14F-4D97-AF65-F5344CB8AC3E}">
        <p14:creationId xmlns:p14="http://schemas.microsoft.com/office/powerpoint/2010/main" val="3035734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0.9387755102040817</a:t>
            </a:r>
          </a:p>
        </p:txBody>
      </p:sp>
    </p:spTree>
    <p:extLst>
      <p:ext uri="{BB962C8B-B14F-4D97-AF65-F5344CB8AC3E}">
        <p14:creationId xmlns:p14="http://schemas.microsoft.com/office/powerpoint/2010/main" val="2958579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Metrics Calculation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sklearn.metrics import confusion_matrix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pd.DataFrame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confusion_matrix(y_test</a:t>
            </a:r>
            <a:r>
              <a:rPr lang="en-IN" sz="2000" dirty="0">
                <a:latin typeface="Times New Roman" panose="02020603050405020304" pitchFamily="18" charset="0"/>
                <a:cs typeface="Times New Roman" panose="02020603050405020304" pitchFamily="18" charset="0"/>
              </a:rPr>
              <a:t>, y_predict),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columns</a:t>
            </a:r>
            <a:r>
              <a:rPr lang="en-IN" sz="2000" dirty="0">
                <a:latin typeface="Times New Roman" panose="02020603050405020304" pitchFamily="18" charset="0"/>
                <a:cs typeface="Times New Roman" panose="02020603050405020304" pitchFamily="18" charset="0"/>
              </a:rPr>
              <a:t>=['Predicted Healthy', 'Predicted Parkinsons'],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index</a:t>
            </a:r>
            <a:r>
              <a:rPr lang="en-IN" sz="2000" dirty="0">
                <a:latin typeface="Times New Roman" panose="02020603050405020304" pitchFamily="18" charset="0"/>
                <a:cs typeface="Times New Roman" panose="02020603050405020304" pitchFamily="18" charset="0"/>
              </a:rPr>
              <a:t>=['True Healthy', 'True Parkinsons']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533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Heat Map</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seaborn as sns</a:t>
            </a:r>
            <a:r>
              <a:rPr lang="en-IN" sz="2000" b="1" dirty="0">
                <a:latin typeface="Times New Roman" panose="02020603050405020304" pitchFamily="18" charset="0"/>
                <a:cs typeface="Times New Roman" panose="02020603050405020304" pitchFamily="18" charset="0"/>
              </a:rPr>
              <a:t> </a:t>
            </a:r>
            <a:endParaRPr lang="en-IN" sz="2000" b="1"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sns.heatmap(a</a:t>
            </a:r>
            <a:r>
              <a:rPr lang="en-IN" sz="2000" dirty="0">
                <a:latin typeface="Times New Roman" panose="02020603050405020304" pitchFamily="18" charset="0"/>
                <a:cs typeface="Times New Roman" panose="02020603050405020304" pitchFamily="18" charset="0"/>
              </a:rPr>
              <a:t>, cmap ='RdYlGn', linewidths = 0.30, annot = True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343150"/>
            <a:ext cx="3781953" cy="2391109"/>
          </a:xfrm>
          <a:prstGeom prst="rect">
            <a:avLst/>
          </a:prstGeom>
        </p:spPr>
      </p:pic>
    </p:spTree>
    <p:extLst>
      <p:ext uri="{BB962C8B-B14F-4D97-AF65-F5344CB8AC3E}">
        <p14:creationId xmlns:p14="http://schemas.microsoft.com/office/powerpoint/2010/main" val="48154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Parkinson’s Disease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925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brain neurological disorder.</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leads to shaking of the body , hands and provides stiffness to the body.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No proper cure is available at the advanced stage.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Treatment is possible only when done at the early or onset of the disease.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These will not only reduce the cost of the disease but will also possibly save a life.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Most methods available can detect Parkinson in an advanced stage.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749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92500"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Parkinson’s disease affects the CNS of the brain and it has no treatment yet detected early.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Late detection leads to no treatment and loss of life.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Early detection is very important.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 early detection of the disease , ML algorithms like XGBoost algorithms are employed.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XGBoost is the best algorithm to predict the onset of the disease which will enable early treatment and save a life.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93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Parkinson’s Disease</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means loss of approx.. 60% dopamine in basal ganglia and is responsible for controlling the movement of the body with a small amount of </a:t>
            </a:r>
            <a:r>
              <a:rPr lang="en-IN" sz="2000" dirty="0" smtClean="0">
                <a:latin typeface="Times New Roman" panose="02020603050405020304" pitchFamily="18" charset="0"/>
                <a:cs typeface="Times New Roman" panose="02020603050405020304" pitchFamily="18" charset="0"/>
              </a:rPr>
              <a:t>dopamine.</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More than 145,000 people have been found alone suffering in the U.K and in India, almost one million population suffers from this disease and it’s spreading fast in the entire world.</a:t>
            </a:r>
          </a:p>
        </p:txBody>
      </p:sp>
    </p:spTree>
    <p:extLst>
      <p:ext uri="{BB962C8B-B14F-4D97-AF65-F5344CB8AC3E}">
        <p14:creationId xmlns:p14="http://schemas.microsoft.com/office/powerpoint/2010/main" val="806067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Parkinson’s Disease</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person diagnosed with Parkinson’s disease will have the following symptoms: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Depression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Anxiety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Sleeping , and memory – related issues.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Loss of sense of smell along with balance problems.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297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Parkinson’s Disease</a:t>
            </a:r>
            <a:endParaRPr lang="en-IN" dirty="0"/>
          </a:p>
        </p:txBody>
      </p:sp>
      <p:sp>
        <p:nvSpPr>
          <p:cNvPr id="3" name="Content Placeholder 2"/>
          <p:cNvSpPr>
            <a:spLocks noGrp="1"/>
          </p:cNvSpPr>
          <p:nvPr>
            <p:ph sz="quarter" idx="1"/>
          </p:nvPr>
        </p:nvSpPr>
        <p:spPr/>
        <p:txBody>
          <a:bodyPr>
            <a:normAutofit fontScale="925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Several factors are responsible for triggering the disease:</a:t>
            </a: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Genes – </a:t>
            </a:r>
            <a:r>
              <a:rPr lang="en-US" sz="2000" dirty="0" smtClean="0">
                <a:latin typeface="Times New Roman" panose="02020603050405020304" pitchFamily="18" charset="0"/>
                <a:cs typeface="Times New Roman" panose="02020603050405020304" pitchFamily="18" charset="0"/>
              </a:rPr>
              <a:t>Certain mutation genes are found by research that they are very rare.</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The gene variants often increase the risk of Parkinson’s disease but have a lesser effect on each genetic marker</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Environment - </a:t>
            </a:r>
            <a:r>
              <a:rPr lang="en-IN" sz="2000" dirty="0">
                <a:latin typeface="Times New Roman" panose="02020603050405020304" pitchFamily="18" charset="0"/>
                <a:cs typeface="Times New Roman" panose="02020603050405020304" pitchFamily="18" charset="0"/>
              </a:rPr>
              <a:t>Due to certain harmful toxins or chemical substances found in the environment can trigger the disease </a:t>
            </a:r>
            <a:r>
              <a:rPr lang="en-IN" sz="2000" dirty="0" smtClean="0">
                <a:latin typeface="Times New Roman" panose="02020603050405020304" pitchFamily="18" charset="0"/>
                <a:cs typeface="Times New Roman" panose="02020603050405020304" pitchFamily="18" charset="0"/>
              </a:rPr>
              <a:t>but </a:t>
            </a:r>
            <a:r>
              <a:rPr lang="en-IN" sz="2000" dirty="0">
                <a:latin typeface="Times New Roman" panose="02020603050405020304" pitchFamily="18" charset="0"/>
                <a:cs typeface="Times New Roman" panose="02020603050405020304" pitchFamily="18" charset="0"/>
              </a:rPr>
              <a:t>have a lesser </a:t>
            </a:r>
            <a:r>
              <a:rPr lang="en-IN" sz="2000" dirty="0" smtClean="0">
                <a:latin typeface="Times New Roman" panose="02020603050405020304" pitchFamily="18" charset="0"/>
                <a:cs typeface="Times New Roman" panose="02020603050405020304" pitchFamily="18" charset="0"/>
              </a:rPr>
              <a:t>effect.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858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Parkinson’s Disease</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Although it develops at age of 65 15% can be found at young age people less than 50. We will make use of XGBoost, KNN, SVMs, and Random Forest Algorithm to check which is the best algorithm for detection of the onset of disease.</a:t>
            </a:r>
          </a:p>
        </p:txBody>
      </p:sp>
    </p:spTree>
    <p:extLst>
      <p:ext uri="{BB962C8B-B14F-4D97-AF65-F5344CB8AC3E}">
        <p14:creationId xmlns:p14="http://schemas.microsoft.com/office/powerpoint/2010/main" val="3726238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XGboost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an algorithm.</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has recently been dominating applied gadget learning.</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XGBoost set of rules is an implementation of gradient boosted choice </a:t>
            </a:r>
            <a:r>
              <a:rPr lang="en-IN" sz="2000" dirty="0" smtClean="0">
                <a:latin typeface="Times New Roman" panose="02020603050405020304" pitchFamily="18" charset="0"/>
                <a:cs typeface="Times New Roman" panose="02020603050405020304" pitchFamily="18" charset="0"/>
              </a:rPr>
              <a:t>timber.</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That changed into the design for pace and overall performance.</a:t>
            </a:r>
          </a:p>
        </p:txBody>
      </p:sp>
    </p:spTree>
    <p:extLst>
      <p:ext uri="{BB962C8B-B14F-4D97-AF65-F5344CB8AC3E}">
        <p14:creationId xmlns:p14="http://schemas.microsoft.com/office/powerpoint/2010/main" val="2830868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numpy as np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os, sys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sklearn.preprocessing import MinMaxScaler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xgboost import XGBClassifier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sklearn.model_selection import train_test_split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sklearn.metrics import accuracy_score</a:t>
            </a:r>
          </a:p>
        </p:txBody>
      </p:sp>
    </p:spTree>
    <p:extLst>
      <p:ext uri="{BB962C8B-B14F-4D97-AF65-F5344CB8AC3E}">
        <p14:creationId xmlns:p14="http://schemas.microsoft.com/office/powerpoint/2010/main" val="13887012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349</TotalTime>
  <Words>1061</Words>
  <Application>Microsoft Office PowerPoint</Application>
  <PresentationFormat>On-screen Show (16:9)</PresentationFormat>
  <Paragraphs>135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Equity</vt:lpstr>
      <vt:lpstr>Parkinson’s Disease Prediction</vt:lpstr>
      <vt:lpstr>Objective:</vt:lpstr>
      <vt:lpstr>Parkinson’s Disease</vt:lpstr>
      <vt:lpstr>Parkinson’s Disease</vt:lpstr>
      <vt:lpstr>Parkinson’s Disease</vt:lpstr>
      <vt:lpstr>Parkinson’s Disease</vt:lpstr>
      <vt:lpstr>Parkinson’s Disease</vt:lpstr>
      <vt:lpstr>XGboost</vt:lpstr>
      <vt:lpstr>Implementation</vt:lpstr>
      <vt:lpstr>Implementation</vt:lpstr>
      <vt:lpstr>Implementation</vt:lpstr>
      <vt:lpstr>Implementation</vt:lpstr>
      <vt:lpstr>Output</vt:lpstr>
      <vt:lpstr>System Architecture:</vt:lpstr>
      <vt:lpstr>Implementation</vt:lpstr>
      <vt:lpstr>SVM – Support Vector Machine</vt:lpstr>
      <vt:lpstr>SVM - Code</vt:lpstr>
      <vt:lpstr>Output</vt:lpstr>
      <vt:lpstr>KNN:</vt:lpstr>
      <vt:lpstr>Code</vt:lpstr>
      <vt:lpstr>Code:</vt:lpstr>
      <vt:lpstr>Output</vt:lpstr>
      <vt:lpstr>Random Forest</vt:lpstr>
      <vt:lpstr>Random Forest</vt:lpstr>
      <vt:lpstr>Random Forest</vt:lpstr>
      <vt:lpstr>Random Forest - Code</vt:lpstr>
      <vt:lpstr>Output:</vt:lpstr>
      <vt:lpstr>Metrics Calculation</vt:lpstr>
      <vt:lpstr>Heat Map</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Prediction</dc:title>
  <dc:creator>DELL</dc:creator>
  <cp:lastModifiedBy>DELL</cp:lastModifiedBy>
  <cp:revision>22</cp:revision>
  <dcterms:created xsi:type="dcterms:W3CDTF">2006-08-16T00:00:00Z</dcterms:created>
  <dcterms:modified xsi:type="dcterms:W3CDTF">2022-02-12T13:49:30Z</dcterms:modified>
</cp:coreProperties>
</file>