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5" r:id="rId2"/>
    <p:sldId id="286" r:id="rId3"/>
    <p:sldId id="277" r:id="rId4"/>
    <p:sldId id="261" r:id="rId5"/>
    <p:sldId id="262" r:id="rId6"/>
    <p:sldId id="263" r:id="rId7"/>
    <p:sldId id="264" r:id="rId8"/>
    <p:sldId id="265" r:id="rId9"/>
    <p:sldId id="32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391" autoAdjust="0"/>
  </p:normalViewPr>
  <p:slideViewPr>
    <p:cSldViewPr snapToGrid="0" showGuides="1">
      <p:cViewPr varScale="1">
        <p:scale>
          <a:sx n="112" d="100"/>
          <a:sy n="112" d="100"/>
        </p:scale>
        <p:origin x="26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62DA7-27EA-4AD7-9F4A-E05AE2FB632B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1FF01-1FB1-4119-B0F9-13219223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6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5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490066"/>
          </a:xfrm>
        </p:spPr>
        <p:txBody>
          <a:bodyPr>
            <a:normAutofit/>
          </a:bodyPr>
          <a:lstStyle>
            <a:lvl1pPr algn="l">
              <a:defRPr sz="15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/>
          <a:lstStyle>
            <a:lvl1pPr marL="203597" indent="-203597">
              <a:spcBef>
                <a:spcPts val="450"/>
              </a:spcBef>
              <a:buFont typeface="Wingdings" panose="05000000000000000000" pitchFamily="2" charset="2"/>
              <a:buChar char="Ø"/>
              <a:defRPr sz="13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>
              <a:spcBef>
                <a:spcPts val="450"/>
              </a:spcBef>
              <a:buFont typeface="Wingdings" panose="05000000000000000000" pitchFamily="2" charset="2"/>
              <a:buChar char="ü"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>
              <a:spcBef>
                <a:spcPts val="450"/>
              </a:spcBef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>
              <a:spcBef>
                <a:spcPts val="450"/>
              </a:spcBef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>
              <a:spcBef>
                <a:spcPts val="450"/>
              </a:spcBef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23529" y="6525346"/>
            <a:ext cx="2277616" cy="221109"/>
          </a:xfrm>
        </p:spPr>
        <p:txBody>
          <a:bodyPr/>
          <a:lstStyle/>
          <a:p>
            <a:fld id="{A12C9B84-B47C-4EB9-9E15-63C71C5C07C3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31840" y="6453338"/>
            <a:ext cx="2895600" cy="29311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6256" y="6453338"/>
            <a:ext cx="21336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0441031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>
            <a:lvl1pPr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23528" y="6453338"/>
            <a:ext cx="2133600" cy="293117"/>
          </a:xfrm>
        </p:spPr>
        <p:txBody>
          <a:bodyPr/>
          <a:lstStyle/>
          <a:p>
            <a:fld id="{DFC02372-3791-416C-A4EE-EFF599C6B892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6256" y="6453338"/>
            <a:ext cx="21336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289461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D3FF-11F6-4F31-896D-F4CFBF29C46B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6256" y="6453338"/>
            <a:ext cx="21336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2874958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943F-E4FA-4360-BEB3-113DF96DA052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1" descr="W_中面4対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 userDrawn="1"/>
        </p:nvSpPr>
        <p:spPr>
          <a:xfrm>
            <a:off x="7649155" y="226290"/>
            <a:ext cx="129357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23526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fade thruBlk="1"/>
  </p:transition>
  <p:hf hdr="0" ftr="0" dt="0"/>
  <p:txStyles>
    <p:titleStyle>
      <a:lvl1pPr algn="ctr" defTabSz="685800" rtl="0" eaLnBrk="1" latinLnBrk="0" hangingPunct="1"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お知らせ・更新情報</a:t>
            </a:r>
            <a:br>
              <a:rPr lang="en-US" altLang="ja-JP" dirty="0"/>
            </a:br>
            <a:r>
              <a:rPr lang="ja-JP" altLang="en-US" dirty="0"/>
              <a:t>操作フロー説明資料</a:t>
            </a:r>
            <a:endParaRPr kumimoji="1" lang="ja-JP" altLang="en-US" dirty="0"/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516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943898" y="1266922"/>
            <a:ext cx="7197212" cy="1465262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  <p:txBody>
          <a:bodyPr wrap="square" rtlCol="0" anchor="t">
            <a:no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お知らせ・更新情報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当資料は以下の場面にて参照いただく操作フロー説明資料となります。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新規にお知らせを登録する場合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現在登録されているお知らせの情報を確認・変更する場合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400400" y="280800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1800" dirty="0"/>
              <a:t>１．当資料の目的</a:t>
            </a: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946843" y="3847001"/>
            <a:ext cx="8035980" cy="2697153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操作フロー説明資料は、操作フローに沿って操作や入力事項を説明する資料です。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機能詳細および仕様詳細については、下記の関連する機能マニュアルをご覧ください。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【関連する機能マニュアル】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39750" lvl="1" indent="-825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M02_004_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機能マニュアル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お知らせ・更新情報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.docx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0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4766234" y="954889"/>
            <a:ext cx="2880000" cy="2678301"/>
          </a:xfrm>
          <a:prstGeom prst="rect">
            <a:avLst/>
          </a:prstGeom>
          <a:solidFill>
            <a:srgbClr val="6D9C3C">
              <a:alpha val="36000"/>
            </a:srgbClr>
          </a:solidFill>
          <a:ln w="9525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511670" y="954889"/>
            <a:ext cx="2880000" cy="5188656"/>
          </a:xfrm>
          <a:prstGeom prst="rect">
            <a:avLst/>
          </a:prstGeom>
          <a:solidFill>
            <a:schemeClr val="accent2">
              <a:alpha val="18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1848121" y="1017764"/>
            <a:ext cx="2190834" cy="2615426"/>
            <a:chOff x="1848121" y="1017764"/>
            <a:chExt cx="2190834" cy="2615426"/>
          </a:xfrm>
        </p:grpSpPr>
        <p:sp>
          <p:nvSpPr>
            <p:cNvPr id="5" name="正方形/長方形 4"/>
            <p:cNvSpPr/>
            <p:nvPr/>
          </p:nvSpPr>
          <p:spPr>
            <a:xfrm>
              <a:off x="2043538" y="1372417"/>
              <a:ext cx="1800000" cy="324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メニュー選択</a:t>
              </a:r>
            </a:p>
          </p:txBody>
        </p:sp>
        <p:sp>
          <p:nvSpPr>
            <p:cNvPr id="6" name="下矢印 5"/>
            <p:cNvSpPr/>
            <p:nvPr/>
          </p:nvSpPr>
          <p:spPr>
            <a:xfrm>
              <a:off x="2817538" y="1735581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043538" y="1990745"/>
              <a:ext cx="1800000" cy="324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お知らせ設定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検索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043538" y="2609073"/>
              <a:ext cx="1800000" cy="324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お知らせの追加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043538" y="3227402"/>
              <a:ext cx="1800000" cy="324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「お知らせ」プレビュー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48121" y="1207846"/>
              <a:ext cx="2190834" cy="2425344"/>
            </a:xfrm>
            <a:prstGeom prst="roundRect">
              <a:avLst/>
            </a:prstGeom>
            <a:noFill/>
            <a:ln w="9525">
              <a:solidFill>
                <a:srgbClr val="C00000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2281238" y="1017764"/>
              <a:ext cx="1317690" cy="29454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お知らせ・更新情報</a:t>
              </a:r>
              <a:endParaRPr kumimoji="1" lang="ja-JP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" name="下矢印 12"/>
            <p:cNvSpPr/>
            <p:nvPr/>
          </p:nvSpPr>
          <p:spPr>
            <a:xfrm>
              <a:off x="2817538" y="2353909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14" name="下矢印 13"/>
            <p:cNvSpPr/>
            <p:nvPr/>
          </p:nvSpPr>
          <p:spPr>
            <a:xfrm>
              <a:off x="2817538" y="2972237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6" name="下矢印 15"/>
          <p:cNvSpPr/>
          <p:nvPr/>
        </p:nvSpPr>
        <p:spPr>
          <a:xfrm>
            <a:off x="2817538" y="3668240"/>
            <a:ext cx="252000" cy="216000"/>
          </a:xfrm>
          <a:prstGeom prst="downArrow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864725" y="3913943"/>
            <a:ext cx="2190834" cy="2029957"/>
            <a:chOff x="1980837" y="4598848"/>
            <a:chExt cx="2190834" cy="2029956"/>
          </a:xfrm>
        </p:grpSpPr>
        <p:sp>
          <p:nvSpPr>
            <p:cNvPr id="18" name="正方形/長方形 17"/>
            <p:cNvSpPr/>
            <p:nvPr/>
          </p:nvSpPr>
          <p:spPr>
            <a:xfrm>
              <a:off x="2156195" y="6102966"/>
              <a:ext cx="1800000" cy="43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公開申請で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申請の内容の記載と申請</a:t>
              </a: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156195" y="5430479"/>
              <a:ext cx="1800000" cy="432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申請対象のお知らせ・</a:t>
              </a:r>
              <a:b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更新情報を選択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156195" y="4912106"/>
              <a:ext cx="1800000" cy="324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lvl="0" indent="-266700" algn="ctr">
                <a:defRPr/>
              </a:pPr>
              <a:r>
                <a:rPr lang="ja-JP" altLang="en-US" sz="11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お知らせ・更新情報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検索</a:t>
              </a:r>
            </a:p>
          </p:txBody>
        </p:sp>
        <p:sp>
          <p:nvSpPr>
            <p:cNvPr id="21" name="角丸四角形 20"/>
            <p:cNvSpPr/>
            <p:nvPr/>
          </p:nvSpPr>
          <p:spPr>
            <a:xfrm>
              <a:off x="1980837" y="4775290"/>
              <a:ext cx="2190834" cy="1853514"/>
            </a:xfrm>
            <a:prstGeom prst="roundRect">
              <a:avLst/>
            </a:prstGeom>
            <a:noFill/>
            <a:ln w="9525">
              <a:solidFill>
                <a:srgbClr val="4F81BD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2606195" y="4598848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23" name="下矢印 22"/>
            <p:cNvSpPr/>
            <p:nvPr/>
          </p:nvSpPr>
          <p:spPr>
            <a:xfrm>
              <a:off x="2933650" y="5208252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4" name="下矢印 23"/>
            <p:cNvSpPr/>
            <p:nvPr/>
          </p:nvSpPr>
          <p:spPr>
            <a:xfrm>
              <a:off x="2930195" y="5892770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5110817" y="1015411"/>
            <a:ext cx="2190834" cy="2572297"/>
            <a:chOff x="5110817" y="1015411"/>
            <a:chExt cx="2190834" cy="2572297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5110817" y="1207566"/>
              <a:ext cx="2190834" cy="2380142"/>
              <a:chOff x="5065439" y="793479"/>
              <a:chExt cx="2190834" cy="2380142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6275416" y="1600707"/>
                <a:ext cx="743802" cy="468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公開承認で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申請の承認</a:t>
                </a: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5226655" y="1600707"/>
                <a:ext cx="743802" cy="468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公開承認で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申請の却下</a:t>
                </a:r>
              </a:p>
            </p:txBody>
          </p:sp>
          <p:sp>
            <p:nvSpPr>
              <p:cNvPr id="30" name="正方形/長方形 29"/>
              <p:cNvSpPr/>
              <p:nvPr/>
            </p:nvSpPr>
            <p:spPr>
              <a:xfrm>
                <a:off x="5214187" y="967539"/>
                <a:ext cx="1800000" cy="252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31" name="下矢印 30"/>
              <p:cNvSpPr/>
              <p:nvPr/>
            </p:nvSpPr>
            <p:spPr>
              <a:xfrm>
                <a:off x="5475622" y="1302123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6521317" y="1302123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3" name="下矢印 32"/>
              <p:cNvSpPr/>
              <p:nvPr/>
            </p:nvSpPr>
            <p:spPr>
              <a:xfrm>
                <a:off x="5475620" y="2161106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4" name="下矢印 33"/>
              <p:cNvSpPr/>
              <p:nvPr/>
            </p:nvSpPr>
            <p:spPr>
              <a:xfrm>
                <a:off x="6521315" y="2161106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6289267" y="2501250"/>
                <a:ext cx="743802" cy="360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WEB</a:t>
                </a: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公開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240506" y="2501250"/>
                <a:ext cx="743802" cy="360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更新なし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5065439" y="793479"/>
                <a:ext cx="2190834" cy="2380142"/>
              </a:xfrm>
              <a:prstGeom prst="roundRect">
                <a:avLst/>
              </a:prstGeom>
              <a:noFill/>
              <a:ln w="9525"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27" name="角丸四角形 26"/>
            <p:cNvSpPr/>
            <p:nvPr/>
          </p:nvSpPr>
          <p:spPr>
            <a:xfrm>
              <a:off x="5756234" y="1015411"/>
              <a:ext cx="900000" cy="29304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</p:grpSp>
      <p:pic>
        <p:nvPicPr>
          <p:cNvPr id="38" name="図 37">
            <a:extLst>
              <a:ext uri="{FF2B5EF4-FFF2-40B4-BE49-F238E27FC236}">
                <a16:creationId xmlns:a16="http://schemas.microsoft.com/office/drawing/2014/main" id="{90AA6B59-4DE3-4CA3-8423-BA7038A456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71" y="799034"/>
            <a:ext cx="595608" cy="5956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9" name="正方形/長方形 38"/>
          <p:cNvSpPr/>
          <p:nvPr/>
        </p:nvSpPr>
        <p:spPr>
          <a:xfrm>
            <a:off x="834206" y="1438215"/>
            <a:ext cx="646331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</a:t>
            </a: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者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90AA6B59-4DE3-4CA3-8423-BA7038A456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7874" y="807451"/>
            <a:ext cx="595608" cy="595608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>
            <a:off x="7683310" y="1431791"/>
            <a:ext cx="646331" cy="276999"/>
          </a:xfrm>
          <a:prstGeom prst="rect">
            <a:avLst/>
          </a:prstGeom>
          <a:solidFill>
            <a:srgbClr val="92D05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照査者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42" name="グラフィックス 131" descr="封筒">
            <a:extLst>
              <a:ext uri="{FF2B5EF4-FFF2-40B4-BE49-F238E27FC236}">
                <a16:creationId xmlns:a16="http://schemas.microsoft.com/office/drawing/2014/main" id="{78DCE877-C58C-4ADB-9A55-537058DBE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449" y="4634381"/>
            <a:ext cx="358700" cy="380012"/>
          </a:xfrm>
          <a:prstGeom prst="rect">
            <a:avLst/>
          </a:prstGeom>
        </p:spPr>
      </p:pic>
      <p:sp>
        <p:nvSpPr>
          <p:cNvPr id="51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</a:rPr>
              <a:t>２</a:t>
            </a:r>
            <a:r>
              <a:rPr kumimoji="1" lang="ja-JP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1800" dirty="0">
                <a:solidFill>
                  <a:prstClr val="black"/>
                </a:solidFill>
              </a:rPr>
              <a:t>お知らせ・更新情報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フロー図</a:t>
            </a:r>
          </a:p>
        </p:txBody>
      </p:sp>
      <p:cxnSp>
        <p:nvCxnSpPr>
          <p:cNvPr id="53" name="カギ線コネクタ 52"/>
          <p:cNvCxnSpPr>
            <a:cxnSpLocks/>
            <a:stCxn id="4" idx="2"/>
            <a:endCxn id="3" idx="0"/>
          </p:cNvCxnSpPr>
          <p:nvPr/>
        </p:nvCxnSpPr>
        <p:spPr>
          <a:xfrm rot="5400000" flipH="1" flipV="1">
            <a:off x="1984624" y="1921935"/>
            <a:ext cx="5188656" cy="3254564"/>
          </a:xfrm>
          <a:prstGeom prst="bentConnector5">
            <a:avLst>
              <a:gd name="adj1" fmla="val -4406"/>
              <a:gd name="adj2" fmla="val 50000"/>
              <a:gd name="adj3" fmla="val 10207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1D05E5B-3CAB-4D72-896D-F3BF5421AE58}"/>
              </a:ext>
            </a:extLst>
          </p:cNvPr>
          <p:cNvGrpSpPr/>
          <p:nvPr/>
        </p:nvGrpSpPr>
        <p:grpSpPr>
          <a:xfrm>
            <a:off x="4870531" y="6011055"/>
            <a:ext cx="4128756" cy="552755"/>
            <a:chOff x="6566293" y="4878371"/>
            <a:chExt cx="4128756" cy="552755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261F31E4-F186-4D8C-B1B4-5871C7989841}"/>
                </a:ext>
              </a:extLst>
            </p:cNvPr>
            <p:cNvSpPr txBox="1"/>
            <p:nvPr/>
          </p:nvSpPr>
          <p:spPr>
            <a:xfrm>
              <a:off x="6566293" y="4920344"/>
              <a:ext cx="4128756" cy="51078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square" rtlCol="0" anchor="t">
              <a:noAutofit/>
            </a:bodyPr>
            <a:lstStyle/>
            <a:p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　　　　　　　　 の操作説明は、別資料（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M03_006_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操作フロー</a:t>
              </a:r>
              <a:endPara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説明資料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_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ワークフロー</a:t>
              </a:r>
              <a:r>
                <a:rPr lang="en-US" altLang="ja-JP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.pptx</a:t>
              </a:r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）をご確認ください。</a:t>
              </a:r>
              <a:endParaRPr kumimoji="1"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0" name="角丸四角形 192">
              <a:extLst>
                <a:ext uri="{FF2B5EF4-FFF2-40B4-BE49-F238E27FC236}">
                  <a16:creationId xmlns:a16="http://schemas.microsoft.com/office/drawing/2014/main" id="{00431637-F580-4D86-A1D9-188F9F404B8F}"/>
                </a:ext>
              </a:extLst>
            </p:cNvPr>
            <p:cNvSpPr/>
            <p:nvPr/>
          </p:nvSpPr>
          <p:spPr>
            <a:xfrm>
              <a:off x="6683413" y="4878371"/>
              <a:ext cx="387948" cy="1857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申請</a:t>
              </a:r>
            </a:p>
          </p:txBody>
        </p:sp>
        <p:sp>
          <p:nvSpPr>
            <p:cNvPr id="52" name="角丸四角形 46">
              <a:extLst>
                <a:ext uri="{FF2B5EF4-FFF2-40B4-BE49-F238E27FC236}">
                  <a16:creationId xmlns:a16="http://schemas.microsoft.com/office/drawing/2014/main" id="{CAB0EB25-6D44-4446-9433-210B50A1C177}"/>
                </a:ext>
              </a:extLst>
            </p:cNvPr>
            <p:cNvSpPr/>
            <p:nvPr/>
          </p:nvSpPr>
          <p:spPr>
            <a:xfrm>
              <a:off x="7143848" y="4885392"/>
              <a:ext cx="624795" cy="187200"/>
            </a:xfrm>
            <a:prstGeom prst="roundRect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indent="-266700" algn="ctr"/>
              <a:r>
                <a:rPr lang="ja-JP" altLang="en-US" sz="8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承認・公開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5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18889" y="2603260"/>
            <a:ext cx="1991667" cy="4144414"/>
            <a:chOff x="218905" y="2132195"/>
            <a:chExt cx="1991667" cy="4144414"/>
          </a:xfrm>
        </p:grpSpPr>
        <p:grpSp>
          <p:nvGrpSpPr>
            <p:cNvPr id="18" name="グループ化 17"/>
            <p:cNvGrpSpPr/>
            <p:nvPr/>
          </p:nvGrpSpPr>
          <p:grpSpPr>
            <a:xfrm>
              <a:off x="218905" y="2132195"/>
              <a:ext cx="1991667" cy="2615426"/>
              <a:chOff x="1848121" y="1017764"/>
              <a:chExt cx="2190834" cy="2615426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2043538" y="1372417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29" name="下矢印 28"/>
              <p:cNvSpPr/>
              <p:nvPr/>
            </p:nvSpPr>
            <p:spPr>
              <a:xfrm>
                <a:off x="2817538" y="1735581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2043538" y="1990745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お知らせ設定</a:t>
                </a: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2043538" y="2609073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お知らせの追加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043538" y="3227402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「お知らせ」プレビュー</a:t>
                </a:r>
              </a:p>
            </p:txBody>
          </p:sp>
          <p:sp>
            <p:nvSpPr>
              <p:cNvPr id="35" name="角丸四角形 34"/>
              <p:cNvSpPr/>
              <p:nvPr/>
            </p:nvSpPr>
            <p:spPr>
              <a:xfrm>
                <a:off x="1848121" y="1207846"/>
                <a:ext cx="2190834" cy="2425344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>
              <a:xfrm>
                <a:off x="2215354" y="1017764"/>
                <a:ext cx="1449459" cy="29454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お知らせ・更新情報</a:t>
                </a: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7" name="下矢印 36"/>
              <p:cNvSpPr/>
              <p:nvPr/>
            </p:nvSpPr>
            <p:spPr>
              <a:xfrm>
                <a:off x="2817538" y="2353909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8" name="下矢印 37"/>
              <p:cNvSpPr/>
              <p:nvPr/>
            </p:nvSpPr>
            <p:spPr>
              <a:xfrm>
                <a:off x="2817538" y="2972237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9" name="角丸四角形 38"/>
            <p:cNvSpPr/>
            <p:nvPr/>
          </p:nvSpPr>
          <p:spPr>
            <a:xfrm>
              <a:off x="761283" y="5232395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761283" y="5983569"/>
              <a:ext cx="900000" cy="29304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1088738" y="488200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43" name="下矢印 42"/>
            <p:cNvSpPr/>
            <p:nvPr/>
          </p:nvSpPr>
          <p:spPr>
            <a:xfrm>
              <a:off x="1088738" y="5633182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45" name="コンテンツ プレースホルダー 5"/>
          <p:cNvSpPr txBox="1">
            <a:spLocks/>
          </p:cNvSpPr>
          <p:nvPr/>
        </p:nvSpPr>
        <p:spPr>
          <a:xfrm>
            <a:off x="438151" y="914400"/>
            <a:ext cx="8387494" cy="801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3597" indent="-203597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Ø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–"/>
              <a:defRPr kumimoji="1" sz="10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»"/>
              <a:defRPr kumimoji="1" sz="9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lvl="1" indent="-3619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グループ共通認証基盤でログインし、「メニュー」画面を開きます。</a:t>
            </a:r>
            <a:endParaRPr lang="en-US" altLang="ja-JP" dirty="0"/>
          </a:p>
          <a:p>
            <a:pPr marL="361950" lvl="1" indent="-361950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ja-JP" altLang="ja-JP" dirty="0"/>
              <a:t>「メニュー」画面の「</a:t>
            </a:r>
            <a:r>
              <a:rPr lang="ja-JP" altLang="en-US" dirty="0"/>
              <a:t>お知らせ設定検索</a:t>
            </a:r>
            <a:r>
              <a:rPr lang="ja-JP" altLang="ja-JP" dirty="0"/>
              <a:t>」ボタンをクリックし</a:t>
            </a:r>
            <a:r>
              <a:rPr lang="ja-JP" altLang="en-US" dirty="0"/>
              <a:t>「お知らせ・更新情報設定」画面を表示します。</a:t>
            </a:r>
          </a:p>
        </p:txBody>
      </p:sp>
      <p:sp>
        <p:nvSpPr>
          <p:cNvPr id="46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</a:rPr>
              <a:t>３</a:t>
            </a:r>
            <a:r>
              <a:rPr lang="en-US" altLang="ja-JP" sz="1800" dirty="0">
                <a:solidFill>
                  <a:prstClr val="black"/>
                </a:solidFill>
              </a:rPr>
              <a:t>.1</a:t>
            </a:r>
            <a:r>
              <a:rPr kumimoji="1" lang="ja-JP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1800" dirty="0">
                <a:solidFill>
                  <a:prstClr val="black"/>
                </a:solidFill>
              </a:rPr>
              <a:t>お知らせ・更新情報　メニュー選択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75687C-44F6-4AED-AFF0-A42D556E84FC}"/>
              </a:ext>
            </a:extLst>
          </p:cNvPr>
          <p:cNvGrpSpPr/>
          <p:nvPr/>
        </p:nvGrpSpPr>
        <p:grpSpPr>
          <a:xfrm>
            <a:off x="2303329" y="2400336"/>
            <a:ext cx="6687892" cy="3846909"/>
            <a:chOff x="2303329" y="2400336"/>
            <a:chExt cx="6687892" cy="384690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33A3A3D-E76A-431D-A26F-13EB985E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29" y="2400336"/>
              <a:ext cx="6687892" cy="3846909"/>
            </a:xfrm>
            <a:prstGeom prst="rect">
              <a:avLst/>
            </a:prstGeom>
          </p:spPr>
        </p:pic>
        <p:sp>
          <p:nvSpPr>
            <p:cNvPr id="23" name="角丸四角形 22"/>
            <p:cNvSpPr/>
            <p:nvPr/>
          </p:nvSpPr>
          <p:spPr>
            <a:xfrm>
              <a:off x="3361765" y="3916891"/>
              <a:ext cx="1250673" cy="4015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5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8889" y="2603688"/>
            <a:ext cx="1991667" cy="4144414"/>
            <a:chOff x="218905" y="2132195"/>
            <a:chExt cx="1991667" cy="4144414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218905" y="2132195"/>
              <a:ext cx="1991667" cy="2615426"/>
              <a:chOff x="1848121" y="1017764"/>
              <a:chExt cx="2190834" cy="2615426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2043538" y="1372417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39" name="下矢印 38"/>
              <p:cNvSpPr/>
              <p:nvPr/>
            </p:nvSpPr>
            <p:spPr>
              <a:xfrm>
                <a:off x="2817538" y="1735581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043538" y="1990745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お知らせ設定</a:t>
                </a: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043538" y="2609073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お知らせの追加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2043538" y="3227402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「お知らせ」プレビュー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1848121" y="1207846"/>
                <a:ext cx="2190834" cy="2425344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>
              <a:xfrm>
                <a:off x="2215354" y="1017764"/>
                <a:ext cx="1449459" cy="29454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お知らせ・更新情報</a:t>
                </a: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5" name="下矢印 44"/>
              <p:cNvSpPr/>
              <p:nvPr/>
            </p:nvSpPr>
            <p:spPr>
              <a:xfrm>
                <a:off x="2817538" y="2353909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6" name="下矢印 45"/>
              <p:cNvSpPr/>
              <p:nvPr/>
            </p:nvSpPr>
            <p:spPr>
              <a:xfrm>
                <a:off x="2817538" y="2972237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>
            <a:xfrm>
              <a:off x="761283" y="5232395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761283" y="5983569"/>
              <a:ext cx="900000" cy="29304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088738" y="488200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7" name="下矢印 36"/>
            <p:cNvSpPr/>
            <p:nvPr/>
          </p:nvSpPr>
          <p:spPr>
            <a:xfrm>
              <a:off x="1088738" y="5633182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47" name="コンテンツ プレースホルダー 5"/>
          <p:cNvSpPr txBox="1">
            <a:spLocks/>
          </p:cNvSpPr>
          <p:nvPr/>
        </p:nvSpPr>
        <p:spPr>
          <a:xfrm>
            <a:off x="438150" y="908962"/>
            <a:ext cx="8526338" cy="141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3597" indent="-203597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Ø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–"/>
              <a:defRPr kumimoji="1" sz="10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»"/>
              <a:defRPr kumimoji="1" sz="9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「お知らせ・更新情報設定」画面で、対象の機種を選択してお知らせ一覧を検索します。</a:t>
            </a:r>
            <a:endParaRPr lang="en-US" altLang="ja-JP" sz="1200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編集対象の管理会社・サイトを選択します。</a:t>
            </a:r>
            <a:endParaRPr lang="en-US" altLang="ja-JP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一覧に表示させる機種を指定します。</a:t>
            </a:r>
            <a:endParaRPr lang="en-US" altLang="ja-JP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表示開始日、表示終了日を指定可能です。</a:t>
            </a:r>
            <a:endParaRPr lang="en-US" altLang="ja-JP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ステータス、タイトル、通知の種類で検索条件を指定可能です。</a:t>
            </a:r>
            <a:endParaRPr lang="en-US" altLang="ja-JP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検索ボタンをクリックして、一覧を表示させます。</a:t>
            </a:r>
            <a:endParaRPr lang="en-US" altLang="ja-JP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49A47B0-7FB3-46E0-BB6D-E3B1DE5BF851}"/>
              </a:ext>
            </a:extLst>
          </p:cNvPr>
          <p:cNvGrpSpPr/>
          <p:nvPr/>
        </p:nvGrpSpPr>
        <p:grpSpPr>
          <a:xfrm>
            <a:off x="2276596" y="2608153"/>
            <a:ext cx="6687892" cy="3846909"/>
            <a:chOff x="2276596" y="2608153"/>
            <a:chExt cx="6687892" cy="384690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D321A82-CC3E-41F7-A533-78F58961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6596" y="2608153"/>
              <a:ext cx="6687892" cy="3846909"/>
            </a:xfrm>
            <a:prstGeom prst="rect">
              <a:avLst/>
            </a:prstGeom>
          </p:spPr>
        </p:pic>
        <p:sp>
          <p:nvSpPr>
            <p:cNvPr id="74" name="正方形/長方形 73"/>
            <p:cNvSpPr/>
            <p:nvPr/>
          </p:nvSpPr>
          <p:spPr>
            <a:xfrm>
              <a:off x="6908748" y="3704261"/>
              <a:ext cx="506489" cy="3238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①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8278316" y="4104097"/>
              <a:ext cx="506489" cy="3238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noProof="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②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354431" y="4479633"/>
              <a:ext cx="506489" cy="3238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③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486926" y="3873775"/>
              <a:ext cx="4479024" cy="1335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460032" y="4095818"/>
              <a:ext cx="5901498" cy="2721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2460032" y="4370668"/>
              <a:ext cx="3894399" cy="2796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2460032" y="4650363"/>
              <a:ext cx="3894399" cy="4869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6354431" y="4965114"/>
              <a:ext cx="506489" cy="3238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④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985076" y="5354058"/>
              <a:ext cx="506489" cy="32385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⑤</a:t>
              </a: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380673" y="5155140"/>
              <a:ext cx="738873" cy="2356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84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</a:rPr>
              <a:t>３</a:t>
            </a:r>
            <a:r>
              <a:rPr lang="en-US" altLang="ja-JP" sz="1800" dirty="0">
                <a:solidFill>
                  <a:prstClr val="black"/>
                </a:solidFill>
              </a:rPr>
              <a:t>.2</a:t>
            </a:r>
            <a:r>
              <a:rPr kumimoji="1" lang="ja-JP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1800" dirty="0">
                <a:solidFill>
                  <a:prstClr val="black"/>
                </a:solidFill>
              </a:rPr>
              <a:t>お知らせ・更新情報　お知らせ一覧検索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7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t="26867" r="49740" b="18681"/>
          <a:stretch/>
        </p:blipFill>
        <p:spPr>
          <a:xfrm>
            <a:off x="2288208" y="2117078"/>
            <a:ext cx="6550992" cy="3787809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18889" y="2603253"/>
            <a:ext cx="1991667" cy="4144414"/>
            <a:chOff x="218905" y="2132195"/>
            <a:chExt cx="1991667" cy="4144414"/>
          </a:xfrm>
        </p:grpSpPr>
        <p:grpSp>
          <p:nvGrpSpPr>
            <p:cNvPr id="17" name="グループ化 16"/>
            <p:cNvGrpSpPr/>
            <p:nvPr/>
          </p:nvGrpSpPr>
          <p:grpSpPr>
            <a:xfrm>
              <a:off x="218905" y="2132195"/>
              <a:ext cx="1991667" cy="2615426"/>
              <a:chOff x="1848121" y="1017764"/>
              <a:chExt cx="2190834" cy="2615426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2043538" y="1372417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33" name="下矢印 32"/>
              <p:cNvSpPr/>
              <p:nvPr/>
            </p:nvSpPr>
            <p:spPr>
              <a:xfrm>
                <a:off x="2817538" y="1735581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>
              <a:xfrm>
                <a:off x="2043538" y="1990745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お知らせ設定</a:t>
                </a: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</a:p>
            </p:txBody>
          </p:sp>
          <p:sp>
            <p:nvSpPr>
              <p:cNvPr id="35" name="正方形/長方形 34"/>
              <p:cNvSpPr/>
              <p:nvPr/>
            </p:nvSpPr>
            <p:spPr>
              <a:xfrm>
                <a:off x="2043538" y="2609073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お知らせの追加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2043538" y="3227402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「お知らせ」プレビュー</a:t>
                </a:r>
              </a:p>
            </p:txBody>
          </p:sp>
          <p:sp>
            <p:nvSpPr>
              <p:cNvPr id="37" name="角丸四角形 36"/>
              <p:cNvSpPr/>
              <p:nvPr/>
            </p:nvSpPr>
            <p:spPr>
              <a:xfrm>
                <a:off x="1848121" y="1207846"/>
                <a:ext cx="2190834" cy="2425344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>
              <a:xfrm>
                <a:off x="2215354" y="1017764"/>
                <a:ext cx="1449459" cy="29454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お知らせ・更新情報</a:t>
                </a: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9" name="下矢印 38"/>
              <p:cNvSpPr/>
              <p:nvPr/>
            </p:nvSpPr>
            <p:spPr>
              <a:xfrm>
                <a:off x="2817538" y="2353909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0" name="下矢印 39"/>
              <p:cNvSpPr/>
              <p:nvPr/>
            </p:nvSpPr>
            <p:spPr>
              <a:xfrm>
                <a:off x="2817538" y="2972237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22" name="角丸四角形 21"/>
            <p:cNvSpPr/>
            <p:nvPr/>
          </p:nvSpPr>
          <p:spPr>
            <a:xfrm>
              <a:off x="761283" y="5232395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761283" y="5983569"/>
              <a:ext cx="900000" cy="29304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24" name="下矢印 23"/>
            <p:cNvSpPr/>
            <p:nvPr/>
          </p:nvSpPr>
          <p:spPr>
            <a:xfrm>
              <a:off x="1088738" y="488200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9" name="下矢印 28"/>
            <p:cNvSpPr/>
            <p:nvPr/>
          </p:nvSpPr>
          <p:spPr>
            <a:xfrm>
              <a:off x="1088738" y="5633182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41" name="コンテンツ プレースホルダー 5"/>
          <p:cNvSpPr txBox="1">
            <a:spLocks/>
          </p:cNvSpPr>
          <p:nvPr/>
        </p:nvSpPr>
        <p:spPr>
          <a:xfrm>
            <a:off x="438150" y="908962"/>
            <a:ext cx="8526338" cy="141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3597" indent="-203597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Ø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–"/>
              <a:defRPr kumimoji="1" sz="10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»"/>
              <a:defRPr kumimoji="1" sz="9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お知らせを新規に作成します。</a:t>
            </a:r>
            <a:endParaRPr lang="en-US" altLang="ja-JP" sz="1200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/>
            </a:pPr>
            <a:r>
              <a:rPr lang="ja-JP" altLang="en-US" dirty="0"/>
              <a:t>「お知らせ・更新情報設定」画面で</a:t>
            </a:r>
            <a:r>
              <a:rPr lang="en-US" altLang="ja-JP" dirty="0"/>
              <a:t>『</a:t>
            </a:r>
            <a:r>
              <a:rPr lang="ja-JP" altLang="en-US" dirty="0"/>
              <a:t>「お知らせ・更新情報」を追加</a:t>
            </a:r>
            <a:r>
              <a:rPr lang="en-US" altLang="ja-JP" dirty="0"/>
              <a:t>』</a:t>
            </a:r>
            <a:r>
              <a:rPr lang="ja-JP" altLang="en-US" dirty="0"/>
              <a:t>ボタンをクリックすると、「お知らせ詳細」画面で新規にお知らせを作成することが可能です。</a:t>
            </a:r>
            <a:endParaRPr lang="en-US" altLang="ja-JP" dirty="0"/>
          </a:p>
        </p:txBody>
      </p:sp>
      <p:sp>
        <p:nvSpPr>
          <p:cNvPr id="42" name="正方形/長方形 41"/>
          <p:cNvSpPr/>
          <p:nvPr/>
        </p:nvSpPr>
        <p:spPr>
          <a:xfrm>
            <a:off x="3397853" y="2905842"/>
            <a:ext cx="506489" cy="3238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43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</a:rPr>
              <a:t>３</a:t>
            </a:r>
            <a:r>
              <a:rPr lang="en-US" altLang="ja-JP" sz="1800" dirty="0">
                <a:solidFill>
                  <a:prstClr val="black"/>
                </a:solidFill>
              </a:rPr>
              <a:t>.3</a:t>
            </a:r>
            <a:r>
              <a:rPr kumimoji="1" lang="ja-JP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1800" dirty="0">
                <a:solidFill>
                  <a:prstClr val="black"/>
                </a:solidFill>
              </a:rPr>
              <a:t>お知らせ・更新情報　お知らせ追加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2553926" y="3181191"/>
            <a:ext cx="2194344" cy="4323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090F2FCE-E28D-4F63-AB76-7DEF259A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08" y="2513742"/>
            <a:ext cx="6301105" cy="3261360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18889" y="2603260"/>
            <a:ext cx="1991667" cy="4144414"/>
            <a:chOff x="218905" y="2132195"/>
            <a:chExt cx="1991667" cy="4144414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218905" y="2132195"/>
              <a:ext cx="1991667" cy="2615426"/>
              <a:chOff x="1848121" y="1017764"/>
              <a:chExt cx="2190834" cy="2615426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2043538" y="1372417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38" name="下矢印 37"/>
              <p:cNvSpPr/>
              <p:nvPr/>
            </p:nvSpPr>
            <p:spPr>
              <a:xfrm>
                <a:off x="2817538" y="1735581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2043538" y="1990745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お知らせ設定</a:t>
                </a: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043538" y="2609073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お知らせの追加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043538" y="3227402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「お知らせ」プレビュー</a:t>
                </a:r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1848121" y="1207846"/>
                <a:ext cx="2190834" cy="2425344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>
              <a:xfrm>
                <a:off x="2215354" y="1017764"/>
                <a:ext cx="1449459" cy="29454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お知らせ・更新情報</a:t>
                </a: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5" name="下矢印 44"/>
              <p:cNvSpPr/>
              <p:nvPr/>
            </p:nvSpPr>
            <p:spPr>
              <a:xfrm>
                <a:off x="2817538" y="2353909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6" name="下矢印 45"/>
              <p:cNvSpPr/>
              <p:nvPr/>
            </p:nvSpPr>
            <p:spPr>
              <a:xfrm>
                <a:off x="2817538" y="2972237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21" name="角丸四角形 20"/>
            <p:cNvSpPr/>
            <p:nvPr/>
          </p:nvSpPr>
          <p:spPr>
            <a:xfrm>
              <a:off x="761283" y="5232395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0" name="角丸四角形 29"/>
            <p:cNvSpPr/>
            <p:nvPr/>
          </p:nvSpPr>
          <p:spPr>
            <a:xfrm>
              <a:off x="761283" y="5983569"/>
              <a:ext cx="900000" cy="29304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1" name="下矢印 30"/>
            <p:cNvSpPr/>
            <p:nvPr/>
          </p:nvSpPr>
          <p:spPr>
            <a:xfrm>
              <a:off x="1088738" y="488200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088738" y="5633182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47" name="コンテンツ プレースホルダー 5"/>
          <p:cNvSpPr txBox="1">
            <a:spLocks/>
          </p:cNvSpPr>
          <p:nvPr/>
        </p:nvSpPr>
        <p:spPr>
          <a:xfrm>
            <a:off x="438150" y="908962"/>
            <a:ext cx="8526338" cy="141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3597" indent="-203597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Ø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–"/>
              <a:defRPr kumimoji="1" sz="10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»"/>
              <a:defRPr kumimoji="1" sz="9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お知らせを新規に作成します。</a:t>
            </a:r>
            <a:endParaRPr lang="en-US" altLang="ja-JP" sz="1200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 startAt="2"/>
            </a:pPr>
            <a:r>
              <a:rPr lang="ja-JP" altLang="en-US" dirty="0"/>
              <a:t>「お知らせ詳細」画面に必要項目を入力します。</a:t>
            </a:r>
            <a:endParaRPr lang="en-US" altLang="ja-JP" dirty="0"/>
          </a:p>
          <a:p>
            <a:pPr marL="425053" lvl="1" indent="-228600">
              <a:spcBef>
                <a:spcPts val="300"/>
              </a:spcBef>
              <a:buFont typeface="+mj-ea"/>
              <a:buAutoNum type="circleNumDbPlain" startAt="2"/>
            </a:pPr>
            <a:r>
              <a:rPr lang="ja-JP" altLang="en-US" dirty="0"/>
              <a:t>「保存」ボタンをクリックします。「保存」ボタンをクリックすると、お知らせの内容を保存し、同時に更新情報のデータを作成し、「お知らせ・更新情報設定」画面に戻ります。</a:t>
            </a:r>
            <a:endParaRPr lang="en-US" altLang="ja-JP" dirty="0"/>
          </a:p>
        </p:txBody>
      </p:sp>
      <p:sp>
        <p:nvSpPr>
          <p:cNvPr id="64" name="正方形/長方形 63"/>
          <p:cNvSpPr/>
          <p:nvPr/>
        </p:nvSpPr>
        <p:spPr>
          <a:xfrm>
            <a:off x="4313596" y="3654985"/>
            <a:ext cx="506489" cy="3238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noProof="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2578439" y="5767746"/>
            <a:ext cx="506489" cy="3238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491581" y="5497145"/>
            <a:ext cx="680207" cy="270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491581" y="3968104"/>
            <a:ext cx="4150521" cy="1483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68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</a:rPr>
              <a:t>３</a:t>
            </a:r>
            <a:r>
              <a:rPr lang="en-US" altLang="ja-JP" sz="1800" dirty="0">
                <a:solidFill>
                  <a:prstClr val="black"/>
                </a:solidFill>
              </a:rPr>
              <a:t>.3</a:t>
            </a:r>
            <a:r>
              <a:rPr kumimoji="1" lang="ja-JP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1800" dirty="0">
                <a:solidFill>
                  <a:prstClr val="black"/>
                </a:solidFill>
              </a:rPr>
              <a:t>お知らせ・更新情報　お知らせ追加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5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" t="26614" r="49589" b="19506"/>
          <a:stretch/>
        </p:blipFill>
        <p:spPr>
          <a:xfrm>
            <a:off x="2342856" y="2099733"/>
            <a:ext cx="6573735" cy="3747911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388424" y="6544154"/>
            <a:ext cx="69344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18889" y="2603251"/>
            <a:ext cx="1991667" cy="4144414"/>
            <a:chOff x="218905" y="2132195"/>
            <a:chExt cx="1991667" cy="4144414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218905" y="2132195"/>
              <a:ext cx="1991667" cy="2615426"/>
              <a:chOff x="1848121" y="1017764"/>
              <a:chExt cx="2190834" cy="2615426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2043538" y="1372417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メニュー選択</a:t>
                </a:r>
              </a:p>
            </p:txBody>
          </p:sp>
          <p:sp>
            <p:nvSpPr>
              <p:cNvPr id="38" name="下矢印 37"/>
              <p:cNvSpPr/>
              <p:nvPr/>
            </p:nvSpPr>
            <p:spPr>
              <a:xfrm>
                <a:off x="2817538" y="1735581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2043538" y="1990745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お知らせ設定</a:t>
                </a: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2043538" y="2609073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お知らせの追加</a:t>
                </a:r>
                <a:endPara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2043538" y="3227402"/>
                <a:ext cx="1800000" cy="324000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「お知らせ」プレビュー</a:t>
                </a:r>
              </a:p>
            </p:txBody>
          </p:sp>
          <p:sp>
            <p:nvSpPr>
              <p:cNvPr id="42" name="角丸四角形 41"/>
              <p:cNvSpPr/>
              <p:nvPr/>
            </p:nvSpPr>
            <p:spPr>
              <a:xfrm>
                <a:off x="1848121" y="1207846"/>
                <a:ext cx="2190834" cy="2425344"/>
              </a:xfrm>
              <a:prstGeom prst="roundRect">
                <a:avLst/>
              </a:prstGeom>
              <a:noFill/>
              <a:ln w="952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2215354" y="1017764"/>
                <a:ext cx="1449459" cy="29454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1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お知らせ・更新情報</a:t>
                </a:r>
                <a:endPara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4" name="下矢印 43"/>
              <p:cNvSpPr/>
              <p:nvPr/>
            </p:nvSpPr>
            <p:spPr>
              <a:xfrm>
                <a:off x="2817538" y="2353909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5" name="下矢印 44"/>
              <p:cNvSpPr/>
              <p:nvPr/>
            </p:nvSpPr>
            <p:spPr>
              <a:xfrm>
                <a:off x="2817538" y="2972237"/>
                <a:ext cx="252000" cy="216000"/>
              </a:xfrm>
              <a:prstGeom prst="downArrow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-2667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29" name="角丸四角形 28"/>
            <p:cNvSpPr/>
            <p:nvPr/>
          </p:nvSpPr>
          <p:spPr>
            <a:xfrm>
              <a:off x="761283" y="5232395"/>
              <a:ext cx="900000" cy="26640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申請</a:t>
              </a: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761283" y="5983569"/>
              <a:ext cx="900000" cy="293040"/>
            </a:xfrm>
            <a:prstGeom prst="round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承認・公開</a:t>
              </a:r>
            </a:p>
          </p:txBody>
        </p:sp>
        <p:sp>
          <p:nvSpPr>
            <p:cNvPr id="35" name="下矢印 34"/>
            <p:cNvSpPr/>
            <p:nvPr/>
          </p:nvSpPr>
          <p:spPr>
            <a:xfrm>
              <a:off x="1088738" y="4882008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6" name="下矢印 35"/>
            <p:cNvSpPr/>
            <p:nvPr/>
          </p:nvSpPr>
          <p:spPr>
            <a:xfrm>
              <a:off x="1088738" y="5633182"/>
              <a:ext cx="252000" cy="216000"/>
            </a:xfrm>
            <a:prstGeom prst="downArrow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marL="0" marR="0" lvl="0" indent="-2667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46" name="コンテンツ プレースホルダー 5"/>
          <p:cNvSpPr txBox="1">
            <a:spLocks/>
          </p:cNvSpPr>
          <p:nvPr/>
        </p:nvSpPr>
        <p:spPr>
          <a:xfrm>
            <a:off x="438150" y="908962"/>
            <a:ext cx="8526338" cy="141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3597" indent="-203597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Ø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00050" indent="-196454" algn="l" defTabSz="685800" rtl="0" eaLnBrk="1" latinLnBrk="0" hangingPunct="1">
              <a:spcBef>
                <a:spcPts val="450"/>
              </a:spcBef>
              <a:buFont typeface="Wingdings" panose="05000000000000000000" pitchFamily="2" charset="2"/>
              <a:buChar char="ü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469106" indent="-136922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40619" indent="-111919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–"/>
              <a:defRPr kumimoji="1" sz="10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76375" indent="-104775" algn="l" defTabSz="685800" rtl="0" eaLnBrk="1" latinLnBrk="0" hangingPunct="1">
              <a:spcBef>
                <a:spcPts val="450"/>
              </a:spcBef>
              <a:buFont typeface="Arial" panose="020B0604020202020204" pitchFamily="34" charset="0"/>
              <a:buChar char="»"/>
              <a:defRPr kumimoji="1" sz="9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ja-JP" altLang="en-US" sz="1200" dirty="0"/>
              <a:t>「お知らせ」プレビュー画面を確認します。</a:t>
            </a:r>
            <a:endParaRPr lang="en-US" altLang="ja-JP" sz="1200" dirty="0"/>
          </a:p>
          <a:p>
            <a:pPr marL="0" indent="0">
              <a:spcBef>
                <a:spcPts val="300"/>
              </a:spcBef>
              <a:buNone/>
            </a:pPr>
            <a:r>
              <a:rPr lang="ja-JP" altLang="en-US" sz="1200" dirty="0"/>
              <a:t>①</a:t>
            </a:r>
            <a:r>
              <a:rPr lang="en-US" altLang="ja-JP" sz="1200" dirty="0"/>
              <a:t> 『</a:t>
            </a:r>
            <a:r>
              <a:rPr lang="ja-JP" altLang="en-US" sz="1200" dirty="0"/>
              <a:t>「お知らせ・更新情報」プレビュー</a:t>
            </a:r>
            <a:r>
              <a:rPr lang="en-US" altLang="ja-JP" sz="1200" dirty="0"/>
              <a:t>』</a:t>
            </a:r>
            <a:r>
              <a:rPr lang="ja-JP" altLang="en-US" sz="1200" dirty="0"/>
              <a:t>ボタンをクリックすると、選択した機種のお知らせ一覧を</a:t>
            </a:r>
            <a:endParaRPr lang="en-US" altLang="ja-JP" sz="1200" dirty="0"/>
          </a:p>
          <a:p>
            <a:pPr marL="0" indent="0">
              <a:spcBef>
                <a:spcPts val="300"/>
              </a:spcBef>
              <a:buNone/>
            </a:pPr>
            <a:r>
              <a:rPr lang="ja-JP" altLang="en-US" sz="1200" dirty="0"/>
              <a:t>　　確認サイトで閲覧することができます。</a:t>
            </a:r>
            <a:endParaRPr lang="en-US" altLang="ja-JP" sz="1200" dirty="0"/>
          </a:p>
        </p:txBody>
      </p:sp>
      <p:sp>
        <p:nvSpPr>
          <p:cNvPr id="47" name="タイトル 1"/>
          <p:cNvSpPr txBox="1">
            <a:spLocks/>
          </p:cNvSpPr>
          <p:nvPr/>
        </p:nvSpPr>
        <p:spPr>
          <a:xfrm>
            <a:off x="1400185" y="27955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 dirty="0">
                <a:solidFill>
                  <a:prstClr val="black"/>
                </a:solidFill>
              </a:rPr>
              <a:t>３</a:t>
            </a:r>
            <a:r>
              <a:rPr lang="en-US" altLang="ja-JP" sz="1800" dirty="0">
                <a:solidFill>
                  <a:prstClr val="black"/>
                </a:solidFill>
              </a:rPr>
              <a:t>.4</a:t>
            </a:r>
            <a:r>
              <a:rPr kumimoji="1" lang="ja-JP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ja-JP" altLang="en-US" sz="1800" dirty="0">
                <a:solidFill>
                  <a:prstClr val="black"/>
                </a:solidFill>
              </a:rPr>
              <a:t>お知らせ・更新情報　「お知らせ」プレビュー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745387" y="3181191"/>
            <a:ext cx="2426594" cy="4323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-2667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3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1800" dirty="0"/>
              <a:t>更新履歴</a:t>
            </a:r>
            <a:endParaRPr lang="en-US" altLang="ja-JP" sz="1800" dirty="0"/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41219"/>
              </p:ext>
            </p:extLst>
          </p:nvPr>
        </p:nvGraphicFramePr>
        <p:xfrm>
          <a:off x="137158" y="840865"/>
          <a:ext cx="8872697" cy="480191"/>
        </p:xfrm>
        <a:graphic>
          <a:graphicData uri="http://schemas.openxmlformats.org/drawingml/2006/table">
            <a:tbl>
              <a:tblPr/>
              <a:tblGrid>
                <a:gridCol w="1168337">
                  <a:extLst>
                    <a:ext uri="{9D8B030D-6E8A-4147-A177-3AD203B41FA5}">
                      <a16:colId xmlns:a16="http://schemas.microsoft.com/office/drawing/2014/main" val="3361002869"/>
                    </a:ext>
                  </a:extLst>
                </a:gridCol>
                <a:gridCol w="813591">
                  <a:extLst>
                    <a:ext uri="{9D8B030D-6E8A-4147-A177-3AD203B41FA5}">
                      <a16:colId xmlns:a16="http://schemas.microsoft.com/office/drawing/2014/main" val="3239198074"/>
                    </a:ext>
                  </a:extLst>
                </a:gridCol>
                <a:gridCol w="1615924">
                  <a:extLst>
                    <a:ext uri="{9D8B030D-6E8A-4147-A177-3AD203B41FA5}">
                      <a16:colId xmlns:a16="http://schemas.microsoft.com/office/drawing/2014/main" val="2669751662"/>
                    </a:ext>
                  </a:extLst>
                </a:gridCol>
                <a:gridCol w="5274845">
                  <a:extLst>
                    <a:ext uri="{9D8B030D-6E8A-4147-A177-3AD203B41FA5}">
                      <a16:colId xmlns:a16="http://schemas.microsoft.com/office/drawing/2014/main" val="1486261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更新年月日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章・項番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QANo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（内部管理番号）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修正内容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93310"/>
                  </a:ext>
                </a:extLst>
              </a:tr>
              <a:tr h="255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2024/2/15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新規作成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3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_新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lIns="0" rIns="0" rtlCol="0" anchor="ctr"/>
      <a:lstStyle>
        <a:defPPr indent="-266700">
          <a:buFontTx/>
          <a:buNone/>
          <a:defRPr sz="10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184E8B37DBAEB4CA9D4891B91C3E964" ma:contentTypeVersion="15" ma:contentTypeDescription="新しいドキュメントを作成します。" ma:contentTypeScope="" ma:versionID="332cb53639137ab8fd7b92fe9e0a6ea3">
  <xsd:schema xmlns:xsd="http://www.w3.org/2001/XMLSchema" xmlns:xs="http://www.w3.org/2001/XMLSchema" xmlns:p="http://schemas.microsoft.com/office/2006/metadata/properties" xmlns:ns2="e9f9959d-0354-4f42-ab41-106697366097" xmlns:ns3="6338982b-c31a-41a5-93b2-fd8da8f95506" targetNamespace="http://schemas.microsoft.com/office/2006/metadata/properties" ma:root="true" ma:fieldsID="929d21abb444883562368e1af7dbd296" ns2:_="" ns3:_="">
    <xsd:import namespace="e9f9959d-0354-4f42-ab41-106697366097"/>
    <xsd:import namespace="6338982b-c31a-41a5-93b2-fd8da8f955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9959d-0354-4f42-ab41-1066973660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9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5533489-9259-4c35-8b1e-de8a3eaed192}" ma:internalName="TaxCatchAll" ma:showField="CatchAllData" ma:web="e9f9959d-0354-4f42-ab41-1066973660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8982b-c31a-41a5-93b2-fd8da8f95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9e8076fe-bb0c-488f-ac76-058e9f0b25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f9959d-0354-4f42-ab41-106697366097" xsi:nil="true"/>
    <lcf76f155ced4ddcb4097134ff3c332f xmlns="6338982b-c31a-41a5-93b2-fd8da8f95506">
      <Terms xmlns="http://schemas.microsoft.com/office/infopath/2007/PartnerControls"/>
    </lcf76f155ced4ddcb4097134ff3c332f>
    <_dlc_DocId xmlns="e9f9959d-0354-4f42-ab41-106697366097">N3HU2D7NJHRF-204866328-6011</_dlc_DocId>
    <_dlc_DocIdUrl xmlns="e9f9959d-0354-4f42-ab41-106697366097">
      <Url>https://mitsubishielectricgroup.sharepoint.com/sites/005139/_layouts/15/DocIdRedir.aspx?ID=N3HU2D7NJHRF-204866328-6011</Url>
      <Description>N3HU2D7NJHRF-204866328-6011</Description>
    </_dlc_DocIdUrl>
  </documentManagement>
</p:properties>
</file>

<file path=customXml/itemProps1.xml><?xml version="1.0" encoding="utf-8"?>
<ds:datastoreItem xmlns:ds="http://schemas.openxmlformats.org/officeDocument/2006/customXml" ds:itemID="{F9C50DA9-0A8A-48EE-BF39-659AE6B51756}"/>
</file>

<file path=customXml/itemProps2.xml><?xml version="1.0" encoding="utf-8"?>
<ds:datastoreItem xmlns:ds="http://schemas.openxmlformats.org/officeDocument/2006/customXml" ds:itemID="{3BD3A956-5BCD-4638-8BDC-B1A3EBDC6B63}"/>
</file>

<file path=customXml/itemProps3.xml><?xml version="1.0" encoding="utf-8"?>
<ds:datastoreItem xmlns:ds="http://schemas.openxmlformats.org/officeDocument/2006/customXml" ds:itemID="{C56AEDAE-3AE5-479C-A97A-D5AEF7131B3D}"/>
</file>

<file path=customXml/itemProps4.xml><?xml version="1.0" encoding="utf-8"?>
<ds:datastoreItem xmlns:ds="http://schemas.openxmlformats.org/officeDocument/2006/customXml" ds:itemID="{43573AB5-66E8-4F6B-9FF6-C455690B329F}"/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672</Words>
  <Application>Microsoft Office PowerPoint</Application>
  <PresentationFormat>画面に合わせる (4:3)</PresentationFormat>
  <Paragraphs>121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Meiryo UI</vt:lpstr>
      <vt:lpstr>メイリオ</vt:lpstr>
      <vt:lpstr>游ゴシック</vt:lpstr>
      <vt:lpstr>Arial</vt:lpstr>
      <vt:lpstr>Calibri</vt:lpstr>
      <vt:lpstr>Wingdings</vt:lpstr>
      <vt:lpstr>2_新テンプレート</vt:lpstr>
      <vt:lpstr>お知らせ・更新情報 操作フロー説明資料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上村直生</dc:creator>
  <cp:lastModifiedBy>内藤 健</cp:lastModifiedBy>
  <cp:revision>356</cp:revision>
  <dcterms:created xsi:type="dcterms:W3CDTF">2019-10-24T07:11:23Z</dcterms:created>
  <dcterms:modified xsi:type="dcterms:W3CDTF">2024-02-16T06:47:36Z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0x0101001184E8B37DBAEB4CA9D4891B91C3E964</vt:lpwstr>
  </property>
  <property fmtid="{D5CDD505-2E9C-101B-9397-08002B2CF9AE}" pid="3" name="_dlc_DocIdItemGuid">
    <vt:lpwstr>7fa4dd51-6229-4517-a2ec-b08cded549fe</vt:lpwstr>
  </property>
</Properties>
</file>