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47"/>
  </p:notesMasterIdLst>
  <p:sldIdLst>
    <p:sldId id="281" r:id="rId6"/>
    <p:sldId id="375" r:id="rId7"/>
    <p:sldId id="282" r:id="rId8"/>
    <p:sldId id="285" r:id="rId9"/>
    <p:sldId id="294" r:id="rId10"/>
    <p:sldId id="403" r:id="rId11"/>
    <p:sldId id="275" r:id="rId12"/>
    <p:sldId id="276" r:id="rId13"/>
    <p:sldId id="277" r:id="rId14"/>
    <p:sldId id="306" r:id="rId15"/>
    <p:sldId id="307" r:id="rId16"/>
    <p:sldId id="318" r:id="rId17"/>
    <p:sldId id="321" r:id="rId18"/>
    <p:sldId id="401" r:id="rId19"/>
    <p:sldId id="405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22" r:id="rId28"/>
    <p:sldId id="404" r:id="rId29"/>
    <p:sldId id="384" r:id="rId30"/>
    <p:sldId id="385" r:id="rId31"/>
    <p:sldId id="386" r:id="rId32"/>
    <p:sldId id="387" r:id="rId33"/>
    <p:sldId id="388" r:id="rId34"/>
    <p:sldId id="389" r:id="rId35"/>
    <p:sldId id="392" r:id="rId36"/>
    <p:sldId id="400" r:id="rId37"/>
    <p:sldId id="406" r:id="rId38"/>
    <p:sldId id="394" r:id="rId39"/>
    <p:sldId id="395" r:id="rId40"/>
    <p:sldId id="396" r:id="rId41"/>
    <p:sldId id="397" r:id="rId42"/>
    <p:sldId id="399" r:id="rId43"/>
    <p:sldId id="390" r:id="rId44"/>
    <p:sldId id="402" r:id="rId45"/>
    <p:sldId id="323" r:id="rId4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9" userDrawn="1">
          <p15:clr>
            <a:srgbClr val="A4A3A4"/>
          </p15:clr>
        </p15:guide>
        <p15:guide id="2" pos="13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6391" autoAdjust="0"/>
  </p:normalViewPr>
  <p:slideViewPr>
    <p:cSldViewPr snapToGrid="0" showGuides="1">
      <p:cViewPr varScale="1">
        <p:scale>
          <a:sx n="163" d="100"/>
          <a:sy n="163" d="100"/>
        </p:scale>
        <p:origin x="1066" y="115"/>
      </p:cViewPr>
      <p:guideLst>
        <p:guide orient="horz" pos="1389"/>
        <p:guide pos="13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62DA7-27EA-4AD7-9F4A-E05AE2FB632B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1FF01-1FB1-4119-B0F9-1321922380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16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434B59-73DF-4945-9AF4-7590A301A2E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8221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4B59-73DF-4945-9AF4-7590A301A2ED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884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4B59-73DF-4945-9AF4-7590A301A2ED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557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4B59-73DF-4945-9AF4-7590A301A2ED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897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4B59-73DF-4945-9AF4-7590A301A2ED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57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4B59-73DF-4945-9AF4-7590A301A2ED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5139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4B59-73DF-4945-9AF4-7590A301A2ED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497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4B59-73DF-4945-9AF4-7590A301A2ED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448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4B59-73DF-4945-9AF4-7590A301A2ED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570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4B59-73DF-4945-9AF4-7590A301A2ED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66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4B59-73DF-4945-9AF4-7590A301A2ED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884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4B59-73DF-4945-9AF4-7590A301A2ED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8971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4B59-73DF-4945-9AF4-7590A301A2ED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69551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4B59-73DF-4945-9AF4-7590A301A2ED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550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4B59-73DF-4945-9AF4-7590A301A2ED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57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4B59-73DF-4945-9AF4-7590A301A2ED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5139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4B59-73DF-4945-9AF4-7590A301A2ED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884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4B59-73DF-4945-9AF4-7590A301A2ED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290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4B59-73DF-4945-9AF4-7590A301A2ED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897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4B59-73DF-4945-9AF4-7590A301A2ED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57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4B59-73DF-4945-9AF4-7590A301A2ED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5139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47664" y="274638"/>
            <a:ext cx="7139136" cy="490066"/>
          </a:xfrm>
        </p:spPr>
        <p:txBody>
          <a:bodyPr>
            <a:normAutofit/>
          </a:bodyPr>
          <a:lstStyle>
            <a:lvl1pPr algn="l">
              <a:defRPr sz="15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544616"/>
          </a:xfrm>
        </p:spPr>
        <p:txBody>
          <a:bodyPr/>
          <a:lstStyle>
            <a:lvl1pPr marL="203597" indent="-203597">
              <a:spcBef>
                <a:spcPts val="450"/>
              </a:spcBef>
              <a:buFont typeface="Wingdings" panose="05000000000000000000" pitchFamily="2" charset="2"/>
              <a:buChar char="Ø"/>
              <a:defRPr sz="13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00050" indent="-196454">
              <a:spcBef>
                <a:spcPts val="450"/>
              </a:spcBef>
              <a:buFont typeface="Wingdings" panose="05000000000000000000" pitchFamily="2" charset="2"/>
              <a:buChar char="ü"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469106" indent="-136922">
              <a:spcBef>
                <a:spcPts val="450"/>
              </a:spcBef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140619" indent="-111919">
              <a:spcBef>
                <a:spcPts val="450"/>
              </a:spcBef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476375" indent="-104775">
              <a:spcBef>
                <a:spcPts val="450"/>
              </a:spcBef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323529" y="6525346"/>
            <a:ext cx="2277616" cy="221109"/>
          </a:xfrm>
        </p:spPr>
        <p:txBody>
          <a:bodyPr/>
          <a:lstStyle/>
          <a:p>
            <a:fld id="{A12C9B84-B47C-4EB9-9E15-63C71C5C07C3}" type="datetime1">
              <a:rPr kumimoji="1" lang="ja-JP" altLang="en-US" smtClean="0"/>
              <a:t>2024/11/11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31840" y="6453338"/>
            <a:ext cx="2895600" cy="293117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388424" y="6544154"/>
            <a:ext cx="693440" cy="293117"/>
          </a:xfrm>
        </p:spPr>
        <p:txBody>
          <a:bodyPr/>
          <a:lstStyle>
            <a:lvl1pPr>
              <a:defRPr sz="788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defRPr>
            </a:lvl1pPr>
          </a:lstStyle>
          <a:p>
            <a:fld id="{AAEC5578-235D-485F-9B50-9803794400B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0441031"/>
      </p:ext>
    </p:extLst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6400800" cy="1201688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323528" y="6453338"/>
            <a:ext cx="2133600" cy="293117"/>
          </a:xfrm>
        </p:spPr>
        <p:txBody>
          <a:bodyPr/>
          <a:lstStyle/>
          <a:p>
            <a:fld id="{DFC02372-3791-416C-A4EE-EFF599C6B892}" type="datetime1">
              <a:rPr kumimoji="1" lang="ja-JP" altLang="en-US" smtClean="0"/>
              <a:t>2024/11/11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876256" y="6453338"/>
            <a:ext cx="2133600" cy="293117"/>
          </a:xfrm>
        </p:spPr>
        <p:txBody>
          <a:bodyPr/>
          <a:lstStyle/>
          <a:p>
            <a:fld id="{AAEC5578-235D-485F-9B50-9803794400B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7289461"/>
      </p:ext>
    </p:extLst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D3FF-11F6-4F31-896D-F4CFBF29C46B}" type="datetime1">
              <a:rPr kumimoji="1" lang="ja-JP" altLang="en-US" smtClean="0"/>
              <a:t>2024/11/11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2874958"/>
      </p:ext>
    </p:extLst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6943F-E4FA-4360-BEB3-113DF96DA052}" type="datetime1">
              <a:rPr kumimoji="1" lang="ja-JP" altLang="en-US" smtClean="0"/>
              <a:t>2024/11/11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C5578-235D-485F-9B50-9803794400B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pic>
        <p:nvPicPr>
          <p:cNvPr id="7" name="図 1" descr="W_中面4対3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テキスト ボックス 7"/>
          <p:cNvSpPr txBox="1"/>
          <p:nvPr userDrawn="1"/>
        </p:nvSpPr>
        <p:spPr>
          <a:xfrm>
            <a:off x="7649155" y="226290"/>
            <a:ext cx="1293571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関係者外秘</a:t>
            </a:r>
          </a:p>
        </p:txBody>
      </p:sp>
    </p:spTree>
    <p:extLst>
      <p:ext uri="{BB962C8B-B14F-4D97-AF65-F5344CB8AC3E}">
        <p14:creationId xmlns:p14="http://schemas.microsoft.com/office/powerpoint/2010/main" val="23526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 spd="slow">
    <p:fade thruBlk="1"/>
  </p:transition>
  <p:hf hdr="0" ftr="0" dt="0"/>
  <p:txStyles>
    <p:titleStyle>
      <a:lvl1pPr algn="ctr" defTabSz="685800" rtl="0" eaLnBrk="1" latinLnBrk="0" hangingPunct="1"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4.xml"/><Relationship Id="rId7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4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tsubishielectricgroup.sharepoint.com/:f:/r/sites/005139/00_Public/03_Migration/08_WEB&#31227;&#34892;/09_&#31227;&#34892;FAQ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マスタデータエクスポート・インポート</a:t>
            </a:r>
            <a:br>
              <a:rPr lang="en-US" altLang="ja-JP" dirty="0"/>
            </a:br>
            <a:r>
              <a:rPr lang="ja-JP" altLang="en-US" dirty="0"/>
              <a:t>操作フロー説明資料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388000" y="6544800"/>
            <a:ext cx="694800" cy="293117"/>
          </a:xfrm>
        </p:spPr>
        <p:txBody>
          <a:bodyPr/>
          <a:lstStyle/>
          <a:p>
            <a:fld id="{AAEC5578-235D-485F-9B50-9803794400B3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205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ECAC141A-A3CC-4C1C-832A-62EBB10D63C7}"/>
              </a:ext>
            </a:extLst>
          </p:cNvPr>
          <p:cNvGrpSpPr/>
          <p:nvPr/>
        </p:nvGrpSpPr>
        <p:grpSpPr>
          <a:xfrm>
            <a:off x="2045747" y="1630191"/>
            <a:ext cx="7050186" cy="586026"/>
            <a:chOff x="2045747" y="1630191"/>
            <a:chExt cx="7050186" cy="586026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D76D291D-B45F-4B09-8C2B-3C13F555B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9879" y="1630347"/>
              <a:ext cx="7046054" cy="585870"/>
            </a:xfrm>
            <a:prstGeom prst="rect">
              <a:avLst/>
            </a:prstGeom>
          </p:spPr>
        </p:pic>
        <p:sp>
          <p:nvSpPr>
            <p:cNvPr id="2" name="正方形/長方形 1"/>
            <p:cNvSpPr/>
            <p:nvPr/>
          </p:nvSpPr>
          <p:spPr>
            <a:xfrm>
              <a:off x="3012122" y="1788868"/>
              <a:ext cx="361317" cy="21702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CC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r>
                <a:rPr kumimoji="1" lang="en-US" altLang="ja-JP" sz="10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A</a:t>
              </a: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4690265" y="1822065"/>
              <a:ext cx="361317" cy="21702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CC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r>
                <a:rPr kumimoji="1" lang="en-US" altLang="ja-JP" sz="10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B</a:t>
              </a: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6385245" y="1833548"/>
              <a:ext cx="361317" cy="21702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CC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r>
                <a:rPr lang="en-US" altLang="ja-JP" sz="10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C</a:t>
              </a: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8237516" y="1849002"/>
              <a:ext cx="361317" cy="21702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CC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r>
                <a:rPr lang="en-US" altLang="ja-JP" sz="10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D</a:t>
              </a: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5" name="角丸四角形 64"/>
            <p:cNvSpPr/>
            <p:nvPr/>
          </p:nvSpPr>
          <p:spPr>
            <a:xfrm>
              <a:off x="2045747" y="1630347"/>
              <a:ext cx="1882614" cy="583862"/>
            </a:xfrm>
            <a:prstGeom prst="roundRect">
              <a:avLst>
                <a:gd name="adj" fmla="val 1942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6" name="角丸四角形 65"/>
            <p:cNvSpPr/>
            <p:nvPr/>
          </p:nvSpPr>
          <p:spPr>
            <a:xfrm>
              <a:off x="3926524" y="1630347"/>
              <a:ext cx="1779342" cy="583862"/>
            </a:xfrm>
            <a:prstGeom prst="roundRect">
              <a:avLst>
                <a:gd name="adj" fmla="val 1942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7" name="角丸四角形 66"/>
            <p:cNvSpPr/>
            <p:nvPr/>
          </p:nvSpPr>
          <p:spPr>
            <a:xfrm>
              <a:off x="5705866" y="1630347"/>
              <a:ext cx="1569408" cy="583862"/>
            </a:xfrm>
            <a:prstGeom prst="roundRect">
              <a:avLst>
                <a:gd name="adj" fmla="val 1942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70" name="角丸四角形 69"/>
            <p:cNvSpPr/>
            <p:nvPr/>
          </p:nvSpPr>
          <p:spPr>
            <a:xfrm>
              <a:off x="7275273" y="1630191"/>
              <a:ext cx="1820660" cy="583862"/>
            </a:xfrm>
            <a:prstGeom prst="roundRect">
              <a:avLst>
                <a:gd name="adj" fmla="val 1942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kumimoji="1" lang="ja-JP" altLang="en-US" sz="900" smtClean="0"/>
              <a:t>10</a:t>
            </a:fld>
            <a:endParaRPr kumimoji="1" lang="ja-JP" altLang="en-US" sz="9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404722" y="1296883"/>
            <a:ext cx="30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①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57" name="タイトル 1"/>
          <p:cNvSpPr txBox="1">
            <a:spLocks/>
          </p:cNvSpPr>
          <p:nvPr/>
        </p:nvSpPr>
        <p:spPr>
          <a:xfrm>
            <a:off x="1424761" y="274638"/>
            <a:ext cx="713913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algn="l"/>
            <a:r>
              <a:rPr lang="en-US" altLang="ja-JP" sz="1800" dirty="0"/>
              <a:t>4.4 </a:t>
            </a:r>
            <a:r>
              <a:rPr lang="ja-JP" altLang="en-US" sz="1800" dirty="0"/>
              <a:t>ドキュメント マスタデータファイル</a:t>
            </a:r>
            <a:r>
              <a:rPr lang="en-US" altLang="ja-JP" sz="1800" dirty="0"/>
              <a:t>Excel</a:t>
            </a:r>
            <a:r>
              <a:rPr lang="ja-JP" altLang="en-US" sz="1800" dirty="0"/>
              <a:t>編集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114387" y="2324457"/>
            <a:ext cx="1505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表示例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" name="直線コネクタ 9"/>
          <p:cNvCxnSpPr>
            <a:cxnSpLocks/>
            <a:stCxn id="59" idx="2"/>
          </p:cNvCxnSpPr>
          <p:nvPr/>
        </p:nvCxnSpPr>
        <p:spPr>
          <a:xfrm>
            <a:off x="4870924" y="2039092"/>
            <a:ext cx="533798" cy="706134"/>
          </a:xfrm>
          <a:prstGeom prst="line">
            <a:avLst/>
          </a:prstGeom>
          <a:ln w="1905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961463B7-4AC6-40F1-A29F-072387885CC2}"/>
              </a:ext>
            </a:extLst>
          </p:cNvPr>
          <p:cNvGrpSpPr/>
          <p:nvPr/>
        </p:nvGrpSpPr>
        <p:grpSpPr>
          <a:xfrm>
            <a:off x="2501046" y="4728790"/>
            <a:ext cx="5296639" cy="1714740"/>
            <a:chOff x="2501046" y="4893890"/>
            <a:chExt cx="5296639" cy="1714740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01FD68C0-3BE5-4913-8D21-25E422DF2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01046" y="4893891"/>
              <a:ext cx="5296639" cy="1714739"/>
            </a:xfrm>
            <a:prstGeom prst="rect">
              <a:avLst/>
            </a:prstGeom>
          </p:spPr>
        </p:pic>
        <p:sp>
          <p:nvSpPr>
            <p:cNvPr id="60" name="正方形/長方形 59"/>
            <p:cNvSpPr/>
            <p:nvPr/>
          </p:nvSpPr>
          <p:spPr>
            <a:xfrm>
              <a:off x="4734111" y="5440592"/>
              <a:ext cx="937160" cy="61920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CC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r>
                <a:rPr kumimoji="1" lang="en-US" altLang="ja-JP" sz="2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A</a:t>
              </a:r>
              <a:endPara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74" name="角丸四角形 73"/>
            <p:cNvSpPr/>
            <p:nvPr/>
          </p:nvSpPr>
          <p:spPr>
            <a:xfrm>
              <a:off x="2501046" y="4893890"/>
              <a:ext cx="5296639" cy="1714739"/>
            </a:xfrm>
            <a:prstGeom prst="roundRect">
              <a:avLst>
                <a:gd name="adj" fmla="val 1942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3FF01A3-9113-4C23-AB97-1701BF8FFD52}"/>
              </a:ext>
            </a:extLst>
          </p:cNvPr>
          <p:cNvGrpSpPr/>
          <p:nvPr/>
        </p:nvGrpSpPr>
        <p:grpSpPr>
          <a:xfrm>
            <a:off x="3863712" y="2748378"/>
            <a:ext cx="5150113" cy="1730922"/>
            <a:chOff x="3863712" y="2811878"/>
            <a:chExt cx="5150113" cy="1730922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1072C0D2-E804-4216-876D-D506F3E22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76630" y="2818534"/>
              <a:ext cx="5096586" cy="1724266"/>
            </a:xfrm>
            <a:prstGeom prst="rect">
              <a:avLst/>
            </a:prstGeom>
          </p:spPr>
        </p:pic>
        <p:sp>
          <p:nvSpPr>
            <p:cNvPr id="61" name="正方形/長方形 60"/>
            <p:cNvSpPr/>
            <p:nvPr/>
          </p:nvSpPr>
          <p:spPr>
            <a:xfrm>
              <a:off x="6073387" y="3304707"/>
              <a:ext cx="937160" cy="56291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CC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r>
                <a:rPr kumimoji="1" lang="en-US" altLang="ja-JP" sz="2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B</a:t>
              </a: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77" name="角丸四角形 76"/>
            <p:cNvSpPr/>
            <p:nvPr/>
          </p:nvSpPr>
          <p:spPr>
            <a:xfrm>
              <a:off x="3863712" y="2811878"/>
              <a:ext cx="5150113" cy="1730922"/>
            </a:xfrm>
            <a:prstGeom prst="roundRect">
              <a:avLst>
                <a:gd name="adj" fmla="val 1942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EB50CA57-6CDA-4340-B6AF-2DF789FF0208}"/>
              </a:ext>
            </a:extLst>
          </p:cNvPr>
          <p:cNvGrpSpPr/>
          <p:nvPr/>
        </p:nvGrpSpPr>
        <p:grpSpPr>
          <a:xfrm>
            <a:off x="123415" y="2656395"/>
            <a:ext cx="1992573" cy="4066118"/>
            <a:chOff x="123415" y="2656395"/>
            <a:chExt cx="1992573" cy="4066118"/>
          </a:xfrm>
        </p:grpSpPr>
        <p:sp>
          <p:nvSpPr>
            <p:cNvPr id="86" name="正方形/長方形 85"/>
            <p:cNvSpPr/>
            <p:nvPr/>
          </p:nvSpPr>
          <p:spPr>
            <a:xfrm>
              <a:off x="220550" y="4323979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インポートでデータファイル</a:t>
              </a:r>
              <a:b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エクスポート</a:t>
              </a:r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B2EF0716-59A2-4747-9B26-7B889307758E}"/>
                </a:ext>
              </a:extLst>
            </p:cNvPr>
            <p:cNvSpPr/>
            <p:nvPr/>
          </p:nvSpPr>
          <p:spPr>
            <a:xfrm>
              <a:off x="214876" y="5103512"/>
              <a:ext cx="1800000" cy="396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データファイル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Excel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編集／</a:t>
              </a:r>
              <a:b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</a:t>
              </a:r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0F4480C2-854E-4F8D-909C-A259FC6A7ED0}"/>
                </a:ext>
              </a:extLst>
            </p:cNvPr>
            <p:cNvSpPr/>
            <p:nvPr/>
          </p:nvSpPr>
          <p:spPr>
            <a:xfrm>
              <a:off x="220550" y="3091266"/>
              <a:ext cx="1800000" cy="252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メニュー選択</a:t>
              </a:r>
            </a:p>
          </p:txBody>
        </p:sp>
        <p:sp>
          <p:nvSpPr>
            <p:cNvPr id="64" name="下矢印 33">
              <a:extLst>
                <a:ext uri="{FF2B5EF4-FFF2-40B4-BE49-F238E27FC236}">
                  <a16:creationId xmlns:a16="http://schemas.microsoft.com/office/drawing/2014/main" id="{8E2BBBA0-DB4D-4E9B-B5AB-836B293492E9}"/>
                </a:ext>
              </a:extLst>
            </p:cNvPr>
            <p:cNvSpPr/>
            <p:nvPr/>
          </p:nvSpPr>
          <p:spPr>
            <a:xfrm>
              <a:off x="991888" y="5663988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73" name="下矢印 34">
              <a:extLst>
                <a:ext uri="{FF2B5EF4-FFF2-40B4-BE49-F238E27FC236}">
                  <a16:creationId xmlns:a16="http://schemas.microsoft.com/office/drawing/2014/main" id="{E15E218D-0885-474B-82D0-63E2DFC178B3}"/>
                </a:ext>
              </a:extLst>
            </p:cNvPr>
            <p:cNvSpPr/>
            <p:nvPr/>
          </p:nvSpPr>
          <p:spPr>
            <a:xfrm>
              <a:off x="993795" y="6200570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75" name="角丸四角形 35">
              <a:extLst>
                <a:ext uri="{FF2B5EF4-FFF2-40B4-BE49-F238E27FC236}">
                  <a16:creationId xmlns:a16="http://schemas.microsoft.com/office/drawing/2014/main" id="{8941BFA3-F2E7-42FC-A476-198FB0BE832B}"/>
                </a:ext>
              </a:extLst>
            </p:cNvPr>
            <p:cNvSpPr/>
            <p:nvPr/>
          </p:nvSpPr>
          <p:spPr>
            <a:xfrm>
              <a:off x="669795" y="6456113"/>
              <a:ext cx="900000" cy="266400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承認・公開</a:t>
              </a:r>
            </a:p>
          </p:txBody>
        </p:sp>
        <p:sp>
          <p:nvSpPr>
            <p:cNvPr id="81" name="角丸四角形 36">
              <a:extLst>
                <a:ext uri="{FF2B5EF4-FFF2-40B4-BE49-F238E27FC236}">
                  <a16:creationId xmlns:a16="http://schemas.microsoft.com/office/drawing/2014/main" id="{B9D88D38-8F48-4933-A04D-C63F2E95DD6A}"/>
                </a:ext>
              </a:extLst>
            </p:cNvPr>
            <p:cNvSpPr/>
            <p:nvPr/>
          </p:nvSpPr>
          <p:spPr>
            <a:xfrm>
              <a:off x="669795" y="5914884"/>
              <a:ext cx="900000" cy="2664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申請</a:t>
              </a:r>
            </a:p>
          </p:txBody>
        </p:sp>
        <p:sp>
          <p:nvSpPr>
            <p:cNvPr id="83" name="角丸四角形 38">
              <a:extLst>
                <a:ext uri="{FF2B5EF4-FFF2-40B4-BE49-F238E27FC236}">
                  <a16:creationId xmlns:a16="http://schemas.microsoft.com/office/drawing/2014/main" id="{0D47DEA8-EA45-4DF5-92BE-88FF27C6C0C0}"/>
                </a:ext>
              </a:extLst>
            </p:cNvPr>
            <p:cNvSpPr/>
            <p:nvPr/>
          </p:nvSpPr>
          <p:spPr>
            <a:xfrm>
              <a:off x="123415" y="2814643"/>
              <a:ext cx="1992573" cy="2789671"/>
            </a:xfrm>
            <a:prstGeom prst="roundRect">
              <a:avLst>
                <a:gd name="adj" fmla="val 8069"/>
              </a:avLst>
            </a:prstGeom>
            <a:noFill/>
            <a:ln w="9525">
              <a:solidFill>
                <a:srgbClr val="C00000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89" name="角丸四角形 39">
              <a:extLst>
                <a:ext uri="{FF2B5EF4-FFF2-40B4-BE49-F238E27FC236}">
                  <a16:creationId xmlns:a16="http://schemas.microsoft.com/office/drawing/2014/main" id="{3EAC581B-AC41-44DB-B2AD-0E992B18B47E}"/>
                </a:ext>
              </a:extLst>
            </p:cNvPr>
            <p:cNvSpPr/>
            <p:nvPr/>
          </p:nvSpPr>
          <p:spPr>
            <a:xfrm>
              <a:off x="408856" y="2656395"/>
              <a:ext cx="1391369" cy="396000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noProof="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登録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（ドキュメント）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90" name="下矢印 40">
              <a:extLst>
                <a:ext uri="{FF2B5EF4-FFF2-40B4-BE49-F238E27FC236}">
                  <a16:creationId xmlns:a16="http://schemas.microsoft.com/office/drawing/2014/main" id="{55030759-B157-4915-8845-E3C5A31E1D52}"/>
                </a:ext>
              </a:extLst>
            </p:cNvPr>
            <p:cNvSpPr/>
            <p:nvPr/>
          </p:nvSpPr>
          <p:spPr>
            <a:xfrm>
              <a:off x="993795" y="4914899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BDF75FE4-7997-403B-8E7D-6A70FE50C1E5}"/>
                </a:ext>
              </a:extLst>
            </p:cNvPr>
            <p:cNvSpPr/>
            <p:nvPr/>
          </p:nvSpPr>
          <p:spPr>
            <a:xfrm>
              <a:off x="219795" y="3581532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インポートで一覧を表示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3" name="下矢印 47">
              <a:extLst>
                <a:ext uri="{FF2B5EF4-FFF2-40B4-BE49-F238E27FC236}">
                  <a16:creationId xmlns:a16="http://schemas.microsoft.com/office/drawing/2014/main" id="{9A758A09-5EE7-41F6-BF3A-3A9D335E5B59}"/>
                </a:ext>
              </a:extLst>
            </p:cNvPr>
            <p:cNvSpPr/>
            <p:nvPr/>
          </p:nvSpPr>
          <p:spPr>
            <a:xfrm>
              <a:off x="993795" y="3379273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94" name="下矢印 48">
              <a:extLst>
                <a:ext uri="{FF2B5EF4-FFF2-40B4-BE49-F238E27FC236}">
                  <a16:creationId xmlns:a16="http://schemas.microsoft.com/office/drawing/2014/main" id="{096760B8-3D76-4A40-A98B-05EF8BB20214}"/>
                </a:ext>
              </a:extLst>
            </p:cNvPr>
            <p:cNvSpPr/>
            <p:nvPr/>
          </p:nvSpPr>
          <p:spPr>
            <a:xfrm>
              <a:off x="993795" y="4147086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97" name="コンテンツ プレースホルダー 5">
            <a:extLst>
              <a:ext uri="{FF2B5EF4-FFF2-40B4-BE49-F238E27FC236}">
                <a16:creationId xmlns:a16="http://schemas.microsoft.com/office/drawing/2014/main" id="{7DBF2E8C-88F0-4CD5-AAA1-4E2CA1148689}"/>
              </a:ext>
            </a:extLst>
          </p:cNvPr>
          <p:cNvSpPr txBox="1">
            <a:spLocks/>
          </p:cNvSpPr>
          <p:nvPr/>
        </p:nvSpPr>
        <p:spPr>
          <a:xfrm>
            <a:off x="521280" y="881010"/>
            <a:ext cx="8526338" cy="958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Wingdings" panose="05000000000000000000" pitchFamily="2" charset="2"/>
              <a:buChar char="l"/>
            </a:pPr>
            <a:r>
              <a:rPr lang="ja-JP" altLang="en-US" sz="1200" dirty="0">
                <a:solidFill>
                  <a:schemeClr val="tx1"/>
                </a:solidFill>
              </a:rPr>
              <a:t>マスタデータ（ドキュメント）の項目表示を編集します</a:t>
            </a:r>
          </a:p>
          <a:p>
            <a:pPr marL="425053" lvl="1" indent="-228600" algn="l">
              <a:buFont typeface="+mj-ea"/>
              <a:buAutoNum type="circleNumDbPlain"/>
            </a:pP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FB-M-A-019_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ドキュメント分類マスタファイル」の内容を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Excel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で編集します。</a:t>
            </a:r>
          </a:p>
        </p:txBody>
      </p:sp>
      <p:cxnSp>
        <p:nvCxnSpPr>
          <p:cNvPr id="5" name="直線コネクタ 4"/>
          <p:cNvCxnSpPr>
            <a:cxnSpLocks/>
            <a:stCxn id="2" idx="2"/>
          </p:cNvCxnSpPr>
          <p:nvPr/>
        </p:nvCxnSpPr>
        <p:spPr>
          <a:xfrm flipH="1">
            <a:off x="2908255" y="2005895"/>
            <a:ext cx="284526" cy="2722894"/>
          </a:xfrm>
          <a:prstGeom prst="line">
            <a:avLst/>
          </a:prstGeom>
          <a:ln w="1905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62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B5F86F8-C604-4976-956C-A91657DB5CEC}"/>
              </a:ext>
            </a:extLst>
          </p:cNvPr>
          <p:cNvGrpSpPr/>
          <p:nvPr/>
        </p:nvGrpSpPr>
        <p:grpSpPr>
          <a:xfrm>
            <a:off x="2539007" y="2724767"/>
            <a:ext cx="4363059" cy="1767712"/>
            <a:chOff x="2539007" y="2724767"/>
            <a:chExt cx="4363059" cy="1767712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0E0DE380-9CAF-412E-A55B-127E4410B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39007" y="2735792"/>
              <a:ext cx="4363059" cy="1743318"/>
            </a:xfrm>
            <a:prstGeom prst="rect">
              <a:avLst/>
            </a:prstGeom>
          </p:spPr>
        </p:pic>
        <p:sp>
          <p:nvSpPr>
            <p:cNvPr id="62" name="正方形/長方形 61"/>
            <p:cNvSpPr/>
            <p:nvPr/>
          </p:nvSpPr>
          <p:spPr>
            <a:xfrm>
              <a:off x="4330156" y="3357302"/>
              <a:ext cx="1030876" cy="56291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CC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r>
                <a:rPr lang="en-US" altLang="ja-JP" sz="2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C</a:t>
              </a:r>
              <a:endPara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85" name="角丸四角形 84"/>
            <p:cNvSpPr/>
            <p:nvPr/>
          </p:nvSpPr>
          <p:spPr>
            <a:xfrm>
              <a:off x="2539007" y="2724767"/>
              <a:ext cx="4337249" cy="1767712"/>
            </a:xfrm>
            <a:prstGeom prst="roundRect">
              <a:avLst>
                <a:gd name="adj" fmla="val 1942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C1A3472-1491-4880-811C-B48B83601C1A}"/>
              </a:ext>
            </a:extLst>
          </p:cNvPr>
          <p:cNvGrpSpPr/>
          <p:nvPr/>
        </p:nvGrpSpPr>
        <p:grpSpPr>
          <a:xfrm>
            <a:off x="3565487" y="4669604"/>
            <a:ext cx="5181037" cy="1748162"/>
            <a:chOff x="3565487" y="4669604"/>
            <a:chExt cx="5181037" cy="1748162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55ADECA3-113C-4B6F-B36B-D8235CE91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1832" y="4703027"/>
              <a:ext cx="5134692" cy="1714739"/>
            </a:xfrm>
            <a:prstGeom prst="rect">
              <a:avLst/>
            </a:prstGeom>
          </p:spPr>
        </p:pic>
        <p:sp>
          <p:nvSpPr>
            <p:cNvPr id="64" name="正方形/長方形 63"/>
            <p:cNvSpPr/>
            <p:nvPr/>
          </p:nvSpPr>
          <p:spPr>
            <a:xfrm>
              <a:off x="5692639" y="5219267"/>
              <a:ext cx="1030876" cy="56291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CC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r>
                <a:rPr lang="en-US" altLang="ja-JP" sz="2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D</a:t>
              </a:r>
              <a:endPara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87" name="角丸四角形 86"/>
            <p:cNvSpPr/>
            <p:nvPr/>
          </p:nvSpPr>
          <p:spPr>
            <a:xfrm>
              <a:off x="3565487" y="4669604"/>
              <a:ext cx="5181037" cy="1714739"/>
            </a:xfrm>
            <a:prstGeom prst="roundRect">
              <a:avLst>
                <a:gd name="adj" fmla="val 1942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DAF38C2B-0410-4CF9-B965-758D54751BFB}"/>
              </a:ext>
            </a:extLst>
          </p:cNvPr>
          <p:cNvGrpSpPr/>
          <p:nvPr/>
        </p:nvGrpSpPr>
        <p:grpSpPr>
          <a:xfrm>
            <a:off x="2045747" y="1630191"/>
            <a:ext cx="7050186" cy="586026"/>
            <a:chOff x="2045747" y="1630191"/>
            <a:chExt cx="7050186" cy="586026"/>
          </a:xfrm>
        </p:grpSpPr>
        <p:pic>
          <p:nvPicPr>
            <p:cNvPr id="52" name="図 51">
              <a:extLst>
                <a:ext uri="{FF2B5EF4-FFF2-40B4-BE49-F238E27FC236}">
                  <a16:creationId xmlns:a16="http://schemas.microsoft.com/office/drawing/2014/main" id="{5BAEDB55-AB38-4958-99FA-2F51F527E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49879" y="1630347"/>
              <a:ext cx="7046054" cy="585870"/>
            </a:xfrm>
            <a:prstGeom prst="rect">
              <a:avLst/>
            </a:prstGeom>
          </p:spPr>
        </p:pic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EF8C6083-F0D7-46FD-826D-0D4CA0DD8B8A}"/>
                </a:ext>
              </a:extLst>
            </p:cNvPr>
            <p:cNvSpPr/>
            <p:nvPr/>
          </p:nvSpPr>
          <p:spPr>
            <a:xfrm>
              <a:off x="3012122" y="1788868"/>
              <a:ext cx="361317" cy="21702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CC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r>
                <a:rPr kumimoji="1" lang="en-US" altLang="ja-JP" sz="10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A</a:t>
              </a: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B02BC1DD-2F83-430F-9B3F-97FBA146C268}"/>
                </a:ext>
              </a:extLst>
            </p:cNvPr>
            <p:cNvSpPr/>
            <p:nvPr/>
          </p:nvSpPr>
          <p:spPr>
            <a:xfrm>
              <a:off x="4690265" y="1822065"/>
              <a:ext cx="361317" cy="21702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CC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r>
                <a:rPr kumimoji="1" lang="en-US" altLang="ja-JP" sz="10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B</a:t>
              </a: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A02727DA-F8D3-4F9D-BD16-FCA2BE7F62E5}"/>
                </a:ext>
              </a:extLst>
            </p:cNvPr>
            <p:cNvSpPr/>
            <p:nvPr/>
          </p:nvSpPr>
          <p:spPr>
            <a:xfrm>
              <a:off x="6385245" y="1833548"/>
              <a:ext cx="361317" cy="21702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CC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r>
                <a:rPr lang="en-US" altLang="ja-JP" sz="10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C</a:t>
              </a: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5904A624-3B51-4E6A-B769-DAAE3268617C}"/>
                </a:ext>
              </a:extLst>
            </p:cNvPr>
            <p:cNvSpPr/>
            <p:nvPr/>
          </p:nvSpPr>
          <p:spPr>
            <a:xfrm>
              <a:off x="8237516" y="1849002"/>
              <a:ext cx="361317" cy="21702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CC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r>
                <a:rPr lang="en-US" altLang="ja-JP" sz="10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D</a:t>
              </a: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3" name="角丸四角形 64">
              <a:extLst>
                <a:ext uri="{FF2B5EF4-FFF2-40B4-BE49-F238E27FC236}">
                  <a16:creationId xmlns:a16="http://schemas.microsoft.com/office/drawing/2014/main" id="{5F41E45C-1A3D-4D16-B938-1EBF96781E19}"/>
                </a:ext>
              </a:extLst>
            </p:cNvPr>
            <p:cNvSpPr/>
            <p:nvPr/>
          </p:nvSpPr>
          <p:spPr>
            <a:xfrm>
              <a:off x="2045747" y="1630347"/>
              <a:ext cx="1882614" cy="583862"/>
            </a:xfrm>
            <a:prstGeom prst="roundRect">
              <a:avLst>
                <a:gd name="adj" fmla="val 1942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5" name="角丸四角形 65">
              <a:extLst>
                <a:ext uri="{FF2B5EF4-FFF2-40B4-BE49-F238E27FC236}">
                  <a16:creationId xmlns:a16="http://schemas.microsoft.com/office/drawing/2014/main" id="{B4D53404-47AD-4F00-B5BB-2FD80F855D06}"/>
                </a:ext>
              </a:extLst>
            </p:cNvPr>
            <p:cNvSpPr/>
            <p:nvPr/>
          </p:nvSpPr>
          <p:spPr>
            <a:xfrm>
              <a:off x="3926524" y="1630347"/>
              <a:ext cx="1779342" cy="583862"/>
            </a:xfrm>
            <a:prstGeom prst="roundRect">
              <a:avLst>
                <a:gd name="adj" fmla="val 1942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6" name="角丸四角形 66">
              <a:extLst>
                <a:ext uri="{FF2B5EF4-FFF2-40B4-BE49-F238E27FC236}">
                  <a16:creationId xmlns:a16="http://schemas.microsoft.com/office/drawing/2014/main" id="{46D96D5E-9C87-4AB5-9805-0F7C50ADB3EE}"/>
                </a:ext>
              </a:extLst>
            </p:cNvPr>
            <p:cNvSpPr/>
            <p:nvPr/>
          </p:nvSpPr>
          <p:spPr>
            <a:xfrm>
              <a:off x="5705866" y="1630347"/>
              <a:ext cx="1569408" cy="583862"/>
            </a:xfrm>
            <a:prstGeom prst="roundRect">
              <a:avLst>
                <a:gd name="adj" fmla="val 1942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8" name="角丸四角形 69">
              <a:extLst>
                <a:ext uri="{FF2B5EF4-FFF2-40B4-BE49-F238E27FC236}">
                  <a16:creationId xmlns:a16="http://schemas.microsoft.com/office/drawing/2014/main" id="{547928B5-6076-4431-96A3-36E57AB5C81C}"/>
                </a:ext>
              </a:extLst>
            </p:cNvPr>
            <p:cNvSpPr/>
            <p:nvPr/>
          </p:nvSpPr>
          <p:spPr>
            <a:xfrm>
              <a:off x="7275273" y="1630191"/>
              <a:ext cx="1820660" cy="583862"/>
            </a:xfrm>
            <a:prstGeom prst="roundRect">
              <a:avLst>
                <a:gd name="adj" fmla="val 1942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kumimoji="1" lang="ja-JP" altLang="en-US" sz="900" smtClean="0"/>
              <a:t>11</a:t>
            </a:fld>
            <a:endParaRPr kumimoji="1" lang="ja-JP" altLang="en-US" sz="900" dirty="0"/>
          </a:p>
        </p:txBody>
      </p:sp>
      <p:sp>
        <p:nvSpPr>
          <p:cNvPr id="56" name="コンテンツ プレースホルダー 5"/>
          <p:cNvSpPr txBox="1">
            <a:spLocks/>
          </p:cNvSpPr>
          <p:nvPr/>
        </p:nvSpPr>
        <p:spPr>
          <a:xfrm>
            <a:off x="521280" y="881010"/>
            <a:ext cx="8526338" cy="958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Wingdings" panose="05000000000000000000" pitchFamily="2" charset="2"/>
              <a:buChar char="l"/>
            </a:pPr>
            <a:r>
              <a:rPr lang="ja-JP" altLang="en-US" sz="1200" dirty="0">
                <a:solidFill>
                  <a:schemeClr val="tx1"/>
                </a:solidFill>
              </a:rPr>
              <a:t>マスタデータ（ドキュメント）の項目表示を編集します</a:t>
            </a:r>
          </a:p>
          <a:p>
            <a:pPr marL="425053" lvl="1" indent="-228600" algn="l">
              <a:buFont typeface="+mj-ea"/>
              <a:buAutoNum type="circleNumDbPlain"/>
            </a:pP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FB-M-A-019_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ドキュメント分類マスタファイル」の内容を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Excel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で編集します。</a:t>
            </a:r>
          </a:p>
        </p:txBody>
      </p:sp>
      <p:sp>
        <p:nvSpPr>
          <p:cNvPr id="57" name="タイトル 1"/>
          <p:cNvSpPr txBox="1">
            <a:spLocks/>
          </p:cNvSpPr>
          <p:nvPr/>
        </p:nvSpPr>
        <p:spPr>
          <a:xfrm>
            <a:off x="1424761" y="274638"/>
            <a:ext cx="713913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algn="l"/>
            <a:r>
              <a:rPr lang="en-US" altLang="ja-JP" sz="1800" dirty="0"/>
              <a:t>4.4 </a:t>
            </a:r>
            <a:r>
              <a:rPr lang="ja-JP" altLang="en-US" sz="1800" dirty="0"/>
              <a:t>ドキュメント マスタデータファイル</a:t>
            </a:r>
            <a:r>
              <a:rPr lang="en-US" altLang="ja-JP" sz="1800" dirty="0"/>
              <a:t>Excel</a:t>
            </a:r>
            <a:r>
              <a:rPr lang="ja-JP" altLang="en-US" sz="1800" dirty="0"/>
              <a:t>編集</a:t>
            </a: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304887" y="2324457"/>
            <a:ext cx="1505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表示例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" name="直線コネクタ 2"/>
          <p:cNvCxnSpPr>
            <a:cxnSpLocks/>
            <a:stCxn id="55" idx="2"/>
          </p:cNvCxnSpPr>
          <p:nvPr/>
        </p:nvCxnSpPr>
        <p:spPr>
          <a:xfrm flipH="1">
            <a:off x="5051582" y="2050575"/>
            <a:ext cx="1514322" cy="704563"/>
          </a:xfrm>
          <a:prstGeom prst="straightConnector1">
            <a:avLst/>
          </a:prstGeom>
          <a:ln w="19050">
            <a:solidFill>
              <a:srgbClr val="FF0000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2"/>
          <p:cNvCxnSpPr>
            <a:cxnSpLocks/>
            <a:stCxn id="60" idx="2"/>
          </p:cNvCxnSpPr>
          <p:nvPr/>
        </p:nvCxnSpPr>
        <p:spPr>
          <a:xfrm flipH="1">
            <a:off x="7929558" y="2066029"/>
            <a:ext cx="488617" cy="2601411"/>
          </a:xfrm>
          <a:prstGeom prst="straightConnector1">
            <a:avLst/>
          </a:prstGeom>
          <a:ln w="19050">
            <a:solidFill>
              <a:srgbClr val="FF0000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7847FDE2-784C-49EF-9BA3-3F5FB5D007E1}"/>
              </a:ext>
            </a:extLst>
          </p:cNvPr>
          <p:cNvGrpSpPr/>
          <p:nvPr/>
        </p:nvGrpSpPr>
        <p:grpSpPr>
          <a:xfrm>
            <a:off x="123415" y="2656395"/>
            <a:ext cx="1992573" cy="4066118"/>
            <a:chOff x="123415" y="2656395"/>
            <a:chExt cx="1992573" cy="4066118"/>
          </a:xfrm>
        </p:grpSpPr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54073A7-AA22-4B9B-8211-8B8B8A59C9D1}"/>
                </a:ext>
              </a:extLst>
            </p:cNvPr>
            <p:cNvSpPr/>
            <p:nvPr/>
          </p:nvSpPr>
          <p:spPr>
            <a:xfrm>
              <a:off x="220550" y="4323979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インポートでデータファイル</a:t>
              </a:r>
              <a:b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エクスポート</a:t>
              </a: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DB68D3D2-688D-464B-A0A4-EF2358166CA2}"/>
                </a:ext>
              </a:extLst>
            </p:cNvPr>
            <p:cNvSpPr/>
            <p:nvPr/>
          </p:nvSpPr>
          <p:spPr>
            <a:xfrm>
              <a:off x="214876" y="5103512"/>
              <a:ext cx="1800000" cy="396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データファイル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Excel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編集／</a:t>
              </a:r>
              <a:b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</a:t>
              </a: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4B3D4A43-420F-43DA-9A93-C256F8466EDB}"/>
                </a:ext>
              </a:extLst>
            </p:cNvPr>
            <p:cNvSpPr/>
            <p:nvPr/>
          </p:nvSpPr>
          <p:spPr>
            <a:xfrm>
              <a:off x="220550" y="3091266"/>
              <a:ext cx="1800000" cy="252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メニュー選択</a:t>
              </a:r>
            </a:p>
          </p:txBody>
        </p:sp>
        <p:sp>
          <p:nvSpPr>
            <p:cNvPr id="43" name="下矢印 33">
              <a:extLst>
                <a:ext uri="{FF2B5EF4-FFF2-40B4-BE49-F238E27FC236}">
                  <a16:creationId xmlns:a16="http://schemas.microsoft.com/office/drawing/2014/main" id="{BE87C1F5-2F51-4F2F-B4B3-992660B63CFC}"/>
                </a:ext>
              </a:extLst>
            </p:cNvPr>
            <p:cNvSpPr/>
            <p:nvPr/>
          </p:nvSpPr>
          <p:spPr>
            <a:xfrm>
              <a:off x="991888" y="5663988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4" name="下矢印 34">
              <a:extLst>
                <a:ext uri="{FF2B5EF4-FFF2-40B4-BE49-F238E27FC236}">
                  <a16:creationId xmlns:a16="http://schemas.microsoft.com/office/drawing/2014/main" id="{366F1732-DFE1-49C0-AF9E-0636A304C1A0}"/>
                </a:ext>
              </a:extLst>
            </p:cNvPr>
            <p:cNvSpPr/>
            <p:nvPr/>
          </p:nvSpPr>
          <p:spPr>
            <a:xfrm>
              <a:off x="993795" y="6200570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5" name="角丸四角形 35">
              <a:extLst>
                <a:ext uri="{FF2B5EF4-FFF2-40B4-BE49-F238E27FC236}">
                  <a16:creationId xmlns:a16="http://schemas.microsoft.com/office/drawing/2014/main" id="{EA7ECD54-B0D1-4B5D-A15C-CC87566B8E33}"/>
                </a:ext>
              </a:extLst>
            </p:cNvPr>
            <p:cNvSpPr/>
            <p:nvPr/>
          </p:nvSpPr>
          <p:spPr>
            <a:xfrm>
              <a:off x="669795" y="6456113"/>
              <a:ext cx="900000" cy="266400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承認・公開</a:t>
              </a:r>
            </a:p>
          </p:txBody>
        </p:sp>
        <p:sp>
          <p:nvSpPr>
            <p:cNvPr id="46" name="角丸四角形 36">
              <a:extLst>
                <a:ext uri="{FF2B5EF4-FFF2-40B4-BE49-F238E27FC236}">
                  <a16:creationId xmlns:a16="http://schemas.microsoft.com/office/drawing/2014/main" id="{9C068770-6D83-4C90-9CB9-1E7141C81D86}"/>
                </a:ext>
              </a:extLst>
            </p:cNvPr>
            <p:cNvSpPr/>
            <p:nvPr/>
          </p:nvSpPr>
          <p:spPr>
            <a:xfrm>
              <a:off x="669795" y="5914884"/>
              <a:ext cx="900000" cy="2664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申請</a:t>
              </a:r>
            </a:p>
          </p:txBody>
        </p:sp>
        <p:sp>
          <p:nvSpPr>
            <p:cNvPr id="47" name="角丸四角形 38">
              <a:extLst>
                <a:ext uri="{FF2B5EF4-FFF2-40B4-BE49-F238E27FC236}">
                  <a16:creationId xmlns:a16="http://schemas.microsoft.com/office/drawing/2014/main" id="{E984DF2F-6390-4390-9EDA-4119DE99BE47}"/>
                </a:ext>
              </a:extLst>
            </p:cNvPr>
            <p:cNvSpPr/>
            <p:nvPr/>
          </p:nvSpPr>
          <p:spPr>
            <a:xfrm>
              <a:off x="123415" y="2814643"/>
              <a:ext cx="1992573" cy="2789671"/>
            </a:xfrm>
            <a:prstGeom prst="roundRect">
              <a:avLst>
                <a:gd name="adj" fmla="val 8069"/>
              </a:avLst>
            </a:prstGeom>
            <a:noFill/>
            <a:ln w="9525">
              <a:solidFill>
                <a:srgbClr val="C00000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8" name="角丸四角形 39">
              <a:extLst>
                <a:ext uri="{FF2B5EF4-FFF2-40B4-BE49-F238E27FC236}">
                  <a16:creationId xmlns:a16="http://schemas.microsoft.com/office/drawing/2014/main" id="{ED2C7C99-A97B-45C7-ACF9-EA1930C482BE}"/>
                </a:ext>
              </a:extLst>
            </p:cNvPr>
            <p:cNvSpPr/>
            <p:nvPr/>
          </p:nvSpPr>
          <p:spPr>
            <a:xfrm>
              <a:off x="408856" y="2656395"/>
              <a:ext cx="1391369" cy="396000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noProof="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登録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（ドキュメント）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9" name="下矢印 40">
              <a:extLst>
                <a:ext uri="{FF2B5EF4-FFF2-40B4-BE49-F238E27FC236}">
                  <a16:creationId xmlns:a16="http://schemas.microsoft.com/office/drawing/2014/main" id="{FE83F616-B7E3-4432-91B7-FC13252D65C0}"/>
                </a:ext>
              </a:extLst>
            </p:cNvPr>
            <p:cNvSpPr/>
            <p:nvPr/>
          </p:nvSpPr>
          <p:spPr>
            <a:xfrm>
              <a:off x="993795" y="4914899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DC832C81-8E4C-4891-BFD1-4587D969DD4F}"/>
                </a:ext>
              </a:extLst>
            </p:cNvPr>
            <p:cNvSpPr/>
            <p:nvPr/>
          </p:nvSpPr>
          <p:spPr>
            <a:xfrm>
              <a:off x="219795" y="3581532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インポートで一覧を表示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8" name="下矢印 47">
              <a:extLst>
                <a:ext uri="{FF2B5EF4-FFF2-40B4-BE49-F238E27FC236}">
                  <a16:creationId xmlns:a16="http://schemas.microsoft.com/office/drawing/2014/main" id="{70A29ECC-DF1A-4814-A096-57CDEBCF37BB}"/>
                </a:ext>
              </a:extLst>
            </p:cNvPr>
            <p:cNvSpPr/>
            <p:nvPr/>
          </p:nvSpPr>
          <p:spPr>
            <a:xfrm>
              <a:off x="993795" y="3379273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59" name="下矢印 48">
              <a:extLst>
                <a:ext uri="{FF2B5EF4-FFF2-40B4-BE49-F238E27FC236}">
                  <a16:creationId xmlns:a16="http://schemas.microsoft.com/office/drawing/2014/main" id="{A7B21018-6820-4D8F-BE85-9A027A4D313C}"/>
                </a:ext>
              </a:extLst>
            </p:cNvPr>
            <p:cNvSpPr/>
            <p:nvPr/>
          </p:nvSpPr>
          <p:spPr>
            <a:xfrm>
              <a:off x="993795" y="4147086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266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kumimoji="1" lang="ja-JP" altLang="en-US" sz="900" smtClean="0"/>
              <a:t>12</a:t>
            </a:fld>
            <a:endParaRPr kumimoji="1" lang="ja-JP" altLang="en-US" dirty="0"/>
          </a:p>
        </p:txBody>
      </p:sp>
      <p:sp>
        <p:nvSpPr>
          <p:cNvPr id="53" name="コンテンツ プレースホルダー 5"/>
          <p:cNvSpPr txBox="1">
            <a:spLocks/>
          </p:cNvSpPr>
          <p:nvPr/>
        </p:nvSpPr>
        <p:spPr>
          <a:xfrm>
            <a:off x="521280" y="881010"/>
            <a:ext cx="8526338" cy="1539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Wingdings" panose="05000000000000000000" pitchFamily="2" charset="2"/>
              <a:buChar char="l"/>
            </a:pPr>
            <a:r>
              <a:rPr lang="ja-JP" altLang="en-US" sz="1200" dirty="0">
                <a:solidFill>
                  <a:schemeClr val="tx1"/>
                </a:solidFill>
              </a:rPr>
              <a:t>マスタデータ（ドキュメント）ファイルをインポートします。</a:t>
            </a:r>
          </a:p>
          <a:p>
            <a:pPr marL="425053" lvl="1" indent="-228600" algn="l">
              <a:buFont typeface="+mj-ea"/>
              <a:buAutoNum type="circleNumDbPlain" startAt="2"/>
            </a:pP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「マスタデータエクスポート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インポート機能」画面を開きます。</a:t>
            </a: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 algn="l">
              <a:buFont typeface="+mj-lt"/>
              <a:buAutoNum type="romanLcPeriod"/>
            </a:pP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「インポート」タブを選択します。</a:t>
            </a: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 algn="l">
              <a:buFont typeface="+mj-lt"/>
              <a:buAutoNum type="romanLcPeriod"/>
            </a:pP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マスタデータの選択肢から、</a:t>
            </a:r>
            <a:r>
              <a:rPr lang="ja-JP" altLang="en-US" sz="12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ドキュメント分類マスタファイル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を選択します。</a:t>
            </a: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 algn="l">
              <a:buFont typeface="+mj-lt"/>
              <a:buAutoNum type="romanLcPeriod"/>
            </a:pP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「ファイル選択」ボタンをクリックし、編集した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Excel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ファイルを指定します。</a:t>
            </a: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 algn="l">
              <a:buFont typeface="+mj-lt"/>
              <a:buAutoNum type="romanLcPeriod"/>
            </a:pP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「インポート」ボタンをクリックし、マスタデータファイルを読み込みます。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pPr marL="425053" lvl="1" indent="-228600" algn="l">
              <a:buFont typeface="+mj-ea"/>
              <a:buAutoNum type="circleNumDbPlain" startAt="4"/>
            </a:pPr>
            <a:endParaRPr lang="en-US" altLang="ja-JP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タイトル 1"/>
          <p:cNvSpPr txBox="1">
            <a:spLocks/>
          </p:cNvSpPr>
          <p:nvPr/>
        </p:nvSpPr>
        <p:spPr>
          <a:xfrm>
            <a:off x="1424761" y="274638"/>
            <a:ext cx="713913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algn="l"/>
            <a:r>
              <a:rPr lang="en-US" altLang="ja-JP" sz="1800" dirty="0"/>
              <a:t>4.5 </a:t>
            </a:r>
            <a:r>
              <a:rPr lang="ja-JP" altLang="en-US" sz="1800" dirty="0"/>
              <a:t>ドキュメント マスタデータファイルインポート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8C1D901-DFAF-4EE2-8F1A-6E16EA6DA07B}"/>
              </a:ext>
            </a:extLst>
          </p:cNvPr>
          <p:cNvGrpSpPr/>
          <p:nvPr/>
        </p:nvGrpSpPr>
        <p:grpSpPr>
          <a:xfrm>
            <a:off x="2412372" y="2533388"/>
            <a:ext cx="6387465" cy="3807142"/>
            <a:chOff x="2412372" y="2533388"/>
            <a:chExt cx="6387465" cy="3807142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67E4EC36-DCDF-444D-9F1A-795AF8A46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2372" y="2533388"/>
              <a:ext cx="6387465" cy="3807142"/>
            </a:xfrm>
            <a:prstGeom prst="rect">
              <a:avLst/>
            </a:prstGeom>
          </p:spPr>
        </p:pic>
        <p:sp>
          <p:nvSpPr>
            <p:cNvPr id="27" name="角丸四角形 26"/>
            <p:cNvSpPr/>
            <p:nvPr/>
          </p:nvSpPr>
          <p:spPr>
            <a:xfrm>
              <a:off x="3932862" y="4066208"/>
              <a:ext cx="2508445" cy="295925"/>
            </a:xfrm>
            <a:prstGeom prst="roundRect">
              <a:avLst>
                <a:gd name="adj" fmla="val 3930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400622" y="3969763"/>
              <a:ext cx="674137" cy="43104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6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②</a:t>
              </a:r>
              <a:r>
                <a:rPr lang="en-US" altLang="ja-JP" sz="16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-ii</a:t>
              </a: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29" name="角丸四角形 28"/>
            <p:cNvSpPr/>
            <p:nvPr/>
          </p:nvSpPr>
          <p:spPr>
            <a:xfrm>
              <a:off x="3932864" y="4382763"/>
              <a:ext cx="2788778" cy="251796"/>
            </a:xfrm>
            <a:prstGeom prst="roundRect">
              <a:avLst>
                <a:gd name="adj" fmla="val 3930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6384573" y="4621579"/>
              <a:ext cx="674137" cy="43104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6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②</a:t>
              </a:r>
              <a:r>
                <a:rPr lang="en-US" altLang="ja-JP" sz="16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-iii</a:t>
              </a: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32" name="角丸四角形 31"/>
            <p:cNvSpPr/>
            <p:nvPr/>
          </p:nvSpPr>
          <p:spPr>
            <a:xfrm>
              <a:off x="7020634" y="4365524"/>
              <a:ext cx="817994" cy="251797"/>
            </a:xfrm>
            <a:prstGeom prst="roundRect">
              <a:avLst>
                <a:gd name="adj" fmla="val 3930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3697515" y="3614549"/>
              <a:ext cx="674137" cy="43104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6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②</a:t>
              </a:r>
              <a:r>
                <a:rPr lang="en-US" altLang="ja-JP" sz="16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-</a:t>
              </a:r>
              <a:r>
                <a:rPr kumimoji="1" lang="en-US" altLang="ja-JP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i</a:t>
              </a: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34" name="角丸四角形 33"/>
            <p:cNvSpPr/>
            <p:nvPr/>
          </p:nvSpPr>
          <p:spPr>
            <a:xfrm>
              <a:off x="3164576" y="3706327"/>
              <a:ext cx="532939" cy="219221"/>
            </a:xfrm>
            <a:prstGeom prst="roundRect">
              <a:avLst>
                <a:gd name="adj" fmla="val 3930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E7287A93-80A6-44AB-9157-219BC74A9648}"/>
              </a:ext>
            </a:extLst>
          </p:cNvPr>
          <p:cNvGrpSpPr/>
          <p:nvPr/>
        </p:nvGrpSpPr>
        <p:grpSpPr>
          <a:xfrm>
            <a:off x="123415" y="2656395"/>
            <a:ext cx="1992573" cy="4066118"/>
            <a:chOff x="123415" y="2656395"/>
            <a:chExt cx="1992573" cy="4066118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CF29F970-88D1-4A9A-A680-56FE1E42D663}"/>
                </a:ext>
              </a:extLst>
            </p:cNvPr>
            <p:cNvSpPr/>
            <p:nvPr/>
          </p:nvSpPr>
          <p:spPr>
            <a:xfrm>
              <a:off x="220550" y="4323979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インポートでデータファイル</a:t>
              </a:r>
              <a:b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エクスポート</a:t>
              </a: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9A5D062E-F2A1-4608-A27D-A984D4E2565A}"/>
                </a:ext>
              </a:extLst>
            </p:cNvPr>
            <p:cNvSpPr/>
            <p:nvPr/>
          </p:nvSpPr>
          <p:spPr>
            <a:xfrm>
              <a:off x="214876" y="5103512"/>
              <a:ext cx="1800000" cy="396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データファイル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Excel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編集／</a:t>
              </a:r>
              <a:b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</a:t>
              </a: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CF7430FB-25A0-49DC-AC8C-B004D06DC14E}"/>
                </a:ext>
              </a:extLst>
            </p:cNvPr>
            <p:cNvSpPr/>
            <p:nvPr/>
          </p:nvSpPr>
          <p:spPr>
            <a:xfrm>
              <a:off x="220550" y="3091266"/>
              <a:ext cx="1800000" cy="252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メニュー選択</a:t>
              </a:r>
            </a:p>
          </p:txBody>
        </p:sp>
        <p:sp>
          <p:nvSpPr>
            <p:cNvPr id="40" name="下矢印 33">
              <a:extLst>
                <a:ext uri="{FF2B5EF4-FFF2-40B4-BE49-F238E27FC236}">
                  <a16:creationId xmlns:a16="http://schemas.microsoft.com/office/drawing/2014/main" id="{A6D487FC-9F88-4F5F-93C5-A01BE76B75C2}"/>
                </a:ext>
              </a:extLst>
            </p:cNvPr>
            <p:cNvSpPr/>
            <p:nvPr/>
          </p:nvSpPr>
          <p:spPr>
            <a:xfrm>
              <a:off x="991888" y="5663988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1" name="下矢印 34">
              <a:extLst>
                <a:ext uri="{FF2B5EF4-FFF2-40B4-BE49-F238E27FC236}">
                  <a16:creationId xmlns:a16="http://schemas.microsoft.com/office/drawing/2014/main" id="{88A9DD21-EFEB-4053-A54E-397AB2D78F9C}"/>
                </a:ext>
              </a:extLst>
            </p:cNvPr>
            <p:cNvSpPr/>
            <p:nvPr/>
          </p:nvSpPr>
          <p:spPr>
            <a:xfrm>
              <a:off x="993795" y="6200570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2" name="角丸四角形 35">
              <a:extLst>
                <a:ext uri="{FF2B5EF4-FFF2-40B4-BE49-F238E27FC236}">
                  <a16:creationId xmlns:a16="http://schemas.microsoft.com/office/drawing/2014/main" id="{A0A282DE-380C-4AD9-913F-DC593F678319}"/>
                </a:ext>
              </a:extLst>
            </p:cNvPr>
            <p:cNvSpPr/>
            <p:nvPr/>
          </p:nvSpPr>
          <p:spPr>
            <a:xfrm>
              <a:off x="669795" y="6456113"/>
              <a:ext cx="900000" cy="266400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承認・公開</a:t>
              </a:r>
            </a:p>
          </p:txBody>
        </p:sp>
        <p:sp>
          <p:nvSpPr>
            <p:cNvPr id="43" name="角丸四角形 36">
              <a:extLst>
                <a:ext uri="{FF2B5EF4-FFF2-40B4-BE49-F238E27FC236}">
                  <a16:creationId xmlns:a16="http://schemas.microsoft.com/office/drawing/2014/main" id="{6011A391-CFA1-47E9-9EC5-97CF0870BB86}"/>
                </a:ext>
              </a:extLst>
            </p:cNvPr>
            <p:cNvSpPr/>
            <p:nvPr/>
          </p:nvSpPr>
          <p:spPr>
            <a:xfrm>
              <a:off x="669795" y="5914884"/>
              <a:ext cx="900000" cy="2664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申請</a:t>
              </a:r>
            </a:p>
          </p:txBody>
        </p:sp>
        <p:sp>
          <p:nvSpPr>
            <p:cNvPr id="44" name="角丸四角形 38">
              <a:extLst>
                <a:ext uri="{FF2B5EF4-FFF2-40B4-BE49-F238E27FC236}">
                  <a16:creationId xmlns:a16="http://schemas.microsoft.com/office/drawing/2014/main" id="{3A8134CE-C9A2-4652-ADD5-946152B5A530}"/>
                </a:ext>
              </a:extLst>
            </p:cNvPr>
            <p:cNvSpPr/>
            <p:nvPr/>
          </p:nvSpPr>
          <p:spPr>
            <a:xfrm>
              <a:off x="123415" y="2814643"/>
              <a:ext cx="1992573" cy="2789671"/>
            </a:xfrm>
            <a:prstGeom prst="roundRect">
              <a:avLst>
                <a:gd name="adj" fmla="val 8069"/>
              </a:avLst>
            </a:prstGeom>
            <a:noFill/>
            <a:ln w="9525">
              <a:solidFill>
                <a:srgbClr val="C00000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5" name="角丸四角形 39">
              <a:extLst>
                <a:ext uri="{FF2B5EF4-FFF2-40B4-BE49-F238E27FC236}">
                  <a16:creationId xmlns:a16="http://schemas.microsoft.com/office/drawing/2014/main" id="{C871F3FC-DEB9-4CD0-9C5A-D885980C9B2B}"/>
                </a:ext>
              </a:extLst>
            </p:cNvPr>
            <p:cNvSpPr/>
            <p:nvPr/>
          </p:nvSpPr>
          <p:spPr>
            <a:xfrm>
              <a:off x="408856" y="2656395"/>
              <a:ext cx="1391369" cy="396000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noProof="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登録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（ドキュメント）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6" name="下矢印 40">
              <a:extLst>
                <a:ext uri="{FF2B5EF4-FFF2-40B4-BE49-F238E27FC236}">
                  <a16:creationId xmlns:a16="http://schemas.microsoft.com/office/drawing/2014/main" id="{5BE25D5B-60CD-4DC2-9FF8-E0B42BEC7A10}"/>
                </a:ext>
              </a:extLst>
            </p:cNvPr>
            <p:cNvSpPr/>
            <p:nvPr/>
          </p:nvSpPr>
          <p:spPr>
            <a:xfrm>
              <a:off x="993795" y="4914899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CC539FB1-2121-41BA-9572-DBA625983CD5}"/>
                </a:ext>
              </a:extLst>
            </p:cNvPr>
            <p:cNvSpPr/>
            <p:nvPr/>
          </p:nvSpPr>
          <p:spPr>
            <a:xfrm>
              <a:off x="219795" y="3581532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インポートで一覧を表示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8" name="下矢印 47">
              <a:extLst>
                <a:ext uri="{FF2B5EF4-FFF2-40B4-BE49-F238E27FC236}">
                  <a16:creationId xmlns:a16="http://schemas.microsoft.com/office/drawing/2014/main" id="{331AC274-F923-4464-88CE-93B245C6649B}"/>
                </a:ext>
              </a:extLst>
            </p:cNvPr>
            <p:cNvSpPr/>
            <p:nvPr/>
          </p:nvSpPr>
          <p:spPr>
            <a:xfrm>
              <a:off x="993795" y="3379273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55" name="下矢印 48">
              <a:extLst>
                <a:ext uri="{FF2B5EF4-FFF2-40B4-BE49-F238E27FC236}">
                  <a16:creationId xmlns:a16="http://schemas.microsoft.com/office/drawing/2014/main" id="{9DD5AB59-83CE-43FE-B64F-D27B15720B3E}"/>
                </a:ext>
              </a:extLst>
            </p:cNvPr>
            <p:cNvSpPr/>
            <p:nvPr/>
          </p:nvSpPr>
          <p:spPr>
            <a:xfrm>
              <a:off x="993795" y="4147086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62B97BF-87B9-40B7-AA9D-299145BE38A3}"/>
              </a:ext>
            </a:extLst>
          </p:cNvPr>
          <p:cNvSpPr/>
          <p:nvPr/>
        </p:nvSpPr>
        <p:spPr>
          <a:xfrm>
            <a:off x="7551150" y="4643422"/>
            <a:ext cx="674137" cy="43104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lvl="0" indent="-266700" algn="ctr">
              <a:defRPr/>
            </a:pPr>
            <a:r>
              <a:rPr lang="ja-JP" altLang="en-US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  <a:r>
              <a:rPr lang="en-US" altLang="ja-JP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-iv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740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kumimoji="1" lang="ja-JP" altLang="en-US" sz="900" smtClean="0"/>
              <a:t>13</a:t>
            </a:fld>
            <a:endParaRPr kumimoji="1" lang="ja-JP" altLang="en-US" sz="900" dirty="0"/>
          </a:p>
        </p:txBody>
      </p:sp>
      <p:sp>
        <p:nvSpPr>
          <p:cNvPr id="49" name="コンテンツ プレースホルダー 5"/>
          <p:cNvSpPr txBox="1">
            <a:spLocks/>
          </p:cNvSpPr>
          <p:nvPr/>
        </p:nvSpPr>
        <p:spPr>
          <a:xfrm>
            <a:off x="521280" y="881010"/>
            <a:ext cx="8526338" cy="958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Wingdings" panose="05000000000000000000" pitchFamily="2" charset="2"/>
              <a:buChar char="l"/>
            </a:pPr>
            <a:r>
              <a:rPr lang="ja-JP" altLang="en-US" sz="1200" dirty="0">
                <a:solidFill>
                  <a:schemeClr val="tx1"/>
                </a:solidFill>
              </a:rPr>
              <a:t>マスタデータ（ドキュメント）ファイルをインポートします。</a:t>
            </a:r>
          </a:p>
          <a:p>
            <a:pPr marL="425053" lvl="1" indent="-228600" algn="l">
              <a:buFont typeface="+mj-ea"/>
              <a:buAutoNum type="circleNumDbPlain" startAt="3"/>
            </a:pP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インポートが終了すると「登録が完了しました。」と表示されます。</a:t>
            </a: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96453" lvl="1" algn="l"/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「エクスポート」タブをクリックし、「エクスポート」画面に戻ります。</a:t>
            </a:r>
          </a:p>
          <a:p>
            <a:pPr marL="425053" lvl="1" indent="-228600" algn="l">
              <a:buFont typeface="+mj-ea"/>
              <a:buAutoNum type="circleNumDbPlain" startAt="4"/>
            </a:pP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25053" lvl="1" indent="-228600" algn="l">
              <a:buFont typeface="+mj-ea"/>
              <a:buAutoNum type="circleNumDbPlain" startAt="4"/>
            </a:pP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タイトル 1"/>
          <p:cNvSpPr txBox="1">
            <a:spLocks/>
          </p:cNvSpPr>
          <p:nvPr/>
        </p:nvSpPr>
        <p:spPr>
          <a:xfrm>
            <a:off x="1424761" y="274638"/>
            <a:ext cx="713913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algn="l"/>
            <a:r>
              <a:rPr lang="en-US" altLang="ja-JP" sz="1800" dirty="0"/>
              <a:t>4.5 </a:t>
            </a:r>
            <a:r>
              <a:rPr lang="ja-JP" altLang="en-US" sz="1800" dirty="0"/>
              <a:t>ドキュメント マスタデータファイルインポート</a:t>
            </a: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E4257033-02BC-43DE-8E5B-42B14E14CF2B}"/>
              </a:ext>
            </a:extLst>
          </p:cNvPr>
          <p:cNvGrpSpPr/>
          <p:nvPr/>
        </p:nvGrpSpPr>
        <p:grpSpPr>
          <a:xfrm>
            <a:off x="123415" y="2656395"/>
            <a:ext cx="1992573" cy="4066118"/>
            <a:chOff x="123415" y="2656395"/>
            <a:chExt cx="1992573" cy="4066118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99871AA8-5049-47F1-A8C7-522A503FB544}"/>
                </a:ext>
              </a:extLst>
            </p:cNvPr>
            <p:cNvSpPr/>
            <p:nvPr/>
          </p:nvSpPr>
          <p:spPr>
            <a:xfrm>
              <a:off x="220550" y="4323979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インポートでデータファイル</a:t>
              </a:r>
              <a:b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エクスポート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A24078B7-8D65-45A3-AF94-C40E05EE28EC}"/>
                </a:ext>
              </a:extLst>
            </p:cNvPr>
            <p:cNvSpPr/>
            <p:nvPr/>
          </p:nvSpPr>
          <p:spPr>
            <a:xfrm>
              <a:off x="214876" y="5103512"/>
              <a:ext cx="1800000" cy="396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データファイル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Excel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編集／</a:t>
              </a:r>
              <a:b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1F3DEBCC-156A-40F0-921E-ECFD27B71A6C}"/>
                </a:ext>
              </a:extLst>
            </p:cNvPr>
            <p:cNvSpPr/>
            <p:nvPr/>
          </p:nvSpPr>
          <p:spPr>
            <a:xfrm>
              <a:off x="220550" y="3091266"/>
              <a:ext cx="1800000" cy="252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メニュー選択</a:t>
              </a:r>
            </a:p>
          </p:txBody>
        </p:sp>
        <p:sp>
          <p:nvSpPr>
            <p:cNvPr id="27" name="下矢印 33">
              <a:extLst>
                <a:ext uri="{FF2B5EF4-FFF2-40B4-BE49-F238E27FC236}">
                  <a16:creationId xmlns:a16="http://schemas.microsoft.com/office/drawing/2014/main" id="{932E1EB9-29D6-4335-826C-FE5E7D2A49D4}"/>
                </a:ext>
              </a:extLst>
            </p:cNvPr>
            <p:cNvSpPr/>
            <p:nvPr/>
          </p:nvSpPr>
          <p:spPr>
            <a:xfrm>
              <a:off x="991888" y="5663988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28" name="下矢印 34">
              <a:extLst>
                <a:ext uri="{FF2B5EF4-FFF2-40B4-BE49-F238E27FC236}">
                  <a16:creationId xmlns:a16="http://schemas.microsoft.com/office/drawing/2014/main" id="{8FCAB49F-60FE-490A-8E46-BD8685E22627}"/>
                </a:ext>
              </a:extLst>
            </p:cNvPr>
            <p:cNvSpPr/>
            <p:nvPr/>
          </p:nvSpPr>
          <p:spPr>
            <a:xfrm>
              <a:off x="993795" y="6200570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29" name="角丸四角形 35">
              <a:extLst>
                <a:ext uri="{FF2B5EF4-FFF2-40B4-BE49-F238E27FC236}">
                  <a16:creationId xmlns:a16="http://schemas.microsoft.com/office/drawing/2014/main" id="{7B4367CE-C7F0-488C-B007-332CD8A383DD}"/>
                </a:ext>
              </a:extLst>
            </p:cNvPr>
            <p:cNvSpPr/>
            <p:nvPr/>
          </p:nvSpPr>
          <p:spPr>
            <a:xfrm>
              <a:off x="669795" y="6456113"/>
              <a:ext cx="900000" cy="266400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承認・公開</a:t>
              </a:r>
            </a:p>
          </p:txBody>
        </p:sp>
        <p:sp>
          <p:nvSpPr>
            <p:cNvPr id="30" name="角丸四角形 36">
              <a:extLst>
                <a:ext uri="{FF2B5EF4-FFF2-40B4-BE49-F238E27FC236}">
                  <a16:creationId xmlns:a16="http://schemas.microsoft.com/office/drawing/2014/main" id="{DEE2D51B-D112-4B57-9D54-45C0E3A1B3B9}"/>
                </a:ext>
              </a:extLst>
            </p:cNvPr>
            <p:cNvSpPr/>
            <p:nvPr/>
          </p:nvSpPr>
          <p:spPr>
            <a:xfrm>
              <a:off x="669795" y="5914884"/>
              <a:ext cx="900000" cy="2664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申請</a:t>
              </a:r>
            </a:p>
          </p:txBody>
        </p:sp>
        <p:sp>
          <p:nvSpPr>
            <p:cNvPr id="31" name="角丸四角形 38">
              <a:extLst>
                <a:ext uri="{FF2B5EF4-FFF2-40B4-BE49-F238E27FC236}">
                  <a16:creationId xmlns:a16="http://schemas.microsoft.com/office/drawing/2014/main" id="{260321BB-FE50-4C63-998A-F57A8D0FBF55}"/>
                </a:ext>
              </a:extLst>
            </p:cNvPr>
            <p:cNvSpPr/>
            <p:nvPr/>
          </p:nvSpPr>
          <p:spPr>
            <a:xfrm>
              <a:off x="123415" y="2814643"/>
              <a:ext cx="1992573" cy="2789671"/>
            </a:xfrm>
            <a:prstGeom prst="roundRect">
              <a:avLst>
                <a:gd name="adj" fmla="val 8069"/>
              </a:avLst>
            </a:prstGeom>
            <a:noFill/>
            <a:ln w="9525">
              <a:solidFill>
                <a:srgbClr val="C00000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32" name="角丸四角形 39">
              <a:extLst>
                <a:ext uri="{FF2B5EF4-FFF2-40B4-BE49-F238E27FC236}">
                  <a16:creationId xmlns:a16="http://schemas.microsoft.com/office/drawing/2014/main" id="{187F8903-D6D2-4935-A6E4-473835DCBA78}"/>
                </a:ext>
              </a:extLst>
            </p:cNvPr>
            <p:cNvSpPr/>
            <p:nvPr/>
          </p:nvSpPr>
          <p:spPr>
            <a:xfrm>
              <a:off x="408856" y="2656395"/>
              <a:ext cx="1391369" cy="396000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noProof="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登録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（ドキュメント）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33" name="下矢印 40">
              <a:extLst>
                <a:ext uri="{FF2B5EF4-FFF2-40B4-BE49-F238E27FC236}">
                  <a16:creationId xmlns:a16="http://schemas.microsoft.com/office/drawing/2014/main" id="{3FE70C22-CE1D-4DDD-BBBA-1C2EB84096EA}"/>
                </a:ext>
              </a:extLst>
            </p:cNvPr>
            <p:cNvSpPr/>
            <p:nvPr/>
          </p:nvSpPr>
          <p:spPr>
            <a:xfrm>
              <a:off x="993795" y="4914899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41A2C514-F681-4885-B874-47DF734C4FA2}"/>
                </a:ext>
              </a:extLst>
            </p:cNvPr>
            <p:cNvSpPr/>
            <p:nvPr/>
          </p:nvSpPr>
          <p:spPr>
            <a:xfrm>
              <a:off x="219795" y="3581532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インポートで一覧を表示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" name="下矢印 47">
              <a:extLst>
                <a:ext uri="{FF2B5EF4-FFF2-40B4-BE49-F238E27FC236}">
                  <a16:creationId xmlns:a16="http://schemas.microsoft.com/office/drawing/2014/main" id="{FC079E80-BE43-4798-AB9F-25E31AD81D29}"/>
                </a:ext>
              </a:extLst>
            </p:cNvPr>
            <p:cNvSpPr/>
            <p:nvPr/>
          </p:nvSpPr>
          <p:spPr>
            <a:xfrm>
              <a:off x="993795" y="3379273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36" name="下矢印 48">
              <a:extLst>
                <a:ext uri="{FF2B5EF4-FFF2-40B4-BE49-F238E27FC236}">
                  <a16:creationId xmlns:a16="http://schemas.microsoft.com/office/drawing/2014/main" id="{50738453-B5C6-4977-950D-1F7D5A136D6C}"/>
                </a:ext>
              </a:extLst>
            </p:cNvPr>
            <p:cNvSpPr/>
            <p:nvPr/>
          </p:nvSpPr>
          <p:spPr>
            <a:xfrm>
              <a:off x="993795" y="4147086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3C73F03-2779-4FA7-9C99-777D389E52BF}"/>
              </a:ext>
            </a:extLst>
          </p:cNvPr>
          <p:cNvGrpSpPr/>
          <p:nvPr/>
        </p:nvGrpSpPr>
        <p:grpSpPr>
          <a:xfrm>
            <a:off x="2212368" y="2854395"/>
            <a:ext cx="6937849" cy="1743607"/>
            <a:chOff x="2212368" y="2854395"/>
            <a:chExt cx="6937849" cy="1743607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07C5B087-83B6-4E46-BFCF-6BEDD26F9304}"/>
                </a:ext>
              </a:extLst>
            </p:cNvPr>
            <p:cNvGrpSpPr/>
            <p:nvPr/>
          </p:nvGrpSpPr>
          <p:grpSpPr>
            <a:xfrm>
              <a:off x="2212368" y="2854395"/>
              <a:ext cx="6937849" cy="1743607"/>
              <a:chOff x="2212368" y="2854395"/>
              <a:chExt cx="6937849" cy="1743607"/>
            </a:xfrm>
          </p:grpSpPr>
          <p:pic>
            <p:nvPicPr>
              <p:cNvPr id="41" name="図 40">
                <a:extLst>
                  <a:ext uri="{FF2B5EF4-FFF2-40B4-BE49-F238E27FC236}">
                    <a16:creationId xmlns:a16="http://schemas.microsoft.com/office/drawing/2014/main" id="{8CC4E4C3-6543-40AF-AD9E-1DB68E98AD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2368" y="2854395"/>
                <a:ext cx="6937849" cy="1743607"/>
              </a:xfrm>
              <a:prstGeom prst="rect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</p:pic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BC2C5D19-018E-4B81-B0FC-DC99A69A9BCD}"/>
                  </a:ext>
                </a:extLst>
              </p:cNvPr>
              <p:cNvSpPr/>
              <p:nvPr/>
            </p:nvSpPr>
            <p:spPr>
              <a:xfrm>
                <a:off x="2837557" y="3599108"/>
                <a:ext cx="378252" cy="32385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1600" noProof="0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③</a:t>
                </a:r>
                <a:endParaRPr kumimoji="1" lang="ja-JP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  <p:sp>
            <p:nvSpPr>
              <p:cNvPr id="43" name="角丸四角形 52">
                <a:extLst>
                  <a:ext uri="{FF2B5EF4-FFF2-40B4-BE49-F238E27FC236}">
                    <a16:creationId xmlns:a16="http://schemas.microsoft.com/office/drawing/2014/main" id="{34A34536-EC99-4B56-800F-419430C6973F}"/>
                  </a:ext>
                </a:extLst>
              </p:cNvPr>
              <p:cNvSpPr/>
              <p:nvPr/>
            </p:nvSpPr>
            <p:spPr>
              <a:xfrm>
                <a:off x="2297362" y="3358187"/>
                <a:ext cx="639584" cy="215367"/>
              </a:xfrm>
              <a:prstGeom prst="roundRect">
                <a:avLst>
                  <a:gd name="adj" fmla="val 3930"/>
                </a:avLst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indent="-266700" algn="ctr">
                  <a:buFontTx/>
                  <a:buNone/>
                </a:pPr>
                <a:endParaRPr kumimoji="1" lang="ja-JP" altLang="en-US" sz="10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pic>
          <p:nvPicPr>
            <p:cNvPr id="40" name="図 39">
              <a:extLst>
                <a:ext uri="{FF2B5EF4-FFF2-40B4-BE49-F238E27FC236}">
                  <a16:creationId xmlns:a16="http://schemas.microsoft.com/office/drawing/2014/main" id="{F1977615-7BA8-4264-BDD9-800BABF63D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344" t="48289" r="53561" b="48403"/>
            <a:stretch/>
          </p:blipFill>
          <p:spPr>
            <a:xfrm>
              <a:off x="4136922" y="3962400"/>
              <a:ext cx="999814" cy="1029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990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kumimoji="1" lang="ja-JP" altLang="en-US" sz="900" smtClean="0"/>
              <a:t>14</a:t>
            </a:fld>
            <a:endParaRPr kumimoji="1" lang="ja-JP" altLang="en-US" sz="900" dirty="0"/>
          </a:p>
        </p:txBody>
      </p:sp>
      <p:sp>
        <p:nvSpPr>
          <p:cNvPr id="58" name="タイトル 1"/>
          <p:cNvSpPr txBox="1">
            <a:spLocks/>
          </p:cNvSpPr>
          <p:nvPr/>
        </p:nvSpPr>
        <p:spPr>
          <a:xfrm>
            <a:off x="1424761" y="274638"/>
            <a:ext cx="713913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algn="l"/>
            <a:r>
              <a:rPr lang="en-US" altLang="ja-JP" sz="1800" dirty="0"/>
              <a:t>4.5 </a:t>
            </a:r>
            <a:r>
              <a:rPr lang="ja-JP" altLang="en-US" sz="1800" dirty="0"/>
              <a:t>ドキュメント マスタデータファイルインポート</a:t>
            </a:r>
          </a:p>
        </p:txBody>
      </p:sp>
      <p:sp>
        <p:nvSpPr>
          <p:cNvPr id="34" name="サブタイトル 1"/>
          <p:cNvSpPr txBox="1">
            <a:spLocks/>
          </p:cNvSpPr>
          <p:nvPr/>
        </p:nvSpPr>
        <p:spPr>
          <a:xfrm>
            <a:off x="6303344" y="6574422"/>
            <a:ext cx="2476896" cy="255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ja-JP" sz="900" dirty="0">
              <a:solidFill>
                <a:schemeClr val="tx1"/>
              </a:solidFill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2159118F-20E5-422D-8360-33D340D83257}"/>
              </a:ext>
            </a:extLst>
          </p:cNvPr>
          <p:cNvGrpSpPr/>
          <p:nvPr/>
        </p:nvGrpSpPr>
        <p:grpSpPr>
          <a:xfrm>
            <a:off x="2265691" y="2446715"/>
            <a:ext cx="6761050" cy="3383573"/>
            <a:chOff x="2265691" y="2446715"/>
            <a:chExt cx="6761050" cy="3383573"/>
          </a:xfrm>
        </p:grpSpPr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55D56676-93D2-4F55-8EFD-760963D98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65691" y="2446715"/>
              <a:ext cx="6761050" cy="3383573"/>
            </a:xfrm>
            <a:prstGeom prst="rect">
              <a:avLst/>
            </a:prstGeom>
          </p:spPr>
        </p:pic>
        <p:sp>
          <p:nvSpPr>
            <p:cNvPr id="41" name="角丸四角形 40"/>
            <p:cNvSpPr/>
            <p:nvPr/>
          </p:nvSpPr>
          <p:spPr>
            <a:xfrm>
              <a:off x="2485261" y="3851532"/>
              <a:ext cx="6228646" cy="72285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8223968" y="3555978"/>
              <a:ext cx="339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solidFill>
                    <a:srgbClr val="FF0000"/>
                  </a:solidFill>
                </a:rPr>
                <a:t>④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3" name="角丸四角形 62"/>
            <p:cNvSpPr/>
            <p:nvPr/>
          </p:nvSpPr>
          <p:spPr>
            <a:xfrm>
              <a:off x="2828713" y="5372839"/>
              <a:ext cx="5885194" cy="237929"/>
            </a:xfrm>
            <a:prstGeom prst="roundRect">
              <a:avLst>
                <a:gd name="adj" fmla="val 2015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50" name="サブタイトル 1"/>
          <p:cNvSpPr txBox="1">
            <a:spLocks/>
          </p:cNvSpPr>
          <p:nvPr/>
        </p:nvSpPr>
        <p:spPr>
          <a:xfrm>
            <a:off x="5322223" y="6096479"/>
            <a:ext cx="3616362" cy="5670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900" dirty="0">
                <a:solidFill>
                  <a:schemeClr val="tx1"/>
                </a:solidFill>
              </a:rPr>
              <a:t>検索画面では、登録データが表示順でソートされます。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l"/>
            <a:r>
              <a:rPr lang="ja-JP" altLang="en-US" sz="900" dirty="0">
                <a:solidFill>
                  <a:schemeClr val="tx1"/>
                </a:solidFill>
              </a:rPr>
              <a:t>正しい位置に追加データが表示されているかを確認してください。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l"/>
            <a:r>
              <a:rPr lang="en-US" altLang="ja-JP" sz="900" dirty="0">
                <a:solidFill>
                  <a:schemeClr val="tx1"/>
                </a:solidFill>
              </a:rPr>
              <a:t>※</a:t>
            </a:r>
            <a:r>
              <a:rPr lang="ja-JP" altLang="en-US" sz="900" dirty="0">
                <a:solidFill>
                  <a:schemeClr val="tx1"/>
                </a:solidFill>
              </a:rPr>
              <a:t>削除の場合は対象の行が表示されません。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l"/>
            <a:endParaRPr lang="en-US" altLang="ja-JP" sz="900" dirty="0">
              <a:solidFill>
                <a:schemeClr val="tx1"/>
              </a:solidFill>
            </a:endParaRPr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AB1ED27E-AC3F-4BBA-B543-45FFED7059B1}"/>
              </a:ext>
            </a:extLst>
          </p:cNvPr>
          <p:cNvGrpSpPr/>
          <p:nvPr/>
        </p:nvGrpSpPr>
        <p:grpSpPr>
          <a:xfrm>
            <a:off x="123415" y="2656395"/>
            <a:ext cx="1992573" cy="4066118"/>
            <a:chOff x="123415" y="2656395"/>
            <a:chExt cx="1992573" cy="4066118"/>
          </a:xfrm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BFFECA52-4453-4DA1-A6AF-745715B99EBE}"/>
                </a:ext>
              </a:extLst>
            </p:cNvPr>
            <p:cNvSpPr/>
            <p:nvPr/>
          </p:nvSpPr>
          <p:spPr>
            <a:xfrm>
              <a:off x="220550" y="4323979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インポートでデータファイル</a:t>
              </a:r>
              <a:b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エクスポート</a:t>
              </a: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8E7F260D-FE7D-4B91-BEA8-7FC142B35A12}"/>
                </a:ext>
              </a:extLst>
            </p:cNvPr>
            <p:cNvSpPr/>
            <p:nvPr/>
          </p:nvSpPr>
          <p:spPr>
            <a:xfrm>
              <a:off x="214876" y="5103512"/>
              <a:ext cx="1800000" cy="396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データファイル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Excel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編集／</a:t>
              </a:r>
              <a:b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</a:t>
              </a: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B4935852-E301-4EEB-9858-92A0623712C5}"/>
                </a:ext>
              </a:extLst>
            </p:cNvPr>
            <p:cNvSpPr/>
            <p:nvPr/>
          </p:nvSpPr>
          <p:spPr>
            <a:xfrm>
              <a:off x="220550" y="3091266"/>
              <a:ext cx="1800000" cy="252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メニュー選択</a:t>
              </a:r>
            </a:p>
          </p:txBody>
        </p:sp>
        <p:sp>
          <p:nvSpPr>
            <p:cNvPr id="52" name="下矢印 33">
              <a:extLst>
                <a:ext uri="{FF2B5EF4-FFF2-40B4-BE49-F238E27FC236}">
                  <a16:creationId xmlns:a16="http://schemas.microsoft.com/office/drawing/2014/main" id="{260AA2BD-C19F-49EE-8249-C2CC98AFEAE2}"/>
                </a:ext>
              </a:extLst>
            </p:cNvPr>
            <p:cNvSpPr/>
            <p:nvPr/>
          </p:nvSpPr>
          <p:spPr>
            <a:xfrm>
              <a:off x="991888" y="5663988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53" name="下矢印 34">
              <a:extLst>
                <a:ext uri="{FF2B5EF4-FFF2-40B4-BE49-F238E27FC236}">
                  <a16:creationId xmlns:a16="http://schemas.microsoft.com/office/drawing/2014/main" id="{C692349C-2EFC-4E03-967A-39747AE2E65B}"/>
                </a:ext>
              </a:extLst>
            </p:cNvPr>
            <p:cNvSpPr/>
            <p:nvPr/>
          </p:nvSpPr>
          <p:spPr>
            <a:xfrm>
              <a:off x="993795" y="6200570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54" name="角丸四角形 35">
              <a:extLst>
                <a:ext uri="{FF2B5EF4-FFF2-40B4-BE49-F238E27FC236}">
                  <a16:creationId xmlns:a16="http://schemas.microsoft.com/office/drawing/2014/main" id="{305F19FF-8322-4775-BDB7-C938A903B6F5}"/>
                </a:ext>
              </a:extLst>
            </p:cNvPr>
            <p:cNvSpPr/>
            <p:nvPr/>
          </p:nvSpPr>
          <p:spPr>
            <a:xfrm>
              <a:off x="669795" y="6456113"/>
              <a:ext cx="900000" cy="266400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承認・公開</a:t>
              </a:r>
            </a:p>
          </p:txBody>
        </p:sp>
        <p:sp>
          <p:nvSpPr>
            <p:cNvPr id="55" name="角丸四角形 36">
              <a:extLst>
                <a:ext uri="{FF2B5EF4-FFF2-40B4-BE49-F238E27FC236}">
                  <a16:creationId xmlns:a16="http://schemas.microsoft.com/office/drawing/2014/main" id="{B1BB4496-DB26-421D-8A54-3C3D58913845}"/>
                </a:ext>
              </a:extLst>
            </p:cNvPr>
            <p:cNvSpPr/>
            <p:nvPr/>
          </p:nvSpPr>
          <p:spPr>
            <a:xfrm>
              <a:off x="669795" y="5914884"/>
              <a:ext cx="900000" cy="2664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申請</a:t>
              </a:r>
            </a:p>
          </p:txBody>
        </p:sp>
        <p:sp>
          <p:nvSpPr>
            <p:cNvPr id="56" name="角丸四角形 38">
              <a:extLst>
                <a:ext uri="{FF2B5EF4-FFF2-40B4-BE49-F238E27FC236}">
                  <a16:creationId xmlns:a16="http://schemas.microsoft.com/office/drawing/2014/main" id="{7CA72A43-D415-4E6D-B48F-52326CAFD5F2}"/>
                </a:ext>
              </a:extLst>
            </p:cNvPr>
            <p:cNvSpPr/>
            <p:nvPr/>
          </p:nvSpPr>
          <p:spPr>
            <a:xfrm>
              <a:off x="123415" y="2814643"/>
              <a:ext cx="1992573" cy="2789671"/>
            </a:xfrm>
            <a:prstGeom prst="roundRect">
              <a:avLst>
                <a:gd name="adj" fmla="val 8069"/>
              </a:avLst>
            </a:prstGeom>
            <a:noFill/>
            <a:ln w="9525">
              <a:solidFill>
                <a:srgbClr val="C00000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57" name="角丸四角形 39">
              <a:extLst>
                <a:ext uri="{FF2B5EF4-FFF2-40B4-BE49-F238E27FC236}">
                  <a16:creationId xmlns:a16="http://schemas.microsoft.com/office/drawing/2014/main" id="{DF09D51E-7A48-474C-9F35-172D61D68C31}"/>
                </a:ext>
              </a:extLst>
            </p:cNvPr>
            <p:cNvSpPr/>
            <p:nvPr/>
          </p:nvSpPr>
          <p:spPr>
            <a:xfrm>
              <a:off x="408856" y="2656395"/>
              <a:ext cx="1391369" cy="396000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noProof="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登録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（ドキュメント）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60" name="下矢印 40">
              <a:extLst>
                <a:ext uri="{FF2B5EF4-FFF2-40B4-BE49-F238E27FC236}">
                  <a16:creationId xmlns:a16="http://schemas.microsoft.com/office/drawing/2014/main" id="{92AC16B0-FB12-4088-A648-451137BDC07F}"/>
                </a:ext>
              </a:extLst>
            </p:cNvPr>
            <p:cNvSpPr/>
            <p:nvPr/>
          </p:nvSpPr>
          <p:spPr>
            <a:xfrm>
              <a:off x="993795" y="4914899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0B62B448-DBC5-4118-9A65-C675C4B13A07}"/>
                </a:ext>
              </a:extLst>
            </p:cNvPr>
            <p:cNvSpPr/>
            <p:nvPr/>
          </p:nvSpPr>
          <p:spPr>
            <a:xfrm>
              <a:off x="219795" y="3581532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インポートで一覧を表示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4" name="下矢印 47">
              <a:extLst>
                <a:ext uri="{FF2B5EF4-FFF2-40B4-BE49-F238E27FC236}">
                  <a16:creationId xmlns:a16="http://schemas.microsoft.com/office/drawing/2014/main" id="{31B36EBA-F211-42D6-B469-F77AA6B60F93}"/>
                </a:ext>
              </a:extLst>
            </p:cNvPr>
            <p:cNvSpPr/>
            <p:nvPr/>
          </p:nvSpPr>
          <p:spPr>
            <a:xfrm>
              <a:off x="993795" y="3379273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66" name="下矢印 48">
              <a:extLst>
                <a:ext uri="{FF2B5EF4-FFF2-40B4-BE49-F238E27FC236}">
                  <a16:creationId xmlns:a16="http://schemas.microsoft.com/office/drawing/2014/main" id="{7988E4F2-5512-4E25-B046-320A60CAD47D}"/>
                </a:ext>
              </a:extLst>
            </p:cNvPr>
            <p:cNvSpPr/>
            <p:nvPr/>
          </p:nvSpPr>
          <p:spPr>
            <a:xfrm>
              <a:off x="993795" y="4147086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59" name="コンテンツ プレースホルダー 5">
            <a:extLst>
              <a:ext uri="{FF2B5EF4-FFF2-40B4-BE49-F238E27FC236}">
                <a16:creationId xmlns:a16="http://schemas.microsoft.com/office/drawing/2014/main" id="{E3230328-2693-4E67-8FAB-D7D154037BEE}"/>
              </a:ext>
            </a:extLst>
          </p:cNvPr>
          <p:cNvSpPr txBox="1">
            <a:spLocks/>
          </p:cNvSpPr>
          <p:nvPr/>
        </p:nvSpPr>
        <p:spPr>
          <a:xfrm>
            <a:off x="521279" y="881010"/>
            <a:ext cx="8810979" cy="1177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Wingdings" panose="05000000000000000000" pitchFamily="2" charset="2"/>
              <a:buChar char="l"/>
            </a:pPr>
            <a:r>
              <a:rPr lang="ja-JP" altLang="en-US" sz="1200" dirty="0">
                <a:solidFill>
                  <a:schemeClr val="tx1"/>
                </a:solidFill>
              </a:rPr>
              <a:t>インポートした内容を確認します。</a:t>
            </a:r>
          </a:p>
          <a:p>
            <a:pPr marL="425053" lvl="1" indent="-228600" algn="l">
              <a:buFont typeface="+mj-ea"/>
              <a:buAutoNum type="circleNumDbPlain" startAt="4"/>
            </a:pP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「エクスポート」画面でエクスポート時と同じ検索条件を設定・選択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し、「検索」ボタンをクリックします。</a:t>
            </a: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96453" lvl="1" algn="l"/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（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4.2.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マスタデータ登録　検索／画面遷移」で設定・選択した検索条件 ）</a:t>
            </a: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25053" lvl="1" indent="-228600" algn="l">
              <a:buAutoNum type="circleNumDbPlain" startAt="5"/>
            </a:pP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一覧画面が表示され、内容を確認することができます。</a:t>
            </a: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96453" lvl="1" algn="l"/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インポート内容に問題が無ければ、「申請」に進みます。</a:t>
            </a: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BF943E00-4095-4ED3-8B2C-497DB71C14ED}"/>
              </a:ext>
            </a:extLst>
          </p:cNvPr>
          <p:cNvGrpSpPr/>
          <p:nvPr/>
        </p:nvGrpSpPr>
        <p:grpSpPr>
          <a:xfrm>
            <a:off x="2261757" y="5340831"/>
            <a:ext cx="3384466" cy="1235416"/>
            <a:chOff x="2261757" y="5340831"/>
            <a:chExt cx="3384466" cy="1235416"/>
          </a:xfrm>
        </p:grpSpPr>
        <p:sp>
          <p:nvSpPr>
            <p:cNvPr id="71" name="角丸四角形 62">
              <a:extLst>
                <a:ext uri="{FF2B5EF4-FFF2-40B4-BE49-F238E27FC236}">
                  <a16:creationId xmlns:a16="http://schemas.microsoft.com/office/drawing/2014/main" id="{10E29BE1-0F54-4F7F-B3B8-4F81EC5F5775}"/>
                </a:ext>
              </a:extLst>
            </p:cNvPr>
            <p:cNvSpPr/>
            <p:nvPr/>
          </p:nvSpPr>
          <p:spPr>
            <a:xfrm>
              <a:off x="2261757" y="5426627"/>
              <a:ext cx="2902121" cy="114962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775F05A0-18B8-42B9-9A1F-C3FF08155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4500" y="5694634"/>
              <a:ext cx="2627604" cy="634039"/>
            </a:xfrm>
            <a:prstGeom prst="rect">
              <a:avLst/>
            </a:prstGeom>
          </p:spPr>
        </p:pic>
        <p:sp>
          <p:nvSpPr>
            <p:cNvPr id="23" name="正方形/長方形 22"/>
            <p:cNvSpPr/>
            <p:nvPr/>
          </p:nvSpPr>
          <p:spPr>
            <a:xfrm>
              <a:off x="2351369" y="5340831"/>
              <a:ext cx="2461013" cy="2462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</a:t>
              </a:r>
              <a:r>
                <a:rPr lang="en-US" altLang="ja-JP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Excel</a:t>
              </a:r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の内容（追加例）</a:t>
              </a:r>
            </a:p>
          </p:txBody>
        </p:sp>
        <p:sp>
          <p:nvSpPr>
            <p:cNvPr id="62" name="角丸四角形 61"/>
            <p:cNvSpPr/>
            <p:nvPr/>
          </p:nvSpPr>
          <p:spPr>
            <a:xfrm>
              <a:off x="2430136" y="6158689"/>
              <a:ext cx="2684856" cy="160774"/>
            </a:xfrm>
            <a:prstGeom prst="roundRect">
              <a:avLst>
                <a:gd name="adj" fmla="val 2015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1" name="サブタイトル 1"/>
            <p:cNvSpPr txBox="1">
              <a:spLocks/>
            </p:cNvSpPr>
            <p:nvPr/>
          </p:nvSpPr>
          <p:spPr>
            <a:xfrm>
              <a:off x="2389124" y="6338061"/>
              <a:ext cx="3257099" cy="23636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kumimoji="1" sz="2800" kern="1200">
                  <a:solidFill>
                    <a:schemeClr val="tx1">
                      <a:tint val="7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kumimoji="1"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kumimoji="1"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kumimoji="1"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kumimoji="1"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kumimoji="1"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kumimoji="1"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kumimoji="1"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kumimoji="1"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ja-JP" sz="900" dirty="0">
                  <a:solidFill>
                    <a:schemeClr val="tx1"/>
                  </a:solidFill>
                </a:rPr>
                <a:t>Excel</a:t>
              </a:r>
              <a:r>
                <a:rPr lang="ja-JP" altLang="en-US" sz="900" dirty="0">
                  <a:solidFill>
                    <a:schemeClr val="tx1"/>
                  </a:solidFill>
                </a:rPr>
                <a:t>ファイルでは最終行にデータを追加登録</a:t>
              </a:r>
              <a:endParaRPr lang="en-US" altLang="ja-JP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5" name="曲線コネクタ 64"/>
          <p:cNvCxnSpPr>
            <a:cxnSpLocks/>
            <a:stCxn id="62" idx="3"/>
          </p:cNvCxnSpPr>
          <p:nvPr/>
        </p:nvCxnSpPr>
        <p:spPr>
          <a:xfrm flipV="1">
            <a:off x="5114992" y="5651633"/>
            <a:ext cx="365066" cy="587443"/>
          </a:xfrm>
          <a:prstGeom prst="curved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77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388000" y="6544800"/>
            <a:ext cx="694800" cy="293117"/>
          </a:xfrm>
        </p:spPr>
        <p:txBody>
          <a:bodyPr/>
          <a:lstStyle/>
          <a:p>
            <a:fld id="{AAEC5578-235D-485F-9B50-9803794400B3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395265" y="274638"/>
            <a:ext cx="713913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algn="l"/>
            <a:endParaRPr lang="ja-JP" altLang="en-US" sz="1800" dirty="0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31C5B501-0577-4A43-ABA0-F1808D4A1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/>
          <a:p>
            <a:r>
              <a:rPr lang="ja-JP" altLang="en-US" dirty="0"/>
              <a:t>マスタデータ登録</a:t>
            </a:r>
            <a:br>
              <a:rPr lang="en-US" altLang="ja-JP" dirty="0"/>
            </a:br>
            <a:r>
              <a:rPr lang="ja-JP" altLang="en-US" dirty="0"/>
              <a:t>外形図・</a:t>
            </a:r>
            <a:r>
              <a:rPr lang="en-US" altLang="ja-JP" dirty="0"/>
              <a:t>CAD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456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kumimoji="1" lang="ja-JP" altLang="en-US" sz="900" smtClean="0">
                <a:solidFill>
                  <a:srgbClr val="898989"/>
                </a:solidFill>
                <a:latin typeface="+mn-lt"/>
              </a:rPr>
              <a:t>16</a:t>
            </a:fld>
            <a:endParaRPr kumimoji="1" lang="ja-JP" altLang="en-US" sz="900" dirty="0">
              <a:solidFill>
                <a:srgbClr val="898989"/>
              </a:solidFill>
              <a:latin typeface="+mn-lt"/>
            </a:endParaRPr>
          </a:p>
        </p:txBody>
      </p:sp>
      <p:sp>
        <p:nvSpPr>
          <p:cNvPr id="7" name="コンテンツ プレースホルダー 5"/>
          <p:cNvSpPr>
            <a:spLocks noGrp="1"/>
          </p:cNvSpPr>
          <p:nvPr>
            <p:ph idx="1"/>
          </p:nvPr>
        </p:nvSpPr>
        <p:spPr>
          <a:xfrm>
            <a:off x="438150" y="907200"/>
            <a:ext cx="8387495" cy="838377"/>
          </a:xfrm>
        </p:spPr>
        <p:txBody>
          <a:bodyPr>
            <a:noAutofit/>
          </a:bodyPr>
          <a:lstStyle/>
          <a:p>
            <a:pPr marL="358775" lvl="1" indent="-358775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ja-JP" altLang="ja-JP" dirty="0"/>
              <a:t>グループ共通認証基盤でログインし、「メニュー」画面を開きます。</a:t>
            </a:r>
            <a:endParaRPr lang="en-US" altLang="ja-JP" dirty="0"/>
          </a:p>
          <a:p>
            <a:pPr marL="358775" lvl="1" indent="-358775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ja-JP" altLang="ja-JP" dirty="0"/>
              <a:t>「メニュー」画面の「</a:t>
            </a:r>
            <a:r>
              <a:rPr lang="ja-JP" altLang="en-US" dirty="0"/>
              <a:t>マスタデータエクスポート</a:t>
            </a:r>
            <a:r>
              <a:rPr lang="en-US" altLang="ja-JP" dirty="0"/>
              <a:t>/</a:t>
            </a:r>
            <a:r>
              <a:rPr lang="ja-JP" altLang="en-US" dirty="0"/>
              <a:t>インポート</a:t>
            </a:r>
            <a:r>
              <a:rPr lang="ja-JP" altLang="ja-JP" dirty="0"/>
              <a:t>」ボタンをクリックし</a:t>
            </a:r>
            <a:br>
              <a:rPr lang="en-US" altLang="ja-JP" dirty="0"/>
            </a:br>
            <a:r>
              <a:rPr lang="ja-JP" altLang="en-US" dirty="0"/>
              <a:t>「マスタデータエクスポート</a:t>
            </a:r>
            <a:r>
              <a:rPr lang="en-US" altLang="ja-JP" dirty="0"/>
              <a:t>/</a:t>
            </a:r>
            <a:r>
              <a:rPr lang="ja-JP" altLang="en-US" dirty="0"/>
              <a:t>インポート機能」画面を表示します。</a:t>
            </a:r>
          </a:p>
        </p:txBody>
      </p:sp>
      <p:sp>
        <p:nvSpPr>
          <p:cNvPr id="38" name="タイトル 1"/>
          <p:cNvSpPr txBox="1">
            <a:spLocks/>
          </p:cNvSpPr>
          <p:nvPr/>
        </p:nvSpPr>
        <p:spPr>
          <a:xfrm>
            <a:off x="1400185" y="279558"/>
            <a:ext cx="713913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 algn="l">
              <a:defRPr/>
            </a:pP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5.1 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外形図・</a:t>
            </a: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CAD 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メニュー選択</a:t>
            </a:r>
          </a:p>
        </p:txBody>
      </p:sp>
      <p:sp>
        <p:nvSpPr>
          <p:cNvPr id="21" name="下矢印 33">
            <a:extLst>
              <a:ext uri="{FF2B5EF4-FFF2-40B4-BE49-F238E27FC236}">
                <a16:creationId xmlns:a16="http://schemas.microsoft.com/office/drawing/2014/main" id="{7D308C15-5A03-4B3B-AD82-746E1B0AAE69}"/>
              </a:ext>
            </a:extLst>
          </p:cNvPr>
          <p:cNvSpPr/>
          <p:nvPr/>
        </p:nvSpPr>
        <p:spPr>
          <a:xfrm>
            <a:off x="991888" y="5663988"/>
            <a:ext cx="252000" cy="216000"/>
          </a:xfrm>
          <a:prstGeom prst="down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2" name="下矢印 34">
            <a:extLst>
              <a:ext uri="{FF2B5EF4-FFF2-40B4-BE49-F238E27FC236}">
                <a16:creationId xmlns:a16="http://schemas.microsoft.com/office/drawing/2014/main" id="{EBBCAE61-FA79-4C1B-B78F-6EC8E8673A30}"/>
              </a:ext>
            </a:extLst>
          </p:cNvPr>
          <p:cNvSpPr/>
          <p:nvPr/>
        </p:nvSpPr>
        <p:spPr>
          <a:xfrm>
            <a:off x="993795" y="6200570"/>
            <a:ext cx="252000" cy="216000"/>
          </a:xfrm>
          <a:prstGeom prst="down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3" name="角丸四角形 35">
            <a:extLst>
              <a:ext uri="{FF2B5EF4-FFF2-40B4-BE49-F238E27FC236}">
                <a16:creationId xmlns:a16="http://schemas.microsoft.com/office/drawing/2014/main" id="{40ECEC19-1310-493C-8D2F-DFA1A4232077}"/>
              </a:ext>
            </a:extLst>
          </p:cNvPr>
          <p:cNvSpPr/>
          <p:nvPr/>
        </p:nvSpPr>
        <p:spPr>
          <a:xfrm>
            <a:off x="669795" y="6456113"/>
            <a:ext cx="900000" cy="266400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承認・公開</a:t>
            </a:r>
          </a:p>
        </p:txBody>
      </p:sp>
      <p:sp>
        <p:nvSpPr>
          <p:cNvPr id="26" name="角丸四角形 36">
            <a:extLst>
              <a:ext uri="{FF2B5EF4-FFF2-40B4-BE49-F238E27FC236}">
                <a16:creationId xmlns:a16="http://schemas.microsoft.com/office/drawing/2014/main" id="{A17AF8A7-AE71-410D-A80C-2F9B539E7BDF}"/>
              </a:ext>
            </a:extLst>
          </p:cNvPr>
          <p:cNvSpPr/>
          <p:nvPr/>
        </p:nvSpPr>
        <p:spPr>
          <a:xfrm>
            <a:off x="669795" y="5914884"/>
            <a:ext cx="900000" cy="266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申請</a:t>
            </a:r>
          </a:p>
        </p:txBody>
      </p:sp>
      <p:sp>
        <p:nvSpPr>
          <p:cNvPr id="27" name="角丸四角形 38">
            <a:extLst>
              <a:ext uri="{FF2B5EF4-FFF2-40B4-BE49-F238E27FC236}">
                <a16:creationId xmlns:a16="http://schemas.microsoft.com/office/drawing/2014/main" id="{6A58EB82-096F-451A-82C9-8927A44F7F90}"/>
              </a:ext>
            </a:extLst>
          </p:cNvPr>
          <p:cNvSpPr/>
          <p:nvPr/>
        </p:nvSpPr>
        <p:spPr>
          <a:xfrm>
            <a:off x="123415" y="2814643"/>
            <a:ext cx="1992573" cy="2789671"/>
          </a:xfrm>
          <a:prstGeom prst="roundRect">
            <a:avLst>
              <a:gd name="adj" fmla="val 8069"/>
            </a:avLst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8" name="角丸四角形 39">
            <a:extLst>
              <a:ext uri="{FF2B5EF4-FFF2-40B4-BE49-F238E27FC236}">
                <a16:creationId xmlns:a16="http://schemas.microsoft.com/office/drawing/2014/main" id="{3160B277-9386-4830-B67D-125F8BBDE9B7}"/>
              </a:ext>
            </a:extLst>
          </p:cNvPr>
          <p:cNvSpPr/>
          <p:nvPr/>
        </p:nvSpPr>
        <p:spPr>
          <a:xfrm>
            <a:off x="408856" y="2656395"/>
            <a:ext cx="1391369" cy="396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00" noProof="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マスタデータ</a:t>
            </a:r>
            <a:r>
              <a:rPr lang="ja-JP" altLang="en-US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登録</a:t>
            </a:r>
            <a:endParaRPr lang="en-US" altLang="ja-JP" sz="10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（外形図・</a:t>
            </a:r>
            <a:r>
              <a: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CAD</a:t>
            </a:r>
            <a:r>
              <a:rPr lang="ja-JP" altLang="en-US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9" name="下矢印 40">
            <a:extLst>
              <a:ext uri="{FF2B5EF4-FFF2-40B4-BE49-F238E27FC236}">
                <a16:creationId xmlns:a16="http://schemas.microsoft.com/office/drawing/2014/main" id="{EDC635D8-EE65-466B-8FCF-490C012B7551}"/>
              </a:ext>
            </a:extLst>
          </p:cNvPr>
          <p:cNvSpPr/>
          <p:nvPr/>
        </p:nvSpPr>
        <p:spPr>
          <a:xfrm>
            <a:off x="993795" y="4914899"/>
            <a:ext cx="252000" cy="176705"/>
          </a:xfrm>
          <a:prstGeom prst="down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D75B5D1-ABDA-4AF7-9CBE-53F14CDDBDAF}"/>
              </a:ext>
            </a:extLst>
          </p:cNvPr>
          <p:cNvSpPr/>
          <p:nvPr/>
        </p:nvSpPr>
        <p:spPr>
          <a:xfrm>
            <a:off x="217888" y="5117689"/>
            <a:ext cx="1800000" cy="396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データファイル</a:t>
            </a: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Excel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編集／</a:t>
            </a:r>
            <a:b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インポート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A56A280-6CBB-46DF-BBB9-937B68409EBE}"/>
              </a:ext>
            </a:extLst>
          </p:cNvPr>
          <p:cNvSpPr/>
          <p:nvPr/>
        </p:nvSpPr>
        <p:spPr>
          <a:xfrm>
            <a:off x="219795" y="3101719"/>
            <a:ext cx="1800000" cy="252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indent="-266700" algn="ctr"/>
            <a:r>
              <a:rPr lang="ja-JP" altLang="en-US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メニュー選択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475C996-2B40-48B5-A007-F86FACA08BD0}"/>
              </a:ext>
            </a:extLst>
          </p:cNvPr>
          <p:cNvSpPr/>
          <p:nvPr/>
        </p:nvSpPr>
        <p:spPr>
          <a:xfrm>
            <a:off x="219795" y="3581532"/>
            <a:ext cx="1800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lvl="0" indent="-266700" algn="ctr">
              <a:defRPr/>
            </a:pPr>
            <a:r>
              <a:rPr lang="ja-JP" altLang="en-US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マスタデータエクスポート</a:t>
            </a:r>
            <a:r>
              <a: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</a:p>
          <a:p>
            <a:pPr lvl="0" indent="-266700" algn="ctr">
              <a:defRPr/>
            </a:pPr>
            <a:r>
              <a:rPr lang="ja-JP" altLang="en-US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インポートで一覧を表示</a:t>
            </a:r>
            <a:endParaRPr lang="en-US" altLang="ja-JP" sz="10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493E3C32-B617-45C8-BD62-C813DD324A45}"/>
              </a:ext>
            </a:extLst>
          </p:cNvPr>
          <p:cNvSpPr/>
          <p:nvPr/>
        </p:nvSpPr>
        <p:spPr>
          <a:xfrm>
            <a:off x="219795" y="4349345"/>
            <a:ext cx="1800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lvl="0" indent="-266700" algn="ctr">
              <a:defRPr/>
            </a:pPr>
            <a:r>
              <a:rPr lang="ja-JP" altLang="en-US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マスタデータエクスポート</a:t>
            </a:r>
            <a:r>
              <a: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</a:p>
          <a:p>
            <a:pPr lvl="0" indent="-266700" algn="ctr">
              <a:defRPr/>
            </a:pPr>
            <a:r>
              <a:rPr lang="ja-JP" altLang="en-US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インポートでデータファイル</a:t>
            </a:r>
            <a:br>
              <a: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エクスポート</a:t>
            </a:r>
          </a:p>
        </p:txBody>
      </p:sp>
      <p:sp>
        <p:nvSpPr>
          <p:cNvPr id="42" name="下矢印 47">
            <a:extLst>
              <a:ext uri="{FF2B5EF4-FFF2-40B4-BE49-F238E27FC236}">
                <a16:creationId xmlns:a16="http://schemas.microsoft.com/office/drawing/2014/main" id="{42D908D7-2F60-4189-856B-7BCBF9C40A51}"/>
              </a:ext>
            </a:extLst>
          </p:cNvPr>
          <p:cNvSpPr/>
          <p:nvPr/>
        </p:nvSpPr>
        <p:spPr>
          <a:xfrm>
            <a:off x="993795" y="3379273"/>
            <a:ext cx="252000" cy="176705"/>
          </a:xfrm>
          <a:prstGeom prst="down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44" name="下矢印 48">
            <a:extLst>
              <a:ext uri="{FF2B5EF4-FFF2-40B4-BE49-F238E27FC236}">
                <a16:creationId xmlns:a16="http://schemas.microsoft.com/office/drawing/2014/main" id="{5A265DD9-BA04-466C-B9B5-7A21F466B988}"/>
              </a:ext>
            </a:extLst>
          </p:cNvPr>
          <p:cNvSpPr/>
          <p:nvPr/>
        </p:nvSpPr>
        <p:spPr>
          <a:xfrm>
            <a:off x="993795" y="4147086"/>
            <a:ext cx="252000" cy="176705"/>
          </a:xfrm>
          <a:prstGeom prst="down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DAA96D1F-7A03-4232-B060-43B0C71F9A11}"/>
              </a:ext>
            </a:extLst>
          </p:cNvPr>
          <p:cNvGrpSpPr/>
          <p:nvPr/>
        </p:nvGrpSpPr>
        <p:grpSpPr>
          <a:xfrm>
            <a:off x="2303329" y="2400336"/>
            <a:ext cx="6687892" cy="3846909"/>
            <a:chOff x="2303329" y="2400336"/>
            <a:chExt cx="6687892" cy="3846909"/>
          </a:xfrm>
        </p:grpSpPr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368F3B4A-3B76-4518-9574-EEB0093EE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3329" y="2400336"/>
              <a:ext cx="6687892" cy="3846909"/>
            </a:xfrm>
            <a:prstGeom prst="rect">
              <a:avLst/>
            </a:prstGeom>
          </p:spPr>
        </p:pic>
        <p:sp>
          <p:nvSpPr>
            <p:cNvPr id="36" name="角丸四角形 24">
              <a:extLst>
                <a:ext uri="{FF2B5EF4-FFF2-40B4-BE49-F238E27FC236}">
                  <a16:creationId xmlns:a16="http://schemas.microsoft.com/office/drawing/2014/main" id="{7D78DA9F-238A-4A36-9B46-8EC7194E048B}"/>
                </a:ext>
              </a:extLst>
            </p:cNvPr>
            <p:cNvSpPr/>
            <p:nvPr/>
          </p:nvSpPr>
          <p:spPr>
            <a:xfrm>
              <a:off x="5003222" y="3916776"/>
              <a:ext cx="1342987" cy="40158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452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438150" y="908962"/>
            <a:ext cx="8526338" cy="1642697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ja-JP" altLang="en-US" sz="1200" dirty="0"/>
              <a:t>「マスタデータエクスポート</a:t>
            </a:r>
            <a:r>
              <a:rPr lang="en-US" altLang="ja-JP" sz="1200" dirty="0"/>
              <a:t>/</a:t>
            </a:r>
            <a:r>
              <a:rPr lang="ja-JP" altLang="en-US" sz="1200" dirty="0"/>
              <a:t>インポート機能」画面で、一覧を検索して検索結果を表示します。</a:t>
            </a:r>
            <a:endParaRPr lang="en-US" altLang="ja-JP" sz="1200" dirty="0"/>
          </a:p>
          <a:p>
            <a:pPr marL="539353" lvl="1" indent="-342900">
              <a:spcBef>
                <a:spcPts val="300"/>
              </a:spcBef>
              <a:buFont typeface="+mj-ea"/>
              <a:buAutoNum type="circleNumDbPlain"/>
            </a:pPr>
            <a:r>
              <a:rPr lang="ja-JP" altLang="en-US" dirty="0"/>
              <a:t>マスタデータのリストをクリックし、</a:t>
            </a:r>
            <a:r>
              <a:rPr lang="ja-JP" altLang="en-US" b="1" dirty="0"/>
              <a:t>外形図・</a:t>
            </a:r>
            <a:r>
              <a:rPr lang="en-US" altLang="ja-JP" b="1" dirty="0"/>
              <a:t>CAD</a:t>
            </a:r>
            <a:r>
              <a:rPr lang="ja-JP" altLang="en-US" b="1" dirty="0"/>
              <a:t>分類マスタファイル</a:t>
            </a:r>
            <a:r>
              <a:rPr lang="ja-JP" altLang="en-US" dirty="0"/>
              <a:t>を選択します。</a:t>
            </a:r>
            <a:endParaRPr lang="en-US" altLang="ja-JP" dirty="0"/>
          </a:p>
          <a:p>
            <a:pPr marL="539353" lvl="1" indent="-342900">
              <a:spcBef>
                <a:spcPts val="300"/>
              </a:spcBef>
              <a:buFont typeface="+mj-lt"/>
              <a:buAutoNum type="circleNumDbPlain"/>
            </a:pPr>
            <a:r>
              <a:rPr lang="ja-JP" altLang="en-US" dirty="0"/>
              <a:t>絞込み条件が表示されるので、「部門グループ」「機種」を選択します。</a:t>
            </a:r>
            <a:endParaRPr lang="en-US" altLang="ja-JP" dirty="0"/>
          </a:p>
          <a:p>
            <a:pPr marL="539353" lvl="1" indent="-342900">
              <a:spcBef>
                <a:spcPts val="300"/>
              </a:spcBef>
              <a:buFont typeface="+mj-lt"/>
              <a:buAutoNum type="circleNumDbPlain"/>
            </a:pPr>
            <a:r>
              <a:rPr kumimoji="1" lang="ja-JP" altLang="en-US" dirty="0"/>
              <a:t>「削除を含む」チェックボックスをチェックしておくと、削除データを含む内容がエクスポートされます。</a:t>
            </a:r>
            <a:endParaRPr kumimoji="1" lang="en-US" altLang="ja-JP" dirty="0"/>
          </a:p>
          <a:p>
            <a:pPr marL="539353" lvl="1" indent="-342900">
              <a:spcBef>
                <a:spcPts val="300"/>
              </a:spcBef>
              <a:buFont typeface="+mj-lt"/>
              <a:buAutoNum type="circleNumDbPlain"/>
            </a:pPr>
            <a:r>
              <a:rPr kumimoji="1" lang="ja-JP" altLang="en-US" dirty="0"/>
              <a:t>「検索ボタン」をクリックします。</a:t>
            </a:r>
            <a:endParaRPr kumimoji="1" lang="en-US" altLang="ja-JP" dirty="0"/>
          </a:p>
          <a:p>
            <a:pPr marL="196453" lvl="1" indent="0">
              <a:spcBef>
                <a:spcPts val="300"/>
              </a:spcBef>
              <a:buNone/>
            </a:pPr>
            <a:r>
              <a:rPr lang="ja-JP" altLang="en-US" dirty="0"/>
              <a:t>　</a:t>
            </a:r>
            <a:r>
              <a:rPr lang="en-US" altLang="ja-JP" dirty="0"/>
              <a:t>※</a:t>
            </a:r>
            <a:r>
              <a:rPr lang="ja-JP" altLang="en-US" dirty="0"/>
              <a:t> エクスポート時に選択・設定した内容は、インポート後、インポート内容を画面確認する際に</a:t>
            </a:r>
            <a:endParaRPr lang="en-US" altLang="ja-JP" dirty="0"/>
          </a:p>
          <a:p>
            <a:pPr marL="196453" lvl="1" indent="0">
              <a:spcBef>
                <a:spcPts val="300"/>
              </a:spcBef>
              <a:buNone/>
            </a:pPr>
            <a:r>
              <a:rPr lang="ja-JP" altLang="en-US" dirty="0"/>
              <a:t>　　　同じ条件を再度選択・設定しますので、メモしておいてください。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kumimoji="1" lang="ja-JP" altLang="en-US" sz="900" smtClean="0">
                <a:solidFill>
                  <a:srgbClr val="898989"/>
                </a:solidFill>
                <a:latin typeface="+mn-lt"/>
              </a:rPr>
              <a:t>17</a:t>
            </a:fld>
            <a:endParaRPr kumimoji="1" lang="ja-JP" altLang="en-US" sz="900" dirty="0">
              <a:solidFill>
                <a:srgbClr val="898989"/>
              </a:solidFill>
              <a:latin typeface="+mn-lt"/>
            </a:endParaRPr>
          </a:p>
        </p:txBody>
      </p:sp>
      <p:sp>
        <p:nvSpPr>
          <p:cNvPr id="55" name="タイトル 1"/>
          <p:cNvSpPr txBox="1">
            <a:spLocks/>
          </p:cNvSpPr>
          <p:nvPr/>
        </p:nvSpPr>
        <p:spPr>
          <a:xfrm>
            <a:off x="1400185" y="279558"/>
            <a:ext cx="713913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 algn="l">
              <a:defRPr/>
            </a:pPr>
            <a:r>
              <a:rPr lang="en-US" altLang="ja-JP" sz="1800" dirty="0">
                <a:solidFill>
                  <a:prstClr val="black"/>
                </a:solidFill>
              </a:rPr>
              <a:t>5.2 </a:t>
            </a:r>
            <a:r>
              <a:rPr lang="ja-JP" altLang="en-US" sz="1800" dirty="0">
                <a:solidFill>
                  <a:prstClr val="black"/>
                </a:solidFill>
              </a:rPr>
              <a:t>外形図・</a:t>
            </a:r>
            <a:r>
              <a:rPr lang="en-US" altLang="ja-JP" sz="1800" dirty="0">
                <a:solidFill>
                  <a:prstClr val="black"/>
                </a:solidFill>
              </a:rPr>
              <a:t>CAD </a:t>
            </a:r>
            <a:r>
              <a:rPr lang="ja-JP" altLang="en-US" sz="1800" dirty="0">
                <a:solidFill>
                  <a:prstClr val="black"/>
                </a:solidFill>
              </a:rPr>
              <a:t>マスタデータ検索</a:t>
            </a:r>
          </a:p>
        </p:txBody>
      </p:sp>
      <p:sp>
        <p:nvSpPr>
          <p:cNvPr id="68" name="正方形/長方形 67"/>
          <p:cNvSpPr/>
          <p:nvPr/>
        </p:nvSpPr>
        <p:spPr>
          <a:xfrm>
            <a:off x="2386548" y="3105665"/>
            <a:ext cx="941537" cy="230659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indent="-266700" algn="ctr">
              <a:buFontTx/>
              <a:buNone/>
            </a:pPr>
            <a:endParaRPr kumimoji="1" lang="ja-JP" altLang="en-US" sz="1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2968D7BA-AFB0-4F66-BC1A-C4302134B266}"/>
              </a:ext>
            </a:extLst>
          </p:cNvPr>
          <p:cNvGrpSpPr/>
          <p:nvPr/>
        </p:nvGrpSpPr>
        <p:grpSpPr>
          <a:xfrm>
            <a:off x="2357386" y="2682415"/>
            <a:ext cx="6383065" cy="3810330"/>
            <a:chOff x="2357386" y="2682415"/>
            <a:chExt cx="6383065" cy="3810330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DCD9A782-39ED-45FB-8DC7-C57D842C5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7386" y="2682415"/>
              <a:ext cx="6383065" cy="3810330"/>
            </a:xfrm>
            <a:prstGeom prst="rect">
              <a:avLst/>
            </a:prstGeom>
          </p:spPr>
        </p:pic>
        <p:sp>
          <p:nvSpPr>
            <p:cNvPr id="31" name="角丸四角形 30"/>
            <p:cNvSpPr/>
            <p:nvPr/>
          </p:nvSpPr>
          <p:spPr>
            <a:xfrm>
              <a:off x="2610130" y="4187899"/>
              <a:ext cx="2203435" cy="2240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4571018" y="3928142"/>
              <a:ext cx="339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solidFill>
                    <a:srgbClr val="FF0000"/>
                  </a:solidFill>
                </a:rPr>
                <a:t>①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9" name="角丸四角形 58"/>
            <p:cNvSpPr/>
            <p:nvPr/>
          </p:nvSpPr>
          <p:spPr>
            <a:xfrm>
              <a:off x="4867687" y="4186281"/>
              <a:ext cx="690104" cy="22564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1" name="テキスト ボックス 60"/>
            <p:cNvSpPr txBox="1"/>
            <p:nvPr/>
          </p:nvSpPr>
          <p:spPr>
            <a:xfrm>
              <a:off x="6274781" y="4317538"/>
              <a:ext cx="493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solidFill>
                    <a:srgbClr val="FF0000"/>
                  </a:solidFill>
                </a:rPr>
                <a:t>②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1" name="角丸四角形 40"/>
            <p:cNvSpPr/>
            <p:nvPr/>
          </p:nvSpPr>
          <p:spPr>
            <a:xfrm>
              <a:off x="2994568" y="4581814"/>
              <a:ext cx="3529800" cy="29631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" name="角丸四角形 41"/>
            <p:cNvSpPr/>
            <p:nvPr/>
          </p:nvSpPr>
          <p:spPr>
            <a:xfrm>
              <a:off x="6921323" y="4564801"/>
              <a:ext cx="846958" cy="29631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7568168" y="4305378"/>
              <a:ext cx="493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solidFill>
                    <a:srgbClr val="FF0000"/>
                  </a:solidFill>
                </a:rPr>
                <a:t>③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5501281" y="3928142"/>
              <a:ext cx="339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solidFill>
                    <a:srgbClr val="FF0000"/>
                  </a:solidFill>
                </a:rPr>
                <a:t>④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FB5283AF-5481-47EA-A86D-181BBF906F03}"/>
              </a:ext>
            </a:extLst>
          </p:cNvPr>
          <p:cNvGrpSpPr/>
          <p:nvPr/>
        </p:nvGrpSpPr>
        <p:grpSpPr>
          <a:xfrm>
            <a:off x="123415" y="2651266"/>
            <a:ext cx="1992573" cy="4014767"/>
            <a:chOff x="123415" y="2054371"/>
            <a:chExt cx="1992573" cy="4014767"/>
          </a:xfrm>
        </p:grpSpPr>
        <p:sp>
          <p:nvSpPr>
            <p:cNvPr id="40" name="下矢印 29">
              <a:extLst>
                <a:ext uri="{FF2B5EF4-FFF2-40B4-BE49-F238E27FC236}">
                  <a16:creationId xmlns:a16="http://schemas.microsoft.com/office/drawing/2014/main" id="{5423FE0B-E266-470F-84B0-ABEF8D1A1CCC}"/>
                </a:ext>
              </a:extLst>
            </p:cNvPr>
            <p:cNvSpPr/>
            <p:nvPr/>
          </p:nvSpPr>
          <p:spPr>
            <a:xfrm>
              <a:off x="991888" y="5010613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5" name="下矢印 31">
              <a:extLst>
                <a:ext uri="{FF2B5EF4-FFF2-40B4-BE49-F238E27FC236}">
                  <a16:creationId xmlns:a16="http://schemas.microsoft.com/office/drawing/2014/main" id="{7B8AF2B6-D830-4CEE-AC55-71FEC3F5BABE}"/>
                </a:ext>
              </a:extLst>
            </p:cNvPr>
            <p:cNvSpPr/>
            <p:nvPr/>
          </p:nvSpPr>
          <p:spPr>
            <a:xfrm>
              <a:off x="993795" y="5547195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6" name="角丸四角形 32">
              <a:extLst>
                <a:ext uri="{FF2B5EF4-FFF2-40B4-BE49-F238E27FC236}">
                  <a16:creationId xmlns:a16="http://schemas.microsoft.com/office/drawing/2014/main" id="{32D0A649-DB6A-4AEA-995A-52993025A22F}"/>
                </a:ext>
              </a:extLst>
            </p:cNvPr>
            <p:cNvSpPr/>
            <p:nvPr/>
          </p:nvSpPr>
          <p:spPr>
            <a:xfrm>
              <a:off x="669795" y="5802738"/>
              <a:ext cx="900000" cy="266400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承認・公開</a:t>
              </a:r>
            </a:p>
          </p:txBody>
        </p:sp>
        <p:sp>
          <p:nvSpPr>
            <p:cNvPr id="47" name="角丸四角形 33">
              <a:extLst>
                <a:ext uri="{FF2B5EF4-FFF2-40B4-BE49-F238E27FC236}">
                  <a16:creationId xmlns:a16="http://schemas.microsoft.com/office/drawing/2014/main" id="{76B81F17-C0AF-49B0-BAD9-D2BA84668010}"/>
                </a:ext>
              </a:extLst>
            </p:cNvPr>
            <p:cNvSpPr/>
            <p:nvPr/>
          </p:nvSpPr>
          <p:spPr>
            <a:xfrm>
              <a:off x="669795" y="5261509"/>
              <a:ext cx="900000" cy="2664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申請</a:t>
              </a:r>
            </a:p>
          </p:txBody>
        </p:sp>
        <p:sp>
          <p:nvSpPr>
            <p:cNvPr id="48" name="角丸四角形 34">
              <a:extLst>
                <a:ext uri="{FF2B5EF4-FFF2-40B4-BE49-F238E27FC236}">
                  <a16:creationId xmlns:a16="http://schemas.microsoft.com/office/drawing/2014/main" id="{8C3235EA-708A-4722-BF9E-2E7A078E979B}"/>
                </a:ext>
              </a:extLst>
            </p:cNvPr>
            <p:cNvSpPr/>
            <p:nvPr/>
          </p:nvSpPr>
          <p:spPr>
            <a:xfrm>
              <a:off x="123415" y="2198488"/>
              <a:ext cx="1992573" cy="2789671"/>
            </a:xfrm>
            <a:prstGeom prst="roundRect">
              <a:avLst>
                <a:gd name="adj" fmla="val 8069"/>
              </a:avLst>
            </a:prstGeom>
            <a:noFill/>
            <a:ln w="9525">
              <a:solidFill>
                <a:srgbClr val="C00000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9" name="角丸四角形 35">
              <a:extLst>
                <a:ext uri="{FF2B5EF4-FFF2-40B4-BE49-F238E27FC236}">
                  <a16:creationId xmlns:a16="http://schemas.microsoft.com/office/drawing/2014/main" id="{65E2F0D4-4BF8-4EA7-9C2B-5D05C46A7AAA}"/>
                </a:ext>
              </a:extLst>
            </p:cNvPr>
            <p:cNvSpPr/>
            <p:nvPr/>
          </p:nvSpPr>
          <p:spPr>
            <a:xfrm>
              <a:off x="438150" y="2054371"/>
              <a:ext cx="1376363" cy="36936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マスタデータ登録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（外形図・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CAD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）</a:t>
              </a:r>
            </a:p>
          </p:txBody>
        </p:sp>
        <p:sp>
          <p:nvSpPr>
            <p:cNvPr id="50" name="下矢印 36">
              <a:extLst>
                <a:ext uri="{FF2B5EF4-FFF2-40B4-BE49-F238E27FC236}">
                  <a16:creationId xmlns:a16="http://schemas.microsoft.com/office/drawing/2014/main" id="{061773B4-F8B8-4360-9318-A710B197AD19}"/>
                </a:ext>
              </a:extLst>
            </p:cNvPr>
            <p:cNvSpPr/>
            <p:nvPr/>
          </p:nvSpPr>
          <p:spPr>
            <a:xfrm>
              <a:off x="993795" y="4286239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AF3A460D-4F21-4433-A6E0-5D8B34DAB86C}"/>
                </a:ext>
              </a:extLst>
            </p:cNvPr>
            <p:cNvSpPr/>
            <p:nvPr/>
          </p:nvSpPr>
          <p:spPr>
            <a:xfrm>
              <a:off x="216242" y="4489029"/>
              <a:ext cx="1800000" cy="396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データファイル</a:t>
              </a:r>
              <a: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Excel</a:t>
              </a: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編集／</a:t>
              </a:r>
              <a:b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</a:b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インポート</a:t>
              </a:r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09729F7E-E5A6-47D2-9C12-F7E6FDCECBA1}"/>
                </a:ext>
              </a:extLst>
            </p:cNvPr>
            <p:cNvSpPr/>
            <p:nvPr/>
          </p:nvSpPr>
          <p:spPr>
            <a:xfrm>
              <a:off x="219795" y="2473059"/>
              <a:ext cx="1800000" cy="252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メニュー選択</a:t>
              </a:r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18EF370C-2989-479C-B356-1CF887CAFE0B}"/>
                </a:ext>
              </a:extLst>
            </p:cNvPr>
            <p:cNvSpPr/>
            <p:nvPr/>
          </p:nvSpPr>
          <p:spPr>
            <a:xfrm>
              <a:off x="219795" y="2952872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インポートで一覧を表示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BE1900FE-30B6-49B4-BBF7-0E32D6A692E3}"/>
                </a:ext>
              </a:extLst>
            </p:cNvPr>
            <p:cNvSpPr/>
            <p:nvPr/>
          </p:nvSpPr>
          <p:spPr>
            <a:xfrm>
              <a:off x="219795" y="3720685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インポートでデータファイル</a:t>
              </a:r>
              <a:b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エクスポート</a:t>
              </a:r>
            </a:p>
          </p:txBody>
        </p:sp>
        <p:sp>
          <p:nvSpPr>
            <p:cNvPr id="57" name="下矢印 65">
              <a:extLst>
                <a:ext uri="{FF2B5EF4-FFF2-40B4-BE49-F238E27FC236}">
                  <a16:creationId xmlns:a16="http://schemas.microsoft.com/office/drawing/2014/main" id="{BE3652BF-4CD4-442E-B753-BD1FF714ED82}"/>
                </a:ext>
              </a:extLst>
            </p:cNvPr>
            <p:cNvSpPr/>
            <p:nvPr/>
          </p:nvSpPr>
          <p:spPr>
            <a:xfrm>
              <a:off x="993795" y="2750613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58" name="下矢印 66">
              <a:extLst>
                <a:ext uri="{FF2B5EF4-FFF2-40B4-BE49-F238E27FC236}">
                  <a16:creationId xmlns:a16="http://schemas.microsoft.com/office/drawing/2014/main" id="{9D26ABB5-0EA9-4DF5-A71A-981FCA45C75A}"/>
                </a:ext>
              </a:extLst>
            </p:cNvPr>
            <p:cNvSpPr/>
            <p:nvPr/>
          </p:nvSpPr>
          <p:spPr>
            <a:xfrm>
              <a:off x="993795" y="3518426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89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438150" y="908963"/>
            <a:ext cx="8526338" cy="1058848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ja-JP" altLang="en-US" sz="1200" dirty="0"/>
              <a:t>「マスタデータエクスポート</a:t>
            </a:r>
            <a:r>
              <a:rPr lang="en-US" altLang="ja-JP" sz="1200" dirty="0"/>
              <a:t>/</a:t>
            </a:r>
            <a:r>
              <a:rPr lang="ja-JP" altLang="en-US" sz="1200" dirty="0"/>
              <a:t>インポート機能」画面で、一覧を検索して検索結果を表示します。</a:t>
            </a:r>
            <a:endParaRPr lang="en-US" altLang="ja-JP" sz="1200" dirty="0"/>
          </a:p>
          <a:p>
            <a:pPr marL="432196" lvl="1" indent="-228600">
              <a:spcBef>
                <a:spcPts val="300"/>
              </a:spcBef>
              <a:buFont typeface="+mj-ea"/>
              <a:buAutoNum type="circleNumDbPlain" startAt="5"/>
            </a:pPr>
            <a:r>
              <a:rPr lang="ja-JP" altLang="en-US" dirty="0"/>
              <a:t>「エクスポート」ボタンをクリックして</a:t>
            </a:r>
            <a:endParaRPr lang="en-US" altLang="ja-JP" dirty="0"/>
          </a:p>
          <a:p>
            <a:pPr marL="203596" lvl="1" indent="0">
              <a:spcBef>
                <a:spcPts val="300"/>
              </a:spcBef>
              <a:buNone/>
            </a:pPr>
            <a:r>
              <a:rPr lang="ja-JP" altLang="en-US" dirty="0"/>
              <a:t>    「</a:t>
            </a:r>
            <a:r>
              <a:rPr lang="en-US" altLang="ja-JP" dirty="0"/>
              <a:t>FB-M-A-020_</a:t>
            </a:r>
            <a:r>
              <a:rPr lang="ja-JP" altLang="en-US" dirty="0"/>
              <a:t>外形図・</a:t>
            </a:r>
            <a:r>
              <a:rPr lang="en-US" altLang="ja-JP" dirty="0"/>
              <a:t>CAD</a:t>
            </a:r>
            <a:r>
              <a:rPr lang="ja-JP" altLang="en-US" dirty="0"/>
              <a:t>分類マスタファイル」をダウンロードします。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kumimoji="1" lang="ja-JP" altLang="en-US" sz="900" smtClean="0">
                <a:solidFill>
                  <a:srgbClr val="898989"/>
                </a:solidFill>
                <a:latin typeface="+mn-lt"/>
              </a:rPr>
              <a:t>18</a:t>
            </a:fld>
            <a:endParaRPr kumimoji="1" lang="ja-JP" altLang="en-US" sz="900" dirty="0">
              <a:solidFill>
                <a:srgbClr val="898989"/>
              </a:solidFill>
              <a:latin typeface="+mn-lt"/>
            </a:endParaRPr>
          </a:p>
        </p:txBody>
      </p:sp>
      <p:sp>
        <p:nvSpPr>
          <p:cNvPr id="30" name="タイトル 1"/>
          <p:cNvSpPr txBox="1">
            <a:spLocks/>
          </p:cNvSpPr>
          <p:nvPr/>
        </p:nvSpPr>
        <p:spPr>
          <a:xfrm>
            <a:off x="1400185" y="279558"/>
            <a:ext cx="713913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algn="l"/>
            <a:r>
              <a:rPr lang="en-US" altLang="ja-JP" sz="1800" dirty="0"/>
              <a:t>5.3 </a:t>
            </a:r>
            <a:r>
              <a:rPr lang="ja-JP" altLang="en-US" sz="1800" dirty="0"/>
              <a:t>外形図・</a:t>
            </a:r>
            <a:r>
              <a:rPr lang="en-US" altLang="ja-JP" sz="1800" dirty="0"/>
              <a:t>CAD </a:t>
            </a:r>
            <a:r>
              <a:rPr lang="ja-JP" altLang="en-US" sz="1800" dirty="0"/>
              <a:t>マスタデータファイルエクスポート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AC8C42B1-DD50-4E98-A1F6-C84996F09873}"/>
              </a:ext>
            </a:extLst>
          </p:cNvPr>
          <p:cNvGrpSpPr/>
          <p:nvPr/>
        </p:nvGrpSpPr>
        <p:grpSpPr>
          <a:xfrm>
            <a:off x="2401429" y="1961386"/>
            <a:ext cx="6383065" cy="4724809"/>
            <a:chOff x="2401429" y="1961386"/>
            <a:chExt cx="6383065" cy="4724809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160F6688-812E-4ABE-8643-25F5FEC98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1429" y="1961386"/>
              <a:ext cx="6383065" cy="4724809"/>
            </a:xfrm>
            <a:prstGeom prst="rect">
              <a:avLst/>
            </a:prstGeom>
          </p:spPr>
        </p:pic>
        <p:sp>
          <p:nvSpPr>
            <p:cNvPr id="40" name="角丸四角形 39"/>
            <p:cNvSpPr/>
            <p:nvPr/>
          </p:nvSpPr>
          <p:spPr>
            <a:xfrm>
              <a:off x="7132999" y="6162703"/>
              <a:ext cx="696846" cy="29631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74" name="テキスト ボックス 73"/>
            <p:cNvSpPr txBox="1"/>
            <p:nvPr/>
          </p:nvSpPr>
          <p:spPr>
            <a:xfrm>
              <a:off x="7665270" y="5899782"/>
              <a:ext cx="329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solidFill>
                    <a:srgbClr val="FF0000"/>
                  </a:solidFill>
                </a:rPr>
                <a:t>⑤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85A49EAF-BAA9-4B40-B1B7-833EC5ABD234}"/>
              </a:ext>
            </a:extLst>
          </p:cNvPr>
          <p:cNvGrpSpPr/>
          <p:nvPr/>
        </p:nvGrpSpPr>
        <p:grpSpPr>
          <a:xfrm>
            <a:off x="123415" y="2656395"/>
            <a:ext cx="1992573" cy="4066118"/>
            <a:chOff x="123415" y="2656395"/>
            <a:chExt cx="1992573" cy="4066118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BD7823F7-11A8-4C8E-B0F2-396384B65A22}"/>
                </a:ext>
              </a:extLst>
            </p:cNvPr>
            <p:cNvSpPr/>
            <p:nvPr/>
          </p:nvSpPr>
          <p:spPr>
            <a:xfrm>
              <a:off x="220550" y="3091266"/>
              <a:ext cx="1800000" cy="252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メニュー選択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0A0689AC-E944-4EB6-881D-FCB2C964FB75}"/>
                </a:ext>
              </a:extLst>
            </p:cNvPr>
            <p:cNvSpPr/>
            <p:nvPr/>
          </p:nvSpPr>
          <p:spPr>
            <a:xfrm>
              <a:off x="213522" y="4335356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インポートでデータファイル</a:t>
              </a:r>
              <a:b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エクスポート</a:t>
              </a:r>
            </a:p>
          </p:txBody>
        </p:sp>
        <p:sp>
          <p:nvSpPr>
            <p:cNvPr id="26" name="下矢印 33">
              <a:extLst>
                <a:ext uri="{FF2B5EF4-FFF2-40B4-BE49-F238E27FC236}">
                  <a16:creationId xmlns:a16="http://schemas.microsoft.com/office/drawing/2014/main" id="{B692929C-34F2-4666-93B8-4D14B7DDD922}"/>
                </a:ext>
              </a:extLst>
            </p:cNvPr>
            <p:cNvSpPr/>
            <p:nvPr/>
          </p:nvSpPr>
          <p:spPr>
            <a:xfrm>
              <a:off x="991888" y="5663988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27" name="下矢印 34">
              <a:extLst>
                <a:ext uri="{FF2B5EF4-FFF2-40B4-BE49-F238E27FC236}">
                  <a16:creationId xmlns:a16="http://schemas.microsoft.com/office/drawing/2014/main" id="{7475C151-A17A-48E3-82AA-EA65C4E72510}"/>
                </a:ext>
              </a:extLst>
            </p:cNvPr>
            <p:cNvSpPr/>
            <p:nvPr/>
          </p:nvSpPr>
          <p:spPr>
            <a:xfrm>
              <a:off x="993795" y="6200570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28" name="角丸四角形 35">
              <a:extLst>
                <a:ext uri="{FF2B5EF4-FFF2-40B4-BE49-F238E27FC236}">
                  <a16:creationId xmlns:a16="http://schemas.microsoft.com/office/drawing/2014/main" id="{6A8A268E-7888-4796-89D9-69F69E8EF19D}"/>
                </a:ext>
              </a:extLst>
            </p:cNvPr>
            <p:cNvSpPr/>
            <p:nvPr/>
          </p:nvSpPr>
          <p:spPr>
            <a:xfrm>
              <a:off x="669795" y="6456113"/>
              <a:ext cx="900000" cy="266400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承認・公開</a:t>
              </a:r>
            </a:p>
          </p:txBody>
        </p:sp>
        <p:sp>
          <p:nvSpPr>
            <p:cNvPr id="29" name="角丸四角形 36">
              <a:extLst>
                <a:ext uri="{FF2B5EF4-FFF2-40B4-BE49-F238E27FC236}">
                  <a16:creationId xmlns:a16="http://schemas.microsoft.com/office/drawing/2014/main" id="{6E774D9B-D4F3-4D57-976E-EFCBFAD47FAF}"/>
                </a:ext>
              </a:extLst>
            </p:cNvPr>
            <p:cNvSpPr/>
            <p:nvPr/>
          </p:nvSpPr>
          <p:spPr>
            <a:xfrm>
              <a:off x="669795" y="5914884"/>
              <a:ext cx="900000" cy="2664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申請</a:t>
              </a:r>
            </a:p>
          </p:txBody>
        </p:sp>
        <p:sp>
          <p:nvSpPr>
            <p:cNvPr id="33" name="角丸四角形 38">
              <a:extLst>
                <a:ext uri="{FF2B5EF4-FFF2-40B4-BE49-F238E27FC236}">
                  <a16:creationId xmlns:a16="http://schemas.microsoft.com/office/drawing/2014/main" id="{E2E5F319-080F-49A6-A525-D35A1EB51330}"/>
                </a:ext>
              </a:extLst>
            </p:cNvPr>
            <p:cNvSpPr/>
            <p:nvPr/>
          </p:nvSpPr>
          <p:spPr>
            <a:xfrm>
              <a:off x="123415" y="2814643"/>
              <a:ext cx="1992573" cy="2789671"/>
            </a:xfrm>
            <a:prstGeom prst="roundRect">
              <a:avLst>
                <a:gd name="adj" fmla="val 8069"/>
              </a:avLst>
            </a:prstGeom>
            <a:noFill/>
            <a:ln w="9525">
              <a:solidFill>
                <a:srgbClr val="C00000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34" name="角丸四角形 39">
              <a:extLst>
                <a:ext uri="{FF2B5EF4-FFF2-40B4-BE49-F238E27FC236}">
                  <a16:creationId xmlns:a16="http://schemas.microsoft.com/office/drawing/2014/main" id="{8F87D469-745D-4DC0-AEED-CD5505BC5059}"/>
                </a:ext>
              </a:extLst>
            </p:cNvPr>
            <p:cNvSpPr/>
            <p:nvPr/>
          </p:nvSpPr>
          <p:spPr>
            <a:xfrm>
              <a:off x="408856" y="2656395"/>
              <a:ext cx="1391369" cy="396000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noProof="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登録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（外形図・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CAD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）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35" name="下矢印 40">
              <a:extLst>
                <a:ext uri="{FF2B5EF4-FFF2-40B4-BE49-F238E27FC236}">
                  <a16:creationId xmlns:a16="http://schemas.microsoft.com/office/drawing/2014/main" id="{A31F602F-D154-40E2-801E-A20DA35E6299}"/>
                </a:ext>
              </a:extLst>
            </p:cNvPr>
            <p:cNvSpPr/>
            <p:nvPr/>
          </p:nvSpPr>
          <p:spPr>
            <a:xfrm>
              <a:off x="993795" y="4914899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C8E3FB99-0530-43B8-B82D-0B34C7C33CE9}"/>
                </a:ext>
              </a:extLst>
            </p:cNvPr>
            <p:cNvSpPr/>
            <p:nvPr/>
          </p:nvSpPr>
          <p:spPr>
            <a:xfrm>
              <a:off x="217888" y="5117689"/>
              <a:ext cx="1800000" cy="396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データファイル</a:t>
              </a:r>
              <a: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Excel</a:t>
              </a: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編集／</a:t>
              </a:r>
              <a:b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</a:b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インポート</a:t>
              </a: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30421686-8235-4AB1-B80A-F66B037EEE38}"/>
                </a:ext>
              </a:extLst>
            </p:cNvPr>
            <p:cNvSpPr/>
            <p:nvPr/>
          </p:nvSpPr>
          <p:spPr>
            <a:xfrm>
              <a:off x="219795" y="3581532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インポートで一覧を表示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" name="下矢印 47">
              <a:extLst>
                <a:ext uri="{FF2B5EF4-FFF2-40B4-BE49-F238E27FC236}">
                  <a16:creationId xmlns:a16="http://schemas.microsoft.com/office/drawing/2014/main" id="{88637425-5933-4173-AA6D-DEC3093C4D61}"/>
                </a:ext>
              </a:extLst>
            </p:cNvPr>
            <p:cNvSpPr/>
            <p:nvPr/>
          </p:nvSpPr>
          <p:spPr>
            <a:xfrm>
              <a:off x="993795" y="3379273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39" name="下矢印 48">
              <a:extLst>
                <a:ext uri="{FF2B5EF4-FFF2-40B4-BE49-F238E27FC236}">
                  <a16:creationId xmlns:a16="http://schemas.microsoft.com/office/drawing/2014/main" id="{82858D6C-C8CF-4134-8689-28964E12BA79}"/>
                </a:ext>
              </a:extLst>
            </p:cNvPr>
            <p:cNvSpPr/>
            <p:nvPr/>
          </p:nvSpPr>
          <p:spPr>
            <a:xfrm>
              <a:off x="993795" y="4147086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955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3484AFBC-B0DA-4A0A-A86D-C83ED5A3749E}"/>
              </a:ext>
            </a:extLst>
          </p:cNvPr>
          <p:cNvGrpSpPr/>
          <p:nvPr/>
        </p:nvGrpSpPr>
        <p:grpSpPr>
          <a:xfrm>
            <a:off x="2242834" y="4890976"/>
            <a:ext cx="6695606" cy="1290308"/>
            <a:chOff x="2242834" y="4890976"/>
            <a:chExt cx="6695606" cy="1290308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70E2408D-F128-4A11-9129-E73A7EF6F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7364" y="4895230"/>
              <a:ext cx="6651760" cy="1286054"/>
            </a:xfrm>
            <a:prstGeom prst="rect">
              <a:avLst/>
            </a:prstGeom>
          </p:spPr>
        </p:pic>
        <p:sp>
          <p:nvSpPr>
            <p:cNvPr id="60" name="正方形/長方形 59"/>
            <p:cNvSpPr/>
            <p:nvPr/>
          </p:nvSpPr>
          <p:spPr>
            <a:xfrm>
              <a:off x="5086713" y="5294712"/>
              <a:ext cx="937160" cy="61920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CC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r>
                <a:rPr kumimoji="1" lang="en-US" altLang="ja-JP" sz="2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A</a:t>
              </a:r>
              <a:endPara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74" name="角丸四角形 73"/>
            <p:cNvSpPr/>
            <p:nvPr/>
          </p:nvSpPr>
          <p:spPr>
            <a:xfrm>
              <a:off x="2242834" y="4890976"/>
              <a:ext cx="6695606" cy="1290308"/>
            </a:xfrm>
            <a:prstGeom prst="roundRect">
              <a:avLst>
                <a:gd name="adj" fmla="val 1942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4630992D-1564-4CE7-9148-CC27E701861B}"/>
              </a:ext>
            </a:extLst>
          </p:cNvPr>
          <p:cNvGrpSpPr/>
          <p:nvPr/>
        </p:nvGrpSpPr>
        <p:grpSpPr>
          <a:xfrm>
            <a:off x="3614427" y="3091266"/>
            <a:ext cx="5334744" cy="1637186"/>
            <a:chOff x="3614427" y="3091266"/>
            <a:chExt cx="5334744" cy="1637186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EC02C54E-0C69-44A2-87FE-2FE0C573C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4427" y="3101118"/>
              <a:ext cx="5334744" cy="1581371"/>
            </a:xfrm>
            <a:prstGeom prst="rect">
              <a:avLst/>
            </a:prstGeom>
          </p:spPr>
        </p:pic>
        <p:sp>
          <p:nvSpPr>
            <p:cNvPr id="61" name="正方形/長方形 60"/>
            <p:cNvSpPr/>
            <p:nvPr/>
          </p:nvSpPr>
          <p:spPr>
            <a:xfrm>
              <a:off x="5985296" y="3679605"/>
              <a:ext cx="937160" cy="56291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CC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r>
                <a:rPr kumimoji="1" lang="en-US" altLang="ja-JP" sz="2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B</a:t>
              </a: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77" name="角丸四角形 76"/>
            <p:cNvSpPr/>
            <p:nvPr/>
          </p:nvSpPr>
          <p:spPr>
            <a:xfrm>
              <a:off x="3614427" y="3091266"/>
              <a:ext cx="5334744" cy="1637186"/>
            </a:xfrm>
            <a:prstGeom prst="roundRect">
              <a:avLst>
                <a:gd name="adj" fmla="val 1942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680406DC-C14D-4B85-9AE6-FFC829D0A275}"/>
              </a:ext>
            </a:extLst>
          </p:cNvPr>
          <p:cNvGrpSpPr/>
          <p:nvPr/>
        </p:nvGrpSpPr>
        <p:grpSpPr>
          <a:xfrm>
            <a:off x="2124099" y="1523446"/>
            <a:ext cx="6931753" cy="747315"/>
            <a:chOff x="2124099" y="1523446"/>
            <a:chExt cx="6931753" cy="747315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7FE3AAB6-85A4-4648-ABE7-F34AFB3448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1138"/>
            <a:stretch/>
          </p:blipFill>
          <p:spPr>
            <a:xfrm>
              <a:off x="2124099" y="1527385"/>
              <a:ext cx="6931753" cy="725980"/>
            </a:xfrm>
            <a:prstGeom prst="rect">
              <a:avLst/>
            </a:prstGeom>
          </p:spPr>
        </p:pic>
        <p:sp>
          <p:nvSpPr>
            <p:cNvPr id="2" name="正方形/長方形 1"/>
            <p:cNvSpPr/>
            <p:nvPr/>
          </p:nvSpPr>
          <p:spPr>
            <a:xfrm>
              <a:off x="3303771" y="1788868"/>
              <a:ext cx="361317" cy="21702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CC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r>
                <a:rPr kumimoji="1" lang="en-US" altLang="ja-JP" sz="10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A</a:t>
              </a: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5248980" y="1788868"/>
              <a:ext cx="361317" cy="21702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CC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r>
                <a:rPr kumimoji="1" lang="en-US" altLang="ja-JP" sz="10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B</a:t>
              </a: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6707822" y="1788868"/>
              <a:ext cx="361317" cy="21702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CC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r>
                <a:rPr lang="en-US" altLang="ja-JP" sz="10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C</a:t>
              </a: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8244760" y="1788868"/>
              <a:ext cx="361317" cy="21702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CC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r>
                <a:rPr lang="en-US" altLang="ja-JP" sz="10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D</a:t>
              </a: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5" name="角丸四角形 64"/>
            <p:cNvSpPr/>
            <p:nvPr/>
          </p:nvSpPr>
          <p:spPr>
            <a:xfrm>
              <a:off x="2132681" y="1524001"/>
              <a:ext cx="2538299" cy="746760"/>
            </a:xfrm>
            <a:prstGeom prst="roundRect">
              <a:avLst>
                <a:gd name="adj" fmla="val 1942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7" name="角丸四角形 66"/>
            <p:cNvSpPr/>
            <p:nvPr/>
          </p:nvSpPr>
          <p:spPr>
            <a:xfrm>
              <a:off x="4670981" y="1524001"/>
              <a:ext cx="1533575" cy="746760"/>
            </a:xfrm>
            <a:prstGeom prst="roundRect">
              <a:avLst>
                <a:gd name="adj" fmla="val 1942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70" name="角丸四角形 69"/>
            <p:cNvSpPr/>
            <p:nvPr/>
          </p:nvSpPr>
          <p:spPr>
            <a:xfrm>
              <a:off x="7656781" y="1524001"/>
              <a:ext cx="1353075" cy="746760"/>
            </a:xfrm>
            <a:prstGeom prst="roundRect">
              <a:avLst>
                <a:gd name="adj" fmla="val 1942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4" name="角丸四角形 65">
              <a:extLst>
                <a:ext uri="{FF2B5EF4-FFF2-40B4-BE49-F238E27FC236}">
                  <a16:creationId xmlns:a16="http://schemas.microsoft.com/office/drawing/2014/main" id="{A4E82D63-BFA7-4FF2-9CBF-6F9264013198}"/>
                </a:ext>
              </a:extLst>
            </p:cNvPr>
            <p:cNvSpPr/>
            <p:nvPr/>
          </p:nvSpPr>
          <p:spPr>
            <a:xfrm>
              <a:off x="6183357" y="1523446"/>
              <a:ext cx="1478199" cy="746760"/>
            </a:xfrm>
            <a:prstGeom prst="roundRect">
              <a:avLst>
                <a:gd name="adj" fmla="val 1942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kumimoji="1" lang="ja-JP" altLang="en-US" sz="900" smtClean="0"/>
              <a:t>19</a:t>
            </a:fld>
            <a:endParaRPr kumimoji="1" lang="ja-JP" altLang="en-US" sz="900" dirty="0"/>
          </a:p>
        </p:txBody>
      </p:sp>
      <p:sp>
        <p:nvSpPr>
          <p:cNvPr id="56" name="コンテンツ プレースホルダー 5"/>
          <p:cNvSpPr txBox="1">
            <a:spLocks/>
          </p:cNvSpPr>
          <p:nvPr/>
        </p:nvSpPr>
        <p:spPr>
          <a:xfrm>
            <a:off x="521280" y="881010"/>
            <a:ext cx="8526338" cy="958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Wingdings" panose="05000000000000000000" pitchFamily="2" charset="2"/>
              <a:buChar char="l"/>
            </a:pPr>
            <a:r>
              <a:rPr lang="ja-JP" altLang="en-US" sz="1200" dirty="0">
                <a:solidFill>
                  <a:schemeClr val="tx1"/>
                </a:solidFill>
              </a:rPr>
              <a:t>マスタデータ（外形図・</a:t>
            </a:r>
            <a:r>
              <a:rPr lang="en-US" altLang="ja-JP" sz="1200" dirty="0">
                <a:solidFill>
                  <a:schemeClr val="tx1"/>
                </a:solidFill>
              </a:rPr>
              <a:t>CAD</a:t>
            </a:r>
            <a:r>
              <a:rPr lang="ja-JP" altLang="en-US" sz="1200" dirty="0">
                <a:solidFill>
                  <a:schemeClr val="tx1"/>
                </a:solidFill>
              </a:rPr>
              <a:t>）の項目表示を編集します。</a:t>
            </a:r>
          </a:p>
          <a:p>
            <a:pPr marL="425053" lvl="1" indent="-228600" algn="l">
              <a:buFont typeface="+mj-ea"/>
              <a:buAutoNum type="circleNumDbPlain"/>
            </a:pP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FB-M-A-020_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外形図・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CAD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分類マスタファイル」の内容を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Excel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で編集します。</a:t>
            </a: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404722" y="1296883"/>
            <a:ext cx="30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①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57" name="タイトル 1"/>
          <p:cNvSpPr txBox="1">
            <a:spLocks/>
          </p:cNvSpPr>
          <p:nvPr/>
        </p:nvSpPr>
        <p:spPr>
          <a:xfrm>
            <a:off x="1424761" y="274638"/>
            <a:ext cx="713913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algn="l"/>
            <a:r>
              <a:rPr lang="en-US" altLang="ja-JP" sz="1800" dirty="0"/>
              <a:t>5.4 </a:t>
            </a:r>
            <a:r>
              <a:rPr lang="ja-JP" altLang="en-US" sz="1800" dirty="0"/>
              <a:t>外形図・</a:t>
            </a:r>
            <a:r>
              <a:rPr lang="en-US" altLang="ja-JP" sz="1800" dirty="0"/>
              <a:t>CAD </a:t>
            </a:r>
            <a:r>
              <a:rPr lang="ja-JP" altLang="en-US" sz="1800" dirty="0"/>
              <a:t>マスタデータファイル</a:t>
            </a:r>
            <a:r>
              <a:rPr lang="en-US" altLang="ja-JP" sz="1800" dirty="0"/>
              <a:t>Excel</a:t>
            </a:r>
            <a:r>
              <a:rPr lang="ja-JP" altLang="en-US" sz="1800" dirty="0"/>
              <a:t>編集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60646" y="2940267"/>
            <a:ext cx="1505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表示例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" name="直線コネクタ 4"/>
          <p:cNvCxnSpPr>
            <a:stCxn id="2" idx="2"/>
          </p:cNvCxnSpPr>
          <p:nvPr/>
        </p:nvCxnSpPr>
        <p:spPr>
          <a:xfrm flipH="1">
            <a:off x="3177724" y="2005895"/>
            <a:ext cx="306706" cy="2830232"/>
          </a:xfrm>
          <a:prstGeom prst="line">
            <a:avLst/>
          </a:prstGeom>
          <a:ln w="1905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cxnSpLocks/>
            <a:stCxn id="59" idx="2"/>
          </p:cNvCxnSpPr>
          <p:nvPr/>
        </p:nvCxnSpPr>
        <p:spPr>
          <a:xfrm>
            <a:off x="5429639" y="2005895"/>
            <a:ext cx="229933" cy="1046500"/>
          </a:xfrm>
          <a:prstGeom prst="line">
            <a:avLst/>
          </a:prstGeom>
          <a:ln w="1905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ACA2D76F-B03E-4FE1-B55F-327BF22EDC2B}"/>
              </a:ext>
            </a:extLst>
          </p:cNvPr>
          <p:cNvGrpSpPr/>
          <p:nvPr/>
        </p:nvGrpSpPr>
        <p:grpSpPr>
          <a:xfrm>
            <a:off x="123415" y="2656395"/>
            <a:ext cx="1992573" cy="4066118"/>
            <a:chOff x="123415" y="2656395"/>
            <a:chExt cx="1992573" cy="4066118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0788C399-8AFC-4DEC-98A9-DE759FE476F8}"/>
                </a:ext>
              </a:extLst>
            </p:cNvPr>
            <p:cNvSpPr/>
            <p:nvPr/>
          </p:nvSpPr>
          <p:spPr>
            <a:xfrm>
              <a:off x="220550" y="4323979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インポートでデータファイル</a:t>
              </a:r>
              <a:b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エクスポート</a:t>
              </a: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EF183C33-FE37-48FD-86FC-9203C68A68CD}"/>
                </a:ext>
              </a:extLst>
            </p:cNvPr>
            <p:cNvSpPr/>
            <p:nvPr/>
          </p:nvSpPr>
          <p:spPr>
            <a:xfrm>
              <a:off x="214876" y="5103512"/>
              <a:ext cx="1800000" cy="396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データファイル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Excel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編集／</a:t>
              </a:r>
              <a:b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</a:t>
              </a: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46DB50C9-6019-42E8-9586-42B3F3933642}"/>
                </a:ext>
              </a:extLst>
            </p:cNvPr>
            <p:cNvSpPr/>
            <p:nvPr/>
          </p:nvSpPr>
          <p:spPr>
            <a:xfrm>
              <a:off x="220550" y="3091266"/>
              <a:ext cx="1800000" cy="252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メニュー選択</a:t>
              </a:r>
            </a:p>
          </p:txBody>
        </p:sp>
        <p:sp>
          <p:nvSpPr>
            <p:cNvPr id="42" name="下矢印 33">
              <a:extLst>
                <a:ext uri="{FF2B5EF4-FFF2-40B4-BE49-F238E27FC236}">
                  <a16:creationId xmlns:a16="http://schemas.microsoft.com/office/drawing/2014/main" id="{FFDFC164-A1DF-48F6-B8F4-73007EBF4900}"/>
                </a:ext>
              </a:extLst>
            </p:cNvPr>
            <p:cNvSpPr/>
            <p:nvPr/>
          </p:nvSpPr>
          <p:spPr>
            <a:xfrm>
              <a:off x="991888" y="5663988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3" name="下矢印 34">
              <a:extLst>
                <a:ext uri="{FF2B5EF4-FFF2-40B4-BE49-F238E27FC236}">
                  <a16:creationId xmlns:a16="http://schemas.microsoft.com/office/drawing/2014/main" id="{9A5E0F9C-F467-4610-B36F-4A05EB0B8422}"/>
                </a:ext>
              </a:extLst>
            </p:cNvPr>
            <p:cNvSpPr/>
            <p:nvPr/>
          </p:nvSpPr>
          <p:spPr>
            <a:xfrm>
              <a:off x="993795" y="6200570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4" name="角丸四角形 35">
              <a:extLst>
                <a:ext uri="{FF2B5EF4-FFF2-40B4-BE49-F238E27FC236}">
                  <a16:creationId xmlns:a16="http://schemas.microsoft.com/office/drawing/2014/main" id="{60F7F065-BC01-492C-AE1B-5634B9526FF8}"/>
                </a:ext>
              </a:extLst>
            </p:cNvPr>
            <p:cNvSpPr/>
            <p:nvPr/>
          </p:nvSpPr>
          <p:spPr>
            <a:xfrm>
              <a:off x="669795" y="6456113"/>
              <a:ext cx="900000" cy="266400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承認・公開</a:t>
              </a:r>
            </a:p>
          </p:txBody>
        </p:sp>
        <p:sp>
          <p:nvSpPr>
            <p:cNvPr id="45" name="角丸四角形 36">
              <a:extLst>
                <a:ext uri="{FF2B5EF4-FFF2-40B4-BE49-F238E27FC236}">
                  <a16:creationId xmlns:a16="http://schemas.microsoft.com/office/drawing/2014/main" id="{653AE588-2811-4B3B-8F01-0AFE06A6C6EC}"/>
                </a:ext>
              </a:extLst>
            </p:cNvPr>
            <p:cNvSpPr/>
            <p:nvPr/>
          </p:nvSpPr>
          <p:spPr>
            <a:xfrm>
              <a:off x="669795" y="5914884"/>
              <a:ext cx="900000" cy="2664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申請</a:t>
              </a:r>
            </a:p>
          </p:txBody>
        </p:sp>
        <p:sp>
          <p:nvSpPr>
            <p:cNvPr id="46" name="角丸四角形 38">
              <a:extLst>
                <a:ext uri="{FF2B5EF4-FFF2-40B4-BE49-F238E27FC236}">
                  <a16:creationId xmlns:a16="http://schemas.microsoft.com/office/drawing/2014/main" id="{49E9BF0B-9B4F-4470-AFE7-C458F2B0F057}"/>
                </a:ext>
              </a:extLst>
            </p:cNvPr>
            <p:cNvSpPr/>
            <p:nvPr/>
          </p:nvSpPr>
          <p:spPr>
            <a:xfrm>
              <a:off x="123415" y="2814643"/>
              <a:ext cx="1992573" cy="2789671"/>
            </a:xfrm>
            <a:prstGeom prst="roundRect">
              <a:avLst>
                <a:gd name="adj" fmla="val 8069"/>
              </a:avLst>
            </a:prstGeom>
            <a:noFill/>
            <a:ln w="9525">
              <a:solidFill>
                <a:srgbClr val="C00000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7" name="角丸四角形 39">
              <a:extLst>
                <a:ext uri="{FF2B5EF4-FFF2-40B4-BE49-F238E27FC236}">
                  <a16:creationId xmlns:a16="http://schemas.microsoft.com/office/drawing/2014/main" id="{4C14F577-826A-44F0-88BA-4EAF0CDD887F}"/>
                </a:ext>
              </a:extLst>
            </p:cNvPr>
            <p:cNvSpPr/>
            <p:nvPr/>
          </p:nvSpPr>
          <p:spPr>
            <a:xfrm>
              <a:off x="408856" y="2656395"/>
              <a:ext cx="1391369" cy="396000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noProof="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登録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（外形図・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CAD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）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8" name="下矢印 40">
              <a:extLst>
                <a:ext uri="{FF2B5EF4-FFF2-40B4-BE49-F238E27FC236}">
                  <a16:creationId xmlns:a16="http://schemas.microsoft.com/office/drawing/2014/main" id="{DD836C92-75C4-4B1F-BF32-FAEF96D8A6C6}"/>
                </a:ext>
              </a:extLst>
            </p:cNvPr>
            <p:cNvSpPr/>
            <p:nvPr/>
          </p:nvSpPr>
          <p:spPr>
            <a:xfrm>
              <a:off x="993795" y="4914899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1C66D91A-3E42-4C02-84F8-EC5AD7E57136}"/>
                </a:ext>
              </a:extLst>
            </p:cNvPr>
            <p:cNvSpPr/>
            <p:nvPr/>
          </p:nvSpPr>
          <p:spPr>
            <a:xfrm>
              <a:off x="219795" y="3581532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インポートで一覧を表示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0" name="下矢印 47">
              <a:extLst>
                <a:ext uri="{FF2B5EF4-FFF2-40B4-BE49-F238E27FC236}">
                  <a16:creationId xmlns:a16="http://schemas.microsoft.com/office/drawing/2014/main" id="{10E32C46-90FB-4780-8956-17E2E56D8DC5}"/>
                </a:ext>
              </a:extLst>
            </p:cNvPr>
            <p:cNvSpPr/>
            <p:nvPr/>
          </p:nvSpPr>
          <p:spPr>
            <a:xfrm>
              <a:off x="993795" y="3379273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51" name="下矢印 48">
              <a:extLst>
                <a:ext uri="{FF2B5EF4-FFF2-40B4-BE49-F238E27FC236}">
                  <a16:creationId xmlns:a16="http://schemas.microsoft.com/office/drawing/2014/main" id="{5B0B2882-7AC7-41CF-8C28-1E4A01F1BC77}"/>
                </a:ext>
              </a:extLst>
            </p:cNvPr>
            <p:cNvSpPr/>
            <p:nvPr/>
          </p:nvSpPr>
          <p:spPr>
            <a:xfrm>
              <a:off x="993795" y="4147086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119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00501" y="1376604"/>
            <a:ext cx="8106772" cy="4617795"/>
          </a:xfrm>
          <a:prstGeom prst="rect">
            <a:avLst/>
          </a:prstGeom>
          <a:solidFill>
            <a:schemeClr val="bg1"/>
          </a:solidFill>
          <a:ln cmpd="sng">
            <a:noFill/>
          </a:ln>
        </p:spPr>
        <p:txBody>
          <a:bodyPr wrap="square" rtlCol="0" anchor="t">
            <a:noAutofit/>
          </a:bodyPr>
          <a:lstStyle/>
          <a:p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 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当資料の目的			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	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・・・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hlinkClick r:id="rId2" action="ppaction://hlinksldjump"/>
              </a:rPr>
              <a:t>3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マスタデータ登録フロー		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  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　　・・・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hlinkClick r:id="rId3" action="ppaction://hlinksldjump"/>
              </a:rPr>
              <a:t>4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3.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マスタデータ登録フロー図			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・・・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hlinkClick r:id="rId4" action="ppaction://hlinksldjump"/>
              </a:rPr>
              <a:t>5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4. 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マスタデータ登録（ドキュメント）			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・・・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hlinkClick r:id="rId5" action="ppaction://hlinksldjump"/>
              </a:rPr>
              <a:t>6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5. 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マスタデータ登録（外形図・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CAD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			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・・・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hlinkClick r:id="rId6" action="ppaction://hlinksldjump"/>
              </a:rPr>
              <a:t>15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6. 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マスタデータ登録（ソフトウェア）			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・・・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hlinkClick r:id="rId7" action="ppaction://hlinksldjump"/>
              </a:rPr>
              <a:t>24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7. 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マスタデータ登録（その他マスタ（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CSV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形式））	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・・・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hlinkClick r:id="rId8" action="ppaction://hlinksldjump"/>
              </a:rPr>
              <a:t>33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更新履歴						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・・・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hlinkClick r:id="rId9" action="ppaction://hlinksldjump"/>
              </a:rPr>
              <a:t>41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395265" y="274638"/>
            <a:ext cx="713913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algn="l"/>
            <a:r>
              <a:rPr lang="ja-JP" altLang="en-US" sz="1800" dirty="0"/>
              <a:t>　目次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30316F6-7447-4792-9418-0BE6514D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783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55B0C4C1-E235-44F4-AAD5-EC1B2C3C9E31}"/>
              </a:ext>
            </a:extLst>
          </p:cNvPr>
          <p:cNvGrpSpPr/>
          <p:nvPr/>
        </p:nvGrpSpPr>
        <p:grpSpPr>
          <a:xfrm>
            <a:off x="3806538" y="4841923"/>
            <a:ext cx="4753638" cy="1711966"/>
            <a:chOff x="3806538" y="4841923"/>
            <a:chExt cx="4753638" cy="1711966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6E70D9DA-E6B1-46A3-AE08-041B5466B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6538" y="4841923"/>
              <a:ext cx="4753638" cy="1705213"/>
            </a:xfrm>
            <a:prstGeom prst="rect">
              <a:avLst/>
            </a:prstGeom>
          </p:spPr>
        </p:pic>
        <p:sp>
          <p:nvSpPr>
            <p:cNvPr id="64" name="正方形/長方形 63"/>
            <p:cNvSpPr/>
            <p:nvPr/>
          </p:nvSpPr>
          <p:spPr>
            <a:xfrm>
              <a:off x="6038263" y="5490532"/>
              <a:ext cx="1030876" cy="56291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CC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r>
                <a:rPr lang="en-US" altLang="ja-JP" sz="2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D</a:t>
              </a:r>
              <a:endPara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87" name="角丸四角形 86"/>
            <p:cNvSpPr/>
            <p:nvPr/>
          </p:nvSpPr>
          <p:spPr>
            <a:xfrm>
              <a:off x="3806538" y="4863978"/>
              <a:ext cx="4753638" cy="1689911"/>
            </a:xfrm>
            <a:prstGeom prst="roundRect">
              <a:avLst>
                <a:gd name="adj" fmla="val 1942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27382EDD-E5B7-478F-B6A5-1E055B69E114}"/>
              </a:ext>
            </a:extLst>
          </p:cNvPr>
          <p:cNvGrpSpPr/>
          <p:nvPr/>
        </p:nvGrpSpPr>
        <p:grpSpPr>
          <a:xfrm>
            <a:off x="2413217" y="2881155"/>
            <a:ext cx="5191852" cy="1724266"/>
            <a:chOff x="2413217" y="2881155"/>
            <a:chExt cx="5191852" cy="1724266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F941F81A-9E4C-4F39-9BF6-03BE05812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13219" y="2881155"/>
              <a:ext cx="5191850" cy="1724266"/>
            </a:xfrm>
            <a:prstGeom prst="rect">
              <a:avLst/>
            </a:prstGeom>
          </p:spPr>
        </p:pic>
        <p:sp>
          <p:nvSpPr>
            <p:cNvPr id="62" name="正方形/長方形 61"/>
            <p:cNvSpPr/>
            <p:nvPr/>
          </p:nvSpPr>
          <p:spPr>
            <a:xfrm>
              <a:off x="4540751" y="3347500"/>
              <a:ext cx="1030876" cy="56291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CC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r>
                <a:rPr lang="en-US" altLang="ja-JP" sz="2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C</a:t>
              </a:r>
              <a:endPara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85" name="角丸四角形 84"/>
            <p:cNvSpPr/>
            <p:nvPr/>
          </p:nvSpPr>
          <p:spPr>
            <a:xfrm>
              <a:off x="2413217" y="2890804"/>
              <a:ext cx="5191851" cy="1714617"/>
            </a:xfrm>
            <a:prstGeom prst="roundRect">
              <a:avLst>
                <a:gd name="adj" fmla="val 1942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1EE3F4B7-DCE8-456B-B3BC-45FF711E17A2}"/>
              </a:ext>
            </a:extLst>
          </p:cNvPr>
          <p:cNvGrpSpPr/>
          <p:nvPr/>
        </p:nvGrpSpPr>
        <p:grpSpPr>
          <a:xfrm>
            <a:off x="2124099" y="1523446"/>
            <a:ext cx="6931753" cy="747315"/>
            <a:chOff x="2124099" y="1523446"/>
            <a:chExt cx="6931753" cy="747315"/>
          </a:xfrm>
        </p:grpSpPr>
        <p:pic>
          <p:nvPicPr>
            <p:cNvPr id="53" name="図 52">
              <a:extLst>
                <a:ext uri="{FF2B5EF4-FFF2-40B4-BE49-F238E27FC236}">
                  <a16:creationId xmlns:a16="http://schemas.microsoft.com/office/drawing/2014/main" id="{BF509418-6558-4A5A-8ECC-CE5369FEDD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1138"/>
            <a:stretch/>
          </p:blipFill>
          <p:spPr>
            <a:xfrm>
              <a:off x="2124099" y="1527385"/>
              <a:ext cx="6931753" cy="725980"/>
            </a:xfrm>
            <a:prstGeom prst="rect">
              <a:avLst/>
            </a:prstGeom>
          </p:spPr>
        </p:pic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23863021-3CEB-4794-A172-B4726DCF2B6E}"/>
                </a:ext>
              </a:extLst>
            </p:cNvPr>
            <p:cNvSpPr/>
            <p:nvPr/>
          </p:nvSpPr>
          <p:spPr>
            <a:xfrm>
              <a:off x="3303771" y="1788868"/>
              <a:ext cx="361317" cy="21702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CC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r>
                <a:rPr kumimoji="1" lang="en-US" altLang="ja-JP" sz="10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A</a:t>
              </a: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9458F0CF-55D1-4FC7-A3CE-B834E4A5FC22}"/>
                </a:ext>
              </a:extLst>
            </p:cNvPr>
            <p:cNvSpPr/>
            <p:nvPr/>
          </p:nvSpPr>
          <p:spPr>
            <a:xfrm>
              <a:off x="5248980" y="1788868"/>
              <a:ext cx="361317" cy="21702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CC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r>
                <a:rPr kumimoji="1" lang="en-US" altLang="ja-JP" sz="10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B</a:t>
              </a: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6FE47C20-A027-4202-95D0-55C958FF6DD7}"/>
                </a:ext>
              </a:extLst>
            </p:cNvPr>
            <p:cNvSpPr/>
            <p:nvPr/>
          </p:nvSpPr>
          <p:spPr>
            <a:xfrm>
              <a:off x="6707822" y="1788868"/>
              <a:ext cx="361317" cy="21702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CC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r>
                <a:rPr lang="en-US" altLang="ja-JP" sz="10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C</a:t>
              </a: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89CD5D9C-A8D2-4779-9FA5-4ACEEB141E15}"/>
                </a:ext>
              </a:extLst>
            </p:cNvPr>
            <p:cNvSpPr/>
            <p:nvPr/>
          </p:nvSpPr>
          <p:spPr>
            <a:xfrm>
              <a:off x="8244760" y="1788868"/>
              <a:ext cx="361317" cy="21702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CC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r>
                <a:rPr lang="en-US" altLang="ja-JP" sz="10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D</a:t>
              </a: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0" name="角丸四角形 64">
              <a:extLst>
                <a:ext uri="{FF2B5EF4-FFF2-40B4-BE49-F238E27FC236}">
                  <a16:creationId xmlns:a16="http://schemas.microsoft.com/office/drawing/2014/main" id="{1A1F4AA2-F7B6-4049-A234-70C04F71FB91}"/>
                </a:ext>
              </a:extLst>
            </p:cNvPr>
            <p:cNvSpPr/>
            <p:nvPr/>
          </p:nvSpPr>
          <p:spPr>
            <a:xfrm>
              <a:off x="2132681" y="1524001"/>
              <a:ext cx="2538299" cy="746760"/>
            </a:xfrm>
            <a:prstGeom prst="roundRect">
              <a:avLst>
                <a:gd name="adj" fmla="val 1942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3" name="角丸四角形 66">
              <a:extLst>
                <a:ext uri="{FF2B5EF4-FFF2-40B4-BE49-F238E27FC236}">
                  <a16:creationId xmlns:a16="http://schemas.microsoft.com/office/drawing/2014/main" id="{199312AD-8729-4A28-B6B6-6666AE526453}"/>
                </a:ext>
              </a:extLst>
            </p:cNvPr>
            <p:cNvSpPr/>
            <p:nvPr/>
          </p:nvSpPr>
          <p:spPr>
            <a:xfrm>
              <a:off x="4670981" y="1524001"/>
              <a:ext cx="1533575" cy="746760"/>
            </a:xfrm>
            <a:prstGeom prst="roundRect">
              <a:avLst>
                <a:gd name="adj" fmla="val 1942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5" name="角丸四角形 69">
              <a:extLst>
                <a:ext uri="{FF2B5EF4-FFF2-40B4-BE49-F238E27FC236}">
                  <a16:creationId xmlns:a16="http://schemas.microsoft.com/office/drawing/2014/main" id="{51137108-AE1A-40BC-9A1B-FD781204BC5F}"/>
                </a:ext>
              </a:extLst>
            </p:cNvPr>
            <p:cNvSpPr/>
            <p:nvPr/>
          </p:nvSpPr>
          <p:spPr>
            <a:xfrm>
              <a:off x="7656781" y="1524001"/>
              <a:ext cx="1353075" cy="746760"/>
            </a:xfrm>
            <a:prstGeom prst="roundRect">
              <a:avLst>
                <a:gd name="adj" fmla="val 1942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6" name="角丸四角形 65">
              <a:extLst>
                <a:ext uri="{FF2B5EF4-FFF2-40B4-BE49-F238E27FC236}">
                  <a16:creationId xmlns:a16="http://schemas.microsoft.com/office/drawing/2014/main" id="{FA3358CC-00BA-4B86-B23D-A32E2F4B0D07}"/>
                </a:ext>
              </a:extLst>
            </p:cNvPr>
            <p:cNvSpPr/>
            <p:nvPr/>
          </p:nvSpPr>
          <p:spPr>
            <a:xfrm>
              <a:off x="6183357" y="1523446"/>
              <a:ext cx="1478199" cy="746760"/>
            </a:xfrm>
            <a:prstGeom prst="roundRect">
              <a:avLst>
                <a:gd name="adj" fmla="val 1942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kumimoji="1" lang="ja-JP" altLang="en-US" sz="900" smtClean="0"/>
              <a:t>20</a:t>
            </a:fld>
            <a:endParaRPr kumimoji="1" lang="ja-JP" altLang="en-US" sz="900" dirty="0"/>
          </a:p>
        </p:txBody>
      </p:sp>
      <p:sp>
        <p:nvSpPr>
          <p:cNvPr id="57" name="タイトル 1"/>
          <p:cNvSpPr txBox="1">
            <a:spLocks/>
          </p:cNvSpPr>
          <p:nvPr/>
        </p:nvSpPr>
        <p:spPr>
          <a:xfrm>
            <a:off x="1424761" y="274638"/>
            <a:ext cx="713913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algn="l"/>
            <a:r>
              <a:rPr lang="en-US" altLang="ja-JP" sz="1800" dirty="0"/>
              <a:t>5.4 </a:t>
            </a:r>
            <a:r>
              <a:rPr lang="ja-JP" altLang="en-US" sz="1800" dirty="0"/>
              <a:t>外形図・</a:t>
            </a:r>
            <a:r>
              <a:rPr lang="en-US" altLang="ja-JP" sz="1800" dirty="0"/>
              <a:t>CAD </a:t>
            </a:r>
            <a:r>
              <a:rPr lang="ja-JP" altLang="en-US" sz="1800" dirty="0"/>
              <a:t>マスタデータファイル</a:t>
            </a:r>
            <a:r>
              <a:rPr lang="en-US" altLang="ja-JP" sz="1800" dirty="0"/>
              <a:t>Excel</a:t>
            </a:r>
            <a:r>
              <a:rPr lang="ja-JP" altLang="en-US" sz="1800" dirty="0"/>
              <a:t>編集</a:t>
            </a: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304887" y="2324457"/>
            <a:ext cx="1505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表示例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" name="直線コネクタ 2"/>
          <p:cNvCxnSpPr>
            <a:cxnSpLocks/>
          </p:cNvCxnSpPr>
          <p:nvPr/>
        </p:nvCxnSpPr>
        <p:spPr>
          <a:xfrm flipH="1">
            <a:off x="5571627" y="2027950"/>
            <a:ext cx="1304629" cy="862854"/>
          </a:xfrm>
          <a:prstGeom prst="straightConnector1">
            <a:avLst/>
          </a:prstGeom>
          <a:ln w="19050">
            <a:solidFill>
              <a:srgbClr val="FF0000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2"/>
          <p:cNvCxnSpPr>
            <a:cxnSpLocks/>
            <a:stCxn id="59" idx="2"/>
          </p:cNvCxnSpPr>
          <p:nvPr/>
        </p:nvCxnSpPr>
        <p:spPr>
          <a:xfrm flipH="1">
            <a:off x="8150205" y="2005895"/>
            <a:ext cx="275214" cy="2818632"/>
          </a:xfrm>
          <a:prstGeom prst="straightConnector1">
            <a:avLst/>
          </a:prstGeom>
          <a:ln w="19050">
            <a:solidFill>
              <a:srgbClr val="FF0000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コンテンツ プレースホルダー 5">
            <a:extLst>
              <a:ext uri="{FF2B5EF4-FFF2-40B4-BE49-F238E27FC236}">
                <a16:creationId xmlns:a16="http://schemas.microsoft.com/office/drawing/2014/main" id="{FCF1B16D-3E77-4DB3-9917-79FD8BD82E9C}"/>
              </a:ext>
            </a:extLst>
          </p:cNvPr>
          <p:cNvSpPr txBox="1">
            <a:spLocks/>
          </p:cNvSpPr>
          <p:nvPr/>
        </p:nvSpPr>
        <p:spPr>
          <a:xfrm>
            <a:off x="521280" y="881010"/>
            <a:ext cx="8526338" cy="958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Wingdings" panose="05000000000000000000" pitchFamily="2" charset="2"/>
              <a:buChar char="l"/>
            </a:pPr>
            <a:r>
              <a:rPr lang="ja-JP" altLang="en-US" sz="1200" dirty="0">
                <a:solidFill>
                  <a:schemeClr val="tx1"/>
                </a:solidFill>
              </a:rPr>
              <a:t>マスタデータ（外形図・</a:t>
            </a:r>
            <a:r>
              <a:rPr lang="en-US" altLang="ja-JP" sz="1200" dirty="0">
                <a:solidFill>
                  <a:schemeClr val="tx1"/>
                </a:solidFill>
              </a:rPr>
              <a:t>CAD</a:t>
            </a:r>
            <a:r>
              <a:rPr lang="ja-JP" altLang="en-US" sz="1200" dirty="0">
                <a:solidFill>
                  <a:schemeClr val="tx1"/>
                </a:solidFill>
              </a:rPr>
              <a:t>）の項目表示を編集します。</a:t>
            </a:r>
          </a:p>
          <a:p>
            <a:pPr marL="425053" lvl="1" indent="-228600" algn="l">
              <a:buFont typeface="+mj-ea"/>
              <a:buAutoNum type="circleNumDbPlain"/>
            </a:pP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FB-M-A-020_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外形図・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CAD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分類マスタファイル」の内容を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Excel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で編集します。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63697995-E620-491E-B396-09B340FBBACD}"/>
              </a:ext>
            </a:extLst>
          </p:cNvPr>
          <p:cNvGrpSpPr/>
          <p:nvPr/>
        </p:nvGrpSpPr>
        <p:grpSpPr>
          <a:xfrm>
            <a:off x="123415" y="2656395"/>
            <a:ext cx="1992573" cy="4066118"/>
            <a:chOff x="123415" y="2656395"/>
            <a:chExt cx="1992573" cy="4066118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8A9CE54C-9F60-4283-B631-29E29BCFBDED}"/>
                </a:ext>
              </a:extLst>
            </p:cNvPr>
            <p:cNvSpPr/>
            <p:nvPr/>
          </p:nvSpPr>
          <p:spPr>
            <a:xfrm>
              <a:off x="220550" y="4323979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インポートでデータファイル</a:t>
              </a:r>
              <a:b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エクスポート</a:t>
              </a: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C67D85CC-0CA0-4501-9A4F-AE289A916794}"/>
                </a:ext>
              </a:extLst>
            </p:cNvPr>
            <p:cNvSpPr/>
            <p:nvPr/>
          </p:nvSpPr>
          <p:spPr>
            <a:xfrm>
              <a:off x="214876" y="5103512"/>
              <a:ext cx="1800000" cy="396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データファイル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Excel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編集／</a:t>
              </a:r>
              <a:b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</a:t>
              </a: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81991268-5629-4EE1-B8EC-3E57D3DC8B3C}"/>
                </a:ext>
              </a:extLst>
            </p:cNvPr>
            <p:cNvSpPr/>
            <p:nvPr/>
          </p:nvSpPr>
          <p:spPr>
            <a:xfrm>
              <a:off x="220550" y="3091266"/>
              <a:ext cx="1800000" cy="252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メニュー選択</a:t>
              </a:r>
            </a:p>
          </p:txBody>
        </p:sp>
        <p:sp>
          <p:nvSpPr>
            <p:cNvPr id="42" name="下矢印 33">
              <a:extLst>
                <a:ext uri="{FF2B5EF4-FFF2-40B4-BE49-F238E27FC236}">
                  <a16:creationId xmlns:a16="http://schemas.microsoft.com/office/drawing/2014/main" id="{BC5CD535-6AB4-4C96-9065-3A02B33E09AA}"/>
                </a:ext>
              </a:extLst>
            </p:cNvPr>
            <p:cNvSpPr/>
            <p:nvPr/>
          </p:nvSpPr>
          <p:spPr>
            <a:xfrm>
              <a:off x="991888" y="5663988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3" name="下矢印 34">
              <a:extLst>
                <a:ext uri="{FF2B5EF4-FFF2-40B4-BE49-F238E27FC236}">
                  <a16:creationId xmlns:a16="http://schemas.microsoft.com/office/drawing/2014/main" id="{FB9D4BC6-65E2-491E-BC4B-5C190E25C4D2}"/>
                </a:ext>
              </a:extLst>
            </p:cNvPr>
            <p:cNvSpPr/>
            <p:nvPr/>
          </p:nvSpPr>
          <p:spPr>
            <a:xfrm>
              <a:off x="993795" y="6200570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4" name="角丸四角形 35">
              <a:extLst>
                <a:ext uri="{FF2B5EF4-FFF2-40B4-BE49-F238E27FC236}">
                  <a16:creationId xmlns:a16="http://schemas.microsoft.com/office/drawing/2014/main" id="{8013B04C-C3E9-4908-8567-B02CBE39295F}"/>
                </a:ext>
              </a:extLst>
            </p:cNvPr>
            <p:cNvSpPr/>
            <p:nvPr/>
          </p:nvSpPr>
          <p:spPr>
            <a:xfrm>
              <a:off x="669795" y="6456113"/>
              <a:ext cx="900000" cy="266400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承認・公開</a:t>
              </a:r>
            </a:p>
          </p:txBody>
        </p:sp>
        <p:sp>
          <p:nvSpPr>
            <p:cNvPr id="45" name="角丸四角形 36">
              <a:extLst>
                <a:ext uri="{FF2B5EF4-FFF2-40B4-BE49-F238E27FC236}">
                  <a16:creationId xmlns:a16="http://schemas.microsoft.com/office/drawing/2014/main" id="{D44493E1-87AD-441C-98F6-5093286C20D0}"/>
                </a:ext>
              </a:extLst>
            </p:cNvPr>
            <p:cNvSpPr/>
            <p:nvPr/>
          </p:nvSpPr>
          <p:spPr>
            <a:xfrm>
              <a:off x="669795" y="5914884"/>
              <a:ext cx="900000" cy="2664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申請</a:t>
              </a:r>
            </a:p>
          </p:txBody>
        </p:sp>
        <p:sp>
          <p:nvSpPr>
            <p:cNvPr id="46" name="角丸四角形 38">
              <a:extLst>
                <a:ext uri="{FF2B5EF4-FFF2-40B4-BE49-F238E27FC236}">
                  <a16:creationId xmlns:a16="http://schemas.microsoft.com/office/drawing/2014/main" id="{E4173FD2-96D4-43A8-B38E-DB49615325F4}"/>
                </a:ext>
              </a:extLst>
            </p:cNvPr>
            <p:cNvSpPr/>
            <p:nvPr/>
          </p:nvSpPr>
          <p:spPr>
            <a:xfrm>
              <a:off x="123415" y="2814643"/>
              <a:ext cx="1992573" cy="2789671"/>
            </a:xfrm>
            <a:prstGeom prst="roundRect">
              <a:avLst>
                <a:gd name="adj" fmla="val 8069"/>
              </a:avLst>
            </a:prstGeom>
            <a:noFill/>
            <a:ln w="9525">
              <a:solidFill>
                <a:srgbClr val="C00000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7" name="角丸四角形 39">
              <a:extLst>
                <a:ext uri="{FF2B5EF4-FFF2-40B4-BE49-F238E27FC236}">
                  <a16:creationId xmlns:a16="http://schemas.microsoft.com/office/drawing/2014/main" id="{02222969-4403-42FB-BD56-3AADF31C1377}"/>
                </a:ext>
              </a:extLst>
            </p:cNvPr>
            <p:cNvSpPr/>
            <p:nvPr/>
          </p:nvSpPr>
          <p:spPr>
            <a:xfrm>
              <a:off x="408856" y="2656395"/>
              <a:ext cx="1391369" cy="396000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noProof="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登録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（外形図・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CAD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）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8" name="下矢印 40">
              <a:extLst>
                <a:ext uri="{FF2B5EF4-FFF2-40B4-BE49-F238E27FC236}">
                  <a16:creationId xmlns:a16="http://schemas.microsoft.com/office/drawing/2014/main" id="{4ADC2A32-A67C-4748-A5E6-E4118132B3DC}"/>
                </a:ext>
              </a:extLst>
            </p:cNvPr>
            <p:cNvSpPr/>
            <p:nvPr/>
          </p:nvSpPr>
          <p:spPr>
            <a:xfrm>
              <a:off x="993795" y="4914899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B76E89DB-F45F-4475-B6CF-F6CBA259B1EA}"/>
                </a:ext>
              </a:extLst>
            </p:cNvPr>
            <p:cNvSpPr/>
            <p:nvPr/>
          </p:nvSpPr>
          <p:spPr>
            <a:xfrm>
              <a:off x="219795" y="3581532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インポートで一覧を表示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0" name="下矢印 47">
              <a:extLst>
                <a:ext uri="{FF2B5EF4-FFF2-40B4-BE49-F238E27FC236}">
                  <a16:creationId xmlns:a16="http://schemas.microsoft.com/office/drawing/2014/main" id="{2E26A7F4-E632-42E3-98A9-37DBD6099879}"/>
                </a:ext>
              </a:extLst>
            </p:cNvPr>
            <p:cNvSpPr/>
            <p:nvPr/>
          </p:nvSpPr>
          <p:spPr>
            <a:xfrm>
              <a:off x="993795" y="3379273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58" name="下矢印 48">
              <a:extLst>
                <a:ext uri="{FF2B5EF4-FFF2-40B4-BE49-F238E27FC236}">
                  <a16:creationId xmlns:a16="http://schemas.microsoft.com/office/drawing/2014/main" id="{D4DD8BF7-2B9A-42CC-9936-6FFD05C49EDB}"/>
                </a:ext>
              </a:extLst>
            </p:cNvPr>
            <p:cNvSpPr/>
            <p:nvPr/>
          </p:nvSpPr>
          <p:spPr>
            <a:xfrm>
              <a:off x="993795" y="4147086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398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kumimoji="1" lang="ja-JP" altLang="en-US" sz="900" smtClean="0"/>
              <a:t>21</a:t>
            </a:fld>
            <a:endParaRPr kumimoji="1" lang="ja-JP" altLang="en-US" dirty="0"/>
          </a:p>
        </p:txBody>
      </p:sp>
      <p:sp>
        <p:nvSpPr>
          <p:cNvPr id="53" name="コンテンツ プレースホルダー 5"/>
          <p:cNvSpPr txBox="1">
            <a:spLocks/>
          </p:cNvSpPr>
          <p:nvPr/>
        </p:nvSpPr>
        <p:spPr>
          <a:xfrm>
            <a:off x="521280" y="881010"/>
            <a:ext cx="8526338" cy="1534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Wingdings" panose="05000000000000000000" pitchFamily="2" charset="2"/>
              <a:buChar char="l"/>
            </a:pPr>
            <a:r>
              <a:rPr lang="ja-JP" altLang="en-US" sz="1200" dirty="0">
                <a:solidFill>
                  <a:schemeClr val="tx1"/>
                </a:solidFill>
              </a:rPr>
              <a:t>マスタデータ（外形図・</a:t>
            </a:r>
            <a:r>
              <a:rPr lang="en-US" altLang="ja-JP" sz="1200" dirty="0">
                <a:solidFill>
                  <a:schemeClr val="tx1"/>
                </a:solidFill>
              </a:rPr>
              <a:t>CAD</a:t>
            </a:r>
            <a:r>
              <a:rPr lang="ja-JP" altLang="en-US" sz="1200" dirty="0">
                <a:solidFill>
                  <a:schemeClr val="tx1"/>
                </a:solidFill>
              </a:rPr>
              <a:t>）ファイルをインポートします。</a:t>
            </a:r>
          </a:p>
          <a:p>
            <a:pPr marL="425053" lvl="1" indent="-228600" algn="l">
              <a:buFont typeface="+mj-ea"/>
              <a:buAutoNum type="circleNumDbPlain" startAt="2"/>
            </a:pP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「マスタデータエクスポート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インポート機能」画面を開きます。</a:t>
            </a: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 algn="l">
              <a:buFont typeface="+mj-lt"/>
              <a:buAutoNum type="romanLcPeriod"/>
            </a:pP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「インポート」タブを選択します。</a:t>
            </a: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 algn="l">
              <a:buFont typeface="+mj-lt"/>
              <a:buAutoNum type="romanLcPeriod"/>
            </a:pP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マスタデータの選択肢から、</a:t>
            </a:r>
            <a:r>
              <a:rPr lang="ja-JP" altLang="en-US" sz="12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外形図・</a:t>
            </a:r>
            <a:r>
              <a:rPr lang="en-US" altLang="ja-JP" sz="12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CAD</a:t>
            </a:r>
            <a:r>
              <a:rPr lang="ja-JP" altLang="en-US" sz="12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分類マスタファイル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を選択します。</a:t>
            </a: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 algn="l">
              <a:buFont typeface="+mj-lt"/>
              <a:buAutoNum type="romanLcPeriod"/>
            </a:pP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「ファイル選択」ボタンをクリックし、編集した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Excel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ファイルを指定します。</a:t>
            </a: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 algn="l">
              <a:buFont typeface="+mj-lt"/>
              <a:buAutoNum type="romanLcPeriod"/>
            </a:pP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「インポート」ボタンをクリックし、マスタデータファイルを読み込みます。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pPr marL="425053" lvl="1" indent="-228600" algn="l">
              <a:buFont typeface="+mj-ea"/>
              <a:buAutoNum type="circleNumDbPlain" startAt="4"/>
            </a:pPr>
            <a:endParaRPr lang="en-US" altLang="ja-JP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タイトル 1"/>
          <p:cNvSpPr txBox="1">
            <a:spLocks/>
          </p:cNvSpPr>
          <p:nvPr/>
        </p:nvSpPr>
        <p:spPr>
          <a:xfrm>
            <a:off x="1424761" y="274638"/>
            <a:ext cx="713913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algn="l"/>
            <a:r>
              <a:rPr lang="en-US" altLang="ja-JP" sz="1800" dirty="0"/>
              <a:t>5.5 </a:t>
            </a:r>
            <a:r>
              <a:rPr lang="ja-JP" altLang="en-US" sz="1800" dirty="0"/>
              <a:t>外形図・</a:t>
            </a:r>
            <a:r>
              <a:rPr lang="en-US" altLang="ja-JP" sz="1800" dirty="0"/>
              <a:t>CAD </a:t>
            </a:r>
            <a:r>
              <a:rPr lang="ja-JP" altLang="en-US" sz="1800" dirty="0"/>
              <a:t>マスタデータファイルインポート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F0F55B86-BDEA-48EC-8546-5886BDC4215B}"/>
              </a:ext>
            </a:extLst>
          </p:cNvPr>
          <p:cNvGrpSpPr/>
          <p:nvPr/>
        </p:nvGrpSpPr>
        <p:grpSpPr>
          <a:xfrm>
            <a:off x="123415" y="2656395"/>
            <a:ext cx="1992573" cy="4066118"/>
            <a:chOff x="123415" y="2656395"/>
            <a:chExt cx="1992573" cy="4066118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60F4191A-624B-4A1C-A718-A4AE934D5BFB}"/>
                </a:ext>
              </a:extLst>
            </p:cNvPr>
            <p:cNvSpPr/>
            <p:nvPr/>
          </p:nvSpPr>
          <p:spPr>
            <a:xfrm>
              <a:off x="220550" y="4323979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インポートでデータファイル</a:t>
              </a:r>
              <a:b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エクスポート</a:t>
              </a: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2710DF26-1D0E-45F5-B5AA-E2CE21C87BDB}"/>
                </a:ext>
              </a:extLst>
            </p:cNvPr>
            <p:cNvSpPr/>
            <p:nvPr/>
          </p:nvSpPr>
          <p:spPr>
            <a:xfrm>
              <a:off x="214876" y="5103512"/>
              <a:ext cx="1800000" cy="396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データファイル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Excel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編集／</a:t>
              </a:r>
              <a:b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</a:t>
              </a: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070A55A4-281B-4BD3-8EA8-6AC396E48353}"/>
                </a:ext>
              </a:extLst>
            </p:cNvPr>
            <p:cNvSpPr/>
            <p:nvPr/>
          </p:nvSpPr>
          <p:spPr>
            <a:xfrm>
              <a:off x="220550" y="3091266"/>
              <a:ext cx="1800000" cy="252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メニュー選択</a:t>
              </a:r>
            </a:p>
          </p:txBody>
        </p:sp>
        <p:sp>
          <p:nvSpPr>
            <p:cNvPr id="38" name="下矢印 33">
              <a:extLst>
                <a:ext uri="{FF2B5EF4-FFF2-40B4-BE49-F238E27FC236}">
                  <a16:creationId xmlns:a16="http://schemas.microsoft.com/office/drawing/2014/main" id="{909B4972-4D8C-4B58-BF10-3EDA55479CD3}"/>
                </a:ext>
              </a:extLst>
            </p:cNvPr>
            <p:cNvSpPr/>
            <p:nvPr/>
          </p:nvSpPr>
          <p:spPr>
            <a:xfrm>
              <a:off x="991888" y="5663988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39" name="下矢印 34">
              <a:extLst>
                <a:ext uri="{FF2B5EF4-FFF2-40B4-BE49-F238E27FC236}">
                  <a16:creationId xmlns:a16="http://schemas.microsoft.com/office/drawing/2014/main" id="{38C5DF05-5663-4997-BA3F-410F92115626}"/>
                </a:ext>
              </a:extLst>
            </p:cNvPr>
            <p:cNvSpPr/>
            <p:nvPr/>
          </p:nvSpPr>
          <p:spPr>
            <a:xfrm>
              <a:off x="993795" y="6200570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0" name="角丸四角形 35">
              <a:extLst>
                <a:ext uri="{FF2B5EF4-FFF2-40B4-BE49-F238E27FC236}">
                  <a16:creationId xmlns:a16="http://schemas.microsoft.com/office/drawing/2014/main" id="{15717C06-C422-490A-AB37-5139FBC616AC}"/>
                </a:ext>
              </a:extLst>
            </p:cNvPr>
            <p:cNvSpPr/>
            <p:nvPr/>
          </p:nvSpPr>
          <p:spPr>
            <a:xfrm>
              <a:off x="669795" y="6456113"/>
              <a:ext cx="900000" cy="266400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承認・公開</a:t>
              </a:r>
            </a:p>
          </p:txBody>
        </p:sp>
        <p:sp>
          <p:nvSpPr>
            <p:cNvPr id="41" name="角丸四角形 36">
              <a:extLst>
                <a:ext uri="{FF2B5EF4-FFF2-40B4-BE49-F238E27FC236}">
                  <a16:creationId xmlns:a16="http://schemas.microsoft.com/office/drawing/2014/main" id="{423A0445-6E41-4469-B54B-9A53D22915A3}"/>
                </a:ext>
              </a:extLst>
            </p:cNvPr>
            <p:cNvSpPr/>
            <p:nvPr/>
          </p:nvSpPr>
          <p:spPr>
            <a:xfrm>
              <a:off x="669795" y="5914884"/>
              <a:ext cx="900000" cy="2664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申請</a:t>
              </a:r>
            </a:p>
          </p:txBody>
        </p:sp>
        <p:sp>
          <p:nvSpPr>
            <p:cNvPr id="42" name="角丸四角形 38">
              <a:extLst>
                <a:ext uri="{FF2B5EF4-FFF2-40B4-BE49-F238E27FC236}">
                  <a16:creationId xmlns:a16="http://schemas.microsoft.com/office/drawing/2014/main" id="{FFAC29A9-345B-4811-B39F-77A0B4CFCD02}"/>
                </a:ext>
              </a:extLst>
            </p:cNvPr>
            <p:cNvSpPr/>
            <p:nvPr/>
          </p:nvSpPr>
          <p:spPr>
            <a:xfrm>
              <a:off x="123415" y="2814643"/>
              <a:ext cx="1992573" cy="2789671"/>
            </a:xfrm>
            <a:prstGeom prst="roundRect">
              <a:avLst>
                <a:gd name="adj" fmla="val 8069"/>
              </a:avLst>
            </a:prstGeom>
            <a:noFill/>
            <a:ln w="9525">
              <a:solidFill>
                <a:srgbClr val="C00000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3" name="角丸四角形 39">
              <a:extLst>
                <a:ext uri="{FF2B5EF4-FFF2-40B4-BE49-F238E27FC236}">
                  <a16:creationId xmlns:a16="http://schemas.microsoft.com/office/drawing/2014/main" id="{A81766F9-AA83-45BA-BC66-16A40056557C}"/>
                </a:ext>
              </a:extLst>
            </p:cNvPr>
            <p:cNvSpPr/>
            <p:nvPr/>
          </p:nvSpPr>
          <p:spPr>
            <a:xfrm>
              <a:off x="408856" y="2656395"/>
              <a:ext cx="1391369" cy="396000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noProof="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登録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（外形図・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CAD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）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4" name="下矢印 40">
              <a:extLst>
                <a:ext uri="{FF2B5EF4-FFF2-40B4-BE49-F238E27FC236}">
                  <a16:creationId xmlns:a16="http://schemas.microsoft.com/office/drawing/2014/main" id="{A3285073-AB4D-472E-BB00-D884B4DF4831}"/>
                </a:ext>
              </a:extLst>
            </p:cNvPr>
            <p:cNvSpPr/>
            <p:nvPr/>
          </p:nvSpPr>
          <p:spPr>
            <a:xfrm>
              <a:off x="993795" y="4914899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D06BD930-C856-4E7A-946A-1A8150F3EF71}"/>
                </a:ext>
              </a:extLst>
            </p:cNvPr>
            <p:cNvSpPr/>
            <p:nvPr/>
          </p:nvSpPr>
          <p:spPr>
            <a:xfrm>
              <a:off x="219795" y="3581532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インポートで一覧を表示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6" name="下矢印 47">
              <a:extLst>
                <a:ext uri="{FF2B5EF4-FFF2-40B4-BE49-F238E27FC236}">
                  <a16:creationId xmlns:a16="http://schemas.microsoft.com/office/drawing/2014/main" id="{A0E0B4C1-B986-4FFB-8FE4-4B22CE85E5D8}"/>
                </a:ext>
              </a:extLst>
            </p:cNvPr>
            <p:cNvSpPr/>
            <p:nvPr/>
          </p:nvSpPr>
          <p:spPr>
            <a:xfrm>
              <a:off x="993795" y="3379273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7" name="下矢印 48">
              <a:extLst>
                <a:ext uri="{FF2B5EF4-FFF2-40B4-BE49-F238E27FC236}">
                  <a16:creationId xmlns:a16="http://schemas.microsoft.com/office/drawing/2014/main" id="{B0389A41-A9A2-493E-9D1B-15EAE52AB366}"/>
                </a:ext>
              </a:extLst>
            </p:cNvPr>
            <p:cNvSpPr/>
            <p:nvPr/>
          </p:nvSpPr>
          <p:spPr>
            <a:xfrm>
              <a:off x="993795" y="4147086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D269201-94A9-45E8-8318-5D937FFC4566}"/>
              </a:ext>
            </a:extLst>
          </p:cNvPr>
          <p:cNvGrpSpPr/>
          <p:nvPr/>
        </p:nvGrpSpPr>
        <p:grpSpPr>
          <a:xfrm>
            <a:off x="2401429" y="2656395"/>
            <a:ext cx="6387465" cy="3807142"/>
            <a:chOff x="2401429" y="2656395"/>
            <a:chExt cx="6387465" cy="380714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DC6A5B74-E0AB-4131-936A-731D1DB54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1429" y="2656395"/>
              <a:ext cx="6387465" cy="3807142"/>
            </a:xfrm>
            <a:prstGeom prst="rect">
              <a:avLst/>
            </a:prstGeom>
          </p:spPr>
        </p:pic>
        <p:sp>
          <p:nvSpPr>
            <p:cNvPr id="27" name="角丸四角形 26"/>
            <p:cNvSpPr/>
            <p:nvPr/>
          </p:nvSpPr>
          <p:spPr>
            <a:xfrm>
              <a:off x="3932862" y="4226628"/>
              <a:ext cx="2508445" cy="295925"/>
            </a:xfrm>
            <a:prstGeom prst="roundRect">
              <a:avLst>
                <a:gd name="adj" fmla="val 3930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407475" y="4050166"/>
              <a:ext cx="674137" cy="43104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6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②</a:t>
              </a:r>
              <a:r>
                <a:rPr lang="en-US" altLang="ja-JP" sz="16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-ii</a:t>
              </a: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29" name="角丸四角形 28"/>
            <p:cNvSpPr/>
            <p:nvPr/>
          </p:nvSpPr>
          <p:spPr>
            <a:xfrm>
              <a:off x="3932863" y="4527141"/>
              <a:ext cx="2770246" cy="234558"/>
            </a:xfrm>
            <a:prstGeom prst="roundRect">
              <a:avLst>
                <a:gd name="adj" fmla="val 3930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5901517" y="4828356"/>
              <a:ext cx="674137" cy="43104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6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②</a:t>
              </a:r>
              <a:r>
                <a:rPr lang="en-US" altLang="ja-JP" sz="16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-iii</a:t>
              </a: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32" name="角丸四角形 31"/>
            <p:cNvSpPr/>
            <p:nvPr/>
          </p:nvSpPr>
          <p:spPr>
            <a:xfrm>
              <a:off x="6988550" y="4509902"/>
              <a:ext cx="817994" cy="251797"/>
            </a:xfrm>
            <a:prstGeom prst="roundRect">
              <a:avLst>
                <a:gd name="adj" fmla="val 3930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3697515" y="3758927"/>
              <a:ext cx="674137" cy="43104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6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②</a:t>
              </a:r>
              <a:r>
                <a:rPr lang="en-US" altLang="ja-JP" sz="16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-</a:t>
              </a:r>
              <a:r>
                <a:rPr kumimoji="1" lang="en-US" altLang="ja-JP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i</a:t>
              </a: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34" name="角丸四角形 33"/>
            <p:cNvSpPr/>
            <p:nvPr/>
          </p:nvSpPr>
          <p:spPr>
            <a:xfrm>
              <a:off x="3164576" y="3850705"/>
              <a:ext cx="532939" cy="219221"/>
            </a:xfrm>
            <a:prstGeom prst="roundRect">
              <a:avLst>
                <a:gd name="adj" fmla="val 3930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8751" y="4250209"/>
              <a:ext cx="2019026" cy="248762"/>
            </a:xfrm>
            <a:prstGeom prst="rect">
              <a:avLst/>
            </a:prstGeom>
          </p:spPr>
        </p:pic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39313160-E86E-4525-8EAF-A128F93D6056}"/>
                </a:ext>
              </a:extLst>
            </p:cNvPr>
            <p:cNvSpPr/>
            <p:nvPr/>
          </p:nvSpPr>
          <p:spPr>
            <a:xfrm>
              <a:off x="7311512" y="4820708"/>
              <a:ext cx="674137" cy="43104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6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②</a:t>
              </a:r>
              <a:r>
                <a:rPr lang="en-US" altLang="ja-JP" sz="16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-iv</a:t>
              </a: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336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kumimoji="1" lang="ja-JP" altLang="en-US" sz="900" smtClean="0"/>
              <a:t>22</a:t>
            </a:fld>
            <a:endParaRPr kumimoji="1" lang="ja-JP" altLang="en-US" sz="900" dirty="0"/>
          </a:p>
        </p:txBody>
      </p:sp>
      <p:sp>
        <p:nvSpPr>
          <p:cNvPr id="49" name="コンテンツ プレースホルダー 5"/>
          <p:cNvSpPr txBox="1">
            <a:spLocks/>
          </p:cNvSpPr>
          <p:nvPr/>
        </p:nvSpPr>
        <p:spPr>
          <a:xfrm>
            <a:off x="521280" y="881010"/>
            <a:ext cx="8526338" cy="958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Wingdings" panose="05000000000000000000" pitchFamily="2" charset="2"/>
              <a:buChar char="l"/>
            </a:pPr>
            <a:r>
              <a:rPr lang="ja-JP" altLang="en-US" sz="1200" dirty="0">
                <a:solidFill>
                  <a:schemeClr val="tx1"/>
                </a:solidFill>
              </a:rPr>
              <a:t>マスタデータ（外形図・</a:t>
            </a:r>
            <a:r>
              <a:rPr lang="en-US" altLang="ja-JP" sz="1200" dirty="0">
                <a:solidFill>
                  <a:schemeClr val="tx1"/>
                </a:solidFill>
              </a:rPr>
              <a:t>CAD</a:t>
            </a:r>
            <a:r>
              <a:rPr lang="ja-JP" altLang="en-US" sz="1200" dirty="0">
                <a:solidFill>
                  <a:schemeClr val="tx1"/>
                </a:solidFill>
              </a:rPr>
              <a:t>）ファイルをインポートします。</a:t>
            </a:r>
          </a:p>
          <a:p>
            <a:pPr marL="425053" lvl="1" indent="-228600" algn="l">
              <a:buFont typeface="+mj-ea"/>
              <a:buAutoNum type="circleNumDbPlain" startAt="3"/>
            </a:pP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インポートが終了すると「登録が完了しました。」と表示されます。</a:t>
            </a: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96453" lvl="1" algn="l"/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「エクスポート」タブをクリックし、「エクスポート」画面に戻ります。</a:t>
            </a:r>
          </a:p>
          <a:p>
            <a:pPr marL="425053" lvl="1" indent="-228600" algn="l">
              <a:buFont typeface="+mj-ea"/>
              <a:buAutoNum type="circleNumDbPlain" startAt="4"/>
            </a:pP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25053" lvl="1" indent="-228600" algn="l">
              <a:buFont typeface="+mj-ea"/>
              <a:buAutoNum type="circleNumDbPlain" startAt="4"/>
            </a:pP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タイトル 1"/>
          <p:cNvSpPr txBox="1">
            <a:spLocks/>
          </p:cNvSpPr>
          <p:nvPr/>
        </p:nvSpPr>
        <p:spPr>
          <a:xfrm>
            <a:off x="1424761" y="274638"/>
            <a:ext cx="713913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algn="l"/>
            <a:r>
              <a:rPr lang="en-US" altLang="ja-JP" sz="1800" dirty="0"/>
              <a:t>5.5 </a:t>
            </a:r>
            <a:r>
              <a:rPr lang="ja-JP" altLang="en-US" sz="1800" dirty="0"/>
              <a:t>外形図・</a:t>
            </a:r>
            <a:r>
              <a:rPr lang="en-US" altLang="ja-JP" sz="1800" dirty="0"/>
              <a:t>CAD </a:t>
            </a:r>
            <a:r>
              <a:rPr lang="ja-JP" altLang="en-US" sz="1800" dirty="0"/>
              <a:t>マスタデータファイルインポート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2CCFCBC-9026-4F83-AECC-AEB6D2ED2840}"/>
              </a:ext>
            </a:extLst>
          </p:cNvPr>
          <p:cNvGrpSpPr/>
          <p:nvPr/>
        </p:nvGrpSpPr>
        <p:grpSpPr>
          <a:xfrm>
            <a:off x="2212368" y="2854395"/>
            <a:ext cx="6937849" cy="1743607"/>
            <a:chOff x="2212368" y="2854395"/>
            <a:chExt cx="6937849" cy="1743607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6934B265-B7E0-44BE-A835-24763119A0AB}"/>
                </a:ext>
              </a:extLst>
            </p:cNvPr>
            <p:cNvGrpSpPr/>
            <p:nvPr/>
          </p:nvGrpSpPr>
          <p:grpSpPr>
            <a:xfrm>
              <a:off x="2212368" y="2854395"/>
              <a:ext cx="6937849" cy="1743607"/>
              <a:chOff x="2212368" y="2854395"/>
              <a:chExt cx="6937849" cy="1743607"/>
            </a:xfrm>
          </p:grpSpPr>
          <p:pic>
            <p:nvPicPr>
              <p:cNvPr id="41" name="図 40">
                <a:extLst>
                  <a:ext uri="{FF2B5EF4-FFF2-40B4-BE49-F238E27FC236}">
                    <a16:creationId xmlns:a16="http://schemas.microsoft.com/office/drawing/2014/main" id="{45938A94-C01E-410B-8AED-3AE6A16960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2368" y="2854395"/>
                <a:ext cx="6937849" cy="1743607"/>
              </a:xfrm>
              <a:prstGeom prst="rect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</p:pic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4895A0B1-D79F-492A-807C-1D53F4B0700B}"/>
                  </a:ext>
                </a:extLst>
              </p:cNvPr>
              <p:cNvSpPr/>
              <p:nvPr/>
            </p:nvSpPr>
            <p:spPr>
              <a:xfrm>
                <a:off x="2837557" y="3599108"/>
                <a:ext cx="378252" cy="32385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1600" noProof="0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③</a:t>
                </a:r>
                <a:endParaRPr kumimoji="1" lang="ja-JP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  <p:sp>
            <p:nvSpPr>
              <p:cNvPr id="43" name="角丸四角形 52">
                <a:extLst>
                  <a:ext uri="{FF2B5EF4-FFF2-40B4-BE49-F238E27FC236}">
                    <a16:creationId xmlns:a16="http://schemas.microsoft.com/office/drawing/2014/main" id="{AFDC1715-3C48-4FF4-B5E7-96DD33613442}"/>
                  </a:ext>
                </a:extLst>
              </p:cNvPr>
              <p:cNvSpPr/>
              <p:nvPr/>
            </p:nvSpPr>
            <p:spPr>
              <a:xfrm>
                <a:off x="2297362" y="3358187"/>
                <a:ext cx="639584" cy="215367"/>
              </a:xfrm>
              <a:prstGeom prst="roundRect">
                <a:avLst>
                  <a:gd name="adj" fmla="val 3930"/>
                </a:avLst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indent="-266700" algn="ctr">
                  <a:buFontTx/>
                  <a:buNone/>
                </a:pPr>
                <a:endParaRPr kumimoji="1" lang="ja-JP" altLang="en-US" sz="10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4"/>
            <a:srcRect l="2784" t="33236" r="14986" b="24704"/>
            <a:stretch/>
          </p:blipFill>
          <p:spPr>
            <a:xfrm>
              <a:off x="4135855" y="3965558"/>
              <a:ext cx="1421624" cy="89591"/>
            </a:xfrm>
            <a:prstGeom prst="rect">
              <a:avLst/>
            </a:prstGeom>
          </p:spPr>
        </p:pic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9EA89118-68EE-434C-A092-B3CBAC2B2258}"/>
              </a:ext>
            </a:extLst>
          </p:cNvPr>
          <p:cNvGrpSpPr/>
          <p:nvPr/>
        </p:nvGrpSpPr>
        <p:grpSpPr>
          <a:xfrm>
            <a:off x="123415" y="2656395"/>
            <a:ext cx="1992573" cy="4066118"/>
            <a:chOff x="123415" y="2656395"/>
            <a:chExt cx="1992573" cy="4066118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72AAEBB0-94F2-423E-A23D-2E3367D2C418}"/>
                </a:ext>
              </a:extLst>
            </p:cNvPr>
            <p:cNvSpPr/>
            <p:nvPr/>
          </p:nvSpPr>
          <p:spPr>
            <a:xfrm>
              <a:off x="220550" y="4323979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インポートでデータファイル</a:t>
              </a:r>
              <a:b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エクスポート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D00A5BDD-A558-43EA-B051-83EE3E324805}"/>
                </a:ext>
              </a:extLst>
            </p:cNvPr>
            <p:cNvSpPr/>
            <p:nvPr/>
          </p:nvSpPr>
          <p:spPr>
            <a:xfrm>
              <a:off x="214876" y="5103512"/>
              <a:ext cx="1800000" cy="396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データファイル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Excel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編集／</a:t>
              </a:r>
              <a:b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7D392932-9576-4DE0-B007-6DA517D1F306}"/>
                </a:ext>
              </a:extLst>
            </p:cNvPr>
            <p:cNvSpPr/>
            <p:nvPr/>
          </p:nvSpPr>
          <p:spPr>
            <a:xfrm>
              <a:off x="220550" y="3091266"/>
              <a:ext cx="1800000" cy="252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メニュー選択</a:t>
              </a:r>
            </a:p>
          </p:txBody>
        </p:sp>
        <p:sp>
          <p:nvSpPr>
            <p:cNvPr id="27" name="下矢印 33">
              <a:extLst>
                <a:ext uri="{FF2B5EF4-FFF2-40B4-BE49-F238E27FC236}">
                  <a16:creationId xmlns:a16="http://schemas.microsoft.com/office/drawing/2014/main" id="{2E354C82-9EEF-484E-B613-F258413B15F7}"/>
                </a:ext>
              </a:extLst>
            </p:cNvPr>
            <p:cNvSpPr/>
            <p:nvPr/>
          </p:nvSpPr>
          <p:spPr>
            <a:xfrm>
              <a:off x="991888" y="5663988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28" name="下矢印 34">
              <a:extLst>
                <a:ext uri="{FF2B5EF4-FFF2-40B4-BE49-F238E27FC236}">
                  <a16:creationId xmlns:a16="http://schemas.microsoft.com/office/drawing/2014/main" id="{70A81DFA-409D-4F76-921A-92970A3DB4E5}"/>
                </a:ext>
              </a:extLst>
            </p:cNvPr>
            <p:cNvSpPr/>
            <p:nvPr/>
          </p:nvSpPr>
          <p:spPr>
            <a:xfrm>
              <a:off x="993795" y="6200570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29" name="角丸四角形 35">
              <a:extLst>
                <a:ext uri="{FF2B5EF4-FFF2-40B4-BE49-F238E27FC236}">
                  <a16:creationId xmlns:a16="http://schemas.microsoft.com/office/drawing/2014/main" id="{1EFE1CFB-9E87-4732-8546-C13857A91493}"/>
                </a:ext>
              </a:extLst>
            </p:cNvPr>
            <p:cNvSpPr/>
            <p:nvPr/>
          </p:nvSpPr>
          <p:spPr>
            <a:xfrm>
              <a:off x="669795" y="6456113"/>
              <a:ext cx="900000" cy="266400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承認・公開</a:t>
              </a:r>
            </a:p>
          </p:txBody>
        </p:sp>
        <p:sp>
          <p:nvSpPr>
            <p:cNvPr id="30" name="角丸四角形 36">
              <a:extLst>
                <a:ext uri="{FF2B5EF4-FFF2-40B4-BE49-F238E27FC236}">
                  <a16:creationId xmlns:a16="http://schemas.microsoft.com/office/drawing/2014/main" id="{9663C5B2-A07B-4403-AA28-F8520601BC83}"/>
                </a:ext>
              </a:extLst>
            </p:cNvPr>
            <p:cNvSpPr/>
            <p:nvPr/>
          </p:nvSpPr>
          <p:spPr>
            <a:xfrm>
              <a:off x="669795" y="5914884"/>
              <a:ext cx="900000" cy="2664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申請</a:t>
              </a:r>
            </a:p>
          </p:txBody>
        </p:sp>
        <p:sp>
          <p:nvSpPr>
            <p:cNvPr id="31" name="角丸四角形 38">
              <a:extLst>
                <a:ext uri="{FF2B5EF4-FFF2-40B4-BE49-F238E27FC236}">
                  <a16:creationId xmlns:a16="http://schemas.microsoft.com/office/drawing/2014/main" id="{D3189E0B-9D6D-49F3-844A-AABD25AE1E13}"/>
                </a:ext>
              </a:extLst>
            </p:cNvPr>
            <p:cNvSpPr/>
            <p:nvPr/>
          </p:nvSpPr>
          <p:spPr>
            <a:xfrm>
              <a:off x="123415" y="2814643"/>
              <a:ext cx="1992573" cy="2789671"/>
            </a:xfrm>
            <a:prstGeom prst="roundRect">
              <a:avLst>
                <a:gd name="adj" fmla="val 8069"/>
              </a:avLst>
            </a:prstGeom>
            <a:noFill/>
            <a:ln w="9525">
              <a:solidFill>
                <a:srgbClr val="C00000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32" name="角丸四角形 39">
              <a:extLst>
                <a:ext uri="{FF2B5EF4-FFF2-40B4-BE49-F238E27FC236}">
                  <a16:creationId xmlns:a16="http://schemas.microsoft.com/office/drawing/2014/main" id="{D11E858C-5FBE-49A3-A64A-7ACCD6009F51}"/>
                </a:ext>
              </a:extLst>
            </p:cNvPr>
            <p:cNvSpPr/>
            <p:nvPr/>
          </p:nvSpPr>
          <p:spPr>
            <a:xfrm>
              <a:off x="408856" y="2656395"/>
              <a:ext cx="1391369" cy="396000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noProof="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登録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（外形図・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CAD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）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33" name="下矢印 40">
              <a:extLst>
                <a:ext uri="{FF2B5EF4-FFF2-40B4-BE49-F238E27FC236}">
                  <a16:creationId xmlns:a16="http://schemas.microsoft.com/office/drawing/2014/main" id="{E61FF236-798C-4582-959C-B06E0BB6B0C3}"/>
                </a:ext>
              </a:extLst>
            </p:cNvPr>
            <p:cNvSpPr/>
            <p:nvPr/>
          </p:nvSpPr>
          <p:spPr>
            <a:xfrm>
              <a:off x="993795" y="4914899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0379B7B8-E971-476A-83D5-F7078410CC58}"/>
                </a:ext>
              </a:extLst>
            </p:cNvPr>
            <p:cNvSpPr/>
            <p:nvPr/>
          </p:nvSpPr>
          <p:spPr>
            <a:xfrm>
              <a:off x="219795" y="3581532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インポートで一覧を表示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" name="下矢印 47">
              <a:extLst>
                <a:ext uri="{FF2B5EF4-FFF2-40B4-BE49-F238E27FC236}">
                  <a16:creationId xmlns:a16="http://schemas.microsoft.com/office/drawing/2014/main" id="{48E91AC9-E5ED-4FCD-9B82-742523B089F0}"/>
                </a:ext>
              </a:extLst>
            </p:cNvPr>
            <p:cNvSpPr/>
            <p:nvPr/>
          </p:nvSpPr>
          <p:spPr>
            <a:xfrm>
              <a:off x="993795" y="3379273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36" name="下矢印 48">
              <a:extLst>
                <a:ext uri="{FF2B5EF4-FFF2-40B4-BE49-F238E27FC236}">
                  <a16:creationId xmlns:a16="http://schemas.microsoft.com/office/drawing/2014/main" id="{F1DCFBC4-7291-4EEE-8C6A-4A0E49DD0CB0}"/>
                </a:ext>
              </a:extLst>
            </p:cNvPr>
            <p:cNvSpPr/>
            <p:nvPr/>
          </p:nvSpPr>
          <p:spPr>
            <a:xfrm>
              <a:off x="993795" y="4147086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642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>
            <a:extLst>
              <a:ext uri="{FF2B5EF4-FFF2-40B4-BE49-F238E27FC236}">
                <a16:creationId xmlns:a16="http://schemas.microsoft.com/office/drawing/2014/main" id="{A2BBDE9F-5780-40CA-940F-DA1347BEF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331" y="2234368"/>
            <a:ext cx="6383065" cy="3804234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kumimoji="1" lang="ja-JP" altLang="en-US" sz="900" smtClean="0"/>
              <a:t>23</a:t>
            </a:fld>
            <a:endParaRPr kumimoji="1" lang="ja-JP" altLang="en-US" sz="900" dirty="0"/>
          </a:p>
        </p:txBody>
      </p:sp>
      <p:sp>
        <p:nvSpPr>
          <p:cNvPr id="58" name="タイトル 1"/>
          <p:cNvSpPr txBox="1">
            <a:spLocks/>
          </p:cNvSpPr>
          <p:nvPr/>
        </p:nvSpPr>
        <p:spPr>
          <a:xfrm>
            <a:off x="1424761" y="274638"/>
            <a:ext cx="713913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algn="l"/>
            <a:r>
              <a:rPr lang="en-US" altLang="ja-JP" sz="1800" dirty="0"/>
              <a:t>5.5 </a:t>
            </a:r>
            <a:r>
              <a:rPr lang="ja-JP" altLang="en-US" sz="1800" dirty="0"/>
              <a:t>外形図・</a:t>
            </a:r>
            <a:r>
              <a:rPr lang="en-US" altLang="ja-JP" sz="1800" dirty="0"/>
              <a:t>CAD </a:t>
            </a:r>
            <a:r>
              <a:rPr lang="ja-JP" altLang="en-US" sz="1800" dirty="0"/>
              <a:t>マスタデータファイルインポート</a:t>
            </a:r>
          </a:p>
        </p:txBody>
      </p:sp>
      <p:sp>
        <p:nvSpPr>
          <p:cNvPr id="34" name="サブタイトル 1"/>
          <p:cNvSpPr txBox="1">
            <a:spLocks/>
          </p:cNvSpPr>
          <p:nvPr/>
        </p:nvSpPr>
        <p:spPr>
          <a:xfrm>
            <a:off x="6303344" y="6574422"/>
            <a:ext cx="2476896" cy="255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ja-JP" sz="900" dirty="0">
              <a:solidFill>
                <a:schemeClr val="tx1"/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2773543" y="3714579"/>
            <a:ext cx="5790353" cy="7228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indent="-266700" algn="ctr">
              <a:buFontTx/>
              <a:buNone/>
            </a:pPr>
            <a:endParaRPr kumimoji="1" lang="ja-JP" altLang="en-US" sz="1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233403" y="3420578"/>
            <a:ext cx="339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④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828713" y="5372839"/>
            <a:ext cx="5885194" cy="274089"/>
          </a:xfrm>
          <a:prstGeom prst="roundRect">
            <a:avLst>
              <a:gd name="adj" fmla="val 201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indent="-266700" algn="ctr">
              <a:buFontTx/>
              <a:buNone/>
            </a:pPr>
            <a:endParaRPr kumimoji="1" lang="ja-JP" altLang="en-US" sz="1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" name="サブタイトル 1"/>
          <p:cNvSpPr txBox="1">
            <a:spLocks/>
          </p:cNvSpPr>
          <p:nvPr/>
        </p:nvSpPr>
        <p:spPr>
          <a:xfrm>
            <a:off x="5322223" y="6096479"/>
            <a:ext cx="3616362" cy="5670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900" dirty="0">
                <a:solidFill>
                  <a:schemeClr val="tx1"/>
                </a:solidFill>
              </a:rPr>
              <a:t>検索画面では、登録データが表示順でソートされます。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l"/>
            <a:r>
              <a:rPr lang="ja-JP" altLang="en-US" sz="900" dirty="0">
                <a:solidFill>
                  <a:schemeClr val="tx1"/>
                </a:solidFill>
              </a:rPr>
              <a:t>正しい位置に追加データが表示されているかを確認してください。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l"/>
            <a:r>
              <a:rPr lang="en-US" altLang="ja-JP" sz="900" dirty="0">
                <a:solidFill>
                  <a:schemeClr val="tx1"/>
                </a:solidFill>
              </a:rPr>
              <a:t>※</a:t>
            </a:r>
            <a:r>
              <a:rPr lang="ja-JP" altLang="en-US" sz="900" dirty="0">
                <a:solidFill>
                  <a:schemeClr val="tx1"/>
                </a:solidFill>
              </a:rPr>
              <a:t>削除の場合は対象の行が表示されません。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l"/>
            <a:endParaRPr lang="en-US" altLang="ja-JP" sz="900" dirty="0">
              <a:solidFill>
                <a:schemeClr val="tx1"/>
              </a:solidFill>
            </a:endParaRPr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AB1ED27E-AC3F-4BBA-B543-45FFED7059B1}"/>
              </a:ext>
            </a:extLst>
          </p:cNvPr>
          <p:cNvGrpSpPr/>
          <p:nvPr/>
        </p:nvGrpSpPr>
        <p:grpSpPr>
          <a:xfrm>
            <a:off x="123415" y="2656395"/>
            <a:ext cx="1992573" cy="4066118"/>
            <a:chOff x="123415" y="2656395"/>
            <a:chExt cx="1992573" cy="4066118"/>
          </a:xfrm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BFFECA52-4453-4DA1-A6AF-745715B99EBE}"/>
                </a:ext>
              </a:extLst>
            </p:cNvPr>
            <p:cNvSpPr/>
            <p:nvPr/>
          </p:nvSpPr>
          <p:spPr>
            <a:xfrm>
              <a:off x="220550" y="4323979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インポートでデータファイル</a:t>
              </a:r>
              <a:b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エクスポート</a:t>
              </a: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8E7F260D-FE7D-4B91-BEA8-7FC142B35A12}"/>
                </a:ext>
              </a:extLst>
            </p:cNvPr>
            <p:cNvSpPr/>
            <p:nvPr/>
          </p:nvSpPr>
          <p:spPr>
            <a:xfrm>
              <a:off x="214876" y="5103512"/>
              <a:ext cx="1800000" cy="396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データファイル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Excel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編集／</a:t>
              </a:r>
              <a:b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</a:t>
              </a: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B4935852-E301-4EEB-9858-92A0623712C5}"/>
                </a:ext>
              </a:extLst>
            </p:cNvPr>
            <p:cNvSpPr/>
            <p:nvPr/>
          </p:nvSpPr>
          <p:spPr>
            <a:xfrm>
              <a:off x="220550" y="3091266"/>
              <a:ext cx="1800000" cy="252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メニュー選択</a:t>
              </a:r>
            </a:p>
          </p:txBody>
        </p:sp>
        <p:sp>
          <p:nvSpPr>
            <p:cNvPr id="52" name="下矢印 33">
              <a:extLst>
                <a:ext uri="{FF2B5EF4-FFF2-40B4-BE49-F238E27FC236}">
                  <a16:creationId xmlns:a16="http://schemas.microsoft.com/office/drawing/2014/main" id="{260AA2BD-C19F-49EE-8249-C2CC98AFEAE2}"/>
                </a:ext>
              </a:extLst>
            </p:cNvPr>
            <p:cNvSpPr/>
            <p:nvPr/>
          </p:nvSpPr>
          <p:spPr>
            <a:xfrm>
              <a:off x="991888" y="5663988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53" name="下矢印 34">
              <a:extLst>
                <a:ext uri="{FF2B5EF4-FFF2-40B4-BE49-F238E27FC236}">
                  <a16:creationId xmlns:a16="http://schemas.microsoft.com/office/drawing/2014/main" id="{C692349C-2EFC-4E03-967A-39747AE2E65B}"/>
                </a:ext>
              </a:extLst>
            </p:cNvPr>
            <p:cNvSpPr/>
            <p:nvPr/>
          </p:nvSpPr>
          <p:spPr>
            <a:xfrm>
              <a:off x="993795" y="6200570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54" name="角丸四角形 35">
              <a:extLst>
                <a:ext uri="{FF2B5EF4-FFF2-40B4-BE49-F238E27FC236}">
                  <a16:creationId xmlns:a16="http://schemas.microsoft.com/office/drawing/2014/main" id="{305F19FF-8322-4775-BDB7-C938A903B6F5}"/>
                </a:ext>
              </a:extLst>
            </p:cNvPr>
            <p:cNvSpPr/>
            <p:nvPr/>
          </p:nvSpPr>
          <p:spPr>
            <a:xfrm>
              <a:off x="669795" y="6456113"/>
              <a:ext cx="900000" cy="266400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承認・公開</a:t>
              </a:r>
            </a:p>
          </p:txBody>
        </p:sp>
        <p:sp>
          <p:nvSpPr>
            <p:cNvPr id="55" name="角丸四角形 36">
              <a:extLst>
                <a:ext uri="{FF2B5EF4-FFF2-40B4-BE49-F238E27FC236}">
                  <a16:creationId xmlns:a16="http://schemas.microsoft.com/office/drawing/2014/main" id="{B1BB4496-DB26-421D-8A54-3C3D58913845}"/>
                </a:ext>
              </a:extLst>
            </p:cNvPr>
            <p:cNvSpPr/>
            <p:nvPr/>
          </p:nvSpPr>
          <p:spPr>
            <a:xfrm>
              <a:off x="669795" y="5914884"/>
              <a:ext cx="900000" cy="2664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申請</a:t>
              </a:r>
            </a:p>
          </p:txBody>
        </p:sp>
        <p:sp>
          <p:nvSpPr>
            <p:cNvPr id="56" name="角丸四角形 38">
              <a:extLst>
                <a:ext uri="{FF2B5EF4-FFF2-40B4-BE49-F238E27FC236}">
                  <a16:creationId xmlns:a16="http://schemas.microsoft.com/office/drawing/2014/main" id="{7CA72A43-D415-4E6D-B48F-52326CAFD5F2}"/>
                </a:ext>
              </a:extLst>
            </p:cNvPr>
            <p:cNvSpPr/>
            <p:nvPr/>
          </p:nvSpPr>
          <p:spPr>
            <a:xfrm>
              <a:off x="123415" y="2814643"/>
              <a:ext cx="1992573" cy="2789671"/>
            </a:xfrm>
            <a:prstGeom prst="roundRect">
              <a:avLst>
                <a:gd name="adj" fmla="val 8069"/>
              </a:avLst>
            </a:prstGeom>
            <a:noFill/>
            <a:ln w="9525">
              <a:solidFill>
                <a:srgbClr val="C00000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57" name="角丸四角形 39">
              <a:extLst>
                <a:ext uri="{FF2B5EF4-FFF2-40B4-BE49-F238E27FC236}">
                  <a16:creationId xmlns:a16="http://schemas.microsoft.com/office/drawing/2014/main" id="{DF09D51E-7A48-474C-9F35-172D61D68C31}"/>
                </a:ext>
              </a:extLst>
            </p:cNvPr>
            <p:cNvSpPr/>
            <p:nvPr/>
          </p:nvSpPr>
          <p:spPr>
            <a:xfrm>
              <a:off x="408856" y="2656395"/>
              <a:ext cx="1391369" cy="396000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noProof="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登録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（外形図・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CAD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）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60" name="下矢印 40">
              <a:extLst>
                <a:ext uri="{FF2B5EF4-FFF2-40B4-BE49-F238E27FC236}">
                  <a16:creationId xmlns:a16="http://schemas.microsoft.com/office/drawing/2014/main" id="{92AC16B0-FB12-4088-A648-451137BDC07F}"/>
                </a:ext>
              </a:extLst>
            </p:cNvPr>
            <p:cNvSpPr/>
            <p:nvPr/>
          </p:nvSpPr>
          <p:spPr>
            <a:xfrm>
              <a:off x="993795" y="4914899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0B62B448-DBC5-4118-9A65-C675C4B13A07}"/>
                </a:ext>
              </a:extLst>
            </p:cNvPr>
            <p:cNvSpPr/>
            <p:nvPr/>
          </p:nvSpPr>
          <p:spPr>
            <a:xfrm>
              <a:off x="219795" y="3581532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インポートで一覧を表示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4" name="下矢印 47">
              <a:extLst>
                <a:ext uri="{FF2B5EF4-FFF2-40B4-BE49-F238E27FC236}">
                  <a16:creationId xmlns:a16="http://schemas.microsoft.com/office/drawing/2014/main" id="{31B36EBA-F211-42D6-B469-F77AA6B60F93}"/>
                </a:ext>
              </a:extLst>
            </p:cNvPr>
            <p:cNvSpPr/>
            <p:nvPr/>
          </p:nvSpPr>
          <p:spPr>
            <a:xfrm>
              <a:off x="993795" y="3379273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66" name="下矢印 48">
              <a:extLst>
                <a:ext uri="{FF2B5EF4-FFF2-40B4-BE49-F238E27FC236}">
                  <a16:creationId xmlns:a16="http://schemas.microsoft.com/office/drawing/2014/main" id="{7988E4F2-5512-4E25-B046-320A60CAD47D}"/>
                </a:ext>
              </a:extLst>
            </p:cNvPr>
            <p:cNvSpPr/>
            <p:nvPr/>
          </p:nvSpPr>
          <p:spPr>
            <a:xfrm>
              <a:off x="993795" y="4147086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59" name="コンテンツ プレースホルダー 5">
            <a:extLst>
              <a:ext uri="{FF2B5EF4-FFF2-40B4-BE49-F238E27FC236}">
                <a16:creationId xmlns:a16="http://schemas.microsoft.com/office/drawing/2014/main" id="{E3230328-2693-4E67-8FAB-D7D154037BEE}"/>
              </a:ext>
            </a:extLst>
          </p:cNvPr>
          <p:cNvSpPr txBox="1">
            <a:spLocks/>
          </p:cNvSpPr>
          <p:nvPr/>
        </p:nvSpPr>
        <p:spPr>
          <a:xfrm>
            <a:off x="521279" y="881010"/>
            <a:ext cx="8810979" cy="1177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Wingdings" panose="05000000000000000000" pitchFamily="2" charset="2"/>
              <a:buChar char="l"/>
            </a:pPr>
            <a:r>
              <a:rPr lang="ja-JP" altLang="en-US" sz="1200" dirty="0">
                <a:solidFill>
                  <a:schemeClr val="tx1"/>
                </a:solidFill>
              </a:rPr>
              <a:t>インポートした内容を確認します。</a:t>
            </a:r>
          </a:p>
          <a:p>
            <a:pPr marL="425053" lvl="1" indent="-228600" algn="l">
              <a:buFont typeface="+mj-ea"/>
              <a:buAutoNum type="circleNumDbPlain" startAt="4"/>
            </a:pP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「エクスポート」画面でエクスポート時と同じ検索条件を設定・選択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し、「検索」ボタンをクリックします。</a:t>
            </a: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96453" lvl="1" algn="l"/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（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4.2.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マスタデータ登録　検索／画面遷移」で設定・選択した検索条件 ）</a:t>
            </a: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25053" lvl="1" indent="-228600" algn="l">
              <a:buAutoNum type="circleNumDbPlain" startAt="5"/>
            </a:pP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マスタデータの内容が表示されるので、修正内容を確認します。</a:t>
            </a: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96453" lvl="1" algn="l"/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インポート内容に問題が無ければ、「申請」に進みます。</a:t>
            </a: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9DF3EB2F-ABBB-4B26-BC6F-55211B4445E6}"/>
              </a:ext>
            </a:extLst>
          </p:cNvPr>
          <p:cNvGrpSpPr/>
          <p:nvPr/>
        </p:nvGrpSpPr>
        <p:grpSpPr>
          <a:xfrm>
            <a:off x="2261757" y="5340831"/>
            <a:ext cx="3384466" cy="1235416"/>
            <a:chOff x="2261757" y="5340831"/>
            <a:chExt cx="3384466" cy="1235416"/>
          </a:xfrm>
        </p:grpSpPr>
        <p:sp>
          <p:nvSpPr>
            <p:cNvPr id="71" name="角丸四角形 62">
              <a:extLst>
                <a:ext uri="{FF2B5EF4-FFF2-40B4-BE49-F238E27FC236}">
                  <a16:creationId xmlns:a16="http://schemas.microsoft.com/office/drawing/2014/main" id="{10E29BE1-0F54-4F7F-B3B8-4F81EC5F5775}"/>
                </a:ext>
              </a:extLst>
            </p:cNvPr>
            <p:cNvSpPr/>
            <p:nvPr/>
          </p:nvSpPr>
          <p:spPr>
            <a:xfrm>
              <a:off x="2261757" y="5426627"/>
              <a:ext cx="2902121" cy="114962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2351369" y="5340831"/>
              <a:ext cx="2461013" cy="2462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</a:t>
              </a:r>
              <a:r>
                <a:rPr lang="en-US" altLang="ja-JP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Excel</a:t>
              </a:r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の内容（追加例）</a:t>
              </a: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9514DBCE-0A97-425A-AF0D-660811568754}"/>
                </a:ext>
              </a:extLst>
            </p:cNvPr>
            <p:cNvGrpSpPr/>
            <p:nvPr/>
          </p:nvGrpSpPr>
          <p:grpSpPr>
            <a:xfrm>
              <a:off x="2430136" y="5665641"/>
              <a:ext cx="2684856" cy="634366"/>
              <a:chOff x="2362901" y="6055604"/>
              <a:chExt cx="2684856" cy="634366"/>
            </a:xfrm>
          </p:grpSpPr>
          <p:pic>
            <p:nvPicPr>
              <p:cNvPr id="11" name="図 10">
                <a:extLst>
                  <a:ext uri="{FF2B5EF4-FFF2-40B4-BE49-F238E27FC236}">
                    <a16:creationId xmlns:a16="http://schemas.microsoft.com/office/drawing/2014/main" id="{4AF907EE-4857-40D6-9F61-9E26F2B838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0327" y="6055604"/>
                <a:ext cx="2651760" cy="634365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62" name="角丸四角形 61"/>
              <p:cNvSpPr/>
              <p:nvPr/>
            </p:nvSpPr>
            <p:spPr>
              <a:xfrm>
                <a:off x="2362901" y="6529196"/>
                <a:ext cx="2684856" cy="160774"/>
              </a:xfrm>
              <a:prstGeom prst="roundRect">
                <a:avLst>
                  <a:gd name="adj" fmla="val 2015"/>
                </a:avLst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indent="-266700" algn="ctr">
                  <a:buFontTx/>
                  <a:buNone/>
                </a:pPr>
                <a:endParaRPr kumimoji="1" lang="ja-JP" altLang="en-US" sz="10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51" name="サブタイトル 1"/>
            <p:cNvSpPr txBox="1">
              <a:spLocks/>
            </p:cNvSpPr>
            <p:nvPr/>
          </p:nvSpPr>
          <p:spPr>
            <a:xfrm>
              <a:off x="2389124" y="6338061"/>
              <a:ext cx="3257099" cy="23636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kumimoji="1" sz="2800" kern="1200">
                  <a:solidFill>
                    <a:schemeClr val="tx1">
                      <a:tint val="7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kumimoji="1"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kumimoji="1"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kumimoji="1"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kumimoji="1"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kumimoji="1"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kumimoji="1"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kumimoji="1"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kumimoji="1"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ja-JP" sz="900" dirty="0">
                  <a:solidFill>
                    <a:schemeClr val="tx1"/>
                  </a:solidFill>
                </a:rPr>
                <a:t>Excel</a:t>
              </a:r>
              <a:r>
                <a:rPr lang="ja-JP" altLang="en-US" sz="900" dirty="0">
                  <a:solidFill>
                    <a:schemeClr val="tx1"/>
                  </a:solidFill>
                </a:rPr>
                <a:t>ファイルでは最終行にデータを追加登録</a:t>
              </a:r>
              <a:endParaRPr lang="en-US" altLang="ja-JP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5" name="曲線コネクタ 64"/>
          <p:cNvCxnSpPr>
            <a:cxnSpLocks/>
            <a:stCxn id="62" idx="3"/>
          </p:cNvCxnSpPr>
          <p:nvPr/>
        </p:nvCxnSpPr>
        <p:spPr>
          <a:xfrm flipV="1">
            <a:off x="5114992" y="5632177"/>
            <a:ext cx="365066" cy="587443"/>
          </a:xfrm>
          <a:prstGeom prst="curved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77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388000" y="6544800"/>
            <a:ext cx="694800" cy="293117"/>
          </a:xfrm>
        </p:spPr>
        <p:txBody>
          <a:bodyPr/>
          <a:lstStyle/>
          <a:p>
            <a:fld id="{AAEC5578-235D-485F-9B50-9803794400B3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395265" y="274638"/>
            <a:ext cx="713913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algn="l"/>
            <a:endParaRPr lang="ja-JP" altLang="en-US" sz="1800" dirty="0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31C5B501-0577-4A43-ABA0-F1808D4A1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/>
          <a:p>
            <a:r>
              <a:rPr lang="ja-JP" altLang="en-US" dirty="0"/>
              <a:t>マスタデータ登録</a:t>
            </a:r>
            <a:br>
              <a:rPr lang="en-US" altLang="ja-JP" dirty="0"/>
            </a:br>
            <a:r>
              <a:rPr lang="ja-JP" altLang="en-US" dirty="0"/>
              <a:t>ソフトウェア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542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kumimoji="1" lang="ja-JP" altLang="en-US" sz="900" smtClean="0">
                <a:solidFill>
                  <a:srgbClr val="898989"/>
                </a:solidFill>
                <a:latin typeface="+mn-lt"/>
              </a:rPr>
              <a:t>25</a:t>
            </a:fld>
            <a:endParaRPr kumimoji="1" lang="ja-JP" altLang="en-US" sz="900" dirty="0">
              <a:solidFill>
                <a:srgbClr val="898989"/>
              </a:solidFill>
              <a:latin typeface="+mn-lt"/>
            </a:endParaRPr>
          </a:p>
        </p:txBody>
      </p:sp>
      <p:sp>
        <p:nvSpPr>
          <p:cNvPr id="7" name="コンテンツ プレースホルダー 5"/>
          <p:cNvSpPr>
            <a:spLocks noGrp="1"/>
          </p:cNvSpPr>
          <p:nvPr>
            <p:ph idx="1"/>
          </p:nvPr>
        </p:nvSpPr>
        <p:spPr>
          <a:xfrm>
            <a:off x="438150" y="907200"/>
            <a:ext cx="8387495" cy="838377"/>
          </a:xfrm>
        </p:spPr>
        <p:txBody>
          <a:bodyPr>
            <a:noAutofit/>
          </a:bodyPr>
          <a:lstStyle/>
          <a:p>
            <a:pPr marL="358775" lvl="1" indent="-358775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ja-JP" altLang="ja-JP" dirty="0"/>
              <a:t>グループ共通認証基盤でログインし、「メニュー」画面を開きます。</a:t>
            </a:r>
            <a:endParaRPr lang="en-US" altLang="ja-JP" dirty="0"/>
          </a:p>
          <a:p>
            <a:pPr marL="358775" lvl="1" indent="-358775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ja-JP" altLang="ja-JP" dirty="0"/>
              <a:t>「メニュー」画面の「</a:t>
            </a:r>
            <a:r>
              <a:rPr lang="ja-JP" altLang="en-US" dirty="0"/>
              <a:t>マスタデータエクスポート</a:t>
            </a:r>
            <a:r>
              <a:rPr lang="en-US" altLang="ja-JP" dirty="0"/>
              <a:t>/</a:t>
            </a:r>
            <a:r>
              <a:rPr lang="ja-JP" altLang="en-US" dirty="0"/>
              <a:t>インポート</a:t>
            </a:r>
            <a:r>
              <a:rPr lang="ja-JP" altLang="ja-JP" dirty="0"/>
              <a:t>」ボタンをクリックし</a:t>
            </a:r>
            <a:br>
              <a:rPr lang="en-US" altLang="ja-JP" dirty="0"/>
            </a:br>
            <a:r>
              <a:rPr lang="ja-JP" altLang="en-US" dirty="0"/>
              <a:t>「マスタデータエクスポート</a:t>
            </a:r>
            <a:r>
              <a:rPr lang="en-US" altLang="ja-JP" dirty="0"/>
              <a:t>/</a:t>
            </a:r>
            <a:r>
              <a:rPr lang="ja-JP" altLang="en-US" dirty="0"/>
              <a:t>インポート機能」画面を表示します。</a:t>
            </a:r>
          </a:p>
        </p:txBody>
      </p:sp>
      <p:sp>
        <p:nvSpPr>
          <p:cNvPr id="38" name="タイトル 1"/>
          <p:cNvSpPr txBox="1">
            <a:spLocks/>
          </p:cNvSpPr>
          <p:nvPr/>
        </p:nvSpPr>
        <p:spPr>
          <a:xfrm>
            <a:off x="1400185" y="279558"/>
            <a:ext cx="713913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 algn="l">
              <a:defRPr/>
            </a:pPr>
            <a:r>
              <a:rPr lang="en-US" altLang="ja-JP" sz="1800" dirty="0">
                <a:solidFill>
                  <a:prstClr val="black"/>
                </a:solidFill>
              </a:rPr>
              <a:t>6.1 </a:t>
            </a:r>
            <a:r>
              <a:rPr lang="ja-JP" altLang="en-US" sz="1800" dirty="0">
                <a:solidFill>
                  <a:prstClr val="black"/>
                </a:solidFill>
              </a:rPr>
              <a:t>ソフトウェア メニュー選択</a:t>
            </a:r>
          </a:p>
        </p:txBody>
      </p:sp>
      <p:sp>
        <p:nvSpPr>
          <p:cNvPr id="21" name="下矢印 33">
            <a:extLst>
              <a:ext uri="{FF2B5EF4-FFF2-40B4-BE49-F238E27FC236}">
                <a16:creationId xmlns:a16="http://schemas.microsoft.com/office/drawing/2014/main" id="{86B0041F-95B1-4CFA-ADC6-17100940D5CC}"/>
              </a:ext>
            </a:extLst>
          </p:cNvPr>
          <p:cNvSpPr/>
          <p:nvPr/>
        </p:nvSpPr>
        <p:spPr>
          <a:xfrm>
            <a:off x="991888" y="5663988"/>
            <a:ext cx="252000" cy="216000"/>
          </a:xfrm>
          <a:prstGeom prst="down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2" name="下矢印 34">
            <a:extLst>
              <a:ext uri="{FF2B5EF4-FFF2-40B4-BE49-F238E27FC236}">
                <a16:creationId xmlns:a16="http://schemas.microsoft.com/office/drawing/2014/main" id="{99547C29-7F5B-4830-99E7-41A6BE91C48D}"/>
              </a:ext>
            </a:extLst>
          </p:cNvPr>
          <p:cNvSpPr/>
          <p:nvPr/>
        </p:nvSpPr>
        <p:spPr>
          <a:xfrm>
            <a:off x="993795" y="6200570"/>
            <a:ext cx="252000" cy="216000"/>
          </a:xfrm>
          <a:prstGeom prst="down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3" name="角丸四角形 35">
            <a:extLst>
              <a:ext uri="{FF2B5EF4-FFF2-40B4-BE49-F238E27FC236}">
                <a16:creationId xmlns:a16="http://schemas.microsoft.com/office/drawing/2014/main" id="{1ACBA647-1DBC-4F3D-8D18-4D50E06B46DF}"/>
              </a:ext>
            </a:extLst>
          </p:cNvPr>
          <p:cNvSpPr/>
          <p:nvPr/>
        </p:nvSpPr>
        <p:spPr>
          <a:xfrm>
            <a:off x="669795" y="6456113"/>
            <a:ext cx="900000" cy="266400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承認・公開</a:t>
            </a:r>
          </a:p>
        </p:txBody>
      </p:sp>
      <p:sp>
        <p:nvSpPr>
          <p:cNvPr id="26" name="角丸四角形 36">
            <a:extLst>
              <a:ext uri="{FF2B5EF4-FFF2-40B4-BE49-F238E27FC236}">
                <a16:creationId xmlns:a16="http://schemas.microsoft.com/office/drawing/2014/main" id="{680E1DFC-4071-40B3-82B4-FFBB4EF91410}"/>
              </a:ext>
            </a:extLst>
          </p:cNvPr>
          <p:cNvSpPr/>
          <p:nvPr/>
        </p:nvSpPr>
        <p:spPr>
          <a:xfrm>
            <a:off x="669795" y="5914884"/>
            <a:ext cx="900000" cy="266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申請</a:t>
            </a:r>
          </a:p>
        </p:txBody>
      </p:sp>
      <p:sp>
        <p:nvSpPr>
          <p:cNvPr id="27" name="角丸四角形 38">
            <a:extLst>
              <a:ext uri="{FF2B5EF4-FFF2-40B4-BE49-F238E27FC236}">
                <a16:creationId xmlns:a16="http://schemas.microsoft.com/office/drawing/2014/main" id="{80729FD6-5A29-4C5D-BD4C-96EA57B3A38A}"/>
              </a:ext>
            </a:extLst>
          </p:cNvPr>
          <p:cNvSpPr/>
          <p:nvPr/>
        </p:nvSpPr>
        <p:spPr>
          <a:xfrm>
            <a:off x="123415" y="2814643"/>
            <a:ext cx="1992573" cy="2789671"/>
          </a:xfrm>
          <a:prstGeom prst="roundRect">
            <a:avLst>
              <a:gd name="adj" fmla="val 8069"/>
            </a:avLst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8" name="角丸四角形 39">
            <a:extLst>
              <a:ext uri="{FF2B5EF4-FFF2-40B4-BE49-F238E27FC236}">
                <a16:creationId xmlns:a16="http://schemas.microsoft.com/office/drawing/2014/main" id="{7DC81B8D-A830-49D9-A33A-76FE989AADA8}"/>
              </a:ext>
            </a:extLst>
          </p:cNvPr>
          <p:cNvSpPr/>
          <p:nvPr/>
        </p:nvSpPr>
        <p:spPr>
          <a:xfrm>
            <a:off x="408856" y="2656395"/>
            <a:ext cx="1391369" cy="396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00" noProof="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マスタデータ</a:t>
            </a:r>
            <a:r>
              <a:rPr lang="ja-JP" altLang="en-US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登録</a:t>
            </a:r>
            <a:endParaRPr lang="en-US" altLang="ja-JP" sz="10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（ソフトウェア）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9" name="下矢印 40">
            <a:extLst>
              <a:ext uri="{FF2B5EF4-FFF2-40B4-BE49-F238E27FC236}">
                <a16:creationId xmlns:a16="http://schemas.microsoft.com/office/drawing/2014/main" id="{7BFCD8EC-2436-49CB-9F34-8AEDB345884B}"/>
              </a:ext>
            </a:extLst>
          </p:cNvPr>
          <p:cNvSpPr/>
          <p:nvPr/>
        </p:nvSpPr>
        <p:spPr>
          <a:xfrm>
            <a:off x="993795" y="4914899"/>
            <a:ext cx="252000" cy="176705"/>
          </a:xfrm>
          <a:prstGeom prst="down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9D56C1C-3A6F-4784-B265-2AD3090D8E25}"/>
              </a:ext>
            </a:extLst>
          </p:cNvPr>
          <p:cNvSpPr/>
          <p:nvPr/>
        </p:nvSpPr>
        <p:spPr>
          <a:xfrm>
            <a:off x="217888" y="5117689"/>
            <a:ext cx="1800000" cy="396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データファイル</a:t>
            </a: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Excel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編集／</a:t>
            </a:r>
            <a:b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インポート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2193EB9-6409-4E8C-8071-A51E7D3A5110}"/>
              </a:ext>
            </a:extLst>
          </p:cNvPr>
          <p:cNvSpPr/>
          <p:nvPr/>
        </p:nvSpPr>
        <p:spPr>
          <a:xfrm>
            <a:off x="219795" y="3101719"/>
            <a:ext cx="1800000" cy="252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indent="-266700" algn="ctr"/>
            <a:r>
              <a:rPr lang="ja-JP" altLang="en-US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メニュー選択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C60842FE-AC57-4109-8431-2DC56C7FD8A1}"/>
              </a:ext>
            </a:extLst>
          </p:cNvPr>
          <p:cNvSpPr/>
          <p:nvPr/>
        </p:nvSpPr>
        <p:spPr>
          <a:xfrm>
            <a:off x="219795" y="3581532"/>
            <a:ext cx="1800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lvl="0" indent="-266700" algn="ctr">
              <a:defRPr/>
            </a:pPr>
            <a:r>
              <a:rPr lang="ja-JP" altLang="en-US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マスタデータエクスポート</a:t>
            </a:r>
            <a:r>
              <a: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</a:p>
          <a:p>
            <a:pPr lvl="0" indent="-266700" algn="ctr">
              <a:defRPr/>
            </a:pPr>
            <a:r>
              <a:rPr lang="ja-JP" altLang="en-US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インポートで一覧を表示</a:t>
            </a:r>
            <a:endParaRPr lang="en-US" altLang="ja-JP" sz="10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7EAB858E-9C4C-4FA7-9DEC-C155C732FF1B}"/>
              </a:ext>
            </a:extLst>
          </p:cNvPr>
          <p:cNvSpPr/>
          <p:nvPr/>
        </p:nvSpPr>
        <p:spPr>
          <a:xfrm>
            <a:off x="219795" y="4349345"/>
            <a:ext cx="1800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lvl="0" indent="-266700" algn="ctr">
              <a:defRPr/>
            </a:pPr>
            <a:r>
              <a:rPr lang="ja-JP" altLang="en-US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マスタデータエクスポート</a:t>
            </a:r>
            <a:r>
              <a: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</a:p>
          <a:p>
            <a:pPr lvl="0" indent="-266700" algn="ctr">
              <a:defRPr/>
            </a:pPr>
            <a:r>
              <a:rPr lang="ja-JP" altLang="en-US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インポートでデータファイル</a:t>
            </a:r>
            <a:br>
              <a: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エクスポート</a:t>
            </a:r>
          </a:p>
        </p:txBody>
      </p:sp>
      <p:sp>
        <p:nvSpPr>
          <p:cNvPr id="42" name="下矢印 47">
            <a:extLst>
              <a:ext uri="{FF2B5EF4-FFF2-40B4-BE49-F238E27FC236}">
                <a16:creationId xmlns:a16="http://schemas.microsoft.com/office/drawing/2014/main" id="{CCC84836-970E-4029-86C7-6BB401DAEDFB}"/>
              </a:ext>
            </a:extLst>
          </p:cNvPr>
          <p:cNvSpPr/>
          <p:nvPr/>
        </p:nvSpPr>
        <p:spPr>
          <a:xfrm>
            <a:off x="993795" y="3379273"/>
            <a:ext cx="252000" cy="176705"/>
          </a:xfrm>
          <a:prstGeom prst="down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44" name="下矢印 48">
            <a:extLst>
              <a:ext uri="{FF2B5EF4-FFF2-40B4-BE49-F238E27FC236}">
                <a16:creationId xmlns:a16="http://schemas.microsoft.com/office/drawing/2014/main" id="{5EC2BB67-CADA-433B-8E64-DC478A1AA4EC}"/>
              </a:ext>
            </a:extLst>
          </p:cNvPr>
          <p:cNvSpPr/>
          <p:nvPr/>
        </p:nvSpPr>
        <p:spPr>
          <a:xfrm>
            <a:off x="993795" y="4147086"/>
            <a:ext cx="252000" cy="176705"/>
          </a:xfrm>
          <a:prstGeom prst="down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5090C9EB-8237-42C2-BBA4-E388952ACC0C}"/>
              </a:ext>
            </a:extLst>
          </p:cNvPr>
          <p:cNvGrpSpPr/>
          <p:nvPr/>
        </p:nvGrpSpPr>
        <p:grpSpPr>
          <a:xfrm>
            <a:off x="2303329" y="2400336"/>
            <a:ext cx="6687892" cy="3846909"/>
            <a:chOff x="2303329" y="2400336"/>
            <a:chExt cx="6687892" cy="3846909"/>
          </a:xfrm>
        </p:grpSpPr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3AA7FBEE-4F14-48E5-A42E-7566E96C3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3329" y="2400336"/>
              <a:ext cx="6687892" cy="3846909"/>
            </a:xfrm>
            <a:prstGeom prst="rect">
              <a:avLst/>
            </a:prstGeom>
          </p:spPr>
        </p:pic>
        <p:sp>
          <p:nvSpPr>
            <p:cNvPr id="36" name="角丸四角形 24">
              <a:extLst>
                <a:ext uri="{FF2B5EF4-FFF2-40B4-BE49-F238E27FC236}">
                  <a16:creationId xmlns:a16="http://schemas.microsoft.com/office/drawing/2014/main" id="{79BA9030-B1FF-4395-9F9C-99891497C277}"/>
                </a:ext>
              </a:extLst>
            </p:cNvPr>
            <p:cNvSpPr/>
            <p:nvPr/>
          </p:nvSpPr>
          <p:spPr>
            <a:xfrm>
              <a:off x="5003222" y="3916776"/>
              <a:ext cx="1342987" cy="40158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968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438150" y="908961"/>
            <a:ext cx="8526338" cy="1702761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ja-JP" altLang="en-US" sz="1200" dirty="0"/>
              <a:t>「マスタデータエクスポート</a:t>
            </a:r>
            <a:r>
              <a:rPr lang="en-US" altLang="ja-JP" sz="1200" dirty="0"/>
              <a:t>/</a:t>
            </a:r>
            <a:r>
              <a:rPr lang="ja-JP" altLang="en-US" sz="1200" dirty="0"/>
              <a:t>インポート機能」画面で、一覧を検索して検索結果を表示します。</a:t>
            </a:r>
            <a:endParaRPr lang="en-US" altLang="ja-JP" sz="1200" dirty="0"/>
          </a:p>
          <a:p>
            <a:pPr marL="539353" lvl="1" indent="-342900">
              <a:spcBef>
                <a:spcPts val="300"/>
              </a:spcBef>
              <a:buFont typeface="+mj-ea"/>
              <a:buAutoNum type="circleNumDbPlain"/>
            </a:pPr>
            <a:r>
              <a:rPr lang="ja-JP" altLang="en-US" dirty="0"/>
              <a:t>マスタデータのリストをクリックし、</a:t>
            </a:r>
            <a:r>
              <a:rPr lang="ja-JP" altLang="en-US" b="1" dirty="0"/>
              <a:t>ソフトウェア分類マスタファイル</a:t>
            </a:r>
            <a:r>
              <a:rPr lang="ja-JP" altLang="en-US" dirty="0"/>
              <a:t>を選択します。</a:t>
            </a:r>
            <a:endParaRPr lang="en-US" altLang="ja-JP" dirty="0"/>
          </a:p>
          <a:p>
            <a:pPr marL="539353" lvl="1" indent="-342900">
              <a:spcBef>
                <a:spcPts val="300"/>
              </a:spcBef>
              <a:buFont typeface="+mj-lt"/>
              <a:buAutoNum type="circleNumDbPlain"/>
            </a:pPr>
            <a:r>
              <a:rPr lang="ja-JP" altLang="en-US" dirty="0"/>
              <a:t>絞込み条件が表示されるので、「部門グループ」「機種」を選択します。</a:t>
            </a:r>
            <a:endParaRPr lang="en-US" altLang="ja-JP" dirty="0"/>
          </a:p>
          <a:p>
            <a:pPr marL="539353" lvl="1" indent="-342900">
              <a:spcBef>
                <a:spcPts val="300"/>
              </a:spcBef>
              <a:buFont typeface="+mj-lt"/>
              <a:buAutoNum type="circleNumDbPlain"/>
            </a:pPr>
            <a:r>
              <a:rPr kumimoji="1" lang="ja-JP" altLang="en-US" dirty="0"/>
              <a:t>「削除を含む」チェックボックスをチェックしておくと、削除データを含む内容がエクスポートされます。</a:t>
            </a:r>
            <a:endParaRPr kumimoji="1" lang="en-US" altLang="ja-JP" dirty="0"/>
          </a:p>
          <a:p>
            <a:pPr marL="539353" lvl="1" indent="-342900">
              <a:spcBef>
                <a:spcPts val="300"/>
              </a:spcBef>
              <a:buFont typeface="+mj-lt"/>
              <a:buAutoNum type="circleNumDbPlain"/>
            </a:pPr>
            <a:r>
              <a:rPr kumimoji="1" lang="ja-JP" altLang="en-US" dirty="0"/>
              <a:t>「検索ボタン」をクリックします。</a:t>
            </a:r>
            <a:endParaRPr kumimoji="1" lang="en-US" altLang="ja-JP" dirty="0"/>
          </a:p>
          <a:p>
            <a:pPr marL="196453" lvl="1" indent="0">
              <a:spcBef>
                <a:spcPts val="300"/>
              </a:spcBef>
              <a:buNone/>
            </a:pPr>
            <a:r>
              <a:rPr lang="ja-JP" altLang="en-US" dirty="0"/>
              <a:t>　</a:t>
            </a:r>
            <a:r>
              <a:rPr lang="en-US" altLang="ja-JP" dirty="0"/>
              <a:t>※</a:t>
            </a:r>
            <a:r>
              <a:rPr lang="ja-JP" altLang="en-US" dirty="0"/>
              <a:t> エクスポート時に選択・設定した内容は、インポート後、インポート内容を画面確認する際に</a:t>
            </a:r>
            <a:endParaRPr lang="en-US" altLang="ja-JP" dirty="0"/>
          </a:p>
          <a:p>
            <a:pPr marL="196453" lvl="1" indent="0">
              <a:spcBef>
                <a:spcPts val="300"/>
              </a:spcBef>
              <a:buNone/>
            </a:pPr>
            <a:r>
              <a:rPr lang="ja-JP" altLang="en-US" dirty="0"/>
              <a:t>　　　同じ条件を再度選択・設定しますので、メモしておいてください。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kumimoji="1" lang="ja-JP" altLang="en-US" sz="900" smtClean="0">
                <a:solidFill>
                  <a:srgbClr val="898989"/>
                </a:solidFill>
                <a:latin typeface="+mn-lt"/>
              </a:rPr>
              <a:t>26</a:t>
            </a:fld>
            <a:endParaRPr kumimoji="1" lang="ja-JP" altLang="en-US" sz="900" dirty="0">
              <a:solidFill>
                <a:srgbClr val="898989"/>
              </a:solidFill>
              <a:latin typeface="+mn-lt"/>
            </a:endParaRPr>
          </a:p>
        </p:txBody>
      </p:sp>
      <p:sp>
        <p:nvSpPr>
          <p:cNvPr id="55" name="タイトル 1"/>
          <p:cNvSpPr txBox="1">
            <a:spLocks/>
          </p:cNvSpPr>
          <p:nvPr/>
        </p:nvSpPr>
        <p:spPr>
          <a:xfrm>
            <a:off x="1400185" y="279558"/>
            <a:ext cx="713913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 algn="l">
              <a:defRPr/>
            </a:pPr>
            <a:r>
              <a:rPr lang="en-US" altLang="ja-JP" sz="1800" dirty="0">
                <a:solidFill>
                  <a:prstClr val="black"/>
                </a:solidFill>
              </a:rPr>
              <a:t>6.2 </a:t>
            </a:r>
            <a:r>
              <a:rPr lang="ja-JP" altLang="en-US" sz="1800" dirty="0">
                <a:solidFill>
                  <a:prstClr val="black"/>
                </a:solidFill>
              </a:rPr>
              <a:t>ソフトウェア マスタデータ検索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6A17150-1243-47F5-8C38-C98B03F6BA23}"/>
              </a:ext>
            </a:extLst>
          </p:cNvPr>
          <p:cNvGrpSpPr/>
          <p:nvPr/>
        </p:nvGrpSpPr>
        <p:grpSpPr>
          <a:xfrm>
            <a:off x="2358904" y="2708039"/>
            <a:ext cx="6389162" cy="3436051"/>
            <a:chOff x="2358904" y="2708039"/>
            <a:chExt cx="6389162" cy="3436051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BE153CCA-ED1E-484D-9E59-200B04BFB2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7721"/>
            <a:stretch/>
          </p:blipFill>
          <p:spPr>
            <a:xfrm>
              <a:off x="2358904" y="2708039"/>
              <a:ext cx="6389162" cy="3436051"/>
            </a:xfrm>
            <a:prstGeom prst="rect">
              <a:avLst/>
            </a:prstGeom>
          </p:spPr>
        </p:pic>
        <p:sp>
          <p:nvSpPr>
            <p:cNvPr id="31" name="角丸四角形 30"/>
            <p:cNvSpPr/>
            <p:nvPr/>
          </p:nvSpPr>
          <p:spPr>
            <a:xfrm>
              <a:off x="2619632" y="4205766"/>
              <a:ext cx="2277360" cy="23065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4436548" y="3946010"/>
              <a:ext cx="339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solidFill>
                    <a:srgbClr val="FF0000"/>
                  </a:solidFill>
                </a:rPr>
                <a:t>①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9" name="角丸四角形 58"/>
            <p:cNvSpPr/>
            <p:nvPr/>
          </p:nvSpPr>
          <p:spPr>
            <a:xfrm>
              <a:off x="4896992" y="4204149"/>
              <a:ext cx="690104" cy="22564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1" name="テキスト ボックス 60"/>
            <p:cNvSpPr txBox="1"/>
            <p:nvPr/>
          </p:nvSpPr>
          <p:spPr>
            <a:xfrm>
              <a:off x="6274781" y="4335406"/>
              <a:ext cx="493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solidFill>
                    <a:srgbClr val="FF0000"/>
                  </a:solidFill>
                </a:rPr>
                <a:t>②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1" name="角丸四角形 40"/>
            <p:cNvSpPr/>
            <p:nvPr/>
          </p:nvSpPr>
          <p:spPr>
            <a:xfrm>
              <a:off x="2994568" y="4599682"/>
              <a:ext cx="3529800" cy="29631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" name="角丸四角形 41"/>
            <p:cNvSpPr/>
            <p:nvPr/>
          </p:nvSpPr>
          <p:spPr>
            <a:xfrm>
              <a:off x="6921323" y="4582669"/>
              <a:ext cx="846958" cy="29631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7568168" y="4323246"/>
              <a:ext cx="493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solidFill>
                    <a:srgbClr val="FF0000"/>
                  </a:solidFill>
                </a:rPr>
                <a:t>③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5366811" y="3946010"/>
              <a:ext cx="339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solidFill>
                    <a:srgbClr val="FF0000"/>
                  </a:solidFill>
                </a:rPr>
                <a:t>④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B0D687C-83B3-40BA-96B4-71436A08074D}"/>
              </a:ext>
            </a:extLst>
          </p:cNvPr>
          <p:cNvGrpSpPr/>
          <p:nvPr/>
        </p:nvGrpSpPr>
        <p:grpSpPr>
          <a:xfrm>
            <a:off x="123415" y="2651266"/>
            <a:ext cx="1992573" cy="4014767"/>
            <a:chOff x="123415" y="2054371"/>
            <a:chExt cx="1992573" cy="4014767"/>
          </a:xfrm>
        </p:grpSpPr>
        <p:sp>
          <p:nvSpPr>
            <p:cNvPr id="40" name="下矢印 29">
              <a:extLst>
                <a:ext uri="{FF2B5EF4-FFF2-40B4-BE49-F238E27FC236}">
                  <a16:creationId xmlns:a16="http://schemas.microsoft.com/office/drawing/2014/main" id="{A0335E3C-9125-4F51-BD3E-255763386E26}"/>
                </a:ext>
              </a:extLst>
            </p:cNvPr>
            <p:cNvSpPr/>
            <p:nvPr/>
          </p:nvSpPr>
          <p:spPr>
            <a:xfrm>
              <a:off x="991888" y="5010613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5" name="下矢印 31">
              <a:extLst>
                <a:ext uri="{FF2B5EF4-FFF2-40B4-BE49-F238E27FC236}">
                  <a16:creationId xmlns:a16="http://schemas.microsoft.com/office/drawing/2014/main" id="{27CC9739-3E60-4991-86EA-FA9CD299E580}"/>
                </a:ext>
              </a:extLst>
            </p:cNvPr>
            <p:cNvSpPr/>
            <p:nvPr/>
          </p:nvSpPr>
          <p:spPr>
            <a:xfrm>
              <a:off x="993795" y="5547195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6" name="角丸四角形 32">
              <a:extLst>
                <a:ext uri="{FF2B5EF4-FFF2-40B4-BE49-F238E27FC236}">
                  <a16:creationId xmlns:a16="http://schemas.microsoft.com/office/drawing/2014/main" id="{DAD35904-47FB-4544-ACFD-B95C870240FE}"/>
                </a:ext>
              </a:extLst>
            </p:cNvPr>
            <p:cNvSpPr/>
            <p:nvPr/>
          </p:nvSpPr>
          <p:spPr>
            <a:xfrm>
              <a:off x="669795" y="5802738"/>
              <a:ext cx="900000" cy="266400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承認・公開</a:t>
              </a:r>
            </a:p>
          </p:txBody>
        </p:sp>
        <p:sp>
          <p:nvSpPr>
            <p:cNvPr id="47" name="角丸四角形 33">
              <a:extLst>
                <a:ext uri="{FF2B5EF4-FFF2-40B4-BE49-F238E27FC236}">
                  <a16:creationId xmlns:a16="http://schemas.microsoft.com/office/drawing/2014/main" id="{5D22BF60-E78E-4E74-8F94-A7B33FFD868C}"/>
                </a:ext>
              </a:extLst>
            </p:cNvPr>
            <p:cNvSpPr/>
            <p:nvPr/>
          </p:nvSpPr>
          <p:spPr>
            <a:xfrm>
              <a:off x="669795" y="5261509"/>
              <a:ext cx="900000" cy="2664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申請</a:t>
              </a:r>
            </a:p>
          </p:txBody>
        </p:sp>
        <p:sp>
          <p:nvSpPr>
            <p:cNvPr id="48" name="角丸四角形 34">
              <a:extLst>
                <a:ext uri="{FF2B5EF4-FFF2-40B4-BE49-F238E27FC236}">
                  <a16:creationId xmlns:a16="http://schemas.microsoft.com/office/drawing/2014/main" id="{5F51E64C-1D7A-4AB3-A912-6BA9C7B1DF26}"/>
                </a:ext>
              </a:extLst>
            </p:cNvPr>
            <p:cNvSpPr/>
            <p:nvPr/>
          </p:nvSpPr>
          <p:spPr>
            <a:xfrm>
              <a:off x="123415" y="2198488"/>
              <a:ext cx="1992573" cy="2789671"/>
            </a:xfrm>
            <a:prstGeom prst="roundRect">
              <a:avLst>
                <a:gd name="adj" fmla="val 8069"/>
              </a:avLst>
            </a:prstGeom>
            <a:noFill/>
            <a:ln w="9525">
              <a:solidFill>
                <a:srgbClr val="C00000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9" name="角丸四角形 35">
              <a:extLst>
                <a:ext uri="{FF2B5EF4-FFF2-40B4-BE49-F238E27FC236}">
                  <a16:creationId xmlns:a16="http://schemas.microsoft.com/office/drawing/2014/main" id="{B2D7472C-D202-43A2-BE75-62FEDEDEFD65}"/>
                </a:ext>
              </a:extLst>
            </p:cNvPr>
            <p:cNvSpPr/>
            <p:nvPr/>
          </p:nvSpPr>
          <p:spPr>
            <a:xfrm>
              <a:off x="438150" y="2054371"/>
              <a:ext cx="1376363" cy="36936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マスタデータ登録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（ソフトウェア）</a:t>
              </a:r>
            </a:p>
          </p:txBody>
        </p:sp>
        <p:sp>
          <p:nvSpPr>
            <p:cNvPr id="50" name="下矢印 36">
              <a:extLst>
                <a:ext uri="{FF2B5EF4-FFF2-40B4-BE49-F238E27FC236}">
                  <a16:creationId xmlns:a16="http://schemas.microsoft.com/office/drawing/2014/main" id="{D7C89408-0D6E-4041-AAB4-CAA9A0BCF2F6}"/>
                </a:ext>
              </a:extLst>
            </p:cNvPr>
            <p:cNvSpPr/>
            <p:nvPr/>
          </p:nvSpPr>
          <p:spPr>
            <a:xfrm>
              <a:off x="993795" y="4286239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90AA7F30-4BBD-499E-BEFB-BBE09DE662C3}"/>
                </a:ext>
              </a:extLst>
            </p:cNvPr>
            <p:cNvSpPr/>
            <p:nvPr/>
          </p:nvSpPr>
          <p:spPr>
            <a:xfrm>
              <a:off x="216242" y="4489029"/>
              <a:ext cx="1800000" cy="396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データファイル</a:t>
              </a:r>
              <a: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Excel</a:t>
              </a: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編集／</a:t>
              </a:r>
              <a:b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</a:b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インポート</a:t>
              </a:r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83FFAB27-6FA1-422A-839A-EDC2266864B4}"/>
                </a:ext>
              </a:extLst>
            </p:cNvPr>
            <p:cNvSpPr/>
            <p:nvPr/>
          </p:nvSpPr>
          <p:spPr>
            <a:xfrm>
              <a:off x="219795" y="2473059"/>
              <a:ext cx="1800000" cy="252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メニュー選択</a:t>
              </a:r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6755B049-4EE9-4028-8594-150445B3AB9A}"/>
                </a:ext>
              </a:extLst>
            </p:cNvPr>
            <p:cNvSpPr/>
            <p:nvPr/>
          </p:nvSpPr>
          <p:spPr>
            <a:xfrm>
              <a:off x="219795" y="2952872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インポートで一覧を表示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271F48F6-E089-4402-B4B4-6ED4F83A86DE}"/>
                </a:ext>
              </a:extLst>
            </p:cNvPr>
            <p:cNvSpPr/>
            <p:nvPr/>
          </p:nvSpPr>
          <p:spPr>
            <a:xfrm>
              <a:off x="219795" y="3720685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インポートでデータファイル</a:t>
              </a:r>
              <a:b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エクスポート</a:t>
              </a:r>
            </a:p>
          </p:txBody>
        </p:sp>
        <p:sp>
          <p:nvSpPr>
            <p:cNvPr id="57" name="下矢印 65">
              <a:extLst>
                <a:ext uri="{FF2B5EF4-FFF2-40B4-BE49-F238E27FC236}">
                  <a16:creationId xmlns:a16="http://schemas.microsoft.com/office/drawing/2014/main" id="{1ED23699-B0DD-47BE-9D35-243BE8C7A56D}"/>
                </a:ext>
              </a:extLst>
            </p:cNvPr>
            <p:cNvSpPr/>
            <p:nvPr/>
          </p:nvSpPr>
          <p:spPr>
            <a:xfrm>
              <a:off x="993795" y="2750613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58" name="下矢印 66">
              <a:extLst>
                <a:ext uri="{FF2B5EF4-FFF2-40B4-BE49-F238E27FC236}">
                  <a16:creationId xmlns:a16="http://schemas.microsoft.com/office/drawing/2014/main" id="{AB64D651-2535-4AEC-A4A3-E5B9DC4C08C9}"/>
                </a:ext>
              </a:extLst>
            </p:cNvPr>
            <p:cNvSpPr/>
            <p:nvPr/>
          </p:nvSpPr>
          <p:spPr>
            <a:xfrm>
              <a:off x="993795" y="3518426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992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438150" y="908963"/>
            <a:ext cx="8526338" cy="1058848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ja-JP" altLang="en-US" sz="1200" dirty="0"/>
              <a:t>「マスタデータエクスポート</a:t>
            </a:r>
            <a:r>
              <a:rPr lang="en-US" altLang="ja-JP" sz="1200" dirty="0"/>
              <a:t>/</a:t>
            </a:r>
            <a:r>
              <a:rPr lang="ja-JP" altLang="en-US" sz="1200" dirty="0"/>
              <a:t>インポート機能」画面で、一覧を検索して検索結果を表示します。</a:t>
            </a:r>
            <a:endParaRPr lang="en-US" altLang="ja-JP" sz="1200" dirty="0"/>
          </a:p>
          <a:p>
            <a:pPr marL="432196" lvl="1" indent="-228600">
              <a:spcBef>
                <a:spcPts val="300"/>
              </a:spcBef>
              <a:buFont typeface="+mj-ea"/>
              <a:buAutoNum type="circleNumDbPlain" startAt="5"/>
            </a:pPr>
            <a:r>
              <a:rPr lang="ja-JP" altLang="en-US" dirty="0"/>
              <a:t>「エクスポート」ボタンをクリックして</a:t>
            </a:r>
            <a:endParaRPr lang="en-US" altLang="ja-JP" dirty="0"/>
          </a:p>
          <a:p>
            <a:pPr marL="203596" lvl="1" indent="0">
              <a:spcBef>
                <a:spcPts val="300"/>
              </a:spcBef>
              <a:buNone/>
            </a:pPr>
            <a:r>
              <a:rPr lang="ja-JP" altLang="en-US" dirty="0"/>
              <a:t>    「</a:t>
            </a:r>
            <a:r>
              <a:rPr lang="en-US" altLang="ja-JP" dirty="0"/>
              <a:t>FB-M-A-021_</a:t>
            </a:r>
            <a:r>
              <a:rPr lang="ja-JP" altLang="en-US" dirty="0"/>
              <a:t>ソフトウェア分類マスタファイル」をダウンロードします。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kumimoji="1" lang="ja-JP" altLang="en-US" sz="900" smtClean="0">
                <a:solidFill>
                  <a:srgbClr val="898989"/>
                </a:solidFill>
                <a:latin typeface="+mn-lt"/>
              </a:rPr>
              <a:t>27</a:t>
            </a:fld>
            <a:endParaRPr kumimoji="1" lang="ja-JP" altLang="en-US" sz="900" dirty="0">
              <a:solidFill>
                <a:srgbClr val="898989"/>
              </a:solidFill>
              <a:latin typeface="+mn-lt"/>
            </a:endParaRPr>
          </a:p>
        </p:txBody>
      </p:sp>
      <p:sp>
        <p:nvSpPr>
          <p:cNvPr id="30" name="タイトル 1"/>
          <p:cNvSpPr txBox="1">
            <a:spLocks/>
          </p:cNvSpPr>
          <p:nvPr/>
        </p:nvSpPr>
        <p:spPr>
          <a:xfrm>
            <a:off x="1400185" y="279558"/>
            <a:ext cx="713913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algn="l"/>
            <a:r>
              <a:rPr lang="en-US" altLang="ja-JP" sz="1800" dirty="0"/>
              <a:t>6.3 </a:t>
            </a:r>
            <a:r>
              <a:rPr lang="ja-JP" altLang="en-US" sz="1800" dirty="0"/>
              <a:t>ソフトウェア マスタデータファイルエクスポート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A64A5083-88B9-482B-A8D6-F27C90689C00}"/>
              </a:ext>
            </a:extLst>
          </p:cNvPr>
          <p:cNvGrpSpPr/>
          <p:nvPr/>
        </p:nvGrpSpPr>
        <p:grpSpPr>
          <a:xfrm>
            <a:off x="2438268" y="1967811"/>
            <a:ext cx="6069704" cy="4841863"/>
            <a:chOff x="2438268" y="1967811"/>
            <a:chExt cx="6069704" cy="4841863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E0FAB17C-B760-4E11-8AB5-31C9F3074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8268" y="1967811"/>
              <a:ext cx="6069704" cy="4841863"/>
            </a:xfrm>
            <a:prstGeom prst="rect">
              <a:avLst/>
            </a:prstGeom>
          </p:spPr>
        </p:pic>
        <p:sp>
          <p:nvSpPr>
            <p:cNvPr id="40" name="角丸四角形 39"/>
            <p:cNvSpPr/>
            <p:nvPr/>
          </p:nvSpPr>
          <p:spPr>
            <a:xfrm>
              <a:off x="6911419" y="6288345"/>
              <a:ext cx="696846" cy="29631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74" name="テキスト ボックス 73"/>
            <p:cNvSpPr txBox="1"/>
            <p:nvPr/>
          </p:nvSpPr>
          <p:spPr>
            <a:xfrm>
              <a:off x="7443690" y="6025424"/>
              <a:ext cx="329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solidFill>
                    <a:srgbClr val="FF0000"/>
                  </a:solidFill>
                </a:rPr>
                <a:t>⑤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6670304" y="2725059"/>
              <a:ext cx="953815" cy="277554"/>
            </a:xfrm>
            <a:prstGeom prst="rect">
              <a:avLst/>
            </a:prstGeom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1D802A8B-C29C-4241-AC1B-F1444A328C51}"/>
              </a:ext>
            </a:extLst>
          </p:cNvPr>
          <p:cNvGrpSpPr/>
          <p:nvPr/>
        </p:nvGrpSpPr>
        <p:grpSpPr>
          <a:xfrm>
            <a:off x="123415" y="2656395"/>
            <a:ext cx="1992573" cy="4066118"/>
            <a:chOff x="123415" y="2656395"/>
            <a:chExt cx="1992573" cy="4066118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9CCBFF8-4AFA-4680-AF0E-B44DAD466412}"/>
                </a:ext>
              </a:extLst>
            </p:cNvPr>
            <p:cNvSpPr/>
            <p:nvPr/>
          </p:nvSpPr>
          <p:spPr>
            <a:xfrm>
              <a:off x="220550" y="3091266"/>
              <a:ext cx="1800000" cy="252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メニュー選択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CA3F0765-B60F-4E26-9BC6-567016B72D52}"/>
                </a:ext>
              </a:extLst>
            </p:cNvPr>
            <p:cNvSpPr/>
            <p:nvPr/>
          </p:nvSpPr>
          <p:spPr>
            <a:xfrm>
              <a:off x="213522" y="4335356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インポートでデータファイル</a:t>
              </a:r>
              <a:b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エクスポート</a:t>
              </a:r>
            </a:p>
          </p:txBody>
        </p:sp>
        <p:sp>
          <p:nvSpPr>
            <p:cNvPr id="28" name="下矢印 33">
              <a:extLst>
                <a:ext uri="{FF2B5EF4-FFF2-40B4-BE49-F238E27FC236}">
                  <a16:creationId xmlns:a16="http://schemas.microsoft.com/office/drawing/2014/main" id="{FEBF71EB-A9ED-47DF-A53A-566D193CAB12}"/>
                </a:ext>
              </a:extLst>
            </p:cNvPr>
            <p:cNvSpPr/>
            <p:nvPr/>
          </p:nvSpPr>
          <p:spPr>
            <a:xfrm>
              <a:off x="991888" y="5663988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29" name="下矢印 34">
              <a:extLst>
                <a:ext uri="{FF2B5EF4-FFF2-40B4-BE49-F238E27FC236}">
                  <a16:creationId xmlns:a16="http://schemas.microsoft.com/office/drawing/2014/main" id="{538F4BB3-8A12-4126-99FB-F50C1EBBA2F0}"/>
                </a:ext>
              </a:extLst>
            </p:cNvPr>
            <p:cNvSpPr/>
            <p:nvPr/>
          </p:nvSpPr>
          <p:spPr>
            <a:xfrm>
              <a:off x="993795" y="6200570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33" name="角丸四角形 35">
              <a:extLst>
                <a:ext uri="{FF2B5EF4-FFF2-40B4-BE49-F238E27FC236}">
                  <a16:creationId xmlns:a16="http://schemas.microsoft.com/office/drawing/2014/main" id="{C6C8ABA9-0F99-48CC-AF20-B826CA2C8015}"/>
                </a:ext>
              </a:extLst>
            </p:cNvPr>
            <p:cNvSpPr/>
            <p:nvPr/>
          </p:nvSpPr>
          <p:spPr>
            <a:xfrm>
              <a:off x="669795" y="6456113"/>
              <a:ext cx="900000" cy="266400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承認・公開</a:t>
              </a:r>
            </a:p>
          </p:txBody>
        </p:sp>
        <p:sp>
          <p:nvSpPr>
            <p:cNvPr id="34" name="角丸四角形 36">
              <a:extLst>
                <a:ext uri="{FF2B5EF4-FFF2-40B4-BE49-F238E27FC236}">
                  <a16:creationId xmlns:a16="http://schemas.microsoft.com/office/drawing/2014/main" id="{F9AC182A-5A06-47AA-8BA9-4016D74C02B0}"/>
                </a:ext>
              </a:extLst>
            </p:cNvPr>
            <p:cNvSpPr/>
            <p:nvPr/>
          </p:nvSpPr>
          <p:spPr>
            <a:xfrm>
              <a:off x="669795" y="5914884"/>
              <a:ext cx="900000" cy="2664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申請</a:t>
              </a:r>
            </a:p>
          </p:txBody>
        </p:sp>
        <p:sp>
          <p:nvSpPr>
            <p:cNvPr id="35" name="角丸四角形 38">
              <a:extLst>
                <a:ext uri="{FF2B5EF4-FFF2-40B4-BE49-F238E27FC236}">
                  <a16:creationId xmlns:a16="http://schemas.microsoft.com/office/drawing/2014/main" id="{9EF4D676-FD64-45FD-882B-110CC4A8C97E}"/>
                </a:ext>
              </a:extLst>
            </p:cNvPr>
            <p:cNvSpPr/>
            <p:nvPr/>
          </p:nvSpPr>
          <p:spPr>
            <a:xfrm>
              <a:off x="123415" y="2814643"/>
              <a:ext cx="1992573" cy="2789671"/>
            </a:xfrm>
            <a:prstGeom prst="roundRect">
              <a:avLst>
                <a:gd name="adj" fmla="val 8069"/>
              </a:avLst>
            </a:prstGeom>
            <a:noFill/>
            <a:ln w="9525">
              <a:solidFill>
                <a:srgbClr val="C00000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36" name="角丸四角形 39">
              <a:extLst>
                <a:ext uri="{FF2B5EF4-FFF2-40B4-BE49-F238E27FC236}">
                  <a16:creationId xmlns:a16="http://schemas.microsoft.com/office/drawing/2014/main" id="{54356DE4-8D25-4ABA-A4B0-E490EB2C915D}"/>
                </a:ext>
              </a:extLst>
            </p:cNvPr>
            <p:cNvSpPr/>
            <p:nvPr/>
          </p:nvSpPr>
          <p:spPr>
            <a:xfrm>
              <a:off x="408856" y="2656395"/>
              <a:ext cx="1391369" cy="396000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noProof="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登録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（ソフトウェア）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37" name="下矢印 40">
              <a:extLst>
                <a:ext uri="{FF2B5EF4-FFF2-40B4-BE49-F238E27FC236}">
                  <a16:creationId xmlns:a16="http://schemas.microsoft.com/office/drawing/2014/main" id="{89202C1C-04D1-4BAF-B7DE-317C131E0050}"/>
                </a:ext>
              </a:extLst>
            </p:cNvPr>
            <p:cNvSpPr/>
            <p:nvPr/>
          </p:nvSpPr>
          <p:spPr>
            <a:xfrm>
              <a:off x="993795" y="4914899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2011CA9-5D96-4AFF-844C-1DFBF9361EE5}"/>
                </a:ext>
              </a:extLst>
            </p:cNvPr>
            <p:cNvSpPr/>
            <p:nvPr/>
          </p:nvSpPr>
          <p:spPr>
            <a:xfrm>
              <a:off x="217888" y="5117689"/>
              <a:ext cx="1800000" cy="396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データファイル</a:t>
              </a:r>
              <a: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Excel</a:t>
              </a: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編集／</a:t>
              </a:r>
              <a:b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</a:b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インポート</a:t>
              </a: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94CFB26A-848D-482C-B7B3-54FBE61A6B28}"/>
                </a:ext>
              </a:extLst>
            </p:cNvPr>
            <p:cNvSpPr/>
            <p:nvPr/>
          </p:nvSpPr>
          <p:spPr>
            <a:xfrm>
              <a:off x="219795" y="3581532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インポートで一覧を表示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1" name="下矢印 47">
              <a:extLst>
                <a:ext uri="{FF2B5EF4-FFF2-40B4-BE49-F238E27FC236}">
                  <a16:creationId xmlns:a16="http://schemas.microsoft.com/office/drawing/2014/main" id="{B4924422-7489-4434-ADFE-1F35B0F8C8DF}"/>
                </a:ext>
              </a:extLst>
            </p:cNvPr>
            <p:cNvSpPr/>
            <p:nvPr/>
          </p:nvSpPr>
          <p:spPr>
            <a:xfrm>
              <a:off x="993795" y="3379273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2" name="下矢印 48">
              <a:extLst>
                <a:ext uri="{FF2B5EF4-FFF2-40B4-BE49-F238E27FC236}">
                  <a16:creationId xmlns:a16="http://schemas.microsoft.com/office/drawing/2014/main" id="{672F5AC9-9DCA-4E19-A72E-B939A869FB1C}"/>
                </a:ext>
              </a:extLst>
            </p:cNvPr>
            <p:cNvSpPr/>
            <p:nvPr/>
          </p:nvSpPr>
          <p:spPr>
            <a:xfrm>
              <a:off x="993795" y="4147086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753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E27D4608-8A7D-45BD-8CF0-792BF7EB4597}"/>
              </a:ext>
            </a:extLst>
          </p:cNvPr>
          <p:cNvGrpSpPr/>
          <p:nvPr/>
        </p:nvGrpSpPr>
        <p:grpSpPr>
          <a:xfrm>
            <a:off x="1679002" y="1598630"/>
            <a:ext cx="7368616" cy="566818"/>
            <a:chOff x="1679002" y="1598630"/>
            <a:chExt cx="7368616" cy="566818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FAF26A53-64BE-4C39-AF36-8FE90F416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9002" y="1598631"/>
              <a:ext cx="7368616" cy="566817"/>
            </a:xfrm>
            <a:prstGeom prst="rect">
              <a:avLst/>
            </a:prstGeom>
          </p:spPr>
        </p:pic>
        <p:sp>
          <p:nvSpPr>
            <p:cNvPr id="2" name="正方形/長方形 1"/>
            <p:cNvSpPr/>
            <p:nvPr/>
          </p:nvSpPr>
          <p:spPr>
            <a:xfrm>
              <a:off x="2124560" y="1761418"/>
              <a:ext cx="361317" cy="21702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CC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r>
                <a:rPr kumimoji="1" lang="en-US" altLang="ja-JP" sz="10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A</a:t>
              </a: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3590501" y="1756116"/>
              <a:ext cx="361317" cy="21702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CC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r>
                <a:rPr kumimoji="1" lang="en-US" altLang="ja-JP" sz="10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B</a:t>
              </a: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5161373" y="1758685"/>
              <a:ext cx="361317" cy="21702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CC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r>
                <a:rPr lang="en-US" altLang="ja-JP" sz="10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C</a:t>
              </a: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7494560" y="1761299"/>
              <a:ext cx="361317" cy="21702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CC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r>
                <a:rPr lang="en-US" altLang="ja-JP" sz="10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D</a:t>
              </a: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5" name="角丸四角形 64"/>
            <p:cNvSpPr/>
            <p:nvPr/>
          </p:nvSpPr>
          <p:spPr>
            <a:xfrm>
              <a:off x="1679003" y="1598631"/>
              <a:ext cx="1207072" cy="566817"/>
            </a:xfrm>
            <a:prstGeom prst="roundRect">
              <a:avLst>
                <a:gd name="adj" fmla="val 1942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6" name="角丸四角形 65"/>
            <p:cNvSpPr/>
            <p:nvPr/>
          </p:nvSpPr>
          <p:spPr>
            <a:xfrm>
              <a:off x="2886074" y="1598631"/>
              <a:ext cx="1589601" cy="566817"/>
            </a:xfrm>
            <a:prstGeom prst="roundRect">
              <a:avLst>
                <a:gd name="adj" fmla="val 1942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7" name="角丸四角形 66"/>
            <p:cNvSpPr/>
            <p:nvPr/>
          </p:nvSpPr>
          <p:spPr>
            <a:xfrm>
              <a:off x="4475676" y="1598630"/>
              <a:ext cx="1589602" cy="566817"/>
            </a:xfrm>
            <a:prstGeom prst="roundRect">
              <a:avLst>
                <a:gd name="adj" fmla="val 1942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70" name="角丸四角形 69"/>
            <p:cNvSpPr/>
            <p:nvPr/>
          </p:nvSpPr>
          <p:spPr>
            <a:xfrm>
              <a:off x="6065278" y="1598631"/>
              <a:ext cx="2982340" cy="566816"/>
            </a:xfrm>
            <a:prstGeom prst="roundRect">
              <a:avLst>
                <a:gd name="adj" fmla="val 1942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B63EDEC-4FBD-47BE-8407-2DC08AC4E408}"/>
              </a:ext>
            </a:extLst>
          </p:cNvPr>
          <p:cNvGrpSpPr/>
          <p:nvPr/>
        </p:nvGrpSpPr>
        <p:grpSpPr>
          <a:xfrm>
            <a:off x="2390838" y="4838700"/>
            <a:ext cx="3993440" cy="1752845"/>
            <a:chOff x="2390838" y="4838700"/>
            <a:chExt cx="3993440" cy="1752845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EDC086E2-1A6D-4FF6-9275-3E5EBE047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92746" y="4838700"/>
              <a:ext cx="3991532" cy="1752845"/>
            </a:xfrm>
            <a:prstGeom prst="rect">
              <a:avLst/>
            </a:prstGeom>
          </p:spPr>
        </p:pic>
        <p:sp>
          <p:nvSpPr>
            <p:cNvPr id="60" name="正方形/長方形 59"/>
            <p:cNvSpPr/>
            <p:nvPr/>
          </p:nvSpPr>
          <p:spPr>
            <a:xfrm>
              <a:off x="3924226" y="5427874"/>
              <a:ext cx="937160" cy="61920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CC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r>
                <a:rPr kumimoji="1" lang="en-US" altLang="ja-JP" sz="2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A</a:t>
              </a:r>
              <a:endPara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74" name="角丸四角形 73"/>
            <p:cNvSpPr/>
            <p:nvPr/>
          </p:nvSpPr>
          <p:spPr>
            <a:xfrm>
              <a:off x="2390838" y="4838700"/>
              <a:ext cx="3993439" cy="1743318"/>
            </a:xfrm>
            <a:prstGeom prst="roundRect">
              <a:avLst>
                <a:gd name="adj" fmla="val 1942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FEAC40BC-29A0-4BFF-80C3-5F921D14A1F1}"/>
              </a:ext>
            </a:extLst>
          </p:cNvPr>
          <p:cNvGrpSpPr/>
          <p:nvPr/>
        </p:nvGrpSpPr>
        <p:grpSpPr>
          <a:xfrm>
            <a:off x="3715824" y="2786933"/>
            <a:ext cx="5331793" cy="1770521"/>
            <a:chOff x="3715824" y="2786933"/>
            <a:chExt cx="5331793" cy="1770521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CBDADEFE-7A66-4D9A-BE83-B58B9C8B0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21995" y="2802800"/>
              <a:ext cx="5306165" cy="1743318"/>
            </a:xfrm>
            <a:prstGeom prst="rect">
              <a:avLst/>
            </a:prstGeom>
          </p:spPr>
        </p:pic>
        <p:sp>
          <p:nvSpPr>
            <p:cNvPr id="61" name="正方形/長方形 60"/>
            <p:cNvSpPr/>
            <p:nvPr/>
          </p:nvSpPr>
          <p:spPr>
            <a:xfrm>
              <a:off x="6138952" y="3391891"/>
              <a:ext cx="937160" cy="56291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CC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r>
                <a:rPr kumimoji="1" lang="en-US" altLang="ja-JP" sz="2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B</a:t>
              </a: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77" name="角丸四角形 76"/>
            <p:cNvSpPr/>
            <p:nvPr/>
          </p:nvSpPr>
          <p:spPr>
            <a:xfrm>
              <a:off x="3715824" y="2786933"/>
              <a:ext cx="5331793" cy="1770521"/>
            </a:xfrm>
            <a:prstGeom prst="roundRect">
              <a:avLst>
                <a:gd name="adj" fmla="val 1942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kumimoji="1" lang="ja-JP" altLang="en-US" sz="900" smtClean="0"/>
              <a:t>28</a:t>
            </a:fld>
            <a:endParaRPr kumimoji="1" lang="ja-JP" altLang="en-US" sz="900" dirty="0"/>
          </a:p>
        </p:txBody>
      </p:sp>
      <p:sp>
        <p:nvSpPr>
          <p:cNvPr id="56" name="コンテンツ プレースホルダー 5"/>
          <p:cNvSpPr txBox="1">
            <a:spLocks/>
          </p:cNvSpPr>
          <p:nvPr/>
        </p:nvSpPr>
        <p:spPr>
          <a:xfrm>
            <a:off x="521280" y="881010"/>
            <a:ext cx="8526338" cy="958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Wingdings" panose="05000000000000000000" pitchFamily="2" charset="2"/>
              <a:buChar char="l"/>
            </a:pPr>
            <a:r>
              <a:rPr lang="ja-JP" altLang="en-US" sz="1200" dirty="0">
                <a:solidFill>
                  <a:schemeClr val="tx1"/>
                </a:solidFill>
              </a:rPr>
              <a:t>マスタデータ（ソフトウェア）の項目表示を編集します。</a:t>
            </a:r>
          </a:p>
          <a:p>
            <a:pPr marL="425053" lvl="1" indent="-228600" algn="l">
              <a:buFont typeface="+mj-ea"/>
              <a:buAutoNum type="circleNumDbPlain"/>
            </a:pP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FB-M-A-021_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ソフトウェア分類マスタファイル」の内容を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Excel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で編集します。</a:t>
            </a: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404722" y="1296883"/>
            <a:ext cx="30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①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57" name="タイトル 1"/>
          <p:cNvSpPr txBox="1">
            <a:spLocks/>
          </p:cNvSpPr>
          <p:nvPr/>
        </p:nvSpPr>
        <p:spPr>
          <a:xfrm>
            <a:off x="1424761" y="274638"/>
            <a:ext cx="713913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algn="l"/>
            <a:r>
              <a:rPr lang="en-US" altLang="ja-JP" sz="1800" dirty="0"/>
              <a:t>6.4 </a:t>
            </a:r>
            <a:r>
              <a:rPr lang="ja-JP" altLang="en-US" sz="1800" dirty="0"/>
              <a:t>ソフトウェア マスタデータファイル</a:t>
            </a:r>
            <a:r>
              <a:rPr lang="en-US" altLang="ja-JP" sz="1800" dirty="0"/>
              <a:t>Excel</a:t>
            </a:r>
            <a:r>
              <a:rPr lang="ja-JP" altLang="en-US" sz="1800" dirty="0"/>
              <a:t>編集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742204" y="2781786"/>
            <a:ext cx="1505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表示例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" name="直線コネクタ 4"/>
          <p:cNvCxnSpPr>
            <a:cxnSpLocks/>
            <a:stCxn id="2" idx="2"/>
          </p:cNvCxnSpPr>
          <p:nvPr/>
        </p:nvCxnSpPr>
        <p:spPr>
          <a:xfrm>
            <a:off x="2305219" y="1978445"/>
            <a:ext cx="749043" cy="2860255"/>
          </a:xfrm>
          <a:prstGeom prst="line">
            <a:avLst/>
          </a:prstGeom>
          <a:ln w="1905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cxnSpLocks/>
            <a:stCxn id="59" idx="2"/>
          </p:cNvCxnSpPr>
          <p:nvPr/>
        </p:nvCxnSpPr>
        <p:spPr>
          <a:xfrm>
            <a:off x="3771160" y="1973143"/>
            <a:ext cx="1040081" cy="813790"/>
          </a:xfrm>
          <a:prstGeom prst="line">
            <a:avLst/>
          </a:prstGeom>
          <a:ln w="1905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1D58810B-9116-40FE-8F92-1225514841B1}"/>
              </a:ext>
            </a:extLst>
          </p:cNvPr>
          <p:cNvGrpSpPr/>
          <p:nvPr/>
        </p:nvGrpSpPr>
        <p:grpSpPr>
          <a:xfrm>
            <a:off x="123415" y="2656395"/>
            <a:ext cx="1992573" cy="4066118"/>
            <a:chOff x="123415" y="2656395"/>
            <a:chExt cx="1992573" cy="4066118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8E0B7A8B-8998-4AB4-9F6C-6471C4DA5266}"/>
                </a:ext>
              </a:extLst>
            </p:cNvPr>
            <p:cNvSpPr/>
            <p:nvPr/>
          </p:nvSpPr>
          <p:spPr>
            <a:xfrm>
              <a:off x="220550" y="4323979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インポートでデータファイル</a:t>
              </a:r>
              <a:b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エクスポート</a:t>
              </a: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CDA877F5-94F6-45D0-9843-AC03243DDBA2}"/>
                </a:ext>
              </a:extLst>
            </p:cNvPr>
            <p:cNvSpPr/>
            <p:nvPr/>
          </p:nvSpPr>
          <p:spPr>
            <a:xfrm>
              <a:off x="214876" y="5103512"/>
              <a:ext cx="1800000" cy="396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データファイル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Excel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編集／</a:t>
              </a:r>
              <a:b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</a:t>
              </a: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3B03097B-E3D7-4C62-A92B-D11DF4AE27C5}"/>
                </a:ext>
              </a:extLst>
            </p:cNvPr>
            <p:cNvSpPr/>
            <p:nvPr/>
          </p:nvSpPr>
          <p:spPr>
            <a:xfrm>
              <a:off x="220550" y="3091266"/>
              <a:ext cx="1800000" cy="252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メニュー選択</a:t>
              </a:r>
            </a:p>
          </p:txBody>
        </p:sp>
        <p:sp>
          <p:nvSpPr>
            <p:cNvPr id="42" name="下矢印 33">
              <a:extLst>
                <a:ext uri="{FF2B5EF4-FFF2-40B4-BE49-F238E27FC236}">
                  <a16:creationId xmlns:a16="http://schemas.microsoft.com/office/drawing/2014/main" id="{B0BFDC81-3342-41DF-ACFB-63407D939D82}"/>
                </a:ext>
              </a:extLst>
            </p:cNvPr>
            <p:cNvSpPr/>
            <p:nvPr/>
          </p:nvSpPr>
          <p:spPr>
            <a:xfrm>
              <a:off x="991888" y="5663988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3" name="下矢印 34">
              <a:extLst>
                <a:ext uri="{FF2B5EF4-FFF2-40B4-BE49-F238E27FC236}">
                  <a16:creationId xmlns:a16="http://schemas.microsoft.com/office/drawing/2014/main" id="{A7185ED1-4ACD-4BD4-8FDD-CAA83A40E6C9}"/>
                </a:ext>
              </a:extLst>
            </p:cNvPr>
            <p:cNvSpPr/>
            <p:nvPr/>
          </p:nvSpPr>
          <p:spPr>
            <a:xfrm>
              <a:off x="993795" y="6200570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4" name="角丸四角形 35">
              <a:extLst>
                <a:ext uri="{FF2B5EF4-FFF2-40B4-BE49-F238E27FC236}">
                  <a16:creationId xmlns:a16="http://schemas.microsoft.com/office/drawing/2014/main" id="{0766B3B9-9392-491F-8E37-2EB16E341C91}"/>
                </a:ext>
              </a:extLst>
            </p:cNvPr>
            <p:cNvSpPr/>
            <p:nvPr/>
          </p:nvSpPr>
          <p:spPr>
            <a:xfrm>
              <a:off x="669795" y="6456113"/>
              <a:ext cx="900000" cy="266400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承認・公開</a:t>
              </a:r>
            </a:p>
          </p:txBody>
        </p:sp>
        <p:sp>
          <p:nvSpPr>
            <p:cNvPr id="45" name="角丸四角形 36">
              <a:extLst>
                <a:ext uri="{FF2B5EF4-FFF2-40B4-BE49-F238E27FC236}">
                  <a16:creationId xmlns:a16="http://schemas.microsoft.com/office/drawing/2014/main" id="{F5A332EE-AC26-4532-90AA-B165EC347F80}"/>
                </a:ext>
              </a:extLst>
            </p:cNvPr>
            <p:cNvSpPr/>
            <p:nvPr/>
          </p:nvSpPr>
          <p:spPr>
            <a:xfrm>
              <a:off x="669795" y="5914884"/>
              <a:ext cx="900000" cy="2664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申請</a:t>
              </a:r>
            </a:p>
          </p:txBody>
        </p:sp>
        <p:sp>
          <p:nvSpPr>
            <p:cNvPr id="46" name="角丸四角形 38">
              <a:extLst>
                <a:ext uri="{FF2B5EF4-FFF2-40B4-BE49-F238E27FC236}">
                  <a16:creationId xmlns:a16="http://schemas.microsoft.com/office/drawing/2014/main" id="{6D67F49D-4D19-4D09-9743-F606235FF381}"/>
                </a:ext>
              </a:extLst>
            </p:cNvPr>
            <p:cNvSpPr/>
            <p:nvPr/>
          </p:nvSpPr>
          <p:spPr>
            <a:xfrm>
              <a:off x="123415" y="2814643"/>
              <a:ext cx="1992573" cy="2789671"/>
            </a:xfrm>
            <a:prstGeom prst="roundRect">
              <a:avLst>
                <a:gd name="adj" fmla="val 8069"/>
              </a:avLst>
            </a:prstGeom>
            <a:noFill/>
            <a:ln w="9525">
              <a:solidFill>
                <a:srgbClr val="C00000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7" name="角丸四角形 39">
              <a:extLst>
                <a:ext uri="{FF2B5EF4-FFF2-40B4-BE49-F238E27FC236}">
                  <a16:creationId xmlns:a16="http://schemas.microsoft.com/office/drawing/2014/main" id="{2B73CA81-D179-4BAA-85DA-11001C966826}"/>
                </a:ext>
              </a:extLst>
            </p:cNvPr>
            <p:cNvSpPr/>
            <p:nvPr/>
          </p:nvSpPr>
          <p:spPr>
            <a:xfrm>
              <a:off x="408856" y="2656395"/>
              <a:ext cx="1391369" cy="396000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noProof="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登録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（ソフトウェア）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8" name="下矢印 40">
              <a:extLst>
                <a:ext uri="{FF2B5EF4-FFF2-40B4-BE49-F238E27FC236}">
                  <a16:creationId xmlns:a16="http://schemas.microsoft.com/office/drawing/2014/main" id="{085E3272-D2D0-4341-B885-562799BDF623}"/>
                </a:ext>
              </a:extLst>
            </p:cNvPr>
            <p:cNvSpPr/>
            <p:nvPr/>
          </p:nvSpPr>
          <p:spPr>
            <a:xfrm>
              <a:off x="993795" y="4914899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CAF58038-5746-4FC3-97B6-E2990369924D}"/>
                </a:ext>
              </a:extLst>
            </p:cNvPr>
            <p:cNvSpPr/>
            <p:nvPr/>
          </p:nvSpPr>
          <p:spPr>
            <a:xfrm>
              <a:off x="219795" y="3581532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インポートで一覧を表示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0" name="下矢印 47">
              <a:extLst>
                <a:ext uri="{FF2B5EF4-FFF2-40B4-BE49-F238E27FC236}">
                  <a16:creationId xmlns:a16="http://schemas.microsoft.com/office/drawing/2014/main" id="{060A6E59-88E8-4BE5-9964-5BA013E10391}"/>
                </a:ext>
              </a:extLst>
            </p:cNvPr>
            <p:cNvSpPr/>
            <p:nvPr/>
          </p:nvSpPr>
          <p:spPr>
            <a:xfrm>
              <a:off x="993795" y="3379273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51" name="下矢印 48">
              <a:extLst>
                <a:ext uri="{FF2B5EF4-FFF2-40B4-BE49-F238E27FC236}">
                  <a16:creationId xmlns:a16="http://schemas.microsoft.com/office/drawing/2014/main" id="{004D7C14-25D4-491B-B165-14E8B47D3874}"/>
                </a:ext>
              </a:extLst>
            </p:cNvPr>
            <p:cNvSpPr/>
            <p:nvPr/>
          </p:nvSpPr>
          <p:spPr>
            <a:xfrm>
              <a:off x="993795" y="4147086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446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7B015548-D722-4660-8301-4FBCC0253590}"/>
              </a:ext>
            </a:extLst>
          </p:cNvPr>
          <p:cNvGrpSpPr/>
          <p:nvPr/>
        </p:nvGrpSpPr>
        <p:grpSpPr>
          <a:xfrm>
            <a:off x="1679002" y="1598630"/>
            <a:ext cx="7368616" cy="566818"/>
            <a:chOff x="1679002" y="1598630"/>
            <a:chExt cx="7368616" cy="566818"/>
          </a:xfrm>
        </p:grpSpPr>
        <p:pic>
          <p:nvPicPr>
            <p:cNvPr id="53" name="図 52">
              <a:extLst>
                <a:ext uri="{FF2B5EF4-FFF2-40B4-BE49-F238E27FC236}">
                  <a16:creationId xmlns:a16="http://schemas.microsoft.com/office/drawing/2014/main" id="{8AA13AAE-FAA2-462B-B57D-5948FD47D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9002" y="1598631"/>
              <a:ext cx="7368616" cy="566817"/>
            </a:xfrm>
            <a:prstGeom prst="rect">
              <a:avLst/>
            </a:prstGeom>
          </p:spPr>
        </p:pic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9B0F3977-868D-453B-A515-DB1007B404BF}"/>
                </a:ext>
              </a:extLst>
            </p:cNvPr>
            <p:cNvSpPr/>
            <p:nvPr/>
          </p:nvSpPr>
          <p:spPr>
            <a:xfrm>
              <a:off x="2124560" y="1761418"/>
              <a:ext cx="361317" cy="21702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CC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r>
                <a:rPr kumimoji="1" lang="en-US" altLang="ja-JP" sz="10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A</a:t>
              </a: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AAE1C360-88EF-4A28-A8BD-95EB05AA6C1D}"/>
                </a:ext>
              </a:extLst>
            </p:cNvPr>
            <p:cNvSpPr/>
            <p:nvPr/>
          </p:nvSpPr>
          <p:spPr>
            <a:xfrm>
              <a:off x="3590501" y="1756116"/>
              <a:ext cx="361317" cy="21702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CC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r>
                <a:rPr kumimoji="1" lang="en-US" altLang="ja-JP" sz="10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B</a:t>
              </a: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0BBBFF5C-B30C-4A48-A661-DF452CFA2DC9}"/>
                </a:ext>
              </a:extLst>
            </p:cNvPr>
            <p:cNvSpPr/>
            <p:nvPr/>
          </p:nvSpPr>
          <p:spPr>
            <a:xfrm>
              <a:off x="5161373" y="1758685"/>
              <a:ext cx="361317" cy="21702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CC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r>
                <a:rPr lang="en-US" altLang="ja-JP" sz="10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C</a:t>
              </a: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CB51AABD-AA66-4B25-9EA3-3182FAE6EBA7}"/>
                </a:ext>
              </a:extLst>
            </p:cNvPr>
            <p:cNvSpPr/>
            <p:nvPr/>
          </p:nvSpPr>
          <p:spPr>
            <a:xfrm>
              <a:off x="7494560" y="1761299"/>
              <a:ext cx="361317" cy="21702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CC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r>
                <a:rPr lang="en-US" altLang="ja-JP" sz="10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D</a:t>
              </a: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0" name="角丸四角形 64">
              <a:extLst>
                <a:ext uri="{FF2B5EF4-FFF2-40B4-BE49-F238E27FC236}">
                  <a16:creationId xmlns:a16="http://schemas.microsoft.com/office/drawing/2014/main" id="{154356CF-C532-4048-AB30-780EF30760BE}"/>
                </a:ext>
              </a:extLst>
            </p:cNvPr>
            <p:cNvSpPr/>
            <p:nvPr/>
          </p:nvSpPr>
          <p:spPr>
            <a:xfrm>
              <a:off x="1679003" y="1598631"/>
              <a:ext cx="1207072" cy="566817"/>
            </a:xfrm>
            <a:prstGeom prst="roundRect">
              <a:avLst>
                <a:gd name="adj" fmla="val 1942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3" name="角丸四角形 65">
              <a:extLst>
                <a:ext uri="{FF2B5EF4-FFF2-40B4-BE49-F238E27FC236}">
                  <a16:creationId xmlns:a16="http://schemas.microsoft.com/office/drawing/2014/main" id="{32211C97-DF4E-432A-A089-6227290AA587}"/>
                </a:ext>
              </a:extLst>
            </p:cNvPr>
            <p:cNvSpPr/>
            <p:nvPr/>
          </p:nvSpPr>
          <p:spPr>
            <a:xfrm>
              <a:off x="2886074" y="1598631"/>
              <a:ext cx="1589601" cy="566817"/>
            </a:xfrm>
            <a:prstGeom prst="roundRect">
              <a:avLst>
                <a:gd name="adj" fmla="val 1942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5" name="角丸四角形 66">
              <a:extLst>
                <a:ext uri="{FF2B5EF4-FFF2-40B4-BE49-F238E27FC236}">
                  <a16:creationId xmlns:a16="http://schemas.microsoft.com/office/drawing/2014/main" id="{1D9F9D8B-7A60-4E39-8AC5-3E59DA828167}"/>
                </a:ext>
              </a:extLst>
            </p:cNvPr>
            <p:cNvSpPr/>
            <p:nvPr/>
          </p:nvSpPr>
          <p:spPr>
            <a:xfrm>
              <a:off x="4475676" y="1598630"/>
              <a:ext cx="1589602" cy="566817"/>
            </a:xfrm>
            <a:prstGeom prst="roundRect">
              <a:avLst>
                <a:gd name="adj" fmla="val 1942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6" name="角丸四角形 69">
              <a:extLst>
                <a:ext uri="{FF2B5EF4-FFF2-40B4-BE49-F238E27FC236}">
                  <a16:creationId xmlns:a16="http://schemas.microsoft.com/office/drawing/2014/main" id="{911E7E9D-CB2D-4F0E-A6EC-5B7B1B8DE4CD}"/>
                </a:ext>
              </a:extLst>
            </p:cNvPr>
            <p:cNvSpPr/>
            <p:nvPr/>
          </p:nvSpPr>
          <p:spPr>
            <a:xfrm>
              <a:off x="6065278" y="1598631"/>
              <a:ext cx="2982340" cy="566816"/>
            </a:xfrm>
            <a:prstGeom prst="roundRect">
              <a:avLst>
                <a:gd name="adj" fmla="val 1942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066A714-369F-45FA-9A3E-5B4D63907F80}"/>
              </a:ext>
            </a:extLst>
          </p:cNvPr>
          <p:cNvGrpSpPr/>
          <p:nvPr/>
        </p:nvGrpSpPr>
        <p:grpSpPr>
          <a:xfrm>
            <a:off x="2162153" y="4861551"/>
            <a:ext cx="6981847" cy="1221577"/>
            <a:chOff x="2162153" y="4861551"/>
            <a:chExt cx="6981847" cy="1221577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139A75E5-D3F6-47BF-987F-597534A7A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62153" y="4862805"/>
              <a:ext cx="6981847" cy="1220323"/>
            </a:xfrm>
            <a:prstGeom prst="rect">
              <a:avLst/>
            </a:prstGeom>
          </p:spPr>
        </p:pic>
        <p:sp>
          <p:nvSpPr>
            <p:cNvPr id="64" name="正方形/長方形 63"/>
            <p:cNvSpPr/>
            <p:nvPr/>
          </p:nvSpPr>
          <p:spPr>
            <a:xfrm>
              <a:off x="5382846" y="5218056"/>
              <a:ext cx="1030876" cy="56291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CC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r>
                <a:rPr lang="en-US" altLang="ja-JP" sz="2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D</a:t>
              </a:r>
              <a:endPara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87" name="角丸四角形 86"/>
            <p:cNvSpPr/>
            <p:nvPr/>
          </p:nvSpPr>
          <p:spPr>
            <a:xfrm>
              <a:off x="2162153" y="4861551"/>
              <a:ext cx="6981847" cy="1221577"/>
            </a:xfrm>
            <a:prstGeom prst="roundRect">
              <a:avLst>
                <a:gd name="adj" fmla="val 1942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76CEE965-1B7E-4043-8213-F30D2E5016AA}"/>
              </a:ext>
            </a:extLst>
          </p:cNvPr>
          <p:cNvGrpSpPr/>
          <p:nvPr/>
        </p:nvGrpSpPr>
        <p:grpSpPr>
          <a:xfrm>
            <a:off x="2313468" y="2739087"/>
            <a:ext cx="5306165" cy="1752254"/>
            <a:chOff x="2313468" y="2739087"/>
            <a:chExt cx="5306165" cy="1752254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9AD56B0C-5FA4-436F-8FFF-E0D21E746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13468" y="2739087"/>
              <a:ext cx="5306165" cy="1743318"/>
            </a:xfrm>
            <a:prstGeom prst="rect">
              <a:avLst/>
            </a:prstGeom>
          </p:spPr>
        </p:pic>
        <p:sp>
          <p:nvSpPr>
            <p:cNvPr id="62" name="正方形/長方形 61"/>
            <p:cNvSpPr/>
            <p:nvPr/>
          </p:nvSpPr>
          <p:spPr>
            <a:xfrm>
              <a:off x="4540751" y="3347500"/>
              <a:ext cx="1030876" cy="56291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CC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r>
                <a:rPr lang="en-US" altLang="ja-JP" sz="2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C</a:t>
              </a:r>
              <a:endPara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85" name="角丸四角形 84"/>
            <p:cNvSpPr/>
            <p:nvPr/>
          </p:nvSpPr>
          <p:spPr>
            <a:xfrm>
              <a:off x="2331171" y="2739087"/>
              <a:ext cx="5273898" cy="1752254"/>
            </a:xfrm>
            <a:prstGeom prst="roundRect">
              <a:avLst>
                <a:gd name="adj" fmla="val 1942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kumimoji="1" lang="ja-JP" altLang="en-US" sz="900" smtClean="0"/>
              <a:t>29</a:t>
            </a:fld>
            <a:endParaRPr kumimoji="1" lang="ja-JP" altLang="en-US" sz="900" dirty="0"/>
          </a:p>
        </p:txBody>
      </p:sp>
      <p:sp>
        <p:nvSpPr>
          <p:cNvPr id="56" name="コンテンツ プレースホルダー 5"/>
          <p:cNvSpPr txBox="1">
            <a:spLocks/>
          </p:cNvSpPr>
          <p:nvPr/>
        </p:nvSpPr>
        <p:spPr>
          <a:xfrm>
            <a:off x="521280" y="881010"/>
            <a:ext cx="8526338" cy="958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Wingdings" panose="05000000000000000000" pitchFamily="2" charset="2"/>
              <a:buChar char="l"/>
            </a:pPr>
            <a:r>
              <a:rPr lang="ja-JP" altLang="en-US" sz="1200" dirty="0">
                <a:solidFill>
                  <a:schemeClr val="tx1"/>
                </a:solidFill>
              </a:rPr>
              <a:t>マスタデータ（ソフトウェア）の項目表示を編集します。</a:t>
            </a:r>
          </a:p>
          <a:p>
            <a:pPr marL="425053" lvl="1" indent="-228600" algn="l">
              <a:buFont typeface="+mj-ea"/>
              <a:buAutoNum type="circleNumDbPlain"/>
            </a:pP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FB-M-A-021_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ソフトウェア分類マスタファイル」の内容を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Excel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で編集します。</a:t>
            </a:r>
          </a:p>
        </p:txBody>
      </p:sp>
      <p:sp>
        <p:nvSpPr>
          <p:cNvPr id="57" name="タイトル 1"/>
          <p:cNvSpPr txBox="1">
            <a:spLocks/>
          </p:cNvSpPr>
          <p:nvPr/>
        </p:nvSpPr>
        <p:spPr>
          <a:xfrm>
            <a:off x="1424761" y="274638"/>
            <a:ext cx="713913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algn="l"/>
            <a:r>
              <a:rPr lang="en-US" altLang="ja-JP" sz="1800" dirty="0"/>
              <a:t>6.4 </a:t>
            </a:r>
            <a:r>
              <a:rPr lang="ja-JP" altLang="en-US" sz="1800" dirty="0"/>
              <a:t>ソフトウェア マスタデータファイル</a:t>
            </a:r>
            <a:r>
              <a:rPr lang="en-US" altLang="ja-JP" sz="1800" dirty="0"/>
              <a:t>Excel</a:t>
            </a:r>
            <a:r>
              <a:rPr lang="ja-JP" altLang="en-US" sz="1800" dirty="0"/>
              <a:t>編集</a:t>
            </a: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085388" y="2451081"/>
            <a:ext cx="1505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表示例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E8905DDC-A1F4-4DD5-9C7A-953ABD641741}"/>
              </a:ext>
            </a:extLst>
          </p:cNvPr>
          <p:cNvGrpSpPr/>
          <p:nvPr/>
        </p:nvGrpSpPr>
        <p:grpSpPr>
          <a:xfrm>
            <a:off x="123415" y="2656395"/>
            <a:ext cx="1992573" cy="4066118"/>
            <a:chOff x="123415" y="2656395"/>
            <a:chExt cx="1992573" cy="4066118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A9B86774-787C-4E6E-8908-74AAE05D3BB5}"/>
                </a:ext>
              </a:extLst>
            </p:cNvPr>
            <p:cNvSpPr/>
            <p:nvPr/>
          </p:nvSpPr>
          <p:spPr>
            <a:xfrm>
              <a:off x="220550" y="4323979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インポートでデータファイル</a:t>
              </a:r>
              <a:b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エクスポート</a:t>
              </a: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71A8C847-9845-4BCE-A7F9-B64D5DF73399}"/>
                </a:ext>
              </a:extLst>
            </p:cNvPr>
            <p:cNvSpPr/>
            <p:nvPr/>
          </p:nvSpPr>
          <p:spPr>
            <a:xfrm>
              <a:off x="214876" y="5103512"/>
              <a:ext cx="1800000" cy="396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データファイル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Excel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編集／</a:t>
              </a:r>
              <a:b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</a:t>
              </a: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406B50BA-3587-40B8-9C78-DB929A49BAEF}"/>
                </a:ext>
              </a:extLst>
            </p:cNvPr>
            <p:cNvSpPr/>
            <p:nvPr/>
          </p:nvSpPr>
          <p:spPr>
            <a:xfrm>
              <a:off x="220550" y="3091266"/>
              <a:ext cx="1800000" cy="252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メニュー選択</a:t>
              </a:r>
            </a:p>
          </p:txBody>
        </p:sp>
        <p:sp>
          <p:nvSpPr>
            <p:cNvPr id="41" name="下矢印 33">
              <a:extLst>
                <a:ext uri="{FF2B5EF4-FFF2-40B4-BE49-F238E27FC236}">
                  <a16:creationId xmlns:a16="http://schemas.microsoft.com/office/drawing/2014/main" id="{0F6A27D9-836A-4BF8-8E3A-CFCC8BE2261C}"/>
                </a:ext>
              </a:extLst>
            </p:cNvPr>
            <p:cNvSpPr/>
            <p:nvPr/>
          </p:nvSpPr>
          <p:spPr>
            <a:xfrm>
              <a:off x="991888" y="5663988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2" name="下矢印 34">
              <a:extLst>
                <a:ext uri="{FF2B5EF4-FFF2-40B4-BE49-F238E27FC236}">
                  <a16:creationId xmlns:a16="http://schemas.microsoft.com/office/drawing/2014/main" id="{0AFA8332-5E5E-43DF-8462-4CDC051778E4}"/>
                </a:ext>
              </a:extLst>
            </p:cNvPr>
            <p:cNvSpPr/>
            <p:nvPr/>
          </p:nvSpPr>
          <p:spPr>
            <a:xfrm>
              <a:off x="993795" y="6200570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3" name="角丸四角形 35">
              <a:extLst>
                <a:ext uri="{FF2B5EF4-FFF2-40B4-BE49-F238E27FC236}">
                  <a16:creationId xmlns:a16="http://schemas.microsoft.com/office/drawing/2014/main" id="{B6D1B426-A010-42B6-B00F-3B1488D5A586}"/>
                </a:ext>
              </a:extLst>
            </p:cNvPr>
            <p:cNvSpPr/>
            <p:nvPr/>
          </p:nvSpPr>
          <p:spPr>
            <a:xfrm>
              <a:off x="669795" y="6456113"/>
              <a:ext cx="900000" cy="266400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承認・公開</a:t>
              </a:r>
            </a:p>
          </p:txBody>
        </p:sp>
        <p:sp>
          <p:nvSpPr>
            <p:cNvPr id="44" name="角丸四角形 36">
              <a:extLst>
                <a:ext uri="{FF2B5EF4-FFF2-40B4-BE49-F238E27FC236}">
                  <a16:creationId xmlns:a16="http://schemas.microsoft.com/office/drawing/2014/main" id="{8368CC5A-2022-4985-B85C-090B8DBA0BEE}"/>
                </a:ext>
              </a:extLst>
            </p:cNvPr>
            <p:cNvSpPr/>
            <p:nvPr/>
          </p:nvSpPr>
          <p:spPr>
            <a:xfrm>
              <a:off x="669795" y="5914884"/>
              <a:ext cx="900000" cy="2664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申請</a:t>
              </a:r>
            </a:p>
          </p:txBody>
        </p:sp>
        <p:sp>
          <p:nvSpPr>
            <p:cNvPr id="45" name="角丸四角形 38">
              <a:extLst>
                <a:ext uri="{FF2B5EF4-FFF2-40B4-BE49-F238E27FC236}">
                  <a16:creationId xmlns:a16="http://schemas.microsoft.com/office/drawing/2014/main" id="{06573DE0-E8F7-4389-ABFD-393BFB4C0B21}"/>
                </a:ext>
              </a:extLst>
            </p:cNvPr>
            <p:cNvSpPr/>
            <p:nvPr/>
          </p:nvSpPr>
          <p:spPr>
            <a:xfrm>
              <a:off x="123415" y="2814643"/>
              <a:ext cx="1992573" cy="2789671"/>
            </a:xfrm>
            <a:prstGeom prst="roundRect">
              <a:avLst>
                <a:gd name="adj" fmla="val 8069"/>
              </a:avLst>
            </a:prstGeom>
            <a:noFill/>
            <a:ln w="9525">
              <a:solidFill>
                <a:srgbClr val="C00000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6" name="角丸四角形 39">
              <a:extLst>
                <a:ext uri="{FF2B5EF4-FFF2-40B4-BE49-F238E27FC236}">
                  <a16:creationId xmlns:a16="http://schemas.microsoft.com/office/drawing/2014/main" id="{2CEB5580-AB9E-4FD8-ABA5-DD7A85B83CB0}"/>
                </a:ext>
              </a:extLst>
            </p:cNvPr>
            <p:cNvSpPr/>
            <p:nvPr/>
          </p:nvSpPr>
          <p:spPr>
            <a:xfrm>
              <a:off x="408856" y="2656395"/>
              <a:ext cx="1391369" cy="396000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noProof="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登録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（ソフトウェア）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7" name="下矢印 40">
              <a:extLst>
                <a:ext uri="{FF2B5EF4-FFF2-40B4-BE49-F238E27FC236}">
                  <a16:creationId xmlns:a16="http://schemas.microsoft.com/office/drawing/2014/main" id="{FC285D46-BE32-4248-B5C1-51538D1C12B9}"/>
                </a:ext>
              </a:extLst>
            </p:cNvPr>
            <p:cNvSpPr/>
            <p:nvPr/>
          </p:nvSpPr>
          <p:spPr>
            <a:xfrm>
              <a:off x="993795" y="4914899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A5DB255B-F998-47B0-B9BF-66DBE7C58FFF}"/>
                </a:ext>
              </a:extLst>
            </p:cNvPr>
            <p:cNvSpPr/>
            <p:nvPr/>
          </p:nvSpPr>
          <p:spPr>
            <a:xfrm>
              <a:off x="219795" y="3581532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インポートで一覧を表示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9" name="下矢印 47">
              <a:extLst>
                <a:ext uri="{FF2B5EF4-FFF2-40B4-BE49-F238E27FC236}">
                  <a16:creationId xmlns:a16="http://schemas.microsoft.com/office/drawing/2014/main" id="{57993670-90BF-40C1-9E91-55CB22A12EBC}"/>
                </a:ext>
              </a:extLst>
            </p:cNvPr>
            <p:cNvSpPr/>
            <p:nvPr/>
          </p:nvSpPr>
          <p:spPr>
            <a:xfrm>
              <a:off x="993795" y="3379273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50" name="下矢印 48">
              <a:extLst>
                <a:ext uri="{FF2B5EF4-FFF2-40B4-BE49-F238E27FC236}">
                  <a16:creationId xmlns:a16="http://schemas.microsoft.com/office/drawing/2014/main" id="{94E26014-E2DA-4B8D-8018-AB03E66EBEC4}"/>
                </a:ext>
              </a:extLst>
            </p:cNvPr>
            <p:cNvSpPr/>
            <p:nvPr/>
          </p:nvSpPr>
          <p:spPr>
            <a:xfrm>
              <a:off x="993795" y="4147086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  <p:cxnSp>
        <p:nvCxnSpPr>
          <p:cNvPr id="67" name="直線コネクタ 2"/>
          <p:cNvCxnSpPr>
            <a:cxnSpLocks/>
            <a:stCxn id="59" idx="2"/>
          </p:cNvCxnSpPr>
          <p:nvPr/>
        </p:nvCxnSpPr>
        <p:spPr>
          <a:xfrm>
            <a:off x="7675219" y="1978326"/>
            <a:ext cx="474986" cy="2868999"/>
          </a:xfrm>
          <a:prstGeom prst="straightConnector1">
            <a:avLst/>
          </a:prstGeom>
          <a:ln w="19050">
            <a:solidFill>
              <a:srgbClr val="FF0000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/>
          <p:cNvCxnSpPr>
            <a:cxnSpLocks/>
            <a:stCxn id="58" idx="2"/>
          </p:cNvCxnSpPr>
          <p:nvPr/>
        </p:nvCxnSpPr>
        <p:spPr>
          <a:xfrm flipH="1">
            <a:off x="4572000" y="1975712"/>
            <a:ext cx="770032" cy="749149"/>
          </a:xfrm>
          <a:prstGeom prst="straightConnector1">
            <a:avLst/>
          </a:prstGeom>
          <a:ln w="19050">
            <a:solidFill>
              <a:srgbClr val="FF0000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16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388000" y="6544800"/>
            <a:ext cx="694800" cy="293117"/>
          </a:xfrm>
        </p:spPr>
        <p:txBody>
          <a:bodyPr/>
          <a:lstStyle/>
          <a:p>
            <a:fld id="{AAEC5578-235D-485F-9B50-9803794400B3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43898" y="1266921"/>
            <a:ext cx="7444102" cy="1894920"/>
          </a:xfrm>
          <a:prstGeom prst="rect">
            <a:avLst/>
          </a:prstGeom>
          <a:solidFill>
            <a:schemeClr val="bg1"/>
          </a:solidFill>
          <a:ln cmpd="sng">
            <a:noFill/>
          </a:ln>
        </p:spPr>
        <p:txBody>
          <a:bodyPr wrap="square" rtlCol="0" anchor="t">
            <a:noAutofit/>
          </a:bodyPr>
          <a:lstStyle/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マスタデータエクスポート・インポート</a:t>
            </a:r>
            <a:b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当資料は以下の場面にて参照いただく操作フロー説明資料となります。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FA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サイトにマスタデータを登録・修正（削除を含む）する場合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395265" y="274638"/>
            <a:ext cx="713913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algn="l"/>
            <a:r>
              <a:rPr lang="ja-JP" altLang="en-US" sz="1800" dirty="0"/>
              <a:t>１．当資料の目的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946843" y="3847001"/>
            <a:ext cx="8035980" cy="2697153"/>
          </a:xfrm>
          <a:prstGeom prst="rect">
            <a:avLst/>
          </a:prstGeom>
          <a:solidFill>
            <a:schemeClr val="bg1"/>
          </a:solidFill>
          <a:ln cmpd="sng">
            <a:noFill/>
          </a:ln>
        </p:spPr>
        <p:txBody>
          <a:bodyPr wrap="square" rtlCol="0" anchor="t"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操作フロー説明資料は、操作フローに沿って操作や入力事項を説明する資料です。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機能詳細および仕様詳細については、下記の関連する機能マニュアルをご覧ください。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【関連する機能マニュアル】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39750" lvl="1" indent="-825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M02_005-1_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機能マニュアル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_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マスタデータエクスポート・インポート（ユーザ編）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.docx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327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kumimoji="1" lang="ja-JP" altLang="en-US" sz="900" smtClean="0"/>
              <a:t>30</a:t>
            </a:fld>
            <a:endParaRPr kumimoji="1" lang="ja-JP" altLang="en-US" dirty="0"/>
          </a:p>
        </p:txBody>
      </p:sp>
      <p:sp>
        <p:nvSpPr>
          <p:cNvPr id="53" name="コンテンツ プレースホルダー 5"/>
          <p:cNvSpPr txBox="1">
            <a:spLocks/>
          </p:cNvSpPr>
          <p:nvPr/>
        </p:nvSpPr>
        <p:spPr>
          <a:xfrm>
            <a:off x="521280" y="881009"/>
            <a:ext cx="8526338" cy="1525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Wingdings" panose="05000000000000000000" pitchFamily="2" charset="2"/>
              <a:buChar char="l"/>
            </a:pPr>
            <a:r>
              <a:rPr lang="ja-JP" altLang="en-US" sz="1200" dirty="0">
                <a:solidFill>
                  <a:schemeClr val="tx1"/>
                </a:solidFill>
              </a:rPr>
              <a:t>マスタデータ（ドキュメント）ファイルをインポートします。</a:t>
            </a:r>
          </a:p>
          <a:p>
            <a:pPr marL="425053" lvl="1" indent="-228600" algn="l">
              <a:buFont typeface="+mj-ea"/>
              <a:buAutoNum type="circleNumDbPlain" startAt="2"/>
            </a:pP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「マスタデータエクスポート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インポート機能」画面を開きます。</a:t>
            </a: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 algn="l">
              <a:buFont typeface="+mj-lt"/>
              <a:buAutoNum type="romanLcPeriod"/>
            </a:pP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「インポート」タブを選択します。</a:t>
            </a: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 algn="l">
              <a:buFont typeface="+mj-lt"/>
              <a:buAutoNum type="romanLcPeriod"/>
            </a:pP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マスタデータの選択肢から、</a:t>
            </a:r>
            <a:r>
              <a:rPr lang="ja-JP" altLang="en-US" sz="12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ソフトウェア分類マスタファイル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を選択します。</a:t>
            </a: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 algn="l">
              <a:buFont typeface="+mj-lt"/>
              <a:buAutoNum type="romanLcPeriod"/>
            </a:pP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「ファイル選択」ボタンをクリックし、編集した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Excel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ファイルを指定します。</a:t>
            </a: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 algn="l">
              <a:buFont typeface="+mj-lt"/>
              <a:buAutoNum type="romanLcPeriod"/>
            </a:pP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「インポート」ボタンをクリックし、マスタデータファイルを読み込みます。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pPr marL="425053" lvl="1" indent="-228600" algn="l">
              <a:buFont typeface="+mj-ea"/>
              <a:buAutoNum type="circleNumDbPlain" startAt="4"/>
            </a:pPr>
            <a:endParaRPr lang="en-US" altLang="ja-JP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タイトル 1"/>
          <p:cNvSpPr txBox="1">
            <a:spLocks/>
          </p:cNvSpPr>
          <p:nvPr/>
        </p:nvSpPr>
        <p:spPr>
          <a:xfrm>
            <a:off x="1424761" y="274638"/>
            <a:ext cx="713913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algn="l"/>
            <a:r>
              <a:rPr lang="en-US" altLang="ja-JP" sz="1800" dirty="0"/>
              <a:t>6.5 </a:t>
            </a:r>
            <a:r>
              <a:rPr lang="ja-JP" altLang="en-US" sz="1800" dirty="0"/>
              <a:t>ソフトウェア マスタデータファイルインポート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F84FAE1-4222-4FB8-B2E6-E4B67115923D}"/>
              </a:ext>
            </a:extLst>
          </p:cNvPr>
          <p:cNvGrpSpPr/>
          <p:nvPr/>
        </p:nvGrpSpPr>
        <p:grpSpPr>
          <a:xfrm>
            <a:off x="123415" y="2656395"/>
            <a:ext cx="1992573" cy="4066118"/>
            <a:chOff x="123415" y="2656395"/>
            <a:chExt cx="1992573" cy="4066118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0D02BBF9-8D33-4B31-B9F5-5257C0D51A21}"/>
                </a:ext>
              </a:extLst>
            </p:cNvPr>
            <p:cNvSpPr/>
            <p:nvPr/>
          </p:nvSpPr>
          <p:spPr>
            <a:xfrm>
              <a:off x="220550" y="4323979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インポートでデータファイル</a:t>
              </a:r>
              <a:b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エクスポート</a:t>
              </a: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3168F112-D3D6-4DE8-9DC1-6AD515CC76D2}"/>
                </a:ext>
              </a:extLst>
            </p:cNvPr>
            <p:cNvSpPr/>
            <p:nvPr/>
          </p:nvSpPr>
          <p:spPr>
            <a:xfrm>
              <a:off x="214876" y="5103512"/>
              <a:ext cx="1800000" cy="396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データファイル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Excel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編集／</a:t>
              </a:r>
              <a:b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</a:t>
              </a: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E09E4A12-D45E-4DC9-A759-18BA5FBEF227}"/>
                </a:ext>
              </a:extLst>
            </p:cNvPr>
            <p:cNvSpPr/>
            <p:nvPr/>
          </p:nvSpPr>
          <p:spPr>
            <a:xfrm>
              <a:off x="220550" y="3091266"/>
              <a:ext cx="1800000" cy="252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メニュー選択</a:t>
              </a:r>
            </a:p>
          </p:txBody>
        </p:sp>
        <p:sp>
          <p:nvSpPr>
            <p:cNvPr id="38" name="下矢印 33">
              <a:extLst>
                <a:ext uri="{FF2B5EF4-FFF2-40B4-BE49-F238E27FC236}">
                  <a16:creationId xmlns:a16="http://schemas.microsoft.com/office/drawing/2014/main" id="{2DE7B375-50EA-4B87-A4EA-00C9965FFAE0}"/>
                </a:ext>
              </a:extLst>
            </p:cNvPr>
            <p:cNvSpPr/>
            <p:nvPr/>
          </p:nvSpPr>
          <p:spPr>
            <a:xfrm>
              <a:off x="991888" y="5663988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39" name="下矢印 34">
              <a:extLst>
                <a:ext uri="{FF2B5EF4-FFF2-40B4-BE49-F238E27FC236}">
                  <a16:creationId xmlns:a16="http://schemas.microsoft.com/office/drawing/2014/main" id="{3C5B17A8-2AA4-4E94-9212-B1B011ADA563}"/>
                </a:ext>
              </a:extLst>
            </p:cNvPr>
            <p:cNvSpPr/>
            <p:nvPr/>
          </p:nvSpPr>
          <p:spPr>
            <a:xfrm>
              <a:off x="993795" y="6200570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0" name="角丸四角形 35">
              <a:extLst>
                <a:ext uri="{FF2B5EF4-FFF2-40B4-BE49-F238E27FC236}">
                  <a16:creationId xmlns:a16="http://schemas.microsoft.com/office/drawing/2014/main" id="{C11026AE-FFE4-4314-9B49-A80B701258F4}"/>
                </a:ext>
              </a:extLst>
            </p:cNvPr>
            <p:cNvSpPr/>
            <p:nvPr/>
          </p:nvSpPr>
          <p:spPr>
            <a:xfrm>
              <a:off x="669795" y="6456113"/>
              <a:ext cx="900000" cy="266400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承認・公開</a:t>
              </a:r>
            </a:p>
          </p:txBody>
        </p:sp>
        <p:sp>
          <p:nvSpPr>
            <p:cNvPr id="41" name="角丸四角形 36">
              <a:extLst>
                <a:ext uri="{FF2B5EF4-FFF2-40B4-BE49-F238E27FC236}">
                  <a16:creationId xmlns:a16="http://schemas.microsoft.com/office/drawing/2014/main" id="{13673E8F-7D90-43AD-BE2F-6ADF1829B7DD}"/>
                </a:ext>
              </a:extLst>
            </p:cNvPr>
            <p:cNvSpPr/>
            <p:nvPr/>
          </p:nvSpPr>
          <p:spPr>
            <a:xfrm>
              <a:off x="669795" y="5914884"/>
              <a:ext cx="900000" cy="2664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申請</a:t>
              </a:r>
            </a:p>
          </p:txBody>
        </p:sp>
        <p:sp>
          <p:nvSpPr>
            <p:cNvPr id="42" name="角丸四角形 38">
              <a:extLst>
                <a:ext uri="{FF2B5EF4-FFF2-40B4-BE49-F238E27FC236}">
                  <a16:creationId xmlns:a16="http://schemas.microsoft.com/office/drawing/2014/main" id="{713A3EAB-3B0E-49EA-A32D-3641DEC804D3}"/>
                </a:ext>
              </a:extLst>
            </p:cNvPr>
            <p:cNvSpPr/>
            <p:nvPr/>
          </p:nvSpPr>
          <p:spPr>
            <a:xfrm>
              <a:off x="123415" y="2814643"/>
              <a:ext cx="1992573" cy="2789671"/>
            </a:xfrm>
            <a:prstGeom prst="roundRect">
              <a:avLst>
                <a:gd name="adj" fmla="val 8069"/>
              </a:avLst>
            </a:prstGeom>
            <a:noFill/>
            <a:ln w="9525">
              <a:solidFill>
                <a:srgbClr val="C00000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3" name="角丸四角形 39">
              <a:extLst>
                <a:ext uri="{FF2B5EF4-FFF2-40B4-BE49-F238E27FC236}">
                  <a16:creationId xmlns:a16="http://schemas.microsoft.com/office/drawing/2014/main" id="{C9FE2B32-9F39-4706-893A-4D403633A597}"/>
                </a:ext>
              </a:extLst>
            </p:cNvPr>
            <p:cNvSpPr/>
            <p:nvPr/>
          </p:nvSpPr>
          <p:spPr>
            <a:xfrm>
              <a:off x="408856" y="2656395"/>
              <a:ext cx="1391369" cy="396000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noProof="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登録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（ソフトウェア）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4" name="下矢印 40">
              <a:extLst>
                <a:ext uri="{FF2B5EF4-FFF2-40B4-BE49-F238E27FC236}">
                  <a16:creationId xmlns:a16="http://schemas.microsoft.com/office/drawing/2014/main" id="{C2D1BD89-FE53-48F0-B8BB-B5ECE58C3578}"/>
                </a:ext>
              </a:extLst>
            </p:cNvPr>
            <p:cNvSpPr/>
            <p:nvPr/>
          </p:nvSpPr>
          <p:spPr>
            <a:xfrm>
              <a:off x="993795" y="4914899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D8122061-D1D9-4709-8D6E-FE77EBBFA783}"/>
                </a:ext>
              </a:extLst>
            </p:cNvPr>
            <p:cNvSpPr/>
            <p:nvPr/>
          </p:nvSpPr>
          <p:spPr>
            <a:xfrm>
              <a:off x="219795" y="3581532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インポートで一覧を表示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6" name="下矢印 47">
              <a:extLst>
                <a:ext uri="{FF2B5EF4-FFF2-40B4-BE49-F238E27FC236}">
                  <a16:creationId xmlns:a16="http://schemas.microsoft.com/office/drawing/2014/main" id="{1396E321-9FC8-49BF-8E2E-409410ED8037}"/>
                </a:ext>
              </a:extLst>
            </p:cNvPr>
            <p:cNvSpPr/>
            <p:nvPr/>
          </p:nvSpPr>
          <p:spPr>
            <a:xfrm>
              <a:off x="993795" y="3379273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7" name="下矢印 48">
              <a:extLst>
                <a:ext uri="{FF2B5EF4-FFF2-40B4-BE49-F238E27FC236}">
                  <a16:creationId xmlns:a16="http://schemas.microsoft.com/office/drawing/2014/main" id="{78BC7056-3691-4F1F-8463-6FD3AFAD7D33}"/>
                </a:ext>
              </a:extLst>
            </p:cNvPr>
            <p:cNvSpPr/>
            <p:nvPr/>
          </p:nvSpPr>
          <p:spPr>
            <a:xfrm>
              <a:off x="993795" y="4147086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9982FBC-3CF5-4B33-915D-6F9AE3E81CFD}"/>
              </a:ext>
            </a:extLst>
          </p:cNvPr>
          <p:cNvGrpSpPr/>
          <p:nvPr/>
        </p:nvGrpSpPr>
        <p:grpSpPr>
          <a:xfrm>
            <a:off x="2401429" y="2646196"/>
            <a:ext cx="6387465" cy="3807142"/>
            <a:chOff x="2374533" y="2646196"/>
            <a:chExt cx="6387465" cy="380714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76BC5B77-BDB6-46C9-81A5-5DC943A73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4533" y="2646196"/>
              <a:ext cx="6387465" cy="3807142"/>
            </a:xfrm>
            <a:prstGeom prst="rect">
              <a:avLst/>
            </a:prstGeom>
          </p:spPr>
        </p:pic>
        <p:sp>
          <p:nvSpPr>
            <p:cNvPr id="27" name="角丸四角形 26"/>
            <p:cNvSpPr/>
            <p:nvPr/>
          </p:nvSpPr>
          <p:spPr>
            <a:xfrm>
              <a:off x="3932862" y="4226628"/>
              <a:ext cx="2508445" cy="295925"/>
            </a:xfrm>
            <a:prstGeom prst="roundRect">
              <a:avLst>
                <a:gd name="adj" fmla="val 3930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385561" y="4018501"/>
              <a:ext cx="674137" cy="43104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6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②</a:t>
              </a:r>
              <a:r>
                <a:rPr lang="en-US" altLang="ja-JP" sz="16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-ii</a:t>
              </a: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29" name="角丸四角形 28"/>
            <p:cNvSpPr/>
            <p:nvPr/>
          </p:nvSpPr>
          <p:spPr>
            <a:xfrm>
              <a:off x="3932864" y="4527140"/>
              <a:ext cx="2766988" cy="244681"/>
            </a:xfrm>
            <a:prstGeom prst="roundRect">
              <a:avLst>
                <a:gd name="adj" fmla="val 3930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5808508" y="4804875"/>
              <a:ext cx="674137" cy="43104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6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②</a:t>
              </a:r>
              <a:r>
                <a:rPr lang="en-US" altLang="ja-JP" sz="16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-iii</a:t>
              </a: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32" name="角丸四角形 31"/>
            <p:cNvSpPr/>
            <p:nvPr/>
          </p:nvSpPr>
          <p:spPr>
            <a:xfrm>
              <a:off x="6958397" y="4520024"/>
              <a:ext cx="817994" cy="251797"/>
            </a:xfrm>
            <a:prstGeom prst="roundRect">
              <a:avLst>
                <a:gd name="adj" fmla="val 3930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3649389" y="3742885"/>
              <a:ext cx="674137" cy="43104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6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②</a:t>
              </a:r>
              <a:r>
                <a:rPr lang="en-US" altLang="ja-JP" sz="16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-</a:t>
              </a:r>
              <a:r>
                <a:rPr kumimoji="1" lang="en-US" altLang="ja-JP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i</a:t>
              </a: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34" name="角丸四角形 33"/>
            <p:cNvSpPr/>
            <p:nvPr/>
          </p:nvSpPr>
          <p:spPr>
            <a:xfrm>
              <a:off x="3116450" y="3834663"/>
              <a:ext cx="532939" cy="219221"/>
            </a:xfrm>
            <a:prstGeom prst="roundRect">
              <a:avLst>
                <a:gd name="adj" fmla="val 3930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1FD362F9-0E77-43E2-A367-8D10C6CF7A6D}"/>
                </a:ext>
              </a:extLst>
            </p:cNvPr>
            <p:cNvSpPr/>
            <p:nvPr/>
          </p:nvSpPr>
          <p:spPr>
            <a:xfrm>
              <a:off x="7268919" y="4795743"/>
              <a:ext cx="674137" cy="43104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6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②</a:t>
              </a:r>
              <a:r>
                <a:rPr lang="en-US" altLang="ja-JP" sz="16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-iv</a:t>
              </a: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52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kumimoji="1" lang="ja-JP" altLang="en-US" sz="900" smtClean="0"/>
              <a:t>31</a:t>
            </a:fld>
            <a:endParaRPr kumimoji="1" lang="ja-JP" altLang="en-US" sz="900" dirty="0"/>
          </a:p>
        </p:txBody>
      </p:sp>
      <p:sp>
        <p:nvSpPr>
          <p:cNvPr id="49" name="コンテンツ プレースホルダー 5"/>
          <p:cNvSpPr txBox="1">
            <a:spLocks/>
          </p:cNvSpPr>
          <p:nvPr/>
        </p:nvSpPr>
        <p:spPr>
          <a:xfrm>
            <a:off x="521280" y="881010"/>
            <a:ext cx="8526338" cy="958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Wingdings" panose="05000000000000000000" pitchFamily="2" charset="2"/>
              <a:buChar char="l"/>
            </a:pPr>
            <a:r>
              <a:rPr lang="ja-JP" altLang="en-US" sz="1200" dirty="0">
                <a:solidFill>
                  <a:schemeClr val="tx1"/>
                </a:solidFill>
              </a:rPr>
              <a:t>マスタデータ（外形図・</a:t>
            </a:r>
            <a:r>
              <a:rPr lang="en-US" altLang="ja-JP" sz="1200" dirty="0">
                <a:solidFill>
                  <a:schemeClr val="tx1"/>
                </a:solidFill>
              </a:rPr>
              <a:t>CAD</a:t>
            </a:r>
            <a:r>
              <a:rPr lang="ja-JP" altLang="en-US" sz="1200" dirty="0">
                <a:solidFill>
                  <a:schemeClr val="tx1"/>
                </a:solidFill>
              </a:rPr>
              <a:t>）ファイルをインポートします。</a:t>
            </a:r>
          </a:p>
          <a:p>
            <a:pPr marL="425053" lvl="1" indent="-228600" algn="l">
              <a:buFont typeface="+mj-ea"/>
              <a:buAutoNum type="circleNumDbPlain" startAt="3"/>
            </a:pP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インポートが終了すると「登録が完了しました。」と表示されます。</a:t>
            </a: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96453" lvl="1" algn="l"/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「エクスポート」タブをクリックし、「エクスポート」画面に戻ります。</a:t>
            </a:r>
          </a:p>
          <a:p>
            <a:pPr marL="425053" lvl="1" indent="-228600" algn="l">
              <a:buFont typeface="+mj-ea"/>
              <a:buAutoNum type="circleNumDbPlain" startAt="4"/>
            </a:pP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25053" lvl="1" indent="-228600" algn="l">
              <a:buFont typeface="+mj-ea"/>
              <a:buAutoNum type="circleNumDbPlain" startAt="4"/>
            </a:pP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タイトル 1"/>
          <p:cNvSpPr txBox="1">
            <a:spLocks/>
          </p:cNvSpPr>
          <p:nvPr/>
        </p:nvSpPr>
        <p:spPr>
          <a:xfrm>
            <a:off x="1424761" y="274638"/>
            <a:ext cx="713913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algn="l"/>
            <a:r>
              <a:rPr lang="en-US" altLang="ja-JP" sz="1800" dirty="0"/>
              <a:t>6.5 </a:t>
            </a:r>
            <a:r>
              <a:rPr lang="ja-JP" altLang="en-US" sz="1800" dirty="0"/>
              <a:t>ソフトウェア マスタデータファイルインポート</a:t>
            </a: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9EA89118-68EE-434C-A092-B3CBAC2B2258}"/>
              </a:ext>
            </a:extLst>
          </p:cNvPr>
          <p:cNvGrpSpPr/>
          <p:nvPr/>
        </p:nvGrpSpPr>
        <p:grpSpPr>
          <a:xfrm>
            <a:off x="123415" y="2656395"/>
            <a:ext cx="1992573" cy="4066118"/>
            <a:chOff x="123415" y="2656395"/>
            <a:chExt cx="1992573" cy="4066118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72AAEBB0-94F2-423E-A23D-2E3367D2C418}"/>
                </a:ext>
              </a:extLst>
            </p:cNvPr>
            <p:cNvSpPr/>
            <p:nvPr/>
          </p:nvSpPr>
          <p:spPr>
            <a:xfrm>
              <a:off x="220550" y="4323979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インポートでデータファイル</a:t>
              </a:r>
              <a:b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エクスポート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D00A5BDD-A558-43EA-B051-83EE3E324805}"/>
                </a:ext>
              </a:extLst>
            </p:cNvPr>
            <p:cNvSpPr/>
            <p:nvPr/>
          </p:nvSpPr>
          <p:spPr>
            <a:xfrm>
              <a:off x="214876" y="5103512"/>
              <a:ext cx="1800000" cy="396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データファイル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Excel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編集／</a:t>
              </a:r>
              <a:b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7D392932-9576-4DE0-B007-6DA517D1F306}"/>
                </a:ext>
              </a:extLst>
            </p:cNvPr>
            <p:cNvSpPr/>
            <p:nvPr/>
          </p:nvSpPr>
          <p:spPr>
            <a:xfrm>
              <a:off x="220550" y="3091266"/>
              <a:ext cx="1800000" cy="252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メニュー選択</a:t>
              </a:r>
            </a:p>
          </p:txBody>
        </p:sp>
        <p:sp>
          <p:nvSpPr>
            <p:cNvPr id="27" name="下矢印 33">
              <a:extLst>
                <a:ext uri="{FF2B5EF4-FFF2-40B4-BE49-F238E27FC236}">
                  <a16:creationId xmlns:a16="http://schemas.microsoft.com/office/drawing/2014/main" id="{2E354C82-9EEF-484E-B613-F258413B15F7}"/>
                </a:ext>
              </a:extLst>
            </p:cNvPr>
            <p:cNvSpPr/>
            <p:nvPr/>
          </p:nvSpPr>
          <p:spPr>
            <a:xfrm>
              <a:off x="991888" y="5663988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28" name="下矢印 34">
              <a:extLst>
                <a:ext uri="{FF2B5EF4-FFF2-40B4-BE49-F238E27FC236}">
                  <a16:creationId xmlns:a16="http://schemas.microsoft.com/office/drawing/2014/main" id="{70A81DFA-409D-4F76-921A-92970A3DB4E5}"/>
                </a:ext>
              </a:extLst>
            </p:cNvPr>
            <p:cNvSpPr/>
            <p:nvPr/>
          </p:nvSpPr>
          <p:spPr>
            <a:xfrm>
              <a:off x="993795" y="6200570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29" name="角丸四角形 35">
              <a:extLst>
                <a:ext uri="{FF2B5EF4-FFF2-40B4-BE49-F238E27FC236}">
                  <a16:creationId xmlns:a16="http://schemas.microsoft.com/office/drawing/2014/main" id="{1EFE1CFB-9E87-4732-8546-C13857A91493}"/>
                </a:ext>
              </a:extLst>
            </p:cNvPr>
            <p:cNvSpPr/>
            <p:nvPr/>
          </p:nvSpPr>
          <p:spPr>
            <a:xfrm>
              <a:off x="669795" y="6456113"/>
              <a:ext cx="900000" cy="266400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承認・公開</a:t>
              </a:r>
            </a:p>
          </p:txBody>
        </p:sp>
        <p:sp>
          <p:nvSpPr>
            <p:cNvPr id="30" name="角丸四角形 36">
              <a:extLst>
                <a:ext uri="{FF2B5EF4-FFF2-40B4-BE49-F238E27FC236}">
                  <a16:creationId xmlns:a16="http://schemas.microsoft.com/office/drawing/2014/main" id="{9663C5B2-A07B-4403-AA28-F8520601BC83}"/>
                </a:ext>
              </a:extLst>
            </p:cNvPr>
            <p:cNvSpPr/>
            <p:nvPr/>
          </p:nvSpPr>
          <p:spPr>
            <a:xfrm>
              <a:off x="669795" y="5914884"/>
              <a:ext cx="900000" cy="2664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申請</a:t>
              </a:r>
            </a:p>
          </p:txBody>
        </p:sp>
        <p:sp>
          <p:nvSpPr>
            <p:cNvPr id="31" name="角丸四角形 38">
              <a:extLst>
                <a:ext uri="{FF2B5EF4-FFF2-40B4-BE49-F238E27FC236}">
                  <a16:creationId xmlns:a16="http://schemas.microsoft.com/office/drawing/2014/main" id="{D3189E0B-9D6D-49F3-844A-AABD25AE1E13}"/>
                </a:ext>
              </a:extLst>
            </p:cNvPr>
            <p:cNvSpPr/>
            <p:nvPr/>
          </p:nvSpPr>
          <p:spPr>
            <a:xfrm>
              <a:off x="123415" y="2814643"/>
              <a:ext cx="1992573" cy="2789671"/>
            </a:xfrm>
            <a:prstGeom prst="roundRect">
              <a:avLst>
                <a:gd name="adj" fmla="val 8069"/>
              </a:avLst>
            </a:prstGeom>
            <a:noFill/>
            <a:ln w="9525">
              <a:solidFill>
                <a:srgbClr val="C00000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32" name="角丸四角形 39">
              <a:extLst>
                <a:ext uri="{FF2B5EF4-FFF2-40B4-BE49-F238E27FC236}">
                  <a16:creationId xmlns:a16="http://schemas.microsoft.com/office/drawing/2014/main" id="{D11E858C-5FBE-49A3-A64A-7ACCD6009F51}"/>
                </a:ext>
              </a:extLst>
            </p:cNvPr>
            <p:cNvSpPr/>
            <p:nvPr/>
          </p:nvSpPr>
          <p:spPr>
            <a:xfrm>
              <a:off x="408856" y="2656395"/>
              <a:ext cx="1391369" cy="396000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noProof="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登録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（ソフトウェア）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33" name="下矢印 40">
              <a:extLst>
                <a:ext uri="{FF2B5EF4-FFF2-40B4-BE49-F238E27FC236}">
                  <a16:creationId xmlns:a16="http://schemas.microsoft.com/office/drawing/2014/main" id="{E61FF236-798C-4582-959C-B06E0BB6B0C3}"/>
                </a:ext>
              </a:extLst>
            </p:cNvPr>
            <p:cNvSpPr/>
            <p:nvPr/>
          </p:nvSpPr>
          <p:spPr>
            <a:xfrm>
              <a:off x="993795" y="4914899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0379B7B8-E971-476A-83D5-F7078410CC58}"/>
                </a:ext>
              </a:extLst>
            </p:cNvPr>
            <p:cNvSpPr/>
            <p:nvPr/>
          </p:nvSpPr>
          <p:spPr>
            <a:xfrm>
              <a:off x="219795" y="3581532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インポートで一覧を表示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" name="下矢印 47">
              <a:extLst>
                <a:ext uri="{FF2B5EF4-FFF2-40B4-BE49-F238E27FC236}">
                  <a16:creationId xmlns:a16="http://schemas.microsoft.com/office/drawing/2014/main" id="{48E91AC9-E5ED-4FCD-9B82-742523B089F0}"/>
                </a:ext>
              </a:extLst>
            </p:cNvPr>
            <p:cNvSpPr/>
            <p:nvPr/>
          </p:nvSpPr>
          <p:spPr>
            <a:xfrm>
              <a:off x="993795" y="3379273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36" name="下矢印 48">
              <a:extLst>
                <a:ext uri="{FF2B5EF4-FFF2-40B4-BE49-F238E27FC236}">
                  <a16:creationId xmlns:a16="http://schemas.microsoft.com/office/drawing/2014/main" id="{F1DCFBC4-7291-4EEE-8C6A-4A0E49DD0CB0}"/>
                </a:ext>
              </a:extLst>
            </p:cNvPr>
            <p:cNvSpPr/>
            <p:nvPr/>
          </p:nvSpPr>
          <p:spPr>
            <a:xfrm>
              <a:off x="993795" y="4147086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0E05992-4E2A-4A9B-8A31-2D2D9D6E8F93}"/>
              </a:ext>
            </a:extLst>
          </p:cNvPr>
          <p:cNvGrpSpPr/>
          <p:nvPr/>
        </p:nvGrpSpPr>
        <p:grpSpPr>
          <a:xfrm>
            <a:off x="2212368" y="2854395"/>
            <a:ext cx="6937849" cy="1743607"/>
            <a:chOff x="2212368" y="2854395"/>
            <a:chExt cx="6937849" cy="1743607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03A3C918-DEB4-4F9B-973E-CC676AF5AB17}"/>
                </a:ext>
              </a:extLst>
            </p:cNvPr>
            <p:cNvGrpSpPr/>
            <p:nvPr/>
          </p:nvGrpSpPr>
          <p:grpSpPr>
            <a:xfrm>
              <a:off x="2212368" y="2854395"/>
              <a:ext cx="6937849" cy="1743607"/>
              <a:chOff x="2212368" y="2854395"/>
              <a:chExt cx="6937849" cy="1743607"/>
            </a:xfrm>
          </p:grpSpPr>
          <p:grpSp>
            <p:nvGrpSpPr>
              <p:cNvPr id="42" name="グループ化 41">
                <a:extLst>
                  <a:ext uri="{FF2B5EF4-FFF2-40B4-BE49-F238E27FC236}">
                    <a16:creationId xmlns:a16="http://schemas.microsoft.com/office/drawing/2014/main" id="{0D38B19E-7593-450B-B37A-228B448739A8}"/>
                  </a:ext>
                </a:extLst>
              </p:cNvPr>
              <p:cNvGrpSpPr/>
              <p:nvPr/>
            </p:nvGrpSpPr>
            <p:grpSpPr>
              <a:xfrm>
                <a:off x="2212368" y="2854395"/>
                <a:ext cx="6937849" cy="1743607"/>
                <a:chOff x="2212368" y="2854395"/>
                <a:chExt cx="6937849" cy="1743607"/>
              </a:xfrm>
            </p:grpSpPr>
            <p:pic>
              <p:nvPicPr>
                <p:cNvPr id="43" name="図 42">
                  <a:extLst>
                    <a:ext uri="{FF2B5EF4-FFF2-40B4-BE49-F238E27FC236}">
                      <a16:creationId xmlns:a16="http://schemas.microsoft.com/office/drawing/2014/main" id="{52F2DB6C-44F6-48F4-A1BA-EA3184C5B5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12368" y="2854395"/>
                  <a:ext cx="6937849" cy="1743607"/>
                </a:xfrm>
                <a:prstGeom prst="rect">
                  <a:avLst/>
                </a:prstGeom>
                <a:ln w="6350">
                  <a:solidFill>
                    <a:schemeClr val="bg1">
                      <a:lumMod val="65000"/>
                    </a:schemeClr>
                  </a:solidFill>
                </a:ln>
              </p:spPr>
            </p:pic>
            <p:sp>
              <p:nvSpPr>
                <p:cNvPr id="44" name="正方形/長方形 43">
                  <a:extLst>
                    <a:ext uri="{FF2B5EF4-FFF2-40B4-BE49-F238E27FC236}">
                      <a16:creationId xmlns:a16="http://schemas.microsoft.com/office/drawing/2014/main" id="{AB1662DB-5158-4847-B224-718247ADC73D}"/>
                    </a:ext>
                  </a:extLst>
                </p:cNvPr>
                <p:cNvSpPr/>
                <p:nvPr/>
              </p:nvSpPr>
              <p:spPr>
                <a:xfrm>
                  <a:off x="2837557" y="3599108"/>
                  <a:ext cx="378252" cy="3238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marL="0" marR="0" lvl="0" indent="-26670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ja-JP" altLang="en-US" sz="1600" noProof="0" dirty="0">
                      <a:solidFill>
                        <a:srgbClr val="FF0000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③</a:t>
                  </a:r>
                  <a:endParaRPr kumimoji="1" lang="ja-JP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5" name="角丸四角形 52">
                  <a:extLst>
                    <a:ext uri="{FF2B5EF4-FFF2-40B4-BE49-F238E27FC236}">
                      <a16:creationId xmlns:a16="http://schemas.microsoft.com/office/drawing/2014/main" id="{0F2D3CE6-BD5F-4942-9F29-A9FAA8C9409E}"/>
                    </a:ext>
                  </a:extLst>
                </p:cNvPr>
                <p:cNvSpPr/>
                <p:nvPr/>
              </p:nvSpPr>
              <p:spPr>
                <a:xfrm>
                  <a:off x="2297362" y="3358187"/>
                  <a:ext cx="639584" cy="215367"/>
                </a:xfrm>
                <a:prstGeom prst="roundRect">
                  <a:avLst>
                    <a:gd name="adj" fmla="val 3930"/>
                  </a:avLst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indent="-266700" algn="ctr">
                    <a:buFontTx/>
                    <a:buNone/>
                  </a:pPr>
                  <a:endParaRPr kumimoji="1" lang="ja-JP" altLang="en-US" sz="10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pic>
            <p:nvPicPr>
              <p:cNvPr id="46" name="図 45">
                <a:extLst>
                  <a:ext uri="{FF2B5EF4-FFF2-40B4-BE49-F238E27FC236}">
                    <a16:creationId xmlns:a16="http://schemas.microsoft.com/office/drawing/2014/main" id="{4EF93FBF-CA06-445C-9DC7-F2BDA3F30A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7344" t="48289" r="53561" b="48403"/>
              <a:stretch/>
            </p:blipFill>
            <p:spPr>
              <a:xfrm>
                <a:off x="4136922" y="3962400"/>
                <a:ext cx="999814" cy="102973"/>
              </a:xfrm>
              <a:prstGeom prst="rect">
                <a:avLst/>
              </a:prstGeom>
            </p:spPr>
          </p:pic>
        </p:grp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EF9C4766-E7CC-4C3F-AF49-535E17CD9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11284" y="3943637"/>
              <a:ext cx="1108166" cy="1062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891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kumimoji="1" lang="ja-JP" altLang="en-US" sz="900" smtClean="0"/>
              <a:t>32</a:t>
            </a:fld>
            <a:endParaRPr kumimoji="1" lang="ja-JP" altLang="en-US" sz="900" dirty="0"/>
          </a:p>
        </p:txBody>
      </p:sp>
      <p:sp>
        <p:nvSpPr>
          <p:cNvPr id="58" name="タイトル 1"/>
          <p:cNvSpPr txBox="1">
            <a:spLocks/>
          </p:cNvSpPr>
          <p:nvPr/>
        </p:nvSpPr>
        <p:spPr>
          <a:xfrm>
            <a:off x="1424761" y="274638"/>
            <a:ext cx="713913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algn="l"/>
            <a:r>
              <a:rPr lang="en-US" altLang="ja-JP" sz="1800" dirty="0"/>
              <a:t>6.5 </a:t>
            </a:r>
            <a:r>
              <a:rPr lang="ja-JP" altLang="en-US" sz="1800" dirty="0"/>
              <a:t>ソフトウェア マスタデータファイルインポート</a:t>
            </a:r>
          </a:p>
        </p:txBody>
      </p:sp>
      <p:sp>
        <p:nvSpPr>
          <p:cNvPr id="34" name="サブタイトル 1"/>
          <p:cNvSpPr txBox="1">
            <a:spLocks/>
          </p:cNvSpPr>
          <p:nvPr/>
        </p:nvSpPr>
        <p:spPr>
          <a:xfrm>
            <a:off x="6303344" y="6574422"/>
            <a:ext cx="2476896" cy="255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ja-JP" sz="900" dirty="0">
              <a:solidFill>
                <a:schemeClr val="tx1"/>
              </a:solidFill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7CCB716B-5D08-4B05-AE38-65AEDD3AD113}"/>
              </a:ext>
            </a:extLst>
          </p:cNvPr>
          <p:cNvGrpSpPr/>
          <p:nvPr/>
        </p:nvGrpSpPr>
        <p:grpSpPr>
          <a:xfrm>
            <a:off x="2585757" y="2234370"/>
            <a:ext cx="5744759" cy="3836163"/>
            <a:chOff x="2585757" y="2234370"/>
            <a:chExt cx="5744759" cy="3836163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8F6876E4-5631-4D86-AB15-CD94542F90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7843"/>
            <a:stretch/>
          </p:blipFill>
          <p:spPr>
            <a:xfrm>
              <a:off x="2585757" y="2234370"/>
              <a:ext cx="5744759" cy="3836163"/>
            </a:xfrm>
            <a:prstGeom prst="rect">
              <a:avLst/>
            </a:prstGeom>
          </p:spPr>
        </p:pic>
        <p:sp>
          <p:nvSpPr>
            <p:cNvPr id="41" name="角丸四角形 40"/>
            <p:cNvSpPr/>
            <p:nvPr/>
          </p:nvSpPr>
          <p:spPr>
            <a:xfrm>
              <a:off x="2622102" y="3503826"/>
              <a:ext cx="5528103" cy="72285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7810277" y="3263611"/>
              <a:ext cx="339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solidFill>
                    <a:srgbClr val="FF0000"/>
                  </a:solidFill>
                </a:rPr>
                <a:t>④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3" name="角丸四角形 62"/>
            <p:cNvSpPr/>
            <p:nvPr/>
          </p:nvSpPr>
          <p:spPr>
            <a:xfrm>
              <a:off x="2631763" y="5380363"/>
              <a:ext cx="5528103" cy="359696"/>
            </a:xfrm>
            <a:prstGeom prst="roundRect">
              <a:avLst>
                <a:gd name="adj" fmla="val 2015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50" name="サブタイトル 1"/>
          <p:cNvSpPr txBox="1">
            <a:spLocks/>
          </p:cNvSpPr>
          <p:nvPr/>
        </p:nvSpPr>
        <p:spPr>
          <a:xfrm>
            <a:off x="5474170" y="6077019"/>
            <a:ext cx="3616362" cy="56700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900" dirty="0">
                <a:solidFill>
                  <a:schemeClr val="tx1"/>
                </a:solidFill>
              </a:rPr>
              <a:t>検索画面では、登録データが表示順でソートされます。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l"/>
            <a:r>
              <a:rPr lang="ja-JP" altLang="en-US" sz="900" dirty="0">
                <a:solidFill>
                  <a:schemeClr val="tx1"/>
                </a:solidFill>
              </a:rPr>
              <a:t>正しい位置に追加データが表示されているかを確認してください。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l"/>
            <a:r>
              <a:rPr lang="en-US" altLang="ja-JP" sz="900" dirty="0">
                <a:solidFill>
                  <a:schemeClr val="tx1"/>
                </a:solidFill>
              </a:rPr>
              <a:t>※</a:t>
            </a:r>
            <a:r>
              <a:rPr lang="ja-JP" altLang="en-US" sz="900" dirty="0">
                <a:solidFill>
                  <a:schemeClr val="tx1"/>
                </a:solidFill>
              </a:rPr>
              <a:t>削除の場合は対象の行が表示されません。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l"/>
            <a:endParaRPr lang="en-US" altLang="ja-JP" sz="900" dirty="0">
              <a:solidFill>
                <a:schemeClr val="tx1"/>
              </a:solidFill>
            </a:endParaRPr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AB1ED27E-AC3F-4BBA-B543-45FFED7059B1}"/>
              </a:ext>
            </a:extLst>
          </p:cNvPr>
          <p:cNvGrpSpPr/>
          <p:nvPr/>
        </p:nvGrpSpPr>
        <p:grpSpPr>
          <a:xfrm>
            <a:off x="123415" y="2656395"/>
            <a:ext cx="1992573" cy="4066118"/>
            <a:chOff x="123415" y="2656395"/>
            <a:chExt cx="1992573" cy="4066118"/>
          </a:xfrm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BFFECA52-4453-4DA1-A6AF-745715B99EBE}"/>
                </a:ext>
              </a:extLst>
            </p:cNvPr>
            <p:cNvSpPr/>
            <p:nvPr/>
          </p:nvSpPr>
          <p:spPr>
            <a:xfrm>
              <a:off x="220550" y="4323979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インポートでデータファイル</a:t>
              </a:r>
              <a:b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エクスポート</a:t>
              </a: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8E7F260D-FE7D-4B91-BEA8-7FC142B35A12}"/>
                </a:ext>
              </a:extLst>
            </p:cNvPr>
            <p:cNvSpPr/>
            <p:nvPr/>
          </p:nvSpPr>
          <p:spPr>
            <a:xfrm>
              <a:off x="214876" y="5103512"/>
              <a:ext cx="1800000" cy="396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データファイル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Excel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編集／</a:t>
              </a:r>
              <a:b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</a:t>
              </a: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B4935852-E301-4EEB-9858-92A0623712C5}"/>
                </a:ext>
              </a:extLst>
            </p:cNvPr>
            <p:cNvSpPr/>
            <p:nvPr/>
          </p:nvSpPr>
          <p:spPr>
            <a:xfrm>
              <a:off x="220550" y="3091266"/>
              <a:ext cx="1800000" cy="252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メニュー選択</a:t>
              </a:r>
            </a:p>
          </p:txBody>
        </p:sp>
        <p:sp>
          <p:nvSpPr>
            <p:cNvPr id="52" name="下矢印 33">
              <a:extLst>
                <a:ext uri="{FF2B5EF4-FFF2-40B4-BE49-F238E27FC236}">
                  <a16:creationId xmlns:a16="http://schemas.microsoft.com/office/drawing/2014/main" id="{260AA2BD-C19F-49EE-8249-C2CC98AFEAE2}"/>
                </a:ext>
              </a:extLst>
            </p:cNvPr>
            <p:cNvSpPr/>
            <p:nvPr/>
          </p:nvSpPr>
          <p:spPr>
            <a:xfrm>
              <a:off x="991888" y="5663988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53" name="下矢印 34">
              <a:extLst>
                <a:ext uri="{FF2B5EF4-FFF2-40B4-BE49-F238E27FC236}">
                  <a16:creationId xmlns:a16="http://schemas.microsoft.com/office/drawing/2014/main" id="{C692349C-2EFC-4E03-967A-39747AE2E65B}"/>
                </a:ext>
              </a:extLst>
            </p:cNvPr>
            <p:cNvSpPr/>
            <p:nvPr/>
          </p:nvSpPr>
          <p:spPr>
            <a:xfrm>
              <a:off x="993795" y="6200570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54" name="角丸四角形 35">
              <a:extLst>
                <a:ext uri="{FF2B5EF4-FFF2-40B4-BE49-F238E27FC236}">
                  <a16:creationId xmlns:a16="http://schemas.microsoft.com/office/drawing/2014/main" id="{305F19FF-8322-4775-BDB7-C938A903B6F5}"/>
                </a:ext>
              </a:extLst>
            </p:cNvPr>
            <p:cNvSpPr/>
            <p:nvPr/>
          </p:nvSpPr>
          <p:spPr>
            <a:xfrm>
              <a:off x="669795" y="6456113"/>
              <a:ext cx="900000" cy="266400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承認・公開</a:t>
              </a:r>
            </a:p>
          </p:txBody>
        </p:sp>
        <p:sp>
          <p:nvSpPr>
            <p:cNvPr id="55" name="角丸四角形 36">
              <a:extLst>
                <a:ext uri="{FF2B5EF4-FFF2-40B4-BE49-F238E27FC236}">
                  <a16:creationId xmlns:a16="http://schemas.microsoft.com/office/drawing/2014/main" id="{B1BB4496-DB26-421D-8A54-3C3D58913845}"/>
                </a:ext>
              </a:extLst>
            </p:cNvPr>
            <p:cNvSpPr/>
            <p:nvPr/>
          </p:nvSpPr>
          <p:spPr>
            <a:xfrm>
              <a:off x="669795" y="5914884"/>
              <a:ext cx="900000" cy="2664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申請</a:t>
              </a:r>
            </a:p>
          </p:txBody>
        </p:sp>
        <p:sp>
          <p:nvSpPr>
            <p:cNvPr id="56" name="角丸四角形 38">
              <a:extLst>
                <a:ext uri="{FF2B5EF4-FFF2-40B4-BE49-F238E27FC236}">
                  <a16:creationId xmlns:a16="http://schemas.microsoft.com/office/drawing/2014/main" id="{7CA72A43-D415-4E6D-B48F-52326CAFD5F2}"/>
                </a:ext>
              </a:extLst>
            </p:cNvPr>
            <p:cNvSpPr/>
            <p:nvPr/>
          </p:nvSpPr>
          <p:spPr>
            <a:xfrm>
              <a:off x="123415" y="2814643"/>
              <a:ext cx="1992573" cy="2789671"/>
            </a:xfrm>
            <a:prstGeom prst="roundRect">
              <a:avLst>
                <a:gd name="adj" fmla="val 8069"/>
              </a:avLst>
            </a:prstGeom>
            <a:noFill/>
            <a:ln w="9525">
              <a:solidFill>
                <a:srgbClr val="C00000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57" name="角丸四角形 39">
              <a:extLst>
                <a:ext uri="{FF2B5EF4-FFF2-40B4-BE49-F238E27FC236}">
                  <a16:creationId xmlns:a16="http://schemas.microsoft.com/office/drawing/2014/main" id="{DF09D51E-7A48-474C-9F35-172D61D68C31}"/>
                </a:ext>
              </a:extLst>
            </p:cNvPr>
            <p:cNvSpPr/>
            <p:nvPr/>
          </p:nvSpPr>
          <p:spPr>
            <a:xfrm>
              <a:off x="408856" y="2656395"/>
              <a:ext cx="1391369" cy="396000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noProof="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登録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（ソフトウェア）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60" name="下矢印 40">
              <a:extLst>
                <a:ext uri="{FF2B5EF4-FFF2-40B4-BE49-F238E27FC236}">
                  <a16:creationId xmlns:a16="http://schemas.microsoft.com/office/drawing/2014/main" id="{92AC16B0-FB12-4088-A648-451137BDC07F}"/>
                </a:ext>
              </a:extLst>
            </p:cNvPr>
            <p:cNvSpPr/>
            <p:nvPr/>
          </p:nvSpPr>
          <p:spPr>
            <a:xfrm>
              <a:off x="993795" y="4914899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0B62B448-DBC5-4118-9A65-C675C4B13A07}"/>
                </a:ext>
              </a:extLst>
            </p:cNvPr>
            <p:cNvSpPr/>
            <p:nvPr/>
          </p:nvSpPr>
          <p:spPr>
            <a:xfrm>
              <a:off x="219795" y="3581532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インポートで一覧を表示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4" name="下矢印 47">
              <a:extLst>
                <a:ext uri="{FF2B5EF4-FFF2-40B4-BE49-F238E27FC236}">
                  <a16:creationId xmlns:a16="http://schemas.microsoft.com/office/drawing/2014/main" id="{31B36EBA-F211-42D6-B469-F77AA6B60F93}"/>
                </a:ext>
              </a:extLst>
            </p:cNvPr>
            <p:cNvSpPr/>
            <p:nvPr/>
          </p:nvSpPr>
          <p:spPr>
            <a:xfrm>
              <a:off x="993795" y="3379273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66" name="下矢印 48">
              <a:extLst>
                <a:ext uri="{FF2B5EF4-FFF2-40B4-BE49-F238E27FC236}">
                  <a16:creationId xmlns:a16="http://schemas.microsoft.com/office/drawing/2014/main" id="{7988E4F2-5512-4E25-B046-320A60CAD47D}"/>
                </a:ext>
              </a:extLst>
            </p:cNvPr>
            <p:cNvSpPr/>
            <p:nvPr/>
          </p:nvSpPr>
          <p:spPr>
            <a:xfrm>
              <a:off x="993795" y="4147086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59" name="コンテンツ プレースホルダー 5">
            <a:extLst>
              <a:ext uri="{FF2B5EF4-FFF2-40B4-BE49-F238E27FC236}">
                <a16:creationId xmlns:a16="http://schemas.microsoft.com/office/drawing/2014/main" id="{E3230328-2693-4E67-8FAB-D7D154037BEE}"/>
              </a:ext>
            </a:extLst>
          </p:cNvPr>
          <p:cNvSpPr txBox="1">
            <a:spLocks/>
          </p:cNvSpPr>
          <p:nvPr/>
        </p:nvSpPr>
        <p:spPr>
          <a:xfrm>
            <a:off x="521279" y="881010"/>
            <a:ext cx="8810979" cy="1177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Wingdings" panose="05000000000000000000" pitchFamily="2" charset="2"/>
              <a:buChar char="l"/>
            </a:pPr>
            <a:r>
              <a:rPr lang="ja-JP" altLang="en-US" sz="1200" dirty="0">
                <a:solidFill>
                  <a:schemeClr val="tx1"/>
                </a:solidFill>
              </a:rPr>
              <a:t>インポートした内容を確認します。</a:t>
            </a:r>
          </a:p>
          <a:p>
            <a:pPr marL="425053" lvl="1" indent="-228600" algn="l">
              <a:buFont typeface="+mj-ea"/>
              <a:buAutoNum type="circleNumDbPlain" startAt="4"/>
            </a:pP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「エクスポート」画面でエクスポート時と同じ検索条件を設定・選択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し、「検索」ボタンをクリックします。</a:t>
            </a: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96453" lvl="1" algn="l"/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（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4.2.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マスタデータ登録　検索／画面遷移」で設定・選択した検索条件 ）</a:t>
            </a: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25053" lvl="1" indent="-228600" algn="l">
              <a:buAutoNum type="circleNumDbPlain" startAt="5"/>
            </a:pP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マスタデータの内容が表示されるので、修正内容を確認します。</a:t>
            </a: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96453" lvl="1" algn="l"/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インポート内容に問題が無ければ、「申請」に進みます。</a:t>
            </a: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96453" lvl="1" algn="l"/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174CB87-AE77-478C-86A7-D26C43846F03}"/>
              </a:ext>
            </a:extLst>
          </p:cNvPr>
          <p:cNvGrpSpPr/>
          <p:nvPr/>
        </p:nvGrpSpPr>
        <p:grpSpPr>
          <a:xfrm>
            <a:off x="2261757" y="5340831"/>
            <a:ext cx="3384466" cy="1235416"/>
            <a:chOff x="2261757" y="5340831"/>
            <a:chExt cx="3384466" cy="1235416"/>
          </a:xfrm>
        </p:grpSpPr>
        <p:sp>
          <p:nvSpPr>
            <p:cNvPr id="71" name="角丸四角形 62">
              <a:extLst>
                <a:ext uri="{FF2B5EF4-FFF2-40B4-BE49-F238E27FC236}">
                  <a16:creationId xmlns:a16="http://schemas.microsoft.com/office/drawing/2014/main" id="{10E29BE1-0F54-4F7F-B3B8-4F81EC5F5775}"/>
                </a:ext>
              </a:extLst>
            </p:cNvPr>
            <p:cNvSpPr/>
            <p:nvPr/>
          </p:nvSpPr>
          <p:spPr>
            <a:xfrm>
              <a:off x="2261757" y="5426627"/>
              <a:ext cx="2902121" cy="114962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2351369" y="5340831"/>
              <a:ext cx="2461013" cy="2462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</a:t>
              </a:r>
              <a:r>
                <a:rPr lang="en-US" altLang="ja-JP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Excel</a:t>
              </a:r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の内容（追加例）</a:t>
              </a:r>
            </a:p>
          </p:txBody>
        </p:sp>
        <p:sp>
          <p:nvSpPr>
            <p:cNvPr id="62" name="角丸四角形 61"/>
            <p:cNvSpPr/>
            <p:nvPr/>
          </p:nvSpPr>
          <p:spPr>
            <a:xfrm>
              <a:off x="2430136" y="6085052"/>
              <a:ext cx="2684856" cy="160774"/>
            </a:xfrm>
            <a:prstGeom prst="roundRect">
              <a:avLst>
                <a:gd name="adj" fmla="val 2015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1" name="サブタイトル 1"/>
            <p:cNvSpPr txBox="1">
              <a:spLocks/>
            </p:cNvSpPr>
            <p:nvPr/>
          </p:nvSpPr>
          <p:spPr>
            <a:xfrm>
              <a:off x="2389124" y="6338061"/>
              <a:ext cx="3257099" cy="23636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kumimoji="1" sz="2800" kern="1200">
                  <a:solidFill>
                    <a:schemeClr val="tx1">
                      <a:tint val="7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kumimoji="1"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kumimoji="1"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kumimoji="1"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kumimoji="1"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kumimoji="1"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kumimoji="1"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kumimoji="1"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kumimoji="1"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ja-JP" sz="900" dirty="0">
                  <a:solidFill>
                    <a:schemeClr val="tx1"/>
                  </a:solidFill>
                </a:rPr>
                <a:t>Excel</a:t>
              </a:r>
              <a:r>
                <a:rPr lang="ja-JP" altLang="en-US" sz="900" dirty="0">
                  <a:solidFill>
                    <a:schemeClr val="tx1"/>
                  </a:solidFill>
                </a:rPr>
                <a:t>ファイルでは最終行にデータを追加登録</a:t>
              </a:r>
              <a:endParaRPr lang="en-US" altLang="ja-JP" sz="900" dirty="0">
                <a:solidFill>
                  <a:schemeClr val="tx1"/>
                </a:solidFill>
              </a:endParaRPr>
            </a:p>
          </p:txBody>
        </p:sp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D88D3115-91A3-4EAC-A8F8-ABC51EDEC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41853" y="5722672"/>
              <a:ext cx="2651760" cy="508635"/>
            </a:xfrm>
            <a:prstGeom prst="rect">
              <a:avLst/>
            </a:prstGeom>
          </p:spPr>
        </p:pic>
      </p:grpSp>
      <p:cxnSp>
        <p:nvCxnSpPr>
          <p:cNvPr id="65" name="曲線コネクタ 64"/>
          <p:cNvCxnSpPr>
            <a:cxnSpLocks/>
            <a:stCxn id="62" idx="3"/>
            <a:endCxn id="63" idx="2"/>
          </p:cNvCxnSpPr>
          <p:nvPr/>
        </p:nvCxnSpPr>
        <p:spPr>
          <a:xfrm flipV="1">
            <a:off x="5114992" y="5740059"/>
            <a:ext cx="280823" cy="425380"/>
          </a:xfrm>
          <a:prstGeom prst="curved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19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388000" y="6544800"/>
            <a:ext cx="694800" cy="293117"/>
          </a:xfrm>
        </p:spPr>
        <p:txBody>
          <a:bodyPr/>
          <a:lstStyle/>
          <a:p>
            <a:fld id="{AAEC5578-235D-485F-9B50-9803794400B3}" type="slidenum">
              <a:rPr kumimoji="1" lang="ja-JP" altLang="en-US" smtClean="0"/>
              <a:t>33</a:t>
            </a:fld>
            <a:endParaRPr kumimoji="1" lang="ja-JP" altLang="en-US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395265" y="274638"/>
            <a:ext cx="713913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algn="l"/>
            <a:endParaRPr lang="ja-JP" altLang="en-US" sz="1800" dirty="0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31C5B501-0577-4A43-ABA0-F1808D4A1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/>
          <a:p>
            <a:r>
              <a:rPr lang="ja-JP" altLang="en-US" dirty="0"/>
              <a:t>マスタデータ登録</a:t>
            </a:r>
            <a:br>
              <a:rPr lang="en-US" altLang="ja-JP" dirty="0"/>
            </a:br>
            <a:r>
              <a:rPr lang="ja-JP" altLang="en-US" dirty="0"/>
              <a:t>その他マスタ（</a:t>
            </a:r>
            <a:r>
              <a:rPr lang="en-US" altLang="ja-JP" dirty="0"/>
              <a:t>CSV</a:t>
            </a:r>
            <a:r>
              <a:rPr lang="ja-JP" altLang="en-US" dirty="0"/>
              <a:t>形式）</a:t>
            </a:r>
            <a:endParaRPr kumimoji="1" lang="ja-JP" altLang="en-US" dirty="0"/>
          </a:p>
        </p:txBody>
      </p:sp>
      <p:sp>
        <p:nvSpPr>
          <p:cNvPr id="5" name="コンテンツ プレースホルダー 5">
            <a:extLst>
              <a:ext uri="{FF2B5EF4-FFF2-40B4-BE49-F238E27FC236}">
                <a16:creationId xmlns:a16="http://schemas.microsoft.com/office/drawing/2014/main" id="{03A82A95-5953-48B2-9045-F81798492EFD}"/>
              </a:ext>
            </a:extLst>
          </p:cNvPr>
          <p:cNvSpPr txBox="1">
            <a:spLocks/>
          </p:cNvSpPr>
          <p:nvPr/>
        </p:nvSpPr>
        <p:spPr>
          <a:xfrm>
            <a:off x="378252" y="3855830"/>
            <a:ext cx="8387495" cy="1216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100" kern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342900" indent="0" algn="ctr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buClr>
                <a:schemeClr val="tx1"/>
              </a:buClr>
            </a:pP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この章では、マスタデータ登録　その他マスタ（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CSV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形式）の例として、</a:t>
            </a:r>
            <a:endParaRPr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lvl="1">
              <a:buClr>
                <a:schemeClr val="tx1"/>
              </a:buClr>
            </a:pPr>
            <a:r>
              <a:rPr lang="ja-JP" altLang="en-US" sz="14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製品カテゴリマスタファイル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の登録手順を記載します。</a:t>
            </a:r>
            <a:endParaRPr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lvl="1">
              <a:buClr>
                <a:schemeClr val="tx1"/>
              </a:buClr>
            </a:pPr>
            <a:endParaRPr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067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kumimoji="1" lang="ja-JP" altLang="en-US" sz="900" smtClean="0">
                <a:solidFill>
                  <a:srgbClr val="898989"/>
                </a:solidFill>
                <a:latin typeface="+mn-lt"/>
              </a:rPr>
              <a:t>34</a:t>
            </a:fld>
            <a:endParaRPr kumimoji="1" lang="ja-JP" altLang="en-US" sz="900" dirty="0">
              <a:solidFill>
                <a:srgbClr val="898989"/>
              </a:solidFill>
              <a:latin typeface="+mn-lt"/>
            </a:endParaRPr>
          </a:p>
        </p:txBody>
      </p:sp>
      <p:sp>
        <p:nvSpPr>
          <p:cNvPr id="7" name="コンテンツ プレースホルダー 5"/>
          <p:cNvSpPr>
            <a:spLocks noGrp="1"/>
          </p:cNvSpPr>
          <p:nvPr>
            <p:ph idx="1"/>
          </p:nvPr>
        </p:nvSpPr>
        <p:spPr>
          <a:xfrm>
            <a:off x="438150" y="907200"/>
            <a:ext cx="8387495" cy="1216796"/>
          </a:xfrm>
        </p:spPr>
        <p:txBody>
          <a:bodyPr>
            <a:noAutofit/>
          </a:bodyPr>
          <a:lstStyle/>
          <a:p>
            <a:pPr marL="0" lvl="1" indent="0">
              <a:buClr>
                <a:schemeClr val="tx1"/>
              </a:buClr>
              <a:buNone/>
            </a:pPr>
            <a:r>
              <a:rPr lang="ja-JP" altLang="en-US" dirty="0"/>
              <a:t>この章では、マスタデータ登録（</a:t>
            </a:r>
            <a:r>
              <a:rPr lang="en-US" altLang="ja-JP" dirty="0"/>
              <a:t>CSV</a:t>
            </a:r>
            <a:r>
              <a:rPr lang="ja-JP" altLang="en-US" dirty="0"/>
              <a:t>ファイル）の例として、</a:t>
            </a:r>
            <a:r>
              <a:rPr lang="ja-JP" altLang="en-US" b="1" dirty="0"/>
              <a:t>製品カテゴリマスタファイル</a:t>
            </a:r>
            <a:r>
              <a:rPr lang="ja-JP" altLang="en-US" dirty="0"/>
              <a:t>の登録手順を記載します。</a:t>
            </a:r>
            <a:endParaRPr lang="en-US" altLang="ja-JP" dirty="0"/>
          </a:p>
          <a:p>
            <a:pPr marL="358775" lvl="1" indent="-358775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ja-JP" altLang="ja-JP" dirty="0"/>
              <a:t>グループ共通認証基盤でログインし、「メニュー」画面を開きます。</a:t>
            </a:r>
            <a:endParaRPr lang="en-US" altLang="ja-JP" dirty="0"/>
          </a:p>
          <a:p>
            <a:pPr marL="358775" lvl="1" indent="-358775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ja-JP" altLang="ja-JP" dirty="0"/>
              <a:t>「メニュー」画面の「</a:t>
            </a:r>
            <a:r>
              <a:rPr lang="ja-JP" altLang="en-US" dirty="0"/>
              <a:t>マスタデータエクスポート</a:t>
            </a:r>
            <a:r>
              <a:rPr lang="en-US" altLang="ja-JP" dirty="0"/>
              <a:t>/</a:t>
            </a:r>
            <a:r>
              <a:rPr lang="ja-JP" altLang="en-US" dirty="0"/>
              <a:t>インポート</a:t>
            </a:r>
            <a:r>
              <a:rPr lang="ja-JP" altLang="ja-JP" dirty="0"/>
              <a:t>」ボタンをクリックし</a:t>
            </a:r>
            <a:br>
              <a:rPr lang="en-US" altLang="ja-JP" dirty="0"/>
            </a:br>
            <a:r>
              <a:rPr lang="ja-JP" altLang="en-US" dirty="0"/>
              <a:t>「マスタデータエクスポート</a:t>
            </a:r>
            <a:r>
              <a:rPr lang="en-US" altLang="ja-JP" dirty="0"/>
              <a:t>/</a:t>
            </a:r>
            <a:r>
              <a:rPr lang="ja-JP" altLang="en-US" dirty="0"/>
              <a:t>インポート機能」画面を表示します。</a:t>
            </a:r>
            <a:endParaRPr lang="en-US" altLang="ja-JP" dirty="0"/>
          </a:p>
          <a:p>
            <a:pPr marL="0" lvl="1" indent="0">
              <a:buClr>
                <a:schemeClr val="tx1"/>
              </a:buClr>
              <a:buNone/>
            </a:pPr>
            <a:endParaRPr lang="en-US" altLang="ja-JP" dirty="0"/>
          </a:p>
          <a:p>
            <a:pPr marL="0" lvl="1" indent="0">
              <a:buClr>
                <a:schemeClr val="tx1"/>
              </a:buClr>
              <a:buNone/>
            </a:pPr>
            <a:endParaRPr lang="ja-JP" altLang="en-US" dirty="0"/>
          </a:p>
        </p:txBody>
      </p:sp>
      <p:sp>
        <p:nvSpPr>
          <p:cNvPr id="38" name="タイトル 1"/>
          <p:cNvSpPr txBox="1">
            <a:spLocks/>
          </p:cNvSpPr>
          <p:nvPr/>
        </p:nvSpPr>
        <p:spPr>
          <a:xfrm>
            <a:off x="1400185" y="279558"/>
            <a:ext cx="713913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 algn="l">
              <a:defRPr/>
            </a:pP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7.1 </a:t>
            </a:r>
            <a:r>
              <a:rPr lang="ja-JP" altLang="en-US" sz="1800" dirty="0">
                <a:solidFill>
                  <a:prstClr val="black"/>
                </a:solidFill>
              </a:rPr>
              <a:t>その他マスタ（</a:t>
            </a:r>
            <a:r>
              <a:rPr lang="en-US" altLang="ja-JP" sz="1800" dirty="0">
                <a:solidFill>
                  <a:prstClr val="black"/>
                </a:solidFill>
              </a:rPr>
              <a:t>CSV</a:t>
            </a:r>
            <a:r>
              <a:rPr lang="ja-JP" altLang="en-US" sz="1800" dirty="0">
                <a:solidFill>
                  <a:prstClr val="black"/>
                </a:solidFill>
              </a:rPr>
              <a:t>形式） メ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ニュー選択</a:t>
            </a:r>
          </a:p>
        </p:txBody>
      </p:sp>
      <p:sp>
        <p:nvSpPr>
          <p:cNvPr id="21" name="下矢印 33">
            <a:extLst>
              <a:ext uri="{FF2B5EF4-FFF2-40B4-BE49-F238E27FC236}">
                <a16:creationId xmlns:a16="http://schemas.microsoft.com/office/drawing/2014/main" id="{86B0041F-95B1-4CFA-ADC6-17100940D5CC}"/>
              </a:ext>
            </a:extLst>
          </p:cNvPr>
          <p:cNvSpPr/>
          <p:nvPr/>
        </p:nvSpPr>
        <p:spPr>
          <a:xfrm>
            <a:off x="991888" y="5663988"/>
            <a:ext cx="252000" cy="216000"/>
          </a:xfrm>
          <a:prstGeom prst="down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2" name="下矢印 34">
            <a:extLst>
              <a:ext uri="{FF2B5EF4-FFF2-40B4-BE49-F238E27FC236}">
                <a16:creationId xmlns:a16="http://schemas.microsoft.com/office/drawing/2014/main" id="{99547C29-7F5B-4830-99E7-41A6BE91C48D}"/>
              </a:ext>
            </a:extLst>
          </p:cNvPr>
          <p:cNvSpPr/>
          <p:nvPr/>
        </p:nvSpPr>
        <p:spPr>
          <a:xfrm>
            <a:off x="993795" y="6200570"/>
            <a:ext cx="252000" cy="216000"/>
          </a:xfrm>
          <a:prstGeom prst="down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3" name="角丸四角形 35">
            <a:extLst>
              <a:ext uri="{FF2B5EF4-FFF2-40B4-BE49-F238E27FC236}">
                <a16:creationId xmlns:a16="http://schemas.microsoft.com/office/drawing/2014/main" id="{1ACBA647-1DBC-4F3D-8D18-4D50E06B46DF}"/>
              </a:ext>
            </a:extLst>
          </p:cNvPr>
          <p:cNvSpPr/>
          <p:nvPr/>
        </p:nvSpPr>
        <p:spPr>
          <a:xfrm>
            <a:off x="669795" y="6456113"/>
            <a:ext cx="900000" cy="266400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承認・公開</a:t>
            </a:r>
          </a:p>
        </p:txBody>
      </p:sp>
      <p:sp>
        <p:nvSpPr>
          <p:cNvPr id="26" name="角丸四角形 36">
            <a:extLst>
              <a:ext uri="{FF2B5EF4-FFF2-40B4-BE49-F238E27FC236}">
                <a16:creationId xmlns:a16="http://schemas.microsoft.com/office/drawing/2014/main" id="{680E1DFC-4071-40B3-82B4-FFBB4EF91410}"/>
              </a:ext>
            </a:extLst>
          </p:cNvPr>
          <p:cNvSpPr/>
          <p:nvPr/>
        </p:nvSpPr>
        <p:spPr>
          <a:xfrm>
            <a:off x="669795" y="5914884"/>
            <a:ext cx="900000" cy="266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申請</a:t>
            </a:r>
          </a:p>
        </p:txBody>
      </p:sp>
      <p:sp>
        <p:nvSpPr>
          <p:cNvPr id="27" name="角丸四角形 38">
            <a:extLst>
              <a:ext uri="{FF2B5EF4-FFF2-40B4-BE49-F238E27FC236}">
                <a16:creationId xmlns:a16="http://schemas.microsoft.com/office/drawing/2014/main" id="{80729FD6-5A29-4C5D-BD4C-96EA57B3A38A}"/>
              </a:ext>
            </a:extLst>
          </p:cNvPr>
          <p:cNvSpPr/>
          <p:nvPr/>
        </p:nvSpPr>
        <p:spPr>
          <a:xfrm>
            <a:off x="123415" y="2814643"/>
            <a:ext cx="1992573" cy="2789671"/>
          </a:xfrm>
          <a:prstGeom prst="roundRect">
            <a:avLst>
              <a:gd name="adj" fmla="val 8069"/>
            </a:avLst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8" name="角丸四角形 39">
            <a:extLst>
              <a:ext uri="{FF2B5EF4-FFF2-40B4-BE49-F238E27FC236}">
                <a16:creationId xmlns:a16="http://schemas.microsoft.com/office/drawing/2014/main" id="{7DC81B8D-A830-49D9-A33A-76FE989AADA8}"/>
              </a:ext>
            </a:extLst>
          </p:cNvPr>
          <p:cNvSpPr/>
          <p:nvPr/>
        </p:nvSpPr>
        <p:spPr>
          <a:xfrm>
            <a:off x="408856" y="2656395"/>
            <a:ext cx="1391369" cy="396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00" noProof="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マスタデータ</a:t>
            </a:r>
            <a:r>
              <a:rPr lang="ja-JP" altLang="en-US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登録</a:t>
            </a:r>
            <a:endParaRPr lang="en-US" altLang="ja-JP" sz="10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CSV</a:t>
            </a:r>
            <a:r>
              <a:rPr lang="ja-JP" altLang="en-US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ファイル）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9" name="下矢印 40">
            <a:extLst>
              <a:ext uri="{FF2B5EF4-FFF2-40B4-BE49-F238E27FC236}">
                <a16:creationId xmlns:a16="http://schemas.microsoft.com/office/drawing/2014/main" id="{7BFCD8EC-2436-49CB-9F34-8AEDB345884B}"/>
              </a:ext>
            </a:extLst>
          </p:cNvPr>
          <p:cNvSpPr/>
          <p:nvPr/>
        </p:nvSpPr>
        <p:spPr>
          <a:xfrm>
            <a:off x="993795" y="4914899"/>
            <a:ext cx="252000" cy="176705"/>
          </a:xfrm>
          <a:prstGeom prst="down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9D56C1C-3A6F-4784-B265-2AD3090D8E25}"/>
              </a:ext>
            </a:extLst>
          </p:cNvPr>
          <p:cNvSpPr/>
          <p:nvPr/>
        </p:nvSpPr>
        <p:spPr>
          <a:xfrm>
            <a:off x="217888" y="5117689"/>
            <a:ext cx="1800000" cy="396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データファイル</a:t>
            </a: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Excel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編集／</a:t>
            </a:r>
            <a:b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インポート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2193EB9-6409-4E8C-8071-A51E7D3A5110}"/>
              </a:ext>
            </a:extLst>
          </p:cNvPr>
          <p:cNvSpPr/>
          <p:nvPr/>
        </p:nvSpPr>
        <p:spPr>
          <a:xfrm>
            <a:off x="219795" y="3101719"/>
            <a:ext cx="1800000" cy="252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indent="-266700" algn="ctr"/>
            <a:r>
              <a:rPr lang="ja-JP" altLang="en-US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メニュー選択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C60842FE-AC57-4109-8431-2DC56C7FD8A1}"/>
              </a:ext>
            </a:extLst>
          </p:cNvPr>
          <p:cNvSpPr/>
          <p:nvPr/>
        </p:nvSpPr>
        <p:spPr>
          <a:xfrm>
            <a:off x="219795" y="3581532"/>
            <a:ext cx="1800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lvl="0" indent="-266700" algn="ctr">
              <a:defRPr/>
            </a:pPr>
            <a:r>
              <a:rPr lang="ja-JP" altLang="en-US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マスタデータエクスポート</a:t>
            </a:r>
            <a:r>
              <a: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</a:p>
          <a:p>
            <a:pPr lvl="0" indent="-266700" algn="ctr">
              <a:defRPr/>
            </a:pPr>
            <a:r>
              <a:rPr lang="ja-JP" altLang="en-US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インポートで一覧を表示</a:t>
            </a:r>
            <a:endParaRPr lang="en-US" altLang="ja-JP" sz="10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7EAB858E-9C4C-4FA7-9DEC-C155C732FF1B}"/>
              </a:ext>
            </a:extLst>
          </p:cNvPr>
          <p:cNvSpPr/>
          <p:nvPr/>
        </p:nvSpPr>
        <p:spPr>
          <a:xfrm>
            <a:off x="219795" y="4349345"/>
            <a:ext cx="1800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lvl="0" indent="-266700" algn="ctr">
              <a:defRPr/>
            </a:pPr>
            <a:r>
              <a:rPr lang="ja-JP" altLang="en-US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マスタデータエクスポート</a:t>
            </a:r>
            <a:r>
              <a: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</a:p>
          <a:p>
            <a:pPr lvl="0" indent="-266700" algn="ctr">
              <a:defRPr/>
            </a:pPr>
            <a:r>
              <a:rPr lang="ja-JP" altLang="en-US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インポートでデータファイル</a:t>
            </a:r>
            <a:br>
              <a: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エクスポート</a:t>
            </a:r>
          </a:p>
        </p:txBody>
      </p:sp>
      <p:sp>
        <p:nvSpPr>
          <p:cNvPr id="42" name="下矢印 47">
            <a:extLst>
              <a:ext uri="{FF2B5EF4-FFF2-40B4-BE49-F238E27FC236}">
                <a16:creationId xmlns:a16="http://schemas.microsoft.com/office/drawing/2014/main" id="{CCC84836-970E-4029-86C7-6BB401DAEDFB}"/>
              </a:ext>
            </a:extLst>
          </p:cNvPr>
          <p:cNvSpPr/>
          <p:nvPr/>
        </p:nvSpPr>
        <p:spPr>
          <a:xfrm>
            <a:off x="993795" y="3379273"/>
            <a:ext cx="252000" cy="176705"/>
          </a:xfrm>
          <a:prstGeom prst="down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44" name="下矢印 48">
            <a:extLst>
              <a:ext uri="{FF2B5EF4-FFF2-40B4-BE49-F238E27FC236}">
                <a16:creationId xmlns:a16="http://schemas.microsoft.com/office/drawing/2014/main" id="{5EC2BB67-CADA-433B-8E64-DC478A1AA4EC}"/>
              </a:ext>
            </a:extLst>
          </p:cNvPr>
          <p:cNvSpPr/>
          <p:nvPr/>
        </p:nvSpPr>
        <p:spPr>
          <a:xfrm>
            <a:off x="993795" y="4147086"/>
            <a:ext cx="252000" cy="176705"/>
          </a:xfrm>
          <a:prstGeom prst="down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3D312328-D229-49B1-9612-0427957C6BD9}"/>
              </a:ext>
            </a:extLst>
          </p:cNvPr>
          <p:cNvGrpSpPr/>
          <p:nvPr/>
        </p:nvGrpSpPr>
        <p:grpSpPr>
          <a:xfrm>
            <a:off x="2303329" y="2400336"/>
            <a:ext cx="6687892" cy="3846909"/>
            <a:chOff x="2303329" y="2400336"/>
            <a:chExt cx="6687892" cy="3846909"/>
          </a:xfrm>
        </p:grpSpPr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AA309383-2D51-4EF9-AB3E-FB56539AD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3329" y="2400336"/>
              <a:ext cx="6687892" cy="3846909"/>
            </a:xfrm>
            <a:prstGeom prst="rect">
              <a:avLst/>
            </a:prstGeom>
          </p:spPr>
        </p:pic>
        <p:sp>
          <p:nvSpPr>
            <p:cNvPr id="37" name="角丸四角形 24">
              <a:extLst>
                <a:ext uri="{FF2B5EF4-FFF2-40B4-BE49-F238E27FC236}">
                  <a16:creationId xmlns:a16="http://schemas.microsoft.com/office/drawing/2014/main" id="{77AFC081-BB17-406E-ABAD-7538440FAC3C}"/>
                </a:ext>
              </a:extLst>
            </p:cNvPr>
            <p:cNvSpPr/>
            <p:nvPr/>
          </p:nvSpPr>
          <p:spPr>
            <a:xfrm>
              <a:off x="5003222" y="3916776"/>
              <a:ext cx="1342987" cy="40158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874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438150" y="908961"/>
            <a:ext cx="8526338" cy="1702761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ja-JP" altLang="en-US" sz="1200" dirty="0"/>
              <a:t>「マスタデータエクスポート</a:t>
            </a:r>
            <a:r>
              <a:rPr lang="en-US" altLang="ja-JP" sz="1200" dirty="0"/>
              <a:t>/</a:t>
            </a:r>
            <a:r>
              <a:rPr lang="ja-JP" altLang="en-US" sz="1200" dirty="0"/>
              <a:t>インポート機能」画面で、一覧を検索して検索結果を表示します。</a:t>
            </a:r>
            <a:endParaRPr lang="en-US" altLang="ja-JP" sz="1200" dirty="0"/>
          </a:p>
          <a:p>
            <a:pPr marL="539353" lvl="1" indent="-342900">
              <a:spcBef>
                <a:spcPts val="300"/>
              </a:spcBef>
              <a:buFont typeface="+mj-ea"/>
              <a:buAutoNum type="circleNumDbPlain"/>
            </a:pPr>
            <a:r>
              <a:rPr lang="ja-JP" altLang="en-US" dirty="0"/>
              <a:t>マスタデータのリストをクリックし、</a:t>
            </a:r>
            <a:r>
              <a:rPr lang="ja-JP" altLang="en-US" b="1" dirty="0"/>
              <a:t>製品カテゴリ分類マスタファイル</a:t>
            </a:r>
            <a:r>
              <a:rPr lang="ja-JP" altLang="en-US" dirty="0"/>
              <a:t>を選択します。</a:t>
            </a:r>
            <a:endParaRPr lang="en-US" altLang="ja-JP" dirty="0"/>
          </a:p>
          <a:p>
            <a:pPr marL="539353" lvl="1" indent="-342900">
              <a:spcBef>
                <a:spcPts val="300"/>
              </a:spcBef>
              <a:buFont typeface="+mj-lt"/>
              <a:buAutoNum type="circleNumDbPlain"/>
            </a:pPr>
            <a:r>
              <a:rPr lang="ja-JP" altLang="en-US" dirty="0"/>
              <a:t>絞込み条件が表示されるので、「機種」を選択します。</a:t>
            </a:r>
            <a:endParaRPr kumimoji="1" lang="en-US" altLang="ja-JP" dirty="0"/>
          </a:p>
          <a:p>
            <a:pPr marL="539353" lvl="1" indent="-342900">
              <a:spcBef>
                <a:spcPts val="300"/>
              </a:spcBef>
              <a:buFont typeface="+mj-lt"/>
              <a:buAutoNum type="circleNumDbPlain"/>
            </a:pPr>
            <a:r>
              <a:rPr kumimoji="1" lang="ja-JP" altLang="en-US" dirty="0"/>
              <a:t>「検索ボタン」をクリックします。</a:t>
            </a:r>
            <a:endParaRPr kumimoji="1" lang="en-US" altLang="ja-JP" dirty="0"/>
          </a:p>
          <a:p>
            <a:pPr marL="196453" lvl="1" indent="0">
              <a:spcBef>
                <a:spcPts val="300"/>
              </a:spcBef>
              <a:buNone/>
            </a:pPr>
            <a:r>
              <a:rPr lang="ja-JP" altLang="en-US" dirty="0"/>
              <a:t>　</a:t>
            </a:r>
            <a:r>
              <a:rPr lang="en-US" altLang="ja-JP" dirty="0"/>
              <a:t>※</a:t>
            </a:r>
            <a:r>
              <a:rPr lang="ja-JP" altLang="en-US" dirty="0"/>
              <a:t> エクスポート時に選択・設定した内容は、インポート後、インポート内容を画面確認する際に</a:t>
            </a:r>
            <a:endParaRPr lang="en-US" altLang="ja-JP" dirty="0"/>
          </a:p>
          <a:p>
            <a:pPr marL="196453" lvl="1" indent="0">
              <a:spcBef>
                <a:spcPts val="300"/>
              </a:spcBef>
              <a:buNone/>
            </a:pPr>
            <a:r>
              <a:rPr lang="ja-JP" altLang="en-US" dirty="0"/>
              <a:t>　　　同じ条件を再度選択・設定しますので、メモしておいてください。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kumimoji="1" lang="ja-JP" altLang="en-US" sz="900" smtClean="0">
                <a:solidFill>
                  <a:srgbClr val="898989"/>
                </a:solidFill>
                <a:latin typeface="+mn-lt"/>
              </a:rPr>
              <a:t>35</a:t>
            </a:fld>
            <a:endParaRPr kumimoji="1" lang="ja-JP" altLang="en-US" sz="900" dirty="0">
              <a:solidFill>
                <a:srgbClr val="898989"/>
              </a:solidFill>
              <a:latin typeface="+mn-lt"/>
            </a:endParaRPr>
          </a:p>
        </p:txBody>
      </p:sp>
      <p:sp>
        <p:nvSpPr>
          <p:cNvPr id="55" name="タイトル 1"/>
          <p:cNvSpPr txBox="1">
            <a:spLocks/>
          </p:cNvSpPr>
          <p:nvPr/>
        </p:nvSpPr>
        <p:spPr>
          <a:xfrm>
            <a:off x="1400185" y="279558"/>
            <a:ext cx="713913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 algn="l">
              <a:defRPr/>
            </a:pPr>
            <a:r>
              <a:rPr lang="en-US" altLang="ja-JP" sz="1800" dirty="0">
                <a:solidFill>
                  <a:prstClr val="black"/>
                </a:solidFill>
              </a:rPr>
              <a:t>7.2 </a:t>
            </a:r>
            <a:r>
              <a:rPr lang="ja-JP" altLang="en-US" sz="1800" dirty="0">
                <a:solidFill>
                  <a:prstClr val="black"/>
                </a:solidFill>
              </a:rPr>
              <a:t>その他マスタ（</a:t>
            </a:r>
            <a:r>
              <a:rPr lang="en-US" altLang="ja-JP" sz="1800" dirty="0">
                <a:solidFill>
                  <a:prstClr val="black"/>
                </a:solidFill>
              </a:rPr>
              <a:t>CSV</a:t>
            </a:r>
            <a:r>
              <a:rPr lang="ja-JP" altLang="en-US" sz="1800" dirty="0">
                <a:solidFill>
                  <a:prstClr val="black"/>
                </a:solidFill>
              </a:rPr>
              <a:t>形式） マスタデータ検索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6EB936C-694C-4123-B7AE-0B692342499A}"/>
              </a:ext>
            </a:extLst>
          </p:cNvPr>
          <p:cNvGrpSpPr/>
          <p:nvPr/>
        </p:nvGrpSpPr>
        <p:grpSpPr>
          <a:xfrm>
            <a:off x="2386548" y="2725691"/>
            <a:ext cx="6387465" cy="3807142"/>
            <a:chOff x="2386548" y="2725691"/>
            <a:chExt cx="6387465" cy="3807142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F031455B-3259-45D6-95FA-EE325FA03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6548" y="2725691"/>
              <a:ext cx="6387465" cy="3807142"/>
            </a:xfrm>
            <a:prstGeom prst="rect">
              <a:avLst/>
            </a:prstGeom>
          </p:spPr>
        </p:pic>
        <p:sp>
          <p:nvSpPr>
            <p:cNvPr id="31" name="角丸四角形 30"/>
            <p:cNvSpPr/>
            <p:nvPr/>
          </p:nvSpPr>
          <p:spPr>
            <a:xfrm>
              <a:off x="3231104" y="4238420"/>
              <a:ext cx="1757992" cy="22564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4682892" y="3904271"/>
              <a:ext cx="339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solidFill>
                    <a:srgbClr val="FF0000"/>
                  </a:solidFill>
                </a:rPr>
                <a:t>①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9" name="角丸四角形 58"/>
            <p:cNvSpPr/>
            <p:nvPr/>
          </p:nvSpPr>
          <p:spPr>
            <a:xfrm>
              <a:off x="4989096" y="4238420"/>
              <a:ext cx="690104" cy="22564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1" name="テキスト ボックス 60"/>
            <p:cNvSpPr txBox="1"/>
            <p:nvPr/>
          </p:nvSpPr>
          <p:spPr>
            <a:xfrm>
              <a:off x="4681792" y="4913629"/>
              <a:ext cx="493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solidFill>
                    <a:srgbClr val="FF0000"/>
                  </a:solidFill>
                </a:rPr>
                <a:t>②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1" name="角丸四角形 40"/>
            <p:cNvSpPr/>
            <p:nvPr/>
          </p:nvSpPr>
          <p:spPr>
            <a:xfrm>
              <a:off x="3204853" y="4657487"/>
              <a:ext cx="1784243" cy="22564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5700044" y="4317580"/>
              <a:ext cx="339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solidFill>
                    <a:srgbClr val="FF0000"/>
                  </a:solidFill>
                </a:rPr>
                <a:t>③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B0D687C-83B3-40BA-96B4-71436A08074D}"/>
              </a:ext>
            </a:extLst>
          </p:cNvPr>
          <p:cNvGrpSpPr/>
          <p:nvPr/>
        </p:nvGrpSpPr>
        <p:grpSpPr>
          <a:xfrm>
            <a:off x="123415" y="2651266"/>
            <a:ext cx="1992573" cy="4014767"/>
            <a:chOff x="123415" y="2054371"/>
            <a:chExt cx="1992573" cy="4014767"/>
          </a:xfrm>
        </p:grpSpPr>
        <p:sp>
          <p:nvSpPr>
            <p:cNvPr id="40" name="下矢印 29">
              <a:extLst>
                <a:ext uri="{FF2B5EF4-FFF2-40B4-BE49-F238E27FC236}">
                  <a16:creationId xmlns:a16="http://schemas.microsoft.com/office/drawing/2014/main" id="{A0335E3C-9125-4F51-BD3E-255763386E26}"/>
                </a:ext>
              </a:extLst>
            </p:cNvPr>
            <p:cNvSpPr/>
            <p:nvPr/>
          </p:nvSpPr>
          <p:spPr>
            <a:xfrm>
              <a:off x="991888" y="5010613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5" name="下矢印 31">
              <a:extLst>
                <a:ext uri="{FF2B5EF4-FFF2-40B4-BE49-F238E27FC236}">
                  <a16:creationId xmlns:a16="http://schemas.microsoft.com/office/drawing/2014/main" id="{27CC9739-3E60-4991-86EA-FA9CD299E580}"/>
                </a:ext>
              </a:extLst>
            </p:cNvPr>
            <p:cNvSpPr/>
            <p:nvPr/>
          </p:nvSpPr>
          <p:spPr>
            <a:xfrm>
              <a:off x="993795" y="5547195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6" name="角丸四角形 32">
              <a:extLst>
                <a:ext uri="{FF2B5EF4-FFF2-40B4-BE49-F238E27FC236}">
                  <a16:creationId xmlns:a16="http://schemas.microsoft.com/office/drawing/2014/main" id="{DAD35904-47FB-4544-ACFD-B95C870240FE}"/>
                </a:ext>
              </a:extLst>
            </p:cNvPr>
            <p:cNvSpPr/>
            <p:nvPr/>
          </p:nvSpPr>
          <p:spPr>
            <a:xfrm>
              <a:off x="669795" y="5802738"/>
              <a:ext cx="900000" cy="266400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承認・公開</a:t>
              </a:r>
            </a:p>
          </p:txBody>
        </p:sp>
        <p:sp>
          <p:nvSpPr>
            <p:cNvPr id="47" name="角丸四角形 33">
              <a:extLst>
                <a:ext uri="{FF2B5EF4-FFF2-40B4-BE49-F238E27FC236}">
                  <a16:creationId xmlns:a16="http://schemas.microsoft.com/office/drawing/2014/main" id="{5D22BF60-E78E-4E74-8F94-A7B33FFD868C}"/>
                </a:ext>
              </a:extLst>
            </p:cNvPr>
            <p:cNvSpPr/>
            <p:nvPr/>
          </p:nvSpPr>
          <p:spPr>
            <a:xfrm>
              <a:off x="669795" y="5261509"/>
              <a:ext cx="900000" cy="2664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申請</a:t>
              </a:r>
            </a:p>
          </p:txBody>
        </p:sp>
        <p:sp>
          <p:nvSpPr>
            <p:cNvPr id="48" name="角丸四角形 34">
              <a:extLst>
                <a:ext uri="{FF2B5EF4-FFF2-40B4-BE49-F238E27FC236}">
                  <a16:creationId xmlns:a16="http://schemas.microsoft.com/office/drawing/2014/main" id="{5F51E64C-1D7A-4AB3-A912-6BA9C7B1DF26}"/>
                </a:ext>
              </a:extLst>
            </p:cNvPr>
            <p:cNvSpPr/>
            <p:nvPr/>
          </p:nvSpPr>
          <p:spPr>
            <a:xfrm>
              <a:off x="123415" y="2198488"/>
              <a:ext cx="1992573" cy="2789671"/>
            </a:xfrm>
            <a:prstGeom prst="roundRect">
              <a:avLst>
                <a:gd name="adj" fmla="val 8069"/>
              </a:avLst>
            </a:prstGeom>
            <a:noFill/>
            <a:ln w="9525">
              <a:solidFill>
                <a:srgbClr val="C00000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9" name="角丸四角形 35">
              <a:extLst>
                <a:ext uri="{FF2B5EF4-FFF2-40B4-BE49-F238E27FC236}">
                  <a16:creationId xmlns:a16="http://schemas.microsoft.com/office/drawing/2014/main" id="{B2D7472C-D202-43A2-BE75-62FEDEDEFD65}"/>
                </a:ext>
              </a:extLst>
            </p:cNvPr>
            <p:cNvSpPr/>
            <p:nvPr/>
          </p:nvSpPr>
          <p:spPr>
            <a:xfrm>
              <a:off x="438150" y="2054371"/>
              <a:ext cx="1376363" cy="36936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マスタデータ登録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CSV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ファイル）</a:t>
              </a:r>
            </a:p>
          </p:txBody>
        </p:sp>
        <p:sp>
          <p:nvSpPr>
            <p:cNvPr id="50" name="下矢印 36">
              <a:extLst>
                <a:ext uri="{FF2B5EF4-FFF2-40B4-BE49-F238E27FC236}">
                  <a16:creationId xmlns:a16="http://schemas.microsoft.com/office/drawing/2014/main" id="{D7C89408-0D6E-4041-AAB4-CAA9A0BCF2F6}"/>
                </a:ext>
              </a:extLst>
            </p:cNvPr>
            <p:cNvSpPr/>
            <p:nvPr/>
          </p:nvSpPr>
          <p:spPr>
            <a:xfrm>
              <a:off x="993795" y="4286239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90AA7F30-4BBD-499E-BEFB-BBE09DE662C3}"/>
                </a:ext>
              </a:extLst>
            </p:cNvPr>
            <p:cNvSpPr/>
            <p:nvPr/>
          </p:nvSpPr>
          <p:spPr>
            <a:xfrm>
              <a:off x="216242" y="4489029"/>
              <a:ext cx="1800000" cy="396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データファイル</a:t>
              </a:r>
              <a: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Excel</a:t>
              </a: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編集／</a:t>
              </a:r>
              <a:b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</a:b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インポート</a:t>
              </a:r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83FFAB27-6FA1-422A-839A-EDC2266864B4}"/>
                </a:ext>
              </a:extLst>
            </p:cNvPr>
            <p:cNvSpPr/>
            <p:nvPr/>
          </p:nvSpPr>
          <p:spPr>
            <a:xfrm>
              <a:off x="219795" y="2473059"/>
              <a:ext cx="1800000" cy="252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メニュー選択</a:t>
              </a:r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6755B049-4EE9-4028-8594-150445B3AB9A}"/>
                </a:ext>
              </a:extLst>
            </p:cNvPr>
            <p:cNvSpPr/>
            <p:nvPr/>
          </p:nvSpPr>
          <p:spPr>
            <a:xfrm>
              <a:off x="219795" y="2952872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インポートで一覧を表示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271F48F6-E089-4402-B4B4-6ED4F83A86DE}"/>
                </a:ext>
              </a:extLst>
            </p:cNvPr>
            <p:cNvSpPr/>
            <p:nvPr/>
          </p:nvSpPr>
          <p:spPr>
            <a:xfrm>
              <a:off x="219795" y="3720685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インポートでデータファイル</a:t>
              </a:r>
              <a:b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エクスポート</a:t>
              </a:r>
            </a:p>
          </p:txBody>
        </p:sp>
        <p:sp>
          <p:nvSpPr>
            <p:cNvPr id="57" name="下矢印 65">
              <a:extLst>
                <a:ext uri="{FF2B5EF4-FFF2-40B4-BE49-F238E27FC236}">
                  <a16:creationId xmlns:a16="http://schemas.microsoft.com/office/drawing/2014/main" id="{1ED23699-B0DD-47BE-9D35-243BE8C7A56D}"/>
                </a:ext>
              </a:extLst>
            </p:cNvPr>
            <p:cNvSpPr/>
            <p:nvPr/>
          </p:nvSpPr>
          <p:spPr>
            <a:xfrm>
              <a:off x="993795" y="2750613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58" name="下矢印 66">
              <a:extLst>
                <a:ext uri="{FF2B5EF4-FFF2-40B4-BE49-F238E27FC236}">
                  <a16:creationId xmlns:a16="http://schemas.microsoft.com/office/drawing/2014/main" id="{AB64D651-2535-4AEC-A4A3-E5B9DC4C08C9}"/>
                </a:ext>
              </a:extLst>
            </p:cNvPr>
            <p:cNvSpPr/>
            <p:nvPr/>
          </p:nvSpPr>
          <p:spPr>
            <a:xfrm>
              <a:off x="993795" y="3518426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37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438150" y="908963"/>
            <a:ext cx="8526338" cy="1058848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ja-JP" altLang="en-US" sz="1200" dirty="0"/>
              <a:t>「マスタデータエクスポート</a:t>
            </a:r>
            <a:r>
              <a:rPr lang="en-US" altLang="ja-JP" sz="1200" dirty="0"/>
              <a:t>/</a:t>
            </a:r>
            <a:r>
              <a:rPr lang="ja-JP" altLang="en-US" sz="1200" dirty="0"/>
              <a:t>インポート機能」画面で、一覧を検索して検索結果を表示します。</a:t>
            </a:r>
            <a:endParaRPr lang="en-US" altLang="ja-JP" sz="1200" dirty="0"/>
          </a:p>
          <a:p>
            <a:pPr marL="432196" lvl="1" indent="-228600">
              <a:spcBef>
                <a:spcPts val="300"/>
              </a:spcBef>
              <a:buFont typeface="+mj-ea"/>
              <a:buAutoNum type="circleNumDbPlain" startAt="5"/>
            </a:pPr>
            <a:r>
              <a:rPr lang="ja-JP" altLang="en-US" dirty="0"/>
              <a:t>「エクスポート」ボタンをクリックして、製品カテゴリ分類マスタ</a:t>
            </a:r>
            <a:endParaRPr lang="en-US" altLang="ja-JP" dirty="0"/>
          </a:p>
          <a:p>
            <a:pPr marL="203596" lvl="1" indent="0">
              <a:spcBef>
                <a:spcPts val="300"/>
              </a:spcBef>
              <a:buNone/>
            </a:pPr>
            <a:r>
              <a:rPr lang="ja-JP" altLang="en-US" dirty="0"/>
              <a:t>　　（ファイル名：</a:t>
            </a:r>
            <a:r>
              <a:rPr lang="en-US" altLang="ja-JP" dirty="0"/>
              <a:t> FB-M-P-001_CategoryBunruiList.csv</a:t>
            </a:r>
            <a:r>
              <a:rPr lang="ja-JP" altLang="en-US" dirty="0"/>
              <a:t>）をダウンロードします。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kumimoji="1" lang="ja-JP" altLang="en-US" sz="900" smtClean="0">
                <a:solidFill>
                  <a:srgbClr val="898989"/>
                </a:solidFill>
                <a:latin typeface="+mn-lt"/>
              </a:rPr>
              <a:t>36</a:t>
            </a:fld>
            <a:endParaRPr kumimoji="1" lang="ja-JP" altLang="en-US" sz="900" dirty="0">
              <a:solidFill>
                <a:srgbClr val="898989"/>
              </a:solidFill>
              <a:latin typeface="+mn-lt"/>
            </a:endParaRPr>
          </a:p>
        </p:txBody>
      </p:sp>
      <p:sp>
        <p:nvSpPr>
          <p:cNvPr id="30" name="タイトル 1"/>
          <p:cNvSpPr txBox="1">
            <a:spLocks/>
          </p:cNvSpPr>
          <p:nvPr/>
        </p:nvSpPr>
        <p:spPr>
          <a:xfrm>
            <a:off x="1400185" y="279558"/>
            <a:ext cx="713913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algn="l"/>
            <a:r>
              <a:rPr lang="en-US" altLang="ja-JP" sz="1550" dirty="0"/>
              <a:t>7.3 </a:t>
            </a:r>
            <a:r>
              <a:rPr lang="ja-JP" altLang="en-US" sz="1550" dirty="0">
                <a:solidFill>
                  <a:prstClr val="black"/>
                </a:solidFill>
              </a:rPr>
              <a:t>その他マスタ（</a:t>
            </a:r>
            <a:r>
              <a:rPr lang="en-US" altLang="ja-JP" sz="1550" dirty="0">
                <a:solidFill>
                  <a:prstClr val="black"/>
                </a:solidFill>
              </a:rPr>
              <a:t>CSV</a:t>
            </a:r>
            <a:r>
              <a:rPr lang="ja-JP" altLang="en-US" sz="1550" dirty="0">
                <a:solidFill>
                  <a:prstClr val="black"/>
                </a:solidFill>
              </a:rPr>
              <a:t>形式）</a:t>
            </a:r>
            <a:r>
              <a:rPr lang="ja-JP" altLang="en-US" sz="1550" dirty="0"/>
              <a:t> マスタデータファイルエクスポート　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9AD87647-7D51-4502-9E02-8FB260C7B007}"/>
              </a:ext>
            </a:extLst>
          </p:cNvPr>
          <p:cNvGrpSpPr/>
          <p:nvPr/>
        </p:nvGrpSpPr>
        <p:grpSpPr>
          <a:xfrm>
            <a:off x="2612753" y="2117395"/>
            <a:ext cx="6122391" cy="4461047"/>
            <a:chOff x="2612753" y="2117395"/>
            <a:chExt cx="6122391" cy="4461047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C8CFE2C9-1033-4D3A-862C-064B760EA7D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12753" y="2117395"/>
              <a:ext cx="6122391" cy="4461047"/>
              <a:chOff x="9525" y="709612"/>
              <a:chExt cx="9124950" cy="6648848"/>
            </a:xfrm>
          </p:grpSpPr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4ABEB7C4-1006-4915-9223-DAA9301572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525" y="709612"/>
                <a:ext cx="9124950" cy="5438775"/>
              </a:xfrm>
              <a:prstGeom prst="rect">
                <a:avLst/>
              </a:prstGeom>
            </p:spPr>
          </p:pic>
          <p:pic>
            <p:nvPicPr>
              <p:cNvPr id="10" name="図 9">
                <a:extLst>
                  <a:ext uri="{FF2B5EF4-FFF2-40B4-BE49-F238E27FC236}">
                    <a16:creationId xmlns:a16="http://schemas.microsoft.com/office/drawing/2014/main" id="{6AFE2EEF-1E77-446F-8285-0780AAD12D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61891"/>
              <a:stretch/>
            </p:blipFill>
            <p:spPr>
              <a:xfrm>
                <a:off x="9525" y="5285811"/>
                <a:ext cx="9124950" cy="2072649"/>
              </a:xfrm>
              <a:prstGeom prst="rect">
                <a:avLst/>
              </a:prstGeom>
            </p:spPr>
          </p:pic>
        </p:grpSp>
        <p:sp>
          <p:nvSpPr>
            <p:cNvPr id="40" name="角丸四角形 39"/>
            <p:cNvSpPr/>
            <p:nvPr/>
          </p:nvSpPr>
          <p:spPr>
            <a:xfrm>
              <a:off x="7155647" y="6054655"/>
              <a:ext cx="696846" cy="29631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74" name="テキスト ボックス 73"/>
            <p:cNvSpPr txBox="1"/>
            <p:nvPr/>
          </p:nvSpPr>
          <p:spPr>
            <a:xfrm>
              <a:off x="7687918" y="5791734"/>
              <a:ext cx="329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solidFill>
                    <a:srgbClr val="FF0000"/>
                  </a:solidFill>
                </a:rPr>
                <a:t>⑤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1D802A8B-C29C-4241-AC1B-F1444A328C51}"/>
              </a:ext>
            </a:extLst>
          </p:cNvPr>
          <p:cNvGrpSpPr/>
          <p:nvPr/>
        </p:nvGrpSpPr>
        <p:grpSpPr>
          <a:xfrm>
            <a:off x="123415" y="2656395"/>
            <a:ext cx="1992573" cy="4066118"/>
            <a:chOff x="123415" y="2656395"/>
            <a:chExt cx="1992573" cy="4066118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9CCBFF8-4AFA-4680-AF0E-B44DAD466412}"/>
                </a:ext>
              </a:extLst>
            </p:cNvPr>
            <p:cNvSpPr/>
            <p:nvPr/>
          </p:nvSpPr>
          <p:spPr>
            <a:xfrm>
              <a:off x="220550" y="3091266"/>
              <a:ext cx="1800000" cy="252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メニュー選択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CA3F0765-B60F-4E26-9BC6-567016B72D52}"/>
                </a:ext>
              </a:extLst>
            </p:cNvPr>
            <p:cNvSpPr/>
            <p:nvPr/>
          </p:nvSpPr>
          <p:spPr>
            <a:xfrm>
              <a:off x="213522" y="4335356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インポートでデータファイル</a:t>
              </a:r>
              <a:b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エクスポート</a:t>
              </a:r>
            </a:p>
          </p:txBody>
        </p:sp>
        <p:sp>
          <p:nvSpPr>
            <p:cNvPr id="28" name="下矢印 33">
              <a:extLst>
                <a:ext uri="{FF2B5EF4-FFF2-40B4-BE49-F238E27FC236}">
                  <a16:creationId xmlns:a16="http://schemas.microsoft.com/office/drawing/2014/main" id="{FEBF71EB-A9ED-47DF-A53A-566D193CAB12}"/>
                </a:ext>
              </a:extLst>
            </p:cNvPr>
            <p:cNvSpPr/>
            <p:nvPr/>
          </p:nvSpPr>
          <p:spPr>
            <a:xfrm>
              <a:off x="991888" y="5663988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29" name="下矢印 34">
              <a:extLst>
                <a:ext uri="{FF2B5EF4-FFF2-40B4-BE49-F238E27FC236}">
                  <a16:creationId xmlns:a16="http://schemas.microsoft.com/office/drawing/2014/main" id="{538F4BB3-8A12-4126-99FB-F50C1EBBA2F0}"/>
                </a:ext>
              </a:extLst>
            </p:cNvPr>
            <p:cNvSpPr/>
            <p:nvPr/>
          </p:nvSpPr>
          <p:spPr>
            <a:xfrm>
              <a:off x="993795" y="6200570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33" name="角丸四角形 35">
              <a:extLst>
                <a:ext uri="{FF2B5EF4-FFF2-40B4-BE49-F238E27FC236}">
                  <a16:creationId xmlns:a16="http://schemas.microsoft.com/office/drawing/2014/main" id="{C6C8ABA9-0F99-48CC-AF20-B826CA2C8015}"/>
                </a:ext>
              </a:extLst>
            </p:cNvPr>
            <p:cNvSpPr/>
            <p:nvPr/>
          </p:nvSpPr>
          <p:spPr>
            <a:xfrm>
              <a:off x="669795" y="6456113"/>
              <a:ext cx="900000" cy="266400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承認・公開</a:t>
              </a:r>
            </a:p>
          </p:txBody>
        </p:sp>
        <p:sp>
          <p:nvSpPr>
            <p:cNvPr id="34" name="角丸四角形 36">
              <a:extLst>
                <a:ext uri="{FF2B5EF4-FFF2-40B4-BE49-F238E27FC236}">
                  <a16:creationId xmlns:a16="http://schemas.microsoft.com/office/drawing/2014/main" id="{F9AC182A-5A06-47AA-8BA9-4016D74C02B0}"/>
                </a:ext>
              </a:extLst>
            </p:cNvPr>
            <p:cNvSpPr/>
            <p:nvPr/>
          </p:nvSpPr>
          <p:spPr>
            <a:xfrm>
              <a:off x="669795" y="5914884"/>
              <a:ext cx="900000" cy="2664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申請</a:t>
              </a:r>
            </a:p>
          </p:txBody>
        </p:sp>
        <p:sp>
          <p:nvSpPr>
            <p:cNvPr id="35" name="角丸四角形 38">
              <a:extLst>
                <a:ext uri="{FF2B5EF4-FFF2-40B4-BE49-F238E27FC236}">
                  <a16:creationId xmlns:a16="http://schemas.microsoft.com/office/drawing/2014/main" id="{9EF4D676-FD64-45FD-882B-110CC4A8C97E}"/>
                </a:ext>
              </a:extLst>
            </p:cNvPr>
            <p:cNvSpPr/>
            <p:nvPr/>
          </p:nvSpPr>
          <p:spPr>
            <a:xfrm>
              <a:off x="123415" y="2814643"/>
              <a:ext cx="1992573" cy="2789671"/>
            </a:xfrm>
            <a:prstGeom prst="roundRect">
              <a:avLst>
                <a:gd name="adj" fmla="val 8069"/>
              </a:avLst>
            </a:prstGeom>
            <a:noFill/>
            <a:ln w="9525">
              <a:solidFill>
                <a:srgbClr val="C00000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36" name="角丸四角形 39">
              <a:extLst>
                <a:ext uri="{FF2B5EF4-FFF2-40B4-BE49-F238E27FC236}">
                  <a16:creationId xmlns:a16="http://schemas.microsoft.com/office/drawing/2014/main" id="{54356DE4-8D25-4ABA-A4B0-E490EB2C915D}"/>
                </a:ext>
              </a:extLst>
            </p:cNvPr>
            <p:cNvSpPr/>
            <p:nvPr/>
          </p:nvSpPr>
          <p:spPr>
            <a:xfrm>
              <a:off x="408856" y="2656395"/>
              <a:ext cx="1391369" cy="396000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noProof="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登録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 CSV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ファイル）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37" name="下矢印 40">
              <a:extLst>
                <a:ext uri="{FF2B5EF4-FFF2-40B4-BE49-F238E27FC236}">
                  <a16:creationId xmlns:a16="http://schemas.microsoft.com/office/drawing/2014/main" id="{89202C1C-04D1-4BAF-B7DE-317C131E0050}"/>
                </a:ext>
              </a:extLst>
            </p:cNvPr>
            <p:cNvSpPr/>
            <p:nvPr/>
          </p:nvSpPr>
          <p:spPr>
            <a:xfrm>
              <a:off x="993795" y="4914899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2011CA9-5D96-4AFF-844C-1DFBF9361EE5}"/>
                </a:ext>
              </a:extLst>
            </p:cNvPr>
            <p:cNvSpPr/>
            <p:nvPr/>
          </p:nvSpPr>
          <p:spPr>
            <a:xfrm>
              <a:off x="217888" y="5117689"/>
              <a:ext cx="1800000" cy="396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データファイル</a:t>
              </a:r>
              <a: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Excel</a:t>
              </a: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編集／</a:t>
              </a:r>
              <a:b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</a:b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インポート</a:t>
              </a: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94CFB26A-848D-482C-B7B3-54FBE61A6B28}"/>
                </a:ext>
              </a:extLst>
            </p:cNvPr>
            <p:cNvSpPr/>
            <p:nvPr/>
          </p:nvSpPr>
          <p:spPr>
            <a:xfrm>
              <a:off x="219795" y="3581532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インポートで一覧を表示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1" name="下矢印 47">
              <a:extLst>
                <a:ext uri="{FF2B5EF4-FFF2-40B4-BE49-F238E27FC236}">
                  <a16:creationId xmlns:a16="http://schemas.microsoft.com/office/drawing/2014/main" id="{B4924422-7489-4434-ADFE-1F35B0F8C8DF}"/>
                </a:ext>
              </a:extLst>
            </p:cNvPr>
            <p:cNvSpPr/>
            <p:nvPr/>
          </p:nvSpPr>
          <p:spPr>
            <a:xfrm>
              <a:off x="993795" y="3379273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2" name="下矢印 48">
              <a:extLst>
                <a:ext uri="{FF2B5EF4-FFF2-40B4-BE49-F238E27FC236}">
                  <a16:creationId xmlns:a16="http://schemas.microsoft.com/office/drawing/2014/main" id="{672F5AC9-9DCA-4E19-A72E-B939A869FB1C}"/>
                </a:ext>
              </a:extLst>
            </p:cNvPr>
            <p:cNvSpPr/>
            <p:nvPr/>
          </p:nvSpPr>
          <p:spPr>
            <a:xfrm>
              <a:off x="993795" y="4147086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839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594A5371-7A46-4FF7-B948-1FAE6E72D68B}"/>
              </a:ext>
            </a:extLst>
          </p:cNvPr>
          <p:cNvGrpSpPr/>
          <p:nvPr/>
        </p:nvGrpSpPr>
        <p:grpSpPr>
          <a:xfrm>
            <a:off x="2464940" y="3786665"/>
            <a:ext cx="6098957" cy="2331641"/>
            <a:chOff x="0" y="0"/>
            <a:chExt cx="6098957" cy="2331641"/>
          </a:xfrm>
        </p:grpSpPr>
        <p:pic>
          <p:nvPicPr>
            <p:cNvPr id="53" name="図 52">
              <a:extLst>
                <a:ext uri="{FF2B5EF4-FFF2-40B4-BE49-F238E27FC236}">
                  <a16:creationId xmlns:a16="http://schemas.microsoft.com/office/drawing/2014/main" id="{FC9F3100-FD98-40FE-B186-CE94C7859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6098957" cy="2331641"/>
            </a:xfrm>
            <a:prstGeom prst="rect">
              <a:avLst/>
            </a:prstGeom>
          </p:spPr>
        </p:pic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DDBD7F8E-80C1-4858-B9CC-B18EC4A11B4C}"/>
                </a:ext>
              </a:extLst>
            </p:cNvPr>
            <p:cNvSpPr/>
            <p:nvPr/>
          </p:nvSpPr>
          <p:spPr>
            <a:xfrm>
              <a:off x="5226050" y="2163234"/>
              <a:ext cx="859366" cy="153458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</p:grp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kumimoji="1" lang="ja-JP" altLang="en-US" sz="900" smtClean="0"/>
              <a:t>37</a:t>
            </a:fld>
            <a:endParaRPr kumimoji="1" lang="ja-JP" altLang="en-US" sz="900" dirty="0"/>
          </a:p>
        </p:txBody>
      </p:sp>
      <p:sp>
        <p:nvSpPr>
          <p:cNvPr id="56" name="コンテンツ プレースホルダー 5"/>
          <p:cNvSpPr txBox="1">
            <a:spLocks/>
          </p:cNvSpPr>
          <p:nvPr/>
        </p:nvSpPr>
        <p:spPr>
          <a:xfrm>
            <a:off x="521280" y="881010"/>
            <a:ext cx="8526338" cy="958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Wingdings" panose="05000000000000000000" pitchFamily="2" charset="2"/>
              <a:buChar char="l"/>
            </a:pPr>
            <a:r>
              <a:rPr lang="ja-JP" altLang="en-US" sz="1200" dirty="0">
                <a:solidFill>
                  <a:schemeClr val="tx1"/>
                </a:solidFill>
              </a:rPr>
              <a:t>マスタデータ（</a:t>
            </a:r>
            <a:r>
              <a:rPr lang="en-US" altLang="ja-JP" sz="1200" dirty="0">
                <a:solidFill>
                  <a:schemeClr val="tx1"/>
                </a:solidFill>
              </a:rPr>
              <a:t>CSV</a:t>
            </a:r>
            <a:r>
              <a:rPr lang="ja-JP" altLang="en-US" sz="1200" dirty="0">
                <a:solidFill>
                  <a:schemeClr val="tx1"/>
                </a:solidFill>
              </a:rPr>
              <a:t>ファイル）の項目表示を編集します。</a:t>
            </a:r>
            <a:endParaRPr lang="en-US" altLang="ja-JP" sz="1200" dirty="0">
              <a:solidFill>
                <a:schemeClr val="tx1"/>
              </a:solidFill>
              <a:latin typeface="+mn-lt"/>
              <a:ea typeface="+mn-ea"/>
            </a:endParaRPr>
          </a:p>
          <a:p>
            <a:pPr algn="l"/>
            <a:r>
              <a:rPr lang="ja-JP" altLang="en-US" sz="1200" dirty="0">
                <a:solidFill>
                  <a:schemeClr val="tx1"/>
                </a:solidFill>
                <a:latin typeface="+mn-lt"/>
                <a:ea typeface="+mn-ea"/>
              </a:rPr>
              <a:t>⑤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「製品カテゴリ分類マスタ（ファイル名：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FB-M-P-001_CategoryBunruiList.csv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）」の内容を</a:t>
            </a: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chemeClr val="tx1"/>
                </a:solidFill>
              </a:rPr>
              <a:t>　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テキストエディタで編集します。</a:t>
            </a:r>
          </a:p>
        </p:txBody>
      </p:sp>
      <p:sp>
        <p:nvSpPr>
          <p:cNvPr id="57" name="タイトル 1"/>
          <p:cNvSpPr txBox="1">
            <a:spLocks/>
          </p:cNvSpPr>
          <p:nvPr/>
        </p:nvSpPr>
        <p:spPr>
          <a:xfrm>
            <a:off x="1424761" y="274638"/>
            <a:ext cx="713913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algn="l"/>
            <a:r>
              <a:rPr lang="en-US" altLang="ja-JP" sz="1600" dirty="0"/>
              <a:t>7.4 </a:t>
            </a:r>
            <a:r>
              <a:rPr lang="ja-JP" altLang="en-US" sz="1600" dirty="0"/>
              <a:t>その他マスタ（</a:t>
            </a:r>
            <a:r>
              <a:rPr lang="en-US" altLang="ja-JP" sz="1600" dirty="0"/>
              <a:t>CSV</a:t>
            </a:r>
            <a:r>
              <a:rPr lang="ja-JP" altLang="en-US" sz="1600" dirty="0"/>
              <a:t>形式） マスタデータ</a:t>
            </a:r>
            <a:r>
              <a:rPr lang="en-US" altLang="ja-JP" sz="1600" dirty="0"/>
              <a:t>CSV</a:t>
            </a:r>
            <a:r>
              <a:rPr lang="ja-JP" altLang="en-US" sz="1600" dirty="0"/>
              <a:t>ファイル編集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212368" y="3521679"/>
            <a:ext cx="1505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表示例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1D58810B-9116-40FE-8F92-1225514841B1}"/>
              </a:ext>
            </a:extLst>
          </p:cNvPr>
          <p:cNvGrpSpPr/>
          <p:nvPr/>
        </p:nvGrpSpPr>
        <p:grpSpPr>
          <a:xfrm>
            <a:off x="123415" y="2656395"/>
            <a:ext cx="1992573" cy="4066118"/>
            <a:chOff x="123415" y="2656395"/>
            <a:chExt cx="1992573" cy="4066118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8E0B7A8B-8998-4AB4-9F6C-6471C4DA5266}"/>
                </a:ext>
              </a:extLst>
            </p:cNvPr>
            <p:cNvSpPr/>
            <p:nvPr/>
          </p:nvSpPr>
          <p:spPr>
            <a:xfrm>
              <a:off x="220550" y="4323979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インポートでデータファイル</a:t>
              </a:r>
              <a:b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エクスポート</a:t>
              </a: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CDA877F5-94F6-45D0-9843-AC03243DDBA2}"/>
                </a:ext>
              </a:extLst>
            </p:cNvPr>
            <p:cNvSpPr/>
            <p:nvPr/>
          </p:nvSpPr>
          <p:spPr>
            <a:xfrm>
              <a:off x="214876" y="5103512"/>
              <a:ext cx="1800000" cy="396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データファイル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CSV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編集／</a:t>
              </a:r>
              <a:b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</a:t>
              </a: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3B03097B-E3D7-4C62-A92B-D11DF4AE27C5}"/>
                </a:ext>
              </a:extLst>
            </p:cNvPr>
            <p:cNvSpPr/>
            <p:nvPr/>
          </p:nvSpPr>
          <p:spPr>
            <a:xfrm>
              <a:off x="220550" y="3091266"/>
              <a:ext cx="1800000" cy="252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メニュー選択</a:t>
              </a:r>
            </a:p>
          </p:txBody>
        </p:sp>
        <p:sp>
          <p:nvSpPr>
            <p:cNvPr id="42" name="下矢印 33">
              <a:extLst>
                <a:ext uri="{FF2B5EF4-FFF2-40B4-BE49-F238E27FC236}">
                  <a16:creationId xmlns:a16="http://schemas.microsoft.com/office/drawing/2014/main" id="{B0BFDC81-3342-41DF-ACFB-63407D939D82}"/>
                </a:ext>
              </a:extLst>
            </p:cNvPr>
            <p:cNvSpPr/>
            <p:nvPr/>
          </p:nvSpPr>
          <p:spPr>
            <a:xfrm>
              <a:off x="991888" y="5663988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3" name="下矢印 34">
              <a:extLst>
                <a:ext uri="{FF2B5EF4-FFF2-40B4-BE49-F238E27FC236}">
                  <a16:creationId xmlns:a16="http://schemas.microsoft.com/office/drawing/2014/main" id="{A7185ED1-4ACD-4BD4-8FDD-CAA83A40E6C9}"/>
                </a:ext>
              </a:extLst>
            </p:cNvPr>
            <p:cNvSpPr/>
            <p:nvPr/>
          </p:nvSpPr>
          <p:spPr>
            <a:xfrm>
              <a:off x="993795" y="6200570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4" name="角丸四角形 35">
              <a:extLst>
                <a:ext uri="{FF2B5EF4-FFF2-40B4-BE49-F238E27FC236}">
                  <a16:creationId xmlns:a16="http://schemas.microsoft.com/office/drawing/2014/main" id="{0766B3B9-9392-491F-8E37-2EB16E341C91}"/>
                </a:ext>
              </a:extLst>
            </p:cNvPr>
            <p:cNvSpPr/>
            <p:nvPr/>
          </p:nvSpPr>
          <p:spPr>
            <a:xfrm>
              <a:off x="669795" y="6456113"/>
              <a:ext cx="900000" cy="266400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承認・公開</a:t>
              </a:r>
            </a:p>
          </p:txBody>
        </p:sp>
        <p:sp>
          <p:nvSpPr>
            <p:cNvPr id="45" name="角丸四角形 36">
              <a:extLst>
                <a:ext uri="{FF2B5EF4-FFF2-40B4-BE49-F238E27FC236}">
                  <a16:creationId xmlns:a16="http://schemas.microsoft.com/office/drawing/2014/main" id="{F5A332EE-AC26-4532-90AA-B165EC347F80}"/>
                </a:ext>
              </a:extLst>
            </p:cNvPr>
            <p:cNvSpPr/>
            <p:nvPr/>
          </p:nvSpPr>
          <p:spPr>
            <a:xfrm>
              <a:off x="669795" y="5914884"/>
              <a:ext cx="900000" cy="2664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申請</a:t>
              </a:r>
            </a:p>
          </p:txBody>
        </p:sp>
        <p:sp>
          <p:nvSpPr>
            <p:cNvPr id="46" name="角丸四角形 38">
              <a:extLst>
                <a:ext uri="{FF2B5EF4-FFF2-40B4-BE49-F238E27FC236}">
                  <a16:creationId xmlns:a16="http://schemas.microsoft.com/office/drawing/2014/main" id="{6D67F49D-4D19-4D09-9743-F606235FF381}"/>
                </a:ext>
              </a:extLst>
            </p:cNvPr>
            <p:cNvSpPr/>
            <p:nvPr/>
          </p:nvSpPr>
          <p:spPr>
            <a:xfrm>
              <a:off x="123415" y="2814643"/>
              <a:ext cx="1992573" cy="2789671"/>
            </a:xfrm>
            <a:prstGeom prst="roundRect">
              <a:avLst>
                <a:gd name="adj" fmla="val 8069"/>
              </a:avLst>
            </a:prstGeom>
            <a:noFill/>
            <a:ln w="9525">
              <a:solidFill>
                <a:srgbClr val="C00000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7" name="角丸四角形 39">
              <a:extLst>
                <a:ext uri="{FF2B5EF4-FFF2-40B4-BE49-F238E27FC236}">
                  <a16:creationId xmlns:a16="http://schemas.microsoft.com/office/drawing/2014/main" id="{2B73CA81-D179-4BAA-85DA-11001C966826}"/>
                </a:ext>
              </a:extLst>
            </p:cNvPr>
            <p:cNvSpPr/>
            <p:nvPr/>
          </p:nvSpPr>
          <p:spPr>
            <a:xfrm>
              <a:off x="408856" y="2656395"/>
              <a:ext cx="1391369" cy="396000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noProof="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登録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 CSV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ファイル）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8" name="下矢印 40">
              <a:extLst>
                <a:ext uri="{FF2B5EF4-FFF2-40B4-BE49-F238E27FC236}">
                  <a16:creationId xmlns:a16="http://schemas.microsoft.com/office/drawing/2014/main" id="{085E3272-D2D0-4341-B885-562799BDF623}"/>
                </a:ext>
              </a:extLst>
            </p:cNvPr>
            <p:cNvSpPr/>
            <p:nvPr/>
          </p:nvSpPr>
          <p:spPr>
            <a:xfrm>
              <a:off x="993795" y="4914899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CAF58038-5746-4FC3-97B6-E2990369924D}"/>
                </a:ext>
              </a:extLst>
            </p:cNvPr>
            <p:cNvSpPr/>
            <p:nvPr/>
          </p:nvSpPr>
          <p:spPr>
            <a:xfrm>
              <a:off x="219795" y="3581532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インポートで一覧を表示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0" name="下矢印 47">
              <a:extLst>
                <a:ext uri="{FF2B5EF4-FFF2-40B4-BE49-F238E27FC236}">
                  <a16:creationId xmlns:a16="http://schemas.microsoft.com/office/drawing/2014/main" id="{060A6E59-88E8-4BE5-9964-5BA013E10391}"/>
                </a:ext>
              </a:extLst>
            </p:cNvPr>
            <p:cNvSpPr/>
            <p:nvPr/>
          </p:nvSpPr>
          <p:spPr>
            <a:xfrm>
              <a:off x="993795" y="3379273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51" name="下矢印 48">
              <a:extLst>
                <a:ext uri="{FF2B5EF4-FFF2-40B4-BE49-F238E27FC236}">
                  <a16:creationId xmlns:a16="http://schemas.microsoft.com/office/drawing/2014/main" id="{004D7C14-25D4-491B-B165-14E8B47D3874}"/>
                </a:ext>
              </a:extLst>
            </p:cNvPr>
            <p:cNvSpPr/>
            <p:nvPr/>
          </p:nvSpPr>
          <p:spPr>
            <a:xfrm>
              <a:off x="993795" y="4147086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C3A5718-8EC2-4FA5-A9C4-2FFE4274671B}"/>
              </a:ext>
            </a:extLst>
          </p:cNvPr>
          <p:cNvSpPr txBox="1"/>
          <p:nvPr/>
        </p:nvSpPr>
        <p:spPr>
          <a:xfrm>
            <a:off x="2305236" y="1706224"/>
            <a:ext cx="6646189" cy="1709442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1" i="0" u="none" strike="noStrike" dirty="0">
                <a:solidFill>
                  <a:srgbClr val="FF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注意：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200" b="0" i="0" u="none" strike="noStrike" dirty="0">
                <a:solidFill>
                  <a:srgbClr val="FF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製品カテゴリ分類マスタは</a:t>
            </a:r>
            <a:r>
              <a:rPr lang="en-US" altLang="ja-JP" sz="1200" b="0" i="0" u="none" strike="noStrike" dirty="0">
                <a:solidFill>
                  <a:srgbClr val="FF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CSV</a:t>
            </a:r>
            <a:r>
              <a:rPr lang="ja-JP" altLang="en-US" sz="1200" b="0" i="0" u="none" strike="noStrike" dirty="0">
                <a:solidFill>
                  <a:srgbClr val="FF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ファイルです。編集時は以下の点にご注意ください。</a:t>
            </a:r>
            <a:endParaRPr lang="en-US" altLang="ja-JP" sz="1200" b="0" i="0" u="none" strike="noStrike" dirty="0">
              <a:solidFill>
                <a:srgbClr val="FF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1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・文字コードは</a:t>
            </a:r>
            <a:r>
              <a:rPr lang="en-US" altLang="ja-JP" sz="12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"UTF-8"</a:t>
            </a:r>
            <a:r>
              <a:rPr lang="ja-JP" altLang="en-US" sz="12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を使用すること。別の文字コードの場合、文字化けしてしまう可能性があります。</a:t>
            </a:r>
            <a:endParaRPr lang="en-US" altLang="ja-JP" sz="1200" b="0" i="0" u="none" strike="noStrike" dirty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1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・修正する箇所以外の記載は編集しないこと。</a:t>
            </a:r>
            <a:r>
              <a:rPr lang="ja-JP" altLang="en-US" sz="1200" dirty="0"/>
              <a:t> </a:t>
            </a:r>
            <a:endParaRPr lang="en-US" altLang="ja-JP" sz="12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1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・意図しない行追加・行削除がされていないこと。</a:t>
            </a:r>
            <a:endParaRPr lang="en-US" altLang="ja-JP" sz="1200" b="0" i="0" u="none" strike="noStrike" dirty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1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　ファイルの最終行が空行の場合、インポート時にエラーが発生する可能性があります。</a:t>
            </a:r>
            <a:r>
              <a:rPr lang="ja-JP" altLang="en-US" sz="1200" dirty="0"/>
              <a:t> </a:t>
            </a:r>
            <a:endParaRPr lang="en-US" altLang="ja-JP" sz="12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1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　行削除によるファイル内容の削除はできません。削除時は必ず事務局までお問い合わせください。</a:t>
            </a:r>
            <a:r>
              <a:rPr lang="ja-JP" altLang="en-US" sz="1200" dirty="0"/>
              <a:t> </a:t>
            </a:r>
            <a:endParaRPr lang="en-US" altLang="ja-JP" sz="12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1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・編集前のファイルをバックアップしておくこと（推奨）。</a:t>
            </a:r>
            <a:endParaRPr lang="en-US" altLang="ja-JP" sz="1200" b="0" i="0" u="none" strike="noStrike" dirty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1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・ファイル修正後は上書き保存で保存すること（推奨）。名前を付けて保存する場合は、文字コードを</a:t>
            </a:r>
            <a:r>
              <a:rPr lang="en-US" altLang="ja-JP" sz="12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"UTF-8"</a:t>
            </a:r>
            <a:r>
              <a:rPr lang="ja-JP" altLang="en-US" sz="12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から変更しないようにご注意ください。</a:t>
            </a:r>
            <a:r>
              <a:rPr lang="ja-JP" altLang="en-US" sz="1200" dirty="0"/>
              <a:t>    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201FA34F-497C-46D4-B1E9-F517CA959D5B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120673" y="3399624"/>
            <a:ext cx="632472" cy="25502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640CA49-EB2F-4602-842B-2441568C417E}"/>
              </a:ext>
            </a:extLst>
          </p:cNvPr>
          <p:cNvSpPr txBox="1"/>
          <p:nvPr/>
        </p:nvSpPr>
        <p:spPr>
          <a:xfrm>
            <a:off x="2106957" y="6250842"/>
            <a:ext cx="664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製品カテゴリマスタの登録・編集の詳しい手順は、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sz="12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ＭＳ Ｐゴシック" panose="020B0600070205080204" pitchFamily="50" charset="-128"/>
              </a:rPr>
              <a:t> </a:t>
            </a:r>
            <a:r>
              <a:rPr lang="en-US" altLang="ja-JP" sz="1200" dirty="0">
                <a:solidFill>
                  <a:srgbClr val="80008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ＭＳ Ｐゴシック" panose="020B0600070205080204" pitchFamily="50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G-Web</a:t>
            </a:r>
            <a:r>
              <a:rPr lang="ja-JP" altLang="ja-JP" sz="1200" dirty="0">
                <a:solidFill>
                  <a:srgbClr val="80008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ＭＳ Ｐゴシック" panose="020B0600070205080204" pitchFamily="50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移行</a:t>
            </a:r>
            <a:r>
              <a:rPr lang="en-US" altLang="ja-JP" sz="12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ＭＳ Ｐゴシック" panose="020B0600070205080204" pitchFamily="50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FAQ.xlsx</a:t>
            </a:r>
            <a:r>
              <a:rPr lang="en-US" altLang="ja-JP" sz="12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ＭＳ Ｐゴシック" panose="020B0600070205080204" pitchFamily="50" charset="-128"/>
              </a:rPr>
              <a:t> </a:t>
            </a:r>
            <a:r>
              <a:rPr lang="ja-JP" altLang="en-US" sz="12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ＭＳ Ｐゴシック" panose="020B0600070205080204" pitchFamily="50" charset="-128"/>
              </a:rPr>
              <a:t>（</a:t>
            </a:r>
            <a:r>
              <a:rPr lang="en-US" altLang="ja-JP" sz="12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ＭＳ Ｐゴシック" panose="020B0600070205080204" pitchFamily="50" charset="-128"/>
              </a:rPr>
              <a:t>0-04</a:t>
            </a:r>
            <a:r>
              <a:rPr lang="ja-JP" altLang="en-US" sz="12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ＭＳ Ｐゴシック" panose="020B0600070205080204" pitchFamily="50" charset="-128"/>
              </a:rPr>
              <a:t>シート（登録）、</a:t>
            </a:r>
            <a:r>
              <a:rPr lang="en-US" altLang="ja-JP" sz="12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ＭＳ Ｐゴシック" panose="020B0600070205080204" pitchFamily="50" charset="-128"/>
              </a:rPr>
              <a:t>1-04</a:t>
            </a:r>
            <a:r>
              <a:rPr lang="ja-JP" altLang="en-US" sz="12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ＭＳ Ｐゴシック" panose="020B0600070205080204" pitchFamily="50" charset="-128"/>
              </a:rPr>
              <a:t>シート（編集）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」をご覧ください。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198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kumimoji="1" lang="ja-JP" altLang="en-US" sz="900" smtClean="0"/>
              <a:t>38</a:t>
            </a:fld>
            <a:endParaRPr kumimoji="1" lang="ja-JP" altLang="en-US" dirty="0"/>
          </a:p>
        </p:txBody>
      </p:sp>
      <p:sp>
        <p:nvSpPr>
          <p:cNvPr id="53" name="コンテンツ プレースホルダー 5"/>
          <p:cNvSpPr txBox="1">
            <a:spLocks/>
          </p:cNvSpPr>
          <p:nvPr/>
        </p:nvSpPr>
        <p:spPr>
          <a:xfrm>
            <a:off x="521280" y="881009"/>
            <a:ext cx="8526338" cy="1525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Wingdings" panose="05000000000000000000" pitchFamily="2" charset="2"/>
              <a:buChar char="l"/>
            </a:pPr>
            <a:r>
              <a:rPr lang="ja-JP" altLang="en-US" sz="1200" dirty="0">
                <a:solidFill>
                  <a:schemeClr val="tx1"/>
                </a:solidFill>
              </a:rPr>
              <a:t>マスタデータ（</a:t>
            </a:r>
            <a:r>
              <a:rPr lang="en-US" altLang="ja-JP" sz="1200" dirty="0">
                <a:solidFill>
                  <a:schemeClr val="tx1"/>
                </a:solidFill>
              </a:rPr>
              <a:t>CSV</a:t>
            </a:r>
            <a:r>
              <a:rPr lang="ja-JP" altLang="en-US" sz="1200" dirty="0">
                <a:solidFill>
                  <a:schemeClr val="tx1"/>
                </a:solidFill>
              </a:rPr>
              <a:t>ファイル）ファイルをインポートします。</a:t>
            </a:r>
          </a:p>
          <a:p>
            <a:pPr marL="425053" lvl="1" indent="-228600" algn="l">
              <a:buFont typeface="+mj-ea"/>
              <a:buAutoNum type="circleNumDbPlain" startAt="2"/>
            </a:pP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「マスタデータエクスポート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インポート機能」画面を開きます。</a:t>
            </a: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 algn="l">
              <a:buFont typeface="+mj-lt"/>
              <a:buAutoNum type="romanLcPeriod"/>
            </a:pP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「インポート」タブを選択します。</a:t>
            </a: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 algn="l">
              <a:buFont typeface="+mj-lt"/>
              <a:buAutoNum type="romanLcPeriod"/>
            </a:pP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マスタデータの選択肢から、</a:t>
            </a:r>
            <a:r>
              <a:rPr lang="ja-JP" altLang="en-US" sz="12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製品カテゴリ分類マスタファイル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を選択します。</a:t>
            </a: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 algn="l">
              <a:buFont typeface="+mj-lt"/>
              <a:buAutoNum type="romanLcPeriod"/>
            </a:pP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「ファイル選択」ボタンをクリックし、編集した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Excel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ファイルを指定します。</a:t>
            </a: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 algn="l">
              <a:buFont typeface="+mj-lt"/>
              <a:buAutoNum type="romanLcPeriod"/>
            </a:pP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「インポート」ボタンをクリックし、マスタデータファイルを読み込みます。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pPr marL="425053" lvl="1" indent="-228600" algn="l">
              <a:buFont typeface="+mj-ea"/>
              <a:buAutoNum type="circleNumDbPlain" startAt="4"/>
            </a:pPr>
            <a:endParaRPr lang="en-US" altLang="ja-JP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タイトル 1"/>
          <p:cNvSpPr txBox="1">
            <a:spLocks/>
          </p:cNvSpPr>
          <p:nvPr/>
        </p:nvSpPr>
        <p:spPr>
          <a:xfrm>
            <a:off x="1424761" y="274638"/>
            <a:ext cx="713913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algn="l"/>
            <a:r>
              <a:rPr lang="en-US" altLang="ja-JP" sz="1600" dirty="0"/>
              <a:t>7.5 </a:t>
            </a:r>
            <a:r>
              <a:rPr lang="ja-JP" altLang="en-US" sz="1600" dirty="0"/>
              <a:t>その他マスタ（</a:t>
            </a:r>
            <a:r>
              <a:rPr lang="en-US" altLang="ja-JP" sz="1600" dirty="0"/>
              <a:t>CSV</a:t>
            </a:r>
            <a:r>
              <a:rPr lang="ja-JP" altLang="en-US" sz="1600" dirty="0"/>
              <a:t>形式） マスタデータファイルインポート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F84FAE1-4222-4FB8-B2E6-E4B67115923D}"/>
              </a:ext>
            </a:extLst>
          </p:cNvPr>
          <p:cNvGrpSpPr/>
          <p:nvPr/>
        </p:nvGrpSpPr>
        <p:grpSpPr>
          <a:xfrm>
            <a:off x="123415" y="2656395"/>
            <a:ext cx="1992573" cy="4066118"/>
            <a:chOff x="123415" y="2656395"/>
            <a:chExt cx="1992573" cy="4066118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0D02BBF9-8D33-4B31-B9F5-5257C0D51A21}"/>
                </a:ext>
              </a:extLst>
            </p:cNvPr>
            <p:cNvSpPr/>
            <p:nvPr/>
          </p:nvSpPr>
          <p:spPr>
            <a:xfrm>
              <a:off x="220550" y="4323979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インポートでデータファイル</a:t>
              </a:r>
              <a:b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エクスポート</a:t>
              </a: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3168F112-D3D6-4DE8-9DC1-6AD515CC76D2}"/>
                </a:ext>
              </a:extLst>
            </p:cNvPr>
            <p:cNvSpPr/>
            <p:nvPr/>
          </p:nvSpPr>
          <p:spPr>
            <a:xfrm>
              <a:off x="214876" y="5103512"/>
              <a:ext cx="1800000" cy="396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データファイル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Excel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編集／</a:t>
              </a:r>
              <a:b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</a:t>
              </a: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E09E4A12-D45E-4DC9-A759-18BA5FBEF227}"/>
                </a:ext>
              </a:extLst>
            </p:cNvPr>
            <p:cNvSpPr/>
            <p:nvPr/>
          </p:nvSpPr>
          <p:spPr>
            <a:xfrm>
              <a:off x="220550" y="3091266"/>
              <a:ext cx="1800000" cy="252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メニュー選択</a:t>
              </a:r>
            </a:p>
          </p:txBody>
        </p:sp>
        <p:sp>
          <p:nvSpPr>
            <p:cNvPr id="38" name="下矢印 33">
              <a:extLst>
                <a:ext uri="{FF2B5EF4-FFF2-40B4-BE49-F238E27FC236}">
                  <a16:creationId xmlns:a16="http://schemas.microsoft.com/office/drawing/2014/main" id="{2DE7B375-50EA-4B87-A4EA-00C9965FFAE0}"/>
                </a:ext>
              </a:extLst>
            </p:cNvPr>
            <p:cNvSpPr/>
            <p:nvPr/>
          </p:nvSpPr>
          <p:spPr>
            <a:xfrm>
              <a:off x="991888" y="5663988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39" name="下矢印 34">
              <a:extLst>
                <a:ext uri="{FF2B5EF4-FFF2-40B4-BE49-F238E27FC236}">
                  <a16:creationId xmlns:a16="http://schemas.microsoft.com/office/drawing/2014/main" id="{3C5B17A8-2AA4-4E94-9212-B1B011ADA563}"/>
                </a:ext>
              </a:extLst>
            </p:cNvPr>
            <p:cNvSpPr/>
            <p:nvPr/>
          </p:nvSpPr>
          <p:spPr>
            <a:xfrm>
              <a:off x="993795" y="6200570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0" name="角丸四角形 35">
              <a:extLst>
                <a:ext uri="{FF2B5EF4-FFF2-40B4-BE49-F238E27FC236}">
                  <a16:creationId xmlns:a16="http://schemas.microsoft.com/office/drawing/2014/main" id="{C11026AE-FFE4-4314-9B49-A80B701258F4}"/>
                </a:ext>
              </a:extLst>
            </p:cNvPr>
            <p:cNvSpPr/>
            <p:nvPr/>
          </p:nvSpPr>
          <p:spPr>
            <a:xfrm>
              <a:off x="669795" y="6456113"/>
              <a:ext cx="900000" cy="266400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承認・公開</a:t>
              </a:r>
            </a:p>
          </p:txBody>
        </p:sp>
        <p:sp>
          <p:nvSpPr>
            <p:cNvPr id="41" name="角丸四角形 36">
              <a:extLst>
                <a:ext uri="{FF2B5EF4-FFF2-40B4-BE49-F238E27FC236}">
                  <a16:creationId xmlns:a16="http://schemas.microsoft.com/office/drawing/2014/main" id="{13673E8F-7D90-43AD-BE2F-6ADF1829B7DD}"/>
                </a:ext>
              </a:extLst>
            </p:cNvPr>
            <p:cNvSpPr/>
            <p:nvPr/>
          </p:nvSpPr>
          <p:spPr>
            <a:xfrm>
              <a:off x="669795" y="5914884"/>
              <a:ext cx="900000" cy="2664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申請</a:t>
              </a:r>
            </a:p>
          </p:txBody>
        </p:sp>
        <p:sp>
          <p:nvSpPr>
            <p:cNvPr id="42" name="角丸四角形 38">
              <a:extLst>
                <a:ext uri="{FF2B5EF4-FFF2-40B4-BE49-F238E27FC236}">
                  <a16:creationId xmlns:a16="http://schemas.microsoft.com/office/drawing/2014/main" id="{713A3EAB-3B0E-49EA-A32D-3641DEC804D3}"/>
                </a:ext>
              </a:extLst>
            </p:cNvPr>
            <p:cNvSpPr/>
            <p:nvPr/>
          </p:nvSpPr>
          <p:spPr>
            <a:xfrm>
              <a:off x="123415" y="2814643"/>
              <a:ext cx="1992573" cy="2789671"/>
            </a:xfrm>
            <a:prstGeom prst="roundRect">
              <a:avLst>
                <a:gd name="adj" fmla="val 8069"/>
              </a:avLst>
            </a:prstGeom>
            <a:noFill/>
            <a:ln w="9525">
              <a:solidFill>
                <a:srgbClr val="C00000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3" name="角丸四角形 39">
              <a:extLst>
                <a:ext uri="{FF2B5EF4-FFF2-40B4-BE49-F238E27FC236}">
                  <a16:creationId xmlns:a16="http://schemas.microsoft.com/office/drawing/2014/main" id="{C9FE2B32-9F39-4706-893A-4D403633A597}"/>
                </a:ext>
              </a:extLst>
            </p:cNvPr>
            <p:cNvSpPr/>
            <p:nvPr/>
          </p:nvSpPr>
          <p:spPr>
            <a:xfrm>
              <a:off x="408856" y="2656395"/>
              <a:ext cx="1391369" cy="396000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noProof="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登録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 CSV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ファイル）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4" name="下矢印 40">
              <a:extLst>
                <a:ext uri="{FF2B5EF4-FFF2-40B4-BE49-F238E27FC236}">
                  <a16:creationId xmlns:a16="http://schemas.microsoft.com/office/drawing/2014/main" id="{C2D1BD89-FE53-48F0-B8BB-B5ECE58C3578}"/>
                </a:ext>
              </a:extLst>
            </p:cNvPr>
            <p:cNvSpPr/>
            <p:nvPr/>
          </p:nvSpPr>
          <p:spPr>
            <a:xfrm>
              <a:off x="993795" y="4914899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D8122061-D1D9-4709-8D6E-FE77EBBFA783}"/>
                </a:ext>
              </a:extLst>
            </p:cNvPr>
            <p:cNvSpPr/>
            <p:nvPr/>
          </p:nvSpPr>
          <p:spPr>
            <a:xfrm>
              <a:off x="219795" y="3581532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インポートで一覧を表示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6" name="下矢印 47">
              <a:extLst>
                <a:ext uri="{FF2B5EF4-FFF2-40B4-BE49-F238E27FC236}">
                  <a16:creationId xmlns:a16="http://schemas.microsoft.com/office/drawing/2014/main" id="{1396E321-9FC8-49BF-8E2E-409410ED8037}"/>
                </a:ext>
              </a:extLst>
            </p:cNvPr>
            <p:cNvSpPr/>
            <p:nvPr/>
          </p:nvSpPr>
          <p:spPr>
            <a:xfrm>
              <a:off x="993795" y="3379273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7" name="下矢印 48">
              <a:extLst>
                <a:ext uri="{FF2B5EF4-FFF2-40B4-BE49-F238E27FC236}">
                  <a16:creationId xmlns:a16="http://schemas.microsoft.com/office/drawing/2014/main" id="{78BC7056-3691-4F1F-8463-6FD3AFAD7D33}"/>
                </a:ext>
              </a:extLst>
            </p:cNvPr>
            <p:cNvSpPr/>
            <p:nvPr/>
          </p:nvSpPr>
          <p:spPr>
            <a:xfrm>
              <a:off x="993795" y="4147086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87901D90-BBA8-491A-9147-37EF0C07CD5A}"/>
              </a:ext>
            </a:extLst>
          </p:cNvPr>
          <p:cNvGrpSpPr/>
          <p:nvPr/>
        </p:nvGrpSpPr>
        <p:grpSpPr>
          <a:xfrm>
            <a:off x="2372626" y="2668275"/>
            <a:ext cx="6387465" cy="3807142"/>
            <a:chOff x="2372626" y="2668275"/>
            <a:chExt cx="6387465" cy="3807142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AF7C762E-57F4-4C62-AD7B-FFB606C39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2626" y="2668275"/>
              <a:ext cx="6387465" cy="3807142"/>
            </a:xfrm>
            <a:prstGeom prst="rect">
              <a:avLst/>
            </a:prstGeom>
          </p:spPr>
        </p:pic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19982FBC-3CF5-4B33-915D-6F9AE3E81CFD}"/>
                </a:ext>
              </a:extLst>
            </p:cNvPr>
            <p:cNvGrpSpPr/>
            <p:nvPr/>
          </p:nvGrpSpPr>
          <p:grpSpPr>
            <a:xfrm>
              <a:off x="3116450" y="3742885"/>
              <a:ext cx="4826606" cy="1493034"/>
              <a:chOff x="3116450" y="3742885"/>
              <a:chExt cx="4826606" cy="1493034"/>
            </a:xfrm>
          </p:grpSpPr>
          <p:sp>
            <p:nvSpPr>
              <p:cNvPr id="27" name="角丸四角形 26"/>
              <p:cNvSpPr/>
              <p:nvPr/>
            </p:nvSpPr>
            <p:spPr>
              <a:xfrm>
                <a:off x="3932862" y="4226628"/>
                <a:ext cx="2508445" cy="295925"/>
              </a:xfrm>
              <a:prstGeom prst="roundRect">
                <a:avLst>
                  <a:gd name="adj" fmla="val 3930"/>
                </a:avLst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indent="-266700" algn="ctr">
                  <a:buFontTx/>
                  <a:buNone/>
                </a:pPr>
                <a:endParaRPr kumimoji="1" lang="ja-JP" altLang="en-US" sz="10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8" name="正方形/長方形 27"/>
              <p:cNvSpPr/>
              <p:nvPr/>
            </p:nvSpPr>
            <p:spPr>
              <a:xfrm>
                <a:off x="6385561" y="4018501"/>
                <a:ext cx="674137" cy="43104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lvl="0" indent="-266700" algn="ctr">
                  <a:defRPr/>
                </a:pPr>
                <a:r>
                  <a:rPr lang="ja-JP" altLang="en-US" sz="1600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②</a:t>
                </a:r>
                <a:r>
                  <a:rPr lang="en-US" altLang="ja-JP" sz="1600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-ii</a:t>
                </a:r>
                <a:endParaRPr kumimoji="1" lang="ja-JP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  <p:sp>
            <p:nvSpPr>
              <p:cNvPr id="29" name="角丸四角形 28"/>
              <p:cNvSpPr/>
              <p:nvPr/>
            </p:nvSpPr>
            <p:spPr>
              <a:xfrm>
                <a:off x="3932864" y="4527140"/>
                <a:ext cx="2766988" cy="244681"/>
              </a:xfrm>
              <a:prstGeom prst="roundRect">
                <a:avLst>
                  <a:gd name="adj" fmla="val 3930"/>
                </a:avLst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indent="-266700" algn="ctr">
                  <a:buFontTx/>
                  <a:buNone/>
                </a:pPr>
                <a:endParaRPr kumimoji="1" lang="ja-JP" altLang="en-US" sz="10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31" name="正方形/長方形 30"/>
              <p:cNvSpPr/>
              <p:nvPr/>
            </p:nvSpPr>
            <p:spPr>
              <a:xfrm>
                <a:off x="5808508" y="4804875"/>
                <a:ext cx="674137" cy="43104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lvl="0" indent="-266700" algn="ctr">
                  <a:defRPr/>
                </a:pPr>
                <a:r>
                  <a:rPr lang="ja-JP" altLang="en-US" sz="1600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②</a:t>
                </a:r>
                <a:r>
                  <a:rPr lang="en-US" altLang="ja-JP" sz="1600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-iii</a:t>
                </a:r>
                <a:endParaRPr kumimoji="1" lang="ja-JP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  <p:sp>
            <p:nvSpPr>
              <p:cNvPr id="32" name="角丸四角形 31"/>
              <p:cNvSpPr/>
              <p:nvPr/>
            </p:nvSpPr>
            <p:spPr>
              <a:xfrm>
                <a:off x="6958397" y="4520024"/>
                <a:ext cx="817994" cy="251797"/>
              </a:xfrm>
              <a:prstGeom prst="roundRect">
                <a:avLst>
                  <a:gd name="adj" fmla="val 3930"/>
                </a:avLst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indent="-266700" algn="ctr">
                  <a:buFontTx/>
                  <a:buNone/>
                </a:pPr>
                <a:endParaRPr kumimoji="1" lang="ja-JP" altLang="en-US" sz="10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33" name="正方形/長方形 32"/>
              <p:cNvSpPr/>
              <p:nvPr/>
            </p:nvSpPr>
            <p:spPr>
              <a:xfrm>
                <a:off x="3649389" y="3742885"/>
                <a:ext cx="674137" cy="43104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1600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②</a:t>
                </a:r>
                <a:r>
                  <a:rPr lang="en-US" altLang="ja-JP" sz="1600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-</a:t>
                </a:r>
                <a:r>
                  <a:rPr kumimoji="1" lang="en-US" altLang="ja-JP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i</a:t>
                </a:r>
                <a:endParaRPr kumimoji="1" lang="ja-JP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  <p:sp>
            <p:nvSpPr>
              <p:cNvPr id="34" name="角丸四角形 33"/>
              <p:cNvSpPr/>
              <p:nvPr/>
            </p:nvSpPr>
            <p:spPr>
              <a:xfrm>
                <a:off x="3116450" y="3834663"/>
                <a:ext cx="532939" cy="219221"/>
              </a:xfrm>
              <a:prstGeom prst="roundRect">
                <a:avLst>
                  <a:gd name="adj" fmla="val 3930"/>
                </a:avLst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indent="-266700" algn="ctr">
                  <a:buFontTx/>
                  <a:buNone/>
                </a:pPr>
                <a:endParaRPr kumimoji="1" lang="ja-JP" altLang="en-US" sz="10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1FD362F9-0E77-43E2-A367-8D10C6CF7A6D}"/>
                  </a:ext>
                </a:extLst>
              </p:cNvPr>
              <p:cNvSpPr/>
              <p:nvPr/>
            </p:nvSpPr>
            <p:spPr>
              <a:xfrm>
                <a:off x="7268919" y="4795743"/>
                <a:ext cx="674137" cy="43104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lvl="0" indent="-266700" algn="ctr">
                  <a:defRPr/>
                </a:pPr>
                <a:r>
                  <a:rPr lang="ja-JP" altLang="en-US" sz="1600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②</a:t>
                </a:r>
                <a:r>
                  <a:rPr lang="en-US" altLang="ja-JP" sz="1600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-iv</a:t>
                </a:r>
                <a:endParaRPr kumimoji="1" lang="ja-JP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582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kumimoji="1" lang="ja-JP" altLang="en-US" sz="900" smtClean="0"/>
              <a:t>39</a:t>
            </a:fld>
            <a:endParaRPr kumimoji="1" lang="ja-JP" altLang="en-US" sz="900" dirty="0"/>
          </a:p>
        </p:txBody>
      </p:sp>
      <p:sp>
        <p:nvSpPr>
          <p:cNvPr id="49" name="コンテンツ プレースホルダー 5"/>
          <p:cNvSpPr txBox="1">
            <a:spLocks/>
          </p:cNvSpPr>
          <p:nvPr/>
        </p:nvSpPr>
        <p:spPr>
          <a:xfrm>
            <a:off x="521280" y="881010"/>
            <a:ext cx="8526338" cy="958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Wingdings" panose="05000000000000000000" pitchFamily="2" charset="2"/>
              <a:buChar char="l"/>
            </a:pPr>
            <a:r>
              <a:rPr lang="ja-JP" altLang="en-US" sz="1200" dirty="0">
                <a:solidFill>
                  <a:schemeClr val="tx1"/>
                </a:solidFill>
              </a:rPr>
              <a:t>マスタデータ（ドキュメント）ファイルをインポートします。</a:t>
            </a:r>
          </a:p>
          <a:p>
            <a:pPr marL="425053" lvl="1" indent="-228600" algn="l">
              <a:buFont typeface="+mj-ea"/>
              <a:buAutoNum type="circleNumDbPlain" startAt="3"/>
            </a:pP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インポートが終了すると「登録が完了しました。」と表示されます。</a:t>
            </a: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96453" lvl="1" algn="l"/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「エクスポート」タブをクリックし、「エクスポート」画面に戻ります。</a:t>
            </a:r>
          </a:p>
          <a:p>
            <a:pPr marL="425053" lvl="1" indent="-228600" algn="l">
              <a:buFont typeface="+mj-ea"/>
              <a:buAutoNum type="circleNumDbPlain" startAt="4"/>
            </a:pP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25053" lvl="1" indent="-228600" algn="l">
              <a:buFont typeface="+mj-ea"/>
              <a:buAutoNum type="circleNumDbPlain" startAt="4"/>
            </a:pP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タイトル 1"/>
          <p:cNvSpPr txBox="1">
            <a:spLocks/>
          </p:cNvSpPr>
          <p:nvPr/>
        </p:nvSpPr>
        <p:spPr>
          <a:xfrm>
            <a:off x="1424761" y="274638"/>
            <a:ext cx="713913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algn="l"/>
            <a:r>
              <a:rPr lang="en-US" altLang="ja-JP" sz="1600" dirty="0"/>
              <a:t>7.5 </a:t>
            </a:r>
            <a:r>
              <a:rPr lang="ja-JP" altLang="en-US" sz="1600" dirty="0"/>
              <a:t>その他マスタ（</a:t>
            </a:r>
            <a:r>
              <a:rPr lang="en-US" altLang="ja-JP" sz="1600" dirty="0"/>
              <a:t>CSV</a:t>
            </a:r>
            <a:r>
              <a:rPr lang="ja-JP" altLang="en-US" sz="1600" dirty="0"/>
              <a:t>形式） マスタデータファイルインポート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8271D4E-4301-4CDF-BAEC-8B63D25DF4C8}"/>
              </a:ext>
            </a:extLst>
          </p:cNvPr>
          <p:cNvGrpSpPr/>
          <p:nvPr/>
        </p:nvGrpSpPr>
        <p:grpSpPr>
          <a:xfrm>
            <a:off x="2212368" y="2854395"/>
            <a:ext cx="6937849" cy="1743607"/>
            <a:chOff x="2212368" y="2854395"/>
            <a:chExt cx="6937849" cy="1743607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14273EDE-F9A9-448D-A210-00DED5D10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2368" y="2854395"/>
              <a:ext cx="6937849" cy="1743607"/>
            </a:xfrm>
            <a:prstGeom prst="rect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50" name="正方形/長方形 49"/>
            <p:cNvSpPr/>
            <p:nvPr/>
          </p:nvSpPr>
          <p:spPr>
            <a:xfrm>
              <a:off x="2837557" y="3599108"/>
              <a:ext cx="378252" cy="32385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600" noProof="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③</a:t>
              </a: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53" name="角丸四角形 52"/>
            <p:cNvSpPr/>
            <p:nvPr/>
          </p:nvSpPr>
          <p:spPr>
            <a:xfrm>
              <a:off x="2297362" y="3358187"/>
              <a:ext cx="639584" cy="215367"/>
            </a:xfrm>
            <a:prstGeom prst="roundRect">
              <a:avLst>
                <a:gd name="adj" fmla="val 3930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D610BD63-4F4F-440E-991B-6C4D2020CCB1}"/>
              </a:ext>
            </a:extLst>
          </p:cNvPr>
          <p:cNvGrpSpPr/>
          <p:nvPr/>
        </p:nvGrpSpPr>
        <p:grpSpPr>
          <a:xfrm>
            <a:off x="123415" y="2656395"/>
            <a:ext cx="1992573" cy="4066118"/>
            <a:chOff x="123415" y="2656395"/>
            <a:chExt cx="1992573" cy="4066118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8B291E2A-C3EA-4389-892B-5430E9D55D28}"/>
                </a:ext>
              </a:extLst>
            </p:cNvPr>
            <p:cNvSpPr/>
            <p:nvPr/>
          </p:nvSpPr>
          <p:spPr>
            <a:xfrm>
              <a:off x="220550" y="4323979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インポートでデータファイル</a:t>
              </a:r>
              <a:b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エクスポート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F207D345-EC42-4709-926B-D5599269E44F}"/>
                </a:ext>
              </a:extLst>
            </p:cNvPr>
            <p:cNvSpPr/>
            <p:nvPr/>
          </p:nvSpPr>
          <p:spPr>
            <a:xfrm>
              <a:off x="214876" y="5103512"/>
              <a:ext cx="1800000" cy="396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データファイル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Excel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編集／</a:t>
              </a:r>
              <a:b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0D1C4257-927D-4DD5-BAE5-3786461185EF}"/>
                </a:ext>
              </a:extLst>
            </p:cNvPr>
            <p:cNvSpPr/>
            <p:nvPr/>
          </p:nvSpPr>
          <p:spPr>
            <a:xfrm>
              <a:off x="220550" y="3091266"/>
              <a:ext cx="1800000" cy="252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メニュー選択</a:t>
              </a:r>
            </a:p>
          </p:txBody>
        </p:sp>
        <p:sp>
          <p:nvSpPr>
            <p:cNvPr id="27" name="下矢印 33">
              <a:extLst>
                <a:ext uri="{FF2B5EF4-FFF2-40B4-BE49-F238E27FC236}">
                  <a16:creationId xmlns:a16="http://schemas.microsoft.com/office/drawing/2014/main" id="{A83C2A82-2619-487C-AB29-08B16CD83AA3}"/>
                </a:ext>
              </a:extLst>
            </p:cNvPr>
            <p:cNvSpPr/>
            <p:nvPr/>
          </p:nvSpPr>
          <p:spPr>
            <a:xfrm>
              <a:off x="991888" y="5663988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28" name="下矢印 34">
              <a:extLst>
                <a:ext uri="{FF2B5EF4-FFF2-40B4-BE49-F238E27FC236}">
                  <a16:creationId xmlns:a16="http://schemas.microsoft.com/office/drawing/2014/main" id="{CA276FA9-9072-4545-B137-B83C9C106109}"/>
                </a:ext>
              </a:extLst>
            </p:cNvPr>
            <p:cNvSpPr/>
            <p:nvPr/>
          </p:nvSpPr>
          <p:spPr>
            <a:xfrm>
              <a:off x="993795" y="6200570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29" name="角丸四角形 35">
              <a:extLst>
                <a:ext uri="{FF2B5EF4-FFF2-40B4-BE49-F238E27FC236}">
                  <a16:creationId xmlns:a16="http://schemas.microsoft.com/office/drawing/2014/main" id="{6D31CACC-195E-43B4-B5E4-7FBDECA6E2BD}"/>
                </a:ext>
              </a:extLst>
            </p:cNvPr>
            <p:cNvSpPr/>
            <p:nvPr/>
          </p:nvSpPr>
          <p:spPr>
            <a:xfrm>
              <a:off x="669795" y="6456113"/>
              <a:ext cx="900000" cy="266400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承認・公開</a:t>
              </a:r>
            </a:p>
          </p:txBody>
        </p:sp>
        <p:sp>
          <p:nvSpPr>
            <p:cNvPr id="30" name="角丸四角形 36">
              <a:extLst>
                <a:ext uri="{FF2B5EF4-FFF2-40B4-BE49-F238E27FC236}">
                  <a16:creationId xmlns:a16="http://schemas.microsoft.com/office/drawing/2014/main" id="{7FCAA4A3-64D3-45E1-BBBC-092AEB17C9CC}"/>
                </a:ext>
              </a:extLst>
            </p:cNvPr>
            <p:cNvSpPr/>
            <p:nvPr/>
          </p:nvSpPr>
          <p:spPr>
            <a:xfrm>
              <a:off x="669795" y="5914884"/>
              <a:ext cx="900000" cy="2664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申請</a:t>
              </a:r>
            </a:p>
          </p:txBody>
        </p:sp>
        <p:sp>
          <p:nvSpPr>
            <p:cNvPr id="31" name="角丸四角形 38">
              <a:extLst>
                <a:ext uri="{FF2B5EF4-FFF2-40B4-BE49-F238E27FC236}">
                  <a16:creationId xmlns:a16="http://schemas.microsoft.com/office/drawing/2014/main" id="{6722470F-EAC6-43CA-A943-FFA15EADC37C}"/>
                </a:ext>
              </a:extLst>
            </p:cNvPr>
            <p:cNvSpPr/>
            <p:nvPr/>
          </p:nvSpPr>
          <p:spPr>
            <a:xfrm>
              <a:off x="123415" y="2814643"/>
              <a:ext cx="1992573" cy="2789671"/>
            </a:xfrm>
            <a:prstGeom prst="roundRect">
              <a:avLst>
                <a:gd name="adj" fmla="val 8069"/>
              </a:avLst>
            </a:prstGeom>
            <a:noFill/>
            <a:ln w="9525">
              <a:solidFill>
                <a:srgbClr val="C00000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32" name="角丸四角形 39">
              <a:extLst>
                <a:ext uri="{FF2B5EF4-FFF2-40B4-BE49-F238E27FC236}">
                  <a16:creationId xmlns:a16="http://schemas.microsoft.com/office/drawing/2014/main" id="{0382E456-255F-47B0-A946-3A391D875801}"/>
                </a:ext>
              </a:extLst>
            </p:cNvPr>
            <p:cNvSpPr/>
            <p:nvPr/>
          </p:nvSpPr>
          <p:spPr>
            <a:xfrm>
              <a:off x="408856" y="2656395"/>
              <a:ext cx="1391369" cy="396000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noProof="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登録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 CSV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ファイル）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33" name="下矢印 40">
              <a:extLst>
                <a:ext uri="{FF2B5EF4-FFF2-40B4-BE49-F238E27FC236}">
                  <a16:creationId xmlns:a16="http://schemas.microsoft.com/office/drawing/2014/main" id="{4BAEC6A0-6E47-4C0C-B17B-763CA157FFC7}"/>
                </a:ext>
              </a:extLst>
            </p:cNvPr>
            <p:cNvSpPr/>
            <p:nvPr/>
          </p:nvSpPr>
          <p:spPr>
            <a:xfrm>
              <a:off x="993795" y="4914899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087EFD77-A089-4C60-AF08-55333A3BC4D2}"/>
                </a:ext>
              </a:extLst>
            </p:cNvPr>
            <p:cNvSpPr/>
            <p:nvPr/>
          </p:nvSpPr>
          <p:spPr>
            <a:xfrm>
              <a:off x="219795" y="3581532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インポートで一覧を表示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" name="下矢印 47">
              <a:extLst>
                <a:ext uri="{FF2B5EF4-FFF2-40B4-BE49-F238E27FC236}">
                  <a16:creationId xmlns:a16="http://schemas.microsoft.com/office/drawing/2014/main" id="{F1157965-42E2-4140-98F8-296621D39885}"/>
                </a:ext>
              </a:extLst>
            </p:cNvPr>
            <p:cNvSpPr/>
            <p:nvPr/>
          </p:nvSpPr>
          <p:spPr>
            <a:xfrm>
              <a:off x="993795" y="3379273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36" name="下矢印 48">
              <a:extLst>
                <a:ext uri="{FF2B5EF4-FFF2-40B4-BE49-F238E27FC236}">
                  <a16:creationId xmlns:a16="http://schemas.microsoft.com/office/drawing/2014/main" id="{69D395D9-27A4-4057-889A-BD9AADDF1F6E}"/>
                </a:ext>
              </a:extLst>
            </p:cNvPr>
            <p:cNvSpPr/>
            <p:nvPr/>
          </p:nvSpPr>
          <p:spPr>
            <a:xfrm>
              <a:off x="993795" y="4147086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71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963091"/>
              </p:ext>
            </p:extLst>
          </p:nvPr>
        </p:nvGraphicFramePr>
        <p:xfrm>
          <a:off x="53344" y="1264403"/>
          <a:ext cx="9020503" cy="5161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8103">
                  <a:extLst>
                    <a:ext uri="{9D8B030D-6E8A-4147-A177-3AD203B41FA5}">
                      <a16:colId xmlns:a16="http://schemas.microsoft.com/office/drawing/2014/main" val="985805875"/>
                    </a:ext>
                  </a:extLst>
                </a:gridCol>
                <a:gridCol w="8432400">
                  <a:extLst>
                    <a:ext uri="{9D8B030D-6E8A-4147-A177-3AD203B41FA5}">
                      <a16:colId xmlns:a16="http://schemas.microsoft.com/office/drawing/2014/main" val="3052356585"/>
                    </a:ext>
                  </a:extLst>
                </a:gridCol>
              </a:tblGrid>
              <a:tr h="405067">
                <a:tc>
                  <a:txBody>
                    <a:bodyPr/>
                    <a:lstStyle/>
                    <a:p>
                      <a:r>
                        <a:rPr kumimoji="1" lang="ja-JP" altLang="en-US" sz="1000" b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実施</a:t>
                      </a:r>
                      <a:endParaRPr kumimoji="1" lang="en-US" altLang="ja-JP" sz="10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00" b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時期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43769"/>
                  </a:ext>
                </a:extLst>
              </a:tr>
              <a:tr h="405067">
                <a:tc>
                  <a:txBody>
                    <a:bodyPr/>
                    <a:lstStyle/>
                    <a:p>
                      <a:r>
                        <a:rPr kumimoji="1" lang="en-US" altLang="ja-JP" sz="1000" b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PIM</a:t>
                      </a:r>
                      <a:endParaRPr kumimoji="1" lang="ja-JP" altLang="en-US" sz="10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445577"/>
                  </a:ext>
                </a:extLst>
              </a:tr>
              <a:tr h="734583">
                <a:tc>
                  <a:txBody>
                    <a:bodyPr/>
                    <a:lstStyle/>
                    <a:p>
                      <a:r>
                        <a:rPr kumimoji="1" lang="ja-JP" altLang="en-US" sz="900" b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事業部営業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86695"/>
                  </a:ext>
                </a:extLst>
              </a:tr>
              <a:tr h="717015">
                <a:tc>
                  <a:txBody>
                    <a:bodyPr/>
                    <a:lstStyle/>
                    <a:p>
                      <a:r>
                        <a:rPr kumimoji="1" lang="en-US" altLang="ja-JP" sz="1000" b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BU</a:t>
                      </a:r>
                    </a:p>
                    <a:p>
                      <a:r>
                        <a:rPr kumimoji="1" lang="ja-JP" altLang="en-US" sz="1000" b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営業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20760"/>
                  </a:ext>
                </a:extLst>
              </a:tr>
              <a:tr h="1452979">
                <a:tc>
                  <a:txBody>
                    <a:bodyPr/>
                    <a:lstStyle/>
                    <a:p>
                      <a:r>
                        <a:rPr kumimoji="1" lang="en-US" altLang="ja-JP" sz="1000" b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BU</a:t>
                      </a:r>
                    </a:p>
                    <a:p>
                      <a:r>
                        <a:rPr kumimoji="1" lang="ja-JP" altLang="en-US" sz="1000" b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設計</a:t>
                      </a:r>
                      <a:endParaRPr kumimoji="1" lang="en-US" altLang="ja-JP" sz="10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00" b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部門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129183"/>
                  </a:ext>
                </a:extLst>
              </a:tr>
              <a:tr h="709684">
                <a:tc>
                  <a:txBody>
                    <a:bodyPr/>
                    <a:lstStyle/>
                    <a:p>
                      <a:r>
                        <a:rPr kumimoji="1" lang="ja-JP" altLang="en-US" sz="1000" b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各海外販社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562252"/>
                  </a:ext>
                </a:extLst>
              </a:tr>
              <a:tr h="736979">
                <a:tc>
                  <a:txBody>
                    <a:bodyPr/>
                    <a:lstStyle/>
                    <a:p>
                      <a:r>
                        <a:rPr kumimoji="1" lang="ja-JP" altLang="en-US" sz="1000" b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事業部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008919"/>
                  </a:ext>
                </a:extLst>
              </a:tr>
            </a:tbl>
          </a:graphicData>
        </a:graphic>
      </p:graphicFrame>
      <p:sp>
        <p:nvSpPr>
          <p:cNvPr id="23" name="正方形/長方形 22"/>
          <p:cNvSpPr/>
          <p:nvPr/>
        </p:nvSpPr>
        <p:spPr>
          <a:xfrm>
            <a:off x="687284" y="2152650"/>
            <a:ext cx="887875" cy="268893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indent="-266700" algn="ctr">
              <a:buFontTx/>
              <a:buNone/>
            </a:pPr>
            <a:endParaRPr kumimoji="1" lang="ja-JP" altLang="en-US" sz="1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763489" y="2245398"/>
            <a:ext cx="720000" cy="349387"/>
          </a:xfrm>
          <a:prstGeom prst="roundRect">
            <a:avLst/>
          </a:prstGeom>
          <a:solidFill>
            <a:schemeClr val="bg1"/>
          </a:solidFill>
          <a:ln cmpd="sng">
            <a:solidFill>
              <a:schemeClr val="tx2">
                <a:lumMod val="7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マスタデータ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登録</a:t>
            </a:r>
            <a:endParaRPr lang="en-US" altLang="ja-JP" sz="8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6663936" y="5025144"/>
            <a:ext cx="1081021" cy="618962"/>
          </a:xfrm>
          <a:prstGeom prst="roundRect">
            <a:avLst/>
          </a:prstGeom>
          <a:solidFill>
            <a:schemeClr val="bg1"/>
          </a:solidFill>
          <a:ln cmpd="sng">
            <a:solidFill>
              <a:schemeClr val="tx2">
                <a:lumMod val="7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マスタデータ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情報の</a:t>
            </a:r>
          </a:p>
          <a:p>
            <a:pPr algn="ctr"/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表示設定</a:t>
            </a:r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入力</a:t>
            </a:r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確認</a:t>
            </a:r>
          </a:p>
          <a:p>
            <a:pPr algn="ctr"/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自由記述欄など</a:t>
            </a:r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ctr"/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（海外販社）</a:t>
            </a:r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7952426" y="5025144"/>
            <a:ext cx="416780" cy="618962"/>
          </a:xfrm>
          <a:prstGeom prst="roundRect">
            <a:avLst/>
          </a:prstGeom>
          <a:solidFill>
            <a:schemeClr val="bg1"/>
          </a:solidFill>
          <a:ln cmpd="sng">
            <a:solidFill>
              <a:schemeClr val="tx2">
                <a:lumMod val="7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公開申請</a:t>
            </a:r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8621286" y="5025144"/>
            <a:ext cx="416780" cy="618962"/>
          </a:xfrm>
          <a:prstGeom prst="roundRect">
            <a:avLst/>
          </a:prstGeom>
          <a:solidFill>
            <a:schemeClr val="bg1"/>
          </a:solidFill>
          <a:ln cmpd="sng">
            <a:solidFill>
              <a:schemeClr val="tx2">
                <a:lumMod val="7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公開承認</a:t>
            </a:r>
          </a:p>
        </p:txBody>
      </p:sp>
      <p:cxnSp>
        <p:nvCxnSpPr>
          <p:cNvPr id="154" name="カギ線コネクタ 153"/>
          <p:cNvCxnSpPr>
            <a:stCxn id="141" idx="3"/>
            <a:endCxn id="150" idx="1"/>
          </p:cNvCxnSpPr>
          <p:nvPr/>
        </p:nvCxnSpPr>
        <p:spPr>
          <a:xfrm>
            <a:off x="6337799" y="3543824"/>
            <a:ext cx="326137" cy="1790801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154"/>
          <p:cNvCxnSpPr>
            <a:stCxn id="150" idx="3"/>
            <a:endCxn id="151" idx="1"/>
          </p:cNvCxnSpPr>
          <p:nvPr/>
        </p:nvCxnSpPr>
        <p:spPr>
          <a:xfrm>
            <a:off x="7719557" y="5334625"/>
            <a:ext cx="232871" cy="0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矢印コネクタ 155"/>
          <p:cNvCxnSpPr>
            <a:stCxn id="151" idx="3"/>
            <a:endCxn id="153" idx="1"/>
          </p:cNvCxnSpPr>
          <p:nvPr/>
        </p:nvCxnSpPr>
        <p:spPr>
          <a:xfrm>
            <a:off x="8369206" y="5334625"/>
            <a:ext cx="252080" cy="0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テキスト ボックス 158"/>
          <p:cNvSpPr txBox="1"/>
          <p:nvPr/>
        </p:nvSpPr>
        <p:spPr>
          <a:xfrm>
            <a:off x="763489" y="2945309"/>
            <a:ext cx="720000" cy="349387"/>
          </a:xfrm>
          <a:prstGeom prst="roundRect">
            <a:avLst/>
          </a:prstGeom>
          <a:solidFill>
            <a:schemeClr val="bg1"/>
          </a:solidFill>
          <a:ln cmpd="sng">
            <a:solidFill>
              <a:schemeClr val="tx2">
                <a:lumMod val="7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マスタデータ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公開先設定</a:t>
            </a:r>
            <a:endParaRPr lang="en-US" altLang="ja-JP" sz="8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72" name="グラフィックス 131" descr="封筒">
            <a:extLst>
              <a:ext uri="{FF2B5EF4-FFF2-40B4-BE49-F238E27FC236}">
                <a16:creationId xmlns:a16="http://schemas.microsoft.com/office/drawing/2014/main" id="{78DCE877-C58C-4ADB-9A55-537058DBE7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29839" y="5388401"/>
            <a:ext cx="167335" cy="177277"/>
          </a:xfrm>
          <a:prstGeom prst="rect">
            <a:avLst/>
          </a:prstGeom>
        </p:spPr>
      </p:pic>
      <p:cxnSp>
        <p:nvCxnSpPr>
          <p:cNvPr id="144" name="カギ線コネクタ 143"/>
          <p:cNvCxnSpPr>
            <a:stCxn id="158" idx="3"/>
            <a:endCxn id="141" idx="1"/>
          </p:cNvCxnSpPr>
          <p:nvPr/>
        </p:nvCxnSpPr>
        <p:spPr>
          <a:xfrm flipV="1">
            <a:off x="4847850" y="3543824"/>
            <a:ext cx="1073170" cy="1051990"/>
          </a:xfrm>
          <a:prstGeom prst="bentConnector3">
            <a:avLst>
              <a:gd name="adj1" fmla="val 84082"/>
            </a:avLst>
          </a:prstGeom>
          <a:ln w="38100" cmpd="sng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矢印コネクタ 145"/>
          <p:cNvCxnSpPr>
            <a:stCxn id="137" idx="3"/>
            <a:endCxn id="140" idx="1"/>
          </p:cNvCxnSpPr>
          <p:nvPr/>
        </p:nvCxnSpPr>
        <p:spPr>
          <a:xfrm>
            <a:off x="3787926" y="3884814"/>
            <a:ext cx="405394" cy="0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矢印コネクタ 147"/>
          <p:cNvCxnSpPr>
            <a:stCxn id="157" idx="3"/>
            <a:endCxn id="158" idx="1"/>
          </p:cNvCxnSpPr>
          <p:nvPr/>
        </p:nvCxnSpPr>
        <p:spPr>
          <a:xfrm>
            <a:off x="3732299" y="4595814"/>
            <a:ext cx="467119" cy="0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角丸四角形 45"/>
          <p:cNvSpPr/>
          <p:nvPr/>
        </p:nvSpPr>
        <p:spPr>
          <a:xfrm>
            <a:off x="5097942" y="2927616"/>
            <a:ext cx="1290911" cy="1066991"/>
          </a:xfrm>
          <a:prstGeom prst="roundRect">
            <a:avLst/>
          </a:prstGeom>
          <a:noFill/>
          <a:ln w="9525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2462728" y="3575333"/>
            <a:ext cx="1325198" cy="618962"/>
          </a:xfrm>
          <a:prstGeom prst="roundRect">
            <a:avLst/>
          </a:prstGeom>
          <a:solidFill>
            <a:schemeClr val="bg1"/>
          </a:solidFill>
          <a:ln cmpd="sng">
            <a:solidFill>
              <a:schemeClr val="tx2">
                <a:lumMod val="7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マスタデータ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endParaRPr lang="en-US" altLang="ja-JP" sz="8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表示設定</a:t>
            </a:r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入力</a:t>
            </a:r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確認</a:t>
            </a:r>
          </a:p>
          <a:p>
            <a:pPr algn="ctr"/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自由記述欄など</a:t>
            </a:r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ctr"/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（国内）</a:t>
            </a:r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5185698" y="3173013"/>
            <a:ext cx="416779" cy="745813"/>
          </a:xfrm>
          <a:prstGeom prst="roundRect">
            <a:avLst/>
          </a:prstGeom>
          <a:solidFill>
            <a:schemeClr val="bg1"/>
          </a:solidFill>
          <a:ln cmpd="sng">
            <a:solidFill>
              <a:schemeClr val="tx2">
                <a:lumMod val="7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</a:p>
          <a:p>
            <a:pPr algn="ctr"/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公開承認</a:t>
            </a:r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国内</a:t>
            </a:r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4193320" y="3575333"/>
            <a:ext cx="648434" cy="618962"/>
          </a:xfrm>
          <a:prstGeom prst="roundRect">
            <a:avLst/>
          </a:prstGeom>
          <a:solidFill>
            <a:schemeClr val="bg1"/>
          </a:solidFill>
          <a:ln cmpd="sng">
            <a:solidFill>
              <a:schemeClr val="tx2">
                <a:lumMod val="7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</a:p>
          <a:p>
            <a:pPr algn="ctr"/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公開申請</a:t>
            </a:r>
            <a:endParaRPr lang="en-US" altLang="ja-JP" sz="8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国内</a:t>
            </a:r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8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5921020" y="3170917"/>
            <a:ext cx="416779" cy="745813"/>
          </a:xfrm>
          <a:prstGeom prst="roundRect">
            <a:avLst/>
          </a:prstGeom>
          <a:solidFill>
            <a:schemeClr val="bg1"/>
          </a:solidFill>
          <a:ln cmpd="sng">
            <a:solidFill>
              <a:schemeClr val="tx2">
                <a:lumMod val="7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</a:p>
          <a:p>
            <a:pPr algn="ctr"/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公開承認</a:t>
            </a:r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グローバル</a:t>
            </a:r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pic>
        <p:nvPicPr>
          <p:cNvPr id="163" name="グラフィックス 131" descr="封筒">
            <a:extLst>
              <a:ext uri="{FF2B5EF4-FFF2-40B4-BE49-F238E27FC236}">
                <a16:creationId xmlns:a16="http://schemas.microsoft.com/office/drawing/2014/main" id="{78DCE877-C58C-4ADB-9A55-537058DBE7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29748" y="3332922"/>
            <a:ext cx="167335" cy="177277"/>
          </a:xfrm>
          <a:prstGeom prst="rect">
            <a:avLst/>
          </a:prstGeom>
        </p:spPr>
      </p:pic>
      <p:pic>
        <p:nvPicPr>
          <p:cNvPr id="164" name="グラフィックス 131" descr="封筒">
            <a:extLst>
              <a:ext uri="{FF2B5EF4-FFF2-40B4-BE49-F238E27FC236}">
                <a16:creationId xmlns:a16="http://schemas.microsoft.com/office/drawing/2014/main" id="{78DCE877-C58C-4ADB-9A55-537058DBE7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9763" y="3343082"/>
            <a:ext cx="167335" cy="177277"/>
          </a:xfrm>
          <a:prstGeom prst="rect">
            <a:avLst/>
          </a:prstGeom>
        </p:spPr>
      </p:pic>
      <p:sp>
        <p:nvSpPr>
          <p:cNvPr id="157" name="テキスト ボックス 156"/>
          <p:cNvSpPr txBox="1"/>
          <p:nvPr/>
        </p:nvSpPr>
        <p:spPr>
          <a:xfrm>
            <a:off x="2468684" y="4286333"/>
            <a:ext cx="1319242" cy="618962"/>
          </a:xfrm>
          <a:prstGeom prst="roundRect">
            <a:avLst/>
          </a:prstGeom>
          <a:solidFill>
            <a:schemeClr val="bg1"/>
          </a:solidFill>
          <a:ln cmpd="sng">
            <a:solidFill>
              <a:schemeClr val="tx2">
                <a:lumMod val="7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マスタデータ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endParaRPr lang="en-US" altLang="ja-JP" sz="8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表示設定</a:t>
            </a:r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入力</a:t>
            </a:r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確認</a:t>
            </a:r>
          </a:p>
          <a:p>
            <a:pPr algn="ctr"/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自由記述欄など</a:t>
            </a:r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ctr"/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（グローバル）</a:t>
            </a: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4199416" y="4286333"/>
            <a:ext cx="648434" cy="618962"/>
          </a:xfrm>
          <a:prstGeom prst="roundRect">
            <a:avLst/>
          </a:prstGeom>
          <a:solidFill>
            <a:schemeClr val="bg1"/>
          </a:solidFill>
          <a:ln cmpd="sng">
            <a:solidFill>
              <a:schemeClr val="tx2">
                <a:lumMod val="7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</a:p>
          <a:p>
            <a:pPr algn="ctr"/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公開申請</a:t>
            </a:r>
            <a:endParaRPr lang="en-US" altLang="ja-JP" sz="8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グローバル</a:t>
            </a:r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8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55" name="グループ化 54"/>
          <p:cNvGrpSpPr/>
          <p:nvPr/>
        </p:nvGrpSpPr>
        <p:grpSpPr>
          <a:xfrm>
            <a:off x="2264242" y="3160343"/>
            <a:ext cx="1632966" cy="1876214"/>
            <a:chOff x="1690144" y="34962"/>
            <a:chExt cx="3031987" cy="6477195"/>
          </a:xfrm>
        </p:grpSpPr>
        <p:sp>
          <p:nvSpPr>
            <p:cNvPr id="187" name="角丸四角形 186"/>
            <p:cNvSpPr/>
            <p:nvPr/>
          </p:nvSpPr>
          <p:spPr>
            <a:xfrm>
              <a:off x="1690144" y="809899"/>
              <a:ext cx="3031987" cy="5702258"/>
            </a:xfrm>
            <a:prstGeom prst="roundRect">
              <a:avLst/>
            </a:prstGeom>
            <a:noFill/>
            <a:ln w="9525">
              <a:solidFill>
                <a:srgbClr val="C0000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endParaRPr lang="ja-JP" altLang="en-US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88" name="角丸四角形 187"/>
            <p:cNvSpPr/>
            <p:nvPr/>
          </p:nvSpPr>
          <p:spPr>
            <a:xfrm>
              <a:off x="2470972" y="34962"/>
              <a:ext cx="1670071" cy="1172297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8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</a:t>
              </a:r>
              <a:endPara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indent="-266700" algn="ctr"/>
              <a:r>
                <a:rPr lang="ja-JP" altLang="en-US" sz="8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登録</a:t>
              </a:r>
            </a:p>
          </p:txBody>
        </p:sp>
      </p:grpSp>
      <p:grpSp>
        <p:nvGrpSpPr>
          <p:cNvPr id="58" name="グループ化 57"/>
          <p:cNvGrpSpPr/>
          <p:nvPr/>
        </p:nvGrpSpPr>
        <p:grpSpPr>
          <a:xfrm>
            <a:off x="4057704" y="2822375"/>
            <a:ext cx="2024884" cy="2214182"/>
            <a:chOff x="4724434" y="-1131814"/>
            <a:chExt cx="6816091" cy="7643971"/>
          </a:xfrm>
        </p:grpSpPr>
        <p:sp>
          <p:nvSpPr>
            <p:cNvPr id="191" name="角丸四角形 190"/>
            <p:cNvSpPr/>
            <p:nvPr/>
          </p:nvSpPr>
          <p:spPr>
            <a:xfrm>
              <a:off x="4724434" y="809898"/>
              <a:ext cx="2916000" cy="5702259"/>
            </a:xfrm>
            <a:prstGeom prst="roundRect">
              <a:avLst/>
            </a:prstGeom>
            <a:noFill/>
            <a:ln w="9525">
              <a:solidFill>
                <a:schemeClr val="tx2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endParaRPr lang="ja-JP" altLang="en-US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93" name="角丸四角形 192"/>
            <p:cNvSpPr/>
            <p:nvPr/>
          </p:nvSpPr>
          <p:spPr>
            <a:xfrm>
              <a:off x="5526581" y="460604"/>
              <a:ext cx="1305896" cy="641088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8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申請</a:t>
              </a:r>
            </a:p>
          </p:txBody>
        </p:sp>
        <p:sp>
          <p:nvSpPr>
            <p:cNvPr id="47" name="角丸四角形 46"/>
            <p:cNvSpPr/>
            <p:nvPr/>
          </p:nvSpPr>
          <p:spPr>
            <a:xfrm>
              <a:off x="9437363" y="-1131814"/>
              <a:ext cx="2103162" cy="62141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8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承認・公開</a:t>
              </a:r>
            </a:p>
          </p:txBody>
        </p:sp>
      </p:grpSp>
      <p:cxnSp>
        <p:nvCxnSpPr>
          <p:cNvPr id="199" name="カギ線コネクタ 198"/>
          <p:cNvCxnSpPr>
            <a:endCxn id="137" idx="1"/>
          </p:cNvCxnSpPr>
          <p:nvPr/>
        </p:nvCxnSpPr>
        <p:spPr>
          <a:xfrm rot="16200000" flipH="1">
            <a:off x="1215702" y="2637787"/>
            <a:ext cx="2104579" cy="389473"/>
          </a:xfrm>
          <a:prstGeom prst="bentConnector2">
            <a:avLst/>
          </a:prstGeom>
          <a:ln w="38100" cmpd="sng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カギ線コネクタ 200"/>
          <p:cNvCxnSpPr>
            <a:endCxn id="157" idx="1"/>
          </p:cNvCxnSpPr>
          <p:nvPr/>
        </p:nvCxnSpPr>
        <p:spPr>
          <a:xfrm rot="16200000" flipH="1">
            <a:off x="863180" y="2990309"/>
            <a:ext cx="2815579" cy="395429"/>
          </a:xfrm>
          <a:prstGeom prst="bentConnector2">
            <a:avLst/>
          </a:prstGeom>
          <a:ln w="38100" cmpd="sng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>
            <a:stCxn id="140" idx="3"/>
            <a:endCxn id="138" idx="1"/>
          </p:cNvCxnSpPr>
          <p:nvPr/>
        </p:nvCxnSpPr>
        <p:spPr>
          <a:xfrm flipV="1">
            <a:off x="4841754" y="3545920"/>
            <a:ext cx="343944" cy="338894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136" idx="2"/>
            <a:endCxn id="159" idx="0"/>
          </p:cNvCxnSpPr>
          <p:nvPr/>
        </p:nvCxnSpPr>
        <p:spPr>
          <a:xfrm>
            <a:off x="1123489" y="2594785"/>
            <a:ext cx="0" cy="350524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159" idx="2"/>
            <a:endCxn id="49" idx="0"/>
          </p:cNvCxnSpPr>
          <p:nvPr/>
        </p:nvCxnSpPr>
        <p:spPr>
          <a:xfrm>
            <a:off x="1123489" y="3294696"/>
            <a:ext cx="0" cy="350524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49" idx="2"/>
            <a:endCxn id="50" idx="0"/>
          </p:cNvCxnSpPr>
          <p:nvPr/>
        </p:nvCxnSpPr>
        <p:spPr>
          <a:xfrm>
            <a:off x="1123489" y="3994607"/>
            <a:ext cx="0" cy="350525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カギ線コネクタ 83"/>
          <p:cNvCxnSpPr>
            <a:stCxn id="50" idx="3"/>
          </p:cNvCxnSpPr>
          <p:nvPr/>
        </p:nvCxnSpPr>
        <p:spPr>
          <a:xfrm flipV="1">
            <a:off x="1483489" y="1970225"/>
            <a:ext cx="296112" cy="2549601"/>
          </a:xfrm>
          <a:prstGeom prst="bentConnector2">
            <a:avLst/>
          </a:prstGeom>
          <a:ln w="38100" cmpd="sng">
            <a:solidFill>
              <a:schemeClr val="tx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>
            <a:stCxn id="159" idx="3"/>
          </p:cNvCxnSpPr>
          <p:nvPr/>
        </p:nvCxnSpPr>
        <p:spPr>
          <a:xfrm flipV="1">
            <a:off x="1483489" y="3120002"/>
            <a:ext cx="318543" cy="1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 flipV="1">
            <a:off x="1483489" y="2420089"/>
            <a:ext cx="318543" cy="1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/>
          <p:nvPr/>
        </p:nvCxnSpPr>
        <p:spPr>
          <a:xfrm flipV="1">
            <a:off x="1454192" y="3819913"/>
            <a:ext cx="318543" cy="1"/>
          </a:xfrm>
          <a:prstGeom prst="straightConnector1">
            <a:avLst/>
          </a:prstGeom>
          <a:ln w="38100" cmpd="sng">
            <a:solidFill>
              <a:schemeClr val="tx2">
                <a:lumMod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763489" y="3645220"/>
            <a:ext cx="720000" cy="349387"/>
          </a:xfrm>
          <a:prstGeom prst="roundRect">
            <a:avLst/>
          </a:prstGeom>
          <a:solidFill>
            <a:schemeClr val="bg1"/>
          </a:solidFill>
          <a:ln cmpd="sng">
            <a:solidFill>
              <a:schemeClr val="tx2">
                <a:lumMod val="7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マスタデータ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連携先設定</a:t>
            </a:r>
            <a:endParaRPr lang="en-US" altLang="ja-JP" sz="8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63489" y="4345132"/>
            <a:ext cx="720000" cy="349387"/>
          </a:xfrm>
          <a:prstGeom prst="roundRect">
            <a:avLst/>
          </a:prstGeom>
          <a:solidFill>
            <a:schemeClr val="bg1"/>
          </a:solidFill>
          <a:ln cmpd="sng">
            <a:solidFill>
              <a:schemeClr val="tx2">
                <a:lumMod val="7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マスタデータ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公開処理</a:t>
            </a:r>
            <a:endParaRPr lang="en-US" altLang="ja-JP" sz="8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円柱 30"/>
          <p:cNvSpPr/>
          <p:nvPr/>
        </p:nvSpPr>
        <p:spPr>
          <a:xfrm>
            <a:off x="901700" y="1688715"/>
            <a:ext cx="6546530" cy="300423"/>
          </a:xfrm>
          <a:prstGeom prst="can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indent="-266700" algn="ctr">
              <a:buFontTx/>
              <a:buNone/>
            </a:pPr>
            <a:endParaRPr kumimoji="1" lang="ja-JP" altLang="en-US" sz="1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" name="タイトル 1"/>
          <p:cNvSpPr txBox="1">
            <a:spLocks/>
          </p:cNvSpPr>
          <p:nvPr/>
        </p:nvSpPr>
        <p:spPr>
          <a:xfrm>
            <a:off x="1400185" y="279558"/>
            <a:ext cx="713913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 algn="l"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２．</a:t>
            </a:r>
            <a:r>
              <a:rPr lang="ja-JP" altLang="en-US" sz="1800" dirty="0"/>
              <a:t>マスタデータ</a:t>
            </a:r>
            <a:r>
              <a:rPr lang="ja-JP" altLang="en-US" sz="1800" dirty="0">
                <a:solidFill>
                  <a:prstClr val="black"/>
                </a:solidFill>
              </a:rPr>
              <a:t>登録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フロー</a:t>
            </a:r>
          </a:p>
        </p:txBody>
      </p:sp>
      <p:sp>
        <p:nvSpPr>
          <p:cNvPr id="61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388000" y="6544800"/>
            <a:ext cx="694800" cy="293117"/>
          </a:xfrm>
        </p:spPr>
        <p:txBody>
          <a:bodyPr/>
          <a:lstStyle/>
          <a:p>
            <a:r>
              <a:rPr kumimoji="1" lang="en-US" altLang="ja-JP" sz="900" dirty="0">
                <a:solidFill>
                  <a:srgbClr val="898989"/>
                </a:solidFill>
                <a:latin typeface="+mj-lt"/>
              </a:rPr>
              <a:t>3</a:t>
            </a:r>
            <a:endParaRPr kumimoji="1" lang="ja-JP" altLang="en-US" sz="900" dirty="0">
              <a:solidFill>
                <a:srgbClr val="898989"/>
              </a:solidFill>
              <a:latin typeface="+mj-lt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026A2E5-E2F6-49C8-A568-DDA02063AC57}"/>
              </a:ext>
            </a:extLst>
          </p:cNvPr>
          <p:cNvGrpSpPr/>
          <p:nvPr/>
        </p:nvGrpSpPr>
        <p:grpSpPr>
          <a:xfrm>
            <a:off x="6650381" y="2952885"/>
            <a:ext cx="2421315" cy="852745"/>
            <a:chOff x="6650381" y="2952885"/>
            <a:chExt cx="2421315" cy="852745"/>
          </a:xfrm>
        </p:grpSpPr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6E146278-01E8-4B89-BB49-4638EC5247AF}"/>
                </a:ext>
              </a:extLst>
            </p:cNvPr>
            <p:cNvSpPr txBox="1"/>
            <p:nvPr/>
          </p:nvSpPr>
          <p:spPr>
            <a:xfrm>
              <a:off x="6650381" y="2979321"/>
              <a:ext cx="2421315" cy="826309"/>
            </a:xfrm>
            <a:prstGeom prst="rect">
              <a:avLst/>
            </a:prstGeom>
            <a:noFill/>
            <a:ln cmpd="sng">
              <a:noFill/>
            </a:ln>
          </p:spPr>
          <p:txBody>
            <a:bodyPr wrap="square" rtlCol="0" anchor="t">
              <a:noAutofit/>
            </a:bodyPr>
            <a:lstStyle/>
            <a:p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　　　　　　　　　 の操作説明は</a:t>
              </a:r>
              <a:endPara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別資料（</a:t>
              </a:r>
              <a:r>
                <a:rPr lang="en-US" altLang="ja-JP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M03_006_</a:t>
              </a:r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操作フロー説明資料</a:t>
              </a:r>
              <a:r>
                <a:rPr lang="en-US" altLang="ja-JP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_</a:t>
              </a:r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ワークフロー</a:t>
              </a:r>
              <a:r>
                <a:rPr lang="en-US" altLang="ja-JP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.pptx</a:t>
              </a:r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）をご確認ください。</a:t>
              </a:r>
              <a:endPara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1" name="角丸四角形 192">
              <a:extLst>
                <a:ext uri="{FF2B5EF4-FFF2-40B4-BE49-F238E27FC236}">
                  <a16:creationId xmlns:a16="http://schemas.microsoft.com/office/drawing/2014/main" id="{CEE4F255-066D-48B3-960F-FA8A78C7C9B7}"/>
                </a:ext>
              </a:extLst>
            </p:cNvPr>
            <p:cNvSpPr/>
            <p:nvPr/>
          </p:nvSpPr>
          <p:spPr>
            <a:xfrm>
              <a:off x="6763748" y="2952885"/>
              <a:ext cx="387948" cy="1857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8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申請</a:t>
              </a:r>
            </a:p>
          </p:txBody>
        </p:sp>
        <p:sp>
          <p:nvSpPr>
            <p:cNvPr id="52" name="角丸四角形 46">
              <a:extLst>
                <a:ext uri="{FF2B5EF4-FFF2-40B4-BE49-F238E27FC236}">
                  <a16:creationId xmlns:a16="http://schemas.microsoft.com/office/drawing/2014/main" id="{ED557999-B0D0-4E1E-B652-5A7E721F38F5}"/>
                </a:ext>
              </a:extLst>
            </p:cNvPr>
            <p:cNvSpPr/>
            <p:nvPr/>
          </p:nvSpPr>
          <p:spPr>
            <a:xfrm>
              <a:off x="7224183" y="2959906"/>
              <a:ext cx="624795" cy="180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8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承認・公開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500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FF2C0EC0-52E8-4AF6-AE56-D13A26FE97DE}"/>
              </a:ext>
            </a:extLst>
          </p:cNvPr>
          <p:cNvGrpSpPr/>
          <p:nvPr/>
        </p:nvGrpSpPr>
        <p:grpSpPr>
          <a:xfrm>
            <a:off x="2532934" y="2200206"/>
            <a:ext cx="6401355" cy="3567841"/>
            <a:chOff x="2532934" y="2200206"/>
            <a:chExt cx="6401355" cy="3567841"/>
          </a:xfrm>
        </p:grpSpPr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67EE100B-2F7D-46B7-9DC3-81785BFA9A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4316"/>
            <a:stretch/>
          </p:blipFill>
          <p:spPr>
            <a:xfrm>
              <a:off x="2532934" y="2200206"/>
              <a:ext cx="6401355" cy="3567841"/>
            </a:xfrm>
            <a:prstGeom prst="rect">
              <a:avLst/>
            </a:prstGeom>
          </p:spPr>
        </p:pic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7CCB716B-5D08-4B05-AE38-65AEDD3AD113}"/>
                </a:ext>
              </a:extLst>
            </p:cNvPr>
            <p:cNvGrpSpPr/>
            <p:nvPr/>
          </p:nvGrpSpPr>
          <p:grpSpPr>
            <a:xfrm>
              <a:off x="2700516" y="3263611"/>
              <a:ext cx="5950189" cy="1918970"/>
              <a:chOff x="2700516" y="3263611"/>
              <a:chExt cx="5950189" cy="1918970"/>
            </a:xfrm>
          </p:grpSpPr>
          <p:sp>
            <p:nvSpPr>
              <p:cNvPr id="41" name="角丸四角形 40"/>
              <p:cNvSpPr/>
              <p:nvPr/>
            </p:nvSpPr>
            <p:spPr>
              <a:xfrm>
                <a:off x="2706326" y="3539922"/>
                <a:ext cx="5944379" cy="722853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indent="-266700" algn="ctr">
                  <a:buFontTx/>
                  <a:buNone/>
                </a:pPr>
                <a:endParaRPr kumimoji="1" lang="ja-JP" altLang="en-US" sz="10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7810277" y="3263611"/>
                <a:ext cx="3399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 dirty="0">
                    <a:solidFill>
                      <a:srgbClr val="FF0000"/>
                    </a:solidFill>
                  </a:rPr>
                  <a:t>④</a:t>
                </a:r>
                <a:endParaRPr kumimoji="1" lang="ja-JP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3" name="角丸四角形 62"/>
              <p:cNvSpPr/>
              <p:nvPr/>
            </p:nvSpPr>
            <p:spPr>
              <a:xfrm>
                <a:off x="2700516" y="4972001"/>
                <a:ext cx="5950189" cy="210580"/>
              </a:xfrm>
              <a:prstGeom prst="roundRect">
                <a:avLst>
                  <a:gd name="adj" fmla="val 2015"/>
                </a:avLst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indent="-266700" algn="ctr">
                  <a:buFontTx/>
                  <a:buNone/>
                </a:pPr>
                <a:endParaRPr kumimoji="1" lang="ja-JP" altLang="en-US" sz="10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</p:grp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kumimoji="1" lang="ja-JP" altLang="en-US" sz="900" smtClean="0"/>
              <a:t>40</a:t>
            </a:fld>
            <a:endParaRPr kumimoji="1" lang="ja-JP" altLang="en-US" sz="900" dirty="0"/>
          </a:p>
        </p:txBody>
      </p:sp>
      <p:sp>
        <p:nvSpPr>
          <p:cNvPr id="34" name="サブタイトル 1"/>
          <p:cNvSpPr txBox="1">
            <a:spLocks/>
          </p:cNvSpPr>
          <p:nvPr/>
        </p:nvSpPr>
        <p:spPr>
          <a:xfrm>
            <a:off x="6303344" y="6574422"/>
            <a:ext cx="2476896" cy="255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ja-JP" sz="900" dirty="0">
              <a:solidFill>
                <a:schemeClr val="tx1"/>
              </a:solidFill>
            </a:endParaRPr>
          </a:p>
        </p:txBody>
      </p:sp>
      <p:sp>
        <p:nvSpPr>
          <p:cNvPr id="50" name="サブタイトル 1"/>
          <p:cNvSpPr txBox="1">
            <a:spLocks/>
          </p:cNvSpPr>
          <p:nvPr/>
        </p:nvSpPr>
        <p:spPr>
          <a:xfrm>
            <a:off x="5446874" y="6104315"/>
            <a:ext cx="3616362" cy="56700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900" dirty="0">
                <a:solidFill>
                  <a:schemeClr val="tx1"/>
                </a:solidFill>
              </a:rPr>
              <a:t>検索画面では、登録データが表示順でソートされます。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l"/>
            <a:r>
              <a:rPr lang="ja-JP" altLang="en-US" sz="900" dirty="0">
                <a:solidFill>
                  <a:schemeClr val="tx1"/>
                </a:solidFill>
              </a:rPr>
              <a:t>正しい位置に追加データが表示されているかを確認してください。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l"/>
            <a:r>
              <a:rPr lang="en-US" altLang="ja-JP" sz="900" dirty="0">
                <a:solidFill>
                  <a:schemeClr val="tx1"/>
                </a:solidFill>
              </a:rPr>
              <a:t>※</a:t>
            </a:r>
            <a:r>
              <a:rPr lang="ja-JP" altLang="en-US" sz="900" dirty="0">
                <a:solidFill>
                  <a:schemeClr val="tx1"/>
                </a:solidFill>
              </a:rPr>
              <a:t>削除の場合は対象の行が表示されません。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l"/>
            <a:endParaRPr lang="en-US" altLang="ja-JP" sz="900" dirty="0">
              <a:solidFill>
                <a:schemeClr val="tx1"/>
              </a:solidFill>
            </a:endParaRPr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AB1ED27E-AC3F-4BBA-B543-45FFED7059B1}"/>
              </a:ext>
            </a:extLst>
          </p:cNvPr>
          <p:cNvGrpSpPr/>
          <p:nvPr/>
        </p:nvGrpSpPr>
        <p:grpSpPr>
          <a:xfrm>
            <a:off x="123415" y="2656395"/>
            <a:ext cx="1992573" cy="4066118"/>
            <a:chOff x="123415" y="2656395"/>
            <a:chExt cx="1992573" cy="4066118"/>
          </a:xfrm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BFFECA52-4453-4DA1-A6AF-745715B99EBE}"/>
                </a:ext>
              </a:extLst>
            </p:cNvPr>
            <p:cNvSpPr/>
            <p:nvPr/>
          </p:nvSpPr>
          <p:spPr>
            <a:xfrm>
              <a:off x="220550" y="4323979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インポートでデータファイル</a:t>
              </a:r>
              <a:b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エクスポート</a:t>
              </a: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8E7F260D-FE7D-4B91-BEA8-7FC142B35A12}"/>
                </a:ext>
              </a:extLst>
            </p:cNvPr>
            <p:cNvSpPr/>
            <p:nvPr/>
          </p:nvSpPr>
          <p:spPr>
            <a:xfrm>
              <a:off x="214876" y="5103512"/>
              <a:ext cx="1800000" cy="396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データファイル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Excel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編集／</a:t>
              </a:r>
              <a:b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</a:t>
              </a: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B4935852-E301-4EEB-9858-92A0623712C5}"/>
                </a:ext>
              </a:extLst>
            </p:cNvPr>
            <p:cNvSpPr/>
            <p:nvPr/>
          </p:nvSpPr>
          <p:spPr>
            <a:xfrm>
              <a:off x="220550" y="3091266"/>
              <a:ext cx="1800000" cy="252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メニュー選択</a:t>
              </a:r>
            </a:p>
          </p:txBody>
        </p:sp>
        <p:sp>
          <p:nvSpPr>
            <p:cNvPr id="52" name="下矢印 33">
              <a:extLst>
                <a:ext uri="{FF2B5EF4-FFF2-40B4-BE49-F238E27FC236}">
                  <a16:creationId xmlns:a16="http://schemas.microsoft.com/office/drawing/2014/main" id="{260AA2BD-C19F-49EE-8249-C2CC98AFEAE2}"/>
                </a:ext>
              </a:extLst>
            </p:cNvPr>
            <p:cNvSpPr/>
            <p:nvPr/>
          </p:nvSpPr>
          <p:spPr>
            <a:xfrm>
              <a:off x="991888" y="5663988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53" name="下矢印 34">
              <a:extLst>
                <a:ext uri="{FF2B5EF4-FFF2-40B4-BE49-F238E27FC236}">
                  <a16:creationId xmlns:a16="http://schemas.microsoft.com/office/drawing/2014/main" id="{C692349C-2EFC-4E03-967A-39747AE2E65B}"/>
                </a:ext>
              </a:extLst>
            </p:cNvPr>
            <p:cNvSpPr/>
            <p:nvPr/>
          </p:nvSpPr>
          <p:spPr>
            <a:xfrm>
              <a:off x="993795" y="6200570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54" name="角丸四角形 35">
              <a:extLst>
                <a:ext uri="{FF2B5EF4-FFF2-40B4-BE49-F238E27FC236}">
                  <a16:creationId xmlns:a16="http://schemas.microsoft.com/office/drawing/2014/main" id="{305F19FF-8322-4775-BDB7-C938A903B6F5}"/>
                </a:ext>
              </a:extLst>
            </p:cNvPr>
            <p:cNvSpPr/>
            <p:nvPr/>
          </p:nvSpPr>
          <p:spPr>
            <a:xfrm>
              <a:off x="669795" y="6456113"/>
              <a:ext cx="900000" cy="266400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承認・公開</a:t>
              </a:r>
            </a:p>
          </p:txBody>
        </p:sp>
        <p:sp>
          <p:nvSpPr>
            <p:cNvPr id="55" name="角丸四角形 36">
              <a:extLst>
                <a:ext uri="{FF2B5EF4-FFF2-40B4-BE49-F238E27FC236}">
                  <a16:creationId xmlns:a16="http://schemas.microsoft.com/office/drawing/2014/main" id="{B1BB4496-DB26-421D-8A54-3C3D58913845}"/>
                </a:ext>
              </a:extLst>
            </p:cNvPr>
            <p:cNvSpPr/>
            <p:nvPr/>
          </p:nvSpPr>
          <p:spPr>
            <a:xfrm>
              <a:off x="669795" y="5914884"/>
              <a:ext cx="900000" cy="2664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申請</a:t>
              </a:r>
            </a:p>
          </p:txBody>
        </p:sp>
        <p:sp>
          <p:nvSpPr>
            <p:cNvPr id="56" name="角丸四角形 38">
              <a:extLst>
                <a:ext uri="{FF2B5EF4-FFF2-40B4-BE49-F238E27FC236}">
                  <a16:creationId xmlns:a16="http://schemas.microsoft.com/office/drawing/2014/main" id="{7CA72A43-D415-4E6D-B48F-52326CAFD5F2}"/>
                </a:ext>
              </a:extLst>
            </p:cNvPr>
            <p:cNvSpPr/>
            <p:nvPr/>
          </p:nvSpPr>
          <p:spPr>
            <a:xfrm>
              <a:off x="123415" y="2814643"/>
              <a:ext cx="1992573" cy="2789671"/>
            </a:xfrm>
            <a:prstGeom prst="roundRect">
              <a:avLst>
                <a:gd name="adj" fmla="val 8069"/>
              </a:avLst>
            </a:prstGeom>
            <a:noFill/>
            <a:ln w="9525">
              <a:solidFill>
                <a:srgbClr val="C00000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57" name="角丸四角形 39">
              <a:extLst>
                <a:ext uri="{FF2B5EF4-FFF2-40B4-BE49-F238E27FC236}">
                  <a16:creationId xmlns:a16="http://schemas.microsoft.com/office/drawing/2014/main" id="{DF09D51E-7A48-474C-9F35-172D61D68C31}"/>
                </a:ext>
              </a:extLst>
            </p:cNvPr>
            <p:cNvSpPr/>
            <p:nvPr/>
          </p:nvSpPr>
          <p:spPr>
            <a:xfrm>
              <a:off x="408856" y="2656395"/>
              <a:ext cx="1391369" cy="396000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noProof="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登録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（ 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CSV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ファイル）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60" name="下矢印 40">
              <a:extLst>
                <a:ext uri="{FF2B5EF4-FFF2-40B4-BE49-F238E27FC236}">
                  <a16:creationId xmlns:a16="http://schemas.microsoft.com/office/drawing/2014/main" id="{92AC16B0-FB12-4088-A648-451137BDC07F}"/>
                </a:ext>
              </a:extLst>
            </p:cNvPr>
            <p:cNvSpPr/>
            <p:nvPr/>
          </p:nvSpPr>
          <p:spPr>
            <a:xfrm>
              <a:off x="993795" y="4914899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0B62B448-DBC5-4118-9A65-C675C4B13A07}"/>
                </a:ext>
              </a:extLst>
            </p:cNvPr>
            <p:cNvSpPr/>
            <p:nvPr/>
          </p:nvSpPr>
          <p:spPr>
            <a:xfrm>
              <a:off x="219795" y="3581532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インポートで一覧を表示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4" name="下矢印 47">
              <a:extLst>
                <a:ext uri="{FF2B5EF4-FFF2-40B4-BE49-F238E27FC236}">
                  <a16:creationId xmlns:a16="http://schemas.microsoft.com/office/drawing/2014/main" id="{31B36EBA-F211-42D6-B469-F77AA6B60F93}"/>
                </a:ext>
              </a:extLst>
            </p:cNvPr>
            <p:cNvSpPr/>
            <p:nvPr/>
          </p:nvSpPr>
          <p:spPr>
            <a:xfrm>
              <a:off x="993795" y="3379273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66" name="下矢印 48">
              <a:extLst>
                <a:ext uri="{FF2B5EF4-FFF2-40B4-BE49-F238E27FC236}">
                  <a16:creationId xmlns:a16="http://schemas.microsoft.com/office/drawing/2014/main" id="{7988E4F2-5512-4E25-B046-320A60CAD47D}"/>
                </a:ext>
              </a:extLst>
            </p:cNvPr>
            <p:cNvSpPr/>
            <p:nvPr/>
          </p:nvSpPr>
          <p:spPr>
            <a:xfrm>
              <a:off x="993795" y="4147086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59" name="コンテンツ プレースホルダー 5">
            <a:extLst>
              <a:ext uri="{FF2B5EF4-FFF2-40B4-BE49-F238E27FC236}">
                <a16:creationId xmlns:a16="http://schemas.microsoft.com/office/drawing/2014/main" id="{E3230328-2693-4E67-8FAB-D7D154037BEE}"/>
              </a:ext>
            </a:extLst>
          </p:cNvPr>
          <p:cNvSpPr txBox="1">
            <a:spLocks/>
          </p:cNvSpPr>
          <p:nvPr/>
        </p:nvSpPr>
        <p:spPr>
          <a:xfrm>
            <a:off x="521279" y="881010"/>
            <a:ext cx="8810979" cy="1177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Wingdings" panose="05000000000000000000" pitchFamily="2" charset="2"/>
              <a:buChar char="l"/>
            </a:pPr>
            <a:r>
              <a:rPr lang="ja-JP" altLang="en-US" sz="1200" dirty="0">
                <a:solidFill>
                  <a:schemeClr val="tx1"/>
                </a:solidFill>
              </a:rPr>
              <a:t>インポートした内容を確認します。</a:t>
            </a:r>
          </a:p>
          <a:p>
            <a:pPr marL="425053" lvl="1" indent="-228600" algn="l">
              <a:buFont typeface="+mj-ea"/>
              <a:buAutoNum type="circleNumDbPlain" startAt="4"/>
            </a:pP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「エクスポート」画面でエクスポート時と同じ検索条件を設定・選択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し、「検索」ボタンをクリックします。</a:t>
            </a: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96453" lvl="1" algn="l"/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（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4.2.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マスタデータ登録　検索／画面遷移」で設定・選択した検索条件 ）</a:t>
            </a: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25053" lvl="1" indent="-228600" algn="l">
              <a:buAutoNum type="circleNumDbPlain" startAt="5"/>
            </a:pP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マスタデータの内容が表示されるので、修正内容を確認します。</a:t>
            </a: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96453" lvl="1" algn="l"/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インポート内容に問題が無ければ、「申請」に進みます。</a:t>
            </a: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DAC95A7B-4A83-4A3A-B970-9E347A0B0B19}"/>
              </a:ext>
            </a:extLst>
          </p:cNvPr>
          <p:cNvGrpSpPr/>
          <p:nvPr/>
        </p:nvGrpSpPr>
        <p:grpSpPr>
          <a:xfrm>
            <a:off x="2261757" y="5340831"/>
            <a:ext cx="3384466" cy="1399904"/>
            <a:chOff x="2261757" y="5340831"/>
            <a:chExt cx="3384466" cy="1399904"/>
          </a:xfrm>
        </p:grpSpPr>
        <p:sp>
          <p:nvSpPr>
            <p:cNvPr id="71" name="角丸四角形 62">
              <a:extLst>
                <a:ext uri="{FF2B5EF4-FFF2-40B4-BE49-F238E27FC236}">
                  <a16:creationId xmlns:a16="http://schemas.microsoft.com/office/drawing/2014/main" id="{10E29BE1-0F54-4F7F-B3B8-4F81EC5F5775}"/>
                </a:ext>
              </a:extLst>
            </p:cNvPr>
            <p:cNvSpPr/>
            <p:nvPr/>
          </p:nvSpPr>
          <p:spPr>
            <a:xfrm>
              <a:off x="2261757" y="5426626"/>
              <a:ext cx="2902121" cy="131410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09CE3555-0766-4738-8460-A0F11E8F0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0742" y="5587052"/>
              <a:ext cx="2724150" cy="909638"/>
            </a:xfrm>
            <a:prstGeom prst="rect">
              <a:avLst/>
            </a:prstGeom>
          </p:spPr>
        </p:pic>
        <p:sp>
          <p:nvSpPr>
            <p:cNvPr id="23" name="正方形/長方形 22"/>
            <p:cNvSpPr/>
            <p:nvPr/>
          </p:nvSpPr>
          <p:spPr>
            <a:xfrm>
              <a:off x="2351369" y="5340831"/>
              <a:ext cx="2461013" cy="2462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</a:t>
              </a:r>
              <a:r>
                <a:rPr lang="en-US" altLang="ja-JP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CSV</a:t>
              </a:r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の内容（追加例）</a:t>
              </a:r>
            </a:p>
          </p:txBody>
        </p:sp>
        <p:sp>
          <p:nvSpPr>
            <p:cNvPr id="51" name="サブタイトル 1"/>
            <p:cNvSpPr txBox="1">
              <a:spLocks/>
            </p:cNvSpPr>
            <p:nvPr/>
          </p:nvSpPr>
          <p:spPr>
            <a:xfrm>
              <a:off x="2389124" y="6482444"/>
              <a:ext cx="3257099" cy="23636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kumimoji="1" sz="2800" kern="1200">
                  <a:solidFill>
                    <a:schemeClr val="tx1">
                      <a:tint val="7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kumimoji="1"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kumimoji="1"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kumimoji="1"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kumimoji="1"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kumimoji="1"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kumimoji="1"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kumimoji="1"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kumimoji="1"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ja-JP" sz="900" dirty="0">
                  <a:solidFill>
                    <a:schemeClr val="tx1"/>
                  </a:solidFill>
                </a:rPr>
                <a:t>CSV</a:t>
              </a:r>
              <a:r>
                <a:rPr lang="ja-JP" altLang="en-US" sz="900" dirty="0">
                  <a:solidFill>
                    <a:schemeClr val="tx1"/>
                  </a:solidFill>
                </a:rPr>
                <a:t>ファイルでは最終行にデータを追加登録</a:t>
              </a:r>
              <a:endParaRPr lang="en-US" altLang="ja-JP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角丸四角形 61"/>
            <p:cNvSpPr/>
            <p:nvPr/>
          </p:nvSpPr>
          <p:spPr>
            <a:xfrm>
              <a:off x="2430136" y="6085052"/>
              <a:ext cx="2684856" cy="160774"/>
            </a:xfrm>
            <a:prstGeom prst="roundRect">
              <a:avLst>
                <a:gd name="adj" fmla="val 2015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cxnSp>
        <p:nvCxnSpPr>
          <p:cNvPr id="65" name="曲線コネクタ 64"/>
          <p:cNvCxnSpPr>
            <a:cxnSpLocks/>
            <a:stCxn id="62" idx="3"/>
            <a:endCxn id="63" idx="2"/>
          </p:cNvCxnSpPr>
          <p:nvPr/>
        </p:nvCxnSpPr>
        <p:spPr>
          <a:xfrm flipV="1">
            <a:off x="5114992" y="5182581"/>
            <a:ext cx="560619" cy="982858"/>
          </a:xfrm>
          <a:prstGeom prst="curved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タイトル 1">
            <a:extLst>
              <a:ext uri="{FF2B5EF4-FFF2-40B4-BE49-F238E27FC236}">
                <a16:creationId xmlns:a16="http://schemas.microsoft.com/office/drawing/2014/main" id="{83EB431B-08E3-483B-B23A-77B63335CD17}"/>
              </a:ext>
            </a:extLst>
          </p:cNvPr>
          <p:cNvSpPr txBox="1">
            <a:spLocks/>
          </p:cNvSpPr>
          <p:nvPr/>
        </p:nvSpPr>
        <p:spPr>
          <a:xfrm>
            <a:off x="1424761" y="274638"/>
            <a:ext cx="713913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algn="l"/>
            <a:r>
              <a:rPr lang="en-US" altLang="ja-JP" sz="1600" dirty="0"/>
              <a:t>7.5 </a:t>
            </a:r>
            <a:r>
              <a:rPr lang="ja-JP" altLang="en-US" sz="1600" dirty="0"/>
              <a:t>その他マスタ（</a:t>
            </a:r>
            <a:r>
              <a:rPr lang="en-US" altLang="ja-JP" sz="1600" dirty="0"/>
              <a:t>CSV</a:t>
            </a:r>
            <a:r>
              <a:rPr lang="ja-JP" altLang="en-US" sz="1600" dirty="0"/>
              <a:t>形式） マスタデータファイルインポート</a:t>
            </a:r>
          </a:p>
        </p:txBody>
      </p:sp>
    </p:spTree>
    <p:extLst>
      <p:ext uri="{BB962C8B-B14F-4D97-AF65-F5344CB8AC3E}">
        <p14:creationId xmlns:p14="http://schemas.microsoft.com/office/powerpoint/2010/main" val="178753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kumimoji="1" lang="ja-JP" altLang="en-US" smtClean="0"/>
              <a:t>41</a:t>
            </a:fld>
            <a:endParaRPr kumimoji="1" lang="ja-JP" altLang="en-US" dirty="0"/>
          </a:p>
        </p:txBody>
      </p:sp>
      <p:sp>
        <p:nvSpPr>
          <p:cNvPr id="30" name="タイトル 1"/>
          <p:cNvSpPr txBox="1">
            <a:spLocks/>
          </p:cNvSpPr>
          <p:nvPr/>
        </p:nvSpPr>
        <p:spPr>
          <a:xfrm>
            <a:off x="1424761" y="274638"/>
            <a:ext cx="713913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algn="l"/>
            <a:r>
              <a:rPr lang="ja-JP" altLang="en-US" sz="1800" dirty="0"/>
              <a:t>更新履歴</a:t>
            </a:r>
            <a:endParaRPr lang="en-US" altLang="ja-JP" sz="1800" dirty="0"/>
          </a:p>
        </p:txBody>
      </p:sp>
      <p:graphicFrame>
        <p:nvGraphicFramePr>
          <p:cNvPr id="31" name="表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466731"/>
              </p:ext>
            </p:extLst>
          </p:nvPr>
        </p:nvGraphicFramePr>
        <p:xfrm>
          <a:off x="137158" y="840865"/>
          <a:ext cx="8872697" cy="480191"/>
        </p:xfrm>
        <a:graphic>
          <a:graphicData uri="http://schemas.openxmlformats.org/drawingml/2006/table">
            <a:tbl>
              <a:tblPr/>
              <a:tblGrid>
                <a:gridCol w="1168337">
                  <a:extLst>
                    <a:ext uri="{9D8B030D-6E8A-4147-A177-3AD203B41FA5}">
                      <a16:colId xmlns:a16="http://schemas.microsoft.com/office/drawing/2014/main" val="3361002869"/>
                    </a:ext>
                  </a:extLst>
                </a:gridCol>
                <a:gridCol w="813591">
                  <a:extLst>
                    <a:ext uri="{9D8B030D-6E8A-4147-A177-3AD203B41FA5}">
                      <a16:colId xmlns:a16="http://schemas.microsoft.com/office/drawing/2014/main" val="3239198074"/>
                    </a:ext>
                  </a:extLst>
                </a:gridCol>
                <a:gridCol w="1615924">
                  <a:extLst>
                    <a:ext uri="{9D8B030D-6E8A-4147-A177-3AD203B41FA5}">
                      <a16:colId xmlns:a16="http://schemas.microsoft.com/office/drawing/2014/main" val="2669751662"/>
                    </a:ext>
                  </a:extLst>
                </a:gridCol>
                <a:gridCol w="5274845">
                  <a:extLst>
                    <a:ext uri="{9D8B030D-6E8A-4147-A177-3AD203B41FA5}">
                      <a16:colId xmlns:a16="http://schemas.microsoft.com/office/drawing/2014/main" val="1486261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更新年月日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章・項番</a:t>
                      </a:r>
                    </a:p>
                  </a:txBody>
                  <a:tcPr marL="72000" marR="72000" marT="36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QANo</a:t>
                      </a:r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</a:t>
                      </a:r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（内部管理番号）</a:t>
                      </a:r>
                    </a:p>
                  </a:txBody>
                  <a:tcPr marL="72000" marR="72000" marT="36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修正内容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293310"/>
                  </a:ext>
                </a:extLst>
              </a:tr>
              <a:tr h="2557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2024/2/15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新規作成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230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41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正方形/長方形 121"/>
          <p:cNvSpPr/>
          <p:nvPr/>
        </p:nvSpPr>
        <p:spPr>
          <a:xfrm>
            <a:off x="4766234" y="959471"/>
            <a:ext cx="2880000" cy="2828911"/>
          </a:xfrm>
          <a:prstGeom prst="rect">
            <a:avLst/>
          </a:prstGeom>
          <a:solidFill>
            <a:srgbClr val="6D9C3C">
              <a:alpha val="36000"/>
            </a:srgbClr>
          </a:solidFill>
          <a:ln w="9525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23" name="正方形/長方形 122"/>
          <p:cNvSpPr/>
          <p:nvPr/>
        </p:nvSpPr>
        <p:spPr>
          <a:xfrm>
            <a:off x="1511670" y="959471"/>
            <a:ext cx="2880000" cy="5504001"/>
          </a:xfrm>
          <a:prstGeom prst="rect">
            <a:avLst/>
          </a:prstGeom>
          <a:solidFill>
            <a:schemeClr val="accent2">
              <a:alpha val="18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grpSp>
        <p:nvGrpSpPr>
          <p:cNvPr id="124" name="グループ化 123"/>
          <p:cNvGrpSpPr/>
          <p:nvPr/>
        </p:nvGrpSpPr>
        <p:grpSpPr>
          <a:xfrm>
            <a:off x="5001276" y="1040153"/>
            <a:ext cx="2409917" cy="2547555"/>
            <a:chOff x="5001276" y="1040153"/>
            <a:chExt cx="2409917" cy="2547555"/>
          </a:xfrm>
        </p:grpSpPr>
        <p:grpSp>
          <p:nvGrpSpPr>
            <p:cNvPr id="125" name="グループ化 124"/>
            <p:cNvGrpSpPr/>
            <p:nvPr/>
          </p:nvGrpSpPr>
          <p:grpSpPr>
            <a:xfrm>
              <a:off x="5001276" y="1207566"/>
              <a:ext cx="2409917" cy="2380142"/>
              <a:chOff x="4955898" y="793479"/>
              <a:chExt cx="2409917" cy="2380142"/>
            </a:xfrm>
          </p:grpSpPr>
          <p:sp>
            <p:nvSpPr>
              <p:cNvPr id="127" name="正方形/長方形 126"/>
              <p:cNvSpPr/>
              <p:nvPr/>
            </p:nvSpPr>
            <p:spPr>
              <a:xfrm>
                <a:off x="6275416" y="1600707"/>
                <a:ext cx="743802" cy="46800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公開承認で</a:t>
                </a:r>
                <a:endPara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申請の承認</a:t>
                </a:r>
              </a:p>
            </p:txBody>
          </p:sp>
          <p:sp>
            <p:nvSpPr>
              <p:cNvPr id="128" name="正方形/長方形 127"/>
              <p:cNvSpPr/>
              <p:nvPr/>
            </p:nvSpPr>
            <p:spPr>
              <a:xfrm>
                <a:off x="5226655" y="1600707"/>
                <a:ext cx="743802" cy="46800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公開承認で</a:t>
                </a:r>
                <a:endPara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申請の却下</a:t>
                </a:r>
              </a:p>
            </p:txBody>
          </p:sp>
          <p:sp>
            <p:nvSpPr>
              <p:cNvPr id="129" name="正方形/長方形 128"/>
              <p:cNvSpPr/>
              <p:nvPr/>
            </p:nvSpPr>
            <p:spPr>
              <a:xfrm>
                <a:off x="5214187" y="967539"/>
                <a:ext cx="1800000" cy="25200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メニュー選択</a:t>
                </a:r>
              </a:p>
            </p:txBody>
          </p:sp>
          <p:sp>
            <p:nvSpPr>
              <p:cNvPr id="130" name="下矢印 129"/>
              <p:cNvSpPr/>
              <p:nvPr/>
            </p:nvSpPr>
            <p:spPr>
              <a:xfrm>
                <a:off x="5475622" y="1302123"/>
                <a:ext cx="252000" cy="216000"/>
              </a:xfrm>
              <a:prstGeom prst="downArrow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  <p:sp>
            <p:nvSpPr>
              <p:cNvPr id="131" name="下矢印 130"/>
              <p:cNvSpPr/>
              <p:nvPr/>
            </p:nvSpPr>
            <p:spPr>
              <a:xfrm>
                <a:off x="6521317" y="1302123"/>
                <a:ext cx="252000" cy="216000"/>
              </a:xfrm>
              <a:prstGeom prst="downArrow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  <p:sp>
            <p:nvSpPr>
              <p:cNvPr id="132" name="下矢印 131"/>
              <p:cNvSpPr/>
              <p:nvPr/>
            </p:nvSpPr>
            <p:spPr>
              <a:xfrm>
                <a:off x="5475620" y="2161106"/>
                <a:ext cx="252000" cy="216000"/>
              </a:xfrm>
              <a:prstGeom prst="downArrow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  <p:sp>
            <p:nvSpPr>
              <p:cNvPr id="133" name="下矢印 132"/>
              <p:cNvSpPr/>
              <p:nvPr/>
            </p:nvSpPr>
            <p:spPr>
              <a:xfrm>
                <a:off x="6521315" y="2161106"/>
                <a:ext cx="252000" cy="216000"/>
              </a:xfrm>
              <a:prstGeom prst="downArrow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  <p:sp>
            <p:nvSpPr>
              <p:cNvPr id="134" name="正方形/長方形 133"/>
              <p:cNvSpPr/>
              <p:nvPr/>
            </p:nvSpPr>
            <p:spPr>
              <a:xfrm>
                <a:off x="6289267" y="2501250"/>
                <a:ext cx="743802" cy="36000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WEB</a:t>
                </a:r>
                <a:r>
                  <a:rPr kumimoji="1" lang="ja-JP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公開</a:t>
                </a:r>
                <a:endPara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  <p:sp>
            <p:nvSpPr>
              <p:cNvPr id="135" name="正方形/長方形 134"/>
              <p:cNvSpPr/>
              <p:nvPr/>
            </p:nvSpPr>
            <p:spPr>
              <a:xfrm>
                <a:off x="5240506" y="2501250"/>
                <a:ext cx="743802" cy="36000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更新なし</a:t>
                </a:r>
                <a:endPara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  <p:sp>
            <p:nvSpPr>
              <p:cNvPr id="136" name="角丸四角形 135"/>
              <p:cNvSpPr/>
              <p:nvPr/>
            </p:nvSpPr>
            <p:spPr>
              <a:xfrm>
                <a:off x="4955898" y="793479"/>
                <a:ext cx="2409917" cy="2380142"/>
              </a:xfrm>
              <a:prstGeom prst="roundRect">
                <a:avLst/>
              </a:prstGeom>
              <a:noFill/>
              <a:ln w="9525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</p:grpSp>
        <p:sp>
          <p:nvSpPr>
            <p:cNvPr id="126" name="角丸四角形 125"/>
            <p:cNvSpPr/>
            <p:nvPr/>
          </p:nvSpPr>
          <p:spPr>
            <a:xfrm>
              <a:off x="5756234" y="1040153"/>
              <a:ext cx="900000" cy="266400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承認・公開</a:t>
              </a:r>
            </a:p>
          </p:txBody>
        </p:sp>
      </p:grpSp>
      <p:pic>
        <p:nvPicPr>
          <p:cNvPr id="137" name="図 136">
            <a:extLst>
              <a:ext uri="{FF2B5EF4-FFF2-40B4-BE49-F238E27FC236}">
                <a16:creationId xmlns:a16="http://schemas.microsoft.com/office/drawing/2014/main" id="{90AA6B59-4DE3-4CA3-8423-BA7038A4564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271" y="879716"/>
            <a:ext cx="595608" cy="59560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38" name="正方形/長方形 137"/>
          <p:cNvSpPr/>
          <p:nvPr/>
        </p:nvSpPr>
        <p:spPr>
          <a:xfrm>
            <a:off x="834206" y="1518897"/>
            <a:ext cx="646331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担当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者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pic>
        <p:nvPicPr>
          <p:cNvPr id="139" name="図 138">
            <a:extLst>
              <a:ext uri="{FF2B5EF4-FFF2-40B4-BE49-F238E27FC236}">
                <a16:creationId xmlns:a16="http://schemas.microsoft.com/office/drawing/2014/main" id="{90AA6B59-4DE3-4CA3-8423-BA7038A4564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7874" y="888133"/>
            <a:ext cx="595608" cy="595608"/>
          </a:xfrm>
          <a:prstGeom prst="rect">
            <a:avLst/>
          </a:prstGeom>
        </p:spPr>
      </p:pic>
      <p:sp>
        <p:nvSpPr>
          <p:cNvPr id="140" name="正方形/長方形 139"/>
          <p:cNvSpPr/>
          <p:nvPr/>
        </p:nvSpPr>
        <p:spPr>
          <a:xfrm>
            <a:off x="7683310" y="1512473"/>
            <a:ext cx="646331" cy="276999"/>
          </a:xfrm>
          <a:prstGeom prst="rect">
            <a:avLst/>
          </a:prstGeom>
          <a:solidFill>
            <a:srgbClr val="92D050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照査者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55" name="タイトル 1"/>
          <p:cNvSpPr txBox="1">
            <a:spLocks/>
          </p:cNvSpPr>
          <p:nvPr/>
        </p:nvSpPr>
        <p:spPr>
          <a:xfrm>
            <a:off x="1400185" y="279558"/>
            <a:ext cx="713913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 algn="l"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３．</a:t>
            </a:r>
            <a:r>
              <a:rPr lang="ja-JP" altLang="en-US" sz="1800" dirty="0"/>
              <a:t>マスタデータ</a:t>
            </a:r>
            <a:r>
              <a:rPr lang="ja-JP" altLang="en-US" sz="1800" dirty="0">
                <a:solidFill>
                  <a:prstClr val="black"/>
                </a:solidFill>
              </a:rPr>
              <a:t>登録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フロー図</a:t>
            </a:r>
          </a:p>
        </p:txBody>
      </p:sp>
      <p:sp>
        <p:nvSpPr>
          <p:cNvPr id="50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388424" y="6544154"/>
            <a:ext cx="693440" cy="293117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solidFill>
                  <a:srgbClr val="898989"/>
                </a:solidFill>
                <a:ea typeface="ＭＳ Ｐゴシック" panose="020B0600070205080204" pitchFamily="50" charset="-128"/>
              </a:rPr>
              <a:t>4</a:t>
            </a:r>
            <a:endParaRPr kumimoji="1" lang="ja-JP" altLang="en-US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ea typeface="ＭＳ Ｐゴシック" panose="020B0600070205080204" pitchFamily="50" charset="-128"/>
            </a:endParaRPr>
          </a:p>
        </p:txBody>
      </p:sp>
      <p:pic>
        <p:nvPicPr>
          <p:cNvPr id="100" name="グラフィックス 131" descr="封筒">
            <a:extLst>
              <a:ext uri="{FF2B5EF4-FFF2-40B4-BE49-F238E27FC236}">
                <a16:creationId xmlns:a16="http://schemas.microsoft.com/office/drawing/2014/main" id="{78DCE877-C58C-4ADB-9A55-537058DBE7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485" y="3978229"/>
            <a:ext cx="358700" cy="380012"/>
          </a:xfrm>
          <a:prstGeom prst="rect">
            <a:avLst/>
          </a:prstGeom>
        </p:spPr>
      </p:pic>
      <p:sp>
        <p:nvSpPr>
          <p:cNvPr id="104" name="正方形/長方形 103"/>
          <p:cNvSpPr/>
          <p:nvPr/>
        </p:nvSpPr>
        <p:spPr>
          <a:xfrm>
            <a:off x="2051670" y="5763457"/>
            <a:ext cx="1800000" cy="396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公開申請で</a:t>
            </a: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申請の内容の記載と申請</a:t>
            </a:r>
          </a:p>
        </p:txBody>
      </p:sp>
      <p:sp>
        <p:nvSpPr>
          <p:cNvPr id="105" name="正方形/長方形 104"/>
          <p:cNvSpPr/>
          <p:nvPr/>
        </p:nvSpPr>
        <p:spPr>
          <a:xfrm>
            <a:off x="2051670" y="4918198"/>
            <a:ext cx="1800000" cy="396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indent="-266700" algn="ctr"/>
            <a:r>
              <a:rPr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マスタデータのエクスポート</a:t>
            </a:r>
          </a:p>
          <a:p>
            <a:pPr indent="-266700" algn="ctr"/>
            <a:r>
              <a:rPr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タブ画面で検索</a:t>
            </a:r>
          </a:p>
        </p:txBody>
      </p:sp>
      <p:sp>
        <p:nvSpPr>
          <p:cNvPr id="106" name="角丸四角形 105"/>
          <p:cNvSpPr/>
          <p:nvPr/>
        </p:nvSpPr>
        <p:spPr>
          <a:xfrm>
            <a:off x="1859273" y="4625042"/>
            <a:ext cx="2184794" cy="1703587"/>
          </a:xfrm>
          <a:prstGeom prst="roundRect">
            <a:avLst>
              <a:gd name="adj" fmla="val 7984"/>
            </a:avLst>
          </a:prstGeom>
          <a:noFill/>
          <a:ln w="9525">
            <a:solidFill>
              <a:srgbClr val="4F81BD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07" name="角丸四角形 106"/>
          <p:cNvSpPr/>
          <p:nvPr/>
        </p:nvSpPr>
        <p:spPr>
          <a:xfrm>
            <a:off x="2623930" y="4519246"/>
            <a:ext cx="655480" cy="216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申請</a:t>
            </a:r>
          </a:p>
        </p:txBody>
      </p:sp>
      <p:sp>
        <p:nvSpPr>
          <p:cNvPr id="109" name="下矢印 108"/>
          <p:cNvSpPr/>
          <p:nvPr/>
        </p:nvSpPr>
        <p:spPr>
          <a:xfrm>
            <a:off x="2825670" y="5453598"/>
            <a:ext cx="252000" cy="170459"/>
          </a:xfrm>
          <a:prstGeom prst="down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4254AFA-1BB4-48D1-9F01-E26A4267BB61}"/>
              </a:ext>
            </a:extLst>
          </p:cNvPr>
          <p:cNvGrpSpPr/>
          <p:nvPr/>
        </p:nvGrpSpPr>
        <p:grpSpPr>
          <a:xfrm>
            <a:off x="1859273" y="1069478"/>
            <a:ext cx="2184794" cy="3130150"/>
            <a:chOff x="1859273" y="1069478"/>
            <a:chExt cx="2184794" cy="3130150"/>
          </a:xfrm>
        </p:grpSpPr>
        <p:sp>
          <p:nvSpPr>
            <p:cNvPr id="57" name="角丸四角形 56"/>
            <p:cNvSpPr/>
            <p:nvPr/>
          </p:nvSpPr>
          <p:spPr>
            <a:xfrm>
              <a:off x="1859273" y="1207566"/>
              <a:ext cx="2184794" cy="2992062"/>
            </a:xfrm>
            <a:prstGeom prst="roundRect">
              <a:avLst>
                <a:gd name="adj" fmla="val 8069"/>
              </a:avLst>
            </a:prstGeom>
            <a:noFill/>
            <a:ln w="9525">
              <a:solidFill>
                <a:srgbClr val="C0000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66" name="角丸四角形 65"/>
            <p:cNvSpPr/>
            <p:nvPr/>
          </p:nvSpPr>
          <p:spPr>
            <a:xfrm>
              <a:off x="2211837" y="1069478"/>
              <a:ext cx="1511422" cy="266400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登録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68" name="下矢印 67"/>
            <p:cNvSpPr/>
            <p:nvPr/>
          </p:nvSpPr>
          <p:spPr>
            <a:xfrm>
              <a:off x="2825670" y="3390302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11" name="正方形/長方形 110"/>
            <p:cNvSpPr/>
            <p:nvPr/>
          </p:nvSpPr>
          <p:spPr>
            <a:xfrm>
              <a:off x="2051670" y="3614130"/>
              <a:ext cx="1800000" cy="396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データファイル</a:t>
              </a:r>
              <a: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Excel</a:t>
              </a: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編集／</a:t>
              </a:r>
              <a:b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</a:b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インポート</a:t>
              </a:r>
            </a:p>
          </p:txBody>
        </p:sp>
        <p:sp>
          <p:nvSpPr>
            <p:cNvPr id="113" name="正方形/長方形 112"/>
            <p:cNvSpPr/>
            <p:nvPr/>
          </p:nvSpPr>
          <p:spPr>
            <a:xfrm>
              <a:off x="2051670" y="1469272"/>
              <a:ext cx="1800000" cy="252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メニュー選択</a:t>
              </a:r>
            </a:p>
          </p:txBody>
        </p:sp>
        <p:sp>
          <p:nvSpPr>
            <p:cNvPr id="114" name="正方形/長方形 113"/>
            <p:cNvSpPr/>
            <p:nvPr/>
          </p:nvSpPr>
          <p:spPr>
            <a:xfrm>
              <a:off x="2051670" y="1992225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インポートで一覧を表示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15" name="正方形/長方形 114"/>
            <p:cNvSpPr/>
            <p:nvPr/>
          </p:nvSpPr>
          <p:spPr>
            <a:xfrm>
              <a:off x="2051670" y="2803178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インポートでデータファイル</a:t>
              </a:r>
              <a:b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エクスポート</a:t>
              </a:r>
            </a:p>
          </p:txBody>
        </p:sp>
        <p:sp>
          <p:nvSpPr>
            <p:cNvPr id="116" name="下矢印 115"/>
            <p:cNvSpPr/>
            <p:nvPr/>
          </p:nvSpPr>
          <p:spPr>
            <a:xfrm>
              <a:off x="2825670" y="1768396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17" name="下矢印 116"/>
            <p:cNvSpPr/>
            <p:nvPr/>
          </p:nvSpPr>
          <p:spPr>
            <a:xfrm>
              <a:off x="2825670" y="2579349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  <p:cxnSp>
        <p:nvCxnSpPr>
          <p:cNvPr id="118" name="カギ線コネクタ 117"/>
          <p:cNvCxnSpPr>
            <a:cxnSpLocks/>
            <a:stCxn id="123" idx="2"/>
            <a:endCxn id="126" idx="0"/>
          </p:cNvCxnSpPr>
          <p:nvPr/>
        </p:nvCxnSpPr>
        <p:spPr>
          <a:xfrm rot="5400000" flipH="1" flipV="1">
            <a:off x="1867292" y="2124531"/>
            <a:ext cx="5423319" cy="3254564"/>
          </a:xfrm>
          <a:prstGeom prst="bentConnector5">
            <a:avLst>
              <a:gd name="adj1" fmla="val -4215"/>
              <a:gd name="adj2" fmla="val 50335"/>
              <a:gd name="adj3" fmla="val 103223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下矢印 120"/>
          <p:cNvSpPr/>
          <p:nvPr/>
        </p:nvSpPr>
        <p:spPr>
          <a:xfrm>
            <a:off x="2825670" y="4245477"/>
            <a:ext cx="252000" cy="170459"/>
          </a:xfrm>
          <a:prstGeom prst="down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766570A-4CEF-4561-B22E-EBBE6BBB8B3B}"/>
              </a:ext>
            </a:extLst>
          </p:cNvPr>
          <p:cNvGrpSpPr/>
          <p:nvPr/>
        </p:nvGrpSpPr>
        <p:grpSpPr>
          <a:xfrm>
            <a:off x="4870531" y="6011055"/>
            <a:ext cx="4128756" cy="552755"/>
            <a:chOff x="6566293" y="4878371"/>
            <a:chExt cx="4128756" cy="552755"/>
          </a:xfrm>
        </p:grpSpPr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5F07011A-6599-49BB-8900-DEA42F9DAD10}"/>
                </a:ext>
              </a:extLst>
            </p:cNvPr>
            <p:cNvSpPr txBox="1"/>
            <p:nvPr/>
          </p:nvSpPr>
          <p:spPr>
            <a:xfrm>
              <a:off x="6566293" y="4920344"/>
              <a:ext cx="4128756" cy="510782"/>
            </a:xfrm>
            <a:prstGeom prst="rect">
              <a:avLst/>
            </a:prstGeom>
            <a:noFill/>
            <a:ln cmpd="sng">
              <a:noFill/>
            </a:ln>
          </p:spPr>
          <p:txBody>
            <a:bodyPr wrap="square" rtlCol="0" anchor="t">
              <a:noAutofit/>
            </a:bodyPr>
            <a:lstStyle/>
            <a:p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　　　　　　　　　 の操作説明は、別資料（</a:t>
              </a:r>
              <a:r>
                <a:rPr lang="en-US" altLang="ja-JP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M03_006_</a:t>
              </a:r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操作フロー</a:t>
              </a:r>
              <a:endPara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説明資料</a:t>
              </a:r>
              <a:r>
                <a:rPr lang="en-US" altLang="ja-JP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_</a:t>
              </a:r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ワークフロー</a:t>
              </a:r>
              <a:r>
                <a:rPr lang="en-US" altLang="ja-JP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.pptx</a:t>
              </a:r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）をご確認ください。</a:t>
              </a:r>
              <a:endPara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3" name="角丸四角形 192">
              <a:extLst>
                <a:ext uri="{FF2B5EF4-FFF2-40B4-BE49-F238E27FC236}">
                  <a16:creationId xmlns:a16="http://schemas.microsoft.com/office/drawing/2014/main" id="{81A8875B-BAB6-43F7-B291-5EE88AF9964C}"/>
                </a:ext>
              </a:extLst>
            </p:cNvPr>
            <p:cNvSpPr/>
            <p:nvPr/>
          </p:nvSpPr>
          <p:spPr>
            <a:xfrm>
              <a:off x="6683413" y="4878371"/>
              <a:ext cx="387948" cy="1857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8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申請</a:t>
              </a:r>
            </a:p>
          </p:txBody>
        </p:sp>
        <p:sp>
          <p:nvSpPr>
            <p:cNvPr id="44" name="角丸四角形 46">
              <a:extLst>
                <a:ext uri="{FF2B5EF4-FFF2-40B4-BE49-F238E27FC236}">
                  <a16:creationId xmlns:a16="http://schemas.microsoft.com/office/drawing/2014/main" id="{F959263A-6538-45EE-A258-60C3C1D113F3}"/>
                </a:ext>
              </a:extLst>
            </p:cNvPr>
            <p:cNvSpPr/>
            <p:nvPr/>
          </p:nvSpPr>
          <p:spPr>
            <a:xfrm>
              <a:off x="7143848" y="4885392"/>
              <a:ext cx="624795" cy="1872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8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承認・公開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597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388000" y="6544800"/>
            <a:ext cx="694800" cy="293117"/>
          </a:xfrm>
        </p:spPr>
        <p:txBody>
          <a:bodyPr/>
          <a:lstStyle/>
          <a:p>
            <a:fld id="{AAEC5578-235D-485F-9B50-9803794400B3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395265" y="274638"/>
            <a:ext cx="713913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algn="l"/>
            <a:endParaRPr lang="ja-JP" altLang="en-US" sz="1800" dirty="0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31C5B501-0577-4A43-ABA0-F1808D4A1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/>
          <a:p>
            <a:r>
              <a:rPr lang="ja-JP" altLang="en-US" dirty="0"/>
              <a:t>マスタデータ登録</a:t>
            </a:r>
            <a:br>
              <a:rPr lang="en-US" altLang="ja-JP" dirty="0"/>
            </a:br>
            <a:r>
              <a:rPr lang="ja-JP" altLang="en-US" dirty="0"/>
              <a:t>ドキュメント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151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kumimoji="1" lang="ja-JP" altLang="en-US" sz="900" smtClean="0">
                <a:solidFill>
                  <a:srgbClr val="898989"/>
                </a:solidFill>
                <a:latin typeface="+mn-lt"/>
              </a:rPr>
              <a:t>7</a:t>
            </a:fld>
            <a:endParaRPr kumimoji="1" lang="ja-JP" altLang="en-US" sz="900" dirty="0">
              <a:solidFill>
                <a:srgbClr val="898989"/>
              </a:solidFill>
              <a:latin typeface="+mn-lt"/>
            </a:endParaRPr>
          </a:p>
        </p:txBody>
      </p:sp>
      <p:sp>
        <p:nvSpPr>
          <p:cNvPr id="7" name="コンテンツ プレースホルダー 5"/>
          <p:cNvSpPr>
            <a:spLocks noGrp="1"/>
          </p:cNvSpPr>
          <p:nvPr>
            <p:ph idx="1"/>
          </p:nvPr>
        </p:nvSpPr>
        <p:spPr>
          <a:xfrm>
            <a:off x="438150" y="907200"/>
            <a:ext cx="8387495" cy="838377"/>
          </a:xfrm>
        </p:spPr>
        <p:txBody>
          <a:bodyPr>
            <a:noAutofit/>
          </a:bodyPr>
          <a:lstStyle/>
          <a:p>
            <a:pPr marL="358775" lvl="1" indent="-358775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ja-JP" altLang="ja-JP" dirty="0"/>
              <a:t>グループ共通認証基盤でログインし、「メニュー」画面を開きます。</a:t>
            </a:r>
            <a:endParaRPr lang="en-US" altLang="ja-JP" dirty="0"/>
          </a:p>
          <a:p>
            <a:pPr marL="358775" lvl="1" indent="-358775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ja-JP" altLang="ja-JP" dirty="0"/>
              <a:t>「メニュー」画面の「</a:t>
            </a:r>
            <a:r>
              <a:rPr lang="ja-JP" altLang="en-US" dirty="0"/>
              <a:t>マスタデータエクスポート</a:t>
            </a:r>
            <a:r>
              <a:rPr lang="en-US" altLang="ja-JP" dirty="0"/>
              <a:t>/</a:t>
            </a:r>
            <a:r>
              <a:rPr lang="ja-JP" altLang="en-US" dirty="0"/>
              <a:t>インポート</a:t>
            </a:r>
            <a:r>
              <a:rPr lang="ja-JP" altLang="ja-JP" dirty="0"/>
              <a:t>」ボタンをクリックし</a:t>
            </a:r>
            <a:br>
              <a:rPr lang="en-US" altLang="ja-JP" dirty="0"/>
            </a:br>
            <a:r>
              <a:rPr lang="ja-JP" altLang="en-US" dirty="0"/>
              <a:t>「マスタデータエクスポート</a:t>
            </a:r>
            <a:r>
              <a:rPr lang="en-US" altLang="ja-JP" dirty="0"/>
              <a:t>/</a:t>
            </a:r>
            <a:r>
              <a:rPr lang="ja-JP" altLang="en-US" dirty="0"/>
              <a:t>インポート機能」画面を表示します。</a:t>
            </a:r>
          </a:p>
        </p:txBody>
      </p:sp>
      <p:sp>
        <p:nvSpPr>
          <p:cNvPr id="34" name="下矢印 33"/>
          <p:cNvSpPr/>
          <p:nvPr/>
        </p:nvSpPr>
        <p:spPr>
          <a:xfrm>
            <a:off x="991888" y="5663988"/>
            <a:ext cx="252000" cy="216000"/>
          </a:xfrm>
          <a:prstGeom prst="down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35" name="下矢印 34"/>
          <p:cNvSpPr/>
          <p:nvPr/>
        </p:nvSpPr>
        <p:spPr>
          <a:xfrm>
            <a:off x="993795" y="6200570"/>
            <a:ext cx="252000" cy="216000"/>
          </a:xfrm>
          <a:prstGeom prst="down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669795" y="6456113"/>
            <a:ext cx="900000" cy="266400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承認・公開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669795" y="5914884"/>
            <a:ext cx="900000" cy="266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申請</a:t>
            </a:r>
          </a:p>
        </p:txBody>
      </p:sp>
      <p:sp>
        <p:nvSpPr>
          <p:cNvPr id="38" name="タイトル 1"/>
          <p:cNvSpPr txBox="1">
            <a:spLocks/>
          </p:cNvSpPr>
          <p:nvPr/>
        </p:nvSpPr>
        <p:spPr>
          <a:xfrm>
            <a:off x="1400185" y="279558"/>
            <a:ext cx="713913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 algn="l">
              <a:defRPr/>
            </a:pP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4.1 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ドキュメント メニュー選択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C93E6F95-9372-4682-92C0-8345A13F08F9}"/>
              </a:ext>
            </a:extLst>
          </p:cNvPr>
          <p:cNvGrpSpPr/>
          <p:nvPr/>
        </p:nvGrpSpPr>
        <p:grpSpPr>
          <a:xfrm>
            <a:off x="2303329" y="2400336"/>
            <a:ext cx="6687892" cy="3846909"/>
            <a:chOff x="2303329" y="2400336"/>
            <a:chExt cx="6687892" cy="3846909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882839EB-3C15-4246-B967-66398720C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3329" y="2400336"/>
              <a:ext cx="6687892" cy="3846909"/>
            </a:xfrm>
            <a:prstGeom prst="rect">
              <a:avLst/>
            </a:prstGeom>
          </p:spPr>
        </p:pic>
        <p:sp>
          <p:nvSpPr>
            <p:cNvPr id="25" name="角丸四角形 24"/>
            <p:cNvSpPr/>
            <p:nvPr/>
          </p:nvSpPr>
          <p:spPr>
            <a:xfrm>
              <a:off x="5003222" y="3916776"/>
              <a:ext cx="1342987" cy="40158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39" name="角丸四角形 38"/>
          <p:cNvSpPr/>
          <p:nvPr/>
        </p:nvSpPr>
        <p:spPr>
          <a:xfrm>
            <a:off x="123415" y="2814643"/>
            <a:ext cx="1992573" cy="2789671"/>
          </a:xfrm>
          <a:prstGeom prst="roundRect">
            <a:avLst>
              <a:gd name="adj" fmla="val 8069"/>
            </a:avLst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408856" y="2656395"/>
            <a:ext cx="1391369" cy="396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00" noProof="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マスタデータ</a:t>
            </a:r>
            <a:r>
              <a:rPr lang="ja-JP" altLang="en-US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登録</a:t>
            </a:r>
            <a:endParaRPr lang="en-US" altLang="ja-JP" sz="10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（ドキュメント）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41" name="下矢印 40"/>
          <p:cNvSpPr/>
          <p:nvPr/>
        </p:nvSpPr>
        <p:spPr>
          <a:xfrm>
            <a:off x="993795" y="4914899"/>
            <a:ext cx="252000" cy="176705"/>
          </a:xfrm>
          <a:prstGeom prst="down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217888" y="5117689"/>
            <a:ext cx="1800000" cy="396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データファイル</a:t>
            </a: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Excel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編集／</a:t>
            </a:r>
            <a:b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インポート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219795" y="3101719"/>
            <a:ext cx="1800000" cy="252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indent="-266700" algn="ctr"/>
            <a:r>
              <a:rPr lang="ja-JP" altLang="en-US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メニュー選択</a:t>
            </a:r>
          </a:p>
        </p:txBody>
      </p:sp>
      <p:sp>
        <p:nvSpPr>
          <p:cNvPr id="46" name="正方形/長方形 45"/>
          <p:cNvSpPr/>
          <p:nvPr/>
        </p:nvSpPr>
        <p:spPr>
          <a:xfrm>
            <a:off x="219795" y="3581532"/>
            <a:ext cx="1800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lvl="0" indent="-266700" algn="ctr">
              <a:defRPr/>
            </a:pPr>
            <a:r>
              <a:rPr lang="ja-JP" altLang="en-US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マスタデータエクスポート</a:t>
            </a:r>
            <a:r>
              <a: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</a:p>
          <a:p>
            <a:pPr lvl="0" indent="-266700" algn="ctr">
              <a:defRPr/>
            </a:pPr>
            <a:r>
              <a:rPr lang="ja-JP" altLang="en-US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インポートで一覧を表示</a:t>
            </a:r>
            <a:endParaRPr lang="en-US" altLang="ja-JP" sz="10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219795" y="4349345"/>
            <a:ext cx="1800000" cy="540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lvl="0" indent="-266700" algn="ctr">
              <a:defRPr/>
            </a:pPr>
            <a:r>
              <a:rPr lang="ja-JP" altLang="en-US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マスタデータエクスポート</a:t>
            </a:r>
            <a:r>
              <a: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</a:p>
          <a:p>
            <a:pPr lvl="0" indent="-266700" algn="ctr">
              <a:defRPr/>
            </a:pPr>
            <a:r>
              <a:rPr lang="ja-JP" altLang="en-US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インポートでデータファイル</a:t>
            </a:r>
            <a:br>
              <a: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エクスポート</a:t>
            </a:r>
          </a:p>
        </p:txBody>
      </p:sp>
      <p:sp>
        <p:nvSpPr>
          <p:cNvPr id="48" name="下矢印 47"/>
          <p:cNvSpPr/>
          <p:nvPr/>
        </p:nvSpPr>
        <p:spPr>
          <a:xfrm>
            <a:off x="993795" y="3379273"/>
            <a:ext cx="252000" cy="176705"/>
          </a:xfrm>
          <a:prstGeom prst="down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49" name="下矢印 48"/>
          <p:cNvSpPr/>
          <p:nvPr/>
        </p:nvSpPr>
        <p:spPr>
          <a:xfrm>
            <a:off x="993795" y="4147086"/>
            <a:ext cx="252000" cy="176705"/>
          </a:xfrm>
          <a:prstGeom prst="down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51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438150" y="908962"/>
            <a:ext cx="8526338" cy="1692083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ja-JP" altLang="en-US" sz="1200" dirty="0"/>
              <a:t>「マスタデータエクスポート</a:t>
            </a:r>
            <a:r>
              <a:rPr lang="en-US" altLang="ja-JP" sz="1200" dirty="0"/>
              <a:t>/</a:t>
            </a:r>
            <a:r>
              <a:rPr lang="ja-JP" altLang="en-US" sz="1200" dirty="0"/>
              <a:t>インポート機能」画面で、一覧を検索して検索結果を表示します。</a:t>
            </a:r>
            <a:endParaRPr lang="en-US" altLang="ja-JP" sz="1200" dirty="0"/>
          </a:p>
          <a:p>
            <a:pPr marL="539353" lvl="1" indent="-342900">
              <a:spcBef>
                <a:spcPts val="300"/>
              </a:spcBef>
              <a:buFont typeface="+mj-ea"/>
              <a:buAutoNum type="circleNumDbPlain"/>
            </a:pPr>
            <a:r>
              <a:rPr lang="ja-JP" altLang="en-US" dirty="0"/>
              <a:t>マスタデータのリストをクリックし、</a:t>
            </a:r>
            <a:r>
              <a:rPr lang="ja-JP" altLang="en-US" b="1" dirty="0"/>
              <a:t>ドキュメント分類マスタファイル</a:t>
            </a:r>
            <a:r>
              <a:rPr lang="ja-JP" altLang="en-US" dirty="0"/>
              <a:t>を選択します。</a:t>
            </a:r>
            <a:endParaRPr lang="en-US" altLang="ja-JP" dirty="0"/>
          </a:p>
          <a:p>
            <a:pPr marL="539353" lvl="1" indent="-342900">
              <a:spcBef>
                <a:spcPts val="300"/>
              </a:spcBef>
              <a:buFont typeface="+mj-lt"/>
              <a:buAutoNum type="circleNumDbPlain"/>
            </a:pPr>
            <a:r>
              <a:rPr lang="ja-JP" altLang="en-US" dirty="0"/>
              <a:t>絞込み条件が表示されるので、「部門グループ」「機種」を選択します。</a:t>
            </a:r>
            <a:endParaRPr lang="en-US" altLang="ja-JP" dirty="0"/>
          </a:p>
          <a:p>
            <a:pPr marL="539353" lvl="1" indent="-342900">
              <a:spcBef>
                <a:spcPts val="300"/>
              </a:spcBef>
              <a:buFont typeface="+mj-lt"/>
              <a:buAutoNum type="circleNumDbPlain"/>
            </a:pPr>
            <a:r>
              <a:rPr kumimoji="1" lang="ja-JP" altLang="en-US" dirty="0"/>
              <a:t>「削除を含む」チェックボックスをチェックしておくと、削除データを含む内容がエクスポートされます。</a:t>
            </a:r>
            <a:endParaRPr kumimoji="1" lang="en-US" altLang="ja-JP" dirty="0"/>
          </a:p>
          <a:p>
            <a:pPr marL="539353" lvl="1" indent="-342900">
              <a:spcBef>
                <a:spcPts val="300"/>
              </a:spcBef>
              <a:buFont typeface="+mj-lt"/>
              <a:buAutoNum type="circleNumDbPlain"/>
            </a:pPr>
            <a:r>
              <a:rPr kumimoji="1" lang="ja-JP" altLang="en-US" dirty="0"/>
              <a:t>「検索ボタン」をクリックします。</a:t>
            </a:r>
            <a:endParaRPr kumimoji="1" lang="en-US" altLang="ja-JP" dirty="0"/>
          </a:p>
          <a:p>
            <a:pPr marL="196453" lvl="1" indent="0">
              <a:spcBef>
                <a:spcPts val="300"/>
              </a:spcBef>
              <a:buNone/>
            </a:pPr>
            <a:r>
              <a:rPr lang="ja-JP" altLang="en-US" dirty="0"/>
              <a:t>　</a:t>
            </a:r>
            <a:r>
              <a:rPr lang="en-US" altLang="ja-JP" dirty="0"/>
              <a:t>※</a:t>
            </a:r>
            <a:r>
              <a:rPr lang="ja-JP" altLang="en-US" dirty="0"/>
              <a:t> エクスポート時に選択・設定した内容は、インポート後、インポート内容を画面確認する際に</a:t>
            </a:r>
            <a:endParaRPr lang="en-US" altLang="ja-JP" dirty="0"/>
          </a:p>
          <a:p>
            <a:pPr marL="196453" lvl="1" indent="0">
              <a:spcBef>
                <a:spcPts val="300"/>
              </a:spcBef>
              <a:buNone/>
            </a:pPr>
            <a:r>
              <a:rPr lang="ja-JP" altLang="en-US" dirty="0"/>
              <a:t>　　　同じ条件を再度選択・設定しますので、メモしておいてください。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kumimoji="1" lang="ja-JP" altLang="en-US" sz="900" smtClean="0">
                <a:solidFill>
                  <a:srgbClr val="898989"/>
                </a:solidFill>
                <a:latin typeface="+mn-lt"/>
              </a:rPr>
              <a:t>8</a:t>
            </a:fld>
            <a:endParaRPr kumimoji="1" lang="ja-JP" altLang="en-US" sz="900" dirty="0">
              <a:solidFill>
                <a:srgbClr val="898989"/>
              </a:solidFill>
              <a:latin typeface="+mn-lt"/>
            </a:endParaRPr>
          </a:p>
        </p:txBody>
      </p:sp>
      <p:sp>
        <p:nvSpPr>
          <p:cNvPr id="55" name="タイトル 1"/>
          <p:cNvSpPr txBox="1">
            <a:spLocks/>
          </p:cNvSpPr>
          <p:nvPr/>
        </p:nvSpPr>
        <p:spPr>
          <a:xfrm>
            <a:off x="1400185" y="279558"/>
            <a:ext cx="713913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 algn="l">
              <a:defRPr/>
            </a:pPr>
            <a:r>
              <a:rPr lang="en-US" altLang="ja-JP" sz="1800" dirty="0">
                <a:solidFill>
                  <a:prstClr val="black"/>
                </a:solidFill>
              </a:rPr>
              <a:t>4.2 </a:t>
            </a:r>
            <a:r>
              <a:rPr lang="ja-JP" altLang="en-US" sz="1800" dirty="0">
                <a:solidFill>
                  <a:prstClr val="black"/>
                </a:solidFill>
              </a:rPr>
              <a:t>ドキュメント マスタデータ検索</a:t>
            </a:r>
          </a:p>
        </p:txBody>
      </p:sp>
      <p:grpSp>
        <p:nvGrpSpPr>
          <p:cNvPr id="3" name="グループ化 2"/>
          <p:cNvGrpSpPr/>
          <p:nvPr/>
        </p:nvGrpSpPr>
        <p:grpSpPr>
          <a:xfrm>
            <a:off x="123415" y="2651266"/>
            <a:ext cx="1992573" cy="4014767"/>
            <a:chOff x="123415" y="2054371"/>
            <a:chExt cx="1992573" cy="4014767"/>
          </a:xfrm>
        </p:grpSpPr>
        <p:sp>
          <p:nvSpPr>
            <p:cNvPr id="30" name="下矢印 29"/>
            <p:cNvSpPr/>
            <p:nvPr/>
          </p:nvSpPr>
          <p:spPr>
            <a:xfrm>
              <a:off x="991888" y="5010613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32" name="下矢印 31"/>
            <p:cNvSpPr/>
            <p:nvPr/>
          </p:nvSpPr>
          <p:spPr>
            <a:xfrm>
              <a:off x="993795" y="5547195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33" name="角丸四角形 32"/>
            <p:cNvSpPr/>
            <p:nvPr/>
          </p:nvSpPr>
          <p:spPr>
            <a:xfrm>
              <a:off x="669795" y="5802738"/>
              <a:ext cx="900000" cy="266400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承認・公開</a:t>
              </a:r>
            </a:p>
          </p:txBody>
        </p:sp>
        <p:sp>
          <p:nvSpPr>
            <p:cNvPr id="34" name="角丸四角形 33"/>
            <p:cNvSpPr/>
            <p:nvPr/>
          </p:nvSpPr>
          <p:spPr>
            <a:xfrm>
              <a:off x="669795" y="5261509"/>
              <a:ext cx="900000" cy="2664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申請</a:t>
              </a:r>
            </a:p>
          </p:txBody>
        </p:sp>
        <p:sp>
          <p:nvSpPr>
            <p:cNvPr id="35" name="角丸四角形 34"/>
            <p:cNvSpPr/>
            <p:nvPr/>
          </p:nvSpPr>
          <p:spPr>
            <a:xfrm>
              <a:off x="123415" y="2198488"/>
              <a:ext cx="1992573" cy="2789671"/>
            </a:xfrm>
            <a:prstGeom prst="roundRect">
              <a:avLst>
                <a:gd name="adj" fmla="val 8069"/>
              </a:avLst>
            </a:prstGeom>
            <a:noFill/>
            <a:ln w="9525">
              <a:solidFill>
                <a:srgbClr val="C00000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36" name="角丸四角形 35"/>
            <p:cNvSpPr/>
            <p:nvPr/>
          </p:nvSpPr>
          <p:spPr>
            <a:xfrm>
              <a:off x="438150" y="2054371"/>
              <a:ext cx="1376363" cy="36936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マスタデータ登録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（ドキュメント）</a:t>
              </a:r>
            </a:p>
          </p:txBody>
        </p:sp>
        <p:sp>
          <p:nvSpPr>
            <p:cNvPr id="37" name="下矢印 36"/>
            <p:cNvSpPr/>
            <p:nvPr/>
          </p:nvSpPr>
          <p:spPr>
            <a:xfrm>
              <a:off x="993795" y="4286239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216242" y="4489029"/>
              <a:ext cx="1800000" cy="396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データファイル</a:t>
              </a:r>
              <a: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Excel</a:t>
              </a: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編集／</a:t>
              </a:r>
              <a:b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</a:b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インポート</a:t>
              </a:r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219795" y="2473059"/>
              <a:ext cx="1800000" cy="252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メニュー選択</a:t>
              </a:r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219795" y="2952872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インポートで一覧を表示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219795" y="3720685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インポートでデータファイル</a:t>
              </a:r>
              <a:b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エクスポート</a:t>
              </a:r>
            </a:p>
          </p:txBody>
        </p:sp>
        <p:sp>
          <p:nvSpPr>
            <p:cNvPr id="66" name="下矢印 65"/>
            <p:cNvSpPr/>
            <p:nvPr/>
          </p:nvSpPr>
          <p:spPr>
            <a:xfrm>
              <a:off x="993795" y="2750613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67" name="下矢印 66"/>
            <p:cNvSpPr/>
            <p:nvPr/>
          </p:nvSpPr>
          <p:spPr>
            <a:xfrm>
              <a:off x="993795" y="3518426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E6BA25D-42F6-4BC1-A4A4-051874C239C7}"/>
              </a:ext>
            </a:extLst>
          </p:cNvPr>
          <p:cNvGrpSpPr/>
          <p:nvPr/>
        </p:nvGrpSpPr>
        <p:grpSpPr>
          <a:xfrm>
            <a:off x="2330977" y="2768183"/>
            <a:ext cx="6383065" cy="3846909"/>
            <a:chOff x="2330977" y="2768183"/>
            <a:chExt cx="6383065" cy="3846909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CBB97F91-61EF-47E6-B384-20951BAF2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0977" y="2768183"/>
              <a:ext cx="6383065" cy="3846909"/>
            </a:xfrm>
            <a:prstGeom prst="rect">
              <a:avLst/>
            </a:prstGeom>
          </p:spPr>
        </p:pic>
        <p:sp>
          <p:nvSpPr>
            <p:cNvPr id="31" name="角丸四角形 30"/>
            <p:cNvSpPr/>
            <p:nvPr/>
          </p:nvSpPr>
          <p:spPr>
            <a:xfrm>
              <a:off x="2644346" y="4288574"/>
              <a:ext cx="2156844" cy="2240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4473619" y="4028817"/>
              <a:ext cx="339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solidFill>
                    <a:srgbClr val="FF0000"/>
                  </a:solidFill>
                </a:rPr>
                <a:t>①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9" name="角丸四角形 58"/>
            <p:cNvSpPr/>
            <p:nvPr/>
          </p:nvSpPr>
          <p:spPr>
            <a:xfrm>
              <a:off x="4869144" y="4286956"/>
              <a:ext cx="690104" cy="22564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1" name="テキスト ボックス 60"/>
            <p:cNvSpPr txBox="1"/>
            <p:nvPr/>
          </p:nvSpPr>
          <p:spPr>
            <a:xfrm>
              <a:off x="6311852" y="4418213"/>
              <a:ext cx="493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solidFill>
                    <a:srgbClr val="FF0000"/>
                  </a:solidFill>
                </a:rPr>
                <a:t>②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2386548" y="3105665"/>
              <a:ext cx="941537" cy="230659"/>
            </a:xfrm>
            <a:prstGeom prst="rect">
              <a:avLst/>
            </a:prstGeom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1" name="角丸四角形 40"/>
            <p:cNvSpPr/>
            <p:nvPr/>
          </p:nvSpPr>
          <p:spPr>
            <a:xfrm>
              <a:off x="3031639" y="4682489"/>
              <a:ext cx="3529800" cy="29631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" name="角丸四角形 41"/>
            <p:cNvSpPr/>
            <p:nvPr/>
          </p:nvSpPr>
          <p:spPr>
            <a:xfrm>
              <a:off x="6958394" y="4665476"/>
              <a:ext cx="846958" cy="29631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7605239" y="4406053"/>
              <a:ext cx="493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solidFill>
                    <a:srgbClr val="FF0000"/>
                  </a:solidFill>
                </a:rPr>
                <a:t>③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5403882" y="4028817"/>
              <a:ext cx="339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solidFill>
                    <a:srgbClr val="FF0000"/>
                  </a:solidFill>
                </a:rPr>
                <a:t>④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376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438150" y="908963"/>
            <a:ext cx="8526338" cy="1058848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ja-JP" altLang="en-US" sz="1200" dirty="0"/>
              <a:t>「マスタデータエクスポート</a:t>
            </a:r>
            <a:r>
              <a:rPr lang="en-US" altLang="ja-JP" sz="1200" dirty="0"/>
              <a:t>/</a:t>
            </a:r>
            <a:r>
              <a:rPr lang="ja-JP" altLang="en-US" sz="1200" dirty="0"/>
              <a:t>インポート機能」画面で、一覧を検索して検索結果を表示します。</a:t>
            </a:r>
            <a:endParaRPr lang="en-US" altLang="ja-JP" sz="1200" dirty="0"/>
          </a:p>
          <a:p>
            <a:pPr marL="432196" lvl="1" indent="-228600">
              <a:spcBef>
                <a:spcPts val="300"/>
              </a:spcBef>
              <a:buFont typeface="+mj-ea"/>
              <a:buAutoNum type="circleNumDbPlain" startAt="5"/>
            </a:pPr>
            <a:r>
              <a:rPr lang="ja-JP" altLang="en-US" dirty="0"/>
              <a:t>「エクスポート」ボタンをクリックして</a:t>
            </a:r>
            <a:endParaRPr lang="en-US" altLang="ja-JP" dirty="0"/>
          </a:p>
          <a:p>
            <a:pPr marL="203596" lvl="1" indent="0">
              <a:spcBef>
                <a:spcPts val="300"/>
              </a:spcBef>
              <a:buNone/>
            </a:pPr>
            <a:r>
              <a:rPr lang="ja-JP" altLang="en-US" dirty="0"/>
              <a:t>    「</a:t>
            </a:r>
            <a:r>
              <a:rPr lang="en-US" altLang="ja-JP" dirty="0"/>
              <a:t>FB-M-A-019_</a:t>
            </a:r>
            <a:r>
              <a:rPr lang="ja-JP" altLang="en-US" dirty="0"/>
              <a:t>ドキュメント分類マスタファイル」をダウンロードします。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kumimoji="1" lang="ja-JP" altLang="en-US" sz="900" smtClean="0">
                <a:solidFill>
                  <a:srgbClr val="898989"/>
                </a:solidFill>
                <a:latin typeface="+mn-lt"/>
              </a:rPr>
              <a:t>9</a:t>
            </a:fld>
            <a:endParaRPr kumimoji="1" lang="ja-JP" altLang="en-US" sz="900" dirty="0">
              <a:solidFill>
                <a:srgbClr val="898989"/>
              </a:solidFill>
              <a:latin typeface="+mn-lt"/>
            </a:endParaRPr>
          </a:p>
        </p:txBody>
      </p:sp>
      <p:sp>
        <p:nvSpPr>
          <p:cNvPr id="30" name="タイトル 1"/>
          <p:cNvSpPr txBox="1">
            <a:spLocks/>
          </p:cNvSpPr>
          <p:nvPr/>
        </p:nvSpPr>
        <p:spPr>
          <a:xfrm>
            <a:off x="1400185" y="279558"/>
            <a:ext cx="713913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algn="l"/>
            <a:r>
              <a:rPr lang="en-US" altLang="ja-JP" sz="1800" dirty="0"/>
              <a:t>4.3 </a:t>
            </a:r>
            <a:r>
              <a:rPr lang="ja-JP" altLang="en-US" sz="1800" dirty="0"/>
              <a:t>ドキュメント マスタデータファイルエクスポート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9FE77AA0-872C-4A83-91C3-608F20D9DE19}"/>
              </a:ext>
            </a:extLst>
          </p:cNvPr>
          <p:cNvGrpSpPr/>
          <p:nvPr/>
        </p:nvGrpSpPr>
        <p:grpSpPr>
          <a:xfrm>
            <a:off x="2435511" y="2266288"/>
            <a:ext cx="6389162" cy="4218798"/>
            <a:chOff x="2608509" y="2266288"/>
            <a:chExt cx="6389162" cy="4218798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8293D1A9-3578-4FD3-BE50-AE27D2195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8509" y="2266288"/>
              <a:ext cx="6389162" cy="4218798"/>
            </a:xfrm>
            <a:prstGeom prst="rect">
              <a:avLst/>
            </a:prstGeom>
          </p:spPr>
        </p:pic>
        <p:sp>
          <p:nvSpPr>
            <p:cNvPr id="40" name="角丸四角形 39"/>
            <p:cNvSpPr/>
            <p:nvPr/>
          </p:nvSpPr>
          <p:spPr>
            <a:xfrm>
              <a:off x="7348151" y="5974445"/>
              <a:ext cx="696846" cy="29631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>
                <a:buFontTx/>
                <a:buNone/>
              </a:pPr>
              <a:endParaRPr kumimoji="1" lang="ja-JP" altLang="en-US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74" name="テキスト ボックス 73"/>
            <p:cNvSpPr txBox="1"/>
            <p:nvPr/>
          </p:nvSpPr>
          <p:spPr>
            <a:xfrm>
              <a:off x="7880422" y="5711524"/>
              <a:ext cx="329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solidFill>
                    <a:srgbClr val="FF0000"/>
                  </a:solidFill>
                </a:rPr>
                <a:t>⑤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AE03AFB-2430-45E7-BD24-D7A8E2425C78}"/>
              </a:ext>
            </a:extLst>
          </p:cNvPr>
          <p:cNvGrpSpPr/>
          <p:nvPr/>
        </p:nvGrpSpPr>
        <p:grpSpPr>
          <a:xfrm>
            <a:off x="123415" y="2656395"/>
            <a:ext cx="1992573" cy="4066118"/>
            <a:chOff x="123415" y="2656395"/>
            <a:chExt cx="1992573" cy="4066118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3CB85C7D-0D01-47F4-9426-83AB4373757A}"/>
                </a:ext>
              </a:extLst>
            </p:cNvPr>
            <p:cNvSpPr/>
            <p:nvPr/>
          </p:nvSpPr>
          <p:spPr>
            <a:xfrm>
              <a:off x="220550" y="3091266"/>
              <a:ext cx="1800000" cy="252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メニュー選択</a:t>
              </a: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885FA1BE-722A-43A6-B8DE-EEECC660F0E3}"/>
                </a:ext>
              </a:extLst>
            </p:cNvPr>
            <p:cNvSpPr/>
            <p:nvPr/>
          </p:nvSpPr>
          <p:spPr>
            <a:xfrm>
              <a:off x="213522" y="4335356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インポートでデータファイル</a:t>
              </a:r>
              <a:b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エクスポート</a:t>
              </a:r>
            </a:p>
          </p:txBody>
        </p:sp>
        <p:sp>
          <p:nvSpPr>
            <p:cNvPr id="23" name="下矢印 33">
              <a:extLst>
                <a:ext uri="{FF2B5EF4-FFF2-40B4-BE49-F238E27FC236}">
                  <a16:creationId xmlns:a16="http://schemas.microsoft.com/office/drawing/2014/main" id="{C45A7A97-A596-4CE4-8214-28D5EC57D238}"/>
                </a:ext>
              </a:extLst>
            </p:cNvPr>
            <p:cNvSpPr/>
            <p:nvPr/>
          </p:nvSpPr>
          <p:spPr>
            <a:xfrm>
              <a:off x="991888" y="5663988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24" name="下矢印 34">
              <a:extLst>
                <a:ext uri="{FF2B5EF4-FFF2-40B4-BE49-F238E27FC236}">
                  <a16:creationId xmlns:a16="http://schemas.microsoft.com/office/drawing/2014/main" id="{92D7DFA9-544D-4695-8624-6E7059A8E721}"/>
                </a:ext>
              </a:extLst>
            </p:cNvPr>
            <p:cNvSpPr/>
            <p:nvPr/>
          </p:nvSpPr>
          <p:spPr>
            <a:xfrm>
              <a:off x="993795" y="6200570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25" name="角丸四角形 35">
              <a:extLst>
                <a:ext uri="{FF2B5EF4-FFF2-40B4-BE49-F238E27FC236}">
                  <a16:creationId xmlns:a16="http://schemas.microsoft.com/office/drawing/2014/main" id="{748ECBF7-7966-4192-B0EA-A261EAD55D78}"/>
                </a:ext>
              </a:extLst>
            </p:cNvPr>
            <p:cNvSpPr/>
            <p:nvPr/>
          </p:nvSpPr>
          <p:spPr>
            <a:xfrm>
              <a:off x="669795" y="6456113"/>
              <a:ext cx="900000" cy="266400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承認・公開</a:t>
              </a:r>
            </a:p>
          </p:txBody>
        </p:sp>
        <p:sp>
          <p:nvSpPr>
            <p:cNvPr id="26" name="角丸四角形 36">
              <a:extLst>
                <a:ext uri="{FF2B5EF4-FFF2-40B4-BE49-F238E27FC236}">
                  <a16:creationId xmlns:a16="http://schemas.microsoft.com/office/drawing/2014/main" id="{107BDFBD-5D31-4546-8A0D-C6909EBA7848}"/>
                </a:ext>
              </a:extLst>
            </p:cNvPr>
            <p:cNvSpPr/>
            <p:nvPr/>
          </p:nvSpPr>
          <p:spPr>
            <a:xfrm>
              <a:off x="669795" y="5914884"/>
              <a:ext cx="900000" cy="2664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申請</a:t>
              </a:r>
            </a:p>
          </p:txBody>
        </p:sp>
        <p:sp>
          <p:nvSpPr>
            <p:cNvPr id="27" name="角丸四角形 38">
              <a:extLst>
                <a:ext uri="{FF2B5EF4-FFF2-40B4-BE49-F238E27FC236}">
                  <a16:creationId xmlns:a16="http://schemas.microsoft.com/office/drawing/2014/main" id="{A9BA7406-1A80-4BB2-9FEB-25FFFC2F6542}"/>
                </a:ext>
              </a:extLst>
            </p:cNvPr>
            <p:cNvSpPr/>
            <p:nvPr/>
          </p:nvSpPr>
          <p:spPr>
            <a:xfrm>
              <a:off x="123415" y="2814643"/>
              <a:ext cx="1992573" cy="2789671"/>
            </a:xfrm>
            <a:prstGeom prst="roundRect">
              <a:avLst>
                <a:gd name="adj" fmla="val 8069"/>
              </a:avLst>
            </a:prstGeom>
            <a:noFill/>
            <a:ln w="9525">
              <a:solidFill>
                <a:srgbClr val="C00000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28" name="角丸四角形 39">
              <a:extLst>
                <a:ext uri="{FF2B5EF4-FFF2-40B4-BE49-F238E27FC236}">
                  <a16:creationId xmlns:a16="http://schemas.microsoft.com/office/drawing/2014/main" id="{5F0C6213-BF04-423B-8193-D2BE7672E9CB}"/>
                </a:ext>
              </a:extLst>
            </p:cNvPr>
            <p:cNvSpPr/>
            <p:nvPr/>
          </p:nvSpPr>
          <p:spPr>
            <a:xfrm>
              <a:off x="408856" y="2656395"/>
              <a:ext cx="1391369" cy="396000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noProof="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登録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（ドキュメント）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29" name="下矢印 40">
              <a:extLst>
                <a:ext uri="{FF2B5EF4-FFF2-40B4-BE49-F238E27FC236}">
                  <a16:creationId xmlns:a16="http://schemas.microsoft.com/office/drawing/2014/main" id="{7CD56300-E3CD-420A-B891-8F31F2508F9F}"/>
                </a:ext>
              </a:extLst>
            </p:cNvPr>
            <p:cNvSpPr/>
            <p:nvPr/>
          </p:nvSpPr>
          <p:spPr>
            <a:xfrm>
              <a:off x="993795" y="4914899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12EE8551-7B92-441F-886B-1C16607697E1}"/>
                </a:ext>
              </a:extLst>
            </p:cNvPr>
            <p:cNvSpPr/>
            <p:nvPr/>
          </p:nvSpPr>
          <p:spPr>
            <a:xfrm>
              <a:off x="217888" y="5117689"/>
              <a:ext cx="1800000" cy="396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データファイル</a:t>
              </a:r>
              <a: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Excel</a:t>
              </a: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編集／</a:t>
              </a:r>
              <a:b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</a:b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インポート</a:t>
              </a: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EF319D72-5FCA-43FF-A8ED-DE56C934AC6E}"/>
                </a:ext>
              </a:extLst>
            </p:cNvPr>
            <p:cNvSpPr/>
            <p:nvPr/>
          </p:nvSpPr>
          <p:spPr>
            <a:xfrm>
              <a:off x="219795" y="3581532"/>
              <a:ext cx="1800000" cy="54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マスタデータエクスポート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</a:p>
            <a:p>
              <a:pPr lvl="0" indent="-266700"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インポートで一覧を表示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" name="下矢印 47">
              <a:extLst>
                <a:ext uri="{FF2B5EF4-FFF2-40B4-BE49-F238E27FC236}">
                  <a16:creationId xmlns:a16="http://schemas.microsoft.com/office/drawing/2014/main" id="{7D16DC6C-C1CD-419B-BF8F-70BB05B5BC46}"/>
                </a:ext>
              </a:extLst>
            </p:cNvPr>
            <p:cNvSpPr/>
            <p:nvPr/>
          </p:nvSpPr>
          <p:spPr>
            <a:xfrm>
              <a:off x="993795" y="3379273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38" name="下矢印 48">
              <a:extLst>
                <a:ext uri="{FF2B5EF4-FFF2-40B4-BE49-F238E27FC236}">
                  <a16:creationId xmlns:a16="http://schemas.microsoft.com/office/drawing/2014/main" id="{2DBE44F8-0A3B-4221-9DE7-7CDF2B448C77}"/>
                </a:ext>
              </a:extLst>
            </p:cNvPr>
            <p:cNvSpPr/>
            <p:nvPr/>
          </p:nvSpPr>
          <p:spPr>
            <a:xfrm>
              <a:off x="993795" y="4147086"/>
              <a:ext cx="252000" cy="176705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132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2_新テンプレー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/>
      </a:spPr>
      <a:bodyPr lIns="0" rIns="0" rtlCol="0" anchor="ctr"/>
      <a:lstStyle>
        <a:defPPr indent="-266700">
          <a:buFontTx/>
          <a:buNone/>
          <a:defRPr sz="1000" dirty="0" smtClean="0">
            <a:solidFill>
              <a:schemeClr val="tx1"/>
            </a:solidFill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f9959d-0354-4f42-ab41-106697366097" xsi:nil="true"/>
    <lcf76f155ced4ddcb4097134ff3c332f xmlns="6338982b-c31a-41a5-93b2-fd8da8f95506">
      <Terms xmlns="http://schemas.microsoft.com/office/infopath/2007/PartnerControls"/>
    </lcf76f155ced4ddcb4097134ff3c332f>
    <_dlc_DocId xmlns="e9f9959d-0354-4f42-ab41-106697366097">N3HU2D7NJHRF-204866328-6014</_dlc_DocId>
    <_dlc_DocIdUrl xmlns="e9f9959d-0354-4f42-ab41-106697366097">
      <Url>https://mitsubishielectricgroup.sharepoint.com/sites/005139/_layouts/15/DocIdRedir.aspx?ID=N3HU2D7NJHRF-204866328-6014</Url>
      <Description>N3HU2D7NJHRF-204866328-6014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184E8B37DBAEB4CA9D4891B91C3E964" ma:contentTypeVersion="15" ma:contentTypeDescription="新しいドキュメントを作成します。" ma:contentTypeScope="" ma:versionID="d5d0151cfdf97e60b8eaf85edc1bb143">
  <xsd:schema xmlns:xsd="http://www.w3.org/2001/XMLSchema" xmlns:xs="http://www.w3.org/2001/XMLSchema" xmlns:p="http://schemas.microsoft.com/office/2006/metadata/properties" xmlns:ns2="e9f9959d-0354-4f42-ab41-106697366097" xmlns:ns3="6338982b-c31a-41a5-93b2-fd8da8f95506" targetNamespace="http://schemas.microsoft.com/office/2006/metadata/properties" ma:root="true" ma:fieldsID="cb86d2efea3937cb6557d60fe2a2b19c" ns2:_="" ns3:_="">
    <xsd:import namespace="e9f9959d-0354-4f42-ab41-106697366097"/>
    <xsd:import namespace="6338982b-c31a-41a5-93b2-fd8da8f9550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2:SharedWithUsers" minOccurs="0"/>
                <xsd:element ref="ns2:SharedWithDetail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f9959d-0354-4f42-ab41-10669736609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ドキュメント ID 値" ma:description="このアイテムに割り当てられているドキュメント ID の値です。" ma:internalName="_dlc_DocId" ma:readOnly="true">
      <xsd:simpleType>
        <xsd:restriction base="dms:Text"/>
      </xsd:simpleType>
    </xsd:element>
    <xsd:element name="_dlc_DocIdUrl" ma:index="9" nillable="true" ma:displayName="ドキュメントID:" ma:description="このドキュメントへの常時接続リンクです。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ID を保持" ma:description="追加時に ID を保持します。" ma:hidden="true" ma:internalName="_dlc_DocIdPersistId" ma:readOnly="true">
      <xsd:simpleType>
        <xsd:restriction base="dms:Boolean"/>
      </xsd:simpleType>
    </xsd:element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5533489-9259-4c35-8b1e-de8a3eaed192}" ma:internalName="TaxCatchAll" ma:showField="CatchAllData" ma:web="e9f9959d-0354-4f42-ab41-1066973660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38982b-c31a-41a5-93b2-fd8da8f955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画像タグ" ma:readOnly="false" ma:fieldId="{5cf76f15-5ced-4ddc-b409-7134ff3c332f}" ma:taxonomyMulti="true" ma:sspId="9e8076fe-bb0c-488f-ac76-058e9f0b257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CA3259-B830-441F-827D-6E9259A9EEEF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31485070-F4B5-4366-B36C-D337DA7F3FB2}">
  <ds:schemaRefs>
    <ds:schemaRef ds:uri="http://schemas.microsoft.com/office/2006/metadata/properties"/>
    <ds:schemaRef ds:uri="http://schemas.microsoft.com/office/infopath/2007/PartnerControls"/>
    <ds:schemaRef ds:uri="e9f9959d-0354-4f42-ab41-106697366097"/>
    <ds:schemaRef ds:uri="6338982b-c31a-41a5-93b2-fd8da8f95506"/>
  </ds:schemaRefs>
</ds:datastoreItem>
</file>

<file path=customXml/itemProps3.xml><?xml version="1.0" encoding="utf-8"?>
<ds:datastoreItem xmlns:ds="http://schemas.openxmlformats.org/officeDocument/2006/customXml" ds:itemID="{2C6DB78C-4035-496A-859A-40EB1511B660}"/>
</file>

<file path=customXml/itemProps4.xml><?xml version="1.0" encoding="utf-8"?>
<ds:datastoreItem xmlns:ds="http://schemas.openxmlformats.org/officeDocument/2006/customXml" ds:itemID="{2514AE85-4D97-44C3-8CD5-74324DBC8A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業務マニュアル(PIM製品情報登録)</Template>
  <TotalTime>3671</TotalTime>
  <Words>4106</Words>
  <Application>Microsoft Office PowerPoint</Application>
  <PresentationFormat>画面に合わせる (4:3)</PresentationFormat>
  <Paragraphs>751</Paragraphs>
  <Slides>41</Slides>
  <Notes>21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42" baseType="lpstr">
      <vt:lpstr>2_新テンプレート</vt:lpstr>
      <vt:lpstr>マスタデータエクスポート・インポート 操作フロー説明資料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マスタデータ登録 ドキュメント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マスタデータ登録 外形図・CAD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マスタデータ登録 ソフトウェア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マスタデータ登録 その他マスタ（CSV形式）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2.PIM製品情報登録</dc:title>
  <dc:creator>吉田　康敏</dc:creator>
  <cp:lastModifiedBy>内藤 健</cp:lastModifiedBy>
  <cp:revision>229</cp:revision>
  <dcterms:created xsi:type="dcterms:W3CDTF">2019-11-01T02:24:56Z</dcterms:created>
  <dcterms:modified xsi:type="dcterms:W3CDTF">2024-11-12T00:50:32Z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0x0101001184E8B37DBAEB4CA9D4891B91C3E964</vt:lpwstr>
  </property>
  <property fmtid="{D5CDD505-2E9C-101B-9397-08002B2CF9AE}" pid="3" name="_dlc_DocIdItemGuid">
    <vt:lpwstr>2e409482-8b22-46d3-81cf-d5335e8a64bd</vt:lpwstr>
  </property>
  <property fmtid="{D5CDD505-2E9C-101B-9397-08002B2CF9AE}" pid="4" name="MediaServiceImageTags">
    <vt:lpwstr/>
  </property>
</Properties>
</file>