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26" r:id="rId2"/>
  </p:sldMasterIdLst>
  <p:notesMasterIdLst>
    <p:notesMasterId r:id="rId64"/>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318" r:id="rId16"/>
    <p:sldId id="270" r:id="rId17"/>
    <p:sldId id="271" r:id="rId18"/>
    <p:sldId id="272"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6" r:id="rId34"/>
    <p:sldId id="288" r:id="rId35"/>
    <p:sldId id="289" r:id="rId36"/>
    <p:sldId id="290" r:id="rId37"/>
    <p:sldId id="291" r:id="rId38"/>
    <p:sldId id="292" r:id="rId39"/>
    <p:sldId id="293" r:id="rId40"/>
    <p:sldId id="294" r:id="rId41"/>
    <p:sldId id="29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 id="312" r:id="rId59"/>
    <p:sldId id="314" r:id="rId60"/>
    <p:sldId id="315" r:id="rId61"/>
    <p:sldId id="317" r:id="rId62"/>
    <p:sldId id="316"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8"/>
    <p:restoredTop sz="94599"/>
  </p:normalViewPr>
  <p:slideViewPr>
    <p:cSldViewPr snapToGrid="0">
      <p:cViewPr>
        <p:scale>
          <a:sx n="76" d="100"/>
          <a:sy n="76" d="100"/>
        </p:scale>
        <p:origin x="-7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0F2753-80D7-204A-9132-A3C8F910B4B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334910D-F661-A146-8743-1CF7A325FC8A}">
      <dgm:prSet phldrT="[Text]"/>
      <dgm:spPr/>
      <dgm:t>
        <a:bodyPr/>
        <a:lstStyle/>
        <a:p>
          <a:r>
            <a:rPr lang="en-US" dirty="0" smtClean="0"/>
            <a:t>VARIABLES</a:t>
          </a:r>
          <a:endParaRPr lang="en-US" dirty="0"/>
        </a:p>
      </dgm:t>
    </dgm:pt>
    <dgm:pt modelId="{9D081ACC-9158-B94A-A5BE-CF7D73A80D57}" type="parTrans" cxnId="{533B8513-833F-1942-8B28-E5685EA8549F}">
      <dgm:prSet/>
      <dgm:spPr/>
      <dgm:t>
        <a:bodyPr/>
        <a:lstStyle/>
        <a:p>
          <a:endParaRPr lang="en-US"/>
        </a:p>
      </dgm:t>
    </dgm:pt>
    <dgm:pt modelId="{D0D1971F-FF7C-B445-9F3C-FE1648C0BBA1}" type="sibTrans" cxnId="{533B8513-833F-1942-8B28-E5685EA8549F}">
      <dgm:prSet/>
      <dgm:spPr/>
      <dgm:t>
        <a:bodyPr/>
        <a:lstStyle/>
        <a:p>
          <a:endParaRPr lang="en-US"/>
        </a:p>
      </dgm:t>
    </dgm:pt>
    <dgm:pt modelId="{C0EFF004-FF2B-E248-BBA8-DE69D9849EB6}">
      <dgm:prSet phldrT="[Text]"/>
      <dgm:spPr/>
      <dgm:t>
        <a:bodyPr/>
        <a:lstStyle/>
        <a:p>
          <a:r>
            <a:rPr lang="en-US" dirty="0" smtClean="0"/>
            <a:t>QUALITATIVE</a:t>
          </a:r>
          <a:endParaRPr lang="en-US" dirty="0"/>
        </a:p>
      </dgm:t>
    </dgm:pt>
    <dgm:pt modelId="{458C30DF-6927-B945-9BA3-40F79886494F}" type="parTrans" cxnId="{483B0375-1916-A947-B198-93BB63BA0BDB}">
      <dgm:prSet/>
      <dgm:spPr/>
      <dgm:t>
        <a:bodyPr/>
        <a:lstStyle/>
        <a:p>
          <a:endParaRPr lang="en-US"/>
        </a:p>
      </dgm:t>
    </dgm:pt>
    <dgm:pt modelId="{B2BA499E-962B-3F43-A846-0341226854DF}" type="sibTrans" cxnId="{483B0375-1916-A947-B198-93BB63BA0BDB}">
      <dgm:prSet/>
      <dgm:spPr/>
      <dgm:t>
        <a:bodyPr/>
        <a:lstStyle/>
        <a:p>
          <a:endParaRPr lang="en-US"/>
        </a:p>
      </dgm:t>
    </dgm:pt>
    <dgm:pt modelId="{8358902C-BBF1-1D4C-914D-C9567254F3F0}">
      <dgm:prSet phldrT="[Text]"/>
      <dgm:spPr/>
      <dgm:t>
        <a:bodyPr/>
        <a:lstStyle/>
        <a:p>
          <a:r>
            <a:rPr lang="en-US" dirty="0" smtClean="0"/>
            <a:t>BINARY</a:t>
          </a:r>
          <a:endParaRPr lang="en-US" dirty="0"/>
        </a:p>
      </dgm:t>
    </dgm:pt>
    <dgm:pt modelId="{82512FCA-C2D4-5248-A74B-280A49F4B706}" type="parTrans" cxnId="{93E09F63-5F4F-B440-A7A4-3399104740B8}">
      <dgm:prSet/>
      <dgm:spPr/>
      <dgm:t>
        <a:bodyPr/>
        <a:lstStyle/>
        <a:p>
          <a:endParaRPr lang="en-US"/>
        </a:p>
      </dgm:t>
    </dgm:pt>
    <dgm:pt modelId="{7F539946-365C-844A-BBB9-404BB6D3117C}" type="sibTrans" cxnId="{93E09F63-5F4F-B440-A7A4-3399104740B8}">
      <dgm:prSet/>
      <dgm:spPr/>
      <dgm:t>
        <a:bodyPr/>
        <a:lstStyle/>
        <a:p>
          <a:endParaRPr lang="en-US"/>
        </a:p>
      </dgm:t>
    </dgm:pt>
    <dgm:pt modelId="{23946973-D92B-1441-AE3C-971292B8CBE7}">
      <dgm:prSet phldrT="[Text]"/>
      <dgm:spPr/>
      <dgm:t>
        <a:bodyPr/>
        <a:lstStyle/>
        <a:p>
          <a:r>
            <a:rPr lang="en-US" dirty="0" smtClean="0"/>
            <a:t>MULTI-CLASS</a:t>
          </a:r>
          <a:endParaRPr lang="en-US" dirty="0"/>
        </a:p>
      </dgm:t>
    </dgm:pt>
    <dgm:pt modelId="{92F90D9B-09A0-3744-9996-9674395F3BFA}" type="parTrans" cxnId="{5E02094F-95B3-934A-A29F-10CFDE3A4B5E}">
      <dgm:prSet/>
      <dgm:spPr/>
      <dgm:t>
        <a:bodyPr/>
        <a:lstStyle/>
        <a:p>
          <a:endParaRPr lang="en-US"/>
        </a:p>
      </dgm:t>
    </dgm:pt>
    <dgm:pt modelId="{5DEE5FF3-AED8-0447-8B3E-1CE7AA0D13BA}" type="sibTrans" cxnId="{5E02094F-95B3-934A-A29F-10CFDE3A4B5E}">
      <dgm:prSet/>
      <dgm:spPr/>
      <dgm:t>
        <a:bodyPr/>
        <a:lstStyle/>
        <a:p>
          <a:endParaRPr lang="en-US"/>
        </a:p>
      </dgm:t>
    </dgm:pt>
    <dgm:pt modelId="{610516F7-0E66-2D4F-876D-40143BFFB78E}">
      <dgm:prSet phldrT="[Text]"/>
      <dgm:spPr/>
      <dgm:t>
        <a:bodyPr/>
        <a:lstStyle/>
        <a:p>
          <a:r>
            <a:rPr lang="en-US" dirty="0" smtClean="0"/>
            <a:t>QUANTITATIVE</a:t>
          </a:r>
          <a:endParaRPr lang="en-US" dirty="0"/>
        </a:p>
      </dgm:t>
    </dgm:pt>
    <dgm:pt modelId="{6D5CEE07-4AA2-3E4D-BAEA-2F5405338EC1}" type="parTrans" cxnId="{A32CDCA7-7ABA-C34B-A49B-8E4B60A5B4C6}">
      <dgm:prSet/>
      <dgm:spPr/>
      <dgm:t>
        <a:bodyPr/>
        <a:lstStyle/>
        <a:p>
          <a:endParaRPr lang="en-US"/>
        </a:p>
      </dgm:t>
    </dgm:pt>
    <dgm:pt modelId="{365828DA-8C27-AE42-9FEA-51B3651258A3}" type="sibTrans" cxnId="{A32CDCA7-7ABA-C34B-A49B-8E4B60A5B4C6}">
      <dgm:prSet/>
      <dgm:spPr/>
      <dgm:t>
        <a:bodyPr/>
        <a:lstStyle/>
        <a:p>
          <a:endParaRPr lang="en-US"/>
        </a:p>
      </dgm:t>
    </dgm:pt>
    <dgm:pt modelId="{9533F373-0584-1C49-B131-9CB0E96A1AFF}">
      <dgm:prSet phldrT="[Text]"/>
      <dgm:spPr/>
      <dgm:t>
        <a:bodyPr/>
        <a:lstStyle/>
        <a:p>
          <a:r>
            <a:rPr lang="en-US" dirty="0" smtClean="0"/>
            <a:t>DISCRETE</a:t>
          </a:r>
          <a:endParaRPr lang="en-US" dirty="0"/>
        </a:p>
      </dgm:t>
    </dgm:pt>
    <dgm:pt modelId="{C8409E70-AFED-6840-8D48-0F6F3AFA9DF7}" type="parTrans" cxnId="{38BA100B-F76F-844A-A7A0-9C946FF384E9}">
      <dgm:prSet/>
      <dgm:spPr/>
      <dgm:t>
        <a:bodyPr/>
        <a:lstStyle/>
        <a:p>
          <a:endParaRPr lang="en-US"/>
        </a:p>
      </dgm:t>
    </dgm:pt>
    <dgm:pt modelId="{43D4C739-DD8A-8349-942D-DC129E284F4B}" type="sibTrans" cxnId="{38BA100B-F76F-844A-A7A0-9C946FF384E9}">
      <dgm:prSet/>
      <dgm:spPr/>
      <dgm:t>
        <a:bodyPr/>
        <a:lstStyle/>
        <a:p>
          <a:endParaRPr lang="en-US"/>
        </a:p>
      </dgm:t>
    </dgm:pt>
    <dgm:pt modelId="{CA814D96-9D2C-4A48-A14D-A4B90405B7F4}">
      <dgm:prSet/>
      <dgm:spPr/>
      <dgm:t>
        <a:bodyPr/>
        <a:lstStyle/>
        <a:p>
          <a:r>
            <a:rPr lang="en-US" dirty="0" smtClean="0"/>
            <a:t>CONTINUOUS</a:t>
          </a:r>
          <a:endParaRPr lang="en-US" dirty="0"/>
        </a:p>
      </dgm:t>
    </dgm:pt>
    <dgm:pt modelId="{69C64950-1558-ED44-BA79-AAA81AFD113F}" type="parTrans" cxnId="{2DF1DE72-E79D-4148-B4FC-DC193B703580}">
      <dgm:prSet/>
      <dgm:spPr/>
      <dgm:t>
        <a:bodyPr/>
        <a:lstStyle/>
        <a:p>
          <a:endParaRPr lang="en-US"/>
        </a:p>
      </dgm:t>
    </dgm:pt>
    <dgm:pt modelId="{EAF2C87F-367B-B642-B900-4B71D583FE0A}" type="sibTrans" cxnId="{2DF1DE72-E79D-4148-B4FC-DC193B703580}">
      <dgm:prSet/>
      <dgm:spPr/>
      <dgm:t>
        <a:bodyPr/>
        <a:lstStyle/>
        <a:p>
          <a:endParaRPr lang="en-US"/>
        </a:p>
      </dgm:t>
    </dgm:pt>
    <dgm:pt modelId="{8D0098A3-788E-2942-8587-0F37EF77FBAC}" type="pres">
      <dgm:prSet presAssocID="{7A0F2753-80D7-204A-9132-A3C8F910B4BF}" presName="hierChild1" presStyleCnt="0">
        <dgm:presLayoutVars>
          <dgm:chPref val="1"/>
          <dgm:dir/>
          <dgm:animOne val="branch"/>
          <dgm:animLvl val="lvl"/>
          <dgm:resizeHandles/>
        </dgm:presLayoutVars>
      </dgm:prSet>
      <dgm:spPr/>
      <dgm:t>
        <a:bodyPr/>
        <a:lstStyle/>
        <a:p>
          <a:endParaRPr lang="en-US"/>
        </a:p>
      </dgm:t>
    </dgm:pt>
    <dgm:pt modelId="{E34B7C2C-A2D2-9E45-8073-C211BCA59EB8}" type="pres">
      <dgm:prSet presAssocID="{7334910D-F661-A146-8743-1CF7A325FC8A}" presName="hierRoot1" presStyleCnt="0"/>
      <dgm:spPr/>
    </dgm:pt>
    <dgm:pt modelId="{165277A5-F3EB-3549-B51E-70D43C2C0C27}" type="pres">
      <dgm:prSet presAssocID="{7334910D-F661-A146-8743-1CF7A325FC8A}" presName="composite" presStyleCnt="0"/>
      <dgm:spPr/>
    </dgm:pt>
    <dgm:pt modelId="{3601AF19-B169-E542-B1EE-B987C30C8CA4}" type="pres">
      <dgm:prSet presAssocID="{7334910D-F661-A146-8743-1CF7A325FC8A}" presName="background" presStyleLbl="node0" presStyleIdx="0" presStyleCnt="1"/>
      <dgm:spPr/>
    </dgm:pt>
    <dgm:pt modelId="{FAE30FE8-0351-3A48-B9C8-43E78B706673}" type="pres">
      <dgm:prSet presAssocID="{7334910D-F661-A146-8743-1CF7A325FC8A}" presName="text" presStyleLbl="fgAcc0" presStyleIdx="0" presStyleCnt="1">
        <dgm:presLayoutVars>
          <dgm:chPref val="3"/>
        </dgm:presLayoutVars>
      </dgm:prSet>
      <dgm:spPr/>
      <dgm:t>
        <a:bodyPr/>
        <a:lstStyle/>
        <a:p>
          <a:endParaRPr lang="en-US"/>
        </a:p>
      </dgm:t>
    </dgm:pt>
    <dgm:pt modelId="{516C138E-2670-7943-B09A-5D9382945E40}" type="pres">
      <dgm:prSet presAssocID="{7334910D-F661-A146-8743-1CF7A325FC8A}" presName="hierChild2" presStyleCnt="0"/>
      <dgm:spPr/>
    </dgm:pt>
    <dgm:pt modelId="{AD904E91-6C31-DC41-A374-6D4D9A6A6562}" type="pres">
      <dgm:prSet presAssocID="{458C30DF-6927-B945-9BA3-40F79886494F}" presName="Name10" presStyleLbl="parChTrans1D2" presStyleIdx="0" presStyleCnt="2"/>
      <dgm:spPr/>
      <dgm:t>
        <a:bodyPr/>
        <a:lstStyle/>
        <a:p>
          <a:endParaRPr lang="en-US"/>
        </a:p>
      </dgm:t>
    </dgm:pt>
    <dgm:pt modelId="{34310BDD-38FB-F647-8B74-9B8BA08E51F3}" type="pres">
      <dgm:prSet presAssocID="{C0EFF004-FF2B-E248-BBA8-DE69D9849EB6}" presName="hierRoot2" presStyleCnt="0"/>
      <dgm:spPr/>
    </dgm:pt>
    <dgm:pt modelId="{E16F4511-409F-7540-A3E8-7FF5D94CE6DF}" type="pres">
      <dgm:prSet presAssocID="{C0EFF004-FF2B-E248-BBA8-DE69D9849EB6}" presName="composite2" presStyleCnt="0"/>
      <dgm:spPr/>
    </dgm:pt>
    <dgm:pt modelId="{86F3ABE0-B1E2-7547-B2EE-6DBEBEB1E654}" type="pres">
      <dgm:prSet presAssocID="{C0EFF004-FF2B-E248-BBA8-DE69D9849EB6}" presName="background2" presStyleLbl="node2" presStyleIdx="0" presStyleCnt="2"/>
      <dgm:spPr/>
    </dgm:pt>
    <dgm:pt modelId="{AD35615A-4AA8-1044-93B6-C53F510506A5}" type="pres">
      <dgm:prSet presAssocID="{C0EFF004-FF2B-E248-BBA8-DE69D9849EB6}" presName="text2" presStyleLbl="fgAcc2" presStyleIdx="0" presStyleCnt="2" custLinFactNeighborY="4338">
        <dgm:presLayoutVars>
          <dgm:chPref val="3"/>
        </dgm:presLayoutVars>
      </dgm:prSet>
      <dgm:spPr/>
      <dgm:t>
        <a:bodyPr/>
        <a:lstStyle/>
        <a:p>
          <a:endParaRPr lang="en-US"/>
        </a:p>
      </dgm:t>
    </dgm:pt>
    <dgm:pt modelId="{DABEA114-A36D-024D-8E62-C5158D538CE1}" type="pres">
      <dgm:prSet presAssocID="{C0EFF004-FF2B-E248-BBA8-DE69D9849EB6}" presName="hierChild3" presStyleCnt="0"/>
      <dgm:spPr/>
    </dgm:pt>
    <dgm:pt modelId="{63A00928-67F2-DA43-AC36-B8CA0E39AD1A}" type="pres">
      <dgm:prSet presAssocID="{82512FCA-C2D4-5248-A74B-280A49F4B706}" presName="Name17" presStyleLbl="parChTrans1D3" presStyleIdx="0" presStyleCnt="4"/>
      <dgm:spPr/>
      <dgm:t>
        <a:bodyPr/>
        <a:lstStyle/>
        <a:p>
          <a:endParaRPr lang="en-US"/>
        </a:p>
      </dgm:t>
    </dgm:pt>
    <dgm:pt modelId="{045FB073-F109-6144-97FD-5CA5538DE714}" type="pres">
      <dgm:prSet presAssocID="{8358902C-BBF1-1D4C-914D-C9567254F3F0}" presName="hierRoot3" presStyleCnt="0"/>
      <dgm:spPr/>
    </dgm:pt>
    <dgm:pt modelId="{557EC3CD-CC60-1A48-826A-3AE97F8A3731}" type="pres">
      <dgm:prSet presAssocID="{8358902C-BBF1-1D4C-914D-C9567254F3F0}" presName="composite3" presStyleCnt="0"/>
      <dgm:spPr/>
    </dgm:pt>
    <dgm:pt modelId="{29A17DFE-D7A9-5A44-A4DD-67E9C8837E7B}" type="pres">
      <dgm:prSet presAssocID="{8358902C-BBF1-1D4C-914D-C9567254F3F0}" presName="background3" presStyleLbl="node3" presStyleIdx="0" presStyleCnt="4"/>
      <dgm:spPr/>
    </dgm:pt>
    <dgm:pt modelId="{EC3A8E98-2920-7D4F-89FA-E7AC74763E06}" type="pres">
      <dgm:prSet presAssocID="{8358902C-BBF1-1D4C-914D-C9567254F3F0}" presName="text3" presStyleLbl="fgAcc3" presStyleIdx="0" presStyleCnt="4">
        <dgm:presLayoutVars>
          <dgm:chPref val="3"/>
        </dgm:presLayoutVars>
      </dgm:prSet>
      <dgm:spPr/>
      <dgm:t>
        <a:bodyPr/>
        <a:lstStyle/>
        <a:p>
          <a:endParaRPr lang="en-US"/>
        </a:p>
      </dgm:t>
    </dgm:pt>
    <dgm:pt modelId="{27D519CB-59CD-7647-9951-3AB9AB7BB7DA}" type="pres">
      <dgm:prSet presAssocID="{8358902C-BBF1-1D4C-914D-C9567254F3F0}" presName="hierChild4" presStyleCnt="0"/>
      <dgm:spPr/>
    </dgm:pt>
    <dgm:pt modelId="{347D07EF-A089-C543-9B8D-61ADCF0077A5}" type="pres">
      <dgm:prSet presAssocID="{92F90D9B-09A0-3744-9996-9674395F3BFA}" presName="Name17" presStyleLbl="parChTrans1D3" presStyleIdx="1" presStyleCnt="4"/>
      <dgm:spPr/>
      <dgm:t>
        <a:bodyPr/>
        <a:lstStyle/>
        <a:p>
          <a:endParaRPr lang="en-US"/>
        </a:p>
      </dgm:t>
    </dgm:pt>
    <dgm:pt modelId="{6B941CDA-450C-6143-A08C-2E8826691E0C}" type="pres">
      <dgm:prSet presAssocID="{23946973-D92B-1441-AE3C-971292B8CBE7}" presName="hierRoot3" presStyleCnt="0"/>
      <dgm:spPr/>
    </dgm:pt>
    <dgm:pt modelId="{44EA0016-46F0-6843-B7D5-A22F0AD7B29E}" type="pres">
      <dgm:prSet presAssocID="{23946973-D92B-1441-AE3C-971292B8CBE7}" presName="composite3" presStyleCnt="0"/>
      <dgm:spPr/>
    </dgm:pt>
    <dgm:pt modelId="{FDB30E4E-CA69-9445-910B-70B861EBCEFD}" type="pres">
      <dgm:prSet presAssocID="{23946973-D92B-1441-AE3C-971292B8CBE7}" presName="background3" presStyleLbl="node3" presStyleIdx="1" presStyleCnt="4"/>
      <dgm:spPr/>
    </dgm:pt>
    <dgm:pt modelId="{E6A42BDE-194E-1E43-988A-1D464D854447}" type="pres">
      <dgm:prSet presAssocID="{23946973-D92B-1441-AE3C-971292B8CBE7}" presName="text3" presStyleLbl="fgAcc3" presStyleIdx="1" presStyleCnt="4">
        <dgm:presLayoutVars>
          <dgm:chPref val="3"/>
        </dgm:presLayoutVars>
      </dgm:prSet>
      <dgm:spPr/>
      <dgm:t>
        <a:bodyPr/>
        <a:lstStyle/>
        <a:p>
          <a:endParaRPr lang="en-US"/>
        </a:p>
      </dgm:t>
    </dgm:pt>
    <dgm:pt modelId="{3EBBF482-F88C-9545-BE05-F8209961470C}" type="pres">
      <dgm:prSet presAssocID="{23946973-D92B-1441-AE3C-971292B8CBE7}" presName="hierChild4" presStyleCnt="0"/>
      <dgm:spPr/>
    </dgm:pt>
    <dgm:pt modelId="{51DBA926-F9CF-3148-A8F6-7DC6AE2F5368}" type="pres">
      <dgm:prSet presAssocID="{6D5CEE07-4AA2-3E4D-BAEA-2F5405338EC1}" presName="Name10" presStyleLbl="parChTrans1D2" presStyleIdx="1" presStyleCnt="2"/>
      <dgm:spPr/>
      <dgm:t>
        <a:bodyPr/>
        <a:lstStyle/>
        <a:p>
          <a:endParaRPr lang="en-US"/>
        </a:p>
      </dgm:t>
    </dgm:pt>
    <dgm:pt modelId="{1C0CDDD6-A0A6-FB46-AA9B-F6062D19BE43}" type="pres">
      <dgm:prSet presAssocID="{610516F7-0E66-2D4F-876D-40143BFFB78E}" presName="hierRoot2" presStyleCnt="0"/>
      <dgm:spPr/>
    </dgm:pt>
    <dgm:pt modelId="{D2D53C1E-1C4D-A64B-973C-2322FA563EAA}" type="pres">
      <dgm:prSet presAssocID="{610516F7-0E66-2D4F-876D-40143BFFB78E}" presName="composite2" presStyleCnt="0"/>
      <dgm:spPr/>
    </dgm:pt>
    <dgm:pt modelId="{CAEC9C00-B75B-E14B-B455-74E7881A267C}" type="pres">
      <dgm:prSet presAssocID="{610516F7-0E66-2D4F-876D-40143BFFB78E}" presName="background2" presStyleLbl="node2" presStyleIdx="1" presStyleCnt="2"/>
      <dgm:spPr/>
    </dgm:pt>
    <dgm:pt modelId="{6B303085-D339-F342-A4AF-04F46365CB2D}" type="pres">
      <dgm:prSet presAssocID="{610516F7-0E66-2D4F-876D-40143BFFB78E}" presName="text2" presStyleLbl="fgAcc2" presStyleIdx="1" presStyleCnt="2">
        <dgm:presLayoutVars>
          <dgm:chPref val="3"/>
        </dgm:presLayoutVars>
      </dgm:prSet>
      <dgm:spPr/>
      <dgm:t>
        <a:bodyPr/>
        <a:lstStyle/>
        <a:p>
          <a:endParaRPr lang="en-US"/>
        </a:p>
      </dgm:t>
    </dgm:pt>
    <dgm:pt modelId="{8AD5FA43-714E-1947-A993-221EEFC81756}" type="pres">
      <dgm:prSet presAssocID="{610516F7-0E66-2D4F-876D-40143BFFB78E}" presName="hierChild3" presStyleCnt="0"/>
      <dgm:spPr/>
    </dgm:pt>
    <dgm:pt modelId="{884D3E7B-5C8D-294F-A58E-B93EADCC1202}" type="pres">
      <dgm:prSet presAssocID="{C8409E70-AFED-6840-8D48-0F6F3AFA9DF7}" presName="Name17" presStyleLbl="parChTrans1D3" presStyleIdx="2" presStyleCnt="4"/>
      <dgm:spPr/>
      <dgm:t>
        <a:bodyPr/>
        <a:lstStyle/>
        <a:p>
          <a:endParaRPr lang="en-US"/>
        </a:p>
      </dgm:t>
    </dgm:pt>
    <dgm:pt modelId="{9D6D8A37-A457-F84B-B11E-7D7F4571D542}" type="pres">
      <dgm:prSet presAssocID="{9533F373-0584-1C49-B131-9CB0E96A1AFF}" presName="hierRoot3" presStyleCnt="0"/>
      <dgm:spPr/>
    </dgm:pt>
    <dgm:pt modelId="{FB06387D-D9D1-7A4A-AF0D-D3F9037CE2C8}" type="pres">
      <dgm:prSet presAssocID="{9533F373-0584-1C49-B131-9CB0E96A1AFF}" presName="composite3" presStyleCnt="0"/>
      <dgm:spPr/>
    </dgm:pt>
    <dgm:pt modelId="{2C601C4C-5577-DD45-AF9D-F09883AC1653}" type="pres">
      <dgm:prSet presAssocID="{9533F373-0584-1C49-B131-9CB0E96A1AFF}" presName="background3" presStyleLbl="node3" presStyleIdx="2" presStyleCnt="4"/>
      <dgm:spPr/>
    </dgm:pt>
    <dgm:pt modelId="{44D0B4A2-906A-C444-BAA4-87CFF1BF5A9C}" type="pres">
      <dgm:prSet presAssocID="{9533F373-0584-1C49-B131-9CB0E96A1AFF}" presName="text3" presStyleLbl="fgAcc3" presStyleIdx="2" presStyleCnt="4">
        <dgm:presLayoutVars>
          <dgm:chPref val="3"/>
        </dgm:presLayoutVars>
      </dgm:prSet>
      <dgm:spPr/>
      <dgm:t>
        <a:bodyPr/>
        <a:lstStyle/>
        <a:p>
          <a:endParaRPr lang="en-US"/>
        </a:p>
      </dgm:t>
    </dgm:pt>
    <dgm:pt modelId="{4A12CAE4-A629-EC46-90F7-73CB959CA2A7}" type="pres">
      <dgm:prSet presAssocID="{9533F373-0584-1C49-B131-9CB0E96A1AFF}" presName="hierChild4" presStyleCnt="0"/>
      <dgm:spPr/>
    </dgm:pt>
    <dgm:pt modelId="{DA5E4B83-C1C7-DF4E-B0EA-F4BC307F2863}" type="pres">
      <dgm:prSet presAssocID="{69C64950-1558-ED44-BA79-AAA81AFD113F}" presName="Name17" presStyleLbl="parChTrans1D3" presStyleIdx="3" presStyleCnt="4"/>
      <dgm:spPr/>
      <dgm:t>
        <a:bodyPr/>
        <a:lstStyle/>
        <a:p>
          <a:endParaRPr lang="en-US"/>
        </a:p>
      </dgm:t>
    </dgm:pt>
    <dgm:pt modelId="{6A91CB41-C90C-074E-B861-DB1998D4F1F7}" type="pres">
      <dgm:prSet presAssocID="{CA814D96-9D2C-4A48-A14D-A4B90405B7F4}" presName="hierRoot3" presStyleCnt="0"/>
      <dgm:spPr/>
    </dgm:pt>
    <dgm:pt modelId="{1D56C945-344A-0043-846C-8B7F6F85A550}" type="pres">
      <dgm:prSet presAssocID="{CA814D96-9D2C-4A48-A14D-A4B90405B7F4}" presName="composite3" presStyleCnt="0"/>
      <dgm:spPr/>
    </dgm:pt>
    <dgm:pt modelId="{E45F92BC-4009-3949-95CC-FDEEABDA1EA7}" type="pres">
      <dgm:prSet presAssocID="{CA814D96-9D2C-4A48-A14D-A4B90405B7F4}" presName="background3" presStyleLbl="node3" presStyleIdx="3" presStyleCnt="4"/>
      <dgm:spPr/>
    </dgm:pt>
    <dgm:pt modelId="{326123C6-EAA8-DC4B-9681-7711CBAE9711}" type="pres">
      <dgm:prSet presAssocID="{CA814D96-9D2C-4A48-A14D-A4B90405B7F4}" presName="text3" presStyleLbl="fgAcc3" presStyleIdx="3" presStyleCnt="4">
        <dgm:presLayoutVars>
          <dgm:chPref val="3"/>
        </dgm:presLayoutVars>
      </dgm:prSet>
      <dgm:spPr/>
      <dgm:t>
        <a:bodyPr/>
        <a:lstStyle/>
        <a:p>
          <a:endParaRPr lang="en-US"/>
        </a:p>
      </dgm:t>
    </dgm:pt>
    <dgm:pt modelId="{1E412F77-C91F-D244-8BF2-97CBA749848F}" type="pres">
      <dgm:prSet presAssocID="{CA814D96-9D2C-4A48-A14D-A4B90405B7F4}" presName="hierChild4" presStyleCnt="0"/>
      <dgm:spPr/>
    </dgm:pt>
  </dgm:ptLst>
  <dgm:cxnLst>
    <dgm:cxn modelId="{2DF1DE72-E79D-4148-B4FC-DC193B703580}" srcId="{610516F7-0E66-2D4F-876D-40143BFFB78E}" destId="{CA814D96-9D2C-4A48-A14D-A4B90405B7F4}" srcOrd="1" destOrd="0" parTransId="{69C64950-1558-ED44-BA79-AAA81AFD113F}" sibTransId="{EAF2C87F-367B-B642-B900-4B71D583FE0A}"/>
    <dgm:cxn modelId="{678D0A42-0F3D-514C-8654-284A713FB24A}" type="presOf" srcId="{CA814D96-9D2C-4A48-A14D-A4B90405B7F4}" destId="{326123C6-EAA8-DC4B-9681-7711CBAE9711}" srcOrd="0" destOrd="0" presId="urn:microsoft.com/office/officeart/2005/8/layout/hierarchy1"/>
    <dgm:cxn modelId="{533B8513-833F-1942-8B28-E5685EA8549F}" srcId="{7A0F2753-80D7-204A-9132-A3C8F910B4BF}" destId="{7334910D-F661-A146-8743-1CF7A325FC8A}" srcOrd="0" destOrd="0" parTransId="{9D081ACC-9158-B94A-A5BE-CF7D73A80D57}" sibTransId="{D0D1971F-FF7C-B445-9F3C-FE1648C0BBA1}"/>
    <dgm:cxn modelId="{B5BF7A17-706C-134D-AB2D-4D745EF17F65}" type="presOf" srcId="{C8409E70-AFED-6840-8D48-0F6F3AFA9DF7}" destId="{884D3E7B-5C8D-294F-A58E-B93EADCC1202}" srcOrd="0" destOrd="0" presId="urn:microsoft.com/office/officeart/2005/8/layout/hierarchy1"/>
    <dgm:cxn modelId="{9BFB6B0E-0551-234D-9489-F1BC94380525}" type="presOf" srcId="{82512FCA-C2D4-5248-A74B-280A49F4B706}" destId="{63A00928-67F2-DA43-AC36-B8CA0E39AD1A}" srcOrd="0" destOrd="0" presId="urn:microsoft.com/office/officeart/2005/8/layout/hierarchy1"/>
    <dgm:cxn modelId="{93E09F63-5F4F-B440-A7A4-3399104740B8}" srcId="{C0EFF004-FF2B-E248-BBA8-DE69D9849EB6}" destId="{8358902C-BBF1-1D4C-914D-C9567254F3F0}" srcOrd="0" destOrd="0" parTransId="{82512FCA-C2D4-5248-A74B-280A49F4B706}" sibTransId="{7F539946-365C-844A-BBB9-404BB6D3117C}"/>
    <dgm:cxn modelId="{9EFD8163-9FB1-BF46-A6DF-95517BFEF1FF}" type="presOf" srcId="{9533F373-0584-1C49-B131-9CB0E96A1AFF}" destId="{44D0B4A2-906A-C444-BAA4-87CFF1BF5A9C}" srcOrd="0" destOrd="0" presId="urn:microsoft.com/office/officeart/2005/8/layout/hierarchy1"/>
    <dgm:cxn modelId="{50343CAB-5565-2848-8C8C-47EAB7AC27B6}" type="presOf" srcId="{7A0F2753-80D7-204A-9132-A3C8F910B4BF}" destId="{8D0098A3-788E-2942-8587-0F37EF77FBAC}" srcOrd="0" destOrd="0" presId="urn:microsoft.com/office/officeart/2005/8/layout/hierarchy1"/>
    <dgm:cxn modelId="{99006C47-A4BB-A444-8DAA-0682CFAD6825}" type="presOf" srcId="{69C64950-1558-ED44-BA79-AAA81AFD113F}" destId="{DA5E4B83-C1C7-DF4E-B0EA-F4BC307F2863}" srcOrd="0" destOrd="0" presId="urn:microsoft.com/office/officeart/2005/8/layout/hierarchy1"/>
    <dgm:cxn modelId="{5E02094F-95B3-934A-A29F-10CFDE3A4B5E}" srcId="{C0EFF004-FF2B-E248-BBA8-DE69D9849EB6}" destId="{23946973-D92B-1441-AE3C-971292B8CBE7}" srcOrd="1" destOrd="0" parTransId="{92F90D9B-09A0-3744-9996-9674395F3BFA}" sibTransId="{5DEE5FF3-AED8-0447-8B3E-1CE7AA0D13BA}"/>
    <dgm:cxn modelId="{38BA100B-F76F-844A-A7A0-9C946FF384E9}" srcId="{610516F7-0E66-2D4F-876D-40143BFFB78E}" destId="{9533F373-0584-1C49-B131-9CB0E96A1AFF}" srcOrd="0" destOrd="0" parTransId="{C8409E70-AFED-6840-8D48-0F6F3AFA9DF7}" sibTransId="{43D4C739-DD8A-8349-942D-DC129E284F4B}"/>
    <dgm:cxn modelId="{196ED0F2-1EEF-574A-B7C3-F167AE211B56}" type="presOf" srcId="{458C30DF-6927-B945-9BA3-40F79886494F}" destId="{AD904E91-6C31-DC41-A374-6D4D9A6A6562}" srcOrd="0" destOrd="0" presId="urn:microsoft.com/office/officeart/2005/8/layout/hierarchy1"/>
    <dgm:cxn modelId="{9485391F-9710-BA40-BEAF-B555183B403C}" type="presOf" srcId="{23946973-D92B-1441-AE3C-971292B8CBE7}" destId="{E6A42BDE-194E-1E43-988A-1D464D854447}" srcOrd="0" destOrd="0" presId="urn:microsoft.com/office/officeart/2005/8/layout/hierarchy1"/>
    <dgm:cxn modelId="{C3C8A1A2-52A4-9D42-873A-EEFB67379581}" type="presOf" srcId="{C0EFF004-FF2B-E248-BBA8-DE69D9849EB6}" destId="{AD35615A-4AA8-1044-93B6-C53F510506A5}" srcOrd="0" destOrd="0" presId="urn:microsoft.com/office/officeart/2005/8/layout/hierarchy1"/>
    <dgm:cxn modelId="{A32CDCA7-7ABA-C34B-A49B-8E4B60A5B4C6}" srcId="{7334910D-F661-A146-8743-1CF7A325FC8A}" destId="{610516F7-0E66-2D4F-876D-40143BFFB78E}" srcOrd="1" destOrd="0" parTransId="{6D5CEE07-4AA2-3E4D-BAEA-2F5405338EC1}" sibTransId="{365828DA-8C27-AE42-9FEA-51B3651258A3}"/>
    <dgm:cxn modelId="{FAE9F3AA-0AFD-E541-B781-50CCB9D8DA6A}" type="presOf" srcId="{6D5CEE07-4AA2-3E4D-BAEA-2F5405338EC1}" destId="{51DBA926-F9CF-3148-A8F6-7DC6AE2F5368}" srcOrd="0" destOrd="0" presId="urn:microsoft.com/office/officeart/2005/8/layout/hierarchy1"/>
    <dgm:cxn modelId="{8BDC3BDD-6EA6-A148-9507-BECA4564752B}" type="presOf" srcId="{92F90D9B-09A0-3744-9996-9674395F3BFA}" destId="{347D07EF-A089-C543-9B8D-61ADCF0077A5}" srcOrd="0" destOrd="0" presId="urn:microsoft.com/office/officeart/2005/8/layout/hierarchy1"/>
    <dgm:cxn modelId="{483B0375-1916-A947-B198-93BB63BA0BDB}" srcId="{7334910D-F661-A146-8743-1CF7A325FC8A}" destId="{C0EFF004-FF2B-E248-BBA8-DE69D9849EB6}" srcOrd="0" destOrd="0" parTransId="{458C30DF-6927-B945-9BA3-40F79886494F}" sibTransId="{B2BA499E-962B-3F43-A846-0341226854DF}"/>
    <dgm:cxn modelId="{D20B1434-D22E-B54F-8F78-FCF40A71545F}" type="presOf" srcId="{7334910D-F661-A146-8743-1CF7A325FC8A}" destId="{FAE30FE8-0351-3A48-B9C8-43E78B706673}" srcOrd="0" destOrd="0" presId="urn:microsoft.com/office/officeart/2005/8/layout/hierarchy1"/>
    <dgm:cxn modelId="{190365E5-19AF-6F41-8007-47672AA49799}" type="presOf" srcId="{8358902C-BBF1-1D4C-914D-C9567254F3F0}" destId="{EC3A8E98-2920-7D4F-89FA-E7AC74763E06}" srcOrd="0" destOrd="0" presId="urn:microsoft.com/office/officeart/2005/8/layout/hierarchy1"/>
    <dgm:cxn modelId="{9224BF6A-A34A-A649-9879-AAAB292661CC}" type="presOf" srcId="{610516F7-0E66-2D4F-876D-40143BFFB78E}" destId="{6B303085-D339-F342-A4AF-04F46365CB2D}" srcOrd="0" destOrd="0" presId="urn:microsoft.com/office/officeart/2005/8/layout/hierarchy1"/>
    <dgm:cxn modelId="{AAF0F88D-2658-1847-BAC6-C4415F12EA93}" type="presParOf" srcId="{8D0098A3-788E-2942-8587-0F37EF77FBAC}" destId="{E34B7C2C-A2D2-9E45-8073-C211BCA59EB8}" srcOrd="0" destOrd="0" presId="urn:microsoft.com/office/officeart/2005/8/layout/hierarchy1"/>
    <dgm:cxn modelId="{DBE61863-4562-534B-A70C-21E12A91AFCE}" type="presParOf" srcId="{E34B7C2C-A2D2-9E45-8073-C211BCA59EB8}" destId="{165277A5-F3EB-3549-B51E-70D43C2C0C27}" srcOrd="0" destOrd="0" presId="urn:microsoft.com/office/officeart/2005/8/layout/hierarchy1"/>
    <dgm:cxn modelId="{5C7DE742-FF97-2C4A-8041-A950E600DD5F}" type="presParOf" srcId="{165277A5-F3EB-3549-B51E-70D43C2C0C27}" destId="{3601AF19-B169-E542-B1EE-B987C30C8CA4}" srcOrd="0" destOrd="0" presId="urn:microsoft.com/office/officeart/2005/8/layout/hierarchy1"/>
    <dgm:cxn modelId="{A580D153-1629-6D4B-8183-172432BAE43F}" type="presParOf" srcId="{165277A5-F3EB-3549-B51E-70D43C2C0C27}" destId="{FAE30FE8-0351-3A48-B9C8-43E78B706673}" srcOrd="1" destOrd="0" presId="urn:microsoft.com/office/officeart/2005/8/layout/hierarchy1"/>
    <dgm:cxn modelId="{A222ED96-46C2-3C4E-B685-FA1506F3CA24}" type="presParOf" srcId="{E34B7C2C-A2D2-9E45-8073-C211BCA59EB8}" destId="{516C138E-2670-7943-B09A-5D9382945E40}" srcOrd="1" destOrd="0" presId="urn:microsoft.com/office/officeart/2005/8/layout/hierarchy1"/>
    <dgm:cxn modelId="{AA093197-9A17-EB4B-BCEA-F89278EF27F2}" type="presParOf" srcId="{516C138E-2670-7943-B09A-5D9382945E40}" destId="{AD904E91-6C31-DC41-A374-6D4D9A6A6562}" srcOrd="0" destOrd="0" presId="urn:microsoft.com/office/officeart/2005/8/layout/hierarchy1"/>
    <dgm:cxn modelId="{B5832E8A-E48D-9F48-B6EB-DDF012A13A80}" type="presParOf" srcId="{516C138E-2670-7943-B09A-5D9382945E40}" destId="{34310BDD-38FB-F647-8B74-9B8BA08E51F3}" srcOrd="1" destOrd="0" presId="urn:microsoft.com/office/officeart/2005/8/layout/hierarchy1"/>
    <dgm:cxn modelId="{BF6234CC-FBD8-0A4B-A105-0237140C7BD5}" type="presParOf" srcId="{34310BDD-38FB-F647-8B74-9B8BA08E51F3}" destId="{E16F4511-409F-7540-A3E8-7FF5D94CE6DF}" srcOrd="0" destOrd="0" presId="urn:microsoft.com/office/officeart/2005/8/layout/hierarchy1"/>
    <dgm:cxn modelId="{30ADA4F8-2F00-2F40-890E-CCA378743D57}" type="presParOf" srcId="{E16F4511-409F-7540-A3E8-7FF5D94CE6DF}" destId="{86F3ABE0-B1E2-7547-B2EE-6DBEBEB1E654}" srcOrd="0" destOrd="0" presId="urn:microsoft.com/office/officeart/2005/8/layout/hierarchy1"/>
    <dgm:cxn modelId="{FCCBEB89-93E2-744E-B0B3-E3C0F01A875B}" type="presParOf" srcId="{E16F4511-409F-7540-A3E8-7FF5D94CE6DF}" destId="{AD35615A-4AA8-1044-93B6-C53F510506A5}" srcOrd="1" destOrd="0" presId="urn:microsoft.com/office/officeart/2005/8/layout/hierarchy1"/>
    <dgm:cxn modelId="{20AB96CB-FCDD-EC49-B5FB-49ED27D8211B}" type="presParOf" srcId="{34310BDD-38FB-F647-8B74-9B8BA08E51F3}" destId="{DABEA114-A36D-024D-8E62-C5158D538CE1}" srcOrd="1" destOrd="0" presId="urn:microsoft.com/office/officeart/2005/8/layout/hierarchy1"/>
    <dgm:cxn modelId="{FC334632-B489-EE41-B6F9-DAD47F419A37}" type="presParOf" srcId="{DABEA114-A36D-024D-8E62-C5158D538CE1}" destId="{63A00928-67F2-DA43-AC36-B8CA0E39AD1A}" srcOrd="0" destOrd="0" presId="urn:microsoft.com/office/officeart/2005/8/layout/hierarchy1"/>
    <dgm:cxn modelId="{3DE3BE34-16AC-6540-9539-2D4696CBFE1D}" type="presParOf" srcId="{DABEA114-A36D-024D-8E62-C5158D538CE1}" destId="{045FB073-F109-6144-97FD-5CA5538DE714}" srcOrd="1" destOrd="0" presId="urn:microsoft.com/office/officeart/2005/8/layout/hierarchy1"/>
    <dgm:cxn modelId="{61D7F553-4401-9F42-8FC2-8F567549FA70}" type="presParOf" srcId="{045FB073-F109-6144-97FD-5CA5538DE714}" destId="{557EC3CD-CC60-1A48-826A-3AE97F8A3731}" srcOrd="0" destOrd="0" presId="urn:microsoft.com/office/officeart/2005/8/layout/hierarchy1"/>
    <dgm:cxn modelId="{2E9F0852-BB13-1545-9BB8-6EBC0759C394}" type="presParOf" srcId="{557EC3CD-CC60-1A48-826A-3AE97F8A3731}" destId="{29A17DFE-D7A9-5A44-A4DD-67E9C8837E7B}" srcOrd="0" destOrd="0" presId="urn:microsoft.com/office/officeart/2005/8/layout/hierarchy1"/>
    <dgm:cxn modelId="{00BE2C1B-5F71-744E-901A-851F86E90FCC}" type="presParOf" srcId="{557EC3CD-CC60-1A48-826A-3AE97F8A3731}" destId="{EC3A8E98-2920-7D4F-89FA-E7AC74763E06}" srcOrd="1" destOrd="0" presId="urn:microsoft.com/office/officeart/2005/8/layout/hierarchy1"/>
    <dgm:cxn modelId="{B1A26F78-F105-A54C-A258-CBE8C44B0749}" type="presParOf" srcId="{045FB073-F109-6144-97FD-5CA5538DE714}" destId="{27D519CB-59CD-7647-9951-3AB9AB7BB7DA}" srcOrd="1" destOrd="0" presId="urn:microsoft.com/office/officeart/2005/8/layout/hierarchy1"/>
    <dgm:cxn modelId="{4911006F-391E-BA42-BE4F-30FB728686AE}" type="presParOf" srcId="{DABEA114-A36D-024D-8E62-C5158D538CE1}" destId="{347D07EF-A089-C543-9B8D-61ADCF0077A5}" srcOrd="2" destOrd="0" presId="urn:microsoft.com/office/officeart/2005/8/layout/hierarchy1"/>
    <dgm:cxn modelId="{AD53D8C9-0989-7E48-9A3D-81604A1E151B}" type="presParOf" srcId="{DABEA114-A36D-024D-8E62-C5158D538CE1}" destId="{6B941CDA-450C-6143-A08C-2E8826691E0C}" srcOrd="3" destOrd="0" presId="urn:microsoft.com/office/officeart/2005/8/layout/hierarchy1"/>
    <dgm:cxn modelId="{B83CFEAD-ECB9-9940-84D4-62C4C56278C0}" type="presParOf" srcId="{6B941CDA-450C-6143-A08C-2E8826691E0C}" destId="{44EA0016-46F0-6843-B7D5-A22F0AD7B29E}" srcOrd="0" destOrd="0" presId="urn:microsoft.com/office/officeart/2005/8/layout/hierarchy1"/>
    <dgm:cxn modelId="{CEEC230B-159D-5D44-A0CF-BD0E0AD5D93B}" type="presParOf" srcId="{44EA0016-46F0-6843-B7D5-A22F0AD7B29E}" destId="{FDB30E4E-CA69-9445-910B-70B861EBCEFD}" srcOrd="0" destOrd="0" presId="urn:microsoft.com/office/officeart/2005/8/layout/hierarchy1"/>
    <dgm:cxn modelId="{23C4B483-9E1A-9746-A8E8-67B3A72DA73A}" type="presParOf" srcId="{44EA0016-46F0-6843-B7D5-A22F0AD7B29E}" destId="{E6A42BDE-194E-1E43-988A-1D464D854447}" srcOrd="1" destOrd="0" presId="urn:microsoft.com/office/officeart/2005/8/layout/hierarchy1"/>
    <dgm:cxn modelId="{4180C1CE-A4E6-4944-B8C9-6966CD303A30}" type="presParOf" srcId="{6B941CDA-450C-6143-A08C-2E8826691E0C}" destId="{3EBBF482-F88C-9545-BE05-F8209961470C}" srcOrd="1" destOrd="0" presId="urn:microsoft.com/office/officeart/2005/8/layout/hierarchy1"/>
    <dgm:cxn modelId="{8E31A083-2885-3E4C-904D-6AC243ABBFEF}" type="presParOf" srcId="{516C138E-2670-7943-B09A-5D9382945E40}" destId="{51DBA926-F9CF-3148-A8F6-7DC6AE2F5368}" srcOrd="2" destOrd="0" presId="urn:microsoft.com/office/officeart/2005/8/layout/hierarchy1"/>
    <dgm:cxn modelId="{6433A5AF-1B88-124E-BF1B-2D4A36A48402}" type="presParOf" srcId="{516C138E-2670-7943-B09A-5D9382945E40}" destId="{1C0CDDD6-A0A6-FB46-AA9B-F6062D19BE43}" srcOrd="3" destOrd="0" presId="urn:microsoft.com/office/officeart/2005/8/layout/hierarchy1"/>
    <dgm:cxn modelId="{3560D6E9-EA95-364D-86FC-8CFD1F33D87A}" type="presParOf" srcId="{1C0CDDD6-A0A6-FB46-AA9B-F6062D19BE43}" destId="{D2D53C1E-1C4D-A64B-973C-2322FA563EAA}" srcOrd="0" destOrd="0" presId="urn:microsoft.com/office/officeart/2005/8/layout/hierarchy1"/>
    <dgm:cxn modelId="{D0CCFADB-5643-3148-BEED-075811171C9D}" type="presParOf" srcId="{D2D53C1E-1C4D-A64B-973C-2322FA563EAA}" destId="{CAEC9C00-B75B-E14B-B455-74E7881A267C}" srcOrd="0" destOrd="0" presId="urn:microsoft.com/office/officeart/2005/8/layout/hierarchy1"/>
    <dgm:cxn modelId="{3F007972-5A15-0942-AEE5-1D813A6619B1}" type="presParOf" srcId="{D2D53C1E-1C4D-A64B-973C-2322FA563EAA}" destId="{6B303085-D339-F342-A4AF-04F46365CB2D}" srcOrd="1" destOrd="0" presId="urn:microsoft.com/office/officeart/2005/8/layout/hierarchy1"/>
    <dgm:cxn modelId="{4DDF06D7-BF11-6044-AE62-B8CAF541FE7F}" type="presParOf" srcId="{1C0CDDD6-A0A6-FB46-AA9B-F6062D19BE43}" destId="{8AD5FA43-714E-1947-A993-221EEFC81756}" srcOrd="1" destOrd="0" presId="urn:microsoft.com/office/officeart/2005/8/layout/hierarchy1"/>
    <dgm:cxn modelId="{3F2863E7-52FF-FD41-A931-4CA66984939B}" type="presParOf" srcId="{8AD5FA43-714E-1947-A993-221EEFC81756}" destId="{884D3E7B-5C8D-294F-A58E-B93EADCC1202}" srcOrd="0" destOrd="0" presId="urn:microsoft.com/office/officeart/2005/8/layout/hierarchy1"/>
    <dgm:cxn modelId="{FCD75E4F-54D4-8041-82B2-5B586A530D24}" type="presParOf" srcId="{8AD5FA43-714E-1947-A993-221EEFC81756}" destId="{9D6D8A37-A457-F84B-B11E-7D7F4571D542}" srcOrd="1" destOrd="0" presId="urn:microsoft.com/office/officeart/2005/8/layout/hierarchy1"/>
    <dgm:cxn modelId="{4EEF5E8E-35D9-EE4F-9328-A155622914D0}" type="presParOf" srcId="{9D6D8A37-A457-F84B-B11E-7D7F4571D542}" destId="{FB06387D-D9D1-7A4A-AF0D-D3F9037CE2C8}" srcOrd="0" destOrd="0" presId="urn:microsoft.com/office/officeart/2005/8/layout/hierarchy1"/>
    <dgm:cxn modelId="{988017D7-A33A-4A40-896E-DD4AC6892050}" type="presParOf" srcId="{FB06387D-D9D1-7A4A-AF0D-D3F9037CE2C8}" destId="{2C601C4C-5577-DD45-AF9D-F09883AC1653}" srcOrd="0" destOrd="0" presId="urn:microsoft.com/office/officeart/2005/8/layout/hierarchy1"/>
    <dgm:cxn modelId="{965740A6-A495-4745-BFFF-F8E4673C6E2F}" type="presParOf" srcId="{FB06387D-D9D1-7A4A-AF0D-D3F9037CE2C8}" destId="{44D0B4A2-906A-C444-BAA4-87CFF1BF5A9C}" srcOrd="1" destOrd="0" presId="urn:microsoft.com/office/officeart/2005/8/layout/hierarchy1"/>
    <dgm:cxn modelId="{9B995111-490F-2048-917F-229F3FB1FEBD}" type="presParOf" srcId="{9D6D8A37-A457-F84B-B11E-7D7F4571D542}" destId="{4A12CAE4-A629-EC46-90F7-73CB959CA2A7}" srcOrd="1" destOrd="0" presId="urn:microsoft.com/office/officeart/2005/8/layout/hierarchy1"/>
    <dgm:cxn modelId="{6AB88D33-099C-9F44-A29B-16981A97A4FE}" type="presParOf" srcId="{8AD5FA43-714E-1947-A993-221EEFC81756}" destId="{DA5E4B83-C1C7-DF4E-B0EA-F4BC307F2863}" srcOrd="2" destOrd="0" presId="urn:microsoft.com/office/officeart/2005/8/layout/hierarchy1"/>
    <dgm:cxn modelId="{70866EA9-3F24-2B4A-9FD0-879C84F1073B}" type="presParOf" srcId="{8AD5FA43-714E-1947-A993-221EEFC81756}" destId="{6A91CB41-C90C-074E-B861-DB1998D4F1F7}" srcOrd="3" destOrd="0" presId="urn:microsoft.com/office/officeart/2005/8/layout/hierarchy1"/>
    <dgm:cxn modelId="{94E5C843-6931-E347-802E-3231E8A0336F}" type="presParOf" srcId="{6A91CB41-C90C-074E-B861-DB1998D4F1F7}" destId="{1D56C945-344A-0043-846C-8B7F6F85A550}" srcOrd="0" destOrd="0" presId="urn:microsoft.com/office/officeart/2005/8/layout/hierarchy1"/>
    <dgm:cxn modelId="{15C339E2-43B6-9C45-8ADA-4AF9D3586429}" type="presParOf" srcId="{1D56C945-344A-0043-846C-8B7F6F85A550}" destId="{E45F92BC-4009-3949-95CC-FDEEABDA1EA7}" srcOrd="0" destOrd="0" presId="urn:microsoft.com/office/officeart/2005/8/layout/hierarchy1"/>
    <dgm:cxn modelId="{6E089FD0-B1F4-374A-B1DC-4AB54A8C5DD1}" type="presParOf" srcId="{1D56C945-344A-0043-846C-8B7F6F85A550}" destId="{326123C6-EAA8-DC4B-9681-7711CBAE9711}" srcOrd="1" destOrd="0" presId="urn:microsoft.com/office/officeart/2005/8/layout/hierarchy1"/>
    <dgm:cxn modelId="{95A5C56F-38CA-2947-AE68-EAAEE444D110}" type="presParOf" srcId="{6A91CB41-C90C-074E-B861-DB1998D4F1F7}" destId="{1E412F77-C91F-D244-8BF2-97CBA749848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E4B83-C1C7-DF4E-B0EA-F4BC307F2863}">
      <dsp:nvSpPr>
        <dsp:cNvPr id="0" name=""/>
        <dsp:cNvSpPr/>
      </dsp:nvSpPr>
      <dsp:spPr>
        <a:xfrm>
          <a:off x="6213691" y="3001110"/>
          <a:ext cx="1067557" cy="508060"/>
        </a:xfrm>
        <a:custGeom>
          <a:avLst/>
          <a:gdLst/>
          <a:ahLst/>
          <a:cxnLst/>
          <a:rect l="0" t="0" r="0" b="0"/>
          <a:pathLst>
            <a:path>
              <a:moveTo>
                <a:pt x="0" y="0"/>
              </a:moveTo>
              <a:lnTo>
                <a:pt x="0" y="346228"/>
              </a:lnTo>
              <a:lnTo>
                <a:pt x="1067557" y="346228"/>
              </a:lnTo>
              <a:lnTo>
                <a:pt x="1067557" y="50806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4D3E7B-5C8D-294F-A58E-B93EADCC1202}">
      <dsp:nvSpPr>
        <dsp:cNvPr id="0" name=""/>
        <dsp:cNvSpPr/>
      </dsp:nvSpPr>
      <dsp:spPr>
        <a:xfrm>
          <a:off x="5146133" y="3001110"/>
          <a:ext cx="1067557" cy="508060"/>
        </a:xfrm>
        <a:custGeom>
          <a:avLst/>
          <a:gdLst/>
          <a:ahLst/>
          <a:cxnLst/>
          <a:rect l="0" t="0" r="0" b="0"/>
          <a:pathLst>
            <a:path>
              <a:moveTo>
                <a:pt x="1067557" y="0"/>
              </a:moveTo>
              <a:lnTo>
                <a:pt x="1067557" y="346228"/>
              </a:lnTo>
              <a:lnTo>
                <a:pt x="0" y="346228"/>
              </a:lnTo>
              <a:lnTo>
                <a:pt x="0" y="50806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1DBA926-F9CF-3148-A8F6-7DC6AE2F5368}">
      <dsp:nvSpPr>
        <dsp:cNvPr id="0" name=""/>
        <dsp:cNvSpPr/>
      </dsp:nvSpPr>
      <dsp:spPr>
        <a:xfrm>
          <a:off x="4078575" y="1383760"/>
          <a:ext cx="2135115" cy="508060"/>
        </a:xfrm>
        <a:custGeom>
          <a:avLst/>
          <a:gdLst/>
          <a:ahLst/>
          <a:cxnLst/>
          <a:rect l="0" t="0" r="0" b="0"/>
          <a:pathLst>
            <a:path>
              <a:moveTo>
                <a:pt x="0" y="0"/>
              </a:moveTo>
              <a:lnTo>
                <a:pt x="0" y="346228"/>
              </a:lnTo>
              <a:lnTo>
                <a:pt x="2135115" y="346228"/>
              </a:lnTo>
              <a:lnTo>
                <a:pt x="2135115" y="50806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7D07EF-A089-C543-9B8D-61ADCF0077A5}">
      <dsp:nvSpPr>
        <dsp:cNvPr id="0" name=""/>
        <dsp:cNvSpPr/>
      </dsp:nvSpPr>
      <dsp:spPr>
        <a:xfrm>
          <a:off x="1943460" y="3049231"/>
          <a:ext cx="1067557" cy="459939"/>
        </a:xfrm>
        <a:custGeom>
          <a:avLst/>
          <a:gdLst/>
          <a:ahLst/>
          <a:cxnLst/>
          <a:rect l="0" t="0" r="0" b="0"/>
          <a:pathLst>
            <a:path>
              <a:moveTo>
                <a:pt x="0" y="0"/>
              </a:moveTo>
              <a:lnTo>
                <a:pt x="0" y="298107"/>
              </a:lnTo>
              <a:lnTo>
                <a:pt x="1067557" y="298107"/>
              </a:lnTo>
              <a:lnTo>
                <a:pt x="1067557" y="459939"/>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A00928-67F2-DA43-AC36-B8CA0E39AD1A}">
      <dsp:nvSpPr>
        <dsp:cNvPr id="0" name=""/>
        <dsp:cNvSpPr/>
      </dsp:nvSpPr>
      <dsp:spPr>
        <a:xfrm>
          <a:off x="875902" y="3049231"/>
          <a:ext cx="1067557" cy="459939"/>
        </a:xfrm>
        <a:custGeom>
          <a:avLst/>
          <a:gdLst/>
          <a:ahLst/>
          <a:cxnLst/>
          <a:rect l="0" t="0" r="0" b="0"/>
          <a:pathLst>
            <a:path>
              <a:moveTo>
                <a:pt x="1067557" y="0"/>
              </a:moveTo>
              <a:lnTo>
                <a:pt x="1067557" y="298107"/>
              </a:lnTo>
              <a:lnTo>
                <a:pt x="0" y="298107"/>
              </a:lnTo>
              <a:lnTo>
                <a:pt x="0" y="459939"/>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904E91-6C31-DC41-A374-6D4D9A6A6562}">
      <dsp:nvSpPr>
        <dsp:cNvPr id="0" name=""/>
        <dsp:cNvSpPr/>
      </dsp:nvSpPr>
      <dsp:spPr>
        <a:xfrm>
          <a:off x="1943460" y="1383760"/>
          <a:ext cx="2135115" cy="556181"/>
        </a:xfrm>
        <a:custGeom>
          <a:avLst/>
          <a:gdLst/>
          <a:ahLst/>
          <a:cxnLst/>
          <a:rect l="0" t="0" r="0" b="0"/>
          <a:pathLst>
            <a:path>
              <a:moveTo>
                <a:pt x="2135115" y="0"/>
              </a:moveTo>
              <a:lnTo>
                <a:pt x="2135115" y="394349"/>
              </a:lnTo>
              <a:lnTo>
                <a:pt x="0" y="394349"/>
              </a:lnTo>
              <a:lnTo>
                <a:pt x="0" y="55618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01AF19-B169-E542-B1EE-B987C30C8CA4}">
      <dsp:nvSpPr>
        <dsp:cNvPr id="0" name=""/>
        <dsp:cNvSpPr/>
      </dsp:nvSpPr>
      <dsp:spPr>
        <a:xfrm>
          <a:off x="3205119" y="274470"/>
          <a:ext cx="1746912" cy="11092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AE30FE8-0351-3A48-B9C8-43E78B706673}">
      <dsp:nvSpPr>
        <dsp:cNvPr id="0" name=""/>
        <dsp:cNvSpPr/>
      </dsp:nvSpPr>
      <dsp:spPr>
        <a:xfrm>
          <a:off x="3399220" y="458867"/>
          <a:ext cx="1746912" cy="11092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VARIABLES</a:t>
          </a:r>
          <a:endParaRPr lang="en-US" sz="2000" kern="1200" dirty="0"/>
        </a:p>
      </dsp:txBody>
      <dsp:txXfrm>
        <a:off x="3431710" y="491357"/>
        <a:ext cx="1681932" cy="1044309"/>
      </dsp:txXfrm>
    </dsp:sp>
    <dsp:sp modelId="{86F3ABE0-B1E2-7547-B2EE-6DBEBEB1E654}">
      <dsp:nvSpPr>
        <dsp:cNvPr id="0" name=""/>
        <dsp:cNvSpPr/>
      </dsp:nvSpPr>
      <dsp:spPr>
        <a:xfrm>
          <a:off x="1070004" y="1939941"/>
          <a:ext cx="1746912" cy="11092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D35615A-4AA8-1044-93B6-C53F510506A5}">
      <dsp:nvSpPr>
        <dsp:cNvPr id="0" name=""/>
        <dsp:cNvSpPr/>
      </dsp:nvSpPr>
      <dsp:spPr>
        <a:xfrm>
          <a:off x="1264105" y="2124337"/>
          <a:ext cx="1746912" cy="11092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QUALITATIVE</a:t>
          </a:r>
          <a:endParaRPr lang="en-US" sz="2000" kern="1200" dirty="0"/>
        </a:p>
      </dsp:txBody>
      <dsp:txXfrm>
        <a:off x="1296595" y="2156827"/>
        <a:ext cx="1681932" cy="1044309"/>
      </dsp:txXfrm>
    </dsp:sp>
    <dsp:sp modelId="{29A17DFE-D7A9-5A44-A4DD-67E9C8837E7B}">
      <dsp:nvSpPr>
        <dsp:cNvPr id="0" name=""/>
        <dsp:cNvSpPr/>
      </dsp:nvSpPr>
      <dsp:spPr>
        <a:xfrm>
          <a:off x="2446" y="3509170"/>
          <a:ext cx="1746912" cy="11092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C3A8E98-2920-7D4F-89FA-E7AC74763E06}">
      <dsp:nvSpPr>
        <dsp:cNvPr id="0" name=""/>
        <dsp:cNvSpPr/>
      </dsp:nvSpPr>
      <dsp:spPr>
        <a:xfrm>
          <a:off x="196548" y="3693566"/>
          <a:ext cx="1746912" cy="11092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BINARY</a:t>
          </a:r>
          <a:endParaRPr lang="en-US" sz="2000" kern="1200" dirty="0"/>
        </a:p>
      </dsp:txBody>
      <dsp:txXfrm>
        <a:off x="229038" y="3726056"/>
        <a:ext cx="1681932" cy="1044309"/>
      </dsp:txXfrm>
    </dsp:sp>
    <dsp:sp modelId="{FDB30E4E-CA69-9445-910B-70B861EBCEFD}">
      <dsp:nvSpPr>
        <dsp:cNvPr id="0" name=""/>
        <dsp:cNvSpPr/>
      </dsp:nvSpPr>
      <dsp:spPr>
        <a:xfrm>
          <a:off x="2137561" y="3509170"/>
          <a:ext cx="1746912" cy="11092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6A42BDE-194E-1E43-988A-1D464D854447}">
      <dsp:nvSpPr>
        <dsp:cNvPr id="0" name=""/>
        <dsp:cNvSpPr/>
      </dsp:nvSpPr>
      <dsp:spPr>
        <a:xfrm>
          <a:off x="2331663" y="3693566"/>
          <a:ext cx="1746912" cy="11092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MULTI-CLASS</a:t>
          </a:r>
          <a:endParaRPr lang="en-US" sz="2000" kern="1200" dirty="0"/>
        </a:p>
      </dsp:txBody>
      <dsp:txXfrm>
        <a:off x="2364153" y="3726056"/>
        <a:ext cx="1681932" cy="1044309"/>
      </dsp:txXfrm>
    </dsp:sp>
    <dsp:sp modelId="{CAEC9C00-B75B-E14B-B455-74E7881A267C}">
      <dsp:nvSpPr>
        <dsp:cNvPr id="0" name=""/>
        <dsp:cNvSpPr/>
      </dsp:nvSpPr>
      <dsp:spPr>
        <a:xfrm>
          <a:off x="5340234" y="1891820"/>
          <a:ext cx="1746912" cy="11092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B303085-D339-F342-A4AF-04F46365CB2D}">
      <dsp:nvSpPr>
        <dsp:cNvPr id="0" name=""/>
        <dsp:cNvSpPr/>
      </dsp:nvSpPr>
      <dsp:spPr>
        <a:xfrm>
          <a:off x="5534336" y="2076216"/>
          <a:ext cx="1746912" cy="11092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QUANTITATIVE</a:t>
          </a:r>
          <a:endParaRPr lang="en-US" sz="2000" kern="1200" dirty="0"/>
        </a:p>
      </dsp:txBody>
      <dsp:txXfrm>
        <a:off x="5566826" y="2108706"/>
        <a:ext cx="1681932" cy="1044309"/>
      </dsp:txXfrm>
    </dsp:sp>
    <dsp:sp modelId="{2C601C4C-5577-DD45-AF9D-F09883AC1653}">
      <dsp:nvSpPr>
        <dsp:cNvPr id="0" name=""/>
        <dsp:cNvSpPr/>
      </dsp:nvSpPr>
      <dsp:spPr>
        <a:xfrm>
          <a:off x="4272677" y="3509170"/>
          <a:ext cx="1746912" cy="11092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44D0B4A2-906A-C444-BAA4-87CFF1BF5A9C}">
      <dsp:nvSpPr>
        <dsp:cNvPr id="0" name=""/>
        <dsp:cNvSpPr/>
      </dsp:nvSpPr>
      <dsp:spPr>
        <a:xfrm>
          <a:off x="4466778" y="3693566"/>
          <a:ext cx="1746912" cy="11092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DISCRETE</a:t>
          </a:r>
          <a:endParaRPr lang="en-US" sz="2000" kern="1200" dirty="0"/>
        </a:p>
      </dsp:txBody>
      <dsp:txXfrm>
        <a:off x="4499268" y="3726056"/>
        <a:ext cx="1681932" cy="1044309"/>
      </dsp:txXfrm>
    </dsp:sp>
    <dsp:sp modelId="{E45F92BC-4009-3949-95CC-FDEEABDA1EA7}">
      <dsp:nvSpPr>
        <dsp:cNvPr id="0" name=""/>
        <dsp:cNvSpPr/>
      </dsp:nvSpPr>
      <dsp:spPr>
        <a:xfrm>
          <a:off x="6407792" y="3509170"/>
          <a:ext cx="1746912" cy="1109289"/>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26123C6-EAA8-DC4B-9681-7711CBAE9711}">
      <dsp:nvSpPr>
        <dsp:cNvPr id="0" name=""/>
        <dsp:cNvSpPr/>
      </dsp:nvSpPr>
      <dsp:spPr>
        <a:xfrm>
          <a:off x="6601893" y="3693566"/>
          <a:ext cx="1746912" cy="11092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CONTINUOUS</a:t>
          </a:r>
          <a:endParaRPr lang="en-US" sz="2000" kern="1200" dirty="0"/>
        </a:p>
      </dsp:txBody>
      <dsp:txXfrm>
        <a:off x="6634383" y="3726056"/>
        <a:ext cx="1681932" cy="10443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479AB-785F-8F42-83A2-34970DC941C2}" type="datetimeFigureOut">
              <a:rPr lang="en-US" smtClean="0"/>
              <a:t>7/6/2018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D067F-FDE3-C54A-9C63-9347B8965CC6}" type="slidenum">
              <a:rPr lang="en-US" smtClean="0"/>
              <a:t>‹#›</a:t>
            </a:fld>
            <a:endParaRPr lang="en-US"/>
          </a:p>
        </p:txBody>
      </p:sp>
    </p:spTree>
    <p:extLst>
      <p:ext uri="{BB962C8B-B14F-4D97-AF65-F5344CB8AC3E}">
        <p14:creationId xmlns:p14="http://schemas.microsoft.com/office/powerpoint/2010/main" val="55023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3D067F-FDE3-C54A-9C63-9347B8965CC6}" type="slidenum">
              <a:rPr lang="en-US" smtClean="0"/>
              <a:t>16</a:t>
            </a:fld>
            <a:endParaRPr lang="en-US"/>
          </a:p>
        </p:txBody>
      </p:sp>
    </p:spTree>
    <p:extLst>
      <p:ext uri="{BB962C8B-B14F-4D97-AF65-F5344CB8AC3E}">
        <p14:creationId xmlns:p14="http://schemas.microsoft.com/office/powerpoint/2010/main" val="75284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3D067F-FDE3-C54A-9C63-9347B8965CC6}" type="slidenum">
              <a:rPr lang="en-US" smtClean="0"/>
              <a:t>17</a:t>
            </a:fld>
            <a:endParaRPr lang="en-US"/>
          </a:p>
        </p:txBody>
      </p:sp>
    </p:spTree>
    <p:extLst>
      <p:ext uri="{BB962C8B-B14F-4D97-AF65-F5344CB8AC3E}">
        <p14:creationId xmlns:p14="http://schemas.microsoft.com/office/powerpoint/2010/main" val="1009900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3D067F-FDE3-C54A-9C63-9347B8965CC6}" type="slidenum">
              <a:rPr lang="en-US" smtClean="0"/>
              <a:t>18</a:t>
            </a:fld>
            <a:endParaRPr lang="en-US"/>
          </a:p>
        </p:txBody>
      </p:sp>
    </p:spTree>
    <p:extLst>
      <p:ext uri="{BB962C8B-B14F-4D97-AF65-F5344CB8AC3E}">
        <p14:creationId xmlns:p14="http://schemas.microsoft.com/office/powerpoint/2010/main" val="4860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3D067F-FDE3-C54A-9C63-9347B8965CC6}" type="slidenum">
              <a:rPr lang="en-US" smtClean="0"/>
              <a:t>19</a:t>
            </a:fld>
            <a:endParaRPr lang="en-US"/>
          </a:p>
        </p:txBody>
      </p:sp>
    </p:spTree>
    <p:extLst>
      <p:ext uri="{BB962C8B-B14F-4D97-AF65-F5344CB8AC3E}">
        <p14:creationId xmlns:p14="http://schemas.microsoft.com/office/powerpoint/2010/main" val="53934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3D067F-FDE3-C54A-9C63-9347B8965CC6}" type="slidenum">
              <a:rPr lang="en-US" smtClean="0"/>
              <a:t>20</a:t>
            </a:fld>
            <a:endParaRPr lang="en-US"/>
          </a:p>
        </p:txBody>
      </p:sp>
    </p:spTree>
    <p:extLst>
      <p:ext uri="{BB962C8B-B14F-4D97-AF65-F5344CB8AC3E}">
        <p14:creationId xmlns:p14="http://schemas.microsoft.com/office/powerpoint/2010/main" val="139712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3D067F-FDE3-C54A-9C63-9347B8965CC6}" type="slidenum">
              <a:rPr lang="en-US" smtClean="0"/>
              <a:t>21</a:t>
            </a:fld>
            <a:endParaRPr lang="en-US"/>
          </a:p>
        </p:txBody>
      </p:sp>
    </p:spTree>
    <p:extLst>
      <p:ext uri="{BB962C8B-B14F-4D97-AF65-F5344CB8AC3E}">
        <p14:creationId xmlns:p14="http://schemas.microsoft.com/office/powerpoint/2010/main" val="1493999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989728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C2675F-24CF-486B-8051-E91DD2016ECE}" type="datetimeFigureOut">
              <a:rPr lang="en-US" smtClean="0"/>
              <a:t>7/6/2018</a:t>
            </a:fld>
            <a:endParaRPr lang="en-US" dirty="0"/>
          </a:p>
        </p:txBody>
      </p:sp>
      <p:sp>
        <p:nvSpPr>
          <p:cNvPr id="5" name="Footer Placeholder 4"/>
          <p:cNvSpPr>
            <a:spLocks noGrp="1"/>
          </p:cNvSpPr>
          <p:nvPr>
            <p:ph type="ftr" sz="quarter" idx="11"/>
          </p:nvPr>
        </p:nvSpPr>
        <p:spPr>
          <a:xfrm>
            <a:off x="3686184" y="6459785"/>
            <a:ext cx="6214273" cy="365125"/>
          </a:xfrm>
        </p:spPr>
        <p:txBody>
          <a:bodyPr/>
          <a:lstStyle/>
          <a:p>
            <a:endParaRPr lang="en-US" dirty="0"/>
          </a:p>
        </p:txBody>
      </p:sp>
      <p:sp>
        <p:nvSpPr>
          <p:cNvPr id="6" name="Slide Number Placeholder 5"/>
          <p:cNvSpPr>
            <a:spLocks noGrp="1"/>
          </p:cNvSpPr>
          <p:nvPr>
            <p:ph type="sldNum" sz="quarter" idx="12"/>
          </p:nvPr>
        </p:nvSpPr>
        <p:spPr/>
        <p:txBody>
          <a:bodyPr/>
          <a:lstStyle/>
          <a:p>
            <a:fld id="{9FC7E443-E39D-4EAF-A58E-F6BFFE5120A9}"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7" y="6306843"/>
            <a:ext cx="2214063" cy="662704"/>
          </a:xfrm>
          <a:prstGeom prst="rect">
            <a:avLst/>
          </a:prstGeom>
        </p:spPr>
      </p:pic>
    </p:spTree>
    <p:extLst>
      <p:ext uri="{BB962C8B-B14F-4D97-AF65-F5344CB8AC3E}">
        <p14:creationId xmlns:p14="http://schemas.microsoft.com/office/powerpoint/2010/main" val="7254563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2675F-24CF-486B-8051-E91DD2016EC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E443-E39D-4EAF-A58E-F6BFFE5120A9}" type="slidenum">
              <a:rPr lang="en-US" smtClean="0"/>
              <a:t>‹#›</a:t>
            </a:fld>
            <a:endParaRPr lang="en-US"/>
          </a:p>
        </p:txBody>
      </p:sp>
    </p:spTree>
    <p:extLst>
      <p:ext uri="{BB962C8B-B14F-4D97-AF65-F5344CB8AC3E}">
        <p14:creationId xmlns:p14="http://schemas.microsoft.com/office/powerpoint/2010/main" val="10843507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2675F-24CF-486B-8051-E91DD2016EC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E443-E39D-4EAF-A58E-F6BFFE5120A9}" type="slidenum">
              <a:rPr lang="en-US" smtClean="0"/>
              <a:t>‹#›</a:t>
            </a:fld>
            <a:endParaRPr lang="en-US"/>
          </a:p>
        </p:txBody>
      </p:sp>
      <p:sp>
        <p:nvSpPr>
          <p:cNvPr id="9" name="Rectangle 8"/>
          <p:cNvSpPr/>
          <p:nvPr userDrawn="1"/>
        </p:nvSpPr>
        <p:spPr>
          <a:xfrm>
            <a:off x="3175" y="6400800"/>
            <a:ext cx="989728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7" y="6306843"/>
            <a:ext cx="2214063" cy="662704"/>
          </a:xfrm>
          <a:prstGeom prst="rect">
            <a:avLst/>
          </a:prstGeom>
        </p:spPr>
      </p:pic>
    </p:spTree>
    <p:extLst>
      <p:ext uri="{BB962C8B-B14F-4D97-AF65-F5344CB8AC3E}">
        <p14:creationId xmlns:p14="http://schemas.microsoft.com/office/powerpoint/2010/main" val="11371965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07C778-18A3-AB48-B666-863A52672BE4}"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10844936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7C778-18A3-AB48-B666-863A52672BE4}"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139047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7C778-18A3-AB48-B666-863A52672BE4}"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799908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07C778-18A3-AB48-B666-863A52672BE4}"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817184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7C778-18A3-AB48-B666-863A52672BE4}" type="datetimeFigureOut">
              <a:rPr lang="en-US" smtClean="0"/>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1266775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7C778-18A3-AB48-B666-863A52672BE4}" type="datetimeFigureOut">
              <a:rPr lang="en-US" smtClean="0"/>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546935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7C778-18A3-AB48-B666-863A52672BE4}" type="datetimeFigureOut">
              <a:rPr lang="en-US" smtClean="0"/>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1113275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7C778-18A3-AB48-B666-863A52672BE4}"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194290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2675F-24CF-486B-8051-E91DD2016EC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E443-E39D-4EAF-A58E-F6BFFE5120A9}" type="slidenum">
              <a:rPr lang="en-US" smtClean="0"/>
              <a:t>‹#›</a:t>
            </a:fld>
            <a:endParaRPr lang="en-US"/>
          </a:p>
        </p:txBody>
      </p:sp>
      <p:sp>
        <p:nvSpPr>
          <p:cNvPr id="8" name="Rectangle 7"/>
          <p:cNvSpPr/>
          <p:nvPr userDrawn="1"/>
        </p:nvSpPr>
        <p:spPr>
          <a:xfrm>
            <a:off x="3175" y="6400800"/>
            <a:ext cx="989728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7" y="6306843"/>
            <a:ext cx="2214063" cy="662704"/>
          </a:xfrm>
          <a:prstGeom prst="rect">
            <a:avLst/>
          </a:prstGeom>
        </p:spPr>
      </p:pic>
    </p:spTree>
    <p:extLst>
      <p:ext uri="{BB962C8B-B14F-4D97-AF65-F5344CB8AC3E}">
        <p14:creationId xmlns:p14="http://schemas.microsoft.com/office/powerpoint/2010/main" val="14802440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7C778-18A3-AB48-B666-863A52672BE4}"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1916574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7C778-18A3-AB48-B666-863A52672BE4}"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1765778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7C778-18A3-AB48-B666-863A52672BE4}"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7BC73-8EEE-4040-8143-9907F9773107}" type="slidenum">
              <a:rPr lang="en-US" smtClean="0"/>
              <a:t>‹#›</a:t>
            </a:fld>
            <a:endParaRPr lang="en-US"/>
          </a:p>
        </p:txBody>
      </p:sp>
    </p:spTree>
    <p:extLst>
      <p:ext uri="{BB962C8B-B14F-4D97-AF65-F5344CB8AC3E}">
        <p14:creationId xmlns:p14="http://schemas.microsoft.com/office/powerpoint/2010/main" val="136083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2675F-24CF-486B-8051-E91DD2016ECE}"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7E443-E39D-4EAF-A58E-F6BFFE5120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3175" y="6400800"/>
            <a:ext cx="989728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7" y="6306843"/>
            <a:ext cx="2214063" cy="662704"/>
          </a:xfrm>
          <a:prstGeom prst="rect">
            <a:avLst/>
          </a:prstGeom>
        </p:spPr>
      </p:pic>
    </p:spTree>
    <p:extLst>
      <p:ext uri="{BB962C8B-B14F-4D97-AF65-F5344CB8AC3E}">
        <p14:creationId xmlns:p14="http://schemas.microsoft.com/office/powerpoint/2010/main" val="20110974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C2675F-24CF-486B-8051-E91DD2016ECE}"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7E443-E39D-4EAF-A58E-F6BFFE5120A9}" type="slidenum">
              <a:rPr lang="en-US" smtClean="0"/>
              <a:t>‹#›</a:t>
            </a:fld>
            <a:endParaRPr lang="en-US"/>
          </a:p>
        </p:txBody>
      </p:sp>
    </p:spTree>
    <p:extLst>
      <p:ext uri="{BB962C8B-B14F-4D97-AF65-F5344CB8AC3E}">
        <p14:creationId xmlns:p14="http://schemas.microsoft.com/office/powerpoint/2010/main" val="12700077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C2675F-24CF-486B-8051-E91DD2016ECE}" type="datetimeFigureOut">
              <a:rPr lang="en-US" smtClean="0"/>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C7E443-E39D-4EAF-A58E-F6BFFE5120A9}" type="slidenum">
              <a:rPr lang="en-US" smtClean="0"/>
              <a:t>‹#›</a:t>
            </a:fld>
            <a:endParaRPr lang="en-US"/>
          </a:p>
        </p:txBody>
      </p:sp>
    </p:spTree>
    <p:extLst>
      <p:ext uri="{BB962C8B-B14F-4D97-AF65-F5344CB8AC3E}">
        <p14:creationId xmlns:p14="http://schemas.microsoft.com/office/powerpoint/2010/main" val="11800514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12719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7C2675F-24CF-486B-8051-E91DD2016ECE}" type="datetimeFigureOut">
              <a:rPr lang="en-US" smtClean="0"/>
              <a:t>7/6/2018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FC7E443-E39D-4EAF-A58E-F6BFFE5120A9}" type="slidenum">
              <a:rPr lang="en-US" smtClean="0"/>
              <a:t>‹#›</a:t>
            </a:fld>
            <a:endParaRPr lang="en-US"/>
          </a:p>
        </p:txBody>
      </p:sp>
      <p:sp>
        <p:nvSpPr>
          <p:cNvPr id="10" name="Rectangle 9"/>
          <p:cNvSpPr/>
          <p:nvPr userDrawn="1"/>
        </p:nvSpPr>
        <p:spPr>
          <a:xfrm>
            <a:off x="3175" y="6400800"/>
            <a:ext cx="989728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7" y="6306843"/>
            <a:ext cx="2214063" cy="662704"/>
          </a:xfrm>
          <a:prstGeom prst="rect">
            <a:avLst/>
          </a:prstGeom>
        </p:spPr>
      </p:pic>
    </p:spTree>
    <p:extLst>
      <p:ext uri="{BB962C8B-B14F-4D97-AF65-F5344CB8AC3E}">
        <p14:creationId xmlns:p14="http://schemas.microsoft.com/office/powerpoint/2010/main" val="11821139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C2675F-24CF-486B-8051-E91DD2016ECE}" type="datetimeFigureOut">
              <a:rPr lang="en-US" smtClean="0"/>
              <a:t>7/6/2018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C7E443-E39D-4EAF-A58E-F6BFFE5120A9}" type="slidenum">
              <a:rPr lang="en-US" smtClean="0"/>
              <a:t>‹#›</a:t>
            </a:fld>
            <a:endParaRPr lang="en-US"/>
          </a:p>
        </p:txBody>
      </p:sp>
    </p:spTree>
    <p:extLst>
      <p:ext uri="{BB962C8B-B14F-4D97-AF65-F5344CB8AC3E}">
        <p14:creationId xmlns:p14="http://schemas.microsoft.com/office/powerpoint/2010/main" val="14177711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C2675F-24CF-486B-8051-E91DD2016ECE}"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7E443-E39D-4EAF-A58E-F6BFFE5120A9}" type="slidenum">
              <a:rPr lang="en-US" smtClean="0"/>
              <a:t>‹#›</a:t>
            </a:fld>
            <a:endParaRPr lang="en-US"/>
          </a:p>
        </p:txBody>
      </p:sp>
    </p:spTree>
    <p:extLst>
      <p:ext uri="{BB962C8B-B14F-4D97-AF65-F5344CB8AC3E}">
        <p14:creationId xmlns:p14="http://schemas.microsoft.com/office/powerpoint/2010/main" val="17255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C2675F-24CF-486B-8051-E91DD2016ECE}" type="datetimeFigureOut">
              <a:rPr lang="en-US" smtClean="0"/>
              <a:t>7/6/2018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C7E443-E39D-4EAF-A58E-F6BFFE5120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stretch>
            <a:fillRect/>
          </a:stretch>
        </p:blipFill>
        <p:spPr>
          <a:xfrm>
            <a:off x="0" y="6312147"/>
            <a:ext cx="12192000" cy="660400"/>
          </a:xfrm>
          <a:prstGeom prst="rect">
            <a:avLst/>
          </a:prstGeom>
        </p:spPr>
      </p:pic>
    </p:spTree>
    <p:extLst>
      <p:ext uri="{BB962C8B-B14F-4D97-AF65-F5344CB8AC3E}">
        <p14:creationId xmlns:p14="http://schemas.microsoft.com/office/powerpoint/2010/main" val="2605726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7C778-18A3-AB48-B666-863A52672BE4}" type="datetimeFigureOut">
              <a:rPr lang="en-US" smtClean="0"/>
              <a:t>7/6/2018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7BC73-8EEE-4040-8143-9907F9773107}" type="slidenum">
              <a:rPr lang="en-US" smtClean="0"/>
              <a:t>‹#›</a:t>
            </a:fld>
            <a:endParaRPr lang="en-US"/>
          </a:p>
        </p:txBody>
      </p:sp>
    </p:spTree>
    <p:extLst>
      <p:ext uri="{BB962C8B-B14F-4D97-AF65-F5344CB8AC3E}">
        <p14:creationId xmlns:p14="http://schemas.microsoft.com/office/powerpoint/2010/main" val="147111701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mnestudies.com/research/types-measurement-scal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EF0D7D1-81B6-48FB-9845-AAB870713B4F}"/>
              </a:ext>
            </a:extLst>
          </p:cNvPr>
          <p:cNvSpPr>
            <a:spLocks noGrp="1"/>
          </p:cNvSpPr>
          <p:nvPr>
            <p:ph type="subTitle" idx="1"/>
          </p:nvPr>
        </p:nvSpPr>
        <p:spPr>
          <a:xfrm>
            <a:off x="1097280" y="3751997"/>
            <a:ext cx="9001462" cy="449457"/>
          </a:xfrm>
        </p:spPr>
        <p:txBody>
          <a:bodyPr>
            <a:normAutofit/>
          </a:bodyPr>
          <a:lstStyle/>
          <a:p>
            <a:r>
              <a:rPr lang="en-US" dirty="0"/>
              <a:t>INTRODUCTION </a:t>
            </a:r>
            <a:r>
              <a:rPr lang="en-US" dirty="0" smtClean="0"/>
              <a:t>TO statistics and probability</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028" y="1539732"/>
            <a:ext cx="10058400" cy="3010638"/>
          </a:xfrm>
          <a:prstGeom prst="rect">
            <a:avLst/>
          </a:prstGeom>
        </p:spPr>
      </p:pic>
    </p:spTree>
    <p:extLst>
      <p:ext uri="{BB962C8B-B14F-4D97-AF65-F5344CB8AC3E}">
        <p14:creationId xmlns:p14="http://schemas.microsoft.com/office/powerpoint/2010/main" val="1471118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STATISTICAL DATA</a:t>
            </a:r>
            <a:endParaRPr lang="en-US" sz="3000" b="1" dirty="0"/>
          </a:p>
        </p:txBody>
      </p:sp>
      <p:sp>
        <p:nvSpPr>
          <p:cNvPr id="3" name="Content Placeholder 2"/>
          <p:cNvSpPr>
            <a:spLocks noGrp="1"/>
          </p:cNvSpPr>
          <p:nvPr>
            <p:ph idx="1"/>
          </p:nvPr>
        </p:nvSpPr>
        <p:spPr>
          <a:xfrm>
            <a:off x="1097280" y="1660356"/>
            <a:ext cx="10058400" cy="4653905"/>
          </a:xfrm>
        </p:spPr>
        <p:txBody>
          <a:bodyPr>
            <a:normAutofit/>
          </a:bodyPr>
          <a:lstStyle/>
          <a:p>
            <a:pPr marL="274320" indent="-274320">
              <a:spcBef>
                <a:spcPts val="580"/>
              </a:spcBef>
              <a:spcAft>
                <a:spcPts val="0"/>
              </a:spcAft>
              <a:buFont typeface="Wingdings 2"/>
              <a:buChar char=""/>
              <a:defRPr/>
            </a:pPr>
            <a:r>
              <a:rPr lang="sk-SK" dirty="0" smtClean="0"/>
              <a:t>THE COLLECTION OF DATA THAT IS RELEVANT TO THE PROBLEM BEING STUDIED IS COMMONLY THE MOST DIFFICULT, EXPENSIVE, AND TIME-CONSUMING PART OF THE ENTIRE RESEARCH PROJECT</a:t>
            </a:r>
          </a:p>
          <a:p>
            <a:pPr marL="274320" indent="-274320">
              <a:spcBef>
                <a:spcPts val="580"/>
              </a:spcBef>
              <a:spcAft>
                <a:spcPts val="0"/>
              </a:spcAft>
              <a:buFont typeface="Wingdings 2"/>
              <a:buChar char=""/>
              <a:defRPr/>
            </a:pPr>
            <a:endParaRPr lang="sk-SK" dirty="0" smtClean="0"/>
          </a:p>
          <a:p>
            <a:pPr marL="274320" indent="-274320">
              <a:spcBef>
                <a:spcPts val="580"/>
              </a:spcBef>
              <a:spcAft>
                <a:spcPts val="0"/>
              </a:spcAft>
              <a:buFont typeface="Wingdings 2"/>
              <a:buChar char=""/>
              <a:defRPr/>
            </a:pPr>
            <a:r>
              <a:rPr lang="sk-SK" dirty="0" smtClean="0"/>
              <a:t>STATISTICAL DATA ARE USUALLY OBTAINED BY COUNTING OR MEASURING ITEMS.</a:t>
            </a:r>
          </a:p>
          <a:p>
            <a:pPr marL="274320" indent="-274320">
              <a:spcBef>
                <a:spcPts val="580"/>
              </a:spcBef>
              <a:spcAft>
                <a:spcPts val="0"/>
              </a:spcAft>
              <a:buFont typeface="Wingdings 2"/>
              <a:buChar char=""/>
              <a:defRPr/>
            </a:pPr>
            <a:endParaRPr lang="sk-SK" dirty="0" smtClean="0"/>
          </a:p>
          <a:p>
            <a:pPr marL="548640" lvl="1">
              <a:spcBef>
                <a:spcPts val="370"/>
              </a:spcBef>
              <a:spcAft>
                <a:spcPts val="0"/>
              </a:spcAft>
              <a:buFont typeface="Wingdings 2"/>
              <a:buChar char=""/>
              <a:defRPr/>
            </a:pPr>
            <a:r>
              <a:rPr lang="sk-SK" sz="2000" b="1" dirty="0" smtClean="0"/>
              <a:t>PRIMARY DATA </a:t>
            </a:r>
            <a:r>
              <a:rPr lang="sk-SK" sz="2000" dirty="0" smtClean="0"/>
              <a:t>ARE COLLECTED SPECIFICALLY  FOR THE ANALYSIS DESIRED</a:t>
            </a:r>
          </a:p>
          <a:p>
            <a:pPr marL="548640" lvl="1">
              <a:spcBef>
                <a:spcPts val="370"/>
              </a:spcBef>
              <a:spcAft>
                <a:spcPts val="0"/>
              </a:spcAft>
              <a:buFont typeface="Wingdings 2"/>
              <a:buChar char=""/>
              <a:defRPr/>
            </a:pPr>
            <a:r>
              <a:rPr lang="sk-SK" sz="2000" b="1" dirty="0" smtClean="0"/>
              <a:t>SECONDARY DATA </a:t>
            </a:r>
            <a:r>
              <a:rPr lang="sk-SK" sz="2000" dirty="0" smtClean="0"/>
              <a:t>HAVE ALREADY BEEN COMPILED AND ARE AVAILABLE FOR STATISTICAL ANALYSIS</a:t>
            </a:r>
          </a:p>
          <a:p>
            <a:pPr marL="548640" lvl="1">
              <a:spcBef>
                <a:spcPts val="370"/>
              </a:spcBef>
              <a:spcAft>
                <a:spcPts val="0"/>
              </a:spcAft>
              <a:buFont typeface="Wingdings 2"/>
              <a:buChar char=""/>
              <a:defRPr/>
            </a:pPr>
            <a:endParaRPr lang="sk-SK" sz="2000" dirty="0" smtClean="0"/>
          </a:p>
          <a:p>
            <a:pPr marL="274320" indent="-274320">
              <a:spcBef>
                <a:spcPts val="580"/>
              </a:spcBef>
              <a:spcAft>
                <a:spcPts val="0"/>
              </a:spcAft>
              <a:buFont typeface="Wingdings 2"/>
              <a:buChar char=""/>
              <a:defRPr/>
            </a:pPr>
            <a:r>
              <a:rPr lang="sk-SK" dirty="0" smtClean="0"/>
              <a:t>A </a:t>
            </a:r>
            <a:r>
              <a:rPr lang="sk-SK" b="1" dirty="0" smtClean="0"/>
              <a:t>VARIABLE</a:t>
            </a:r>
            <a:r>
              <a:rPr lang="sk-SK" dirty="0" smtClean="0"/>
              <a:t> IS AN ITEM OF INTEREST THAT CAN TAKE ON MANY DIFFERENT NUMERICAL VALUES: JUST LIKE VARIABLES WE CREATED IN PYTHON!</a:t>
            </a:r>
          </a:p>
          <a:p>
            <a:pPr marL="274320" indent="-274320">
              <a:spcBef>
                <a:spcPts val="580"/>
              </a:spcBef>
              <a:spcAft>
                <a:spcPts val="0"/>
              </a:spcAft>
              <a:buFont typeface="Wingdings 2"/>
              <a:buChar char=""/>
              <a:defRPr/>
            </a:pPr>
            <a:endParaRPr lang="sk-SK" dirty="0" smtClean="0"/>
          </a:p>
          <a:p>
            <a:pPr marL="274320" indent="-274320">
              <a:spcBef>
                <a:spcPts val="580"/>
              </a:spcBef>
              <a:spcAft>
                <a:spcPts val="0"/>
              </a:spcAft>
              <a:buFont typeface="Wingdings 2"/>
              <a:buChar char=""/>
              <a:defRPr/>
            </a:pPr>
            <a:r>
              <a:rPr lang="sk-SK" dirty="0" smtClean="0"/>
              <a:t>A </a:t>
            </a:r>
            <a:r>
              <a:rPr lang="sk-SK" b="1" dirty="0" smtClean="0"/>
              <a:t>CONSTANT</a:t>
            </a:r>
            <a:r>
              <a:rPr lang="sk-SK" dirty="0" smtClean="0"/>
              <a:t> HAS A FIXED NUMERICAL VALUE</a:t>
            </a:r>
          </a:p>
          <a:p>
            <a:pPr>
              <a:buFont typeface="Wingdings" charset="2"/>
              <a:buChar char="§"/>
            </a:pPr>
            <a:endParaRPr lang="sk-SK" altLang="en-US" dirty="0"/>
          </a:p>
        </p:txBody>
      </p:sp>
    </p:spTree>
    <p:extLst>
      <p:ext uri="{BB962C8B-B14F-4D97-AF65-F5344CB8AC3E}">
        <p14:creationId xmlns:p14="http://schemas.microsoft.com/office/powerpoint/2010/main" val="1930947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TYPES OF DATA</a:t>
            </a:r>
            <a:endParaRPr lang="en-US" sz="3000" b="1" dirty="0"/>
          </a:p>
        </p:txBody>
      </p:sp>
      <p:sp>
        <p:nvSpPr>
          <p:cNvPr id="3" name="Content Placeholder 2"/>
          <p:cNvSpPr>
            <a:spLocks noGrp="1"/>
          </p:cNvSpPr>
          <p:nvPr>
            <p:ph idx="1"/>
          </p:nvPr>
        </p:nvSpPr>
        <p:spPr>
          <a:xfrm>
            <a:off x="1097280" y="1660356"/>
            <a:ext cx="10058400" cy="4653905"/>
          </a:xfrm>
        </p:spPr>
        <p:txBody>
          <a:bodyPr>
            <a:normAutofit/>
          </a:bodyPr>
          <a:lstStyle/>
          <a:p>
            <a:pPr>
              <a:buNone/>
            </a:pPr>
            <a:r>
              <a:rPr lang="en-US" altLang="en-US" dirty="0" smtClean="0"/>
              <a:t>  STATISTICAL DATA ARE USUALLY OBTAINED BY COUNTING</a:t>
            </a:r>
            <a:r>
              <a:rPr lang="sk-SK" altLang="en-US" dirty="0" smtClean="0"/>
              <a:t> </a:t>
            </a:r>
            <a:r>
              <a:rPr lang="en-US" altLang="en-US" dirty="0" smtClean="0"/>
              <a:t>OR MEASURING ITEMS.</a:t>
            </a:r>
            <a:r>
              <a:rPr lang="sk-SK" altLang="en-US" dirty="0" smtClean="0"/>
              <a:t> MOST DATA</a:t>
            </a:r>
            <a:r>
              <a:rPr lang="en-IN" altLang="en-US" dirty="0" smtClean="0"/>
              <a:t> </a:t>
            </a:r>
            <a:r>
              <a:rPr lang="sk-SK" altLang="en-US" dirty="0" smtClean="0"/>
              <a:t>CAN BE PUT INTO THE FOLLOWING CATEGORIES:</a:t>
            </a:r>
            <a:endParaRPr lang="en-US" altLang="en-US" dirty="0" smtClean="0"/>
          </a:p>
          <a:p>
            <a:pPr>
              <a:buFont typeface="Wingdings" charset="2"/>
              <a:buChar char="§"/>
            </a:pPr>
            <a:r>
              <a:rPr lang="en-US" altLang="en-US" b="1" dirty="0" smtClean="0"/>
              <a:t>QUALITATIVE</a:t>
            </a:r>
            <a:r>
              <a:rPr lang="sk-SK" altLang="en-US" b="1" dirty="0" smtClean="0"/>
              <a:t> - </a:t>
            </a:r>
            <a:r>
              <a:rPr lang="en-US" dirty="0" smtClean="0"/>
              <a:t>DATA CONCERNED WITH DESCRIPTIONS, WHICH CAN BE OBSERVED BUT CANNOT   BE COMPUTED.</a:t>
            </a:r>
            <a:r>
              <a:rPr lang="en-US" altLang="en-US" dirty="0" smtClean="0"/>
              <a:t> </a:t>
            </a:r>
          </a:p>
          <a:p>
            <a:pPr marL="0" indent="0">
              <a:buNone/>
            </a:pPr>
            <a:r>
              <a:rPr lang="en-US" altLang="en-US" dirty="0"/>
              <a:t> </a:t>
            </a:r>
            <a:r>
              <a:rPr lang="en-US" altLang="en-US" dirty="0" smtClean="0"/>
              <a:t> (HAIR COLOR, ETHNIC GROUPS AND OTHER ATTRIBUTES OF THE POPULATION)</a:t>
            </a:r>
          </a:p>
          <a:p>
            <a:pPr>
              <a:buFont typeface="Wingdings" charset="2"/>
              <a:buChar char="§"/>
            </a:pPr>
            <a:r>
              <a:rPr lang="en-US" altLang="en-US" b="1" dirty="0" smtClean="0"/>
              <a:t>QUANTITATIVE</a:t>
            </a:r>
            <a:r>
              <a:rPr lang="en-US" altLang="en-US" dirty="0" smtClean="0"/>
              <a:t> </a:t>
            </a:r>
            <a:r>
              <a:rPr lang="sk-SK" altLang="en-US" dirty="0" smtClean="0"/>
              <a:t>- </a:t>
            </a:r>
            <a:r>
              <a:rPr lang="en-US" dirty="0" smtClean="0"/>
              <a:t>FOCUSES ON NUMBERS AND MATHEMATICAL CALCULATIONS AND CAN BE  CALCULATED AND COMPUTED.</a:t>
            </a:r>
            <a:r>
              <a:rPr lang="en-US" altLang="en-US" dirty="0" smtClean="0"/>
              <a:t> </a:t>
            </a:r>
          </a:p>
          <a:p>
            <a:pPr marL="0" indent="0">
              <a:buNone/>
            </a:pPr>
            <a:r>
              <a:rPr lang="en-US" altLang="en-US" dirty="0" smtClean="0"/>
              <a:t>  (</a:t>
            </a:r>
            <a:r>
              <a:rPr lang="sk-SK" altLang="en-US" dirty="0" smtClean="0"/>
              <a:t>DISTANCE TRAVELED TO COLLEGE, NUMBER OF CHILDREN IN A FAMILY, ETC.</a:t>
            </a:r>
            <a:r>
              <a:rPr lang="en-US" altLang="en-US" dirty="0" smtClean="0"/>
              <a:t>)</a:t>
            </a:r>
            <a:endParaRPr lang="sk-SK" altLang="en-US" dirty="0" smtClean="0"/>
          </a:p>
          <a:p>
            <a:pPr>
              <a:buFont typeface="Wingdings" charset="2"/>
              <a:buChar char="§"/>
            </a:pPr>
            <a:endParaRPr lang="sk-SK" altLang="en-US" dirty="0"/>
          </a:p>
        </p:txBody>
      </p:sp>
    </p:spTree>
    <p:extLst>
      <p:ext uri="{BB962C8B-B14F-4D97-AF65-F5344CB8AC3E}">
        <p14:creationId xmlns:p14="http://schemas.microsoft.com/office/powerpoint/2010/main" val="1205144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a:t> </a:t>
            </a:r>
            <a:r>
              <a:rPr lang="en-US" sz="3000" b="1" dirty="0" smtClean="0"/>
              <a:t> QUALITATIVE DATA</a:t>
            </a:r>
            <a:endParaRPr lang="en-US" sz="3000" b="1" dirty="0"/>
          </a:p>
        </p:txBody>
      </p:sp>
      <p:sp>
        <p:nvSpPr>
          <p:cNvPr id="3" name="Content Placeholder 2"/>
          <p:cNvSpPr>
            <a:spLocks noGrp="1"/>
          </p:cNvSpPr>
          <p:nvPr>
            <p:ph idx="1"/>
          </p:nvPr>
        </p:nvSpPr>
        <p:spPr>
          <a:xfrm>
            <a:off x="1097280" y="1660357"/>
            <a:ext cx="10729762" cy="4343402"/>
          </a:xfrm>
        </p:spPr>
        <p:txBody>
          <a:bodyPr>
            <a:normAutofit/>
          </a:bodyPr>
          <a:lstStyle/>
          <a:p>
            <a:pPr marL="274320" indent="-274320">
              <a:spcBef>
                <a:spcPts val="580"/>
              </a:spcBef>
              <a:spcAft>
                <a:spcPts val="0"/>
              </a:spcAft>
              <a:buNone/>
              <a:defRPr/>
            </a:pPr>
            <a:r>
              <a:rPr lang="en-US" dirty="0" smtClean="0"/>
              <a:t>	QUALITATIVE DATA ARE GENERALLY DESCRIBED BY </a:t>
            </a:r>
            <a:r>
              <a:rPr lang="en-US" b="1" i="1" dirty="0" smtClean="0"/>
              <a:t>WORDS OR LETTERS</a:t>
            </a:r>
            <a:r>
              <a:rPr lang="en-US" dirty="0" smtClean="0"/>
              <a:t>. THEY ARE NOT AS WIDELY USED AS QUANTITATIVE DATA BECAUSE MANY NUMERICAL TECHNIQUES DO NOT APPLY TO THE QUALITATIVE DATA. </a:t>
            </a:r>
            <a:r>
              <a:rPr lang="en-US" dirty="0"/>
              <a:t>FOR EXAMPLE, IT DOES NOT MAKE SENSE TO FIND AN AVERAGE HAIR COLOR OR </a:t>
            </a:r>
            <a:r>
              <a:rPr lang="en-US" dirty="0" smtClean="0"/>
              <a:t>NAME OF A PERSON.</a:t>
            </a:r>
            <a:endParaRPr lang="en-US" dirty="0"/>
          </a:p>
          <a:p>
            <a:pPr marL="274320" indent="-274320">
              <a:spcBef>
                <a:spcPts val="580"/>
              </a:spcBef>
              <a:spcAft>
                <a:spcPts val="0"/>
              </a:spcAft>
              <a:buNone/>
              <a:defRPr/>
            </a:pPr>
            <a:endParaRPr lang="en-US" dirty="0" smtClean="0"/>
          </a:p>
          <a:p>
            <a:pPr marL="274320" indent="-274320">
              <a:spcBef>
                <a:spcPts val="580"/>
              </a:spcBef>
              <a:spcAft>
                <a:spcPts val="0"/>
              </a:spcAft>
              <a:buNone/>
              <a:defRPr/>
            </a:pPr>
            <a:r>
              <a:rPr lang="en-US" dirty="0"/>
              <a:t>	</a:t>
            </a:r>
            <a:r>
              <a:rPr lang="en-US" dirty="0" smtClean="0"/>
              <a:t>EXAMPLE : SMELL, APPEARANCE, TASTE, FEEL, TEXTURE, GENDER, NATIONALITY AND SO ON.</a:t>
            </a:r>
          </a:p>
          <a:p>
            <a:pPr marL="274320" indent="-274320">
              <a:spcBef>
                <a:spcPts val="580"/>
              </a:spcBef>
              <a:spcAft>
                <a:spcPts val="0"/>
              </a:spcAft>
              <a:buNone/>
              <a:defRPr/>
            </a:pPr>
            <a:endParaRPr lang="en-US" dirty="0" smtClean="0"/>
          </a:p>
          <a:p>
            <a:pPr marL="274320" indent="-274320">
              <a:spcBef>
                <a:spcPts val="580"/>
              </a:spcBef>
              <a:spcAft>
                <a:spcPts val="0"/>
              </a:spcAft>
              <a:buNone/>
              <a:defRPr/>
            </a:pPr>
            <a:r>
              <a:rPr lang="en-US" dirty="0" smtClean="0"/>
              <a:t>	QUALITATIVE DATA CAN BE SEPARATED INTO TWO SUBGROUPS: </a:t>
            </a:r>
          </a:p>
          <a:p>
            <a:pPr marL="274320" indent="-274320">
              <a:spcBef>
                <a:spcPts val="580"/>
              </a:spcBef>
              <a:spcAft>
                <a:spcPts val="0"/>
              </a:spcAft>
              <a:buFont typeface="Wingdings 2"/>
              <a:buChar char=""/>
              <a:defRPr/>
            </a:pPr>
            <a:r>
              <a:rPr lang="en-US" b="1" dirty="0" smtClean="0"/>
              <a:t>DICHOTOMIC</a:t>
            </a:r>
            <a:r>
              <a:rPr lang="en-US" dirty="0" smtClean="0"/>
              <a:t> /</a:t>
            </a:r>
            <a:r>
              <a:rPr lang="en-US" b="1" dirty="0" smtClean="0"/>
              <a:t>BINARY</a:t>
            </a:r>
            <a:r>
              <a:rPr lang="en-US" dirty="0" smtClean="0"/>
              <a:t> (IF IT TAKES THE FORM OF A WORD WITH TWO OPTIONS (GENDER - MALE OR FEMALE)</a:t>
            </a:r>
          </a:p>
          <a:p>
            <a:pPr marL="274320" indent="-274320">
              <a:spcBef>
                <a:spcPts val="580"/>
              </a:spcBef>
              <a:spcAft>
                <a:spcPts val="0"/>
              </a:spcAft>
              <a:buFont typeface="Wingdings 2"/>
              <a:buChar char=""/>
              <a:defRPr/>
            </a:pPr>
            <a:r>
              <a:rPr lang="en-US" b="1" dirty="0" smtClean="0"/>
              <a:t>POLYNOMIC/MULTI-CLASS</a:t>
            </a:r>
            <a:r>
              <a:rPr lang="en-US" dirty="0" smtClean="0"/>
              <a:t> (IF IT TAKES THE FORM OF A WORD WITH MORE THAN TWO OPTIONS (EDUCATION - PRIMARY SCHOOL, SECONDARY SCHOOL AND UNIVERSITY).</a:t>
            </a:r>
          </a:p>
          <a:p>
            <a:pPr marL="274320" indent="-274320">
              <a:spcBef>
                <a:spcPts val="580"/>
              </a:spcBef>
              <a:spcAft>
                <a:spcPts val="0"/>
              </a:spcAft>
              <a:buFont typeface="Wingdings 2"/>
              <a:buChar char=""/>
              <a:defRPr/>
            </a:pPr>
            <a:endParaRPr lang="sk-SK" dirty="0" smtClean="0"/>
          </a:p>
          <a:p>
            <a:pPr>
              <a:buFont typeface="Wingdings" charset="2"/>
              <a:buChar char="§"/>
            </a:pPr>
            <a:endParaRPr lang="sk-SK" altLang="en-US" dirty="0"/>
          </a:p>
        </p:txBody>
      </p:sp>
    </p:spTree>
    <p:extLst>
      <p:ext uri="{BB962C8B-B14F-4D97-AF65-F5344CB8AC3E}">
        <p14:creationId xmlns:p14="http://schemas.microsoft.com/office/powerpoint/2010/main" val="1956132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QUANTITATIVE DATA</a:t>
            </a:r>
            <a:endParaRPr lang="en-US" sz="3000" b="1" dirty="0"/>
          </a:p>
        </p:txBody>
      </p:sp>
      <p:sp>
        <p:nvSpPr>
          <p:cNvPr id="3" name="Content Placeholder 2"/>
          <p:cNvSpPr>
            <a:spLocks noGrp="1"/>
          </p:cNvSpPr>
          <p:nvPr>
            <p:ph idx="1"/>
          </p:nvPr>
        </p:nvSpPr>
        <p:spPr>
          <a:xfrm>
            <a:off x="1097280" y="1660357"/>
            <a:ext cx="10729762" cy="4343402"/>
          </a:xfrm>
        </p:spPr>
        <p:txBody>
          <a:bodyPr>
            <a:normAutofit/>
          </a:bodyPr>
          <a:lstStyle/>
          <a:p>
            <a:pPr>
              <a:buNone/>
            </a:pPr>
            <a:r>
              <a:rPr lang="en-US" altLang="en-US" dirty="0" smtClean="0"/>
              <a:t>	QUANTITATIVE DATA ARE ALWAYS NUMBERS AND ARE THE </a:t>
            </a:r>
            <a:r>
              <a:rPr lang="en-US" altLang="en-US" b="1" dirty="0" smtClean="0"/>
              <a:t>RESULT OF COUNTING OR MEASURING</a:t>
            </a:r>
            <a:r>
              <a:rPr lang="en-US" altLang="en-US" dirty="0" smtClean="0"/>
              <a:t> ATTRIBUTES OF A POPULATION.</a:t>
            </a:r>
          </a:p>
          <a:p>
            <a:pPr>
              <a:buNone/>
            </a:pPr>
            <a:r>
              <a:rPr lang="en-US" altLang="en-US" dirty="0" smtClean="0"/>
              <a:t>	QUANTITATIVE DATA CAN BE SEPARATED INTO TWO  SUBGROUPS: </a:t>
            </a:r>
          </a:p>
          <a:p>
            <a:pPr>
              <a:buFont typeface="Wingdings" charset="2"/>
              <a:buChar char="§"/>
            </a:pPr>
            <a:r>
              <a:rPr lang="en-US" altLang="en-US" b="1" dirty="0" smtClean="0"/>
              <a:t>DISCRETE</a:t>
            </a:r>
            <a:r>
              <a:rPr lang="en-US" altLang="en-US" dirty="0" smtClean="0"/>
              <a:t> (IF IT IS THE RESULT OF </a:t>
            </a:r>
            <a:r>
              <a:rPr lang="en-US" altLang="en-US" i="1" dirty="0" smtClean="0"/>
              <a:t>COUNTING</a:t>
            </a:r>
            <a:r>
              <a:rPr lang="en-US" altLang="en-US" dirty="0" smtClean="0"/>
              <a:t> (THE NUMBER OF STUDENTS OF A GIVEN ETHNIC GROUP IN A CLASS, THE NUMBER OF BOOKS ON A SHELF, ...):</a:t>
            </a:r>
          </a:p>
          <a:p>
            <a:pPr lvl="1">
              <a:buFont typeface="Wingdings" charset="2"/>
              <a:buChar char="§"/>
            </a:pPr>
            <a:r>
              <a:rPr lang="en-US" altLang="en-US" dirty="0" smtClean="0"/>
              <a:t>IT CAN ONLY ASSUME CERTAIN VALUES </a:t>
            </a:r>
          </a:p>
          <a:p>
            <a:pPr>
              <a:buFont typeface="Wingdings" charset="2"/>
              <a:buChar char="§"/>
            </a:pPr>
            <a:r>
              <a:rPr lang="en-US" altLang="en-US" b="1" dirty="0" smtClean="0"/>
              <a:t>CONTINUOUS</a:t>
            </a:r>
            <a:r>
              <a:rPr lang="en-US" altLang="en-US" dirty="0" smtClean="0"/>
              <a:t> (IF IT IS THE RESULT OF </a:t>
            </a:r>
            <a:r>
              <a:rPr lang="en-US" altLang="en-US" i="1" dirty="0" smtClean="0"/>
              <a:t>MEASURING</a:t>
            </a:r>
            <a:r>
              <a:rPr lang="en-US" altLang="en-US" dirty="0" smtClean="0"/>
              <a:t> (DISTANCE TRAVELED, WEIGHT OF LUGGAGE, …)</a:t>
            </a:r>
          </a:p>
          <a:p>
            <a:pPr lvl="1">
              <a:buFont typeface="Wingdings" charset="2"/>
              <a:buChar char="§"/>
            </a:pPr>
            <a:r>
              <a:rPr lang="en-US" altLang="en-US" dirty="0" smtClean="0"/>
              <a:t>IT CAN ASSUME ANY VALUE POSSIBLE WITHIN A STATED LIMIT </a:t>
            </a:r>
            <a:endParaRPr lang="sk-SK" altLang="en-US" dirty="0" smtClean="0"/>
          </a:p>
          <a:p>
            <a:pPr>
              <a:buFont typeface="Wingdings" charset="2"/>
              <a:buChar char="§"/>
            </a:pPr>
            <a:endParaRPr lang="sk-SK" altLang="en-US" dirty="0" smtClean="0"/>
          </a:p>
          <a:p>
            <a:pPr>
              <a:buFont typeface="Wingdings" charset="2"/>
              <a:buChar char="§"/>
            </a:pPr>
            <a:endParaRPr lang="sk-SK" altLang="en-US" dirty="0"/>
          </a:p>
        </p:txBody>
      </p:sp>
    </p:spTree>
    <p:extLst>
      <p:ext uri="{BB962C8B-B14F-4D97-AF65-F5344CB8AC3E}">
        <p14:creationId xmlns:p14="http://schemas.microsoft.com/office/powerpoint/2010/main" val="742793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919" y="363255"/>
            <a:ext cx="9242366" cy="601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30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TYPES OF DATA</a:t>
            </a:r>
            <a:r>
              <a:rPr lang="mr-IN" sz="3000" b="1" dirty="0" smtClean="0"/>
              <a:t>…</a:t>
            </a:r>
            <a:r>
              <a:rPr lang="en-US" sz="3000" b="1" dirty="0" smtClean="0"/>
              <a:t>..</a:t>
            </a:r>
            <a:endParaRPr lang="en-US" sz="3000" b="1" dirty="0"/>
          </a:p>
        </p:txBody>
      </p:sp>
      <p:graphicFrame>
        <p:nvGraphicFramePr>
          <p:cNvPr id="4" name="Diagram 3"/>
          <p:cNvGraphicFramePr/>
          <p:nvPr>
            <p:extLst>
              <p:ext uri="{D42A27DB-BD31-4B8C-83A1-F6EECF244321}">
                <p14:modId xmlns:p14="http://schemas.microsoft.com/office/powerpoint/2010/main" val="204361216"/>
              </p:ext>
            </p:extLst>
          </p:nvPr>
        </p:nvGraphicFramePr>
        <p:xfrm>
          <a:off x="2032000" y="986589"/>
          <a:ext cx="8351253" cy="5077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387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fontScale="90000"/>
          </a:bodyPr>
          <a:lstStyle/>
          <a:p>
            <a:r>
              <a:rPr lang="en-US" sz="2800" b="1" dirty="0"/>
              <a:t>SCALES OF MEASUREMENT: </a:t>
            </a:r>
            <a:r>
              <a:rPr lang="sk-SK" altLang="en-US" sz="2800" dirty="0"/>
              <a:t>HOW TO ACTUALLY MEASURE AND COMPARE DATA</a:t>
            </a:r>
            <a:r>
              <a:rPr lang="sk-SK" altLang="en-US" sz="2800" dirty="0" smtClean="0"/>
              <a:t>?</a:t>
            </a:r>
            <a:endParaRPr lang="en-US" sz="3000" b="1" dirty="0"/>
          </a:p>
        </p:txBody>
      </p:sp>
      <p:sp>
        <p:nvSpPr>
          <p:cNvPr id="3" name="Content Placeholder 2"/>
          <p:cNvSpPr>
            <a:spLocks noGrp="1"/>
          </p:cNvSpPr>
          <p:nvPr>
            <p:ph idx="1"/>
          </p:nvPr>
        </p:nvSpPr>
        <p:spPr>
          <a:xfrm>
            <a:off x="1097280" y="1335499"/>
            <a:ext cx="10729762" cy="4343402"/>
          </a:xfrm>
        </p:spPr>
        <p:txBody>
          <a:bodyPr>
            <a:noAutofit/>
          </a:bodyPr>
          <a:lstStyle/>
          <a:p>
            <a:pPr marL="0" indent="0">
              <a:buNone/>
            </a:pPr>
            <a:r>
              <a:rPr lang="sk-SK" altLang="en-US" dirty="0" smtClean="0"/>
              <a:t>SCALES OF MEASUREMENT ALLOWS US TO DETERMINE THE BEST WAY OF DATA SUMMARIZATION.</a:t>
            </a:r>
          </a:p>
          <a:p>
            <a:pPr>
              <a:buFont typeface="Wingdings" charset="2"/>
              <a:buChar char="§"/>
            </a:pPr>
            <a:endParaRPr lang="sk-SK" altLang="en-US" dirty="0" smtClean="0"/>
          </a:p>
          <a:p>
            <a:pPr>
              <a:buFont typeface="Wingdings" charset="2"/>
              <a:buChar char="§"/>
            </a:pPr>
            <a:r>
              <a:rPr lang="sk-SK" altLang="en-US" b="1" dirty="0" smtClean="0"/>
              <a:t>NOMINAL</a:t>
            </a:r>
            <a:r>
              <a:rPr lang="sk-SK" altLang="en-US" dirty="0" smtClean="0"/>
              <a:t> – CONSIST OF CATEGORIES IN EACH OF WHICH THE NUMBER OF RESPECTIVE OBSERVATIONS IS RECORDED. THE CATEGORIES ARE IN </a:t>
            </a:r>
            <a:r>
              <a:rPr lang="sk-SK" altLang="en-US" u="sng" dirty="0" smtClean="0"/>
              <a:t>NO LOGICAL ORDER </a:t>
            </a:r>
            <a:r>
              <a:rPr lang="sk-SK" altLang="en-US" dirty="0" smtClean="0"/>
              <a:t>AND  HAVE </a:t>
            </a:r>
            <a:r>
              <a:rPr lang="sk-SK" altLang="en-US" u="sng" dirty="0" smtClean="0"/>
              <a:t>NO PARTICULAR RELATIONSHIP</a:t>
            </a:r>
            <a:r>
              <a:rPr lang="sk-SK" altLang="en-US" dirty="0" smtClean="0"/>
              <a:t>. THE CATEGORIES ARE SAID TO BE </a:t>
            </a:r>
            <a:r>
              <a:rPr lang="sk-SK" altLang="en-US" b="1" i="1" dirty="0" smtClean="0"/>
              <a:t>MUTUALLY EXCLUSIVE </a:t>
            </a:r>
            <a:r>
              <a:rPr lang="sk-SK" altLang="en-US" dirty="0" smtClean="0"/>
              <a:t>SINCE AN INDIVIDUAL, OBJECT, OR MEASUREMENT CAN BE INCLUDED IN ONLY ONE  OF THEM. (EG: COLORS IN A COLORING SET, CANDIDATE OPTIONS IN A VOTING BOOTH)</a:t>
            </a:r>
          </a:p>
          <a:p>
            <a:pPr>
              <a:buFont typeface="Wingdings" charset="2"/>
              <a:buChar char="§"/>
            </a:pPr>
            <a:r>
              <a:rPr lang="sk-SK" altLang="en-US" b="1" dirty="0" smtClean="0"/>
              <a:t>ORDINAL </a:t>
            </a:r>
            <a:r>
              <a:rPr lang="sk-SK" altLang="en-US" dirty="0" smtClean="0"/>
              <a:t>– CONTAIN MORE INFORMATION. MOSTLY USED FOR RANKING OF RESPONSES. CONSISTS OF DISTINCT CATEGORIES IN WHICH </a:t>
            </a:r>
            <a:r>
              <a:rPr lang="sk-SK" altLang="en-US" b="1" u="sng" dirty="0" smtClean="0"/>
              <a:t>ORDER IS IMPLIED</a:t>
            </a:r>
            <a:r>
              <a:rPr lang="sk-SK" altLang="en-US" dirty="0" smtClean="0"/>
              <a:t>. VALUES IN ONE CATEGORY ARE LARGER OR SMALLER THAN VALUES IN OTHER CATEGORIES (E.G. RATING-EXCELLENT/FAIR/SATISFACTORY, GOOD/ POOR)</a:t>
            </a:r>
          </a:p>
        </p:txBody>
      </p:sp>
    </p:spTree>
    <p:extLst>
      <p:ext uri="{BB962C8B-B14F-4D97-AF65-F5344CB8AC3E}">
        <p14:creationId xmlns:p14="http://schemas.microsoft.com/office/powerpoint/2010/main" val="85166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2800" b="1" dirty="0"/>
              <a:t>SCALES OF </a:t>
            </a:r>
            <a:r>
              <a:rPr lang="en-US" sz="2800" b="1" dirty="0" smtClean="0"/>
              <a:t>MEASUREMENT</a:t>
            </a:r>
            <a:r>
              <a:rPr lang="mr-IN" sz="2800" b="1" dirty="0" smtClean="0"/>
              <a:t>…</a:t>
            </a:r>
            <a:r>
              <a:rPr lang="en-US" sz="2800" b="1" dirty="0" smtClean="0"/>
              <a:t>..</a:t>
            </a:r>
            <a:endParaRPr lang="en-US" sz="3000" b="1" dirty="0"/>
          </a:p>
        </p:txBody>
      </p:sp>
      <p:sp>
        <p:nvSpPr>
          <p:cNvPr id="3" name="Content Placeholder 2"/>
          <p:cNvSpPr>
            <a:spLocks noGrp="1"/>
          </p:cNvSpPr>
          <p:nvPr>
            <p:ph idx="1"/>
          </p:nvPr>
        </p:nvSpPr>
        <p:spPr>
          <a:xfrm>
            <a:off x="1097280" y="1335499"/>
            <a:ext cx="10729762" cy="4343402"/>
          </a:xfrm>
        </p:spPr>
        <p:txBody>
          <a:bodyPr>
            <a:noAutofit/>
          </a:bodyPr>
          <a:lstStyle/>
          <a:p>
            <a:pPr>
              <a:buFont typeface="Wingdings" charset="2"/>
              <a:buChar char="§"/>
            </a:pPr>
            <a:endParaRPr lang="sk-SK" altLang="en-US" b="1" dirty="0" smtClean="0"/>
          </a:p>
          <a:p>
            <a:pPr>
              <a:buFont typeface="Wingdings" charset="2"/>
              <a:buChar char="§"/>
            </a:pPr>
            <a:r>
              <a:rPr lang="sk-SK" altLang="en-US" b="1" dirty="0" smtClean="0"/>
              <a:t>INTERVAL</a:t>
            </a:r>
            <a:r>
              <a:rPr lang="sk-SK" altLang="en-US" dirty="0" smtClean="0"/>
              <a:t> </a:t>
            </a:r>
            <a:r>
              <a:rPr lang="sk-SK" altLang="en-US" dirty="0"/>
              <a:t>– IS A SET OF NUMERICAL MEASUREMENTS IN WHICH THE DISTANCE BETWEEN NUMBERS IS OF A KNOWN, CONSTANT </a:t>
            </a:r>
            <a:r>
              <a:rPr lang="sk-SK" altLang="en-US" dirty="0" smtClean="0"/>
              <a:t>SIZE: (E.G: STRONGLY AGREE IS 5 WHEREAS STRONGLY DISAGREE IS 1)</a:t>
            </a:r>
          </a:p>
          <a:p>
            <a:pPr>
              <a:buFont typeface="Wingdings" charset="2"/>
              <a:buChar char="§"/>
            </a:pPr>
            <a:endParaRPr lang="sk-SK" altLang="en-US" dirty="0"/>
          </a:p>
          <a:p>
            <a:pPr>
              <a:buFont typeface="Wingdings" charset="2"/>
              <a:buChar char="§"/>
            </a:pPr>
            <a:r>
              <a:rPr lang="sk-SK" altLang="en-US" b="1" dirty="0"/>
              <a:t>RATIO</a:t>
            </a:r>
            <a:r>
              <a:rPr lang="sk-SK" altLang="en-US" dirty="0"/>
              <a:t> – CONSISTS OF NUMERICAL MEASUREMENTS WHERE THE DISTANCE BETWEEN NUMBERS IS OF A KNOWN, CONSTANT SIZE, IN ADDITION, THERE IS A NONARBITRARY ZERO POINT</a:t>
            </a:r>
            <a:r>
              <a:rPr lang="sk-SK" altLang="en-US" dirty="0" smtClean="0"/>
              <a:t>. (E.G. </a:t>
            </a:r>
            <a:r>
              <a:rPr lang="sk-SK" dirty="0" smtClean="0"/>
              <a:t>HAVING ZERO LENGTH OR ZERO MONEY MEANS THAT THERE IS NO LENGTH AND NO MONEY)</a:t>
            </a:r>
            <a:endParaRPr lang="sk-SK" altLang="en-US" dirty="0"/>
          </a:p>
          <a:p>
            <a:pPr marL="0" indent="0">
              <a:buNone/>
            </a:pPr>
            <a:r>
              <a:rPr lang="sk-SK" altLang="en-US" dirty="0">
                <a:hlinkClick r:id="rId3"/>
              </a:rPr>
              <a:t>http://www.mnestudies.com/research/types-measurement-scales</a:t>
            </a:r>
            <a:r>
              <a:rPr lang="sk-SK" altLang="en-US" dirty="0"/>
              <a:t> </a:t>
            </a:r>
          </a:p>
        </p:txBody>
      </p:sp>
    </p:spTree>
    <p:extLst>
      <p:ext uri="{BB962C8B-B14F-4D97-AF65-F5344CB8AC3E}">
        <p14:creationId xmlns:p14="http://schemas.microsoft.com/office/powerpoint/2010/main" val="1710559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2800" b="1" dirty="0" smtClean="0"/>
              <a:t>A TABLE TO RULE ‘EM ALL..</a:t>
            </a:r>
            <a:endParaRPr lang="en-US" sz="30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042" y="1337510"/>
            <a:ext cx="8753557" cy="4618121"/>
          </a:xfrm>
          <a:prstGeom prst="rect">
            <a:avLst/>
          </a:prstGeom>
        </p:spPr>
      </p:pic>
    </p:spTree>
    <p:extLst>
      <p:ext uri="{BB962C8B-B14F-4D97-AF65-F5344CB8AC3E}">
        <p14:creationId xmlns:p14="http://schemas.microsoft.com/office/powerpoint/2010/main" val="1735545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2800" b="1" dirty="0" smtClean="0"/>
              <a:t>DATA SUMMARIZATION AND PRESENTATION</a:t>
            </a:r>
            <a:endParaRPr lang="en-US" sz="3000" b="1" dirty="0"/>
          </a:p>
        </p:txBody>
      </p:sp>
      <p:sp>
        <p:nvSpPr>
          <p:cNvPr id="3" name="Content Placeholder 2"/>
          <p:cNvSpPr>
            <a:spLocks noGrp="1"/>
          </p:cNvSpPr>
          <p:nvPr>
            <p:ph idx="1"/>
          </p:nvPr>
        </p:nvSpPr>
        <p:spPr>
          <a:xfrm>
            <a:off x="1097280" y="1191119"/>
            <a:ext cx="10729762" cy="4343402"/>
          </a:xfrm>
        </p:spPr>
        <p:txBody>
          <a:bodyPr>
            <a:noAutofit/>
          </a:bodyPr>
          <a:lstStyle/>
          <a:p>
            <a:pPr marL="0" indent="0">
              <a:buNone/>
            </a:pPr>
            <a:r>
              <a:rPr lang="sk-SK" altLang="en-US" smtClean="0"/>
              <a:t>WE </a:t>
            </a:r>
            <a:r>
              <a:rPr lang="sk-SK" altLang="en-US" dirty="0" smtClean="0"/>
              <a:t>USE TABULAR AND GRAPHICAL METHODS TO SUMMARISE QUALITATIVE DATA</a:t>
            </a:r>
          </a:p>
          <a:p>
            <a:pPr lvl="1">
              <a:buFont typeface="Wingdings" charset="2"/>
              <a:buChar char="§"/>
            </a:pPr>
            <a:endParaRPr lang="sk-SK" altLang="en-US" dirty="0" smtClean="0"/>
          </a:p>
          <a:p>
            <a:pPr lvl="1">
              <a:buFont typeface="Wingdings" charset="2"/>
              <a:buChar char="§"/>
            </a:pPr>
            <a:r>
              <a:rPr lang="sk-SK" altLang="en-US" dirty="0" smtClean="0"/>
              <a:t>FREQUENCY DISTRUBUTION TABLE</a:t>
            </a:r>
          </a:p>
          <a:p>
            <a:pPr lvl="1">
              <a:buFont typeface="Wingdings" charset="2"/>
              <a:buChar char="§"/>
            </a:pPr>
            <a:endParaRPr lang="sk-SK" altLang="en-US" dirty="0"/>
          </a:p>
          <a:p>
            <a:pPr lvl="1">
              <a:buFont typeface="Wingdings" charset="2"/>
              <a:buChar char="§"/>
            </a:pPr>
            <a:endParaRPr lang="sk-SK" altLang="en-US" dirty="0" smtClean="0"/>
          </a:p>
          <a:p>
            <a:pPr lvl="1">
              <a:buFont typeface="Wingdings" charset="2"/>
              <a:buChar char="§"/>
            </a:pPr>
            <a:endParaRPr lang="sk-SK" altLang="en-US" dirty="0"/>
          </a:p>
          <a:p>
            <a:pPr lvl="1">
              <a:buFont typeface="Wingdings" charset="2"/>
              <a:buChar char="§"/>
            </a:pPr>
            <a:endParaRPr lang="sk-SK" altLang="en-US" dirty="0" smtClean="0"/>
          </a:p>
          <a:p>
            <a:pPr lvl="1">
              <a:buFont typeface="Wingdings" charset="2"/>
              <a:buChar char="§"/>
            </a:pPr>
            <a:endParaRPr lang="sk-SK" altLang="en-US" dirty="0" smtClean="0"/>
          </a:p>
          <a:p>
            <a:pPr lvl="1">
              <a:buFont typeface="Wingdings" charset="2"/>
              <a:buChar char="§"/>
            </a:pPr>
            <a:endParaRPr lang="sk-SK" altLang="en-US" dirty="0"/>
          </a:p>
          <a:p>
            <a:pPr lvl="1">
              <a:buFont typeface="Wingdings" charset="2"/>
              <a:buChar char="§"/>
            </a:pPr>
            <a:endParaRPr lang="sk-SK" altLang="en-US" dirty="0" smtClean="0"/>
          </a:p>
          <a:p>
            <a:pPr lvl="1">
              <a:buFont typeface="Wingdings" charset="2"/>
              <a:buChar char="§"/>
            </a:pPr>
            <a:r>
              <a:rPr lang="sk-SK" altLang="en-US" dirty="0" smtClean="0"/>
              <a:t>BAR GRAPH</a:t>
            </a:r>
          </a:p>
        </p:txBody>
      </p:sp>
      <p:pic>
        <p:nvPicPr>
          <p:cNvPr id="4" name="Picture 3"/>
          <p:cNvPicPr>
            <a:picLocks noChangeAspect="1"/>
          </p:cNvPicPr>
          <p:nvPr/>
        </p:nvPicPr>
        <p:blipFill>
          <a:blip r:embed="rId3"/>
          <a:stretch>
            <a:fillRect/>
          </a:stretch>
        </p:blipFill>
        <p:spPr>
          <a:xfrm>
            <a:off x="5061952" y="1683416"/>
            <a:ext cx="5838659" cy="184913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799" y="3717674"/>
            <a:ext cx="4859573" cy="2418432"/>
          </a:xfrm>
          <a:prstGeom prst="rect">
            <a:avLst/>
          </a:prstGeom>
        </p:spPr>
      </p:pic>
    </p:spTree>
    <p:extLst>
      <p:ext uri="{BB962C8B-B14F-4D97-AF65-F5344CB8AC3E}">
        <p14:creationId xmlns:p14="http://schemas.microsoft.com/office/powerpoint/2010/main" val="1145901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54239" y="1118937"/>
            <a:ext cx="10431379" cy="2069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72593" y="1816768"/>
            <a:ext cx="7483642" cy="584775"/>
          </a:xfrm>
          <a:prstGeom prst="rect">
            <a:avLst/>
          </a:prstGeom>
          <a:noFill/>
        </p:spPr>
        <p:txBody>
          <a:bodyPr wrap="square" rtlCol="0">
            <a:spAutoFit/>
          </a:bodyPr>
          <a:lstStyle/>
          <a:p>
            <a:r>
              <a:rPr lang="en-US" sz="3200" dirty="0" smtClean="0">
                <a:solidFill>
                  <a:schemeClr val="bg1"/>
                </a:solidFill>
              </a:rPr>
              <a:t>INTRODUCTION TO STATISTICS</a:t>
            </a:r>
            <a:endParaRPr lang="en-US" sz="3200" dirty="0">
              <a:solidFill>
                <a:schemeClr val="bg1"/>
              </a:solidFill>
            </a:endParaRPr>
          </a:p>
        </p:txBody>
      </p:sp>
      <p:sp>
        <p:nvSpPr>
          <p:cNvPr id="6" name="Rectangle 5"/>
          <p:cNvSpPr/>
          <p:nvPr/>
        </p:nvSpPr>
        <p:spPr>
          <a:xfrm>
            <a:off x="918413" y="3466783"/>
            <a:ext cx="8153397" cy="769441"/>
          </a:xfrm>
          <a:prstGeom prst="rect">
            <a:avLst/>
          </a:prstGeom>
        </p:spPr>
        <p:txBody>
          <a:bodyPr wrap="square">
            <a:spAutoFit/>
          </a:bodyPr>
          <a:lstStyle/>
          <a:p>
            <a:r>
              <a:rPr lang="sk-SK" altLang="en-US" sz="2200" dirty="0" smtClean="0"/>
              <a:t>“There are three kinds of lies: lies, damned lies, and statistics.“ 															-(B.Disraeli)</a:t>
            </a:r>
            <a:endParaRPr lang="sk-SK" altLang="en-US" sz="2200" dirty="0"/>
          </a:p>
        </p:txBody>
      </p:sp>
      <p:pic>
        <p:nvPicPr>
          <p:cNvPr id="7" name="Picture 2" descr="C:\Users\Jojo\Documents\2013\funny\statistic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1344" y="4365625"/>
            <a:ext cx="29654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423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2800" b="1" dirty="0" smtClean="0"/>
              <a:t>DATA SUMMARIZATION AND PRESENTATION</a:t>
            </a:r>
            <a:endParaRPr lang="en-US" sz="3000" b="1" dirty="0"/>
          </a:p>
        </p:txBody>
      </p:sp>
      <p:sp>
        <p:nvSpPr>
          <p:cNvPr id="3" name="Content Placeholder 2"/>
          <p:cNvSpPr>
            <a:spLocks noGrp="1"/>
          </p:cNvSpPr>
          <p:nvPr>
            <p:ph idx="1"/>
          </p:nvPr>
        </p:nvSpPr>
        <p:spPr>
          <a:xfrm>
            <a:off x="1097280" y="1142992"/>
            <a:ext cx="10729762" cy="4343402"/>
          </a:xfrm>
        </p:spPr>
        <p:txBody>
          <a:bodyPr>
            <a:noAutofit/>
          </a:bodyPr>
          <a:lstStyle/>
          <a:p>
            <a:pPr lvl="1">
              <a:buFont typeface="Wingdings" charset="2"/>
              <a:buChar char="§"/>
            </a:pPr>
            <a:endParaRPr lang="sk-SK" altLang="en-US" dirty="0" smtClean="0"/>
          </a:p>
          <a:p>
            <a:pPr lvl="1">
              <a:buFont typeface="Wingdings" charset="2"/>
              <a:buChar char="§"/>
            </a:pPr>
            <a:r>
              <a:rPr lang="sk-SK" altLang="en-US" dirty="0" smtClean="0"/>
              <a:t>PIE CHARTS</a:t>
            </a:r>
          </a:p>
          <a:p>
            <a:pPr lvl="1">
              <a:buFont typeface="Wingdings" charset="2"/>
              <a:buChar char="§"/>
            </a:pPr>
            <a:endParaRPr lang="sk-SK" altLang="en-US" dirty="0" smtClean="0"/>
          </a:p>
          <a:p>
            <a:pPr lvl="1">
              <a:buFont typeface="Wingdings" charset="2"/>
              <a:buChar char="§"/>
            </a:pPr>
            <a:endParaRPr lang="sk-SK" altLang="en-US" dirty="0" smtClean="0"/>
          </a:p>
          <a:p>
            <a:pPr lvl="1">
              <a:buFont typeface="Wingdings" charset="2"/>
              <a:buChar char="§"/>
            </a:pPr>
            <a:endParaRPr lang="sk-SK" altLang="en-US" dirty="0"/>
          </a:p>
          <a:p>
            <a:pPr lvl="1">
              <a:buFont typeface="Wingdings" charset="2"/>
              <a:buChar char="§"/>
            </a:pPr>
            <a:endParaRPr lang="sk-SK" altLang="en-US" dirty="0" smtClean="0"/>
          </a:p>
          <a:p>
            <a:pPr lvl="1">
              <a:buFont typeface="Wingdings" charset="2"/>
              <a:buChar char="§"/>
            </a:pPr>
            <a:endParaRPr lang="sk-SK" altLang="en-US" dirty="0" smtClean="0"/>
          </a:p>
          <a:p>
            <a:pPr lvl="1">
              <a:buFont typeface="Wingdings" charset="2"/>
              <a:buChar char="§"/>
            </a:pPr>
            <a:endParaRPr lang="sk-SK" altLang="en-US" dirty="0"/>
          </a:p>
          <a:p>
            <a:pPr lvl="1">
              <a:buFont typeface="Wingdings" charset="2"/>
              <a:buChar char="§"/>
            </a:pPr>
            <a:endParaRPr lang="sk-SK" altLang="en-US" dirty="0" smtClean="0"/>
          </a:p>
          <a:p>
            <a:pPr lvl="1">
              <a:buClr>
                <a:srgbClr val="FFCC00"/>
              </a:buClr>
              <a:buFont typeface="Wingdings" charset="2"/>
              <a:buChar char="§"/>
            </a:pPr>
            <a:r>
              <a:rPr lang="sk-SK" altLang="en-US" dirty="0" smtClean="0"/>
              <a:t>HISTOGRAM					</a:t>
            </a:r>
            <a:endParaRPr lang="sk-SK" altLang="en-US" dirty="0">
              <a:solidFill>
                <a:srgbClr val="000000">
                  <a:lumMod val="75000"/>
                  <a:lumOff val="25000"/>
                </a:srgb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163" y="1211366"/>
            <a:ext cx="4060024" cy="253950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1163" y="3843308"/>
            <a:ext cx="4060024" cy="2336965"/>
          </a:xfrm>
          <a:prstGeom prst="rect">
            <a:avLst/>
          </a:prstGeom>
        </p:spPr>
      </p:pic>
    </p:spTree>
    <p:extLst>
      <p:ext uri="{BB962C8B-B14F-4D97-AF65-F5344CB8AC3E}">
        <p14:creationId xmlns:p14="http://schemas.microsoft.com/office/powerpoint/2010/main" val="890789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2800" b="1" dirty="0" smtClean="0"/>
              <a:t>DATA SUMMARIZATION AND PRESENTATION</a:t>
            </a:r>
            <a:endParaRPr lang="en-US" sz="3000" b="1" dirty="0"/>
          </a:p>
        </p:txBody>
      </p:sp>
      <p:sp>
        <p:nvSpPr>
          <p:cNvPr id="3" name="Content Placeholder 2"/>
          <p:cNvSpPr>
            <a:spLocks noGrp="1"/>
          </p:cNvSpPr>
          <p:nvPr>
            <p:ph idx="1"/>
          </p:nvPr>
        </p:nvSpPr>
        <p:spPr>
          <a:xfrm>
            <a:off x="1097280" y="1142992"/>
            <a:ext cx="10729762" cy="4343402"/>
          </a:xfrm>
        </p:spPr>
        <p:txBody>
          <a:bodyPr>
            <a:noAutofit/>
          </a:bodyPr>
          <a:lstStyle/>
          <a:p>
            <a:pPr lvl="1">
              <a:buFont typeface="Wingdings" charset="2"/>
              <a:buChar char="§"/>
            </a:pPr>
            <a:endParaRPr lang="sk-SK" altLang="en-US" dirty="0" smtClean="0"/>
          </a:p>
          <a:p>
            <a:pPr lvl="1">
              <a:buFont typeface="Wingdings" charset="2"/>
              <a:buChar char="§"/>
            </a:pPr>
            <a:r>
              <a:rPr lang="sk-SK" altLang="en-US" dirty="0" smtClean="0"/>
              <a:t>OGIVE (FOR CUMULATIVE DISTRIBUTION): PREPARES A LESS-THAN-CUMULATIVE DISTRIBUTION</a:t>
            </a:r>
          </a:p>
          <a:p>
            <a:pPr marL="201168" lvl="1" indent="0">
              <a:buNone/>
            </a:pPr>
            <a:endParaRPr lang="sk-SK" altLang="en-US" dirty="0" smtClean="0"/>
          </a:p>
          <a:p>
            <a:pPr marL="201168" lvl="1" indent="0">
              <a:buNone/>
            </a:pPr>
            <a:endParaRPr lang="sk-SK" altLang="en-US" dirty="0"/>
          </a:p>
          <a:p>
            <a:pPr marL="201168" lvl="1" indent="0">
              <a:buNone/>
            </a:pPr>
            <a:r>
              <a:rPr lang="sk-SK" altLang="en-US" dirty="0" smtClean="0"/>
              <a:t>				</a:t>
            </a:r>
            <a:endParaRPr lang="sk-SK" altLang="en-US" dirty="0">
              <a:solidFill>
                <a:srgbClr val="000000">
                  <a:lumMod val="75000"/>
                  <a:lumOff val="25000"/>
                </a:srgb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179053"/>
            <a:ext cx="10058400" cy="3725333"/>
          </a:xfrm>
          <a:prstGeom prst="rect">
            <a:avLst/>
          </a:prstGeom>
        </p:spPr>
      </p:pic>
      <p:sp>
        <p:nvSpPr>
          <p:cNvPr id="8" name="Rectangle 7"/>
          <p:cNvSpPr/>
          <p:nvPr/>
        </p:nvSpPr>
        <p:spPr>
          <a:xfrm>
            <a:off x="2526631" y="2179053"/>
            <a:ext cx="998621" cy="311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HISTOGRAM</a:t>
            </a:r>
            <a:endParaRPr lang="en-US" sz="1200" dirty="0"/>
          </a:p>
        </p:txBody>
      </p:sp>
      <p:sp>
        <p:nvSpPr>
          <p:cNvPr id="9" name="Rectangle 8"/>
          <p:cNvSpPr/>
          <p:nvPr/>
        </p:nvSpPr>
        <p:spPr>
          <a:xfrm>
            <a:off x="5038826" y="2179053"/>
            <a:ext cx="2252313" cy="311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CUMULTATIVE HISTOGRAM</a:t>
            </a:r>
            <a:endParaRPr lang="en-US" sz="1200" dirty="0"/>
          </a:p>
        </p:txBody>
      </p:sp>
      <p:sp>
        <p:nvSpPr>
          <p:cNvPr id="10" name="Rectangle 9"/>
          <p:cNvSpPr/>
          <p:nvPr/>
        </p:nvSpPr>
        <p:spPr>
          <a:xfrm>
            <a:off x="8560072" y="2179053"/>
            <a:ext cx="1919439" cy="311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OGIVE</a:t>
            </a:r>
            <a:endParaRPr lang="en-US" sz="1200" dirty="0"/>
          </a:p>
        </p:txBody>
      </p:sp>
      <p:sp>
        <p:nvSpPr>
          <p:cNvPr id="12" name="Rectangle 11"/>
          <p:cNvSpPr/>
          <p:nvPr/>
        </p:nvSpPr>
        <p:spPr>
          <a:xfrm>
            <a:off x="1899784" y="5642798"/>
            <a:ext cx="2252313" cy="311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STUDENT SCORES</a:t>
            </a:r>
            <a:endParaRPr lang="en-US" sz="1200" dirty="0">
              <a:solidFill>
                <a:schemeClr val="tx1"/>
              </a:solidFill>
            </a:endParaRPr>
          </a:p>
        </p:txBody>
      </p:sp>
      <p:sp>
        <p:nvSpPr>
          <p:cNvPr id="20" name="Rectangle 19"/>
          <p:cNvSpPr/>
          <p:nvPr/>
        </p:nvSpPr>
        <p:spPr>
          <a:xfrm>
            <a:off x="5144300" y="5642798"/>
            <a:ext cx="2252313" cy="311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STUDENT SCORES</a:t>
            </a:r>
            <a:endParaRPr lang="en-US" sz="1200" dirty="0">
              <a:solidFill>
                <a:schemeClr val="tx1"/>
              </a:solidFill>
            </a:endParaRPr>
          </a:p>
        </p:txBody>
      </p:sp>
      <p:sp>
        <p:nvSpPr>
          <p:cNvPr id="21" name="Rectangle 20"/>
          <p:cNvSpPr/>
          <p:nvPr/>
        </p:nvSpPr>
        <p:spPr>
          <a:xfrm>
            <a:off x="8439754" y="5642798"/>
            <a:ext cx="2252313" cy="311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STUDENT SCORES</a:t>
            </a:r>
            <a:endParaRPr lang="en-US" sz="1200" dirty="0">
              <a:solidFill>
                <a:schemeClr val="tx1"/>
              </a:solidFill>
            </a:endParaRPr>
          </a:p>
        </p:txBody>
      </p:sp>
    </p:spTree>
    <p:extLst>
      <p:ext uri="{BB962C8B-B14F-4D97-AF65-F5344CB8AC3E}">
        <p14:creationId xmlns:p14="http://schemas.microsoft.com/office/powerpoint/2010/main" val="82205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849313" y="767516"/>
            <a:ext cx="6781800" cy="21336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b="1" dirty="0">
                <a:solidFill>
                  <a:srgbClr val="7030A0"/>
                </a:solidFill>
              </a:rPr>
              <a:t>Descriptive Statistics</a:t>
            </a:r>
          </a:p>
        </p:txBody>
      </p:sp>
      <p:sp>
        <p:nvSpPr>
          <p:cNvPr id="11" name="Rectangle 3"/>
          <p:cNvSpPr txBox="1">
            <a:spLocks noChangeArrowheads="1"/>
          </p:cNvSpPr>
          <p:nvPr/>
        </p:nvSpPr>
        <p:spPr>
          <a:xfrm>
            <a:off x="849313" y="3049588"/>
            <a:ext cx="6248400" cy="2362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3200" dirty="0" smtClean="0">
                <a:latin typeface="Arial" charset="0"/>
                <a:ea typeface="Arial" charset="0"/>
                <a:cs typeface="Arial" charset="0"/>
              </a:rPr>
              <a:t>The farthest most people ever get</a:t>
            </a:r>
            <a:endParaRPr lang="en-US" altLang="en-US" sz="3200" dirty="0">
              <a:latin typeface="Arial" charset="0"/>
              <a:ea typeface="Arial" charset="0"/>
              <a:cs typeface="Arial"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113" y="1800602"/>
            <a:ext cx="3454400" cy="2349500"/>
          </a:xfrm>
          <a:prstGeom prst="rect">
            <a:avLst/>
          </a:prstGeom>
        </p:spPr>
      </p:pic>
    </p:spTree>
    <p:extLst>
      <p:ext uri="{BB962C8B-B14F-4D97-AF65-F5344CB8AC3E}">
        <p14:creationId xmlns:p14="http://schemas.microsoft.com/office/powerpoint/2010/main" val="343266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80000"/>
              </a:lnSpc>
              <a:buFont typeface="Wingdings" charset="2"/>
              <a:buChar char="§"/>
            </a:pPr>
            <a:r>
              <a:rPr lang="en-US" altLang="en-US" dirty="0" smtClean="0"/>
              <a:t>DESCRIPTIVE STATISTICS ARE USED BY RESEARCHERS TO REPORT ON SAMPLE OR POPULATION DATA</a:t>
            </a:r>
          </a:p>
          <a:p>
            <a:pPr>
              <a:lnSpc>
                <a:spcPct val="80000"/>
              </a:lnSpc>
              <a:buFont typeface="Wingdings" charset="2"/>
              <a:buChar char="§"/>
            </a:pPr>
            <a:endParaRPr lang="en-US" altLang="en-US" dirty="0" smtClean="0"/>
          </a:p>
          <a:p>
            <a:pPr>
              <a:lnSpc>
                <a:spcPct val="80000"/>
              </a:lnSpc>
              <a:buFont typeface="Wingdings" charset="2"/>
              <a:buChar char="§"/>
            </a:pPr>
            <a:r>
              <a:rPr lang="en-US" altLang="en-US" dirty="0" smtClean="0"/>
              <a:t>IN </a:t>
            </a:r>
            <a:r>
              <a:rPr lang="en-US" altLang="en-US" u="sng" dirty="0" smtClean="0"/>
              <a:t>SOCIOLOGY</a:t>
            </a:r>
            <a:r>
              <a:rPr lang="en-US" altLang="en-US" dirty="0" smtClean="0"/>
              <a:t>: SUMMARY DESCRIPTIONS OF MEASUREMENTS (VARIABLES) TAKEN ABOUT A GROUP OF PEOPLE</a:t>
            </a:r>
          </a:p>
          <a:p>
            <a:pPr>
              <a:lnSpc>
                <a:spcPct val="80000"/>
              </a:lnSpc>
              <a:buFont typeface="Wingdings" charset="2"/>
              <a:buChar char="§"/>
            </a:pPr>
            <a:endParaRPr lang="en-US" altLang="en-US" dirty="0" smtClean="0"/>
          </a:p>
          <a:p>
            <a:pPr>
              <a:lnSpc>
                <a:spcPct val="80000"/>
              </a:lnSpc>
              <a:buFont typeface="Wingdings" charset="2"/>
              <a:buChar char="§"/>
            </a:pPr>
            <a:r>
              <a:rPr lang="en-US" altLang="en-US" dirty="0" smtClean="0"/>
              <a:t>BY SUMMARIZING INFORMATION, DESCRIPTIVE STATISTICS </a:t>
            </a:r>
            <a:r>
              <a:rPr lang="en-US" altLang="en-US" u="sng" dirty="0" smtClean="0"/>
              <a:t>SPEED UP</a:t>
            </a:r>
            <a:r>
              <a:rPr lang="en-US" altLang="en-US" dirty="0" smtClean="0"/>
              <a:t> AND </a:t>
            </a:r>
            <a:r>
              <a:rPr lang="en-US" altLang="en-US" u="sng" dirty="0" smtClean="0"/>
              <a:t>SIMPLIFY</a:t>
            </a:r>
            <a:r>
              <a:rPr lang="en-US" altLang="en-US" dirty="0" smtClean="0"/>
              <a:t> COMPREHENSION OF A GROUP’S CHARACTERISTICS</a:t>
            </a:r>
          </a:p>
          <a:p>
            <a:pPr>
              <a:buFont typeface="Wingdings" charset="2"/>
              <a:buChar char="§"/>
            </a:pPr>
            <a:endParaRPr lang="en-US" dirty="0"/>
          </a:p>
        </p:txBody>
      </p:sp>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DESCRIPTIVE STATISTICS</a:t>
            </a:r>
            <a:endParaRPr lang="en-US" sz="3000" b="1" dirty="0"/>
          </a:p>
        </p:txBody>
      </p:sp>
    </p:spTree>
    <p:extLst>
      <p:ext uri="{BB962C8B-B14F-4D97-AF65-F5344CB8AC3E}">
        <p14:creationId xmlns:p14="http://schemas.microsoft.com/office/powerpoint/2010/main" val="1284092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DESCRIPTIVE STATISTICS</a:t>
            </a:r>
            <a:endParaRPr lang="en-US" sz="3000" b="1" dirty="0"/>
          </a:p>
        </p:txBody>
      </p:sp>
      <p:sp>
        <p:nvSpPr>
          <p:cNvPr id="7" name="Text Box 5"/>
          <p:cNvSpPr txBox="1">
            <a:spLocks noChangeArrowheads="1"/>
          </p:cNvSpPr>
          <p:nvPr/>
        </p:nvSpPr>
        <p:spPr bwMode="auto">
          <a:xfrm>
            <a:off x="1097280" y="998620"/>
            <a:ext cx="7086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a:latin typeface="Times New Roman" charset="0"/>
              </a:rPr>
              <a:t>An Illustration:</a:t>
            </a:r>
          </a:p>
          <a:p>
            <a:pPr>
              <a:spcBef>
                <a:spcPct val="50000"/>
              </a:spcBef>
            </a:pPr>
            <a:r>
              <a:rPr lang="en-US" altLang="en-US" sz="2400" dirty="0">
                <a:latin typeface="Times New Roman" charset="0"/>
              </a:rPr>
              <a:t>Which Group is Smarter?</a:t>
            </a:r>
          </a:p>
        </p:txBody>
      </p:sp>
      <p:sp>
        <p:nvSpPr>
          <p:cNvPr id="8" name="Rectangle 3"/>
          <p:cNvSpPr txBox="1">
            <a:spLocks noChangeArrowheads="1"/>
          </p:cNvSpPr>
          <p:nvPr/>
        </p:nvSpPr>
        <p:spPr>
          <a:xfrm>
            <a:off x="1097280" y="2039604"/>
            <a:ext cx="4038600" cy="365760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None/>
            </a:pPr>
            <a:r>
              <a:rPr lang="en-US" altLang="en-US" sz="2200" dirty="0" smtClean="0"/>
              <a:t>Class A--IQs of 13 Students	</a:t>
            </a:r>
          </a:p>
          <a:p>
            <a:pPr>
              <a:buFont typeface="Wingdings" charset="2"/>
              <a:buNone/>
            </a:pPr>
            <a:r>
              <a:rPr lang="en-US" altLang="en-US" sz="2200" dirty="0" smtClean="0"/>
              <a:t>102		115		</a:t>
            </a:r>
          </a:p>
          <a:p>
            <a:pPr>
              <a:buFont typeface="Wingdings" charset="2"/>
              <a:buNone/>
            </a:pPr>
            <a:r>
              <a:rPr lang="en-US" altLang="en-US" sz="2200" dirty="0" smtClean="0"/>
              <a:t>128		110	</a:t>
            </a:r>
          </a:p>
          <a:p>
            <a:pPr>
              <a:buFont typeface="Wingdings" charset="2"/>
              <a:buNone/>
            </a:pPr>
            <a:r>
              <a:rPr lang="en-US" altLang="en-US" sz="2200" dirty="0" smtClean="0"/>
              <a:t>131		89	</a:t>
            </a:r>
          </a:p>
          <a:p>
            <a:pPr>
              <a:buFont typeface="Wingdings" charset="2"/>
              <a:buNone/>
            </a:pPr>
            <a:r>
              <a:rPr lang="en-US" altLang="en-US" sz="2200" dirty="0" smtClean="0"/>
              <a:t>89		106	</a:t>
            </a:r>
          </a:p>
          <a:p>
            <a:pPr>
              <a:buFont typeface="Wingdings" charset="2"/>
              <a:buNone/>
            </a:pPr>
            <a:r>
              <a:rPr lang="en-US" altLang="en-US" sz="2200" dirty="0" smtClean="0"/>
              <a:t>140		119		</a:t>
            </a:r>
          </a:p>
          <a:p>
            <a:pPr>
              <a:buFont typeface="Wingdings" charset="2"/>
              <a:buNone/>
            </a:pPr>
            <a:r>
              <a:rPr lang="en-US" altLang="en-US" sz="2200" dirty="0" smtClean="0"/>
              <a:t>109		97</a:t>
            </a:r>
          </a:p>
          <a:p>
            <a:pPr>
              <a:buFont typeface="Wingdings" charset="2"/>
              <a:buNone/>
            </a:pPr>
            <a:r>
              <a:rPr lang="en-US" altLang="en-US" sz="2200" dirty="0" smtClean="0"/>
              <a:t>110</a:t>
            </a:r>
            <a:endParaRPr lang="en-US" altLang="en-US" sz="2200" dirty="0"/>
          </a:p>
        </p:txBody>
      </p:sp>
      <p:sp>
        <p:nvSpPr>
          <p:cNvPr id="9" name="Rectangle 4"/>
          <p:cNvSpPr txBox="1">
            <a:spLocks noChangeArrowheads="1"/>
          </p:cNvSpPr>
          <p:nvPr/>
        </p:nvSpPr>
        <p:spPr>
          <a:xfrm>
            <a:off x="6633410" y="2039604"/>
            <a:ext cx="4038600" cy="361632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None/>
            </a:pPr>
            <a:r>
              <a:rPr lang="en-US" altLang="en-US" sz="2200" dirty="0" smtClean="0"/>
              <a:t>Class B--IQs of 13 Students</a:t>
            </a:r>
          </a:p>
          <a:p>
            <a:pPr>
              <a:buFont typeface="Wingdings" charset="2"/>
              <a:buNone/>
            </a:pPr>
            <a:r>
              <a:rPr lang="en-US" altLang="en-US" sz="2200" dirty="0" smtClean="0"/>
              <a:t>127		162</a:t>
            </a:r>
          </a:p>
          <a:p>
            <a:pPr>
              <a:buFont typeface="Wingdings" charset="2"/>
              <a:buNone/>
            </a:pPr>
            <a:r>
              <a:rPr lang="en-US" altLang="en-US" sz="2200" dirty="0" smtClean="0"/>
              <a:t>131		131</a:t>
            </a:r>
          </a:p>
          <a:p>
            <a:pPr>
              <a:buFont typeface="Wingdings" charset="2"/>
              <a:buNone/>
            </a:pPr>
            <a:r>
              <a:rPr lang="en-US" altLang="en-US" sz="2200" dirty="0" smtClean="0"/>
              <a:t>127		111</a:t>
            </a:r>
          </a:p>
          <a:p>
            <a:pPr>
              <a:buFont typeface="Wingdings" charset="2"/>
              <a:buNone/>
            </a:pPr>
            <a:r>
              <a:rPr lang="en-US" altLang="en-US" sz="2200" dirty="0" smtClean="0"/>
              <a:t>80		109 </a:t>
            </a:r>
          </a:p>
          <a:p>
            <a:pPr>
              <a:buFont typeface="Wingdings" charset="2"/>
              <a:buNone/>
            </a:pPr>
            <a:r>
              <a:rPr lang="en-US" altLang="en-US" sz="2200" dirty="0" smtClean="0"/>
              <a:t>105		87</a:t>
            </a:r>
          </a:p>
          <a:p>
            <a:pPr>
              <a:buFont typeface="Wingdings" charset="2"/>
              <a:buNone/>
            </a:pPr>
            <a:r>
              <a:rPr lang="en-US" altLang="en-US" sz="2200" dirty="0" smtClean="0"/>
              <a:t>120		105</a:t>
            </a:r>
          </a:p>
          <a:p>
            <a:pPr>
              <a:buFont typeface="Wingdings" charset="2"/>
              <a:buNone/>
            </a:pPr>
            <a:r>
              <a:rPr lang="en-US" altLang="en-US" sz="2200" dirty="0" smtClean="0"/>
              <a:t>109</a:t>
            </a:r>
            <a:endParaRPr lang="en-US" altLang="en-US" sz="2200" dirty="0"/>
          </a:p>
        </p:txBody>
      </p:sp>
      <p:sp>
        <p:nvSpPr>
          <p:cNvPr id="10" name="Rectangle 9"/>
          <p:cNvSpPr/>
          <p:nvPr/>
        </p:nvSpPr>
        <p:spPr>
          <a:xfrm>
            <a:off x="990600" y="5710537"/>
            <a:ext cx="10270958" cy="646331"/>
          </a:xfrm>
          <a:prstGeom prst="rect">
            <a:avLst/>
          </a:prstGeom>
        </p:spPr>
        <p:txBody>
          <a:bodyPr wrap="square">
            <a:spAutoFit/>
          </a:bodyPr>
          <a:lstStyle/>
          <a:p>
            <a:pPr>
              <a:spcBef>
                <a:spcPct val="50000"/>
              </a:spcBef>
            </a:pPr>
            <a:r>
              <a:rPr lang="en-US" altLang="en-US" i="1" dirty="0"/>
              <a:t>Each individual may be different.  If you try to understand a group by remembering the qualities of each member, you become overwhelmed and fail to understand the group.</a:t>
            </a:r>
          </a:p>
        </p:txBody>
      </p:sp>
    </p:spTree>
    <p:extLst>
      <p:ext uri="{BB962C8B-B14F-4D97-AF65-F5344CB8AC3E}">
        <p14:creationId xmlns:p14="http://schemas.microsoft.com/office/powerpoint/2010/main" val="1911900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DESCRIPTIVE STATISTICS</a:t>
            </a:r>
            <a:endParaRPr lang="en-US" sz="3000" b="1" dirty="0"/>
          </a:p>
        </p:txBody>
      </p:sp>
      <p:sp>
        <p:nvSpPr>
          <p:cNvPr id="11" name="Rectangle 3"/>
          <p:cNvSpPr txBox="1">
            <a:spLocks noChangeArrowheads="1"/>
          </p:cNvSpPr>
          <p:nvPr/>
        </p:nvSpPr>
        <p:spPr>
          <a:xfrm>
            <a:off x="1191127" y="1298875"/>
            <a:ext cx="8229600" cy="4411662"/>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None/>
            </a:pPr>
            <a:r>
              <a:rPr lang="en-US" altLang="en-US" sz="2600" dirty="0" smtClean="0"/>
              <a:t>Which group is smarter now?</a:t>
            </a:r>
          </a:p>
          <a:p>
            <a:pPr>
              <a:buFont typeface="Wingdings" charset="2"/>
              <a:buNone/>
            </a:pPr>
            <a:endParaRPr lang="en-US" altLang="en-US" sz="2600" dirty="0" smtClean="0"/>
          </a:p>
          <a:p>
            <a:pPr algn="ctr">
              <a:buFont typeface="Wingdings" charset="2"/>
              <a:buNone/>
            </a:pPr>
            <a:r>
              <a:rPr lang="en-US" altLang="en-US" sz="2200" dirty="0" smtClean="0"/>
              <a:t>Class A--Average IQ		     Class B--Average IQ</a:t>
            </a:r>
          </a:p>
          <a:p>
            <a:pPr algn="ctr">
              <a:buFont typeface="Wingdings" charset="2"/>
              <a:buNone/>
            </a:pPr>
            <a:endParaRPr lang="en-US" altLang="en-US" sz="2200" dirty="0" smtClean="0"/>
          </a:p>
          <a:p>
            <a:pPr algn="ctr">
              <a:buFont typeface="Wingdings" charset="2"/>
              <a:buNone/>
            </a:pPr>
            <a:r>
              <a:rPr lang="en-US" altLang="en-US" sz="2200" dirty="0" smtClean="0"/>
              <a:t>         111.15				  115.69</a:t>
            </a:r>
          </a:p>
          <a:p>
            <a:pPr>
              <a:buFont typeface="Wingdings" charset="2"/>
              <a:buNone/>
            </a:pPr>
            <a:endParaRPr lang="en-US" altLang="en-US" sz="2200" dirty="0" smtClean="0"/>
          </a:p>
          <a:p>
            <a:pPr algn="ctr">
              <a:buFont typeface="Wingdings" charset="2"/>
              <a:buNone/>
            </a:pPr>
            <a:r>
              <a:rPr lang="en-US" altLang="en-US" sz="2600" b="1" dirty="0" smtClean="0"/>
              <a:t>CLASS B </a:t>
            </a:r>
            <a:r>
              <a:rPr lang="en-US" altLang="en-US" sz="2600" dirty="0" smtClean="0"/>
              <a:t>TENDS TO BE A BIT SMARTER!</a:t>
            </a:r>
          </a:p>
          <a:p>
            <a:pPr>
              <a:buFont typeface="Wingdings" charset="2"/>
              <a:buNone/>
            </a:pPr>
            <a:endParaRPr lang="en-US" altLang="en-US" sz="2600" dirty="0" smtClean="0"/>
          </a:p>
          <a:p>
            <a:pPr>
              <a:buFont typeface="Wingdings" charset="2"/>
              <a:buNone/>
            </a:pPr>
            <a:r>
              <a:rPr lang="en-US" altLang="en-US" sz="2600" dirty="0" smtClean="0"/>
              <a:t>With a summary descriptive statistic, it is much easier to answer our question.</a:t>
            </a:r>
            <a:endParaRPr lang="en-US" altLang="en-US" sz="2600" dirty="0"/>
          </a:p>
        </p:txBody>
      </p:sp>
    </p:spTree>
    <p:extLst>
      <p:ext uri="{BB962C8B-B14F-4D97-AF65-F5344CB8AC3E}">
        <p14:creationId xmlns:p14="http://schemas.microsoft.com/office/powerpoint/2010/main" val="943435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FREQUENCY DISTRIBUTION</a:t>
            </a:r>
            <a:endParaRPr lang="en-US" sz="3000" b="1" dirty="0"/>
          </a:p>
        </p:txBody>
      </p:sp>
      <p:sp>
        <p:nvSpPr>
          <p:cNvPr id="6" name="Rectangle 3"/>
          <p:cNvSpPr txBox="1">
            <a:spLocks noChangeArrowheads="1"/>
          </p:cNvSpPr>
          <p:nvPr/>
        </p:nvSpPr>
        <p:spPr>
          <a:xfrm>
            <a:off x="457200" y="1719263"/>
            <a:ext cx="8229600"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pPr>
            <a:endParaRPr lang="en-US" altLang="en-US" sz="1000" dirty="0"/>
          </a:p>
        </p:txBody>
      </p:sp>
      <p:sp>
        <p:nvSpPr>
          <p:cNvPr id="7" name="Rectangle 3"/>
          <p:cNvSpPr txBox="1">
            <a:spLocks noChangeArrowheads="1"/>
          </p:cNvSpPr>
          <p:nvPr/>
        </p:nvSpPr>
        <p:spPr>
          <a:xfrm>
            <a:off x="1097280" y="1534276"/>
            <a:ext cx="4038600" cy="50138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None/>
            </a:pPr>
            <a:r>
              <a:rPr lang="en-US" altLang="en-US" sz="2200" dirty="0" smtClean="0"/>
              <a:t>Class A--IQs of 13 Students	</a:t>
            </a:r>
          </a:p>
          <a:p>
            <a:pPr>
              <a:buFont typeface="Wingdings" charset="2"/>
              <a:buNone/>
            </a:pPr>
            <a:r>
              <a:rPr lang="en-US" altLang="en-US" sz="2200" dirty="0" smtClean="0"/>
              <a:t>102		115		</a:t>
            </a:r>
          </a:p>
          <a:p>
            <a:pPr>
              <a:buFont typeface="Wingdings" charset="2"/>
              <a:buNone/>
            </a:pPr>
            <a:r>
              <a:rPr lang="en-US" altLang="en-US" sz="2200" dirty="0" smtClean="0"/>
              <a:t>128		110	</a:t>
            </a:r>
          </a:p>
          <a:p>
            <a:pPr>
              <a:buFont typeface="Wingdings" charset="2"/>
              <a:buNone/>
            </a:pPr>
            <a:r>
              <a:rPr lang="en-US" altLang="en-US" sz="2200" dirty="0" smtClean="0"/>
              <a:t>131		89	</a:t>
            </a:r>
          </a:p>
          <a:p>
            <a:pPr>
              <a:buFont typeface="Wingdings" charset="2"/>
              <a:buNone/>
            </a:pPr>
            <a:r>
              <a:rPr lang="en-US" altLang="en-US" sz="2200" dirty="0" smtClean="0"/>
              <a:t>89		106	</a:t>
            </a:r>
          </a:p>
          <a:p>
            <a:pPr>
              <a:buFont typeface="Wingdings" charset="2"/>
              <a:buNone/>
            </a:pPr>
            <a:r>
              <a:rPr lang="en-US" altLang="en-US" sz="2200" dirty="0" smtClean="0"/>
              <a:t>140		119		</a:t>
            </a:r>
          </a:p>
          <a:p>
            <a:pPr>
              <a:buFont typeface="Wingdings" charset="2"/>
              <a:buNone/>
            </a:pPr>
            <a:r>
              <a:rPr lang="en-US" altLang="en-US" sz="2200" dirty="0" smtClean="0"/>
              <a:t>109		97</a:t>
            </a:r>
          </a:p>
          <a:p>
            <a:pPr>
              <a:buFont typeface="Wingdings" charset="2"/>
              <a:buNone/>
            </a:pPr>
            <a:r>
              <a:rPr lang="en-US" altLang="en-US" sz="2200" dirty="0" smtClean="0"/>
              <a:t>110</a:t>
            </a:r>
          </a:p>
          <a:p>
            <a:pPr>
              <a:buFont typeface="Wingdings" charset="2"/>
              <a:buNone/>
            </a:pPr>
            <a:r>
              <a:rPr lang="en-US" altLang="en-US" sz="2200" dirty="0" smtClean="0"/>
              <a:t>NO OF STUDENTS IN CLASS A: 13</a:t>
            </a:r>
            <a:endParaRPr lang="en-US" alt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609642422"/>
              </p:ext>
            </p:extLst>
          </p:nvPr>
        </p:nvGraphicFramePr>
        <p:xfrm>
          <a:off x="5135880" y="1413960"/>
          <a:ext cx="5836920" cy="4754880"/>
        </p:xfrm>
        <a:graphic>
          <a:graphicData uri="http://schemas.openxmlformats.org/drawingml/2006/table">
            <a:tbl>
              <a:tblPr firstRow="1" bandRow="1">
                <a:tableStyleId>{5C22544A-7EE6-4342-B048-85BDC9FD1C3A}</a:tableStyleId>
              </a:tblPr>
              <a:tblGrid>
                <a:gridCol w="2918460"/>
                <a:gridCol w="2918460"/>
              </a:tblGrid>
              <a:tr h="193226">
                <a:tc>
                  <a:txBody>
                    <a:bodyPr/>
                    <a:lstStyle/>
                    <a:p>
                      <a:r>
                        <a:rPr lang="en-US" dirty="0" smtClean="0"/>
                        <a:t>IQ</a:t>
                      </a:r>
                      <a:endParaRPr lang="en-US" dirty="0"/>
                    </a:p>
                  </a:txBody>
                  <a:tcPr/>
                </a:tc>
                <a:tc>
                  <a:txBody>
                    <a:bodyPr/>
                    <a:lstStyle/>
                    <a:p>
                      <a:r>
                        <a:rPr lang="en-US" dirty="0" smtClean="0"/>
                        <a:t>FREQUENCY</a:t>
                      </a:r>
                      <a:endParaRPr lang="en-US" dirty="0"/>
                    </a:p>
                  </a:txBody>
                  <a:tcPr/>
                </a:tc>
              </a:tr>
              <a:tr h="193226">
                <a:tc>
                  <a:txBody>
                    <a:bodyPr/>
                    <a:lstStyle/>
                    <a:p>
                      <a:r>
                        <a:rPr lang="en-US" dirty="0" smtClean="0"/>
                        <a:t>89</a:t>
                      </a:r>
                      <a:endParaRPr lang="en-US" dirty="0"/>
                    </a:p>
                  </a:txBody>
                  <a:tcPr/>
                </a:tc>
                <a:tc>
                  <a:txBody>
                    <a:bodyPr/>
                    <a:lstStyle/>
                    <a:p>
                      <a:r>
                        <a:rPr lang="en-US" dirty="0" smtClean="0"/>
                        <a:t>2</a:t>
                      </a:r>
                      <a:endParaRPr lang="en-US" dirty="0"/>
                    </a:p>
                  </a:txBody>
                  <a:tcPr/>
                </a:tc>
              </a:tr>
              <a:tr h="193226">
                <a:tc>
                  <a:txBody>
                    <a:bodyPr/>
                    <a:lstStyle/>
                    <a:p>
                      <a:r>
                        <a:rPr lang="en-US" dirty="0" smtClean="0"/>
                        <a:t>97</a:t>
                      </a:r>
                      <a:endParaRPr lang="en-US" dirty="0"/>
                    </a:p>
                  </a:txBody>
                  <a:tcPr/>
                </a:tc>
                <a:tc>
                  <a:txBody>
                    <a:bodyPr/>
                    <a:lstStyle/>
                    <a:p>
                      <a:r>
                        <a:rPr lang="en-US" dirty="0" smtClean="0"/>
                        <a:t>1</a:t>
                      </a:r>
                      <a:endParaRPr lang="en-US" dirty="0"/>
                    </a:p>
                  </a:txBody>
                  <a:tcPr/>
                </a:tc>
              </a:tr>
              <a:tr h="193226">
                <a:tc>
                  <a:txBody>
                    <a:bodyPr/>
                    <a:lstStyle/>
                    <a:p>
                      <a:r>
                        <a:rPr lang="en-US" dirty="0" smtClean="0"/>
                        <a:t>102</a:t>
                      </a:r>
                      <a:endParaRPr lang="en-US" dirty="0"/>
                    </a:p>
                  </a:txBody>
                  <a:tcPr/>
                </a:tc>
                <a:tc>
                  <a:txBody>
                    <a:bodyPr/>
                    <a:lstStyle/>
                    <a:p>
                      <a:r>
                        <a:rPr lang="en-US" dirty="0" smtClean="0"/>
                        <a:t>1</a:t>
                      </a:r>
                      <a:endParaRPr lang="en-US" dirty="0"/>
                    </a:p>
                  </a:txBody>
                  <a:tcPr/>
                </a:tc>
              </a:tr>
              <a:tr h="193226">
                <a:tc>
                  <a:txBody>
                    <a:bodyPr/>
                    <a:lstStyle/>
                    <a:p>
                      <a:r>
                        <a:rPr lang="en-US" dirty="0" smtClean="0"/>
                        <a:t>106</a:t>
                      </a:r>
                      <a:endParaRPr lang="en-US" dirty="0"/>
                    </a:p>
                  </a:txBody>
                  <a:tcPr/>
                </a:tc>
                <a:tc>
                  <a:txBody>
                    <a:bodyPr/>
                    <a:lstStyle/>
                    <a:p>
                      <a:r>
                        <a:rPr lang="en-US" dirty="0" smtClean="0"/>
                        <a:t>1</a:t>
                      </a:r>
                      <a:endParaRPr lang="en-US" dirty="0"/>
                    </a:p>
                  </a:txBody>
                  <a:tcPr/>
                </a:tc>
              </a:tr>
              <a:tr h="193226">
                <a:tc>
                  <a:txBody>
                    <a:bodyPr/>
                    <a:lstStyle/>
                    <a:p>
                      <a:r>
                        <a:rPr lang="en-US" dirty="0" smtClean="0"/>
                        <a:t>109</a:t>
                      </a:r>
                      <a:endParaRPr lang="en-US" dirty="0"/>
                    </a:p>
                  </a:txBody>
                  <a:tcPr/>
                </a:tc>
                <a:tc>
                  <a:txBody>
                    <a:bodyPr/>
                    <a:lstStyle/>
                    <a:p>
                      <a:r>
                        <a:rPr lang="en-US" dirty="0" smtClean="0"/>
                        <a:t>1</a:t>
                      </a:r>
                      <a:endParaRPr lang="en-US" dirty="0"/>
                    </a:p>
                  </a:txBody>
                  <a:tcPr/>
                </a:tc>
              </a:tr>
              <a:tr h="193226">
                <a:tc>
                  <a:txBody>
                    <a:bodyPr/>
                    <a:lstStyle/>
                    <a:p>
                      <a:r>
                        <a:rPr lang="en-US" dirty="0" smtClean="0"/>
                        <a:t>110</a:t>
                      </a:r>
                      <a:endParaRPr lang="en-US" dirty="0"/>
                    </a:p>
                  </a:txBody>
                  <a:tcPr/>
                </a:tc>
                <a:tc>
                  <a:txBody>
                    <a:bodyPr/>
                    <a:lstStyle/>
                    <a:p>
                      <a:r>
                        <a:rPr lang="en-US" dirty="0" smtClean="0"/>
                        <a:t>2</a:t>
                      </a:r>
                      <a:endParaRPr lang="en-US" dirty="0"/>
                    </a:p>
                  </a:txBody>
                  <a:tcPr/>
                </a:tc>
              </a:tr>
              <a:tr h="193226">
                <a:tc>
                  <a:txBody>
                    <a:bodyPr/>
                    <a:lstStyle/>
                    <a:p>
                      <a:r>
                        <a:rPr lang="en-US" dirty="0" smtClean="0"/>
                        <a:t>115</a:t>
                      </a:r>
                      <a:endParaRPr lang="en-US" dirty="0"/>
                    </a:p>
                  </a:txBody>
                  <a:tcPr/>
                </a:tc>
                <a:tc>
                  <a:txBody>
                    <a:bodyPr/>
                    <a:lstStyle/>
                    <a:p>
                      <a:r>
                        <a:rPr lang="en-US" dirty="0" smtClean="0"/>
                        <a:t>1</a:t>
                      </a:r>
                      <a:endParaRPr lang="en-US" dirty="0"/>
                    </a:p>
                  </a:txBody>
                  <a:tcPr/>
                </a:tc>
              </a:tr>
              <a:tr h="193226">
                <a:tc>
                  <a:txBody>
                    <a:bodyPr/>
                    <a:lstStyle/>
                    <a:p>
                      <a:r>
                        <a:rPr lang="en-US" dirty="0" smtClean="0"/>
                        <a:t>119</a:t>
                      </a:r>
                    </a:p>
                  </a:txBody>
                  <a:tcPr/>
                </a:tc>
                <a:tc>
                  <a:txBody>
                    <a:bodyPr/>
                    <a:lstStyle/>
                    <a:p>
                      <a:r>
                        <a:rPr lang="en-US" dirty="0" smtClean="0"/>
                        <a:t>1</a:t>
                      </a:r>
                      <a:endParaRPr lang="en-US" dirty="0"/>
                    </a:p>
                  </a:txBody>
                  <a:tcPr/>
                </a:tc>
              </a:tr>
              <a:tr h="193226">
                <a:tc>
                  <a:txBody>
                    <a:bodyPr/>
                    <a:lstStyle/>
                    <a:p>
                      <a:r>
                        <a:rPr lang="en-US" dirty="0" smtClean="0"/>
                        <a:t>128</a:t>
                      </a:r>
                    </a:p>
                  </a:txBody>
                  <a:tcPr/>
                </a:tc>
                <a:tc>
                  <a:txBody>
                    <a:bodyPr/>
                    <a:lstStyle/>
                    <a:p>
                      <a:r>
                        <a:rPr lang="en-US" dirty="0" smtClean="0"/>
                        <a:t>1</a:t>
                      </a:r>
                      <a:endParaRPr lang="en-US" dirty="0"/>
                    </a:p>
                  </a:txBody>
                  <a:tcPr/>
                </a:tc>
              </a:tr>
              <a:tr h="193226">
                <a:tc>
                  <a:txBody>
                    <a:bodyPr/>
                    <a:lstStyle/>
                    <a:p>
                      <a:r>
                        <a:rPr lang="en-US" dirty="0" smtClean="0"/>
                        <a:t>131</a:t>
                      </a:r>
                    </a:p>
                  </a:txBody>
                  <a:tcPr/>
                </a:tc>
                <a:tc>
                  <a:txBody>
                    <a:bodyPr/>
                    <a:lstStyle/>
                    <a:p>
                      <a:r>
                        <a:rPr lang="en-US" dirty="0" smtClean="0"/>
                        <a:t>1</a:t>
                      </a:r>
                      <a:endParaRPr lang="en-US" dirty="0"/>
                    </a:p>
                  </a:txBody>
                  <a:tcPr/>
                </a:tc>
              </a:tr>
              <a:tr h="193226">
                <a:tc>
                  <a:txBody>
                    <a:bodyPr/>
                    <a:lstStyle/>
                    <a:p>
                      <a:r>
                        <a:rPr lang="en-US" dirty="0" smtClean="0"/>
                        <a:t>140</a:t>
                      </a:r>
                    </a:p>
                  </a:txBody>
                  <a:tcPr/>
                </a:tc>
                <a:tc>
                  <a:txBody>
                    <a:bodyPr/>
                    <a:lstStyle/>
                    <a:p>
                      <a:r>
                        <a:rPr lang="en-US" dirty="0" smtClean="0"/>
                        <a:t>1</a:t>
                      </a:r>
                      <a:endParaRPr lang="en-US" dirty="0"/>
                    </a:p>
                  </a:txBody>
                  <a:tcPr/>
                </a:tc>
              </a:tr>
              <a:tr h="193226">
                <a:tc>
                  <a:txBody>
                    <a:bodyPr/>
                    <a:lstStyle/>
                    <a:p>
                      <a:r>
                        <a:rPr lang="en-US" dirty="0" smtClean="0"/>
                        <a:t>TOTAL</a:t>
                      </a:r>
                    </a:p>
                  </a:txBody>
                  <a:tcPr/>
                </a:tc>
                <a:tc>
                  <a:txBody>
                    <a:bodyPr/>
                    <a:lstStyle/>
                    <a:p>
                      <a:r>
                        <a:rPr lang="en-US" b="1" dirty="0" smtClean="0"/>
                        <a:t>13</a:t>
                      </a:r>
                      <a:endParaRPr lang="en-US" b="1" dirty="0"/>
                    </a:p>
                  </a:txBody>
                  <a:tcPr/>
                </a:tc>
              </a:tr>
            </a:tbl>
          </a:graphicData>
        </a:graphic>
      </p:graphicFrame>
    </p:spTree>
    <p:extLst>
      <p:ext uri="{BB962C8B-B14F-4D97-AF65-F5344CB8AC3E}">
        <p14:creationId xmlns:p14="http://schemas.microsoft.com/office/powerpoint/2010/main" val="584477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GROUPED FREQUENCY DISTRIBUTION</a:t>
            </a:r>
            <a:endParaRPr lang="en-US" sz="3000" b="1" dirty="0"/>
          </a:p>
        </p:txBody>
      </p:sp>
      <p:sp>
        <p:nvSpPr>
          <p:cNvPr id="6" name="Rectangle 3"/>
          <p:cNvSpPr txBox="1">
            <a:spLocks noChangeArrowheads="1"/>
          </p:cNvSpPr>
          <p:nvPr/>
        </p:nvSpPr>
        <p:spPr>
          <a:xfrm>
            <a:off x="457200" y="1719263"/>
            <a:ext cx="8229600"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pPr>
            <a:endParaRPr lang="en-US" altLang="en-US" sz="1000" dirty="0"/>
          </a:p>
        </p:txBody>
      </p:sp>
      <p:sp>
        <p:nvSpPr>
          <p:cNvPr id="7" name="Rectangle 3"/>
          <p:cNvSpPr txBox="1">
            <a:spLocks noChangeArrowheads="1"/>
          </p:cNvSpPr>
          <p:nvPr/>
        </p:nvSpPr>
        <p:spPr>
          <a:xfrm>
            <a:off x="1097280" y="1534276"/>
            <a:ext cx="4038600" cy="50138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None/>
            </a:pPr>
            <a:r>
              <a:rPr lang="en-US" altLang="en-US" sz="2200" dirty="0" smtClean="0"/>
              <a:t>Class A--IQs of 13 Students	</a:t>
            </a:r>
          </a:p>
          <a:p>
            <a:pPr>
              <a:buFont typeface="Wingdings" charset="2"/>
              <a:buNone/>
            </a:pPr>
            <a:r>
              <a:rPr lang="en-US" altLang="en-US" sz="2200" dirty="0" smtClean="0"/>
              <a:t>102		115		</a:t>
            </a:r>
          </a:p>
          <a:p>
            <a:pPr>
              <a:buFont typeface="Wingdings" charset="2"/>
              <a:buNone/>
            </a:pPr>
            <a:r>
              <a:rPr lang="en-US" altLang="en-US" sz="2200" dirty="0" smtClean="0"/>
              <a:t>128		110	</a:t>
            </a:r>
          </a:p>
          <a:p>
            <a:pPr>
              <a:buFont typeface="Wingdings" charset="2"/>
              <a:buNone/>
            </a:pPr>
            <a:r>
              <a:rPr lang="en-US" altLang="en-US" sz="2200" dirty="0" smtClean="0"/>
              <a:t>131		89	</a:t>
            </a:r>
          </a:p>
          <a:p>
            <a:pPr>
              <a:buFont typeface="Wingdings" charset="2"/>
              <a:buNone/>
            </a:pPr>
            <a:r>
              <a:rPr lang="en-US" altLang="en-US" sz="2200" dirty="0" smtClean="0"/>
              <a:t>89		106	</a:t>
            </a:r>
          </a:p>
          <a:p>
            <a:pPr>
              <a:buFont typeface="Wingdings" charset="2"/>
              <a:buNone/>
            </a:pPr>
            <a:r>
              <a:rPr lang="en-US" altLang="en-US" sz="2200" dirty="0" smtClean="0"/>
              <a:t>140		119		</a:t>
            </a:r>
          </a:p>
          <a:p>
            <a:pPr>
              <a:buFont typeface="Wingdings" charset="2"/>
              <a:buNone/>
            </a:pPr>
            <a:r>
              <a:rPr lang="en-US" altLang="en-US" sz="2200" dirty="0" smtClean="0"/>
              <a:t>109		97</a:t>
            </a:r>
          </a:p>
          <a:p>
            <a:pPr>
              <a:buFont typeface="Wingdings" charset="2"/>
              <a:buNone/>
            </a:pPr>
            <a:r>
              <a:rPr lang="en-US" altLang="en-US" sz="2200" dirty="0" smtClean="0"/>
              <a:t>110</a:t>
            </a:r>
          </a:p>
          <a:p>
            <a:pPr>
              <a:buFont typeface="Wingdings" charset="2"/>
              <a:buNone/>
            </a:pPr>
            <a:r>
              <a:rPr lang="en-US" altLang="en-US" sz="2200" dirty="0" smtClean="0"/>
              <a:t>NO OF STUDENTS IN CLASS A: 13</a:t>
            </a:r>
            <a:endParaRPr lang="en-US" alt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448046428"/>
              </p:ext>
            </p:extLst>
          </p:nvPr>
        </p:nvGraphicFramePr>
        <p:xfrm>
          <a:off x="5135880" y="1413960"/>
          <a:ext cx="5836920" cy="3291840"/>
        </p:xfrm>
        <a:graphic>
          <a:graphicData uri="http://schemas.openxmlformats.org/drawingml/2006/table">
            <a:tbl>
              <a:tblPr firstRow="1" bandRow="1">
                <a:tableStyleId>{5C22544A-7EE6-4342-B048-85BDC9FD1C3A}</a:tableStyleId>
              </a:tblPr>
              <a:tblGrid>
                <a:gridCol w="2918460"/>
                <a:gridCol w="2918460"/>
              </a:tblGrid>
              <a:tr h="193226">
                <a:tc>
                  <a:txBody>
                    <a:bodyPr/>
                    <a:lstStyle/>
                    <a:p>
                      <a:r>
                        <a:rPr lang="en-US" dirty="0" smtClean="0"/>
                        <a:t>IQ</a:t>
                      </a:r>
                      <a:endParaRPr lang="en-US" dirty="0"/>
                    </a:p>
                  </a:txBody>
                  <a:tcPr/>
                </a:tc>
                <a:tc>
                  <a:txBody>
                    <a:bodyPr/>
                    <a:lstStyle/>
                    <a:p>
                      <a:r>
                        <a:rPr lang="en-US" dirty="0" smtClean="0"/>
                        <a:t>FREQUENCY</a:t>
                      </a:r>
                      <a:endParaRPr lang="en-US" dirty="0"/>
                    </a:p>
                  </a:txBody>
                  <a:tcPr/>
                </a:tc>
              </a:tr>
              <a:tr h="193226">
                <a:tc>
                  <a:txBody>
                    <a:bodyPr/>
                    <a:lstStyle/>
                    <a:p>
                      <a:r>
                        <a:rPr lang="en-US" dirty="0" smtClean="0"/>
                        <a:t>80-90</a:t>
                      </a:r>
                      <a:endParaRPr lang="en-US" dirty="0"/>
                    </a:p>
                  </a:txBody>
                  <a:tcPr/>
                </a:tc>
                <a:tc>
                  <a:txBody>
                    <a:bodyPr/>
                    <a:lstStyle/>
                    <a:p>
                      <a:r>
                        <a:rPr lang="en-US" dirty="0" smtClean="0"/>
                        <a:t>2</a:t>
                      </a:r>
                      <a:endParaRPr lang="en-US" dirty="0"/>
                    </a:p>
                  </a:txBody>
                  <a:tcPr/>
                </a:tc>
              </a:tr>
              <a:tr h="193226">
                <a:tc>
                  <a:txBody>
                    <a:bodyPr/>
                    <a:lstStyle/>
                    <a:p>
                      <a:r>
                        <a:rPr lang="en-US" dirty="0" smtClean="0"/>
                        <a:t>90-100</a:t>
                      </a:r>
                      <a:endParaRPr lang="en-US" dirty="0"/>
                    </a:p>
                  </a:txBody>
                  <a:tcPr/>
                </a:tc>
                <a:tc>
                  <a:txBody>
                    <a:bodyPr/>
                    <a:lstStyle/>
                    <a:p>
                      <a:r>
                        <a:rPr lang="en-US" dirty="0" smtClean="0"/>
                        <a:t>1</a:t>
                      </a:r>
                      <a:endParaRPr lang="en-US" dirty="0"/>
                    </a:p>
                  </a:txBody>
                  <a:tcPr/>
                </a:tc>
              </a:tr>
              <a:tr h="193226">
                <a:tc>
                  <a:txBody>
                    <a:bodyPr/>
                    <a:lstStyle/>
                    <a:p>
                      <a:r>
                        <a:rPr lang="en-US" dirty="0" smtClean="0"/>
                        <a:t>100-110</a:t>
                      </a:r>
                      <a:endParaRPr lang="en-US" dirty="0"/>
                    </a:p>
                  </a:txBody>
                  <a:tcPr/>
                </a:tc>
                <a:tc>
                  <a:txBody>
                    <a:bodyPr/>
                    <a:lstStyle/>
                    <a:p>
                      <a:r>
                        <a:rPr lang="en-US" dirty="0" smtClean="0"/>
                        <a:t>3</a:t>
                      </a:r>
                      <a:endParaRPr lang="en-US" dirty="0"/>
                    </a:p>
                  </a:txBody>
                  <a:tcPr/>
                </a:tc>
              </a:tr>
              <a:tr h="193226">
                <a:tc>
                  <a:txBody>
                    <a:bodyPr/>
                    <a:lstStyle/>
                    <a:p>
                      <a:r>
                        <a:rPr lang="en-US" dirty="0" smtClean="0"/>
                        <a:t>110-120</a:t>
                      </a:r>
                      <a:endParaRPr lang="en-US" dirty="0"/>
                    </a:p>
                  </a:txBody>
                  <a:tcPr/>
                </a:tc>
                <a:tc>
                  <a:txBody>
                    <a:bodyPr/>
                    <a:lstStyle/>
                    <a:p>
                      <a:r>
                        <a:rPr lang="en-US" dirty="0" smtClean="0"/>
                        <a:t>4</a:t>
                      </a:r>
                      <a:endParaRPr lang="en-US" dirty="0"/>
                    </a:p>
                  </a:txBody>
                  <a:tcPr/>
                </a:tc>
              </a:tr>
              <a:tr h="193226">
                <a:tc>
                  <a:txBody>
                    <a:bodyPr/>
                    <a:lstStyle/>
                    <a:p>
                      <a:r>
                        <a:rPr lang="en-US" dirty="0" smtClean="0"/>
                        <a:t>120-130</a:t>
                      </a:r>
                      <a:endParaRPr lang="en-US" dirty="0"/>
                    </a:p>
                  </a:txBody>
                  <a:tcPr/>
                </a:tc>
                <a:tc>
                  <a:txBody>
                    <a:bodyPr/>
                    <a:lstStyle/>
                    <a:p>
                      <a:r>
                        <a:rPr lang="en-US" dirty="0" smtClean="0"/>
                        <a:t>1</a:t>
                      </a:r>
                      <a:endParaRPr lang="en-US" dirty="0"/>
                    </a:p>
                  </a:txBody>
                  <a:tcPr/>
                </a:tc>
              </a:tr>
              <a:tr h="193226">
                <a:tc>
                  <a:txBody>
                    <a:bodyPr/>
                    <a:lstStyle/>
                    <a:p>
                      <a:r>
                        <a:rPr lang="en-US" dirty="0" smtClean="0"/>
                        <a:t>130-140</a:t>
                      </a:r>
                      <a:endParaRPr lang="en-US" dirty="0"/>
                    </a:p>
                  </a:txBody>
                  <a:tcPr/>
                </a:tc>
                <a:tc>
                  <a:txBody>
                    <a:bodyPr/>
                    <a:lstStyle/>
                    <a:p>
                      <a:r>
                        <a:rPr lang="en-US" dirty="0" smtClean="0"/>
                        <a:t>1</a:t>
                      </a:r>
                      <a:endParaRPr lang="en-US" dirty="0"/>
                    </a:p>
                  </a:txBody>
                  <a:tcPr/>
                </a:tc>
              </a:tr>
              <a:tr h="193226">
                <a:tc>
                  <a:txBody>
                    <a:bodyPr/>
                    <a:lstStyle/>
                    <a:p>
                      <a:r>
                        <a:rPr lang="en-US" dirty="0" smtClean="0"/>
                        <a:t>140-150</a:t>
                      </a:r>
                      <a:endParaRPr lang="en-US" dirty="0"/>
                    </a:p>
                  </a:txBody>
                  <a:tcPr/>
                </a:tc>
                <a:tc>
                  <a:txBody>
                    <a:bodyPr/>
                    <a:lstStyle/>
                    <a:p>
                      <a:r>
                        <a:rPr lang="en-US" dirty="0" smtClean="0"/>
                        <a:t>1</a:t>
                      </a:r>
                      <a:endParaRPr lang="en-US" dirty="0"/>
                    </a:p>
                  </a:txBody>
                  <a:tcPr/>
                </a:tc>
              </a:tr>
              <a:tr h="193226">
                <a:tc>
                  <a:txBody>
                    <a:bodyPr/>
                    <a:lstStyle/>
                    <a:p>
                      <a:r>
                        <a:rPr lang="en-US" dirty="0" smtClean="0"/>
                        <a:t>TOTAL</a:t>
                      </a:r>
                    </a:p>
                  </a:txBody>
                  <a:tcPr/>
                </a:tc>
                <a:tc>
                  <a:txBody>
                    <a:bodyPr/>
                    <a:lstStyle/>
                    <a:p>
                      <a:r>
                        <a:rPr lang="en-US" b="1" dirty="0" smtClean="0"/>
                        <a:t>13</a:t>
                      </a:r>
                      <a:endParaRPr lang="en-US" b="1" dirty="0"/>
                    </a:p>
                  </a:txBody>
                  <a:tcPr/>
                </a:tc>
              </a:tr>
            </a:tbl>
          </a:graphicData>
        </a:graphic>
      </p:graphicFrame>
      <p:sp>
        <p:nvSpPr>
          <p:cNvPr id="2" name="TextBox 1"/>
          <p:cNvSpPr txBox="1"/>
          <p:nvPr/>
        </p:nvSpPr>
        <p:spPr>
          <a:xfrm>
            <a:off x="6280484" y="4920916"/>
            <a:ext cx="5257800" cy="923330"/>
          </a:xfrm>
          <a:prstGeom prst="rect">
            <a:avLst/>
          </a:prstGeom>
          <a:noFill/>
        </p:spPr>
        <p:txBody>
          <a:bodyPr wrap="square" rtlCol="0">
            <a:spAutoFit/>
          </a:bodyPr>
          <a:lstStyle/>
          <a:p>
            <a:r>
              <a:rPr lang="en-US" dirty="0" smtClean="0"/>
              <a:t>WE JUST SUMMARIZED A BIG FREQUENCY TABLE</a:t>
            </a:r>
          </a:p>
          <a:p>
            <a:r>
              <a:rPr lang="en-US" dirty="0" smtClean="0"/>
              <a:t>INTO A SMALL GROUPED FREQ TABLE.</a:t>
            </a:r>
          </a:p>
          <a:p>
            <a:r>
              <a:rPr lang="en-US" u="sng" dirty="0" smtClean="0"/>
              <a:t>GROUPING INCREASES READABILITY</a:t>
            </a:r>
            <a:endParaRPr lang="en-US" u="sng" dirty="0"/>
          </a:p>
        </p:txBody>
      </p:sp>
    </p:spTree>
    <p:extLst>
      <p:ext uri="{BB962C8B-B14F-4D97-AF65-F5344CB8AC3E}">
        <p14:creationId xmlns:p14="http://schemas.microsoft.com/office/powerpoint/2010/main" val="1914028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HISTOGRAM:</a:t>
            </a:r>
          </a:p>
        </p:txBody>
      </p:sp>
      <p:pic>
        <p:nvPicPr>
          <p:cNvPr id="2" name="Picture 1"/>
          <p:cNvPicPr>
            <a:picLocks noChangeAspect="1"/>
          </p:cNvPicPr>
          <p:nvPr/>
        </p:nvPicPr>
        <p:blipFill>
          <a:blip r:embed="rId2"/>
          <a:stretch>
            <a:fillRect/>
          </a:stretch>
        </p:blipFill>
        <p:spPr>
          <a:xfrm>
            <a:off x="1588167" y="1586346"/>
            <a:ext cx="7026443" cy="4471373"/>
          </a:xfrm>
          <a:prstGeom prst="rect">
            <a:avLst/>
          </a:prstGeom>
        </p:spPr>
      </p:pic>
      <p:sp>
        <p:nvSpPr>
          <p:cNvPr id="3" name="TextBox 2"/>
          <p:cNvSpPr txBox="1"/>
          <p:nvPr/>
        </p:nvSpPr>
        <p:spPr>
          <a:xfrm>
            <a:off x="1179093" y="1034716"/>
            <a:ext cx="5654842" cy="369332"/>
          </a:xfrm>
          <a:prstGeom prst="rect">
            <a:avLst/>
          </a:prstGeom>
          <a:noFill/>
        </p:spPr>
        <p:txBody>
          <a:bodyPr wrap="square" rtlCol="0">
            <a:spAutoFit/>
          </a:bodyPr>
          <a:lstStyle/>
          <a:p>
            <a:r>
              <a:rPr lang="en-US" dirty="0" smtClean="0"/>
              <a:t>DEPICTS FREQUENCY DISTRIBUTION OF DATA SET</a:t>
            </a:r>
            <a:endParaRPr lang="en-US" dirty="0"/>
          </a:p>
        </p:txBody>
      </p:sp>
    </p:spTree>
    <p:extLst>
      <p:ext uri="{BB962C8B-B14F-4D97-AF65-F5344CB8AC3E}">
        <p14:creationId xmlns:p14="http://schemas.microsoft.com/office/powerpoint/2010/main" val="18193423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STEM AND LEAF PLOT</a:t>
            </a:r>
            <a:endParaRPr lang="en-US" sz="3000" b="1" dirty="0"/>
          </a:p>
        </p:txBody>
      </p:sp>
      <p:sp>
        <p:nvSpPr>
          <p:cNvPr id="4" name="Rectangle 3"/>
          <p:cNvSpPr txBox="1">
            <a:spLocks noChangeArrowheads="1"/>
          </p:cNvSpPr>
          <p:nvPr/>
        </p:nvSpPr>
        <p:spPr>
          <a:xfrm>
            <a:off x="1097280" y="1534276"/>
            <a:ext cx="4038600" cy="50138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None/>
            </a:pPr>
            <a:r>
              <a:rPr lang="en-US" altLang="en-US" sz="2200" dirty="0" smtClean="0"/>
              <a:t>Class A--IQs of 13 Students	</a:t>
            </a:r>
          </a:p>
          <a:p>
            <a:pPr>
              <a:buFont typeface="Wingdings" charset="2"/>
              <a:buNone/>
            </a:pPr>
            <a:r>
              <a:rPr lang="en-US" altLang="en-US" sz="2200" dirty="0" smtClean="0"/>
              <a:t>102		115		</a:t>
            </a:r>
          </a:p>
          <a:p>
            <a:pPr>
              <a:buFont typeface="Wingdings" charset="2"/>
              <a:buNone/>
            </a:pPr>
            <a:r>
              <a:rPr lang="en-US" altLang="en-US" sz="2200" dirty="0" smtClean="0"/>
              <a:t>128		110	</a:t>
            </a:r>
          </a:p>
          <a:p>
            <a:pPr>
              <a:buFont typeface="Wingdings" charset="2"/>
              <a:buNone/>
            </a:pPr>
            <a:r>
              <a:rPr lang="en-US" altLang="en-US" sz="2200" dirty="0" smtClean="0"/>
              <a:t>131		89	</a:t>
            </a:r>
          </a:p>
          <a:p>
            <a:pPr>
              <a:buFont typeface="Wingdings" charset="2"/>
              <a:buNone/>
            </a:pPr>
            <a:r>
              <a:rPr lang="en-US" altLang="en-US" sz="2200" dirty="0" smtClean="0"/>
              <a:t>89		106	</a:t>
            </a:r>
          </a:p>
          <a:p>
            <a:pPr>
              <a:buFont typeface="Wingdings" charset="2"/>
              <a:buNone/>
            </a:pPr>
            <a:r>
              <a:rPr lang="en-US" altLang="en-US" sz="2200" dirty="0" smtClean="0"/>
              <a:t>140		119		</a:t>
            </a:r>
          </a:p>
          <a:p>
            <a:pPr>
              <a:buFont typeface="Wingdings" charset="2"/>
              <a:buNone/>
            </a:pPr>
            <a:r>
              <a:rPr lang="en-US" altLang="en-US" sz="2200" dirty="0" smtClean="0"/>
              <a:t>109		97</a:t>
            </a:r>
          </a:p>
          <a:p>
            <a:pPr>
              <a:buFont typeface="Wingdings" charset="2"/>
              <a:buNone/>
            </a:pPr>
            <a:r>
              <a:rPr lang="en-US" altLang="en-US" sz="2200" dirty="0" smtClean="0"/>
              <a:t>110</a:t>
            </a:r>
          </a:p>
          <a:p>
            <a:pPr>
              <a:buFont typeface="Wingdings" charset="2"/>
              <a:buNone/>
            </a:pPr>
            <a:r>
              <a:rPr lang="en-US" altLang="en-US" sz="2200" dirty="0" smtClean="0"/>
              <a:t>NO OF STUDENTS IN CLASS A: 13</a:t>
            </a:r>
            <a:endParaRPr lang="en-US" altLang="en-US" sz="2200" dirty="0"/>
          </a:p>
        </p:txBody>
      </p:sp>
      <p:pic>
        <p:nvPicPr>
          <p:cNvPr id="6" name="Picture 5"/>
          <p:cNvPicPr>
            <a:picLocks noChangeAspect="1"/>
          </p:cNvPicPr>
          <p:nvPr/>
        </p:nvPicPr>
        <p:blipFill>
          <a:blip r:embed="rId2"/>
          <a:stretch>
            <a:fillRect/>
          </a:stretch>
        </p:blipFill>
        <p:spPr>
          <a:xfrm>
            <a:off x="5361404" y="1235242"/>
            <a:ext cx="5923583" cy="4142874"/>
          </a:xfrm>
          <a:prstGeom prst="rect">
            <a:avLst/>
          </a:prstGeom>
        </p:spPr>
      </p:pic>
      <p:cxnSp>
        <p:nvCxnSpPr>
          <p:cNvPr id="8" name="Curved Connector 7"/>
          <p:cNvCxnSpPr/>
          <p:nvPr/>
        </p:nvCxnSpPr>
        <p:spPr>
          <a:xfrm flipV="1">
            <a:off x="2995863" y="1997242"/>
            <a:ext cx="3080084" cy="131144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flipV="1">
            <a:off x="3236495" y="1997242"/>
            <a:ext cx="4150894" cy="1106905"/>
          </a:xfrm>
          <a:prstGeom prst="curved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593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MOTIVATION TO STUDY STATISTICS</a:t>
            </a:r>
            <a:endParaRPr lang="en-US" sz="3000" b="1" dirty="0"/>
          </a:p>
        </p:txBody>
      </p:sp>
      <p:sp>
        <p:nvSpPr>
          <p:cNvPr id="3" name="Content Placeholder 2"/>
          <p:cNvSpPr>
            <a:spLocks noGrp="1"/>
          </p:cNvSpPr>
          <p:nvPr>
            <p:ph idx="1"/>
          </p:nvPr>
        </p:nvSpPr>
        <p:spPr>
          <a:xfrm>
            <a:off x="1097280" y="854239"/>
            <a:ext cx="10058400" cy="4653905"/>
          </a:xfrm>
        </p:spPr>
        <p:txBody>
          <a:bodyPr/>
          <a:lstStyle/>
          <a:p>
            <a:endParaRPr lang="en-US" dirty="0" smtClean="0"/>
          </a:p>
          <a:p>
            <a:endParaRPr lang="en-US" dirty="0"/>
          </a:p>
          <a:p>
            <a:pPr>
              <a:buFont typeface="Wingdings" charset="2"/>
              <a:buChar char="§"/>
            </a:pPr>
            <a:r>
              <a:rPr lang="en-US" dirty="0"/>
              <a:t> </a:t>
            </a:r>
            <a:r>
              <a:rPr lang="en-US" dirty="0" smtClean="0"/>
              <a:t>DATA IS EVERYWHERE AROUND YOU</a:t>
            </a:r>
          </a:p>
          <a:p>
            <a:pPr>
              <a:buFont typeface="Wingdings" charset="2"/>
              <a:buChar char="§"/>
            </a:pPr>
            <a:endParaRPr lang="en-US" dirty="0" smtClean="0"/>
          </a:p>
          <a:p>
            <a:pPr>
              <a:buFont typeface="Wingdings" charset="2"/>
              <a:buChar char="§"/>
            </a:pPr>
            <a:r>
              <a:rPr lang="en-US" dirty="0" smtClean="0"/>
              <a:t>STATISTICAL TECHNIQUES ARE USED BY ALL THE TIME TO MAKE BETTER DECISIONS THAT AFFECT OUR LIVES</a:t>
            </a:r>
          </a:p>
          <a:p>
            <a:pPr>
              <a:buFont typeface="Wingdings" charset="2"/>
              <a:buChar char="§"/>
            </a:pPr>
            <a:endParaRPr lang="en-US" dirty="0"/>
          </a:p>
          <a:p>
            <a:pPr>
              <a:buFont typeface="Wingdings" charset="2"/>
              <a:buChar char="§"/>
            </a:pPr>
            <a:r>
              <a:rPr lang="en-US" dirty="0" smtClean="0"/>
              <a:t>NO MATTER WHAT YOUR CAREER IS, YOU WILL PROFESSIONAL DECISIONS BASED ON DATA. WHY NOT USE THE DATA IN AN EFFICIENT WAY!</a:t>
            </a:r>
          </a:p>
          <a:p>
            <a:pPr>
              <a:buFont typeface="Wingdings" charset="2"/>
              <a:buChar char="§"/>
            </a:pPr>
            <a:endParaRPr lang="en-US" dirty="0"/>
          </a:p>
          <a:p>
            <a:pPr marL="0" indent="0">
              <a:buNone/>
            </a:pPr>
            <a:r>
              <a:rPr lang="en-US" b="1" dirty="0" smtClean="0"/>
              <a:t>STATISTICAL TECHNIQUES WILL HELP YOU THINK IN A DATA-DRIVEN WAY</a:t>
            </a:r>
          </a:p>
          <a:p>
            <a:pPr>
              <a:buFont typeface="Wingdings" charset="2"/>
              <a:buChar char="§"/>
            </a:pPr>
            <a:endParaRPr lang="en-US" dirty="0" smtClean="0"/>
          </a:p>
        </p:txBody>
      </p:sp>
    </p:spTree>
    <p:extLst>
      <p:ext uri="{BB962C8B-B14F-4D97-AF65-F5344CB8AC3E}">
        <p14:creationId xmlns:p14="http://schemas.microsoft.com/office/powerpoint/2010/main" val="9629057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DESCRIPTIVE STATISTICS: SUMMARIZING DATA</a:t>
            </a:r>
            <a:endParaRPr lang="en-US" sz="3000" b="1" dirty="0"/>
          </a:p>
        </p:txBody>
      </p:sp>
      <p:sp>
        <p:nvSpPr>
          <p:cNvPr id="2" name="Content Placeholder 1"/>
          <p:cNvSpPr>
            <a:spLocks noGrp="1"/>
          </p:cNvSpPr>
          <p:nvPr>
            <p:ph idx="1"/>
          </p:nvPr>
        </p:nvSpPr>
        <p:spPr/>
        <p:txBody>
          <a:bodyPr/>
          <a:lstStyle/>
          <a:p>
            <a:pPr lvl="1">
              <a:lnSpc>
                <a:spcPct val="80000"/>
              </a:lnSpc>
              <a:buFont typeface="Wingdings" charset="2"/>
              <a:buChar char="§"/>
            </a:pPr>
            <a:r>
              <a:rPr lang="en-US" altLang="en-US" sz="2000" dirty="0" smtClean="0"/>
              <a:t>CENTRAL TENDENCY (OR GROUPS’ “MIDDLE VALUES”)</a:t>
            </a:r>
          </a:p>
          <a:p>
            <a:pPr lvl="2">
              <a:lnSpc>
                <a:spcPct val="80000"/>
              </a:lnSpc>
              <a:buFont typeface="Wingdings" charset="2"/>
              <a:buChar char="§"/>
            </a:pPr>
            <a:r>
              <a:rPr lang="en-US" altLang="en-US" sz="2000" dirty="0" smtClean="0"/>
              <a:t>MEAN</a:t>
            </a:r>
          </a:p>
          <a:p>
            <a:pPr lvl="2">
              <a:lnSpc>
                <a:spcPct val="80000"/>
              </a:lnSpc>
              <a:buFont typeface="Wingdings" charset="2"/>
              <a:buChar char="§"/>
            </a:pPr>
            <a:r>
              <a:rPr lang="en-US" altLang="en-US" sz="2000" dirty="0" smtClean="0"/>
              <a:t>MEDIAN</a:t>
            </a:r>
          </a:p>
          <a:p>
            <a:pPr lvl="2">
              <a:lnSpc>
                <a:spcPct val="80000"/>
              </a:lnSpc>
              <a:buFont typeface="Wingdings" charset="2"/>
              <a:buChar char="§"/>
            </a:pPr>
            <a:r>
              <a:rPr lang="en-US" altLang="en-US" sz="2000" dirty="0" smtClean="0"/>
              <a:t>MODE</a:t>
            </a:r>
          </a:p>
          <a:p>
            <a:pPr lvl="2">
              <a:lnSpc>
                <a:spcPct val="80000"/>
              </a:lnSpc>
              <a:buFont typeface="Wingdings" charset="2"/>
              <a:buChar char="§"/>
            </a:pPr>
            <a:endParaRPr lang="en-US" altLang="en-US" sz="2000" dirty="0"/>
          </a:p>
          <a:p>
            <a:pPr lvl="2">
              <a:lnSpc>
                <a:spcPct val="80000"/>
              </a:lnSpc>
              <a:buFont typeface="Wingdings" charset="2"/>
              <a:buChar char="§"/>
            </a:pPr>
            <a:endParaRPr lang="en-US" altLang="en-US" sz="2000" dirty="0" smtClean="0"/>
          </a:p>
          <a:p>
            <a:pPr lvl="2">
              <a:lnSpc>
                <a:spcPct val="80000"/>
              </a:lnSpc>
              <a:buFont typeface="Wingdings" charset="2"/>
              <a:buChar char="§"/>
            </a:pPr>
            <a:endParaRPr lang="en-US" altLang="en-US" sz="2000" dirty="0" smtClean="0"/>
          </a:p>
          <a:p>
            <a:pPr lvl="1">
              <a:lnSpc>
                <a:spcPct val="80000"/>
              </a:lnSpc>
              <a:buFont typeface="Wingdings" charset="2"/>
              <a:buChar char="§"/>
            </a:pPr>
            <a:r>
              <a:rPr lang="en-US" altLang="en-US" sz="2000" dirty="0" smtClean="0"/>
              <a:t>DISPERSION (OR SUMMARY OF DIFFERENCES WITHIN GROUPS) </a:t>
            </a:r>
          </a:p>
          <a:p>
            <a:pPr lvl="2">
              <a:lnSpc>
                <a:spcPct val="80000"/>
              </a:lnSpc>
              <a:buFont typeface="Wingdings" charset="2"/>
              <a:buChar char="§"/>
            </a:pPr>
            <a:r>
              <a:rPr lang="en-US" altLang="en-US" sz="2000" dirty="0" smtClean="0"/>
              <a:t>RANGE</a:t>
            </a:r>
          </a:p>
          <a:p>
            <a:pPr lvl="2">
              <a:lnSpc>
                <a:spcPct val="80000"/>
              </a:lnSpc>
              <a:buFont typeface="Wingdings" charset="2"/>
              <a:buChar char="§"/>
            </a:pPr>
            <a:r>
              <a:rPr lang="en-US" altLang="en-US" sz="2000" dirty="0" smtClean="0"/>
              <a:t>INTERQUARTILE RANGE</a:t>
            </a:r>
          </a:p>
          <a:p>
            <a:pPr lvl="2">
              <a:lnSpc>
                <a:spcPct val="80000"/>
              </a:lnSpc>
              <a:buFont typeface="Wingdings" charset="2"/>
              <a:buChar char="§"/>
            </a:pPr>
            <a:r>
              <a:rPr lang="en-US" altLang="en-US" sz="2000" dirty="0" smtClean="0"/>
              <a:t>VARIANCE</a:t>
            </a:r>
          </a:p>
          <a:p>
            <a:pPr lvl="2">
              <a:lnSpc>
                <a:spcPct val="80000"/>
              </a:lnSpc>
              <a:buFont typeface="Wingdings" charset="2"/>
              <a:buChar char="§"/>
            </a:pPr>
            <a:r>
              <a:rPr lang="en-US" altLang="en-US" sz="2000" dirty="0" smtClean="0"/>
              <a:t>STANDARD DEVIATION</a:t>
            </a:r>
          </a:p>
          <a:p>
            <a:endParaRPr lang="en-US" dirty="0"/>
          </a:p>
        </p:txBody>
      </p:sp>
    </p:spTree>
    <p:extLst>
      <p:ext uri="{BB962C8B-B14F-4D97-AF65-F5344CB8AC3E}">
        <p14:creationId xmlns:p14="http://schemas.microsoft.com/office/powerpoint/2010/main" val="1424036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MEAN</a:t>
            </a:r>
            <a:endParaRPr lang="en-US" sz="3000" b="1" dirty="0"/>
          </a:p>
        </p:txBody>
      </p:sp>
      <p:sp>
        <p:nvSpPr>
          <p:cNvPr id="4" name="Line 4"/>
          <p:cNvSpPr>
            <a:spLocks noChangeShapeType="1"/>
          </p:cNvSpPr>
          <p:nvPr/>
        </p:nvSpPr>
        <p:spPr bwMode="auto">
          <a:xfrm>
            <a:off x="2181726" y="3978442"/>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4"/>
          <p:cNvSpPr>
            <a:spLocks noChangeShapeType="1"/>
          </p:cNvSpPr>
          <p:nvPr/>
        </p:nvSpPr>
        <p:spPr bwMode="auto">
          <a:xfrm>
            <a:off x="2338137" y="5085346"/>
            <a:ext cx="505326" cy="40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3"/>
          <p:cNvSpPr txBox="1">
            <a:spLocks noChangeArrowheads="1"/>
          </p:cNvSpPr>
          <p:nvPr/>
        </p:nvSpPr>
        <p:spPr>
          <a:xfrm>
            <a:off x="493296" y="1126952"/>
            <a:ext cx="8229600" cy="510540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buFont typeface="Wingdings" charset="2"/>
              <a:buNone/>
            </a:pPr>
            <a:r>
              <a:rPr lang="en-US" altLang="en-US" dirty="0" smtClean="0">
                <a:latin typeface="Arial Unicode MS" charset="0"/>
              </a:rPr>
              <a:t>TERRIFIED TO SEE ALL THESE SYMBOLS? DON’T BE</a:t>
            </a:r>
            <a:r>
              <a:rPr lang="mr-IN" altLang="en-US" dirty="0" smtClean="0">
                <a:latin typeface="Arial Unicode MS" charset="0"/>
              </a:rPr>
              <a:t>…</a:t>
            </a:r>
            <a:r>
              <a:rPr lang="en-US" altLang="en-US" dirty="0" smtClean="0">
                <a:latin typeface="Arial Unicode MS" charset="0"/>
              </a:rPr>
              <a:t>.</a:t>
            </a:r>
          </a:p>
          <a:p>
            <a:pPr>
              <a:lnSpc>
                <a:spcPct val="80000"/>
              </a:lnSpc>
              <a:buFont typeface="Wingdings" charset="2"/>
              <a:buNone/>
            </a:pPr>
            <a:endParaRPr lang="en-US" altLang="en-US" dirty="0" smtClean="0">
              <a:latin typeface="Arial Unicode MS" charset="0"/>
            </a:endParaRPr>
          </a:p>
          <a:p>
            <a:pPr>
              <a:lnSpc>
                <a:spcPct val="80000"/>
              </a:lnSpc>
              <a:buFont typeface="Wingdings" charset="2"/>
              <a:buNone/>
            </a:pPr>
            <a:r>
              <a:rPr lang="en-US" altLang="en-US" dirty="0" smtClean="0">
                <a:latin typeface="Arial Unicode MS" charset="0"/>
              </a:rPr>
              <a:t>Y-bar  =    (Y1 + Y2 + . . . + </a:t>
            </a:r>
            <a:r>
              <a:rPr lang="en-US" altLang="en-US" dirty="0" err="1" smtClean="0">
                <a:latin typeface="Arial Unicode MS" charset="0"/>
              </a:rPr>
              <a:t>Yn</a:t>
            </a:r>
            <a:r>
              <a:rPr lang="en-US" altLang="en-US" dirty="0" smtClean="0">
                <a:latin typeface="Arial Unicode MS" charset="0"/>
              </a:rPr>
              <a:t>) </a:t>
            </a:r>
          </a:p>
          <a:p>
            <a:pPr>
              <a:lnSpc>
                <a:spcPct val="80000"/>
              </a:lnSpc>
              <a:buFont typeface="Wingdings" charset="2"/>
              <a:buNone/>
            </a:pPr>
            <a:r>
              <a:rPr lang="en-US" altLang="en-US" dirty="0" smtClean="0">
                <a:latin typeface="Arial Unicode MS" charset="0"/>
              </a:rPr>
              <a:t>                               n</a:t>
            </a:r>
          </a:p>
          <a:p>
            <a:pPr>
              <a:lnSpc>
                <a:spcPct val="80000"/>
              </a:lnSpc>
              <a:buFont typeface="Wingdings" charset="2"/>
              <a:buNone/>
            </a:pPr>
            <a:r>
              <a:rPr lang="en-US" altLang="en-US" dirty="0" smtClean="0">
                <a:latin typeface="Arial Unicode MS" charset="0"/>
              </a:rPr>
              <a:t>Y-bar  =   </a:t>
            </a:r>
            <a:r>
              <a:rPr lang="el-GR" altLang="en-US" dirty="0" smtClean="0">
                <a:latin typeface="Arial Unicode MS" charset="0"/>
                <a:ea typeface="Times New Roman" charset="0"/>
                <a:cs typeface="Times New Roman" charset="0"/>
              </a:rPr>
              <a:t>Σ </a:t>
            </a:r>
            <a:r>
              <a:rPr lang="en-US" altLang="en-US" dirty="0" smtClean="0">
                <a:latin typeface="Arial Unicode MS" charset="0"/>
                <a:ea typeface="Times New Roman" charset="0"/>
                <a:cs typeface="Times New Roman" charset="0"/>
              </a:rPr>
              <a:t>Y</a:t>
            </a:r>
            <a:r>
              <a:rPr lang="en-US" altLang="en-US" i="1" dirty="0" smtClean="0">
                <a:latin typeface="Arial Unicode MS" charset="0"/>
                <a:ea typeface="Times New Roman" charset="0"/>
                <a:cs typeface="Times New Roman" charset="0"/>
              </a:rPr>
              <a:t>i</a:t>
            </a:r>
            <a:endParaRPr lang="en-US" altLang="en-US" dirty="0" smtClean="0">
              <a:latin typeface="Arial Unicode MS" charset="0"/>
              <a:ea typeface="Times New Roman" charset="0"/>
              <a:cs typeface="Times New Roman" charset="0"/>
            </a:endParaRPr>
          </a:p>
          <a:p>
            <a:pPr>
              <a:lnSpc>
                <a:spcPct val="80000"/>
              </a:lnSpc>
              <a:buFont typeface="Wingdings" charset="2"/>
              <a:buNone/>
            </a:pPr>
            <a:r>
              <a:rPr lang="en-US" altLang="en-US" dirty="0" smtClean="0">
                <a:latin typeface="Arial Unicode MS" charset="0"/>
                <a:ea typeface="Times New Roman" charset="0"/>
                <a:cs typeface="Times New Roman" charset="0"/>
              </a:rPr>
              <a:t>                  n</a:t>
            </a:r>
          </a:p>
          <a:p>
            <a:pPr>
              <a:lnSpc>
                <a:spcPct val="80000"/>
              </a:lnSpc>
              <a:buFont typeface="Wingdings" charset="2"/>
              <a:buNone/>
            </a:pPr>
            <a:r>
              <a:rPr lang="en-US" altLang="en-US" dirty="0" smtClean="0">
                <a:latin typeface="Arial Unicode MS" charset="0"/>
                <a:ea typeface="Times New Roman" charset="0"/>
                <a:cs typeface="Times New Roman" charset="0"/>
              </a:rPr>
              <a:t>Some Symbolic Conventions in this Class:</a:t>
            </a:r>
            <a:endParaRPr lang="el-GR" altLang="en-US" dirty="0" smtClean="0">
              <a:latin typeface="Arial Unicode MS" charset="0"/>
              <a:ea typeface="Times New Roman" charset="0"/>
              <a:cs typeface="Times New Roman" charset="0"/>
            </a:endParaRPr>
          </a:p>
          <a:p>
            <a:pPr>
              <a:lnSpc>
                <a:spcPct val="80000"/>
              </a:lnSpc>
            </a:pPr>
            <a:r>
              <a:rPr lang="en-US" altLang="en-US" dirty="0" smtClean="0">
                <a:latin typeface="Arial Unicode MS" charset="0"/>
              </a:rPr>
              <a:t>Y = your variable (could be X or Q or </a:t>
            </a:r>
            <a:r>
              <a:rPr lang="en-US" altLang="en-US" dirty="0" smtClean="0">
                <a:latin typeface="Arial Unicode MS" charset="0"/>
                <a:sym typeface="Wingdings" charset="2"/>
              </a:rPr>
              <a:t> or even “Glitter”)</a:t>
            </a:r>
            <a:endParaRPr lang="en-US" altLang="en-US" dirty="0" smtClean="0">
              <a:latin typeface="Arial Unicode MS" charset="0"/>
            </a:endParaRPr>
          </a:p>
          <a:p>
            <a:pPr>
              <a:lnSpc>
                <a:spcPct val="80000"/>
              </a:lnSpc>
            </a:pPr>
            <a:r>
              <a:rPr lang="en-US" altLang="en-US" dirty="0" smtClean="0">
                <a:latin typeface="Arial Unicode MS" charset="0"/>
              </a:rPr>
              <a:t>“-bar” or line over symbol of your variable = mean of that variable</a:t>
            </a:r>
          </a:p>
          <a:p>
            <a:pPr>
              <a:lnSpc>
                <a:spcPct val="80000"/>
              </a:lnSpc>
            </a:pPr>
            <a:r>
              <a:rPr lang="en-US" altLang="en-US" dirty="0" smtClean="0">
                <a:latin typeface="Arial Unicode MS" charset="0"/>
              </a:rPr>
              <a:t>Y1 =  first observation </a:t>
            </a:r>
          </a:p>
          <a:p>
            <a:pPr>
              <a:lnSpc>
                <a:spcPct val="80000"/>
              </a:lnSpc>
            </a:pPr>
            <a:r>
              <a:rPr lang="en-US" altLang="en-US" dirty="0" smtClean="0">
                <a:latin typeface="Arial Unicode MS" charset="0"/>
              </a:rPr>
              <a:t>“. . .”  = ellipsis = continue sequentially </a:t>
            </a:r>
          </a:p>
          <a:p>
            <a:pPr>
              <a:lnSpc>
                <a:spcPct val="80000"/>
              </a:lnSpc>
            </a:pPr>
            <a:r>
              <a:rPr lang="en-US" altLang="en-US" dirty="0" err="1" smtClean="0">
                <a:latin typeface="Arial Unicode MS" charset="0"/>
              </a:rPr>
              <a:t>Yn</a:t>
            </a:r>
            <a:r>
              <a:rPr lang="en-US" altLang="en-US" dirty="0" smtClean="0">
                <a:latin typeface="Arial Unicode MS" charset="0"/>
              </a:rPr>
              <a:t> = last observation </a:t>
            </a:r>
          </a:p>
          <a:p>
            <a:pPr>
              <a:lnSpc>
                <a:spcPct val="80000"/>
              </a:lnSpc>
            </a:pPr>
            <a:r>
              <a:rPr lang="en-US" altLang="en-US" dirty="0" smtClean="0">
                <a:latin typeface="Arial Unicode MS" charset="0"/>
              </a:rPr>
              <a:t>n = number of observations in your sample</a:t>
            </a:r>
          </a:p>
          <a:p>
            <a:pPr>
              <a:lnSpc>
                <a:spcPct val="80000"/>
              </a:lnSpc>
            </a:pPr>
            <a:r>
              <a:rPr lang="el-GR" altLang="en-US" dirty="0" smtClean="0">
                <a:latin typeface="Arial Unicode MS" charset="0"/>
                <a:ea typeface="Times New Roman" charset="0"/>
                <a:cs typeface="Times New Roman" charset="0"/>
              </a:rPr>
              <a:t>Σ</a:t>
            </a:r>
            <a:r>
              <a:rPr lang="en-US" altLang="en-US" dirty="0" smtClean="0">
                <a:latin typeface="Arial Unicode MS" charset="0"/>
                <a:ea typeface="Times New Roman" charset="0"/>
                <a:cs typeface="Times New Roman" charset="0"/>
              </a:rPr>
              <a:t> = Greek letter “sigma” = sum or add up what follows</a:t>
            </a:r>
            <a:r>
              <a:rPr lang="en-US" altLang="en-US" dirty="0" smtClean="0">
                <a:latin typeface="Arial Unicode MS" charset="0"/>
              </a:rPr>
              <a:t> </a:t>
            </a:r>
          </a:p>
          <a:p>
            <a:pPr>
              <a:lnSpc>
                <a:spcPct val="80000"/>
              </a:lnSpc>
            </a:pPr>
            <a:r>
              <a:rPr lang="en-US" altLang="en-US" i="1" dirty="0" err="1" smtClean="0">
                <a:latin typeface="Arial Unicode MS" charset="0"/>
              </a:rPr>
              <a:t>i</a:t>
            </a:r>
            <a:r>
              <a:rPr lang="en-US" altLang="en-US" i="1" dirty="0" smtClean="0">
                <a:latin typeface="Arial Unicode MS" charset="0"/>
              </a:rPr>
              <a:t>  </a:t>
            </a:r>
            <a:r>
              <a:rPr lang="en-US" altLang="en-US" dirty="0" smtClean="0">
                <a:latin typeface="Arial Unicode MS" charset="0"/>
              </a:rPr>
              <a:t>= a typical case or each case in the sample (1 through n)</a:t>
            </a:r>
            <a:endParaRPr lang="en-US" altLang="en-US" dirty="0">
              <a:latin typeface="Arial Unicode MS" charset="0"/>
            </a:endParaRPr>
          </a:p>
        </p:txBody>
      </p:sp>
      <p:sp>
        <p:nvSpPr>
          <p:cNvPr id="8" name="Line 4"/>
          <p:cNvSpPr>
            <a:spLocks noChangeShapeType="1"/>
          </p:cNvSpPr>
          <p:nvPr/>
        </p:nvSpPr>
        <p:spPr bwMode="auto">
          <a:xfrm flipV="1">
            <a:off x="1301824" y="2081464"/>
            <a:ext cx="2271562" cy="401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4"/>
          <p:cNvSpPr>
            <a:spLocks noChangeShapeType="1"/>
          </p:cNvSpPr>
          <p:nvPr/>
        </p:nvSpPr>
        <p:spPr bwMode="auto">
          <a:xfrm flipV="1">
            <a:off x="1280174" y="2731169"/>
            <a:ext cx="735931" cy="280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9733355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MEAN</a:t>
            </a:r>
            <a:endParaRPr lang="en-US" sz="3000" b="1" dirty="0"/>
          </a:p>
        </p:txBody>
      </p:sp>
      <p:pic>
        <p:nvPicPr>
          <p:cNvPr id="8194" name="Picture 2" descr="mage result for mean balance point weights ful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767" y="1491914"/>
            <a:ext cx="7857739" cy="30439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49116" y="4836695"/>
            <a:ext cx="9035716" cy="923330"/>
          </a:xfrm>
          <a:prstGeom prst="rect">
            <a:avLst/>
          </a:prstGeom>
          <a:noFill/>
        </p:spPr>
        <p:txBody>
          <a:bodyPr wrap="square" rtlCol="0">
            <a:spAutoFit/>
          </a:bodyPr>
          <a:lstStyle/>
          <a:p>
            <a:r>
              <a:rPr lang="en-US" dirty="0" smtClean="0"/>
              <a:t>MEAN IS LIKE THE BALANCE POINT</a:t>
            </a:r>
            <a:r>
              <a:rPr lang="mr-IN" dirty="0" smtClean="0"/>
              <a:t>…</a:t>
            </a:r>
            <a:r>
              <a:rPr lang="en-US" dirty="0" smtClean="0"/>
              <a:t>.</a:t>
            </a:r>
          </a:p>
          <a:p>
            <a:r>
              <a:rPr lang="en-US" dirty="0" smtClean="0"/>
              <a:t>ALSO CALLED EXPECTED VALUE (SINCE MEAN SUMMARISES ALL THE OBSERVATIONS IN THE DATA)</a:t>
            </a:r>
            <a:endParaRPr lang="en-US" dirty="0"/>
          </a:p>
        </p:txBody>
      </p:sp>
    </p:spTree>
    <p:extLst>
      <p:ext uri="{BB962C8B-B14F-4D97-AF65-F5344CB8AC3E}">
        <p14:creationId xmlns:p14="http://schemas.microsoft.com/office/powerpoint/2010/main" val="1471210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MEDIAN</a:t>
            </a:r>
            <a:endParaRPr lang="en-US" sz="3000" b="1" dirty="0"/>
          </a:p>
        </p:txBody>
      </p:sp>
      <p:sp>
        <p:nvSpPr>
          <p:cNvPr id="10" name="Rectangle 3"/>
          <p:cNvSpPr txBox="1">
            <a:spLocks noChangeArrowheads="1"/>
          </p:cNvSpPr>
          <p:nvPr/>
        </p:nvSpPr>
        <p:spPr>
          <a:xfrm>
            <a:off x="1191126" y="1454568"/>
            <a:ext cx="8229600"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sz="2600" dirty="0" smtClean="0"/>
              <a:t>THE MIDDLE VALUE WHEN A VARIABLE’S VALUES ARE RANKED IN ORDER; THE POINT THAT DIVIDES A DISTRIBUTION INTO </a:t>
            </a:r>
            <a:r>
              <a:rPr lang="en-US" altLang="en-US" sz="2600" b="1" u="sng" dirty="0" smtClean="0"/>
              <a:t>TWO EQUAL</a:t>
            </a:r>
            <a:r>
              <a:rPr lang="en-US" altLang="en-US" sz="2600" dirty="0" smtClean="0"/>
              <a:t> HALVES</a:t>
            </a:r>
          </a:p>
          <a:p>
            <a:pPr>
              <a:buFont typeface="Wingdings" charset="2"/>
              <a:buChar char="§"/>
            </a:pPr>
            <a:endParaRPr lang="en-US" altLang="en-US" sz="2600" dirty="0" smtClean="0"/>
          </a:p>
          <a:p>
            <a:pPr>
              <a:buFont typeface="Wingdings" charset="2"/>
              <a:buChar char="§"/>
            </a:pPr>
            <a:r>
              <a:rPr lang="en-US" altLang="en-US" sz="2600" dirty="0" smtClean="0"/>
              <a:t>WHEN DATA ARE LISTED IN ORDER, THE MEDIAN IS THE POINT AT WHICH 50% OF THE CASES ARE ABOVE AND 50% BELOW IT</a:t>
            </a:r>
          </a:p>
          <a:p>
            <a:pPr>
              <a:buFont typeface="Wingdings" charset="2"/>
              <a:buChar char="§"/>
            </a:pPr>
            <a:endParaRPr lang="en-US" altLang="en-US" sz="2600" dirty="0" smtClean="0"/>
          </a:p>
          <a:p>
            <a:pPr>
              <a:buFont typeface="Wingdings" charset="2"/>
              <a:buChar char="§"/>
            </a:pPr>
            <a:r>
              <a:rPr lang="en-US" altLang="en-US" sz="2600" dirty="0" smtClean="0"/>
              <a:t>ALSO CALLED THE THE 50</a:t>
            </a:r>
            <a:r>
              <a:rPr lang="en-US" altLang="en-US" sz="2600" baseline="30000" dirty="0" smtClean="0"/>
              <a:t>TH</a:t>
            </a:r>
            <a:r>
              <a:rPr lang="en-US" altLang="en-US" sz="2600" dirty="0" smtClean="0"/>
              <a:t> PERCENTILE</a:t>
            </a:r>
          </a:p>
          <a:p>
            <a:pPr>
              <a:buFont typeface="Wingdings" charset="2"/>
              <a:buChar char="§"/>
            </a:pPr>
            <a:endParaRPr lang="en-US" altLang="en-US" sz="2600" dirty="0" smtClean="0"/>
          </a:p>
          <a:p>
            <a:pPr>
              <a:buFont typeface="Wingdings" charset="2"/>
              <a:buChar char="§"/>
            </a:pPr>
            <a:endParaRPr lang="en-US" altLang="en-US" sz="2600" dirty="0"/>
          </a:p>
        </p:txBody>
      </p:sp>
    </p:spTree>
    <p:extLst>
      <p:ext uri="{BB962C8B-B14F-4D97-AF65-F5344CB8AC3E}">
        <p14:creationId xmlns:p14="http://schemas.microsoft.com/office/powerpoint/2010/main" val="1756328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MEDIAN</a:t>
            </a:r>
            <a:endParaRPr lang="en-US" sz="3000" b="1" dirty="0"/>
          </a:p>
        </p:txBody>
      </p:sp>
      <p:sp>
        <p:nvSpPr>
          <p:cNvPr id="4" name="Rectangle 3"/>
          <p:cNvSpPr txBox="1">
            <a:spLocks noChangeArrowheads="1"/>
          </p:cNvSpPr>
          <p:nvPr/>
        </p:nvSpPr>
        <p:spPr>
          <a:xfrm>
            <a:off x="1097280" y="1534276"/>
            <a:ext cx="4038600" cy="50138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None/>
            </a:pPr>
            <a:r>
              <a:rPr lang="en-US" altLang="en-US" sz="2200" dirty="0" smtClean="0"/>
              <a:t>Class A--IQs of 13 Students	</a:t>
            </a:r>
          </a:p>
          <a:p>
            <a:pPr>
              <a:buFont typeface="Wingdings" charset="2"/>
              <a:buNone/>
            </a:pPr>
            <a:r>
              <a:rPr lang="en-US" altLang="en-US" sz="2200" dirty="0" smtClean="0"/>
              <a:t>102		115		</a:t>
            </a:r>
          </a:p>
          <a:p>
            <a:pPr>
              <a:buFont typeface="Wingdings" charset="2"/>
              <a:buNone/>
            </a:pPr>
            <a:r>
              <a:rPr lang="en-US" altLang="en-US" sz="2200" dirty="0" smtClean="0"/>
              <a:t>128		110	</a:t>
            </a:r>
          </a:p>
          <a:p>
            <a:pPr>
              <a:buFont typeface="Wingdings" charset="2"/>
              <a:buNone/>
            </a:pPr>
            <a:r>
              <a:rPr lang="en-US" altLang="en-US" sz="2200" dirty="0" smtClean="0"/>
              <a:t>131		89	</a:t>
            </a:r>
          </a:p>
          <a:p>
            <a:pPr>
              <a:buFont typeface="Wingdings" charset="2"/>
              <a:buNone/>
            </a:pPr>
            <a:r>
              <a:rPr lang="en-US" altLang="en-US" sz="2200" dirty="0" smtClean="0"/>
              <a:t>89		106	</a:t>
            </a:r>
          </a:p>
          <a:p>
            <a:pPr>
              <a:buFont typeface="Wingdings" charset="2"/>
              <a:buNone/>
            </a:pPr>
            <a:r>
              <a:rPr lang="en-US" altLang="en-US" sz="2200" dirty="0" smtClean="0"/>
              <a:t>140		119		</a:t>
            </a:r>
          </a:p>
          <a:p>
            <a:pPr>
              <a:buFont typeface="Wingdings" charset="2"/>
              <a:buNone/>
            </a:pPr>
            <a:r>
              <a:rPr lang="en-US" altLang="en-US" sz="2200" dirty="0" smtClean="0"/>
              <a:t>109		97</a:t>
            </a:r>
          </a:p>
          <a:p>
            <a:pPr>
              <a:buFont typeface="Wingdings" charset="2"/>
              <a:buNone/>
            </a:pPr>
            <a:r>
              <a:rPr lang="en-US" altLang="en-US" sz="2200" dirty="0" smtClean="0"/>
              <a:t>110</a:t>
            </a:r>
          </a:p>
          <a:p>
            <a:pPr>
              <a:buFont typeface="Wingdings" charset="2"/>
              <a:buNone/>
            </a:pPr>
            <a:r>
              <a:rPr lang="en-US" altLang="en-US" sz="2200" dirty="0" smtClean="0"/>
              <a:t>NO OF STUDENTS IN CLASS A: 13</a:t>
            </a:r>
            <a:endParaRPr lang="en-US" altLang="en-US" sz="2200" dirty="0"/>
          </a:p>
        </p:txBody>
      </p:sp>
      <p:pic>
        <p:nvPicPr>
          <p:cNvPr id="6" name="Picture 5"/>
          <p:cNvPicPr>
            <a:picLocks noChangeAspect="1"/>
          </p:cNvPicPr>
          <p:nvPr/>
        </p:nvPicPr>
        <p:blipFill>
          <a:blip r:embed="rId2"/>
          <a:stretch>
            <a:fillRect/>
          </a:stretch>
        </p:blipFill>
        <p:spPr>
          <a:xfrm>
            <a:off x="5774489" y="466224"/>
            <a:ext cx="4902200" cy="5372100"/>
          </a:xfrm>
          <a:prstGeom prst="rect">
            <a:avLst/>
          </a:prstGeom>
        </p:spPr>
      </p:pic>
    </p:spTree>
    <p:extLst>
      <p:ext uri="{BB962C8B-B14F-4D97-AF65-F5344CB8AC3E}">
        <p14:creationId xmlns:p14="http://schemas.microsoft.com/office/powerpoint/2010/main" val="1123416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MEDIAN</a:t>
            </a:r>
            <a:endParaRPr lang="en-US" sz="3000" b="1" dirty="0"/>
          </a:p>
        </p:txBody>
      </p:sp>
      <p:sp>
        <p:nvSpPr>
          <p:cNvPr id="6" name="Rectangle 3"/>
          <p:cNvSpPr txBox="1">
            <a:spLocks noChangeArrowheads="1"/>
          </p:cNvSpPr>
          <p:nvPr/>
        </p:nvSpPr>
        <p:spPr>
          <a:xfrm>
            <a:off x="1097280" y="1574884"/>
            <a:ext cx="10453036"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en-US" dirty="0" smtClean="0"/>
              <a:t>THE MEDIAN IS UNAFFECTED BY OUTLIERS, MAKING IT A BETTER MEASURE OF CENTRAL TENDENCY, BETTER DESCRIBING THE “TYPICAL PERSON” THAN THE MEAN WHEN DATA ARE </a:t>
            </a:r>
            <a:r>
              <a:rPr lang="en-US" altLang="en-US" b="1" u="sng" dirty="0" smtClean="0"/>
              <a:t>SKEWED</a:t>
            </a:r>
          </a:p>
          <a:p>
            <a:pPr marL="571500" indent="-571500">
              <a:buFont typeface="Wingdings" charset="2"/>
              <a:buAutoNum type="arabicPeriod"/>
            </a:pPr>
            <a:endParaRPr lang="en-US" altLang="en-US" dirty="0" smtClean="0"/>
          </a:p>
          <a:p>
            <a:pPr marL="571500" indent="-571500">
              <a:buFont typeface="Wingdings" charset="2"/>
              <a:buNone/>
            </a:pPr>
            <a:endParaRPr lang="en-US" altLang="en-US" dirty="0"/>
          </a:p>
        </p:txBody>
      </p:sp>
      <p:sp>
        <p:nvSpPr>
          <p:cNvPr id="8" name="Freeform 4"/>
          <p:cNvSpPr>
            <a:spLocks/>
          </p:cNvSpPr>
          <p:nvPr/>
        </p:nvSpPr>
        <p:spPr bwMode="auto">
          <a:xfrm>
            <a:off x="2141621" y="2867527"/>
            <a:ext cx="7239000" cy="863600"/>
          </a:xfrm>
          <a:custGeom>
            <a:avLst/>
            <a:gdLst>
              <a:gd name="T0" fmla="*/ 0 w 4560"/>
              <a:gd name="T1" fmla="*/ 496 h 544"/>
              <a:gd name="T2" fmla="*/ 240 w 4560"/>
              <a:gd name="T3" fmla="*/ 16 h 544"/>
              <a:gd name="T4" fmla="*/ 1104 w 4560"/>
              <a:gd name="T5" fmla="*/ 400 h 544"/>
              <a:gd name="T6" fmla="*/ 4560 w 4560"/>
              <a:gd name="T7" fmla="*/ 544 h 544"/>
            </a:gdLst>
            <a:ahLst/>
            <a:cxnLst>
              <a:cxn ang="0">
                <a:pos x="T0" y="T1"/>
              </a:cxn>
              <a:cxn ang="0">
                <a:pos x="T2" y="T3"/>
              </a:cxn>
              <a:cxn ang="0">
                <a:pos x="T4" y="T5"/>
              </a:cxn>
              <a:cxn ang="0">
                <a:pos x="T6" y="T7"/>
              </a:cxn>
            </a:cxnLst>
            <a:rect l="0" t="0" r="r" b="b"/>
            <a:pathLst>
              <a:path w="4560" h="544">
                <a:moveTo>
                  <a:pt x="0" y="496"/>
                </a:moveTo>
                <a:cubicBezTo>
                  <a:pt x="28" y="264"/>
                  <a:pt x="56" y="32"/>
                  <a:pt x="240" y="16"/>
                </a:cubicBezTo>
                <a:cubicBezTo>
                  <a:pt x="424" y="0"/>
                  <a:pt x="384" y="312"/>
                  <a:pt x="1104" y="400"/>
                </a:cubicBezTo>
                <a:cubicBezTo>
                  <a:pt x="1824" y="488"/>
                  <a:pt x="3984" y="520"/>
                  <a:pt x="4560" y="5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7"/>
          <p:cNvSpPr txBox="1">
            <a:spLocks noChangeArrowheads="1"/>
          </p:cNvSpPr>
          <p:nvPr/>
        </p:nvSpPr>
        <p:spPr bwMode="auto">
          <a:xfrm>
            <a:off x="1684421" y="3858127"/>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dirty="0"/>
              <a:t>All of Us</a:t>
            </a:r>
          </a:p>
        </p:txBody>
      </p:sp>
      <p:sp>
        <p:nvSpPr>
          <p:cNvPr id="10" name="Text Box 8"/>
          <p:cNvSpPr txBox="1">
            <a:spLocks noChangeArrowheads="1"/>
          </p:cNvSpPr>
          <p:nvPr/>
        </p:nvSpPr>
        <p:spPr bwMode="auto">
          <a:xfrm>
            <a:off x="8390021" y="3840665"/>
            <a:ext cx="13716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Bill Gates</a:t>
            </a:r>
          </a:p>
          <a:p>
            <a:pPr>
              <a:spcBef>
                <a:spcPct val="50000"/>
              </a:spcBef>
            </a:pPr>
            <a:r>
              <a:rPr lang="en-US" altLang="en-US"/>
              <a:t>   outlier</a:t>
            </a:r>
          </a:p>
        </p:txBody>
      </p:sp>
      <p:sp>
        <p:nvSpPr>
          <p:cNvPr id="11" name="AutoShape 6"/>
          <p:cNvSpPr>
            <a:spLocks noChangeArrowheads="1"/>
          </p:cNvSpPr>
          <p:nvPr/>
        </p:nvSpPr>
        <p:spPr bwMode="auto">
          <a:xfrm>
            <a:off x="2484521" y="3886036"/>
            <a:ext cx="533400" cy="3810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5"/>
          <p:cNvSpPr>
            <a:spLocks noChangeShapeType="1"/>
          </p:cNvSpPr>
          <p:nvPr/>
        </p:nvSpPr>
        <p:spPr bwMode="auto">
          <a:xfrm>
            <a:off x="2103521" y="3808581"/>
            <a:ext cx="731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 name="AutoShape 6"/>
          <p:cNvSpPr>
            <a:spLocks noChangeArrowheads="1"/>
          </p:cNvSpPr>
          <p:nvPr/>
        </p:nvSpPr>
        <p:spPr bwMode="auto">
          <a:xfrm>
            <a:off x="5303921" y="3843840"/>
            <a:ext cx="533400" cy="381000"/>
          </a:xfrm>
          <a:prstGeom prst="triangle">
            <a:avLst>
              <a:gd name="adj" fmla="val 50000"/>
            </a:avLst>
          </a:prstGeom>
          <a:solidFill>
            <a:schemeClr val="accent5">
              <a:lumMod val="60000"/>
              <a:lumOff val="40000"/>
            </a:schemeClr>
          </a:solidFill>
          <a:ln w="9525">
            <a:solidFill>
              <a:schemeClr val="tx1"/>
            </a:solidFill>
            <a:miter lim="800000"/>
            <a:headEnd/>
            <a:tailEnd/>
          </a:ln>
          <a:effectLst/>
        </p:spPr>
        <p:txBody>
          <a:bodyPr wrap="none" anchor="ctr"/>
          <a:lstStyle/>
          <a:p>
            <a:endParaRPr lang="en-US"/>
          </a:p>
        </p:txBody>
      </p:sp>
      <p:sp>
        <p:nvSpPr>
          <p:cNvPr id="14" name="Text Box 7"/>
          <p:cNvSpPr txBox="1">
            <a:spLocks noChangeArrowheads="1"/>
          </p:cNvSpPr>
          <p:nvPr/>
        </p:nvSpPr>
        <p:spPr bwMode="auto">
          <a:xfrm>
            <a:off x="5148516" y="4270039"/>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mtClean="0"/>
              <a:t>MEAN</a:t>
            </a:r>
            <a:endParaRPr lang="en-US" altLang="en-US" dirty="0"/>
          </a:p>
        </p:txBody>
      </p:sp>
      <p:sp>
        <p:nvSpPr>
          <p:cNvPr id="15" name="Text Box 7"/>
          <p:cNvSpPr txBox="1">
            <a:spLocks noChangeArrowheads="1"/>
          </p:cNvSpPr>
          <p:nvPr/>
        </p:nvSpPr>
        <p:spPr bwMode="auto">
          <a:xfrm>
            <a:off x="2386765" y="4313158"/>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mtClean="0"/>
              <a:t>MEDIAN</a:t>
            </a:r>
            <a:endParaRPr lang="en-US" altLang="en-US" dirty="0"/>
          </a:p>
        </p:txBody>
      </p:sp>
    </p:spTree>
    <p:extLst>
      <p:ext uri="{BB962C8B-B14F-4D97-AF65-F5344CB8AC3E}">
        <p14:creationId xmlns:p14="http://schemas.microsoft.com/office/powerpoint/2010/main" val="6795238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MEDIAN</a:t>
            </a:r>
            <a:endParaRPr lang="en-US" sz="3000" b="1" dirty="0"/>
          </a:p>
        </p:txBody>
      </p:sp>
      <p:sp>
        <p:nvSpPr>
          <p:cNvPr id="6" name="Rectangle 3"/>
          <p:cNvSpPr txBox="1">
            <a:spLocks noChangeArrowheads="1"/>
          </p:cNvSpPr>
          <p:nvPr/>
        </p:nvSpPr>
        <p:spPr>
          <a:xfrm>
            <a:off x="1097280" y="1574884"/>
            <a:ext cx="10453036"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IF THE RECORDED VALUES FOR A VARIABLE FORM A SYMMETRIC DISTRIBUTION, THE MEDIAN AND MEAN ARE IDENTICAL</a:t>
            </a:r>
          </a:p>
          <a:p>
            <a:pPr>
              <a:buFont typeface="Wingdings" charset="2"/>
              <a:buChar char="§"/>
            </a:pPr>
            <a:endParaRPr lang="en-US" altLang="en-US" dirty="0" smtClean="0"/>
          </a:p>
          <a:p>
            <a:pPr>
              <a:buFont typeface="Wingdings" charset="2"/>
              <a:buChar char="§"/>
            </a:pPr>
            <a:r>
              <a:rPr lang="en-US" altLang="en-US" dirty="0" smtClean="0"/>
              <a:t>IN SKEWED DATA, THE MEAN LIES FURTHER TOWARD THE SKEW THAN THE MEDIAN</a:t>
            </a:r>
            <a:endParaRPr lang="en-US" altLang="en-US" dirty="0"/>
          </a:p>
        </p:txBody>
      </p:sp>
      <p:sp>
        <p:nvSpPr>
          <p:cNvPr id="22" name="Freeform 4"/>
          <p:cNvSpPr>
            <a:spLocks/>
          </p:cNvSpPr>
          <p:nvPr/>
        </p:nvSpPr>
        <p:spPr bwMode="auto">
          <a:xfrm>
            <a:off x="982579" y="3762459"/>
            <a:ext cx="1981200" cy="1233487"/>
          </a:xfrm>
          <a:custGeom>
            <a:avLst/>
            <a:gdLst>
              <a:gd name="T0" fmla="*/ 0 w 1248"/>
              <a:gd name="T1" fmla="*/ 777 h 777"/>
              <a:gd name="T2" fmla="*/ 308 w 1248"/>
              <a:gd name="T3" fmla="*/ 474 h 777"/>
              <a:gd name="T4" fmla="*/ 608 w 1248"/>
              <a:gd name="T5" fmla="*/ 8 h 777"/>
              <a:gd name="T6" fmla="*/ 954 w 1248"/>
              <a:gd name="T7" fmla="*/ 521 h 777"/>
              <a:gd name="T8" fmla="*/ 1248 w 1248"/>
              <a:gd name="T9" fmla="*/ 777 h 777"/>
            </a:gdLst>
            <a:ahLst/>
            <a:cxnLst>
              <a:cxn ang="0">
                <a:pos x="T0" y="T1"/>
              </a:cxn>
              <a:cxn ang="0">
                <a:pos x="T2" y="T3"/>
              </a:cxn>
              <a:cxn ang="0">
                <a:pos x="T4" y="T5"/>
              </a:cxn>
              <a:cxn ang="0">
                <a:pos x="T6" y="T7"/>
              </a:cxn>
              <a:cxn ang="0">
                <a:pos x="T8" y="T9"/>
              </a:cxn>
            </a:cxnLst>
            <a:rect l="0" t="0" r="r" b="b"/>
            <a:pathLst>
              <a:path w="1248" h="777">
                <a:moveTo>
                  <a:pt x="0" y="777"/>
                </a:moveTo>
                <a:cubicBezTo>
                  <a:pt x="51" y="727"/>
                  <a:pt x="207" y="602"/>
                  <a:pt x="308" y="474"/>
                </a:cubicBezTo>
                <a:cubicBezTo>
                  <a:pt x="409" y="346"/>
                  <a:pt x="500" y="0"/>
                  <a:pt x="608" y="8"/>
                </a:cubicBezTo>
                <a:cubicBezTo>
                  <a:pt x="716" y="16"/>
                  <a:pt x="847" y="393"/>
                  <a:pt x="954" y="521"/>
                </a:cubicBezTo>
                <a:cubicBezTo>
                  <a:pt x="1061" y="649"/>
                  <a:pt x="1199" y="734"/>
                  <a:pt x="1248" y="777"/>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 name="Line 6"/>
          <p:cNvSpPr>
            <a:spLocks noChangeShapeType="1"/>
          </p:cNvSpPr>
          <p:nvPr/>
        </p:nvSpPr>
        <p:spPr bwMode="auto">
          <a:xfrm>
            <a:off x="982579" y="5072146"/>
            <a:ext cx="19812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9"/>
          <p:cNvSpPr>
            <a:spLocks noChangeShapeType="1"/>
          </p:cNvSpPr>
          <p:nvPr/>
        </p:nvSpPr>
        <p:spPr bwMode="auto">
          <a:xfrm flipV="1">
            <a:off x="1896979" y="5224546"/>
            <a:ext cx="0" cy="533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Text Box 10"/>
          <p:cNvSpPr txBox="1">
            <a:spLocks noChangeArrowheads="1"/>
          </p:cNvSpPr>
          <p:nvPr/>
        </p:nvSpPr>
        <p:spPr bwMode="auto">
          <a:xfrm>
            <a:off x="2049379" y="5072146"/>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Mean</a:t>
            </a:r>
          </a:p>
        </p:txBody>
      </p:sp>
      <p:sp>
        <p:nvSpPr>
          <p:cNvPr id="26" name="Text Box 11"/>
          <p:cNvSpPr txBox="1">
            <a:spLocks noChangeArrowheads="1"/>
          </p:cNvSpPr>
          <p:nvPr/>
        </p:nvSpPr>
        <p:spPr bwMode="auto">
          <a:xfrm>
            <a:off x="982579" y="5619834"/>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Median</a:t>
            </a:r>
          </a:p>
        </p:txBody>
      </p:sp>
      <p:sp>
        <p:nvSpPr>
          <p:cNvPr id="27" name="Text Box 16"/>
          <p:cNvSpPr txBox="1">
            <a:spLocks noChangeArrowheads="1"/>
          </p:cNvSpPr>
          <p:nvPr/>
        </p:nvSpPr>
        <p:spPr bwMode="auto">
          <a:xfrm>
            <a:off x="1287379" y="3319546"/>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dirty="0">
                <a:solidFill>
                  <a:schemeClr val="tx2"/>
                </a:solidFill>
                <a:latin typeface="Times New Roman" charset="0"/>
              </a:rPr>
              <a:t>Symmetric</a:t>
            </a:r>
          </a:p>
        </p:txBody>
      </p:sp>
      <p:sp>
        <p:nvSpPr>
          <p:cNvPr id="35" name="Freeform 5"/>
          <p:cNvSpPr>
            <a:spLocks/>
          </p:cNvSpPr>
          <p:nvPr/>
        </p:nvSpPr>
        <p:spPr bwMode="auto">
          <a:xfrm>
            <a:off x="5885447" y="3475497"/>
            <a:ext cx="4191000" cy="1431925"/>
          </a:xfrm>
          <a:custGeom>
            <a:avLst/>
            <a:gdLst>
              <a:gd name="T0" fmla="*/ 0 w 2640"/>
              <a:gd name="T1" fmla="*/ 902 h 902"/>
              <a:gd name="T2" fmla="*/ 359 w 2640"/>
              <a:gd name="T3" fmla="*/ 40 h 902"/>
              <a:gd name="T4" fmla="*/ 912 w 2640"/>
              <a:gd name="T5" fmla="*/ 662 h 902"/>
              <a:gd name="T6" fmla="*/ 2640 w 2640"/>
              <a:gd name="T7" fmla="*/ 902 h 902"/>
            </a:gdLst>
            <a:ahLst/>
            <a:cxnLst>
              <a:cxn ang="0">
                <a:pos x="T0" y="T1"/>
              </a:cxn>
              <a:cxn ang="0">
                <a:pos x="T2" y="T3"/>
              </a:cxn>
              <a:cxn ang="0">
                <a:pos x="T4" y="T5"/>
              </a:cxn>
              <a:cxn ang="0">
                <a:pos x="T6" y="T7"/>
              </a:cxn>
            </a:cxnLst>
            <a:rect l="0" t="0" r="r" b="b"/>
            <a:pathLst>
              <a:path w="2640" h="902">
                <a:moveTo>
                  <a:pt x="0" y="902"/>
                </a:moveTo>
                <a:cubicBezTo>
                  <a:pt x="60" y="758"/>
                  <a:pt x="207" y="80"/>
                  <a:pt x="359" y="40"/>
                </a:cubicBezTo>
                <a:cubicBezTo>
                  <a:pt x="511" y="0"/>
                  <a:pt x="532" y="518"/>
                  <a:pt x="912" y="662"/>
                </a:cubicBezTo>
                <a:cubicBezTo>
                  <a:pt x="1292" y="806"/>
                  <a:pt x="2352" y="862"/>
                  <a:pt x="2640" y="902"/>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6" name="Line 7"/>
          <p:cNvSpPr>
            <a:spLocks noChangeShapeType="1"/>
          </p:cNvSpPr>
          <p:nvPr/>
        </p:nvSpPr>
        <p:spPr bwMode="auto">
          <a:xfrm>
            <a:off x="5885447" y="4983622"/>
            <a:ext cx="41910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 name="Line 12"/>
          <p:cNvSpPr>
            <a:spLocks noChangeShapeType="1"/>
          </p:cNvSpPr>
          <p:nvPr/>
        </p:nvSpPr>
        <p:spPr bwMode="auto">
          <a:xfrm flipV="1">
            <a:off x="7609975" y="4983622"/>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8" name="Line 13"/>
          <p:cNvSpPr>
            <a:spLocks noChangeShapeType="1"/>
          </p:cNvSpPr>
          <p:nvPr/>
        </p:nvSpPr>
        <p:spPr bwMode="auto">
          <a:xfrm flipV="1">
            <a:off x="6723647" y="4983622"/>
            <a:ext cx="0" cy="6096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9" name="Text Box 14"/>
          <p:cNvSpPr txBox="1">
            <a:spLocks noChangeArrowheads="1"/>
          </p:cNvSpPr>
          <p:nvPr/>
        </p:nvSpPr>
        <p:spPr bwMode="auto">
          <a:xfrm>
            <a:off x="7866647" y="4983622"/>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Mean</a:t>
            </a:r>
          </a:p>
        </p:txBody>
      </p:sp>
      <p:sp>
        <p:nvSpPr>
          <p:cNvPr id="40" name="Text Box 15"/>
          <p:cNvSpPr txBox="1">
            <a:spLocks noChangeArrowheads="1"/>
          </p:cNvSpPr>
          <p:nvPr/>
        </p:nvSpPr>
        <p:spPr bwMode="auto">
          <a:xfrm>
            <a:off x="5809247" y="5531310"/>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Median</a:t>
            </a:r>
          </a:p>
        </p:txBody>
      </p:sp>
      <p:sp>
        <p:nvSpPr>
          <p:cNvPr id="41" name="Text Box 17"/>
          <p:cNvSpPr txBox="1">
            <a:spLocks noChangeArrowheads="1"/>
          </p:cNvSpPr>
          <p:nvPr/>
        </p:nvSpPr>
        <p:spPr bwMode="auto">
          <a:xfrm>
            <a:off x="7409447" y="330722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a:solidFill>
                  <a:schemeClr val="tx2"/>
                </a:solidFill>
                <a:latin typeface="Times New Roman" charset="0"/>
              </a:rPr>
              <a:t>Skewed</a:t>
            </a:r>
          </a:p>
        </p:txBody>
      </p:sp>
    </p:spTree>
    <p:extLst>
      <p:ext uri="{BB962C8B-B14F-4D97-AF65-F5344CB8AC3E}">
        <p14:creationId xmlns:p14="http://schemas.microsoft.com/office/powerpoint/2010/main" val="954745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MODE</a:t>
            </a:r>
            <a:endParaRPr lang="en-US" sz="3000" b="1" dirty="0"/>
          </a:p>
        </p:txBody>
      </p:sp>
      <p:sp>
        <p:nvSpPr>
          <p:cNvPr id="4" name="Rectangle 3"/>
          <p:cNvSpPr txBox="1">
            <a:spLocks noChangeArrowheads="1"/>
          </p:cNvSpPr>
          <p:nvPr/>
        </p:nvSpPr>
        <p:spPr>
          <a:xfrm>
            <a:off x="1097280" y="1334252"/>
            <a:ext cx="8229600"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THE MOST COMMON DATA POINT IS CALLED THE MODE.</a:t>
            </a:r>
          </a:p>
          <a:p>
            <a:pPr>
              <a:buFont typeface="Wingdings" charset="2"/>
              <a:buChar char="§"/>
            </a:pPr>
            <a:endParaRPr lang="en-US" altLang="en-US" dirty="0" smtClean="0"/>
          </a:p>
          <a:p>
            <a:pPr>
              <a:buFont typeface="Wingdings" charset="2"/>
              <a:buChar char="§"/>
            </a:pPr>
            <a:r>
              <a:rPr lang="en-US" altLang="en-US" dirty="0" smtClean="0"/>
              <a:t>THE COMBINED IQ SCORES FOR CLASSES A &amp; B:</a:t>
            </a:r>
          </a:p>
          <a:p>
            <a:pPr>
              <a:buFont typeface="Wingdings" charset="2"/>
              <a:buNone/>
            </a:pPr>
            <a:r>
              <a:rPr lang="en-US" altLang="en-US" dirty="0" smtClean="0"/>
              <a:t>80 87 89 93 93 96 97 98 102 103 105 106 109 109 109 110 111 115 119 120</a:t>
            </a:r>
          </a:p>
          <a:p>
            <a:pPr>
              <a:buFont typeface="Wingdings" charset="2"/>
              <a:buNone/>
            </a:pPr>
            <a:r>
              <a:rPr lang="en-US" altLang="en-US" dirty="0" smtClean="0"/>
              <a:t>127 128 131 131 140 162</a:t>
            </a:r>
          </a:p>
          <a:p>
            <a:pPr>
              <a:buFont typeface="Wingdings" charset="2"/>
              <a:buNone/>
            </a:pPr>
            <a:endParaRPr lang="en-US" altLang="en-US" dirty="0" smtClean="0"/>
          </a:p>
          <a:p>
            <a:pPr>
              <a:buFont typeface="Wingdings" charset="2"/>
              <a:buNone/>
            </a:pPr>
            <a:r>
              <a:rPr lang="en-US" altLang="en-US" i="1" dirty="0" smtClean="0"/>
              <a:t>**IT IS POSSIBLE TO HAVE MORE THAN ONE MODE!**</a:t>
            </a:r>
            <a:endParaRPr lang="en-US" altLang="en-US" dirty="0"/>
          </a:p>
        </p:txBody>
      </p:sp>
    </p:spTree>
    <p:extLst>
      <p:ext uri="{BB962C8B-B14F-4D97-AF65-F5344CB8AC3E}">
        <p14:creationId xmlns:p14="http://schemas.microsoft.com/office/powerpoint/2010/main" val="1638228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MODE</a:t>
            </a:r>
            <a:endParaRPr lang="en-US" sz="3000" b="1" dirty="0"/>
          </a:p>
        </p:txBody>
      </p:sp>
      <p:sp>
        <p:nvSpPr>
          <p:cNvPr id="6" name="Rectangle 3"/>
          <p:cNvSpPr txBox="1">
            <a:spLocks noChangeArrowheads="1"/>
          </p:cNvSpPr>
          <p:nvPr/>
        </p:nvSpPr>
        <p:spPr>
          <a:xfrm>
            <a:off x="1097279" y="1370347"/>
            <a:ext cx="5447899"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IT MAY NOT BE AT THE CENTER OF A DISTRIBUTION.</a:t>
            </a:r>
          </a:p>
          <a:p>
            <a:pPr>
              <a:buFont typeface="Wingdings" charset="2"/>
              <a:buChar char="§"/>
            </a:pPr>
            <a:endParaRPr lang="en-US" altLang="en-US" dirty="0" smtClean="0"/>
          </a:p>
          <a:p>
            <a:pPr>
              <a:buFont typeface="Wingdings" charset="2"/>
              <a:buChar char="§"/>
            </a:pPr>
            <a:r>
              <a:rPr lang="en-US" altLang="en-US" dirty="0" smtClean="0"/>
              <a:t>DATA DISTRIBUTION ON THE RIGHT IS “BIMODAL” (EVEN STATISTICS CAN BE OPEN-MINDED)</a:t>
            </a:r>
          </a:p>
          <a:p>
            <a:pPr marL="571500" indent="-571500">
              <a:buFont typeface="Wingdings" charset="2"/>
              <a:buNone/>
            </a:pPr>
            <a:endParaRPr lang="en-US" altLang="en-US" dirty="0" smtClean="0"/>
          </a:p>
          <a:p>
            <a:pPr marL="571500" indent="-571500">
              <a:buFont typeface="Wingdings" charset="2"/>
              <a:buNone/>
            </a:pPr>
            <a:endParaRPr lang="en-US" altLang="en-US" dirty="0" smtClean="0"/>
          </a:p>
          <a:p>
            <a:pPr marL="571500" indent="-571500">
              <a:buFont typeface="Wingdings" charset="2"/>
              <a:buNone/>
            </a:pPr>
            <a:endParaRPr lang="en-US" altLang="en-US" dirty="0"/>
          </a:p>
        </p:txBody>
      </p:sp>
      <p:pic>
        <p:nvPicPr>
          <p:cNvPr id="8"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458354" y="1529346"/>
            <a:ext cx="5318965" cy="4252663"/>
          </a:xfrm>
          <a:prstGeom prst="rect">
            <a:avLst/>
          </a:prstGeom>
          <a:noFill/>
          <a:ln/>
        </p:spPr>
      </p:pic>
    </p:spTree>
    <p:extLst>
      <p:ext uri="{BB962C8B-B14F-4D97-AF65-F5344CB8AC3E}">
        <p14:creationId xmlns:p14="http://schemas.microsoft.com/office/powerpoint/2010/main" val="365026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MODE</a:t>
            </a:r>
            <a:endParaRPr lang="en-US" sz="3000" b="1" dirty="0"/>
          </a:p>
        </p:txBody>
      </p:sp>
      <p:sp>
        <p:nvSpPr>
          <p:cNvPr id="7" name="Rectangle 3"/>
          <p:cNvSpPr txBox="1">
            <a:spLocks noChangeArrowheads="1"/>
          </p:cNvSpPr>
          <p:nvPr/>
        </p:nvSpPr>
        <p:spPr>
          <a:xfrm>
            <a:off x="457200" y="1045491"/>
            <a:ext cx="8229600"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IT MAY GIVE YOU THE MOST LIKELY EXPERIENCE RATHER THAN THE “TYPICAL” OR “CENTRAL” EXPERIENCE</a:t>
            </a:r>
          </a:p>
          <a:p>
            <a:pPr>
              <a:buFont typeface="Wingdings" charset="2"/>
              <a:buChar char="§"/>
            </a:pPr>
            <a:r>
              <a:rPr lang="en-US" altLang="en-US" dirty="0" smtClean="0"/>
              <a:t>IN SYMMETRIC DISTRIBUTIONS, THE MEAN, MEDIAN, AND MODE ARE THE SAME</a:t>
            </a:r>
          </a:p>
          <a:p>
            <a:pPr>
              <a:buFont typeface="Wingdings" charset="2"/>
              <a:buChar char="§"/>
            </a:pPr>
            <a:r>
              <a:rPr lang="en-US" altLang="en-US" dirty="0" smtClean="0"/>
              <a:t>IN SKEWED DATA, THE MEAN AND MEDIAN LIE FURTHER TOWARD THE SKEW THAN THE MODE</a:t>
            </a:r>
          </a:p>
          <a:p>
            <a:pPr>
              <a:buFont typeface="Wingdings" charset="2"/>
              <a:buChar char="§"/>
            </a:pPr>
            <a:endParaRPr lang="en-US" altLang="en-US" dirty="0" smtClean="0"/>
          </a:p>
          <a:p>
            <a:pPr>
              <a:buFont typeface="Wingdings" charset="2"/>
              <a:buChar char="§"/>
            </a:pPr>
            <a:endParaRPr lang="en-US" altLang="en-US" dirty="0"/>
          </a:p>
        </p:txBody>
      </p:sp>
      <p:sp>
        <p:nvSpPr>
          <p:cNvPr id="23" name="Line 4"/>
          <p:cNvSpPr>
            <a:spLocks noChangeShapeType="1"/>
          </p:cNvSpPr>
          <p:nvPr/>
        </p:nvSpPr>
        <p:spPr bwMode="auto">
          <a:xfrm flipV="1">
            <a:off x="2164080" y="5113421"/>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Text Box 6"/>
          <p:cNvSpPr txBox="1">
            <a:spLocks noChangeArrowheads="1"/>
          </p:cNvSpPr>
          <p:nvPr/>
        </p:nvSpPr>
        <p:spPr bwMode="auto">
          <a:xfrm>
            <a:off x="1097280" y="53420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Median</a:t>
            </a:r>
          </a:p>
        </p:txBody>
      </p:sp>
      <p:sp>
        <p:nvSpPr>
          <p:cNvPr id="25" name="Text Box 7"/>
          <p:cNvSpPr txBox="1">
            <a:spLocks noChangeArrowheads="1"/>
          </p:cNvSpPr>
          <p:nvPr/>
        </p:nvSpPr>
        <p:spPr bwMode="auto">
          <a:xfrm>
            <a:off x="2316480" y="5113421"/>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Mean</a:t>
            </a:r>
          </a:p>
        </p:txBody>
      </p:sp>
      <p:sp>
        <p:nvSpPr>
          <p:cNvPr id="26" name="Line 8"/>
          <p:cNvSpPr>
            <a:spLocks noChangeShapeType="1"/>
          </p:cNvSpPr>
          <p:nvPr/>
        </p:nvSpPr>
        <p:spPr bwMode="auto">
          <a:xfrm>
            <a:off x="1249680" y="5113421"/>
            <a:ext cx="19812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Text Box 15"/>
          <p:cNvSpPr txBox="1">
            <a:spLocks noChangeArrowheads="1"/>
          </p:cNvSpPr>
          <p:nvPr/>
        </p:nvSpPr>
        <p:spPr bwMode="auto">
          <a:xfrm>
            <a:off x="2240280" y="5661109"/>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Mode</a:t>
            </a:r>
          </a:p>
        </p:txBody>
      </p:sp>
      <p:sp>
        <p:nvSpPr>
          <p:cNvPr id="28" name="Freeform 19"/>
          <p:cNvSpPr>
            <a:spLocks/>
          </p:cNvSpPr>
          <p:nvPr/>
        </p:nvSpPr>
        <p:spPr bwMode="auto">
          <a:xfrm>
            <a:off x="1249680" y="3803734"/>
            <a:ext cx="1981200" cy="1233487"/>
          </a:xfrm>
          <a:custGeom>
            <a:avLst/>
            <a:gdLst>
              <a:gd name="T0" fmla="*/ 0 w 1248"/>
              <a:gd name="T1" fmla="*/ 777 h 777"/>
              <a:gd name="T2" fmla="*/ 308 w 1248"/>
              <a:gd name="T3" fmla="*/ 474 h 777"/>
              <a:gd name="T4" fmla="*/ 608 w 1248"/>
              <a:gd name="T5" fmla="*/ 8 h 777"/>
              <a:gd name="T6" fmla="*/ 954 w 1248"/>
              <a:gd name="T7" fmla="*/ 521 h 777"/>
              <a:gd name="T8" fmla="*/ 1248 w 1248"/>
              <a:gd name="T9" fmla="*/ 777 h 777"/>
            </a:gdLst>
            <a:ahLst/>
            <a:cxnLst>
              <a:cxn ang="0">
                <a:pos x="T0" y="T1"/>
              </a:cxn>
              <a:cxn ang="0">
                <a:pos x="T2" y="T3"/>
              </a:cxn>
              <a:cxn ang="0">
                <a:pos x="T4" y="T5"/>
              </a:cxn>
              <a:cxn ang="0">
                <a:pos x="T6" y="T7"/>
              </a:cxn>
              <a:cxn ang="0">
                <a:pos x="T8" y="T9"/>
              </a:cxn>
            </a:cxnLst>
            <a:rect l="0" t="0" r="r" b="b"/>
            <a:pathLst>
              <a:path w="1248" h="777">
                <a:moveTo>
                  <a:pt x="0" y="777"/>
                </a:moveTo>
                <a:cubicBezTo>
                  <a:pt x="51" y="727"/>
                  <a:pt x="207" y="602"/>
                  <a:pt x="308" y="474"/>
                </a:cubicBezTo>
                <a:cubicBezTo>
                  <a:pt x="409" y="346"/>
                  <a:pt x="500" y="0"/>
                  <a:pt x="608" y="8"/>
                </a:cubicBezTo>
                <a:cubicBezTo>
                  <a:pt x="716" y="16"/>
                  <a:pt x="847" y="393"/>
                  <a:pt x="954" y="521"/>
                </a:cubicBezTo>
                <a:cubicBezTo>
                  <a:pt x="1061" y="649"/>
                  <a:pt x="1199" y="734"/>
                  <a:pt x="1248" y="777"/>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Text Box 20"/>
          <p:cNvSpPr txBox="1">
            <a:spLocks noChangeArrowheads="1"/>
          </p:cNvSpPr>
          <p:nvPr/>
        </p:nvSpPr>
        <p:spPr bwMode="auto">
          <a:xfrm>
            <a:off x="1554480" y="3360821"/>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a:solidFill>
                  <a:schemeClr val="tx2"/>
                </a:solidFill>
                <a:latin typeface="Times New Roman" charset="0"/>
              </a:rPr>
              <a:t>Symmetric</a:t>
            </a:r>
          </a:p>
        </p:txBody>
      </p:sp>
      <p:sp>
        <p:nvSpPr>
          <p:cNvPr id="30" name="Line 4"/>
          <p:cNvSpPr>
            <a:spLocks noChangeShapeType="1"/>
          </p:cNvSpPr>
          <p:nvPr/>
        </p:nvSpPr>
        <p:spPr bwMode="auto">
          <a:xfrm flipV="1">
            <a:off x="2164080" y="5305926"/>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1" name="Line 4"/>
          <p:cNvSpPr>
            <a:spLocks noChangeShapeType="1"/>
          </p:cNvSpPr>
          <p:nvPr/>
        </p:nvSpPr>
        <p:spPr bwMode="auto">
          <a:xfrm flipV="1">
            <a:off x="2164080" y="5496176"/>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2" name="Line 9"/>
          <p:cNvSpPr>
            <a:spLocks noChangeShapeType="1"/>
          </p:cNvSpPr>
          <p:nvPr/>
        </p:nvSpPr>
        <p:spPr bwMode="auto">
          <a:xfrm>
            <a:off x="6202680" y="5030702"/>
            <a:ext cx="41910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3" name="Text Box 10"/>
          <p:cNvSpPr txBox="1">
            <a:spLocks noChangeArrowheads="1"/>
          </p:cNvSpPr>
          <p:nvPr/>
        </p:nvSpPr>
        <p:spPr bwMode="auto">
          <a:xfrm>
            <a:off x="6888480" y="5578390"/>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Median</a:t>
            </a:r>
          </a:p>
        </p:txBody>
      </p:sp>
      <p:sp>
        <p:nvSpPr>
          <p:cNvPr id="34" name="Text Box 11"/>
          <p:cNvSpPr txBox="1">
            <a:spLocks noChangeArrowheads="1"/>
          </p:cNvSpPr>
          <p:nvPr/>
        </p:nvSpPr>
        <p:spPr bwMode="auto">
          <a:xfrm>
            <a:off x="7802880" y="5578390"/>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Mean</a:t>
            </a:r>
          </a:p>
        </p:txBody>
      </p:sp>
      <p:sp>
        <p:nvSpPr>
          <p:cNvPr id="35" name="Line 12"/>
          <p:cNvSpPr>
            <a:spLocks noChangeShapeType="1"/>
          </p:cNvSpPr>
          <p:nvPr/>
        </p:nvSpPr>
        <p:spPr bwMode="auto">
          <a:xfrm flipV="1">
            <a:off x="7117080" y="5030702"/>
            <a:ext cx="0" cy="6096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6" name="Line 13"/>
          <p:cNvSpPr>
            <a:spLocks noChangeShapeType="1"/>
          </p:cNvSpPr>
          <p:nvPr/>
        </p:nvSpPr>
        <p:spPr bwMode="auto">
          <a:xfrm flipV="1">
            <a:off x="7879080" y="5030702"/>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 name="Line 16"/>
          <p:cNvSpPr>
            <a:spLocks noChangeShapeType="1"/>
          </p:cNvSpPr>
          <p:nvPr/>
        </p:nvSpPr>
        <p:spPr bwMode="auto">
          <a:xfrm flipV="1">
            <a:off x="6736080" y="5030702"/>
            <a:ext cx="0" cy="685800"/>
          </a:xfrm>
          <a:prstGeom prst="line">
            <a:avLst/>
          </a:prstGeom>
          <a:noFill/>
          <a:ln w="9525">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8" name="Text Box 17"/>
          <p:cNvSpPr txBox="1">
            <a:spLocks noChangeArrowheads="1"/>
          </p:cNvSpPr>
          <p:nvPr/>
        </p:nvSpPr>
        <p:spPr bwMode="auto">
          <a:xfrm>
            <a:off x="6126480" y="5578390"/>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Mode</a:t>
            </a:r>
          </a:p>
        </p:txBody>
      </p:sp>
      <p:sp>
        <p:nvSpPr>
          <p:cNvPr id="39" name="Freeform 18"/>
          <p:cNvSpPr>
            <a:spLocks/>
          </p:cNvSpPr>
          <p:nvPr/>
        </p:nvSpPr>
        <p:spPr bwMode="auto">
          <a:xfrm>
            <a:off x="6202680" y="3522577"/>
            <a:ext cx="4191000" cy="1431925"/>
          </a:xfrm>
          <a:custGeom>
            <a:avLst/>
            <a:gdLst>
              <a:gd name="T0" fmla="*/ 0 w 2640"/>
              <a:gd name="T1" fmla="*/ 902 h 902"/>
              <a:gd name="T2" fmla="*/ 359 w 2640"/>
              <a:gd name="T3" fmla="*/ 40 h 902"/>
              <a:gd name="T4" fmla="*/ 912 w 2640"/>
              <a:gd name="T5" fmla="*/ 662 h 902"/>
              <a:gd name="T6" fmla="*/ 2640 w 2640"/>
              <a:gd name="T7" fmla="*/ 902 h 902"/>
            </a:gdLst>
            <a:ahLst/>
            <a:cxnLst>
              <a:cxn ang="0">
                <a:pos x="T0" y="T1"/>
              </a:cxn>
              <a:cxn ang="0">
                <a:pos x="T2" y="T3"/>
              </a:cxn>
              <a:cxn ang="0">
                <a:pos x="T4" y="T5"/>
              </a:cxn>
              <a:cxn ang="0">
                <a:pos x="T6" y="T7"/>
              </a:cxn>
            </a:cxnLst>
            <a:rect l="0" t="0" r="r" b="b"/>
            <a:pathLst>
              <a:path w="2640" h="902">
                <a:moveTo>
                  <a:pt x="0" y="902"/>
                </a:moveTo>
                <a:cubicBezTo>
                  <a:pt x="60" y="758"/>
                  <a:pt x="207" y="80"/>
                  <a:pt x="359" y="40"/>
                </a:cubicBezTo>
                <a:cubicBezTo>
                  <a:pt x="511" y="0"/>
                  <a:pt x="532" y="518"/>
                  <a:pt x="912" y="662"/>
                </a:cubicBezTo>
                <a:cubicBezTo>
                  <a:pt x="1292" y="806"/>
                  <a:pt x="2352" y="862"/>
                  <a:pt x="2640" y="902"/>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0" name="Text Box 21"/>
          <p:cNvSpPr txBox="1">
            <a:spLocks noChangeArrowheads="1"/>
          </p:cNvSpPr>
          <p:nvPr/>
        </p:nvSpPr>
        <p:spPr bwMode="auto">
          <a:xfrm>
            <a:off x="7726680" y="335430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2400" dirty="0">
                <a:solidFill>
                  <a:schemeClr val="tx2"/>
                </a:solidFill>
                <a:latin typeface="Times New Roman" charset="0"/>
              </a:rPr>
              <a:t>Skewed</a:t>
            </a:r>
          </a:p>
        </p:txBody>
      </p:sp>
    </p:spTree>
    <p:extLst>
      <p:ext uri="{BB962C8B-B14F-4D97-AF65-F5344CB8AC3E}">
        <p14:creationId xmlns:p14="http://schemas.microsoft.com/office/powerpoint/2010/main" val="116088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REAL BUSINESS WORLD APPLICATIONS THAT USE STATISTICS</a:t>
            </a:r>
            <a:endParaRPr lang="en-US" sz="3000" b="1" dirty="0"/>
          </a:p>
        </p:txBody>
      </p:sp>
      <p:sp>
        <p:nvSpPr>
          <p:cNvPr id="3" name="Content Placeholder 2"/>
          <p:cNvSpPr>
            <a:spLocks noGrp="1"/>
          </p:cNvSpPr>
          <p:nvPr>
            <p:ph idx="1"/>
          </p:nvPr>
        </p:nvSpPr>
        <p:spPr>
          <a:xfrm>
            <a:off x="1097280" y="1660356"/>
            <a:ext cx="10058400" cy="4653905"/>
          </a:xfrm>
        </p:spPr>
        <p:txBody>
          <a:bodyPr/>
          <a:lstStyle/>
          <a:p>
            <a:pPr>
              <a:buFont typeface="Wingdings" charset="2"/>
              <a:buChar char="§"/>
            </a:pPr>
            <a:r>
              <a:rPr lang="sk-SK" altLang="en-US" dirty="0" smtClean="0"/>
              <a:t>FINANCE – CORRELATION AND REGRESSION, INDEX NUMBERS, TIME SERIES ANALYSIS</a:t>
            </a:r>
          </a:p>
          <a:p>
            <a:pPr>
              <a:buFont typeface="Wingdings" charset="2"/>
              <a:buChar char="§"/>
            </a:pPr>
            <a:endParaRPr lang="sk-SK" altLang="en-US" dirty="0" smtClean="0"/>
          </a:p>
          <a:p>
            <a:pPr>
              <a:buFont typeface="Wingdings" charset="2"/>
              <a:buChar char="§"/>
            </a:pPr>
            <a:r>
              <a:rPr lang="sk-SK" altLang="en-US" dirty="0" smtClean="0"/>
              <a:t>MARKETING – HYPOTHESIS TESTING, CHI-SQUARE TESTS, A/B TESTING</a:t>
            </a:r>
          </a:p>
          <a:p>
            <a:pPr>
              <a:buFont typeface="Wingdings" charset="2"/>
              <a:buChar char="§"/>
            </a:pPr>
            <a:endParaRPr lang="sk-SK" altLang="en-US" dirty="0" smtClean="0"/>
          </a:p>
          <a:p>
            <a:pPr>
              <a:buFont typeface="Wingdings" charset="2"/>
              <a:buChar char="§"/>
            </a:pPr>
            <a:r>
              <a:rPr lang="sk-SK" altLang="en-US" dirty="0" smtClean="0"/>
              <a:t>PERSONAL – HYPOTHESIS TESTING, CHI-SQUARE TESTS, NONPARAMETRIC TESTS</a:t>
            </a:r>
          </a:p>
          <a:p>
            <a:pPr>
              <a:buFont typeface="Wingdings" charset="2"/>
              <a:buChar char="§"/>
            </a:pPr>
            <a:endParaRPr lang="sk-SK" altLang="en-US" dirty="0" smtClean="0"/>
          </a:p>
          <a:p>
            <a:pPr>
              <a:buFont typeface="Wingdings" charset="2"/>
              <a:buChar char="§"/>
            </a:pPr>
            <a:r>
              <a:rPr lang="sk-SK" altLang="en-US" dirty="0" smtClean="0"/>
              <a:t>OPERATING  MANAGEMENT – HYPOTHESIS TESTING, ESTIMATION, ANALYSIS OF VARIANCE (ANOVA), TIME SERIES ANALYSIS</a:t>
            </a:r>
            <a:endParaRPr lang="sk-SK" altLang="en-US" dirty="0"/>
          </a:p>
        </p:txBody>
      </p:sp>
    </p:spTree>
    <p:extLst>
      <p:ext uri="{BB962C8B-B14F-4D97-AF65-F5344CB8AC3E}">
        <p14:creationId xmlns:p14="http://schemas.microsoft.com/office/powerpoint/2010/main" val="134926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PROBLEMS</a:t>
            </a:r>
            <a:endParaRPr lang="en-US" sz="3000" b="1" dirty="0"/>
          </a:p>
        </p:txBody>
      </p:sp>
      <p:sp>
        <p:nvSpPr>
          <p:cNvPr id="7" name="Rectangle 3"/>
          <p:cNvSpPr txBox="1">
            <a:spLocks noChangeArrowheads="1"/>
          </p:cNvSpPr>
          <p:nvPr/>
        </p:nvSpPr>
        <p:spPr>
          <a:xfrm>
            <a:off x="457200" y="1045491"/>
            <a:ext cx="8229600"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a:p>
        </p:txBody>
      </p:sp>
      <p:sp>
        <p:nvSpPr>
          <p:cNvPr id="3" name="Rectangle 2"/>
          <p:cNvSpPr/>
          <p:nvPr/>
        </p:nvSpPr>
        <p:spPr>
          <a:xfrm>
            <a:off x="1097280" y="1246818"/>
            <a:ext cx="10741794" cy="1015663"/>
          </a:xfrm>
          <a:prstGeom prst="rect">
            <a:avLst/>
          </a:prstGeom>
        </p:spPr>
        <p:txBody>
          <a:bodyPr wrap="square">
            <a:spAutoFit/>
          </a:bodyPr>
          <a:lstStyle/>
          <a:p>
            <a:r>
              <a:rPr lang="en-US" sz="2000" dirty="0"/>
              <a:t>Situation A </a:t>
            </a:r>
            <a:endParaRPr lang="en-US" sz="2000" dirty="0" smtClean="0"/>
          </a:p>
          <a:p>
            <a:r>
              <a:rPr lang="en-US" sz="2000" dirty="0" smtClean="0"/>
              <a:t>There </a:t>
            </a:r>
            <a:r>
              <a:rPr lang="en-US" sz="2000" dirty="0"/>
              <a:t>are three different basketball teams and each has played five games. You have each team's score from each of its </a:t>
            </a:r>
            <a:r>
              <a:rPr lang="en-US" sz="2000" dirty="0" smtClean="0"/>
              <a:t>games:</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324133252"/>
              </p:ext>
            </p:extLst>
          </p:nvPr>
        </p:nvGraphicFramePr>
        <p:xfrm>
          <a:off x="1097280" y="2273256"/>
          <a:ext cx="8128002" cy="14833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n-US" dirty="0" smtClean="0"/>
                        <a:t>TEAMS</a:t>
                      </a:r>
                      <a:endParaRPr lang="en-US" dirty="0"/>
                    </a:p>
                  </a:txBody>
                  <a:tcPr/>
                </a:tc>
                <a:tc>
                  <a:txBody>
                    <a:bodyPr/>
                    <a:lstStyle/>
                    <a:p>
                      <a:r>
                        <a:rPr lang="en-US" dirty="0" smtClean="0"/>
                        <a:t>GAME</a:t>
                      </a:r>
                      <a:r>
                        <a:rPr lang="en-US" baseline="0" dirty="0" smtClean="0"/>
                        <a:t> 1</a:t>
                      </a:r>
                      <a:endParaRPr lang="en-US" dirty="0"/>
                    </a:p>
                  </a:txBody>
                  <a:tcPr/>
                </a:tc>
                <a:tc>
                  <a:txBody>
                    <a:bodyPr/>
                    <a:lstStyle/>
                    <a:p>
                      <a:r>
                        <a:rPr lang="en-US" dirty="0" smtClean="0"/>
                        <a:t>GAME</a:t>
                      </a:r>
                      <a:r>
                        <a:rPr lang="en-US" baseline="0" dirty="0" smtClean="0"/>
                        <a:t> 2</a:t>
                      </a:r>
                      <a:endParaRPr lang="en-US" dirty="0"/>
                    </a:p>
                  </a:txBody>
                  <a:tcPr/>
                </a:tc>
                <a:tc>
                  <a:txBody>
                    <a:bodyPr/>
                    <a:lstStyle/>
                    <a:p>
                      <a:r>
                        <a:rPr lang="en-US" dirty="0" smtClean="0"/>
                        <a:t>GAME 3</a:t>
                      </a:r>
                      <a:endParaRPr lang="en-US" dirty="0"/>
                    </a:p>
                  </a:txBody>
                  <a:tcPr/>
                </a:tc>
                <a:tc>
                  <a:txBody>
                    <a:bodyPr/>
                    <a:lstStyle/>
                    <a:p>
                      <a:r>
                        <a:rPr lang="en-US" dirty="0" smtClean="0"/>
                        <a:t>GAME 4</a:t>
                      </a:r>
                      <a:endParaRPr lang="en-US" dirty="0"/>
                    </a:p>
                  </a:txBody>
                  <a:tcPr/>
                </a:tc>
                <a:tc>
                  <a:txBody>
                    <a:bodyPr/>
                    <a:lstStyle/>
                    <a:p>
                      <a:r>
                        <a:rPr lang="en-US" dirty="0" smtClean="0"/>
                        <a:t>GAME 5</a:t>
                      </a:r>
                      <a:endParaRPr lang="en-US" dirty="0"/>
                    </a:p>
                  </a:txBody>
                  <a:tcPr/>
                </a:tc>
              </a:tr>
              <a:tr h="370840">
                <a:tc>
                  <a:txBody>
                    <a:bodyPr/>
                    <a:lstStyle/>
                    <a:p>
                      <a:r>
                        <a:rPr lang="en-US" dirty="0" smtClean="0"/>
                        <a:t>JAGUARS</a:t>
                      </a:r>
                      <a:endParaRPr lang="en-US" dirty="0"/>
                    </a:p>
                  </a:txBody>
                  <a:tcPr/>
                </a:tc>
                <a:tc>
                  <a:txBody>
                    <a:bodyPr/>
                    <a:lstStyle/>
                    <a:p>
                      <a:r>
                        <a:rPr lang="en-US" dirty="0" smtClean="0"/>
                        <a:t>67</a:t>
                      </a:r>
                      <a:endParaRPr lang="en-US" dirty="0"/>
                    </a:p>
                  </a:txBody>
                  <a:tcPr/>
                </a:tc>
                <a:tc>
                  <a:txBody>
                    <a:bodyPr/>
                    <a:lstStyle/>
                    <a:p>
                      <a:r>
                        <a:rPr lang="en-US" dirty="0" smtClean="0"/>
                        <a:t>87</a:t>
                      </a:r>
                      <a:endParaRPr lang="en-US" dirty="0"/>
                    </a:p>
                  </a:txBody>
                  <a:tcPr/>
                </a:tc>
                <a:tc>
                  <a:txBody>
                    <a:bodyPr/>
                    <a:lstStyle/>
                    <a:p>
                      <a:r>
                        <a:rPr lang="en-US" dirty="0" smtClean="0"/>
                        <a:t>54</a:t>
                      </a:r>
                      <a:endParaRPr lang="en-US" dirty="0"/>
                    </a:p>
                  </a:txBody>
                  <a:tcPr/>
                </a:tc>
                <a:tc>
                  <a:txBody>
                    <a:bodyPr/>
                    <a:lstStyle/>
                    <a:p>
                      <a:r>
                        <a:rPr lang="en-US" dirty="0" smtClean="0"/>
                        <a:t>99</a:t>
                      </a:r>
                      <a:endParaRPr lang="en-US" dirty="0"/>
                    </a:p>
                  </a:txBody>
                  <a:tcPr/>
                </a:tc>
                <a:tc>
                  <a:txBody>
                    <a:bodyPr/>
                    <a:lstStyle/>
                    <a:p>
                      <a:r>
                        <a:rPr lang="en-US" dirty="0" smtClean="0"/>
                        <a:t>78</a:t>
                      </a:r>
                      <a:endParaRPr lang="en-US" dirty="0"/>
                    </a:p>
                  </a:txBody>
                  <a:tcPr/>
                </a:tc>
              </a:tr>
              <a:tr h="370840">
                <a:tc>
                  <a:txBody>
                    <a:bodyPr/>
                    <a:lstStyle/>
                    <a:p>
                      <a:r>
                        <a:rPr lang="en-US" dirty="0" smtClean="0"/>
                        <a:t>WOLVES</a:t>
                      </a:r>
                      <a:endParaRPr lang="en-US" dirty="0"/>
                    </a:p>
                  </a:txBody>
                  <a:tcPr/>
                </a:tc>
                <a:tc>
                  <a:txBody>
                    <a:bodyPr/>
                    <a:lstStyle/>
                    <a:p>
                      <a:r>
                        <a:rPr lang="en-US" dirty="0" smtClean="0"/>
                        <a:t>85</a:t>
                      </a:r>
                      <a:endParaRPr lang="en-US" dirty="0"/>
                    </a:p>
                  </a:txBody>
                  <a:tcPr/>
                </a:tc>
                <a:tc>
                  <a:txBody>
                    <a:bodyPr/>
                    <a:lstStyle/>
                    <a:p>
                      <a:r>
                        <a:rPr lang="en-US" dirty="0" smtClean="0"/>
                        <a:t>90</a:t>
                      </a:r>
                      <a:endParaRPr lang="en-US" dirty="0"/>
                    </a:p>
                  </a:txBody>
                  <a:tcPr/>
                </a:tc>
                <a:tc>
                  <a:txBody>
                    <a:bodyPr/>
                    <a:lstStyle/>
                    <a:p>
                      <a:r>
                        <a:rPr lang="en-US" dirty="0" smtClean="0"/>
                        <a:t>44</a:t>
                      </a:r>
                      <a:endParaRPr lang="en-US" dirty="0"/>
                    </a:p>
                  </a:txBody>
                  <a:tcPr/>
                </a:tc>
                <a:tc>
                  <a:txBody>
                    <a:bodyPr/>
                    <a:lstStyle/>
                    <a:p>
                      <a:r>
                        <a:rPr lang="en-US" dirty="0" smtClean="0"/>
                        <a:t>80</a:t>
                      </a:r>
                      <a:endParaRPr lang="en-US" dirty="0"/>
                    </a:p>
                  </a:txBody>
                  <a:tcPr/>
                </a:tc>
                <a:tc>
                  <a:txBody>
                    <a:bodyPr/>
                    <a:lstStyle/>
                    <a:p>
                      <a:r>
                        <a:rPr lang="en-US" dirty="0" smtClean="0"/>
                        <a:t>46</a:t>
                      </a:r>
                      <a:endParaRPr lang="en-US" dirty="0"/>
                    </a:p>
                  </a:txBody>
                  <a:tcPr/>
                </a:tc>
              </a:tr>
              <a:tr h="370840">
                <a:tc>
                  <a:txBody>
                    <a:bodyPr/>
                    <a:lstStyle/>
                    <a:p>
                      <a:r>
                        <a:rPr lang="en-US" dirty="0" smtClean="0"/>
                        <a:t>LIONS</a:t>
                      </a:r>
                      <a:endParaRPr lang="en-US" dirty="0"/>
                    </a:p>
                  </a:txBody>
                  <a:tcPr/>
                </a:tc>
                <a:tc>
                  <a:txBody>
                    <a:bodyPr/>
                    <a:lstStyle/>
                    <a:p>
                      <a:r>
                        <a:rPr lang="en-US" dirty="0" smtClean="0"/>
                        <a:t>32</a:t>
                      </a:r>
                      <a:endParaRPr lang="en-US" dirty="0"/>
                    </a:p>
                  </a:txBody>
                  <a:tcPr/>
                </a:tc>
                <a:tc>
                  <a:txBody>
                    <a:bodyPr/>
                    <a:lstStyle/>
                    <a:p>
                      <a:r>
                        <a:rPr lang="en-US" dirty="0" smtClean="0"/>
                        <a:t>101</a:t>
                      </a:r>
                      <a:endParaRPr lang="en-US" dirty="0"/>
                    </a:p>
                  </a:txBody>
                  <a:tcPr/>
                </a:tc>
                <a:tc>
                  <a:txBody>
                    <a:bodyPr/>
                    <a:lstStyle/>
                    <a:p>
                      <a:r>
                        <a:rPr lang="en-US" dirty="0" smtClean="0"/>
                        <a:t>65</a:t>
                      </a:r>
                      <a:endParaRPr lang="en-US" dirty="0"/>
                    </a:p>
                  </a:txBody>
                  <a:tcPr/>
                </a:tc>
                <a:tc>
                  <a:txBody>
                    <a:bodyPr/>
                    <a:lstStyle/>
                    <a:p>
                      <a:r>
                        <a:rPr lang="en-US" dirty="0" smtClean="0"/>
                        <a:t>88</a:t>
                      </a:r>
                      <a:endParaRPr lang="en-US" dirty="0"/>
                    </a:p>
                  </a:txBody>
                  <a:tcPr/>
                </a:tc>
                <a:tc>
                  <a:txBody>
                    <a:bodyPr/>
                    <a:lstStyle/>
                    <a:p>
                      <a:r>
                        <a:rPr lang="en-US" dirty="0" smtClean="0"/>
                        <a:t>55</a:t>
                      </a:r>
                      <a:endParaRPr lang="en-US" dirty="0"/>
                    </a:p>
                  </a:txBody>
                  <a:tcPr/>
                </a:tc>
              </a:tr>
            </a:tbl>
          </a:graphicData>
        </a:graphic>
      </p:graphicFrame>
      <p:sp>
        <p:nvSpPr>
          <p:cNvPr id="8" name="Rectangle 7"/>
          <p:cNvSpPr/>
          <p:nvPr/>
        </p:nvSpPr>
        <p:spPr>
          <a:xfrm>
            <a:off x="1037122" y="3973183"/>
            <a:ext cx="10356783" cy="2308324"/>
          </a:xfrm>
          <a:prstGeom prst="rect">
            <a:avLst/>
          </a:prstGeom>
        </p:spPr>
        <p:txBody>
          <a:bodyPr wrap="square">
            <a:spAutoFit/>
          </a:bodyPr>
          <a:lstStyle/>
          <a:p>
            <a:pPr marL="342900" indent="-342900">
              <a:buAutoNum type="arabicPeriod"/>
            </a:pPr>
            <a:r>
              <a:rPr lang="en-US" dirty="0" smtClean="0"/>
              <a:t>SUPPOSE YOU WANT TO JOIN ONE OF THE THREE BASKETBALL TEAMS. YOU WANT TO JOIN THE ONE THAT IS DOING THE BEST SO FAR. IF YOU RANK EACH TEAM BY THEIR MEAN SCORES, WHICH TEAM WOULD YOU JOIN? </a:t>
            </a:r>
          </a:p>
          <a:p>
            <a:pPr marL="342900" indent="-342900">
              <a:buAutoNum type="arabicPeriod"/>
            </a:pPr>
            <a:r>
              <a:rPr lang="en-US" dirty="0" smtClean="0"/>
              <a:t>INSTEAD OF USING MEAN SCORES, YOU USE THE MEDIAN SCORE OF EACH TEAM TO MAKE YOUR DECISION. WHICH TEAM DO YOU JOIN? </a:t>
            </a:r>
          </a:p>
          <a:p>
            <a:pPr marL="342900" indent="-342900">
              <a:buAutoNum type="arabicPeriod"/>
            </a:pPr>
            <a:r>
              <a:rPr lang="en-US" dirty="0" smtClean="0"/>
              <a:t>PRETEND YOU ARE THE COACH OF THE LIONS AND YOU WERE BEING INTERVIEWED ABOUT YOUR TEAM FOR THE LOCAL NEWSPAPER. WOULD IT BE BETTER FOR YOU TO REPORT YOUR MEAN SCORE OR YOUR MEDIAN SCORE?</a:t>
            </a:r>
            <a:endParaRPr lang="en-US" dirty="0"/>
          </a:p>
        </p:txBody>
      </p:sp>
    </p:spTree>
    <p:extLst>
      <p:ext uri="{BB962C8B-B14F-4D97-AF65-F5344CB8AC3E}">
        <p14:creationId xmlns:p14="http://schemas.microsoft.com/office/powerpoint/2010/main" val="2093136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smtClean="0"/>
              <a:t>DESCRIPTIVE STATISTICS</a:t>
            </a:r>
            <a:endParaRPr lang="en-US" sz="3000" b="1" dirty="0"/>
          </a:p>
        </p:txBody>
      </p:sp>
      <p:sp>
        <p:nvSpPr>
          <p:cNvPr id="2" name="Content Placeholder 1"/>
          <p:cNvSpPr>
            <a:spLocks noGrp="1"/>
          </p:cNvSpPr>
          <p:nvPr>
            <p:ph idx="1"/>
          </p:nvPr>
        </p:nvSpPr>
        <p:spPr/>
        <p:txBody>
          <a:bodyPr/>
          <a:lstStyle/>
          <a:p>
            <a:pPr lvl="1">
              <a:lnSpc>
                <a:spcPct val="80000"/>
              </a:lnSpc>
              <a:buClr>
                <a:srgbClr val="00B050"/>
              </a:buClr>
              <a:buFont typeface="Wingdings" charset="2"/>
              <a:buChar char="ü"/>
            </a:pPr>
            <a:r>
              <a:rPr lang="en-US" altLang="en-US" sz="2000" dirty="0" smtClean="0"/>
              <a:t>CENTRAL TENDENCY (OR GROUPS’ “MIDDLE VALUES”)</a:t>
            </a:r>
          </a:p>
          <a:p>
            <a:pPr lvl="2">
              <a:lnSpc>
                <a:spcPct val="80000"/>
              </a:lnSpc>
              <a:buFont typeface="Wingdings" charset="2"/>
              <a:buChar char="§"/>
            </a:pPr>
            <a:r>
              <a:rPr lang="en-US" altLang="en-US" sz="2000" dirty="0" smtClean="0"/>
              <a:t>MEAN</a:t>
            </a:r>
          </a:p>
          <a:p>
            <a:pPr lvl="2">
              <a:lnSpc>
                <a:spcPct val="80000"/>
              </a:lnSpc>
              <a:buFont typeface="Wingdings" charset="2"/>
              <a:buChar char="§"/>
            </a:pPr>
            <a:r>
              <a:rPr lang="en-US" altLang="en-US" sz="2000" dirty="0" smtClean="0"/>
              <a:t>MEDIAN</a:t>
            </a:r>
          </a:p>
          <a:p>
            <a:pPr lvl="2">
              <a:lnSpc>
                <a:spcPct val="80000"/>
              </a:lnSpc>
              <a:buFont typeface="Wingdings" charset="2"/>
              <a:buChar char="§"/>
            </a:pPr>
            <a:r>
              <a:rPr lang="en-US" altLang="en-US" sz="2000" dirty="0" smtClean="0"/>
              <a:t>MODE</a:t>
            </a:r>
          </a:p>
          <a:p>
            <a:pPr lvl="2">
              <a:lnSpc>
                <a:spcPct val="80000"/>
              </a:lnSpc>
              <a:buFont typeface="Wingdings" charset="2"/>
              <a:buChar char="§"/>
            </a:pPr>
            <a:endParaRPr lang="en-US" altLang="en-US" sz="2000" dirty="0"/>
          </a:p>
          <a:p>
            <a:pPr lvl="2">
              <a:lnSpc>
                <a:spcPct val="80000"/>
              </a:lnSpc>
              <a:buFont typeface="Wingdings" charset="2"/>
              <a:buChar char="§"/>
            </a:pPr>
            <a:endParaRPr lang="en-US" altLang="en-US" sz="2000" dirty="0" smtClean="0"/>
          </a:p>
          <a:p>
            <a:pPr lvl="2">
              <a:lnSpc>
                <a:spcPct val="80000"/>
              </a:lnSpc>
              <a:buFont typeface="Wingdings" charset="2"/>
              <a:buChar char="§"/>
            </a:pPr>
            <a:endParaRPr lang="en-US" altLang="en-US" sz="2000" dirty="0" smtClean="0"/>
          </a:p>
          <a:p>
            <a:pPr lvl="1">
              <a:lnSpc>
                <a:spcPct val="80000"/>
              </a:lnSpc>
              <a:buClr>
                <a:schemeClr val="tx2"/>
              </a:buClr>
              <a:buFont typeface="Wingdings" charset="2"/>
              <a:buChar char="q"/>
            </a:pPr>
            <a:r>
              <a:rPr lang="en-US" altLang="en-US" sz="2000" dirty="0" smtClean="0"/>
              <a:t>DISPERSION (OR SUMMARY OF DIFFERENCES WITHIN GROUPS) </a:t>
            </a:r>
          </a:p>
          <a:p>
            <a:pPr lvl="2">
              <a:lnSpc>
                <a:spcPct val="80000"/>
              </a:lnSpc>
              <a:buFont typeface="Wingdings" charset="2"/>
              <a:buChar char="§"/>
            </a:pPr>
            <a:r>
              <a:rPr lang="en-US" altLang="en-US" sz="2000" dirty="0" smtClean="0"/>
              <a:t>RANGE</a:t>
            </a:r>
          </a:p>
          <a:p>
            <a:pPr lvl="2">
              <a:lnSpc>
                <a:spcPct val="80000"/>
              </a:lnSpc>
              <a:buFont typeface="Wingdings" charset="2"/>
              <a:buChar char="§"/>
            </a:pPr>
            <a:r>
              <a:rPr lang="en-US" altLang="en-US" sz="2000" dirty="0" smtClean="0"/>
              <a:t>INTERQUARTILE RANGE</a:t>
            </a:r>
          </a:p>
          <a:p>
            <a:pPr lvl="2">
              <a:lnSpc>
                <a:spcPct val="80000"/>
              </a:lnSpc>
              <a:buFont typeface="Wingdings" charset="2"/>
              <a:buChar char="§"/>
            </a:pPr>
            <a:r>
              <a:rPr lang="en-US" altLang="en-US" sz="2000" dirty="0" smtClean="0"/>
              <a:t>VARIANCE</a:t>
            </a:r>
          </a:p>
          <a:p>
            <a:pPr lvl="2">
              <a:lnSpc>
                <a:spcPct val="80000"/>
              </a:lnSpc>
              <a:buFont typeface="Wingdings" charset="2"/>
              <a:buChar char="§"/>
            </a:pPr>
            <a:r>
              <a:rPr lang="en-US" altLang="en-US" sz="2000" dirty="0" smtClean="0"/>
              <a:t>STANDARD DEVIATION</a:t>
            </a:r>
          </a:p>
          <a:p>
            <a:endParaRPr lang="en-US" dirty="0"/>
          </a:p>
        </p:txBody>
      </p:sp>
    </p:spTree>
    <p:extLst>
      <p:ext uri="{BB962C8B-B14F-4D97-AF65-F5344CB8AC3E}">
        <p14:creationId xmlns:p14="http://schemas.microsoft.com/office/powerpoint/2010/main" val="1265078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RANGE</a:t>
            </a:r>
            <a:endParaRPr lang="en-US" sz="3000" b="1" dirty="0"/>
          </a:p>
        </p:txBody>
      </p:sp>
      <p:sp>
        <p:nvSpPr>
          <p:cNvPr id="2" name="Rectangle 1"/>
          <p:cNvSpPr/>
          <p:nvPr/>
        </p:nvSpPr>
        <p:spPr>
          <a:xfrm>
            <a:off x="1097279" y="1279291"/>
            <a:ext cx="8299383" cy="2062103"/>
          </a:xfrm>
          <a:prstGeom prst="rect">
            <a:avLst/>
          </a:prstGeom>
        </p:spPr>
        <p:txBody>
          <a:bodyPr wrap="square">
            <a:spAutoFit/>
          </a:bodyPr>
          <a:lstStyle/>
          <a:p>
            <a:pPr marL="342900" indent="-342900">
              <a:lnSpc>
                <a:spcPct val="80000"/>
              </a:lnSpc>
              <a:buClr>
                <a:schemeClr val="accent1"/>
              </a:buClr>
              <a:buFont typeface="Wingdings" charset="2"/>
              <a:buChar char="§"/>
            </a:pPr>
            <a:r>
              <a:rPr lang="en-US" altLang="en-US" sz="2000" dirty="0" smtClean="0"/>
              <a:t>THE SPREAD, OR THE DISTANCE, BETWEEN THE LOWEST AND HIGHEST VALUES OF A VARIABLE.</a:t>
            </a:r>
          </a:p>
          <a:p>
            <a:pPr marL="342900" indent="-342900">
              <a:lnSpc>
                <a:spcPct val="80000"/>
              </a:lnSpc>
              <a:buClr>
                <a:schemeClr val="accent1"/>
              </a:buClr>
              <a:buFont typeface="Wingdings" charset="2"/>
              <a:buChar char="§"/>
            </a:pPr>
            <a:endParaRPr lang="en-US" altLang="en-US" sz="2000" dirty="0" smtClean="0"/>
          </a:p>
          <a:p>
            <a:pPr marL="342900" indent="-342900">
              <a:lnSpc>
                <a:spcPct val="80000"/>
              </a:lnSpc>
              <a:buClr>
                <a:schemeClr val="accent1"/>
              </a:buClr>
              <a:buFont typeface="Wingdings" charset="2"/>
              <a:buChar char="§"/>
            </a:pPr>
            <a:r>
              <a:rPr lang="en-US" altLang="en-US" sz="2000" dirty="0" smtClean="0"/>
              <a:t>TO GET THE RANGE FOR A VARIABLE, YOU SUBTRACT ITS LOWEST VALUE FROM ITS HIGHEST VALUE.</a:t>
            </a:r>
          </a:p>
          <a:p>
            <a:pPr marL="342900" indent="-342900">
              <a:lnSpc>
                <a:spcPct val="80000"/>
              </a:lnSpc>
              <a:buClr>
                <a:schemeClr val="accent1"/>
              </a:buClr>
              <a:buFont typeface="Wingdings" charset="2"/>
              <a:buChar char="§"/>
            </a:pPr>
            <a:endParaRPr lang="en-US" altLang="en-US" sz="2000" dirty="0" smtClean="0"/>
          </a:p>
          <a:p>
            <a:pPr marL="342900" indent="-342900">
              <a:lnSpc>
                <a:spcPct val="80000"/>
              </a:lnSpc>
              <a:buClr>
                <a:schemeClr val="accent1"/>
              </a:buClr>
              <a:buFont typeface="Wingdings" charset="2"/>
              <a:buChar char="§"/>
            </a:pPr>
            <a:endParaRPr lang="en-US" altLang="en-US" sz="2000" dirty="0" smtClean="0"/>
          </a:p>
          <a:p>
            <a:pPr marL="342900" indent="-342900">
              <a:lnSpc>
                <a:spcPct val="80000"/>
              </a:lnSpc>
              <a:buClr>
                <a:schemeClr val="accent1"/>
              </a:buClr>
              <a:buFont typeface="Wingdings" charset="2"/>
              <a:buChar char="§"/>
            </a:pPr>
            <a:endParaRPr lang="en-US" altLang="en-US" sz="2000" dirty="0" smtClean="0"/>
          </a:p>
        </p:txBody>
      </p:sp>
      <p:sp>
        <p:nvSpPr>
          <p:cNvPr id="6" name="Rectangle 4"/>
          <p:cNvSpPr>
            <a:spLocks noChangeArrowheads="1"/>
          </p:cNvSpPr>
          <p:nvPr/>
        </p:nvSpPr>
        <p:spPr bwMode="auto">
          <a:xfrm>
            <a:off x="1208370" y="2875548"/>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tx2"/>
              </a:buClr>
              <a:buSzPct val="70000"/>
              <a:buFont typeface="Wingdings" charset="2"/>
              <a:buChar char="l"/>
              <a:defRPr sz="2600">
                <a:solidFill>
                  <a:schemeClr val="tx1"/>
                </a:solidFill>
                <a:latin typeface="Arial" charset="0"/>
              </a:defRPr>
            </a:lvl1pPr>
            <a:lvl2pPr marL="692150" indent="-347663">
              <a:spcBef>
                <a:spcPct val="20000"/>
              </a:spcBef>
              <a:buClr>
                <a:schemeClr val="accent2"/>
              </a:buClr>
              <a:buSzPct val="70000"/>
              <a:buFont typeface="Wingdings" charset="2"/>
              <a:buChar char="l"/>
              <a:defRPr sz="2200">
                <a:solidFill>
                  <a:schemeClr val="tx1"/>
                </a:solidFill>
                <a:latin typeface="Arial" charset="0"/>
              </a:defRPr>
            </a:lvl2pPr>
            <a:lvl3pPr marL="987425" indent="-293688">
              <a:spcBef>
                <a:spcPct val="20000"/>
              </a:spcBef>
              <a:buClr>
                <a:schemeClr val="accent1"/>
              </a:buClr>
              <a:buSzPct val="70000"/>
              <a:buFont typeface="Wingdings" charset="2"/>
              <a:buChar char="l"/>
              <a:defRPr sz="2100">
                <a:solidFill>
                  <a:schemeClr val="tx1"/>
                </a:solidFill>
                <a:latin typeface="Arial" charset="0"/>
              </a:defRPr>
            </a:lvl3pPr>
            <a:lvl4pPr marL="1281113" indent="-292100">
              <a:spcBef>
                <a:spcPct val="20000"/>
              </a:spcBef>
              <a:buClr>
                <a:schemeClr val="tx2"/>
              </a:buClr>
              <a:buSzPct val="75000"/>
              <a:buFont typeface="Wingdings" charset="2"/>
              <a:buChar char="§"/>
              <a:defRPr>
                <a:solidFill>
                  <a:schemeClr val="tx1"/>
                </a:solidFill>
                <a:latin typeface="Arial" charset="0"/>
              </a:defRPr>
            </a:lvl4pPr>
            <a:lvl5pPr marL="1598613" indent="-315913">
              <a:spcBef>
                <a:spcPct val="20000"/>
              </a:spcBef>
              <a:buClr>
                <a:schemeClr val="folHlink"/>
              </a:buClr>
              <a:buSzPct val="80000"/>
              <a:buFont typeface="Wingdings"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9pPr>
          </a:lstStyle>
          <a:p>
            <a:pPr>
              <a:buFont typeface="Wingdings" charset="2"/>
              <a:buNone/>
            </a:pPr>
            <a:r>
              <a:rPr lang="en-US" altLang="en-US" sz="2000" dirty="0" smtClean="0"/>
              <a:t>Class A--IQs of 13 Students	</a:t>
            </a:r>
          </a:p>
          <a:p>
            <a:pPr>
              <a:buFont typeface="Wingdings" charset="2"/>
              <a:buNone/>
            </a:pPr>
            <a:r>
              <a:rPr lang="en-US" altLang="en-US" sz="2000" dirty="0" smtClean="0"/>
              <a:t>102		115		</a:t>
            </a:r>
          </a:p>
          <a:p>
            <a:pPr>
              <a:buFont typeface="Wingdings" charset="2"/>
              <a:buNone/>
            </a:pPr>
            <a:r>
              <a:rPr lang="en-US" altLang="en-US" sz="2000" dirty="0" smtClean="0"/>
              <a:t>128		109	</a:t>
            </a:r>
          </a:p>
          <a:p>
            <a:pPr>
              <a:buFont typeface="Wingdings" charset="2"/>
              <a:buNone/>
            </a:pPr>
            <a:r>
              <a:rPr lang="en-US" altLang="en-US" sz="2000" dirty="0" smtClean="0"/>
              <a:t>131		</a:t>
            </a:r>
            <a:r>
              <a:rPr lang="en-US" altLang="en-US" sz="2000" dirty="0" smtClean="0">
                <a:solidFill>
                  <a:srgbClr val="FD031B"/>
                </a:solidFill>
              </a:rPr>
              <a:t>89	</a:t>
            </a:r>
          </a:p>
          <a:p>
            <a:pPr>
              <a:buFont typeface="Wingdings" charset="2"/>
              <a:buNone/>
            </a:pPr>
            <a:r>
              <a:rPr lang="en-US" altLang="en-US" sz="2000" dirty="0" smtClean="0"/>
              <a:t>98			106		</a:t>
            </a:r>
          </a:p>
          <a:p>
            <a:pPr>
              <a:buFont typeface="Wingdings" charset="2"/>
              <a:buNone/>
            </a:pPr>
            <a:r>
              <a:rPr lang="en-US" altLang="en-US" sz="2000" dirty="0" smtClean="0">
                <a:solidFill>
                  <a:srgbClr val="FD031B"/>
                </a:solidFill>
              </a:rPr>
              <a:t>140</a:t>
            </a:r>
            <a:r>
              <a:rPr lang="en-US" altLang="en-US" sz="2000" dirty="0" smtClean="0"/>
              <a:t>		119		</a:t>
            </a:r>
          </a:p>
          <a:p>
            <a:pPr>
              <a:buFont typeface="Wingdings" charset="2"/>
              <a:buNone/>
            </a:pPr>
            <a:r>
              <a:rPr lang="en-US" altLang="en-US" sz="2000" dirty="0" smtClean="0"/>
              <a:t>93			97</a:t>
            </a:r>
          </a:p>
          <a:p>
            <a:pPr>
              <a:buFont typeface="Wingdings" charset="2"/>
              <a:buNone/>
            </a:pPr>
            <a:r>
              <a:rPr lang="en-US" altLang="en-US" sz="2000" dirty="0" smtClean="0"/>
              <a:t>110</a:t>
            </a:r>
          </a:p>
          <a:p>
            <a:pPr>
              <a:buFont typeface="Wingdings" charset="2"/>
              <a:buNone/>
            </a:pPr>
            <a:r>
              <a:rPr lang="en-US" altLang="en-US" sz="2000" b="1" dirty="0" smtClean="0"/>
              <a:t>Class A Range = 140 - 89 = 51</a:t>
            </a:r>
            <a:endParaRPr lang="en-US" altLang="en-US" sz="2000" dirty="0"/>
          </a:p>
        </p:txBody>
      </p:sp>
      <p:sp>
        <p:nvSpPr>
          <p:cNvPr id="7" name="Rectangle 5"/>
          <p:cNvSpPr>
            <a:spLocks noChangeArrowheads="1"/>
          </p:cNvSpPr>
          <p:nvPr/>
        </p:nvSpPr>
        <p:spPr bwMode="auto">
          <a:xfrm>
            <a:off x="6348663" y="2875548"/>
            <a:ext cx="4038600"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tx2"/>
              </a:buClr>
              <a:buSzPct val="70000"/>
              <a:buFont typeface="Wingdings" charset="2"/>
              <a:buChar char="l"/>
              <a:defRPr sz="2600">
                <a:solidFill>
                  <a:schemeClr val="tx1"/>
                </a:solidFill>
                <a:latin typeface="Arial" charset="0"/>
              </a:defRPr>
            </a:lvl1pPr>
            <a:lvl2pPr marL="692150" indent="-347663">
              <a:spcBef>
                <a:spcPct val="20000"/>
              </a:spcBef>
              <a:buClr>
                <a:schemeClr val="accent2"/>
              </a:buClr>
              <a:buSzPct val="70000"/>
              <a:buFont typeface="Wingdings" charset="2"/>
              <a:buChar char="l"/>
              <a:defRPr sz="2200">
                <a:solidFill>
                  <a:schemeClr val="tx1"/>
                </a:solidFill>
                <a:latin typeface="Arial" charset="0"/>
              </a:defRPr>
            </a:lvl2pPr>
            <a:lvl3pPr marL="987425" indent="-293688">
              <a:spcBef>
                <a:spcPct val="20000"/>
              </a:spcBef>
              <a:buClr>
                <a:schemeClr val="accent1"/>
              </a:buClr>
              <a:buSzPct val="70000"/>
              <a:buFont typeface="Wingdings" charset="2"/>
              <a:buChar char="l"/>
              <a:defRPr sz="2100">
                <a:solidFill>
                  <a:schemeClr val="tx1"/>
                </a:solidFill>
                <a:latin typeface="Arial" charset="0"/>
              </a:defRPr>
            </a:lvl3pPr>
            <a:lvl4pPr marL="1281113" indent="-292100">
              <a:spcBef>
                <a:spcPct val="20000"/>
              </a:spcBef>
              <a:buClr>
                <a:schemeClr val="tx2"/>
              </a:buClr>
              <a:buSzPct val="75000"/>
              <a:buFont typeface="Wingdings" charset="2"/>
              <a:buChar char="§"/>
              <a:defRPr>
                <a:solidFill>
                  <a:schemeClr val="tx1"/>
                </a:solidFill>
                <a:latin typeface="Arial" charset="0"/>
              </a:defRPr>
            </a:lvl4pPr>
            <a:lvl5pPr marL="1598613" indent="-315913">
              <a:spcBef>
                <a:spcPct val="20000"/>
              </a:spcBef>
              <a:buClr>
                <a:schemeClr val="folHlink"/>
              </a:buClr>
              <a:buSzPct val="80000"/>
              <a:buFont typeface="Wingdings"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9pPr>
          </a:lstStyle>
          <a:p>
            <a:pPr>
              <a:buFont typeface="Wingdings" charset="2"/>
              <a:buNone/>
            </a:pPr>
            <a:r>
              <a:rPr lang="en-US" altLang="en-US" sz="2000" dirty="0"/>
              <a:t>Class B--IQs of 13 Students</a:t>
            </a:r>
          </a:p>
          <a:p>
            <a:pPr>
              <a:buFont typeface="Wingdings" charset="2"/>
              <a:buNone/>
            </a:pPr>
            <a:r>
              <a:rPr lang="en-US" altLang="en-US" sz="2000" dirty="0"/>
              <a:t>127		</a:t>
            </a:r>
            <a:r>
              <a:rPr lang="en-US" altLang="en-US" sz="2000" dirty="0">
                <a:solidFill>
                  <a:srgbClr val="FD031B"/>
                </a:solidFill>
              </a:rPr>
              <a:t>162</a:t>
            </a:r>
          </a:p>
          <a:p>
            <a:pPr>
              <a:buFont typeface="Wingdings" charset="2"/>
              <a:buNone/>
            </a:pPr>
            <a:r>
              <a:rPr lang="en-US" altLang="en-US" sz="2000" dirty="0"/>
              <a:t>131		103</a:t>
            </a:r>
          </a:p>
          <a:p>
            <a:pPr>
              <a:buFont typeface="Wingdings" charset="2"/>
              <a:buNone/>
            </a:pPr>
            <a:r>
              <a:rPr lang="en-US" altLang="en-US" sz="2000" dirty="0"/>
              <a:t>96			111</a:t>
            </a:r>
          </a:p>
          <a:p>
            <a:pPr>
              <a:buFont typeface="Wingdings" charset="2"/>
              <a:buNone/>
            </a:pPr>
            <a:r>
              <a:rPr lang="en-US" altLang="en-US" sz="2000" dirty="0">
                <a:solidFill>
                  <a:srgbClr val="FD031B"/>
                </a:solidFill>
              </a:rPr>
              <a:t>80	</a:t>
            </a:r>
            <a:r>
              <a:rPr lang="en-US" altLang="en-US" sz="2000" dirty="0"/>
              <a:t>		109 </a:t>
            </a:r>
          </a:p>
          <a:p>
            <a:pPr>
              <a:buFont typeface="Wingdings" charset="2"/>
              <a:buNone/>
            </a:pPr>
            <a:r>
              <a:rPr lang="en-US" altLang="en-US" sz="2000" dirty="0"/>
              <a:t>93			87</a:t>
            </a:r>
          </a:p>
          <a:p>
            <a:pPr>
              <a:buFont typeface="Wingdings" charset="2"/>
              <a:buNone/>
            </a:pPr>
            <a:r>
              <a:rPr lang="en-US" altLang="en-US" sz="2000" dirty="0"/>
              <a:t>120		105</a:t>
            </a:r>
          </a:p>
          <a:p>
            <a:pPr>
              <a:buFont typeface="Wingdings" charset="2"/>
              <a:buNone/>
            </a:pPr>
            <a:r>
              <a:rPr lang="en-US" altLang="en-US" sz="2000" dirty="0"/>
              <a:t>109</a:t>
            </a:r>
          </a:p>
          <a:p>
            <a:pPr>
              <a:buFont typeface="Wingdings" charset="2"/>
              <a:buNone/>
            </a:pPr>
            <a:r>
              <a:rPr lang="en-US" altLang="en-US" sz="2000" b="1" dirty="0"/>
              <a:t>Class B Range = 162 - 80 = 82 </a:t>
            </a:r>
          </a:p>
        </p:txBody>
      </p:sp>
    </p:spTree>
    <p:extLst>
      <p:ext uri="{BB962C8B-B14F-4D97-AF65-F5344CB8AC3E}">
        <p14:creationId xmlns:p14="http://schemas.microsoft.com/office/powerpoint/2010/main" val="18440111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INTERQUARTILE RANGE</a:t>
            </a:r>
            <a:endParaRPr lang="en-US" sz="30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A QUARTILE IS THE VALUE THAT MARKS ONE OF THE DIVISIONS THAT BREAKS A SERIES OF VALUES INTO FOUR EQUAL PARTS.</a:t>
            </a:r>
          </a:p>
          <a:p>
            <a:pPr>
              <a:buFont typeface="Wingdings" charset="2"/>
              <a:buChar char="§"/>
            </a:pPr>
            <a:endParaRPr lang="en-US" altLang="en-US" dirty="0" smtClean="0"/>
          </a:p>
          <a:p>
            <a:pPr>
              <a:buFont typeface="Wingdings" charset="2"/>
              <a:buChar char="§"/>
            </a:pPr>
            <a:r>
              <a:rPr lang="en-US" altLang="en-US" dirty="0" smtClean="0"/>
              <a:t>THE MEDIAN IS A QUARTILE AND DIVIDES THE CASES IN HALF.</a:t>
            </a:r>
          </a:p>
          <a:p>
            <a:pPr>
              <a:buFont typeface="Wingdings" charset="2"/>
              <a:buChar char="§"/>
            </a:pPr>
            <a:endParaRPr lang="en-US" altLang="en-US" dirty="0" smtClean="0"/>
          </a:p>
          <a:p>
            <a:pPr>
              <a:buFont typeface="Wingdings" charset="2"/>
              <a:buChar char="§"/>
            </a:pPr>
            <a:r>
              <a:rPr lang="en-US" altLang="en-US" dirty="0" smtClean="0"/>
              <a:t>25</a:t>
            </a:r>
            <a:r>
              <a:rPr lang="en-US" altLang="en-US" baseline="30000" dirty="0" smtClean="0"/>
              <a:t>TH</a:t>
            </a:r>
            <a:r>
              <a:rPr lang="en-US" altLang="en-US" dirty="0" smtClean="0"/>
              <a:t> PERCENTILE IS A QUARTILE THAT DIVIDES THE FIRST ¼ OF CASES FROM THE LATTER ¾.</a:t>
            </a:r>
          </a:p>
          <a:p>
            <a:pPr>
              <a:buFont typeface="Wingdings" charset="2"/>
              <a:buChar char="§"/>
            </a:pPr>
            <a:r>
              <a:rPr lang="en-US" altLang="en-US" dirty="0" smtClean="0"/>
              <a:t>75</a:t>
            </a:r>
            <a:r>
              <a:rPr lang="en-US" altLang="en-US" baseline="30000" dirty="0" smtClean="0"/>
              <a:t>TH</a:t>
            </a:r>
            <a:r>
              <a:rPr lang="en-US" altLang="en-US" dirty="0" smtClean="0"/>
              <a:t> PERCENTILE IS A QUARTILE THAT DIVIDES THE FIRST ¾ OF CASES FROM THE LATTER ¼</a:t>
            </a:r>
          </a:p>
          <a:p>
            <a:pPr>
              <a:buFont typeface="Wingdings" charset="2"/>
              <a:buChar char="§"/>
            </a:pPr>
            <a:r>
              <a:rPr lang="en-US" altLang="en-US" dirty="0" smtClean="0"/>
              <a:t>USE THE </a:t>
            </a:r>
            <a:r>
              <a:rPr lang="en-US" altLang="en-US" b="1" u="sng" dirty="0" smtClean="0"/>
              <a:t>SAME FUNDA TO CALCULATE Q1 AND Q3 </a:t>
            </a:r>
            <a:r>
              <a:rPr lang="en-US" altLang="en-US" dirty="0" smtClean="0"/>
              <a:t>WHICH WE USED TO CALCULATE Q2 (OR MEDIAN)</a:t>
            </a:r>
          </a:p>
          <a:p>
            <a:pPr lvl="1">
              <a:buFont typeface="Wingdings" charset="2"/>
              <a:buChar char="§"/>
            </a:pPr>
            <a:r>
              <a:rPr lang="en-US" altLang="en-US" dirty="0" smtClean="0"/>
              <a:t>INSTEAD OF DOING 0.5 *(N+1); DO 0.25*(N+1) FOR Q1 AND 0.75*(N+1) FOR Q3</a:t>
            </a:r>
          </a:p>
        </p:txBody>
      </p:sp>
    </p:spTree>
    <p:extLst>
      <p:ext uri="{BB962C8B-B14F-4D97-AF65-F5344CB8AC3E}">
        <p14:creationId xmlns:p14="http://schemas.microsoft.com/office/powerpoint/2010/main" val="905210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INTERQUARTILE RANGE</a:t>
            </a:r>
            <a:endParaRPr lang="en-US" sz="3000" b="1" dirty="0"/>
          </a:p>
        </p:txBody>
      </p:sp>
      <p:sp>
        <p:nvSpPr>
          <p:cNvPr id="2" name="Rectangle 1"/>
          <p:cNvSpPr/>
          <p:nvPr/>
        </p:nvSpPr>
        <p:spPr>
          <a:xfrm>
            <a:off x="1097280" y="1397078"/>
            <a:ext cx="10344752" cy="1015663"/>
          </a:xfrm>
          <a:prstGeom prst="rect">
            <a:avLst/>
          </a:prstGeom>
        </p:spPr>
        <p:txBody>
          <a:bodyPr wrap="square">
            <a:spAutoFit/>
          </a:bodyPr>
          <a:lstStyle/>
          <a:p>
            <a:pPr>
              <a:buClr>
                <a:schemeClr val="accent1"/>
              </a:buClr>
              <a:buFont typeface="Arial" charset="0"/>
              <a:buChar char="•"/>
            </a:pPr>
            <a:endParaRPr lang="en-US" altLang="en-US" sz="2000" dirty="0"/>
          </a:p>
          <a:p>
            <a:pPr marL="342900" indent="-342900">
              <a:buClr>
                <a:schemeClr val="accent1"/>
              </a:buClr>
              <a:buFont typeface="Wingdings" charset="2"/>
              <a:buChar char="§"/>
            </a:pPr>
            <a:r>
              <a:rPr lang="en-US" altLang="en-US" sz="2000" dirty="0"/>
              <a:t>THE INTERQUARTILE RANGE IS THE DISTANCE OR RANGE BETWEEN THE 25</a:t>
            </a:r>
            <a:r>
              <a:rPr lang="en-US" altLang="en-US" sz="2000" baseline="30000" dirty="0"/>
              <a:t>TH</a:t>
            </a:r>
            <a:r>
              <a:rPr lang="en-US" altLang="en-US" sz="2000" dirty="0"/>
              <a:t> PERCENTILE AND THE 75</a:t>
            </a:r>
            <a:r>
              <a:rPr lang="en-US" altLang="en-US" sz="2000" baseline="30000" dirty="0"/>
              <a:t>TH</a:t>
            </a:r>
            <a:r>
              <a:rPr lang="en-US" altLang="en-US" sz="2000" dirty="0"/>
              <a:t> </a:t>
            </a:r>
            <a:r>
              <a:rPr lang="en-US" altLang="en-US" sz="2000" dirty="0" smtClean="0"/>
              <a:t>PERCENTILE.  BELOW</a:t>
            </a:r>
            <a:r>
              <a:rPr lang="en-US" altLang="en-US" sz="2000" dirty="0"/>
              <a:t>, WHAT IS THE INTERQUARTILE RANGE?</a:t>
            </a:r>
          </a:p>
        </p:txBody>
      </p:sp>
      <p:sp>
        <p:nvSpPr>
          <p:cNvPr id="6" name="Freeform 4"/>
          <p:cNvSpPr>
            <a:spLocks/>
          </p:cNvSpPr>
          <p:nvPr/>
        </p:nvSpPr>
        <p:spPr bwMode="auto">
          <a:xfrm>
            <a:off x="2029327" y="3473115"/>
            <a:ext cx="8382000" cy="762000"/>
          </a:xfrm>
          <a:custGeom>
            <a:avLst/>
            <a:gdLst>
              <a:gd name="T0" fmla="*/ 0 w 4656"/>
              <a:gd name="T1" fmla="*/ 672 h 720"/>
              <a:gd name="T2" fmla="*/ 672 w 4656"/>
              <a:gd name="T3" fmla="*/ 576 h 720"/>
              <a:gd name="T4" fmla="*/ 2064 w 4656"/>
              <a:gd name="T5" fmla="*/ 0 h 720"/>
              <a:gd name="T6" fmla="*/ 3840 w 4656"/>
              <a:gd name="T7" fmla="*/ 576 h 720"/>
              <a:gd name="T8" fmla="*/ 4656 w 4656"/>
              <a:gd name="T9" fmla="*/ 720 h 720"/>
            </a:gdLst>
            <a:ahLst/>
            <a:cxnLst>
              <a:cxn ang="0">
                <a:pos x="T0" y="T1"/>
              </a:cxn>
              <a:cxn ang="0">
                <a:pos x="T2" y="T3"/>
              </a:cxn>
              <a:cxn ang="0">
                <a:pos x="T4" y="T5"/>
              </a:cxn>
              <a:cxn ang="0">
                <a:pos x="T6" y="T7"/>
              </a:cxn>
              <a:cxn ang="0">
                <a:pos x="T8" y="T9"/>
              </a:cxn>
            </a:cxnLst>
            <a:rect l="0" t="0" r="r" b="b"/>
            <a:pathLst>
              <a:path w="4656" h="720">
                <a:moveTo>
                  <a:pt x="0" y="672"/>
                </a:moveTo>
                <a:cubicBezTo>
                  <a:pt x="164" y="680"/>
                  <a:pt x="328" y="688"/>
                  <a:pt x="672" y="576"/>
                </a:cubicBezTo>
                <a:cubicBezTo>
                  <a:pt x="1016" y="464"/>
                  <a:pt x="1536" y="0"/>
                  <a:pt x="2064" y="0"/>
                </a:cubicBezTo>
                <a:cubicBezTo>
                  <a:pt x="2592" y="0"/>
                  <a:pt x="3408" y="456"/>
                  <a:pt x="3840" y="576"/>
                </a:cubicBezTo>
                <a:cubicBezTo>
                  <a:pt x="4272" y="696"/>
                  <a:pt x="4512" y="696"/>
                  <a:pt x="4656" y="72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 name="Line 5"/>
          <p:cNvSpPr>
            <a:spLocks noChangeShapeType="1"/>
          </p:cNvSpPr>
          <p:nvPr/>
        </p:nvSpPr>
        <p:spPr bwMode="auto">
          <a:xfrm>
            <a:off x="1800727" y="4311315"/>
            <a:ext cx="876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2362208" y="4383503"/>
            <a:ext cx="868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dirty="0"/>
              <a:t>0                           250                    </a:t>
            </a:r>
            <a:r>
              <a:rPr lang="en-US" altLang="en-US" dirty="0" smtClean="0"/>
              <a:t>         </a:t>
            </a:r>
            <a:r>
              <a:rPr lang="en-US" altLang="en-US" dirty="0"/>
              <a:t>500                         </a:t>
            </a:r>
            <a:r>
              <a:rPr lang="en-US" altLang="en-US" dirty="0" smtClean="0"/>
              <a:t>  750                                </a:t>
            </a:r>
            <a:r>
              <a:rPr lang="en-US" altLang="en-US" dirty="0"/>
              <a:t>1000</a:t>
            </a:r>
          </a:p>
        </p:txBody>
      </p:sp>
      <p:sp>
        <p:nvSpPr>
          <p:cNvPr id="10" name="Line 7"/>
          <p:cNvSpPr>
            <a:spLocks noChangeShapeType="1"/>
          </p:cNvSpPr>
          <p:nvPr/>
        </p:nvSpPr>
        <p:spPr bwMode="auto">
          <a:xfrm flipV="1">
            <a:off x="4086727" y="3777915"/>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8"/>
          <p:cNvSpPr>
            <a:spLocks noChangeShapeType="1"/>
          </p:cNvSpPr>
          <p:nvPr/>
        </p:nvSpPr>
        <p:spPr bwMode="auto">
          <a:xfrm flipV="1">
            <a:off x="7744327" y="3701715"/>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 Box 10"/>
          <p:cNvSpPr txBox="1">
            <a:spLocks noChangeArrowheads="1"/>
          </p:cNvSpPr>
          <p:nvPr/>
        </p:nvSpPr>
        <p:spPr bwMode="auto">
          <a:xfrm>
            <a:off x="2867527" y="3092115"/>
            <a:ext cx="83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dirty="0"/>
              <a:t>25% of cases</a:t>
            </a:r>
          </a:p>
        </p:txBody>
      </p:sp>
      <p:sp>
        <p:nvSpPr>
          <p:cNvPr id="13" name="Text Box 12"/>
          <p:cNvSpPr txBox="1">
            <a:spLocks noChangeArrowheads="1"/>
          </p:cNvSpPr>
          <p:nvPr/>
        </p:nvSpPr>
        <p:spPr bwMode="auto">
          <a:xfrm>
            <a:off x="7210927" y="2939715"/>
            <a:ext cx="83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dirty="0"/>
              <a:t>25</a:t>
            </a:r>
            <a:r>
              <a:rPr lang="en-US" altLang="en-US" dirty="0" smtClean="0"/>
              <a:t>% of cases</a:t>
            </a:r>
            <a:endParaRPr lang="en-US" altLang="en-US" dirty="0"/>
          </a:p>
        </p:txBody>
      </p:sp>
      <p:sp>
        <p:nvSpPr>
          <p:cNvPr id="14" name="Text Box 13"/>
          <p:cNvSpPr txBox="1">
            <a:spLocks noChangeArrowheads="1"/>
          </p:cNvSpPr>
          <p:nvPr/>
        </p:nvSpPr>
        <p:spPr bwMode="auto">
          <a:xfrm>
            <a:off x="8658727" y="3015915"/>
            <a:ext cx="83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dirty="0"/>
              <a:t>25% of cases</a:t>
            </a:r>
          </a:p>
        </p:txBody>
      </p:sp>
      <p:sp>
        <p:nvSpPr>
          <p:cNvPr id="15" name="Line 14"/>
          <p:cNvSpPr>
            <a:spLocks noChangeShapeType="1"/>
          </p:cNvSpPr>
          <p:nvPr/>
        </p:nvSpPr>
        <p:spPr bwMode="auto">
          <a:xfrm>
            <a:off x="3477127" y="3549315"/>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15"/>
          <p:cNvSpPr>
            <a:spLocks noChangeShapeType="1"/>
          </p:cNvSpPr>
          <p:nvPr/>
        </p:nvSpPr>
        <p:spPr bwMode="auto">
          <a:xfrm>
            <a:off x="4467727" y="3320715"/>
            <a:ext cx="304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16"/>
          <p:cNvSpPr>
            <a:spLocks noChangeShapeType="1"/>
          </p:cNvSpPr>
          <p:nvPr/>
        </p:nvSpPr>
        <p:spPr bwMode="auto">
          <a:xfrm flipH="1">
            <a:off x="7134727" y="3244515"/>
            <a:ext cx="152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17"/>
          <p:cNvSpPr>
            <a:spLocks noChangeShapeType="1"/>
          </p:cNvSpPr>
          <p:nvPr/>
        </p:nvSpPr>
        <p:spPr bwMode="auto">
          <a:xfrm flipH="1">
            <a:off x="8430127" y="3473115"/>
            <a:ext cx="228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Text Box 10"/>
          <p:cNvSpPr txBox="1">
            <a:spLocks noChangeArrowheads="1"/>
          </p:cNvSpPr>
          <p:nvPr/>
        </p:nvSpPr>
        <p:spPr bwMode="auto">
          <a:xfrm>
            <a:off x="3972426" y="2703896"/>
            <a:ext cx="83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25% of cases</a:t>
            </a:r>
          </a:p>
        </p:txBody>
      </p:sp>
      <p:sp>
        <p:nvSpPr>
          <p:cNvPr id="20" name="Line 8"/>
          <p:cNvSpPr>
            <a:spLocks noChangeShapeType="1"/>
          </p:cNvSpPr>
          <p:nvPr/>
        </p:nvSpPr>
        <p:spPr bwMode="auto">
          <a:xfrm flipH="1" flipV="1">
            <a:off x="5911515" y="3054015"/>
            <a:ext cx="4011" cy="1257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TextBox 2"/>
          <p:cNvSpPr txBox="1"/>
          <p:nvPr/>
        </p:nvSpPr>
        <p:spPr>
          <a:xfrm>
            <a:off x="4920917" y="5342021"/>
            <a:ext cx="3581400" cy="400110"/>
          </a:xfrm>
          <a:prstGeom prst="rect">
            <a:avLst/>
          </a:prstGeom>
          <a:noFill/>
        </p:spPr>
        <p:txBody>
          <a:bodyPr wrap="square" rtlCol="0">
            <a:spAutoFit/>
          </a:bodyPr>
          <a:lstStyle/>
          <a:p>
            <a:r>
              <a:rPr lang="en-US" sz="2000" b="1" dirty="0" smtClean="0"/>
              <a:t>IQR = Q3 </a:t>
            </a:r>
            <a:r>
              <a:rPr lang="mr-IN" sz="2000" b="1" dirty="0" smtClean="0"/>
              <a:t>–</a:t>
            </a:r>
            <a:r>
              <a:rPr lang="en-US" sz="2000" b="1" dirty="0" smtClean="0"/>
              <a:t> Q1</a:t>
            </a:r>
            <a:endParaRPr lang="en-US" sz="2000" b="1" dirty="0"/>
          </a:p>
        </p:txBody>
      </p:sp>
    </p:spTree>
    <p:extLst>
      <p:ext uri="{BB962C8B-B14F-4D97-AF65-F5344CB8AC3E}">
        <p14:creationId xmlns:p14="http://schemas.microsoft.com/office/powerpoint/2010/main" val="12117674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a:t>
            </a:r>
            <a:endParaRPr lang="en-US" sz="3000" b="1" dirty="0"/>
          </a:p>
        </p:txBody>
      </p:sp>
      <p:sp>
        <p:nvSpPr>
          <p:cNvPr id="9" name="Rectangle 3"/>
          <p:cNvSpPr txBox="1">
            <a:spLocks noChangeArrowheads="1"/>
          </p:cNvSpPr>
          <p:nvPr/>
        </p:nvSpPr>
        <p:spPr>
          <a:xfrm>
            <a:off x="1097280" y="1201905"/>
            <a:ext cx="10729762"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A MEASURE OF THE SPREAD OF THE RECORDED VALUES ON A VARIABLE.  A MEASURE OF DISPERSION.</a:t>
            </a:r>
          </a:p>
          <a:p>
            <a:pPr>
              <a:buFont typeface="Wingdings" charset="2"/>
              <a:buChar char="§"/>
            </a:pPr>
            <a:endParaRPr lang="en-US" altLang="en-US" dirty="0" smtClean="0"/>
          </a:p>
          <a:p>
            <a:pPr>
              <a:buFont typeface="Wingdings" charset="2"/>
              <a:buChar char="§"/>
            </a:pPr>
            <a:r>
              <a:rPr lang="en-US" altLang="en-US" dirty="0" smtClean="0"/>
              <a:t>THE LARGER THE VARIANCE, THE FURTHER THE INDIVIDUAL CASES ARE FROM THE MEAN.</a:t>
            </a:r>
          </a:p>
          <a:p>
            <a:pPr>
              <a:buFont typeface="Wingdings" charset="2"/>
              <a:buChar char="§"/>
            </a:pPr>
            <a:endParaRPr lang="en-US" altLang="en-US" dirty="0" smtClean="0"/>
          </a:p>
          <a:p>
            <a:pPr>
              <a:buFont typeface="Wingdings" charset="2"/>
              <a:buChar char="§"/>
            </a:pPr>
            <a:endParaRPr lang="en-US" altLang="en-US" dirty="0" smtClean="0"/>
          </a:p>
          <a:p>
            <a:pPr>
              <a:buFont typeface="Wingdings" charset="2"/>
              <a:buChar char="§"/>
            </a:pPr>
            <a:endParaRPr lang="en-US" altLang="en-US" dirty="0" smtClean="0"/>
          </a:p>
          <a:p>
            <a:pPr>
              <a:buFont typeface="Wingdings" charset="2"/>
              <a:buChar char="§"/>
            </a:pPr>
            <a:r>
              <a:rPr lang="en-US" altLang="en-US" dirty="0" smtClean="0"/>
              <a:t>THE SMALLER THE VARIANCE, THE CLOSER THE INDIVIDUAL SCORES ARE TO THE MEAN.</a:t>
            </a:r>
            <a:endParaRPr lang="en-US" altLang="en-US" dirty="0"/>
          </a:p>
        </p:txBody>
      </p:sp>
      <p:sp>
        <p:nvSpPr>
          <p:cNvPr id="15" name="Freeform 4"/>
          <p:cNvSpPr>
            <a:spLocks/>
          </p:cNvSpPr>
          <p:nvPr/>
        </p:nvSpPr>
        <p:spPr bwMode="auto">
          <a:xfrm>
            <a:off x="3722270" y="2677445"/>
            <a:ext cx="4086225" cy="792162"/>
          </a:xfrm>
          <a:custGeom>
            <a:avLst/>
            <a:gdLst>
              <a:gd name="T0" fmla="*/ 50 w 2574"/>
              <a:gd name="T1" fmla="*/ 474 h 499"/>
              <a:gd name="T2" fmla="*/ 60 w 2574"/>
              <a:gd name="T3" fmla="*/ 484 h 499"/>
              <a:gd name="T4" fmla="*/ 412 w 2574"/>
              <a:gd name="T5" fmla="*/ 381 h 499"/>
              <a:gd name="T6" fmla="*/ 1230 w 2574"/>
              <a:gd name="T7" fmla="*/ 1 h 499"/>
              <a:gd name="T8" fmla="*/ 2094 w 2574"/>
              <a:gd name="T9" fmla="*/ 385 h 499"/>
              <a:gd name="T10" fmla="*/ 2574 w 2574"/>
              <a:gd name="T11" fmla="*/ 481 h 499"/>
            </a:gdLst>
            <a:ahLst/>
            <a:cxnLst>
              <a:cxn ang="0">
                <a:pos x="T0" y="T1"/>
              </a:cxn>
              <a:cxn ang="0">
                <a:pos x="T2" y="T3"/>
              </a:cxn>
              <a:cxn ang="0">
                <a:pos x="T4" y="T5"/>
              </a:cxn>
              <a:cxn ang="0">
                <a:pos x="T6" y="T7"/>
              </a:cxn>
              <a:cxn ang="0">
                <a:pos x="T8" y="T9"/>
              </a:cxn>
              <a:cxn ang="0">
                <a:pos x="T10" y="T11"/>
              </a:cxn>
            </a:cxnLst>
            <a:rect l="0" t="0" r="r" b="b"/>
            <a:pathLst>
              <a:path w="2574" h="499">
                <a:moveTo>
                  <a:pt x="50" y="474"/>
                </a:moveTo>
                <a:cubicBezTo>
                  <a:pt x="53" y="476"/>
                  <a:pt x="0" y="499"/>
                  <a:pt x="60" y="484"/>
                </a:cubicBezTo>
                <a:cubicBezTo>
                  <a:pt x="120" y="469"/>
                  <a:pt x="217" y="461"/>
                  <a:pt x="412" y="381"/>
                </a:cubicBezTo>
                <a:cubicBezTo>
                  <a:pt x="607" y="301"/>
                  <a:pt x="950" y="0"/>
                  <a:pt x="1230" y="1"/>
                </a:cubicBezTo>
                <a:cubicBezTo>
                  <a:pt x="1510" y="2"/>
                  <a:pt x="1870" y="305"/>
                  <a:pt x="2094" y="385"/>
                </a:cubicBezTo>
                <a:cubicBezTo>
                  <a:pt x="2318" y="465"/>
                  <a:pt x="2494" y="465"/>
                  <a:pt x="2574" y="4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6"/>
          <p:cNvSpPr>
            <a:spLocks noChangeShapeType="1"/>
          </p:cNvSpPr>
          <p:nvPr/>
        </p:nvSpPr>
        <p:spPr bwMode="auto">
          <a:xfrm>
            <a:off x="3617495" y="3517232"/>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8"/>
          <p:cNvSpPr>
            <a:spLocks noChangeShapeType="1"/>
          </p:cNvSpPr>
          <p:nvPr/>
        </p:nvSpPr>
        <p:spPr bwMode="auto">
          <a:xfrm flipV="1">
            <a:off x="5751095" y="3517232"/>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Text Box 10"/>
          <p:cNvSpPr txBox="1">
            <a:spLocks noChangeArrowheads="1"/>
          </p:cNvSpPr>
          <p:nvPr/>
        </p:nvSpPr>
        <p:spPr bwMode="auto">
          <a:xfrm>
            <a:off x="5827295" y="3517232"/>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Mean</a:t>
            </a:r>
          </a:p>
        </p:txBody>
      </p:sp>
      <p:sp>
        <p:nvSpPr>
          <p:cNvPr id="19" name="Freeform 5"/>
          <p:cNvSpPr>
            <a:spLocks/>
          </p:cNvSpPr>
          <p:nvPr/>
        </p:nvSpPr>
        <p:spPr bwMode="auto">
          <a:xfrm>
            <a:off x="5136733" y="4391527"/>
            <a:ext cx="1428750" cy="1702802"/>
          </a:xfrm>
          <a:custGeom>
            <a:avLst/>
            <a:gdLst>
              <a:gd name="T0" fmla="*/ 0 w 900"/>
              <a:gd name="T1" fmla="*/ 533 h 533"/>
              <a:gd name="T2" fmla="*/ 165 w 900"/>
              <a:gd name="T3" fmla="*/ 419 h 533"/>
              <a:gd name="T4" fmla="*/ 447 w 900"/>
              <a:gd name="T5" fmla="*/ 2 h 533"/>
              <a:gd name="T6" fmla="*/ 714 w 900"/>
              <a:gd name="T7" fmla="*/ 430 h 533"/>
              <a:gd name="T8" fmla="*/ 900 w 900"/>
              <a:gd name="T9" fmla="*/ 523 h 533"/>
            </a:gdLst>
            <a:ahLst/>
            <a:cxnLst>
              <a:cxn ang="0">
                <a:pos x="T0" y="T1"/>
              </a:cxn>
              <a:cxn ang="0">
                <a:pos x="T2" y="T3"/>
              </a:cxn>
              <a:cxn ang="0">
                <a:pos x="T4" y="T5"/>
              </a:cxn>
              <a:cxn ang="0">
                <a:pos x="T6" y="T7"/>
              </a:cxn>
              <a:cxn ang="0">
                <a:pos x="T8" y="T9"/>
              </a:cxn>
            </a:cxnLst>
            <a:rect l="0" t="0" r="r" b="b"/>
            <a:pathLst>
              <a:path w="900" h="533">
                <a:moveTo>
                  <a:pt x="0" y="533"/>
                </a:moveTo>
                <a:cubicBezTo>
                  <a:pt x="26" y="514"/>
                  <a:pt x="91" y="507"/>
                  <a:pt x="165" y="419"/>
                </a:cubicBezTo>
                <a:cubicBezTo>
                  <a:pt x="239" y="331"/>
                  <a:pt x="356" y="0"/>
                  <a:pt x="447" y="2"/>
                </a:cubicBezTo>
                <a:cubicBezTo>
                  <a:pt x="538" y="4"/>
                  <a:pt x="639" y="343"/>
                  <a:pt x="714" y="430"/>
                </a:cubicBezTo>
                <a:cubicBezTo>
                  <a:pt x="789" y="517"/>
                  <a:pt x="861" y="504"/>
                  <a:pt x="900" y="5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Line 7"/>
          <p:cNvSpPr>
            <a:spLocks noChangeShapeType="1"/>
          </p:cNvSpPr>
          <p:nvPr/>
        </p:nvSpPr>
        <p:spPr bwMode="auto">
          <a:xfrm>
            <a:off x="3655595" y="6089565"/>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 name="Line 9"/>
          <p:cNvSpPr>
            <a:spLocks noChangeShapeType="1"/>
          </p:cNvSpPr>
          <p:nvPr/>
        </p:nvSpPr>
        <p:spPr bwMode="auto">
          <a:xfrm flipV="1">
            <a:off x="5865395" y="5858122"/>
            <a:ext cx="0" cy="4600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Text Box 11"/>
          <p:cNvSpPr txBox="1">
            <a:spLocks noChangeArrowheads="1"/>
          </p:cNvSpPr>
          <p:nvPr/>
        </p:nvSpPr>
        <p:spPr bwMode="auto">
          <a:xfrm>
            <a:off x="5941595" y="6241965"/>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a:t>Mean</a:t>
            </a:r>
          </a:p>
        </p:txBody>
      </p:sp>
      <p:cxnSp>
        <p:nvCxnSpPr>
          <p:cNvPr id="4" name="Straight Arrow Connector 3"/>
          <p:cNvCxnSpPr/>
          <p:nvPr/>
        </p:nvCxnSpPr>
        <p:spPr>
          <a:xfrm>
            <a:off x="4920916" y="3068053"/>
            <a:ext cx="1552073" cy="0"/>
          </a:xfrm>
          <a:prstGeom prst="straightConnector1">
            <a:avLst/>
          </a:prstGeom>
          <a:ln>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66615" y="5217696"/>
            <a:ext cx="509332" cy="4009"/>
          </a:xfrm>
          <a:prstGeom prst="straightConnector1">
            <a:avLst/>
          </a:prstGeom>
          <a:ln>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65483" y="2677445"/>
            <a:ext cx="1519738" cy="369332"/>
          </a:xfrm>
          <a:prstGeom prst="rect">
            <a:avLst/>
          </a:prstGeom>
          <a:noFill/>
        </p:spPr>
        <p:txBody>
          <a:bodyPr wrap="square" rtlCol="0">
            <a:spAutoFit/>
          </a:bodyPr>
          <a:lstStyle/>
          <a:p>
            <a:r>
              <a:rPr lang="en-US" dirty="0" smtClean="0"/>
              <a:t>VARIANCE</a:t>
            </a:r>
            <a:endParaRPr lang="en-US" dirty="0"/>
          </a:p>
        </p:txBody>
      </p:sp>
      <p:sp>
        <p:nvSpPr>
          <p:cNvPr id="28" name="TextBox 27"/>
          <p:cNvSpPr txBox="1"/>
          <p:nvPr/>
        </p:nvSpPr>
        <p:spPr>
          <a:xfrm>
            <a:off x="6075947" y="4842377"/>
            <a:ext cx="1519738" cy="369332"/>
          </a:xfrm>
          <a:prstGeom prst="rect">
            <a:avLst/>
          </a:prstGeom>
          <a:noFill/>
        </p:spPr>
        <p:txBody>
          <a:bodyPr wrap="square" rtlCol="0">
            <a:spAutoFit/>
          </a:bodyPr>
          <a:lstStyle/>
          <a:p>
            <a:r>
              <a:rPr lang="en-US" dirty="0" smtClean="0"/>
              <a:t>VARIANCE</a:t>
            </a:r>
            <a:endParaRPr lang="en-US" dirty="0"/>
          </a:p>
        </p:txBody>
      </p:sp>
    </p:spTree>
    <p:extLst>
      <p:ext uri="{BB962C8B-B14F-4D97-AF65-F5344CB8AC3E}">
        <p14:creationId xmlns:p14="http://schemas.microsoft.com/office/powerpoint/2010/main" val="1030038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a:t>
            </a:r>
            <a:endParaRPr lang="en-US" sz="3000" b="1" dirty="0"/>
          </a:p>
        </p:txBody>
      </p:sp>
      <p:sp>
        <p:nvSpPr>
          <p:cNvPr id="4" name="Rectangle 3"/>
          <p:cNvSpPr txBox="1">
            <a:spLocks noChangeArrowheads="1"/>
          </p:cNvSpPr>
          <p:nvPr/>
        </p:nvSpPr>
        <p:spPr>
          <a:xfrm>
            <a:off x="1097279" y="1250031"/>
            <a:ext cx="10525225" cy="45010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VARIANCE IS A NUMBER THAT AT FIRST SEEMS COMPLEX TO CALCULATE.</a:t>
            </a:r>
          </a:p>
          <a:p>
            <a:pPr>
              <a:buFont typeface="Wingdings" charset="2"/>
              <a:buChar char="§"/>
            </a:pPr>
            <a:endParaRPr lang="en-US" altLang="en-US" dirty="0" smtClean="0"/>
          </a:p>
          <a:p>
            <a:pPr>
              <a:buFont typeface="Wingdings" charset="2"/>
              <a:buChar char="§"/>
            </a:pPr>
            <a:r>
              <a:rPr lang="en-US" altLang="en-US" dirty="0" smtClean="0"/>
              <a:t>CALCULATING VARIANCE STARTS WITH A “DEVIATION.”  </a:t>
            </a:r>
          </a:p>
          <a:p>
            <a:pPr>
              <a:buFont typeface="Wingdings" charset="2"/>
              <a:buChar char="§"/>
            </a:pPr>
            <a:endParaRPr lang="en-US" altLang="en-US" dirty="0" smtClean="0"/>
          </a:p>
          <a:p>
            <a:pPr>
              <a:buFont typeface="Wingdings" charset="2"/>
              <a:buChar char="§"/>
            </a:pPr>
            <a:r>
              <a:rPr lang="en-US" altLang="en-US" dirty="0" smtClean="0"/>
              <a:t>A DEVIATION IS THE DISTANCE AWAY FROM THE MEAN OF A CASE’S SCORE.</a:t>
            </a:r>
          </a:p>
          <a:p>
            <a:pPr>
              <a:buFont typeface="Wingdings" charset="2"/>
              <a:buChar char="§"/>
            </a:pPr>
            <a:endParaRPr lang="en-US" altLang="en-US" dirty="0" smtClean="0"/>
          </a:p>
          <a:p>
            <a:pPr>
              <a:buFont typeface="Wingdings" charset="2"/>
              <a:buChar char="§"/>
            </a:pPr>
            <a:r>
              <a:rPr lang="en-US" altLang="en-US" dirty="0" smtClean="0"/>
              <a:t>Y</a:t>
            </a:r>
            <a:r>
              <a:rPr lang="en-US" altLang="en-US" i="1" dirty="0" smtClean="0"/>
              <a:t>I</a:t>
            </a:r>
            <a:r>
              <a:rPr lang="en-US" altLang="en-US" dirty="0" smtClean="0"/>
              <a:t> – Y-BAR</a:t>
            </a:r>
          </a:p>
          <a:p>
            <a:pPr>
              <a:buFont typeface="Wingdings" charset="2"/>
              <a:buChar char="§"/>
            </a:pPr>
            <a:endParaRPr lang="en-US" altLang="en-US" dirty="0" smtClean="0"/>
          </a:p>
          <a:p>
            <a:pPr>
              <a:buFont typeface="Wingdings" charset="2"/>
              <a:buChar char="§"/>
            </a:pPr>
            <a:endParaRPr lang="en-US" altLang="en-US" dirty="0"/>
          </a:p>
        </p:txBody>
      </p:sp>
      <p:sp>
        <p:nvSpPr>
          <p:cNvPr id="6" name="Text Box 4"/>
          <p:cNvSpPr txBox="1">
            <a:spLocks noChangeArrowheads="1"/>
          </p:cNvSpPr>
          <p:nvPr/>
        </p:nvSpPr>
        <p:spPr bwMode="auto">
          <a:xfrm>
            <a:off x="3537284" y="3990474"/>
            <a:ext cx="7923196" cy="1169551"/>
          </a:xfrm>
          <a:prstGeom prst="rect">
            <a:avLst/>
          </a:prstGeom>
          <a:solidFill>
            <a:schemeClr val="accent1">
              <a:alpha val="50000"/>
            </a:schemeClr>
          </a:solidFill>
          <a:ln w="9525">
            <a:solidFill>
              <a:srgbClr val="808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en-US" sz="2000" dirty="0" smtClean="0">
                <a:latin typeface="Times New Roman" charset="0"/>
              </a:rPr>
              <a:t>I BOUGHT A CAR IN $6,000. IF THE AVERAGE PERSON’S CAR COSTS $10,000, MY DEVIATION FROM THE MEAN IS - $4,000!</a:t>
            </a:r>
          </a:p>
          <a:p>
            <a:pPr>
              <a:spcBef>
                <a:spcPct val="50000"/>
              </a:spcBef>
            </a:pPr>
            <a:r>
              <a:rPr lang="en-US" altLang="en-US" sz="2000" dirty="0" smtClean="0">
                <a:latin typeface="Times New Roman" charset="0"/>
              </a:rPr>
              <a:t>6K - 10K = -4K</a:t>
            </a:r>
            <a:endParaRPr lang="en-US" altLang="en-US" sz="2000" dirty="0">
              <a:latin typeface="Times New Roman" charset="0"/>
            </a:endParaRPr>
          </a:p>
        </p:txBody>
      </p:sp>
    </p:spTree>
    <p:extLst>
      <p:ext uri="{BB962C8B-B14F-4D97-AF65-F5344CB8AC3E}">
        <p14:creationId xmlns:p14="http://schemas.microsoft.com/office/powerpoint/2010/main" val="9887176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a:t>
            </a:r>
            <a:endParaRPr lang="en-US" sz="30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4" name="Rectangle 3"/>
          <p:cNvSpPr txBox="1">
            <a:spLocks noChangeArrowheads="1"/>
          </p:cNvSpPr>
          <p:nvPr/>
        </p:nvSpPr>
        <p:spPr>
          <a:xfrm>
            <a:off x="1143002" y="1217321"/>
            <a:ext cx="8229600" cy="6429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buFont typeface="Wingdings" charset="2"/>
              <a:buNone/>
            </a:pPr>
            <a:r>
              <a:rPr lang="en-US" altLang="en-US" dirty="0" smtClean="0"/>
              <a:t>THE DEVIATION OF 102 FROM 110.54 IS?	DEVIATION OF 115?</a:t>
            </a:r>
            <a:endParaRPr lang="en-US" altLang="en-US" dirty="0"/>
          </a:p>
        </p:txBody>
      </p:sp>
      <p:sp>
        <p:nvSpPr>
          <p:cNvPr id="6" name="Rectangle 4"/>
          <p:cNvSpPr>
            <a:spLocks noChangeArrowheads="1"/>
          </p:cNvSpPr>
          <p:nvPr/>
        </p:nvSpPr>
        <p:spPr bwMode="auto">
          <a:xfrm>
            <a:off x="1143002" y="1760621"/>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tx2"/>
              </a:buClr>
              <a:buSzPct val="70000"/>
              <a:buFont typeface="Wingdings" charset="2"/>
              <a:buChar char="l"/>
              <a:defRPr sz="2600">
                <a:solidFill>
                  <a:schemeClr val="tx1"/>
                </a:solidFill>
                <a:latin typeface="Arial" charset="0"/>
              </a:defRPr>
            </a:lvl1pPr>
            <a:lvl2pPr marL="692150" indent="-347663">
              <a:spcBef>
                <a:spcPct val="20000"/>
              </a:spcBef>
              <a:buClr>
                <a:schemeClr val="accent2"/>
              </a:buClr>
              <a:buSzPct val="70000"/>
              <a:buFont typeface="Wingdings" charset="2"/>
              <a:buChar char="l"/>
              <a:defRPr sz="2200">
                <a:solidFill>
                  <a:schemeClr val="tx1"/>
                </a:solidFill>
                <a:latin typeface="Arial" charset="0"/>
              </a:defRPr>
            </a:lvl2pPr>
            <a:lvl3pPr marL="987425" indent="-293688">
              <a:spcBef>
                <a:spcPct val="20000"/>
              </a:spcBef>
              <a:buClr>
                <a:schemeClr val="accent1"/>
              </a:buClr>
              <a:buSzPct val="70000"/>
              <a:buFont typeface="Wingdings" charset="2"/>
              <a:buChar char="l"/>
              <a:defRPr sz="2100">
                <a:solidFill>
                  <a:schemeClr val="tx1"/>
                </a:solidFill>
                <a:latin typeface="Arial" charset="0"/>
              </a:defRPr>
            </a:lvl3pPr>
            <a:lvl4pPr marL="1281113" indent="-292100">
              <a:spcBef>
                <a:spcPct val="20000"/>
              </a:spcBef>
              <a:buClr>
                <a:schemeClr val="tx2"/>
              </a:buClr>
              <a:buSzPct val="75000"/>
              <a:buFont typeface="Wingdings" charset="2"/>
              <a:buChar char="§"/>
              <a:defRPr>
                <a:solidFill>
                  <a:schemeClr val="tx1"/>
                </a:solidFill>
                <a:latin typeface="Arial" charset="0"/>
              </a:defRPr>
            </a:lvl4pPr>
            <a:lvl5pPr marL="1598613" indent="-315913">
              <a:spcBef>
                <a:spcPct val="20000"/>
              </a:spcBef>
              <a:buClr>
                <a:schemeClr val="folHlink"/>
              </a:buClr>
              <a:buSzPct val="80000"/>
              <a:buFont typeface="Wingdings"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9pPr>
          </a:lstStyle>
          <a:p>
            <a:pPr>
              <a:buFont typeface="Wingdings" charset="2"/>
              <a:buNone/>
            </a:pPr>
            <a:r>
              <a:rPr lang="en-US" altLang="en-US" sz="2200" dirty="0"/>
              <a:t>Class A--IQs of 13 Students	</a:t>
            </a:r>
          </a:p>
          <a:p>
            <a:pPr>
              <a:buFont typeface="Wingdings" charset="2"/>
              <a:buNone/>
            </a:pPr>
            <a:r>
              <a:rPr lang="en-US" altLang="en-US" sz="2200" dirty="0"/>
              <a:t>102		115		</a:t>
            </a:r>
          </a:p>
          <a:p>
            <a:pPr>
              <a:buFont typeface="Wingdings" charset="2"/>
              <a:buNone/>
            </a:pPr>
            <a:r>
              <a:rPr lang="en-US" altLang="en-US" sz="2200" dirty="0"/>
              <a:t>128		109	</a:t>
            </a:r>
          </a:p>
          <a:p>
            <a:pPr>
              <a:buFont typeface="Wingdings" charset="2"/>
              <a:buNone/>
            </a:pPr>
            <a:r>
              <a:rPr lang="en-US" altLang="en-US" sz="2200" dirty="0"/>
              <a:t>131		89	</a:t>
            </a:r>
          </a:p>
          <a:p>
            <a:pPr>
              <a:buFont typeface="Wingdings" charset="2"/>
              <a:buNone/>
            </a:pPr>
            <a:r>
              <a:rPr lang="en-US" altLang="en-US" sz="2200" dirty="0"/>
              <a:t>98			</a:t>
            </a:r>
            <a:r>
              <a:rPr lang="en-US" altLang="en-US" sz="2200" dirty="0" smtClean="0"/>
              <a:t>     106</a:t>
            </a:r>
            <a:r>
              <a:rPr lang="en-US" altLang="en-US" sz="2200" dirty="0"/>
              <a:t>		</a:t>
            </a:r>
          </a:p>
          <a:p>
            <a:pPr>
              <a:buFont typeface="Wingdings" charset="2"/>
              <a:buNone/>
            </a:pPr>
            <a:r>
              <a:rPr lang="en-US" altLang="en-US" sz="2200" dirty="0"/>
              <a:t>140	</a:t>
            </a:r>
            <a:r>
              <a:rPr lang="en-US" altLang="en-US" sz="2200" dirty="0" smtClean="0"/>
              <a:t>     119</a:t>
            </a:r>
            <a:r>
              <a:rPr lang="en-US" altLang="en-US" sz="2200" dirty="0"/>
              <a:t>		</a:t>
            </a:r>
          </a:p>
          <a:p>
            <a:pPr>
              <a:buFont typeface="Wingdings" charset="2"/>
              <a:buNone/>
            </a:pPr>
            <a:r>
              <a:rPr lang="en-US" altLang="en-US" sz="2200" dirty="0"/>
              <a:t>93			</a:t>
            </a:r>
            <a:r>
              <a:rPr lang="en-US" altLang="en-US" sz="2200" dirty="0" smtClean="0"/>
              <a:t>      97</a:t>
            </a:r>
            <a:endParaRPr lang="en-US" altLang="en-US" sz="2200" dirty="0"/>
          </a:p>
          <a:p>
            <a:pPr>
              <a:buFont typeface="Wingdings" charset="2"/>
              <a:buNone/>
            </a:pPr>
            <a:r>
              <a:rPr lang="en-US" altLang="en-US" sz="2200" dirty="0"/>
              <a:t>110 </a:t>
            </a:r>
          </a:p>
          <a:p>
            <a:pPr>
              <a:buFont typeface="Wingdings" charset="2"/>
              <a:buNone/>
            </a:pPr>
            <a:r>
              <a:rPr lang="en-US" altLang="en-US" sz="2400" b="1" dirty="0">
                <a:latin typeface="Arial Unicode MS" charset="0"/>
              </a:rPr>
              <a:t>Y-</a:t>
            </a:r>
            <a:r>
              <a:rPr lang="en-US" altLang="en-US" sz="2400" b="1" dirty="0" err="1">
                <a:latin typeface="Arial Unicode MS" charset="0"/>
              </a:rPr>
              <a:t>bar</a:t>
            </a:r>
            <a:r>
              <a:rPr lang="en-US" altLang="en-US" sz="2400" b="1" baseline="-25000" dirty="0" err="1">
                <a:latin typeface="Arial Unicode MS" charset="0"/>
              </a:rPr>
              <a:t>A</a:t>
            </a:r>
            <a:r>
              <a:rPr lang="en-US" altLang="en-US" sz="2400" b="1" dirty="0">
                <a:latin typeface="Arial Unicode MS" charset="0"/>
              </a:rPr>
              <a:t>  </a:t>
            </a:r>
            <a:r>
              <a:rPr lang="en-US" altLang="en-US" sz="2400" b="1" i="1" dirty="0">
                <a:latin typeface="Arial Unicode MS" charset="0"/>
                <a:ea typeface="Times New Roman" charset="0"/>
                <a:cs typeface="Times New Roman" charset="0"/>
              </a:rPr>
              <a:t>= 110.54</a:t>
            </a:r>
            <a:r>
              <a:rPr lang="en-US" altLang="en-US" sz="3000" i="1" dirty="0">
                <a:latin typeface="Arial Unicode MS" charset="0"/>
                <a:ea typeface="Times New Roman" charset="0"/>
                <a:cs typeface="Times New Roman" charset="0"/>
              </a:rPr>
              <a:t> </a:t>
            </a:r>
          </a:p>
        </p:txBody>
      </p:sp>
    </p:spTree>
    <p:extLst>
      <p:ext uri="{BB962C8B-B14F-4D97-AF65-F5344CB8AC3E}">
        <p14:creationId xmlns:p14="http://schemas.microsoft.com/office/powerpoint/2010/main" val="1154247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a:t>
            </a:r>
            <a:endParaRPr lang="en-US" sz="30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6" name="Rectangle 4"/>
          <p:cNvSpPr>
            <a:spLocks noChangeArrowheads="1"/>
          </p:cNvSpPr>
          <p:nvPr/>
        </p:nvSpPr>
        <p:spPr bwMode="auto">
          <a:xfrm>
            <a:off x="1143002" y="1760621"/>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tx2"/>
              </a:buClr>
              <a:buSzPct val="70000"/>
              <a:buFont typeface="Wingdings" charset="2"/>
              <a:buChar char="l"/>
              <a:defRPr sz="2600">
                <a:solidFill>
                  <a:schemeClr val="tx1"/>
                </a:solidFill>
                <a:latin typeface="Arial" charset="0"/>
              </a:defRPr>
            </a:lvl1pPr>
            <a:lvl2pPr marL="692150" indent="-347663">
              <a:spcBef>
                <a:spcPct val="20000"/>
              </a:spcBef>
              <a:buClr>
                <a:schemeClr val="accent2"/>
              </a:buClr>
              <a:buSzPct val="70000"/>
              <a:buFont typeface="Wingdings" charset="2"/>
              <a:buChar char="l"/>
              <a:defRPr sz="2200">
                <a:solidFill>
                  <a:schemeClr val="tx1"/>
                </a:solidFill>
                <a:latin typeface="Arial" charset="0"/>
              </a:defRPr>
            </a:lvl2pPr>
            <a:lvl3pPr marL="987425" indent="-293688">
              <a:spcBef>
                <a:spcPct val="20000"/>
              </a:spcBef>
              <a:buClr>
                <a:schemeClr val="accent1"/>
              </a:buClr>
              <a:buSzPct val="70000"/>
              <a:buFont typeface="Wingdings" charset="2"/>
              <a:buChar char="l"/>
              <a:defRPr sz="2100">
                <a:solidFill>
                  <a:schemeClr val="tx1"/>
                </a:solidFill>
                <a:latin typeface="Arial" charset="0"/>
              </a:defRPr>
            </a:lvl3pPr>
            <a:lvl4pPr marL="1281113" indent="-292100">
              <a:spcBef>
                <a:spcPct val="20000"/>
              </a:spcBef>
              <a:buClr>
                <a:schemeClr val="tx2"/>
              </a:buClr>
              <a:buSzPct val="75000"/>
              <a:buFont typeface="Wingdings" charset="2"/>
              <a:buChar char="§"/>
              <a:defRPr>
                <a:solidFill>
                  <a:schemeClr val="tx1"/>
                </a:solidFill>
                <a:latin typeface="Arial" charset="0"/>
              </a:defRPr>
            </a:lvl4pPr>
            <a:lvl5pPr marL="1598613" indent="-315913">
              <a:spcBef>
                <a:spcPct val="20000"/>
              </a:spcBef>
              <a:buClr>
                <a:schemeClr val="folHlink"/>
              </a:buClr>
              <a:buSzPct val="80000"/>
              <a:buFont typeface="Wingdings" charset="2"/>
              <a:buChar char="§"/>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charset="2"/>
              <a:buChar char="§"/>
              <a:defRPr>
                <a:solidFill>
                  <a:schemeClr val="tx1"/>
                </a:solidFill>
                <a:latin typeface="Arial" charset="0"/>
              </a:defRPr>
            </a:lvl9pPr>
          </a:lstStyle>
          <a:p>
            <a:pPr>
              <a:buFont typeface="Wingdings" charset="2"/>
              <a:buNone/>
            </a:pPr>
            <a:r>
              <a:rPr lang="en-US" altLang="en-US" sz="2200" dirty="0"/>
              <a:t>Class A--IQs of 13 Students	</a:t>
            </a:r>
          </a:p>
          <a:p>
            <a:pPr>
              <a:buFont typeface="Wingdings" charset="2"/>
              <a:buNone/>
            </a:pPr>
            <a:r>
              <a:rPr lang="en-US" altLang="en-US" sz="2200" dirty="0"/>
              <a:t>102		115		</a:t>
            </a:r>
          </a:p>
          <a:p>
            <a:pPr>
              <a:buFont typeface="Wingdings" charset="2"/>
              <a:buNone/>
            </a:pPr>
            <a:r>
              <a:rPr lang="en-US" altLang="en-US" sz="2200" dirty="0"/>
              <a:t>128		109	</a:t>
            </a:r>
          </a:p>
          <a:p>
            <a:pPr>
              <a:buFont typeface="Wingdings" charset="2"/>
              <a:buNone/>
            </a:pPr>
            <a:r>
              <a:rPr lang="en-US" altLang="en-US" sz="2200" dirty="0"/>
              <a:t>131		89	</a:t>
            </a:r>
          </a:p>
          <a:p>
            <a:pPr>
              <a:buFont typeface="Wingdings" charset="2"/>
              <a:buNone/>
            </a:pPr>
            <a:r>
              <a:rPr lang="en-US" altLang="en-US" sz="2200" dirty="0"/>
              <a:t>98			</a:t>
            </a:r>
            <a:r>
              <a:rPr lang="en-US" altLang="en-US" sz="2200" dirty="0" smtClean="0"/>
              <a:t>     106</a:t>
            </a:r>
            <a:r>
              <a:rPr lang="en-US" altLang="en-US" sz="2200" dirty="0"/>
              <a:t>		</a:t>
            </a:r>
          </a:p>
          <a:p>
            <a:pPr>
              <a:buFont typeface="Wingdings" charset="2"/>
              <a:buNone/>
            </a:pPr>
            <a:r>
              <a:rPr lang="en-US" altLang="en-US" sz="2200" dirty="0"/>
              <a:t>140	</a:t>
            </a:r>
            <a:r>
              <a:rPr lang="en-US" altLang="en-US" sz="2200" dirty="0" smtClean="0"/>
              <a:t>     119</a:t>
            </a:r>
            <a:r>
              <a:rPr lang="en-US" altLang="en-US" sz="2200" dirty="0"/>
              <a:t>		</a:t>
            </a:r>
          </a:p>
          <a:p>
            <a:pPr>
              <a:buFont typeface="Wingdings" charset="2"/>
              <a:buNone/>
            </a:pPr>
            <a:r>
              <a:rPr lang="en-US" altLang="en-US" sz="2200" dirty="0"/>
              <a:t>93			</a:t>
            </a:r>
            <a:r>
              <a:rPr lang="en-US" altLang="en-US" sz="2200" dirty="0" smtClean="0"/>
              <a:t>      97</a:t>
            </a:r>
            <a:endParaRPr lang="en-US" altLang="en-US" sz="2200" dirty="0"/>
          </a:p>
          <a:p>
            <a:pPr>
              <a:buFont typeface="Wingdings" charset="2"/>
              <a:buNone/>
            </a:pPr>
            <a:r>
              <a:rPr lang="en-US" altLang="en-US" sz="2200" dirty="0"/>
              <a:t>110 </a:t>
            </a:r>
          </a:p>
          <a:p>
            <a:pPr>
              <a:buFont typeface="Wingdings" charset="2"/>
              <a:buNone/>
            </a:pPr>
            <a:r>
              <a:rPr lang="en-US" altLang="en-US" sz="2400" b="1" dirty="0">
                <a:latin typeface="Arial Unicode MS" charset="0"/>
              </a:rPr>
              <a:t>Y-</a:t>
            </a:r>
            <a:r>
              <a:rPr lang="en-US" altLang="en-US" sz="2400" b="1" dirty="0" err="1">
                <a:latin typeface="Arial Unicode MS" charset="0"/>
              </a:rPr>
              <a:t>bar</a:t>
            </a:r>
            <a:r>
              <a:rPr lang="en-US" altLang="en-US" sz="2400" b="1" baseline="-25000" dirty="0" err="1">
                <a:latin typeface="Arial Unicode MS" charset="0"/>
              </a:rPr>
              <a:t>A</a:t>
            </a:r>
            <a:r>
              <a:rPr lang="en-US" altLang="en-US" sz="2400" b="1" dirty="0">
                <a:latin typeface="Arial Unicode MS" charset="0"/>
              </a:rPr>
              <a:t>  </a:t>
            </a:r>
            <a:r>
              <a:rPr lang="en-US" altLang="en-US" sz="2400" b="1" i="1" dirty="0">
                <a:latin typeface="Arial Unicode MS" charset="0"/>
                <a:ea typeface="Times New Roman" charset="0"/>
                <a:cs typeface="Times New Roman" charset="0"/>
              </a:rPr>
              <a:t>= 110.54</a:t>
            </a:r>
            <a:r>
              <a:rPr lang="en-US" altLang="en-US" sz="3000" i="1" dirty="0">
                <a:latin typeface="Arial Unicode MS" charset="0"/>
                <a:ea typeface="Times New Roman" charset="0"/>
                <a:cs typeface="Times New Roman" charset="0"/>
              </a:rPr>
              <a:t> </a:t>
            </a:r>
          </a:p>
        </p:txBody>
      </p:sp>
      <p:sp>
        <p:nvSpPr>
          <p:cNvPr id="10" name="Rectangle 3"/>
          <p:cNvSpPr txBox="1">
            <a:spLocks noChangeArrowheads="1"/>
          </p:cNvSpPr>
          <p:nvPr/>
        </p:nvSpPr>
        <p:spPr>
          <a:xfrm>
            <a:off x="1143002" y="1232401"/>
            <a:ext cx="8382000" cy="642937"/>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buFont typeface="Wingdings" charset="2"/>
              <a:buNone/>
            </a:pPr>
            <a:r>
              <a:rPr lang="en-US" altLang="en-US" sz="2400" dirty="0" smtClean="0"/>
              <a:t>THE DEVIATION OF 102 FROM 110.54 IS?	DEVIATION OF 115?</a:t>
            </a:r>
          </a:p>
          <a:p>
            <a:pPr>
              <a:lnSpc>
                <a:spcPct val="80000"/>
              </a:lnSpc>
              <a:buFont typeface="Wingdings" charset="2"/>
              <a:buNone/>
            </a:pPr>
            <a:r>
              <a:rPr lang="en-US" altLang="en-US" sz="2400" dirty="0" smtClean="0"/>
              <a:t>			</a:t>
            </a:r>
            <a:r>
              <a:rPr lang="en-US" altLang="en-US" sz="2400" dirty="0" smtClean="0">
                <a:solidFill>
                  <a:schemeClr val="tx2"/>
                </a:solidFill>
              </a:rPr>
              <a:t>102 - 110.54 = -8.54</a:t>
            </a:r>
            <a:r>
              <a:rPr lang="en-US" altLang="en-US" sz="2400" dirty="0" smtClean="0"/>
              <a:t>           </a:t>
            </a:r>
            <a:r>
              <a:rPr lang="en-US" altLang="en-US" sz="2400" dirty="0" smtClean="0">
                <a:solidFill>
                  <a:srgbClr val="993300"/>
                </a:solidFill>
              </a:rPr>
              <a:t>115 - 110.54 = 4.46</a:t>
            </a:r>
            <a:endParaRPr lang="en-US" altLang="en-US" sz="2400" dirty="0">
              <a:solidFill>
                <a:srgbClr val="99FF33"/>
              </a:solidFill>
            </a:endParaRPr>
          </a:p>
        </p:txBody>
      </p:sp>
    </p:spTree>
    <p:extLst>
      <p:ext uri="{BB962C8B-B14F-4D97-AF65-F5344CB8AC3E}">
        <p14:creationId xmlns:p14="http://schemas.microsoft.com/office/powerpoint/2010/main" val="1020812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7" name="Rectangle 3"/>
          <p:cNvSpPr txBox="1">
            <a:spLocks noChangeArrowheads="1"/>
          </p:cNvSpPr>
          <p:nvPr/>
        </p:nvSpPr>
        <p:spPr>
          <a:xfrm>
            <a:off x="1094873" y="1165809"/>
            <a:ext cx="11442032" cy="34904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WE WANT TO ADD THESE TO GET TOTAL DEVIATIONS, BUT IF WE WERE TO DO THAT, WE WOULD GET ZERO EVERY TIME.  WHY?</a:t>
            </a:r>
          </a:p>
          <a:p>
            <a:pPr>
              <a:buFont typeface="Wingdings" charset="2"/>
              <a:buChar char="§"/>
            </a:pPr>
            <a:r>
              <a:rPr lang="en-US" altLang="en-US" dirty="0" smtClean="0"/>
              <a:t>WE NEED A WAY TO ELIMINATE NEGATIVE SIGNS.</a:t>
            </a:r>
          </a:p>
          <a:p>
            <a:pPr>
              <a:buFont typeface="Wingdings" charset="2"/>
              <a:buChar char="§"/>
            </a:pPr>
            <a:endParaRPr lang="en-US" altLang="en-US" dirty="0" smtClean="0"/>
          </a:p>
          <a:p>
            <a:pPr>
              <a:buFont typeface="Wingdings" charset="2"/>
              <a:buChar char="§"/>
            </a:pPr>
            <a:r>
              <a:rPr lang="en-US" altLang="en-US" dirty="0" smtClean="0"/>
              <a:t>SQUARING THE DEVIATIONS WILL ELIMINATE NEGATIVE SIGNS...</a:t>
            </a:r>
          </a:p>
          <a:p>
            <a:pPr>
              <a:buFont typeface="Wingdings" charset="2"/>
              <a:buChar char="§"/>
            </a:pPr>
            <a:r>
              <a:rPr lang="en-US" altLang="en-US" dirty="0" smtClean="0"/>
              <a:t>A DEVIATION SQUARED:  </a:t>
            </a:r>
            <a:r>
              <a:rPr lang="en-US" altLang="en-US" b="1" u="sng" dirty="0" smtClean="0"/>
              <a:t>(Y</a:t>
            </a:r>
            <a:r>
              <a:rPr lang="en-US" altLang="en-US" b="1" i="1" u="sng" dirty="0" smtClean="0"/>
              <a:t>i </a:t>
            </a:r>
            <a:r>
              <a:rPr lang="en-US" altLang="en-US" b="1" u="sng" dirty="0" smtClean="0"/>
              <a:t>– Y-bar)</a:t>
            </a:r>
            <a:r>
              <a:rPr lang="en-US" altLang="en-US" b="1" u="sng" baseline="30000" dirty="0" smtClean="0"/>
              <a:t>2</a:t>
            </a:r>
            <a:endParaRPr lang="en-US" altLang="en-US" b="1" u="sng" dirty="0" smtClean="0"/>
          </a:p>
          <a:p>
            <a:pPr>
              <a:buFont typeface="Wingdings" charset="2"/>
              <a:buChar char="§"/>
            </a:pPr>
            <a:endParaRPr lang="en-US" altLang="en-US" dirty="0"/>
          </a:p>
        </p:txBody>
      </p:sp>
      <p:sp>
        <p:nvSpPr>
          <p:cNvPr id="9" name="Rectangle 4"/>
          <p:cNvSpPr>
            <a:spLocks noChangeArrowheads="1"/>
          </p:cNvSpPr>
          <p:nvPr/>
        </p:nvSpPr>
        <p:spPr bwMode="auto">
          <a:xfrm>
            <a:off x="1094873" y="3882189"/>
            <a:ext cx="9721516" cy="105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tx2"/>
              </a:buClr>
              <a:buSzPct val="70000"/>
              <a:buFont typeface="Wingdings" charset="2"/>
              <a:buChar char="l"/>
              <a:defRPr sz="3000">
                <a:solidFill>
                  <a:schemeClr val="tx1"/>
                </a:solidFill>
                <a:latin typeface="Arial" charset="0"/>
              </a:defRPr>
            </a:lvl1pPr>
            <a:lvl2pPr marL="692150" indent="-347663">
              <a:spcBef>
                <a:spcPct val="20000"/>
              </a:spcBef>
              <a:buClr>
                <a:schemeClr val="accent2"/>
              </a:buClr>
              <a:buSzPct val="70000"/>
              <a:buFont typeface="Wingdings" charset="2"/>
              <a:buChar char="l"/>
              <a:defRPr sz="2600">
                <a:solidFill>
                  <a:schemeClr val="tx1"/>
                </a:solidFill>
                <a:latin typeface="Arial" charset="0"/>
              </a:defRPr>
            </a:lvl2pPr>
            <a:lvl3pPr marL="987425" indent="-293688">
              <a:spcBef>
                <a:spcPct val="20000"/>
              </a:spcBef>
              <a:buClr>
                <a:schemeClr val="accent1"/>
              </a:buClr>
              <a:buSzPct val="70000"/>
              <a:buFont typeface="Wingdings" charset="2"/>
              <a:buChar char="l"/>
              <a:defRPr sz="2300">
                <a:solidFill>
                  <a:schemeClr val="tx1"/>
                </a:solidFill>
                <a:latin typeface="Arial" charset="0"/>
              </a:defRPr>
            </a:lvl3pPr>
            <a:lvl4pPr marL="1281113" indent="-292100">
              <a:spcBef>
                <a:spcPct val="20000"/>
              </a:spcBef>
              <a:buClr>
                <a:schemeClr val="tx2"/>
              </a:buClr>
              <a:buSzPct val="75000"/>
              <a:buFont typeface="Wingdings" charset="2"/>
              <a:buChar char="§"/>
              <a:defRPr sz="2000">
                <a:solidFill>
                  <a:schemeClr val="tx1"/>
                </a:solidFill>
                <a:latin typeface="Arial" charset="0"/>
              </a:defRPr>
            </a:lvl4pPr>
            <a:lvl5pPr marL="1598613" indent="-315913">
              <a:spcBef>
                <a:spcPct val="20000"/>
              </a:spcBef>
              <a:buClr>
                <a:schemeClr val="folHlink"/>
              </a:buClr>
              <a:buSzPct val="80000"/>
              <a:buFont typeface="Wingdings"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charset="2"/>
              <a:buChar char="§"/>
              <a:defRPr sz="2000">
                <a:solidFill>
                  <a:schemeClr val="tx1"/>
                </a:solidFill>
                <a:latin typeface="Arial" charset="0"/>
              </a:defRPr>
            </a:lvl9pPr>
          </a:lstStyle>
          <a:p>
            <a:pPr>
              <a:lnSpc>
                <a:spcPct val="80000"/>
              </a:lnSpc>
              <a:buFont typeface="Wingdings" charset="2"/>
              <a:buNone/>
            </a:pPr>
            <a:r>
              <a:rPr lang="en-US" altLang="en-US" sz="2000" dirty="0" smtClean="0">
                <a:latin typeface="Calibri" charset="0"/>
                <a:ea typeface="Calibri" charset="0"/>
                <a:cs typeface="Calibri" charset="0"/>
              </a:rPr>
              <a:t>BACK TO THE IQ EXAMPLE, </a:t>
            </a:r>
          </a:p>
          <a:p>
            <a:pPr>
              <a:lnSpc>
                <a:spcPct val="80000"/>
              </a:lnSpc>
              <a:buFont typeface="Wingdings" charset="2"/>
              <a:buNone/>
            </a:pPr>
            <a:endParaRPr lang="en-US" altLang="en-US" sz="2000" dirty="0" smtClean="0">
              <a:latin typeface="Calibri" charset="0"/>
              <a:ea typeface="Calibri" charset="0"/>
              <a:cs typeface="Calibri" charset="0"/>
            </a:endParaRPr>
          </a:p>
          <a:p>
            <a:pPr>
              <a:lnSpc>
                <a:spcPct val="80000"/>
              </a:lnSpc>
              <a:buFont typeface="Wingdings" charset="2"/>
              <a:buNone/>
            </a:pPr>
            <a:r>
              <a:rPr lang="en-US" altLang="en-US" sz="2000" dirty="0" smtClean="0">
                <a:latin typeface="Calibri" charset="0"/>
                <a:ea typeface="Calibri" charset="0"/>
                <a:cs typeface="Calibri" charset="0"/>
              </a:rPr>
              <a:t>A DEVIATION SQUARED FOR 102 IS:   	OF 115:</a:t>
            </a:r>
          </a:p>
          <a:p>
            <a:pPr>
              <a:lnSpc>
                <a:spcPct val="80000"/>
              </a:lnSpc>
              <a:buFont typeface="Wingdings" charset="2"/>
              <a:buNone/>
            </a:pPr>
            <a:r>
              <a:rPr lang="en-US" altLang="en-US" sz="2000" dirty="0" smtClean="0">
                <a:solidFill>
                  <a:schemeClr val="tx2"/>
                </a:solidFill>
                <a:latin typeface="Calibri" charset="0"/>
                <a:ea typeface="Calibri" charset="0"/>
                <a:cs typeface="Calibri" charset="0"/>
              </a:rPr>
              <a:t>(102 - 110.54)</a:t>
            </a:r>
            <a:r>
              <a:rPr lang="en-US" altLang="en-US" sz="2000" baseline="30000" dirty="0" smtClean="0">
                <a:solidFill>
                  <a:schemeClr val="tx2"/>
                </a:solidFill>
                <a:latin typeface="Calibri" charset="0"/>
                <a:ea typeface="Calibri" charset="0"/>
                <a:cs typeface="Calibri" charset="0"/>
              </a:rPr>
              <a:t>2</a:t>
            </a:r>
            <a:r>
              <a:rPr lang="en-US" altLang="en-US" sz="2000" dirty="0" smtClean="0">
                <a:solidFill>
                  <a:schemeClr val="tx2"/>
                </a:solidFill>
                <a:latin typeface="Calibri" charset="0"/>
                <a:ea typeface="Calibri" charset="0"/>
                <a:cs typeface="Calibri" charset="0"/>
              </a:rPr>
              <a:t> = (-8.54)</a:t>
            </a:r>
            <a:r>
              <a:rPr lang="en-US" altLang="en-US" sz="2000" baseline="30000" dirty="0" smtClean="0">
                <a:solidFill>
                  <a:schemeClr val="tx2"/>
                </a:solidFill>
                <a:latin typeface="Calibri" charset="0"/>
                <a:ea typeface="Calibri" charset="0"/>
                <a:cs typeface="Calibri" charset="0"/>
              </a:rPr>
              <a:t>2 =</a:t>
            </a:r>
            <a:r>
              <a:rPr lang="en-US" altLang="en-US" sz="2000" dirty="0" smtClean="0">
                <a:solidFill>
                  <a:schemeClr val="tx2"/>
                </a:solidFill>
                <a:latin typeface="Calibri" charset="0"/>
                <a:ea typeface="Calibri" charset="0"/>
                <a:cs typeface="Calibri" charset="0"/>
              </a:rPr>
              <a:t> 72.93</a:t>
            </a:r>
            <a:r>
              <a:rPr lang="en-US" altLang="en-US" sz="2000" dirty="0" smtClean="0">
                <a:latin typeface="Calibri" charset="0"/>
                <a:ea typeface="Calibri" charset="0"/>
                <a:cs typeface="Calibri" charset="0"/>
              </a:rPr>
              <a:t>          		</a:t>
            </a:r>
            <a:r>
              <a:rPr lang="en-US" altLang="en-US" sz="2000" dirty="0" smtClean="0">
                <a:solidFill>
                  <a:srgbClr val="993300"/>
                </a:solidFill>
                <a:latin typeface="Calibri" charset="0"/>
                <a:ea typeface="Calibri" charset="0"/>
                <a:cs typeface="Calibri" charset="0"/>
              </a:rPr>
              <a:t>(115 - 110.54)</a:t>
            </a:r>
            <a:r>
              <a:rPr lang="en-US" altLang="en-US" sz="2000" baseline="30000" dirty="0" smtClean="0">
                <a:solidFill>
                  <a:srgbClr val="993300"/>
                </a:solidFill>
                <a:latin typeface="Calibri" charset="0"/>
                <a:ea typeface="Calibri" charset="0"/>
                <a:cs typeface="Calibri" charset="0"/>
              </a:rPr>
              <a:t>2</a:t>
            </a:r>
            <a:r>
              <a:rPr lang="en-US" altLang="en-US" sz="2000" dirty="0" smtClean="0">
                <a:solidFill>
                  <a:srgbClr val="993300"/>
                </a:solidFill>
                <a:latin typeface="Calibri" charset="0"/>
                <a:ea typeface="Calibri" charset="0"/>
                <a:cs typeface="Calibri" charset="0"/>
              </a:rPr>
              <a:t> = (4.46)</a:t>
            </a:r>
            <a:r>
              <a:rPr lang="en-US" altLang="en-US" sz="2000" baseline="30000" dirty="0" smtClean="0">
                <a:solidFill>
                  <a:srgbClr val="993300"/>
                </a:solidFill>
                <a:latin typeface="Calibri" charset="0"/>
                <a:ea typeface="Calibri" charset="0"/>
                <a:cs typeface="Calibri" charset="0"/>
              </a:rPr>
              <a:t>2</a:t>
            </a:r>
            <a:r>
              <a:rPr lang="en-US" altLang="en-US" sz="2000" dirty="0" smtClean="0">
                <a:solidFill>
                  <a:srgbClr val="993300"/>
                </a:solidFill>
                <a:latin typeface="Calibri" charset="0"/>
                <a:ea typeface="Calibri" charset="0"/>
                <a:cs typeface="Calibri" charset="0"/>
              </a:rPr>
              <a:t> = 19.89</a:t>
            </a:r>
            <a:endParaRPr lang="en-US" altLang="en-US" sz="2000" dirty="0">
              <a:solidFill>
                <a:srgbClr val="99FF33"/>
              </a:solidFill>
              <a:latin typeface="Calibri" charset="0"/>
              <a:ea typeface="Calibri" charset="0"/>
              <a:cs typeface="Calibri" charset="0"/>
            </a:endParaRPr>
          </a:p>
        </p:txBody>
      </p:sp>
    </p:spTree>
    <p:extLst>
      <p:ext uri="{BB962C8B-B14F-4D97-AF65-F5344CB8AC3E}">
        <p14:creationId xmlns:p14="http://schemas.microsoft.com/office/powerpoint/2010/main" val="148973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WHAT IS STATISTICS?</a:t>
            </a:r>
            <a:endParaRPr lang="en-US" sz="3000" b="1" dirty="0"/>
          </a:p>
        </p:txBody>
      </p:sp>
      <p:sp>
        <p:nvSpPr>
          <p:cNvPr id="3" name="Content Placeholder 2"/>
          <p:cNvSpPr>
            <a:spLocks noGrp="1"/>
          </p:cNvSpPr>
          <p:nvPr>
            <p:ph idx="1"/>
          </p:nvPr>
        </p:nvSpPr>
        <p:spPr>
          <a:xfrm>
            <a:off x="1097280" y="1660356"/>
            <a:ext cx="10058400" cy="4653905"/>
          </a:xfrm>
        </p:spPr>
        <p:txBody>
          <a:bodyPr/>
          <a:lstStyle/>
          <a:p>
            <a:pPr>
              <a:buFont typeface="Wingdings" charset="2"/>
              <a:buChar char="§"/>
            </a:pPr>
            <a:r>
              <a:rPr lang="sk-SK" altLang="en-US" dirty="0" smtClean="0"/>
              <a:t>THE SCIENCE OF COLLECTING, ORGANIZING, PRESENTING, ANALYZING, AND INTERPRETING DATA TO ASSIST IN MAKING MORE EFFECTIVE DECISIONS</a:t>
            </a:r>
          </a:p>
          <a:p>
            <a:pPr>
              <a:buFont typeface="Wingdings" charset="2"/>
              <a:buChar char="§"/>
            </a:pPr>
            <a:endParaRPr lang="sk-SK" altLang="en-US" dirty="0" smtClean="0"/>
          </a:p>
          <a:p>
            <a:pPr>
              <a:buFont typeface="Wingdings" charset="2"/>
              <a:buChar char="§"/>
            </a:pPr>
            <a:r>
              <a:rPr lang="sk-SK" altLang="en-US" dirty="0" smtClean="0"/>
              <a:t>STATISTICAL ANALYSIS – USED TO MANIPULATE  SUMMARIZE, AND INVESTIGATE DATA, SO THAT USEFUL DECISION-MAKING INFORMATION RESULTS.</a:t>
            </a:r>
            <a:endParaRPr lang="sk-SK" altLang="en-US" dirty="0"/>
          </a:p>
        </p:txBody>
      </p:sp>
    </p:spTree>
    <p:extLst>
      <p:ext uri="{BB962C8B-B14F-4D97-AF65-F5344CB8AC3E}">
        <p14:creationId xmlns:p14="http://schemas.microsoft.com/office/powerpoint/2010/main" val="354368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10" name="Rectangle 3"/>
          <p:cNvSpPr txBox="1">
            <a:spLocks noChangeArrowheads="1"/>
          </p:cNvSpPr>
          <p:nvPr/>
        </p:nvSpPr>
        <p:spPr>
          <a:xfrm>
            <a:off x="1097280" y="1310190"/>
            <a:ext cx="10332720"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latin typeface="Calibri" charset="0"/>
                <a:ea typeface="Calibri" charset="0"/>
                <a:cs typeface="Calibri" charset="0"/>
              </a:rPr>
              <a:t>IF YOU WERE TO ADD ALL THE SQUARED DEVIATIONS TOGETHER, YOU’D GET WHAT WE CALL THE </a:t>
            </a:r>
          </a:p>
          <a:p>
            <a:pPr>
              <a:buFont typeface="Wingdings" charset="2"/>
              <a:buChar char="§"/>
            </a:pPr>
            <a:r>
              <a:rPr lang="en-US" altLang="en-US" dirty="0" smtClean="0">
                <a:latin typeface="Calibri" charset="0"/>
                <a:ea typeface="Calibri" charset="0"/>
                <a:cs typeface="Calibri" charset="0"/>
              </a:rPr>
              <a:t>	“SUM OF SQUARES.”</a:t>
            </a:r>
          </a:p>
          <a:p>
            <a:pPr>
              <a:buFont typeface="Wingdings" charset="2"/>
              <a:buChar char="§"/>
            </a:pPr>
            <a:endParaRPr lang="en-US" altLang="en-US" dirty="0" smtClean="0">
              <a:latin typeface="Calibri" charset="0"/>
              <a:ea typeface="Calibri" charset="0"/>
              <a:cs typeface="Calibri" charset="0"/>
            </a:endParaRPr>
          </a:p>
          <a:p>
            <a:pPr>
              <a:buFont typeface="Wingdings" charset="2"/>
              <a:buChar char="§"/>
            </a:pPr>
            <a:r>
              <a:rPr lang="en-US" altLang="en-US" dirty="0">
                <a:latin typeface="Calibri" charset="0"/>
                <a:ea typeface="Calibri" charset="0"/>
                <a:cs typeface="Calibri" charset="0"/>
              </a:rPr>
              <a:t>Sum of Squares (SS) = </a:t>
            </a:r>
            <a:r>
              <a:rPr lang="el-GR" altLang="en-US" dirty="0">
                <a:latin typeface="Calibri" charset="0"/>
                <a:ea typeface="Calibri" charset="0"/>
                <a:cs typeface="Calibri" charset="0"/>
              </a:rPr>
              <a:t>Σ</a:t>
            </a:r>
            <a:r>
              <a:rPr lang="en-US" altLang="en-US" dirty="0">
                <a:latin typeface="Calibri" charset="0"/>
                <a:ea typeface="Calibri" charset="0"/>
                <a:cs typeface="Calibri" charset="0"/>
              </a:rPr>
              <a:t> (Y</a:t>
            </a:r>
            <a:r>
              <a:rPr lang="en-US" altLang="en-US" i="1" dirty="0">
                <a:latin typeface="Calibri" charset="0"/>
                <a:ea typeface="Calibri" charset="0"/>
                <a:cs typeface="Calibri" charset="0"/>
              </a:rPr>
              <a:t>i</a:t>
            </a:r>
            <a:r>
              <a:rPr lang="en-US" altLang="en-US" dirty="0">
                <a:latin typeface="Calibri" charset="0"/>
                <a:ea typeface="Calibri" charset="0"/>
                <a:cs typeface="Calibri" charset="0"/>
              </a:rPr>
              <a:t> – Y-bar)</a:t>
            </a:r>
            <a:r>
              <a:rPr lang="en-US" altLang="en-US" baseline="30000" dirty="0">
                <a:latin typeface="Calibri" charset="0"/>
                <a:ea typeface="Calibri" charset="0"/>
                <a:cs typeface="Calibri" charset="0"/>
              </a:rPr>
              <a:t>2</a:t>
            </a:r>
          </a:p>
          <a:p>
            <a:pPr>
              <a:buFont typeface="Wingdings" charset="2"/>
              <a:buChar char="§"/>
            </a:pPr>
            <a:endParaRPr lang="en-US" altLang="en-US" baseline="30000" dirty="0">
              <a:latin typeface="Calibri" charset="0"/>
              <a:ea typeface="Calibri" charset="0"/>
              <a:cs typeface="Calibri" charset="0"/>
            </a:endParaRPr>
          </a:p>
          <a:p>
            <a:pPr>
              <a:buFont typeface="Wingdings" charset="2"/>
              <a:buChar char="§"/>
            </a:pPr>
            <a:r>
              <a:rPr lang="en-US" altLang="en-US" dirty="0">
                <a:latin typeface="Calibri" charset="0"/>
                <a:ea typeface="Calibri" charset="0"/>
                <a:cs typeface="Calibri" charset="0"/>
              </a:rPr>
              <a:t>SS = (Y1 – Y-bar)</a:t>
            </a:r>
            <a:r>
              <a:rPr lang="en-US" altLang="en-US" baseline="30000" dirty="0">
                <a:latin typeface="Calibri" charset="0"/>
                <a:ea typeface="Calibri" charset="0"/>
                <a:cs typeface="Calibri" charset="0"/>
              </a:rPr>
              <a:t>2</a:t>
            </a:r>
            <a:r>
              <a:rPr lang="en-US" altLang="en-US" dirty="0">
                <a:latin typeface="Calibri" charset="0"/>
                <a:ea typeface="Calibri" charset="0"/>
                <a:cs typeface="Calibri" charset="0"/>
              </a:rPr>
              <a:t> + (Y2 – Y-bar)</a:t>
            </a:r>
            <a:r>
              <a:rPr lang="en-US" altLang="en-US" baseline="30000" dirty="0">
                <a:latin typeface="Calibri" charset="0"/>
                <a:ea typeface="Calibri" charset="0"/>
                <a:cs typeface="Calibri" charset="0"/>
              </a:rPr>
              <a:t>2</a:t>
            </a:r>
            <a:r>
              <a:rPr lang="en-US" altLang="en-US" dirty="0">
                <a:latin typeface="Calibri" charset="0"/>
                <a:ea typeface="Calibri" charset="0"/>
                <a:cs typeface="Calibri" charset="0"/>
              </a:rPr>
              <a:t> + . . . + (</a:t>
            </a:r>
            <a:r>
              <a:rPr lang="en-US" altLang="en-US" dirty="0" err="1">
                <a:latin typeface="Calibri" charset="0"/>
                <a:ea typeface="Calibri" charset="0"/>
                <a:cs typeface="Calibri" charset="0"/>
              </a:rPr>
              <a:t>Yn</a:t>
            </a:r>
            <a:r>
              <a:rPr lang="en-US" altLang="en-US" dirty="0">
                <a:latin typeface="Calibri" charset="0"/>
                <a:ea typeface="Calibri" charset="0"/>
                <a:cs typeface="Calibri" charset="0"/>
              </a:rPr>
              <a:t> – Y-bar)</a:t>
            </a:r>
            <a:r>
              <a:rPr lang="en-US" altLang="en-US" baseline="30000" dirty="0">
                <a:latin typeface="Calibri" charset="0"/>
                <a:ea typeface="Calibri" charset="0"/>
                <a:cs typeface="Calibri" charset="0"/>
              </a:rPr>
              <a:t>2</a:t>
            </a:r>
            <a:endParaRPr lang="el-GR" altLang="en-US" dirty="0">
              <a:latin typeface="Calibri" charset="0"/>
              <a:ea typeface="Calibri" charset="0"/>
              <a:cs typeface="Calibri" charset="0"/>
            </a:endParaRPr>
          </a:p>
          <a:p>
            <a:pPr>
              <a:buFont typeface="Wingdings" charset="2"/>
              <a:buChar char="§"/>
            </a:pPr>
            <a:endParaRPr lang="en-US" altLang="en-US" dirty="0">
              <a:latin typeface="Calibri" charset="0"/>
              <a:ea typeface="Calibri" charset="0"/>
              <a:cs typeface="Calibri" charset="0"/>
            </a:endParaRPr>
          </a:p>
        </p:txBody>
      </p:sp>
    </p:spTree>
    <p:extLst>
      <p:ext uri="{BB962C8B-B14F-4D97-AF65-F5344CB8AC3E}">
        <p14:creationId xmlns:p14="http://schemas.microsoft.com/office/powerpoint/2010/main" val="1393709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6" name="Rectangle 3"/>
          <p:cNvSpPr txBox="1">
            <a:spLocks noChangeArrowheads="1"/>
          </p:cNvSpPr>
          <p:nvPr/>
        </p:nvSpPr>
        <p:spPr>
          <a:xfrm>
            <a:off x="1143002" y="1298158"/>
            <a:ext cx="8229600"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The last step…</a:t>
            </a:r>
          </a:p>
          <a:p>
            <a:pPr>
              <a:buFont typeface="Wingdings" charset="2"/>
              <a:buChar char="§"/>
            </a:pPr>
            <a:endParaRPr lang="en-US" altLang="en-US" dirty="0" smtClean="0"/>
          </a:p>
          <a:p>
            <a:pPr>
              <a:buFont typeface="Wingdings" charset="2"/>
              <a:buChar char="§"/>
            </a:pPr>
            <a:r>
              <a:rPr lang="en-US" altLang="en-US" dirty="0" smtClean="0"/>
              <a:t>The approximate average sum of squares is the variance</a:t>
            </a:r>
          </a:p>
          <a:p>
            <a:pPr>
              <a:buFont typeface="Wingdings" charset="2"/>
              <a:buChar char="§"/>
            </a:pPr>
            <a:endParaRPr lang="en-US" altLang="en-US" dirty="0" smtClean="0"/>
          </a:p>
          <a:p>
            <a:pPr>
              <a:buFont typeface="Wingdings" charset="2"/>
              <a:buChar char="§"/>
            </a:pPr>
            <a:r>
              <a:rPr lang="en-US" altLang="en-US" dirty="0" smtClean="0"/>
              <a:t>SS/N = Variance for a population</a:t>
            </a:r>
          </a:p>
          <a:p>
            <a:pPr>
              <a:buFont typeface="Wingdings" charset="2"/>
              <a:buChar char="§"/>
            </a:pPr>
            <a:endParaRPr lang="en-US" altLang="en-US" dirty="0" smtClean="0"/>
          </a:p>
          <a:p>
            <a:pPr>
              <a:buFont typeface="Wingdings" charset="2"/>
              <a:buChar char="§"/>
            </a:pPr>
            <a:r>
              <a:rPr lang="en-US" altLang="en-US" dirty="0" smtClean="0"/>
              <a:t>SS/n-1 = Variance for a sample</a:t>
            </a:r>
          </a:p>
          <a:p>
            <a:pPr>
              <a:buFont typeface="Wingdings" charset="2"/>
              <a:buChar char="§"/>
            </a:pPr>
            <a:endParaRPr lang="en-US" altLang="en-US" dirty="0" smtClean="0"/>
          </a:p>
          <a:p>
            <a:pPr>
              <a:buFont typeface="Wingdings" charset="2"/>
              <a:buChar char="§"/>
            </a:pPr>
            <a:r>
              <a:rPr lang="en-US" altLang="en-US" dirty="0" smtClean="0"/>
              <a:t>Variance = </a:t>
            </a:r>
            <a:r>
              <a:rPr lang="el-GR" altLang="en-US" dirty="0" smtClean="0">
                <a:latin typeface="Times New Roman" charset="0"/>
                <a:ea typeface="Times New Roman" charset="0"/>
                <a:cs typeface="Times New Roman" charset="0"/>
              </a:rPr>
              <a:t>Σ</a:t>
            </a:r>
            <a:r>
              <a:rPr lang="en-US" altLang="en-US" dirty="0" smtClean="0"/>
              <a:t>(Y</a:t>
            </a:r>
            <a:r>
              <a:rPr lang="en-US" altLang="en-US" i="1" dirty="0" smtClean="0"/>
              <a:t>i</a:t>
            </a:r>
            <a:r>
              <a:rPr lang="en-US" altLang="en-US" dirty="0" smtClean="0"/>
              <a:t> – Y-bar)</a:t>
            </a:r>
            <a:r>
              <a:rPr lang="en-US" altLang="en-US" baseline="30000" dirty="0" smtClean="0"/>
              <a:t>2</a:t>
            </a:r>
            <a:r>
              <a:rPr lang="en-US" altLang="en-US" dirty="0" smtClean="0"/>
              <a:t> / n – 1</a:t>
            </a:r>
            <a:endParaRPr lang="en-US" altLang="en-US" dirty="0"/>
          </a:p>
        </p:txBody>
      </p:sp>
    </p:spTree>
    <p:extLst>
      <p:ext uri="{BB962C8B-B14F-4D97-AF65-F5344CB8AC3E}">
        <p14:creationId xmlns:p14="http://schemas.microsoft.com/office/powerpoint/2010/main" val="13738693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7" name="Rectangle 3"/>
          <p:cNvSpPr txBox="1">
            <a:spLocks noChangeArrowheads="1"/>
          </p:cNvSpPr>
          <p:nvPr/>
        </p:nvSpPr>
        <p:spPr>
          <a:xfrm>
            <a:off x="1097280" y="1752600"/>
            <a:ext cx="8229600" cy="5105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buFont typeface="Wingdings" charset="2"/>
              <a:buNone/>
            </a:pPr>
            <a:r>
              <a:rPr lang="en-US" altLang="en-US" dirty="0" smtClean="0"/>
              <a:t>For Class A, Variance = 2825.39 / n - 1 </a:t>
            </a:r>
          </a:p>
          <a:p>
            <a:pPr>
              <a:lnSpc>
                <a:spcPct val="80000"/>
              </a:lnSpc>
              <a:buFont typeface="Wingdings" charset="2"/>
              <a:buNone/>
            </a:pPr>
            <a:r>
              <a:rPr lang="en-US" altLang="en-US" dirty="0" smtClean="0"/>
              <a:t>                                    = 2825.39 / 12 = 235.45</a:t>
            </a:r>
          </a:p>
          <a:p>
            <a:pPr>
              <a:lnSpc>
                <a:spcPct val="80000"/>
              </a:lnSpc>
              <a:buFont typeface="Wingdings" charset="2"/>
              <a:buNone/>
            </a:pPr>
            <a:endParaRPr lang="en-US" altLang="en-US" dirty="0" smtClean="0"/>
          </a:p>
          <a:p>
            <a:pPr>
              <a:lnSpc>
                <a:spcPct val="80000"/>
              </a:lnSpc>
              <a:buFont typeface="Wingdings" charset="2"/>
              <a:buNone/>
            </a:pPr>
            <a:r>
              <a:rPr lang="en-US" altLang="en-US" b="1" dirty="0" smtClean="0"/>
              <a:t>How helpful is that??? </a:t>
            </a:r>
          </a:p>
          <a:p>
            <a:pPr>
              <a:lnSpc>
                <a:spcPct val="80000"/>
              </a:lnSpc>
              <a:buFont typeface="Wingdings" charset="2"/>
              <a:buNone/>
            </a:pPr>
            <a:endParaRPr lang="en-US" altLang="en-US" dirty="0" smtClean="0"/>
          </a:p>
          <a:p>
            <a:pPr>
              <a:lnSpc>
                <a:spcPct val="80000"/>
              </a:lnSpc>
              <a:buFont typeface="Wingdings" charset="2"/>
              <a:buNone/>
            </a:pPr>
            <a:r>
              <a:rPr lang="en-US" altLang="en-US" dirty="0" smtClean="0"/>
              <a:t>	</a:t>
            </a:r>
          </a:p>
          <a:p>
            <a:pPr>
              <a:lnSpc>
                <a:spcPct val="80000"/>
              </a:lnSpc>
              <a:buFont typeface="Wingdings" charset="2"/>
              <a:buNone/>
            </a:pPr>
            <a:endParaRPr lang="en-US" altLang="en-US" dirty="0" smtClean="0"/>
          </a:p>
          <a:p>
            <a:pPr>
              <a:lnSpc>
                <a:spcPct val="80000"/>
              </a:lnSpc>
              <a:buFont typeface="Wingdings" charset="2"/>
              <a:buNone/>
            </a:pPr>
            <a:endParaRPr lang="en-US" altLang="en-US" dirty="0" smtClean="0"/>
          </a:p>
          <a:p>
            <a:pPr>
              <a:lnSpc>
                <a:spcPct val="80000"/>
              </a:lnSpc>
              <a:buFont typeface="Wingdings" charset="2"/>
              <a:buNone/>
            </a:pPr>
            <a:endParaRPr lang="en-US" altLang="en-US" dirty="0"/>
          </a:p>
        </p:txBody>
      </p:sp>
      <p:graphicFrame>
        <p:nvGraphicFramePr>
          <p:cNvPr id="9" name="Object 4"/>
          <p:cNvGraphicFramePr>
            <a:graphicFrameLocks noChangeAspect="1"/>
          </p:cNvGraphicFramePr>
          <p:nvPr>
            <p:extLst>
              <p:ext uri="{D42A27DB-BD31-4B8C-83A1-F6EECF244321}">
                <p14:modId xmlns:p14="http://schemas.microsoft.com/office/powerpoint/2010/main" val="1731274301"/>
              </p:ext>
            </p:extLst>
          </p:nvPr>
        </p:nvGraphicFramePr>
        <p:xfrm>
          <a:off x="6436042" y="1335505"/>
          <a:ext cx="2890838" cy="4114800"/>
        </p:xfrm>
        <a:graphic>
          <a:graphicData uri="http://schemas.openxmlformats.org/presentationml/2006/ole">
            <mc:AlternateContent xmlns:mc="http://schemas.openxmlformats.org/markup-compatibility/2006">
              <mc:Choice xmlns:v="urn:schemas-microsoft-com:vml" Requires="v">
                <p:oleObj spid="_x0000_s12366" name="Clip" r:id="rId3" imgW="3848040" imgH="5478120" progId="MS_ClipArt_Gallery.5">
                  <p:embed/>
                </p:oleObj>
              </mc:Choice>
              <mc:Fallback>
                <p:oleObj name="Clip" r:id="rId3" imgW="3848040" imgH="547812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6042" y="1335505"/>
                        <a:ext cx="2890838"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838633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STANDARD VARIATION</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6" name="Rectangle 3"/>
          <p:cNvSpPr txBox="1">
            <a:spLocks noChangeArrowheads="1"/>
          </p:cNvSpPr>
          <p:nvPr/>
        </p:nvSpPr>
        <p:spPr>
          <a:xfrm>
            <a:off x="1097280" y="1430505"/>
            <a:ext cx="8229600"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r>
              <a:rPr lang="en-US" altLang="en-US" dirty="0" smtClean="0"/>
              <a:t>TO CONVERT VARIANCE INTO SOMETHING OF MEANING, LET’S CREATE STANDARD DEVIATION</a:t>
            </a:r>
          </a:p>
          <a:p>
            <a:pPr>
              <a:buFont typeface="Wingdings" charset="2"/>
              <a:buNone/>
            </a:pPr>
            <a:endParaRPr lang="en-US" altLang="en-US" dirty="0" smtClean="0"/>
          </a:p>
          <a:p>
            <a:pPr>
              <a:buFont typeface="Wingdings" charset="2"/>
              <a:buChar char="§"/>
            </a:pPr>
            <a:r>
              <a:rPr lang="en-US" altLang="en-US" dirty="0" smtClean="0"/>
              <a:t>THE SQUARE ROOT OF THE VARIANCE REVEALS THE AVERAGE DEVIATION OF THE OBSERVATIONS FROM THE MEAN</a:t>
            </a:r>
          </a:p>
          <a:p>
            <a:pPr>
              <a:buFont typeface="Wingdings" charset="2"/>
              <a:buNone/>
            </a:pPr>
            <a:endParaRPr lang="en-US" altLang="en-US" dirty="0" smtClean="0"/>
          </a:p>
          <a:p>
            <a:pPr>
              <a:buFont typeface="Wingdings" charset="2"/>
              <a:buNone/>
            </a:pPr>
            <a:r>
              <a:rPr lang="en-US" altLang="en-US" dirty="0" smtClean="0"/>
              <a:t>S.D.  = 		</a:t>
            </a:r>
            <a:r>
              <a:rPr lang="el-GR" altLang="en-US" dirty="0" smtClean="0">
                <a:latin typeface="Times New Roman" charset="0"/>
                <a:ea typeface="Times New Roman" charset="0"/>
                <a:cs typeface="Times New Roman" charset="0"/>
              </a:rPr>
              <a:t>Σ</a:t>
            </a:r>
            <a:r>
              <a:rPr lang="en-US" altLang="en-US" dirty="0" smtClean="0"/>
              <a:t>(Y</a:t>
            </a:r>
            <a:r>
              <a:rPr lang="en-US" altLang="en-US" i="1" dirty="0"/>
              <a:t>i</a:t>
            </a:r>
            <a:r>
              <a:rPr lang="en-US" altLang="en-US" dirty="0" smtClean="0"/>
              <a:t>– Y-bar)</a:t>
            </a:r>
            <a:r>
              <a:rPr lang="en-US" altLang="en-US" baseline="30000" dirty="0" smtClean="0"/>
              <a:t>2</a:t>
            </a:r>
          </a:p>
          <a:p>
            <a:pPr>
              <a:buFont typeface="Wingdings" charset="2"/>
              <a:buNone/>
            </a:pPr>
            <a:r>
              <a:rPr lang="en-US" altLang="en-US" baseline="30000" dirty="0" smtClean="0"/>
              <a:t>			</a:t>
            </a:r>
            <a:r>
              <a:rPr lang="en-US" altLang="en-US" dirty="0" smtClean="0"/>
              <a:t>     n - 1</a:t>
            </a:r>
            <a:endParaRPr lang="en-US" altLang="en-US" dirty="0"/>
          </a:p>
        </p:txBody>
      </p:sp>
      <p:sp>
        <p:nvSpPr>
          <p:cNvPr id="10" name="Freeform 4"/>
          <p:cNvSpPr>
            <a:spLocks/>
          </p:cNvSpPr>
          <p:nvPr/>
        </p:nvSpPr>
        <p:spPr bwMode="auto">
          <a:xfrm>
            <a:off x="1970004" y="3636336"/>
            <a:ext cx="3049588" cy="1130300"/>
          </a:xfrm>
          <a:custGeom>
            <a:avLst/>
            <a:gdLst>
              <a:gd name="T0" fmla="*/ 0 w 1921"/>
              <a:gd name="T1" fmla="*/ 548 h 712"/>
              <a:gd name="T2" fmla="*/ 82 w 1921"/>
              <a:gd name="T3" fmla="*/ 520 h 712"/>
              <a:gd name="T4" fmla="*/ 192 w 1921"/>
              <a:gd name="T5" fmla="*/ 712 h 712"/>
              <a:gd name="T6" fmla="*/ 237 w 1921"/>
              <a:gd name="T7" fmla="*/ 648 h 712"/>
              <a:gd name="T8" fmla="*/ 265 w 1921"/>
              <a:gd name="T9" fmla="*/ 621 h 712"/>
              <a:gd name="T10" fmla="*/ 320 w 1921"/>
              <a:gd name="T11" fmla="*/ 511 h 712"/>
              <a:gd name="T12" fmla="*/ 349 w 1921"/>
              <a:gd name="T13" fmla="*/ 317 h 712"/>
              <a:gd name="T14" fmla="*/ 390 w 1921"/>
              <a:gd name="T15" fmla="*/ 172 h 712"/>
              <a:gd name="T16" fmla="*/ 463 w 1921"/>
              <a:gd name="T17" fmla="*/ 69 h 712"/>
              <a:gd name="T18" fmla="*/ 1079 w 1921"/>
              <a:gd name="T19" fmla="*/ 82 h 712"/>
              <a:gd name="T20" fmla="*/ 1709 w 1921"/>
              <a:gd name="T21" fmla="*/ 36 h 712"/>
              <a:gd name="T22" fmla="*/ 1652 w 1921"/>
              <a:gd name="T23" fmla="*/ 38 h 712"/>
              <a:gd name="T24" fmla="*/ 1921 w 1921"/>
              <a:gd name="T25" fmla="*/ 2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1" h="712">
                <a:moveTo>
                  <a:pt x="0" y="548"/>
                </a:moveTo>
                <a:cubicBezTo>
                  <a:pt x="64" y="527"/>
                  <a:pt x="37" y="537"/>
                  <a:pt x="82" y="520"/>
                </a:cubicBezTo>
                <a:cubicBezTo>
                  <a:pt x="154" y="546"/>
                  <a:pt x="169" y="644"/>
                  <a:pt x="192" y="712"/>
                </a:cubicBezTo>
                <a:cubicBezTo>
                  <a:pt x="237" y="697"/>
                  <a:pt x="216" y="712"/>
                  <a:pt x="237" y="648"/>
                </a:cubicBezTo>
                <a:cubicBezTo>
                  <a:pt x="241" y="636"/>
                  <a:pt x="256" y="630"/>
                  <a:pt x="265" y="621"/>
                </a:cubicBezTo>
                <a:cubicBezTo>
                  <a:pt x="278" y="583"/>
                  <a:pt x="298" y="544"/>
                  <a:pt x="320" y="511"/>
                </a:cubicBezTo>
                <a:cubicBezTo>
                  <a:pt x="340" y="448"/>
                  <a:pt x="325" y="377"/>
                  <a:pt x="349" y="317"/>
                </a:cubicBezTo>
                <a:cubicBezTo>
                  <a:pt x="368" y="268"/>
                  <a:pt x="361" y="215"/>
                  <a:pt x="390" y="172"/>
                </a:cubicBezTo>
                <a:cubicBezTo>
                  <a:pt x="397" y="144"/>
                  <a:pt x="429" y="82"/>
                  <a:pt x="463" y="69"/>
                </a:cubicBezTo>
                <a:cubicBezTo>
                  <a:pt x="646" y="0"/>
                  <a:pt x="883" y="86"/>
                  <a:pt x="1079" y="82"/>
                </a:cubicBezTo>
                <a:cubicBezTo>
                  <a:pt x="1292" y="73"/>
                  <a:pt x="1497" y="45"/>
                  <a:pt x="1709" y="36"/>
                </a:cubicBezTo>
                <a:cubicBezTo>
                  <a:pt x="1849" y="13"/>
                  <a:pt x="1523" y="52"/>
                  <a:pt x="1652" y="38"/>
                </a:cubicBezTo>
                <a:cubicBezTo>
                  <a:pt x="1905" y="45"/>
                  <a:pt x="1919" y="23"/>
                  <a:pt x="1921" y="27"/>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5"/>
          <p:cNvSpPr>
            <a:spLocks noChangeShapeType="1"/>
          </p:cNvSpPr>
          <p:nvPr/>
        </p:nvSpPr>
        <p:spPr bwMode="auto">
          <a:xfrm>
            <a:off x="2612482" y="4210428"/>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345564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STANDARD VARIATION</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7" name="Rectangle 3"/>
          <p:cNvSpPr txBox="1">
            <a:spLocks noChangeArrowheads="1"/>
          </p:cNvSpPr>
          <p:nvPr/>
        </p:nvSpPr>
        <p:spPr>
          <a:xfrm>
            <a:off x="1143002" y="1095664"/>
            <a:ext cx="8229600" cy="51968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80000"/>
              </a:lnSpc>
              <a:buFont typeface="Wingdings" charset="2"/>
              <a:buNone/>
            </a:pPr>
            <a:r>
              <a:rPr lang="en-US" altLang="en-US" dirty="0" smtClean="0"/>
              <a:t>For Class A, the standard deviation is:  	</a:t>
            </a:r>
          </a:p>
          <a:p>
            <a:pPr>
              <a:lnSpc>
                <a:spcPct val="80000"/>
              </a:lnSpc>
              <a:buFont typeface="Wingdings" charset="2"/>
              <a:buNone/>
            </a:pPr>
            <a:endParaRPr lang="en-US" altLang="en-US" dirty="0" smtClean="0"/>
          </a:p>
          <a:p>
            <a:pPr>
              <a:lnSpc>
                <a:spcPct val="80000"/>
              </a:lnSpc>
              <a:buFont typeface="Wingdings" charset="2"/>
              <a:buNone/>
            </a:pPr>
            <a:r>
              <a:rPr lang="en-US" altLang="en-US" dirty="0" smtClean="0"/>
              <a:t>				235.45      = 15.34</a:t>
            </a:r>
          </a:p>
          <a:p>
            <a:pPr>
              <a:lnSpc>
                <a:spcPct val="80000"/>
              </a:lnSpc>
              <a:buFont typeface="Wingdings" charset="2"/>
              <a:buNone/>
            </a:pPr>
            <a:endParaRPr lang="en-US" altLang="en-US" dirty="0" smtClean="0"/>
          </a:p>
          <a:p>
            <a:pPr>
              <a:lnSpc>
                <a:spcPct val="80000"/>
              </a:lnSpc>
              <a:buFont typeface="Wingdings" charset="2"/>
              <a:buNone/>
            </a:pPr>
            <a:r>
              <a:rPr lang="en-US" altLang="en-US" dirty="0" smtClean="0"/>
              <a:t>The average of persons’ deviation from the mean IQ of 110.54 is 15.34 IQ points.</a:t>
            </a:r>
          </a:p>
          <a:p>
            <a:pPr>
              <a:lnSpc>
                <a:spcPct val="80000"/>
              </a:lnSpc>
              <a:buFont typeface="Wingdings" charset="2"/>
              <a:buNone/>
            </a:pPr>
            <a:endParaRPr lang="en-US" altLang="en-US" dirty="0" smtClean="0"/>
          </a:p>
          <a:p>
            <a:pPr>
              <a:lnSpc>
                <a:spcPct val="80000"/>
              </a:lnSpc>
              <a:buFont typeface="Wingdings" charset="2"/>
              <a:buNone/>
            </a:pPr>
            <a:r>
              <a:rPr lang="en-US" altLang="en-US" dirty="0" smtClean="0"/>
              <a:t>Review:</a:t>
            </a:r>
          </a:p>
          <a:p>
            <a:pPr>
              <a:lnSpc>
                <a:spcPct val="80000"/>
              </a:lnSpc>
              <a:buFont typeface="Wingdings" charset="2"/>
              <a:buNone/>
            </a:pPr>
            <a:r>
              <a:rPr lang="en-US" altLang="en-US" dirty="0" smtClean="0"/>
              <a:t>1. Deviation</a:t>
            </a:r>
          </a:p>
          <a:p>
            <a:pPr>
              <a:lnSpc>
                <a:spcPct val="80000"/>
              </a:lnSpc>
              <a:buFont typeface="Wingdings" charset="2"/>
              <a:buNone/>
            </a:pPr>
            <a:r>
              <a:rPr lang="en-US" altLang="en-US" dirty="0" smtClean="0"/>
              <a:t>2. Deviation squared</a:t>
            </a:r>
          </a:p>
          <a:p>
            <a:pPr>
              <a:lnSpc>
                <a:spcPct val="80000"/>
              </a:lnSpc>
              <a:buFont typeface="Wingdings" charset="2"/>
              <a:buNone/>
            </a:pPr>
            <a:r>
              <a:rPr lang="en-US" altLang="en-US" dirty="0" smtClean="0"/>
              <a:t>3. Sum of squares</a:t>
            </a:r>
          </a:p>
          <a:p>
            <a:pPr>
              <a:lnSpc>
                <a:spcPct val="80000"/>
              </a:lnSpc>
              <a:buFont typeface="Wingdings" charset="2"/>
              <a:buNone/>
            </a:pPr>
            <a:r>
              <a:rPr lang="en-US" altLang="en-US" dirty="0" smtClean="0"/>
              <a:t>4. Variance</a:t>
            </a:r>
          </a:p>
          <a:p>
            <a:pPr>
              <a:lnSpc>
                <a:spcPct val="80000"/>
              </a:lnSpc>
              <a:buFont typeface="Wingdings" charset="2"/>
              <a:buNone/>
            </a:pPr>
            <a:r>
              <a:rPr lang="en-US" altLang="en-US" dirty="0" smtClean="0"/>
              <a:t>5. Standard deviation</a:t>
            </a:r>
          </a:p>
          <a:p>
            <a:pPr>
              <a:lnSpc>
                <a:spcPct val="80000"/>
              </a:lnSpc>
              <a:buFont typeface="Wingdings" charset="2"/>
              <a:buNone/>
            </a:pPr>
            <a:r>
              <a:rPr lang="en-US" altLang="en-US" dirty="0" smtClean="0"/>
              <a:t>			</a:t>
            </a:r>
          </a:p>
          <a:p>
            <a:pPr>
              <a:lnSpc>
                <a:spcPct val="80000"/>
              </a:lnSpc>
              <a:buFont typeface="Wingdings" charset="2"/>
              <a:buNone/>
            </a:pPr>
            <a:endParaRPr lang="en-US" altLang="en-US" dirty="0" smtClean="0"/>
          </a:p>
          <a:p>
            <a:pPr>
              <a:lnSpc>
                <a:spcPct val="80000"/>
              </a:lnSpc>
              <a:buFont typeface="Wingdings" charset="2"/>
              <a:buNone/>
            </a:pPr>
            <a:endParaRPr lang="en-US" altLang="en-US" dirty="0" smtClean="0"/>
          </a:p>
          <a:p>
            <a:pPr>
              <a:lnSpc>
                <a:spcPct val="80000"/>
              </a:lnSpc>
              <a:buFont typeface="Wingdings" charset="2"/>
              <a:buNone/>
            </a:pPr>
            <a:endParaRPr lang="en-US" altLang="en-US" dirty="0"/>
          </a:p>
        </p:txBody>
      </p:sp>
      <p:sp>
        <p:nvSpPr>
          <p:cNvPr id="9" name="Freeform 4"/>
          <p:cNvSpPr>
            <a:spLocks/>
          </p:cNvSpPr>
          <p:nvPr/>
        </p:nvSpPr>
        <p:spPr bwMode="auto">
          <a:xfrm>
            <a:off x="3160295" y="1880937"/>
            <a:ext cx="1727200" cy="442913"/>
          </a:xfrm>
          <a:custGeom>
            <a:avLst/>
            <a:gdLst>
              <a:gd name="T0" fmla="*/ 0 w 1088"/>
              <a:gd name="T1" fmla="*/ 197 h 279"/>
              <a:gd name="T2" fmla="*/ 110 w 1088"/>
              <a:gd name="T3" fmla="*/ 206 h 279"/>
              <a:gd name="T4" fmla="*/ 165 w 1088"/>
              <a:gd name="T5" fmla="*/ 279 h 279"/>
              <a:gd name="T6" fmla="*/ 220 w 1088"/>
              <a:gd name="T7" fmla="*/ 215 h 279"/>
              <a:gd name="T8" fmla="*/ 256 w 1088"/>
              <a:gd name="T9" fmla="*/ 78 h 279"/>
              <a:gd name="T10" fmla="*/ 357 w 1088"/>
              <a:gd name="T11" fmla="*/ 42 h 279"/>
              <a:gd name="T12" fmla="*/ 677 w 1088"/>
              <a:gd name="T13" fmla="*/ 23 h 279"/>
              <a:gd name="T14" fmla="*/ 1088 w 1088"/>
              <a:gd name="T15" fmla="*/ 5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8" h="279">
                <a:moveTo>
                  <a:pt x="0" y="197"/>
                </a:moveTo>
                <a:cubicBezTo>
                  <a:pt x="37" y="200"/>
                  <a:pt x="76" y="191"/>
                  <a:pt x="110" y="206"/>
                </a:cubicBezTo>
                <a:cubicBezTo>
                  <a:pt x="138" y="218"/>
                  <a:pt x="143" y="258"/>
                  <a:pt x="165" y="279"/>
                </a:cubicBezTo>
                <a:cubicBezTo>
                  <a:pt x="206" y="265"/>
                  <a:pt x="196" y="251"/>
                  <a:pt x="220" y="215"/>
                </a:cubicBezTo>
                <a:cubicBezTo>
                  <a:pt x="231" y="169"/>
                  <a:pt x="245" y="124"/>
                  <a:pt x="256" y="78"/>
                </a:cubicBezTo>
                <a:cubicBezTo>
                  <a:pt x="260" y="61"/>
                  <a:pt x="338" y="44"/>
                  <a:pt x="357" y="42"/>
                </a:cubicBezTo>
                <a:cubicBezTo>
                  <a:pt x="524" y="24"/>
                  <a:pt x="418" y="33"/>
                  <a:pt x="677" y="23"/>
                </a:cubicBezTo>
                <a:cubicBezTo>
                  <a:pt x="816" y="0"/>
                  <a:pt x="944" y="5"/>
                  <a:pt x="1088" y="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427706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STANDARD VARIATION</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6" name="Rectangle 3"/>
          <p:cNvSpPr txBox="1">
            <a:spLocks noChangeArrowheads="1"/>
          </p:cNvSpPr>
          <p:nvPr/>
        </p:nvSpPr>
        <p:spPr>
          <a:xfrm>
            <a:off x="938463" y="1033457"/>
            <a:ext cx="8229600" cy="491013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charset="2"/>
              <a:buChar char="§"/>
            </a:pPr>
            <a:r>
              <a:rPr lang="en-US" altLang="en-US" sz="2000" dirty="0" smtClean="0"/>
              <a:t>Larger </a:t>
            </a:r>
            <a:r>
              <a:rPr lang="en-US" altLang="en-US" sz="2000" dirty="0" err="1" smtClean="0"/>
              <a:t>s.d.</a:t>
            </a:r>
            <a:r>
              <a:rPr lang="en-US" altLang="en-US" sz="2000" dirty="0" smtClean="0"/>
              <a:t> = greater amounts of variation around the mean.</a:t>
            </a:r>
          </a:p>
          <a:p>
            <a:pPr marL="571500" indent="-571500">
              <a:buFont typeface="Wingdings" charset="2"/>
              <a:buNone/>
            </a:pPr>
            <a:r>
              <a:rPr lang="en-US" altLang="en-US" dirty="0" smtClean="0"/>
              <a:t>	For example:</a:t>
            </a:r>
          </a:p>
          <a:p>
            <a:pPr marL="571500" indent="-571500">
              <a:buFont typeface="Wingdings" charset="2"/>
              <a:buNone/>
            </a:pPr>
            <a:endParaRPr lang="en-US" altLang="en-US" dirty="0" smtClean="0"/>
          </a:p>
          <a:p>
            <a:pPr marL="571500" indent="-571500">
              <a:buFont typeface="Wingdings" charset="2"/>
              <a:buNone/>
            </a:pPr>
            <a:r>
              <a:rPr lang="en-US" altLang="en-US" dirty="0" smtClean="0"/>
              <a:t>	 </a:t>
            </a:r>
          </a:p>
          <a:p>
            <a:pPr marL="571500" indent="-571500">
              <a:buFont typeface="Wingdings" charset="2"/>
              <a:buNone/>
            </a:pPr>
            <a:r>
              <a:rPr lang="en-US" altLang="en-US" dirty="0" smtClean="0"/>
              <a:t>	 19	        25	    31		13	          25		  37</a:t>
            </a:r>
          </a:p>
          <a:p>
            <a:pPr marL="571500" indent="-571500">
              <a:buFont typeface="Wingdings" charset="2"/>
              <a:buNone/>
            </a:pPr>
            <a:r>
              <a:rPr lang="en-US" altLang="en-US" dirty="0" smtClean="0"/>
              <a:t>		Y-bar = 25					Y-bar = 25</a:t>
            </a:r>
          </a:p>
          <a:p>
            <a:pPr marL="571500" indent="-571500">
              <a:buFont typeface="Wingdings" charset="2"/>
              <a:buNone/>
            </a:pPr>
            <a:r>
              <a:rPr lang="en-US" altLang="en-US" dirty="0" smtClean="0"/>
              <a:t>		</a:t>
            </a:r>
            <a:r>
              <a:rPr lang="en-US" altLang="en-US" dirty="0" err="1" smtClean="0"/>
              <a:t>s.d.</a:t>
            </a:r>
            <a:r>
              <a:rPr lang="en-US" altLang="en-US" dirty="0" smtClean="0"/>
              <a:t> = 3						</a:t>
            </a:r>
            <a:r>
              <a:rPr lang="en-US" altLang="en-US" dirty="0" err="1" smtClean="0"/>
              <a:t>s.d.</a:t>
            </a:r>
            <a:r>
              <a:rPr lang="en-US" altLang="en-US" dirty="0" smtClean="0"/>
              <a:t> = 6</a:t>
            </a:r>
          </a:p>
          <a:p>
            <a:pPr marL="571500" indent="-571500">
              <a:buFont typeface="Wingdings" charset="2"/>
              <a:buNone/>
            </a:pPr>
            <a:endParaRPr lang="en-US" altLang="en-US" dirty="0" smtClean="0"/>
          </a:p>
          <a:p>
            <a:pPr lvl="1">
              <a:buFont typeface="Wingdings" charset="2"/>
              <a:buChar char="§"/>
            </a:pPr>
            <a:r>
              <a:rPr lang="en-US" altLang="en-US" sz="2000" dirty="0" err="1" smtClean="0"/>
              <a:t>s.d.</a:t>
            </a:r>
            <a:r>
              <a:rPr lang="en-US" altLang="en-US" sz="2000" dirty="0" smtClean="0"/>
              <a:t> = 0 only when all values are the same (only when you have a constant and not a “variable”)</a:t>
            </a:r>
          </a:p>
          <a:p>
            <a:pPr lvl="1">
              <a:buFont typeface="Wingdings" charset="2"/>
              <a:buChar char="§"/>
            </a:pPr>
            <a:r>
              <a:rPr lang="en-US" altLang="en-US" sz="2000" dirty="0" smtClean="0"/>
              <a:t>If you were to “rescale” a variable, the </a:t>
            </a:r>
            <a:r>
              <a:rPr lang="en-US" altLang="en-US" sz="2000" dirty="0" err="1" smtClean="0"/>
              <a:t>s.d.</a:t>
            </a:r>
            <a:r>
              <a:rPr lang="en-US" altLang="en-US" sz="2000" dirty="0" smtClean="0"/>
              <a:t> would change by the same magnitude—if we changed units above so the mean equaled 250, the </a:t>
            </a:r>
            <a:r>
              <a:rPr lang="en-US" altLang="en-US" sz="2000" dirty="0" err="1" smtClean="0"/>
              <a:t>s.d.</a:t>
            </a:r>
            <a:r>
              <a:rPr lang="en-US" altLang="en-US" sz="2000" dirty="0" smtClean="0"/>
              <a:t> on the left would be 30, and on the right, 60 </a:t>
            </a:r>
          </a:p>
          <a:p>
            <a:pPr lvl="1">
              <a:buFont typeface="Wingdings" charset="2"/>
              <a:buChar char="§"/>
            </a:pPr>
            <a:r>
              <a:rPr lang="en-US" altLang="en-US" sz="2000" dirty="0" smtClean="0"/>
              <a:t>Like the mean, the </a:t>
            </a:r>
            <a:r>
              <a:rPr lang="en-US" altLang="en-US" sz="2000" dirty="0" err="1" smtClean="0"/>
              <a:t>s.d.</a:t>
            </a:r>
            <a:r>
              <a:rPr lang="en-US" altLang="en-US" sz="2000" dirty="0" smtClean="0"/>
              <a:t> will be inflated by an outlier case value.</a:t>
            </a:r>
            <a:endParaRPr lang="en-US" altLang="en-US" sz="2000" dirty="0"/>
          </a:p>
        </p:txBody>
      </p:sp>
      <p:sp>
        <p:nvSpPr>
          <p:cNvPr id="10" name="Freeform 4"/>
          <p:cNvSpPr>
            <a:spLocks/>
          </p:cNvSpPr>
          <p:nvPr/>
        </p:nvSpPr>
        <p:spPr bwMode="auto">
          <a:xfrm>
            <a:off x="1600202" y="1953126"/>
            <a:ext cx="2328863" cy="747713"/>
          </a:xfrm>
          <a:custGeom>
            <a:avLst/>
            <a:gdLst>
              <a:gd name="T0" fmla="*/ 23 w 1467"/>
              <a:gd name="T1" fmla="*/ 467 h 471"/>
              <a:gd name="T2" fmla="*/ 142 w 1467"/>
              <a:gd name="T3" fmla="*/ 448 h 471"/>
              <a:gd name="T4" fmla="*/ 169 w 1467"/>
              <a:gd name="T5" fmla="*/ 439 h 471"/>
              <a:gd name="T6" fmla="*/ 196 w 1467"/>
              <a:gd name="T7" fmla="*/ 421 h 471"/>
              <a:gd name="T8" fmla="*/ 251 w 1467"/>
              <a:gd name="T9" fmla="*/ 403 h 471"/>
              <a:gd name="T10" fmla="*/ 306 w 1467"/>
              <a:gd name="T11" fmla="*/ 375 h 471"/>
              <a:gd name="T12" fmla="*/ 388 w 1467"/>
              <a:gd name="T13" fmla="*/ 293 h 471"/>
              <a:gd name="T14" fmla="*/ 535 w 1467"/>
              <a:gd name="T15" fmla="*/ 156 h 471"/>
              <a:gd name="T16" fmla="*/ 608 w 1467"/>
              <a:gd name="T17" fmla="*/ 73 h 471"/>
              <a:gd name="T18" fmla="*/ 718 w 1467"/>
              <a:gd name="T19" fmla="*/ 9 h 471"/>
              <a:gd name="T20" fmla="*/ 800 w 1467"/>
              <a:gd name="T21" fmla="*/ 0 h 471"/>
              <a:gd name="T22" fmla="*/ 690 w 1467"/>
              <a:gd name="T23" fmla="*/ 9 h 471"/>
              <a:gd name="T24" fmla="*/ 681 w 1467"/>
              <a:gd name="T25" fmla="*/ 37 h 471"/>
              <a:gd name="T26" fmla="*/ 736 w 1467"/>
              <a:gd name="T27" fmla="*/ 19 h 471"/>
              <a:gd name="T28" fmla="*/ 891 w 1467"/>
              <a:gd name="T29" fmla="*/ 37 h 471"/>
              <a:gd name="T30" fmla="*/ 983 w 1467"/>
              <a:gd name="T31" fmla="*/ 110 h 471"/>
              <a:gd name="T32" fmla="*/ 992 w 1467"/>
              <a:gd name="T33" fmla="*/ 137 h 471"/>
              <a:gd name="T34" fmla="*/ 1010 w 1467"/>
              <a:gd name="T35" fmla="*/ 156 h 471"/>
              <a:gd name="T36" fmla="*/ 1028 w 1467"/>
              <a:gd name="T37" fmla="*/ 211 h 471"/>
              <a:gd name="T38" fmla="*/ 1047 w 1467"/>
              <a:gd name="T39" fmla="*/ 229 h 471"/>
              <a:gd name="T40" fmla="*/ 1102 w 1467"/>
              <a:gd name="T41" fmla="*/ 293 h 471"/>
              <a:gd name="T42" fmla="*/ 1184 w 1467"/>
              <a:gd name="T43" fmla="*/ 366 h 471"/>
              <a:gd name="T44" fmla="*/ 1266 w 1467"/>
              <a:gd name="T45" fmla="*/ 403 h 471"/>
              <a:gd name="T46" fmla="*/ 1467 w 1467"/>
              <a:gd name="T47" fmla="*/ 44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67" h="471">
                <a:moveTo>
                  <a:pt x="23" y="467"/>
                </a:moveTo>
                <a:cubicBezTo>
                  <a:pt x="106" y="444"/>
                  <a:pt x="0" y="471"/>
                  <a:pt x="142" y="448"/>
                </a:cubicBezTo>
                <a:cubicBezTo>
                  <a:pt x="151" y="446"/>
                  <a:pt x="169" y="439"/>
                  <a:pt x="169" y="439"/>
                </a:cubicBezTo>
                <a:cubicBezTo>
                  <a:pt x="178" y="433"/>
                  <a:pt x="186" y="425"/>
                  <a:pt x="196" y="421"/>
                </a:cubicBezTo>
                <a:cubicBezTo>
                  <a:pt x="214" y="413"/>
                  <a:pt x="251" y="403"/>
                  <a:pt x="251" y="403"/>
                </a:cubicBezTo>
                <a:cubicBezTo>
                  <a:pt x="268" y="391"/>
                  <a:pt x="290" y="388"/>
                  <a:pt x="306" y="375"/>
                </a:cubicBezTo>
                <a:cubicBezTo>
                  <a:pt x="341" y="347"/>
                  <a:pt x="339" y="309"/>
                  <a:pt x="388" y="293"/>
                </a:cubicBezTo>
                <a:cubicBezTo>
                  <a:pt x="435" y="249"/>
                  <a:pt x="490" y="201"/>
                  <a:pt x="535" y="156"/>
                </a:cubicBezTo>
                <a:cubicBezTo>
                  <a:pt x="561" y="130"/>
                  <a:pt x="578" y="96"/>
                  <a:pt x="608" y="73"/>
                </a:cubicBezTo>
                <a:cubicBezTo>
                  <a:pt x="634" y="54"/>
                  <a:pt x="681" y="15"/>
                  <a:pt x="718" y="9"/>
                </a:cubicBezTo>
                <a:cubicBezTo>
                  <a:pt x="745" y="4"/>
                  <a:pt x="827" y="0"/>
                  <a:pt x="800" y="0"/>
                </a:cubicBezTo>
                <a:cubicBezTo>
                  <a:pt x="763" y="0"/>
                  <a:pt x="727" y="6"/>
                  <a:pt x="690" y="9"/>
                </a:cubicBezTo>
                <a:cubicBezTo>
                  <a:pt x="687" y="18"/>
                  <a:pt x="671" y="35"/>
                  <a:pt x="681" y="37"/>
                </a:cubicBezTo>
                <a:cubicBezTo>
                  <a:pt x="700" y="41"/>
                  <a:pt x="736" y="19"/>
                  <a:pt x="736" y="19"/>
                </a:cubicBezTo>
                <a:cubicBezTo>
                  <a:pt x="788" y="23"/>
                  <a:pt x="844" y="16"/>
                  <a:pt x="891" y="37"/>
                </a:cubicBezTo>
                <a:cubicBezTo>
                  <a:pt x="933" y="56"/>
                  <a:pt x="952" y="81"/>
                  <a:pt x="983" y="110"/>
                </a:cubicBezTo>
                <a:cubicBezTo>
                  <a:pt x="986" y="119"/>
                  <a:pt x="987" y="129"/>
                  <a:pt x="992" y="137"/>
                </a:cubicBezTo>
                <a:cubicBezTo>
                  <a:pt x="996" y="145"/>
                  <a:pt x="1006" y="148"/>
                  <a:pt x="1010" y="156"/>
                </a:cubicBezTo>
                <a:cubicBezTo>
                  <a:pt x="1018" y="173"/>
                  <a:pt x="1022" y="193"/>
                  <a:pt x="1028" y="211"/>
                </a:cubicBezTo>
                <a:cubicBezTo>
                  <a:pt x="1031" y="219"/>
                  <a:pt x="1041" y="222"/>
                  <a:pt x="1047" y="229"/>
                </a:cubicBezTo>
                <a:cubicBezTo>
                  <a:pt x="1066" y="252"/>
                  <a:pt x="1080" y="272"/>
                  <a:pt x="1102" y="293"/>
                </a:cubicBezTo>
                <a:cubicBezTo>
                  <a:pt x="1116" y="336"/>
                  <a:pt x="1141" y="352"/>
                  <a:pt x="1184" y="366"/>
                </a:cubicBezTo>
                <a:cubicBezTo>
                  <a:pt x="1211" y="384"/>
                  <a:pt x="1237" y="388"/>
                  <a:pt x="1266" y="403"/>
                </a:cubicBezTo>
                <a:cubicBezTo>
                  <a:pt x="1334" y="438"/>
                  <a:pt x="1390" y="448"/>
                  <a:pt x="1467" y="4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Freeform 5"/>
          <p:cNvSpPr>
            <a:spLocks/>
          </p:cNvSpPr>
          <p:nvPr/>
        </p:nvSpPr>
        <p:spPr bwMode="auto">
          <a:xfrm>
            <a:off x="4343402" y="2334126"/>
            <a:ext cx="4267200" cy="366713"/>
          </a:xfrm>
          <a:custGeom>
            <a:avLst/>
            <a:gdLst>
              <a:gd name="T0" fmla="*/ 23 w 1467"/>
              <a:gd name="T1" fmla="*/ 467 h 471"/>
              <a:gd name="T2" fmla="*/ 142 w 1467"/>
              <a:gd name="T3" fmla="*/ 448 h 471"/>
              <a:gd name="T4" fmla="*/ 169 w 1467"/>
              <a:gd name="T5" fmla="*/ 439 h 471"/>
              <a:gd name="T6" fmla="*/ 196 w 1467"/>
              <a:gd name="T7" fmla="*/ 421 h 471"/>
              <a:gd name="T8" fmla="*/ 251 w 1467"/>
              <a:gd name="T9" fmla="*/ 403 h 471"/>
              <a:gd name="T10" fmla="*/ 306 w 1467"/>
              <a:gd name="T11" fmla="*/ 375 h 471"/>
              <a:gd name="T12" fmla="*/ 388 w 1467"/>
              <a:gd name="T13" fmla="*/ 293 h 471"/>
              <a:gd name="T14" fmla="*/ 535 w 1467"/>
              <a:gd name="T15" fmla="*/ 156 h 471"/>
              <a:gd name="T16" fmla="*/ 608 w 1467"/>
              <a:gd name="T17" fmla="*/ 73 h 471"/>
              <a:gd name="T18" fmla="*/ 718 w 1467"/>
              <a:gd name="T19" fmla="*/ 9 h 471"/>
              <a:gd name="T20" fmla="*/ 800 w 1467"/>
              <a:gd name="T21" fmla="*/ 0 h 471"/>
              <a:gd name="T22" fmla="*/ 690 w 1467"/>
              <a:gd name="T23" fmla="*/ 9 h 471"/>
              <a:gd name="T24" fmla="*/ 681 w 1467"/>
              <a:gd name="T25" fmla="*/ 37 h 471"/>
              <a:gd name="T26" fmla="*/ 736 w 1467"/>
              <a:gd name="T27" fmla="*/ 19 h 471"/>
              <a:gd name="T28" fmla="*/ 891 w 1467"/>
              <a:gd name="T29" fmla="*/ 37 h 471"/>
              <a:gd name="T30" fmla="*/ 983 w 1467"/>
              <a:gd name="T31" fmla="*/ 110 h 471"/>
              <a:gd name="T32" fmla="*/ 992 w 1467"/>
              <a:gd name="T33" fmla="*/ 137 h 471"/>
              <a:gd name="T34" fmla="*/ 1010 w 1467"/>
              <a:gd name="T35" fmla="*/ 156 h 471"/>
              <a:gd name="T36" fmla="*/ 1028 w 1467"/>
              <a:gd name="T37" fmla="*/ 211 h 471"/>
              <a:gd name="T38" fmla="*/ 1047 w 1467"/>
              <a:gd name="T39" fmla="*/ 229 h 471"/>
              <a:gd name="T40" fmla="*/ 1102 w 1467"/>
              <a:gd name="T41" fmla="*/ 293 h 471"/>
              <a:gd name="T42" fmla="*/ 1184 w 1467"/>
              <a:gd name="T43" fmla="*/ 366 h 471"/>
              <a:gd name="T44" fmla="*/ 1266 w 1467"/>
              <a:gd name="T45" fmla="*/ 403 h 471"/>
              <a:gd name="T46" fmla="*/ 1467 w 1467"/>
              <a:gd name="T47" fmla="*/ 44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67" h="471">
                <a:moveTo>
                  <a:pt x="23" y="467"/>
                </a:moveTo>
                <a:cubicBezTo>
                  <a:pt x="106" y="444"/>
                  <a:pt x="0" y="471"/>
                  <a:pt x="142" y="448"/>
                </a:cubicBezTo>
                <a:cubicBezTo>
                  <a:pt x="151" y="446"/>
                  <a:pt x="169" y="439"/>
                  <a:pt x="169" y="439"/>
                </a:cubicBezTo>
                <a:cubicBezTo>
                  <a:pt x="178" y="433"/>
                  <a:pt x="186" y="425"/>
                  <a:pt x="196" y="421"/>
                </a:cubicBezTo>
                <a:cubicBezTo>
                  <a:pt x="214" y="413"/>
                  <a:pt x="251" y="403"/>
                  <a:pt x="251" y="403"/>
                </a:cubicBezTo>
                <a:cubicBezTo>
                  <a:pt x="268" y="391"/>
                  <a:pt x="290" y="388"/>
                  <a:pt x="306" y="375"/>
                </a:cubicBezTo>
                <a:cubicBezTo>
                  <a:pt x="341" y="347"/>
                  <a:pt x="339" y="309"/>
                  <a:pt x="388" y="293"/>
                </a:cubicBezTo>
                <a:cubicBezTo>
                  <a:pt x="435" y="249"/>
                  <a:pt x="490" y="201"/>
                  <a:pt x="535" y="156"/>
                </a:cubicBezTo>
                <a:cubicBezTo>
                  <a:pt x="561" y="130"/>
                  <a:pt x="578" y="96"/>
                  <a:pt x="608" y="73"/>
                </a:cubicBezTo>
                <a:cubicBezTo>
                  <a:pt x="634" y="54"/>
                  <a:pt x="681" y="15"/>
                  <a:pt x="718" y="9"/>
                </a:cubicBezTo>
                <a:cubicBezTo>
                  <a:pt x="745" y="4"/>
                  <a:pt x="827" y="0"/>
                  <a:pt x="800" y="0"/>
                </a:cubicBezTo>
                <a:cubicBezTo>
                  <a:pt x="763" y="0"/>
                  <a:pt x="727" y="6"/>
                  <a:pt x="690" y="9"/>
                </a:cubicBezTo>
                <a:cubicBezTo>
                  <a:pt x="687" y="18"/>
                  <a:pt x="671" y="35"/>
                  <a:pt x="681" y="37"/>
                </a:cubicBezTo>
                <a:cubicBezTo>
                  <a:pt x="700" y="41"/>
                  <a:pt x="736" y="19"/>
                  <a:pt x="736" y="19"/>
                </a:cubicBezTo>
                <a:cubicBezTo>
                  <a:pt x="788" y="23"/>
                  <a:pt x="844" y="16"/>
                  <a:pt x="891" y="37"/>
                </a:cubicBezTo>
                <a:cubicBezTo>
                  <a:pt x="933" y="56"/>
                  <a:pt x="952" y="81"/>
                  <a:pt x="983" y="110"/>
                </a:cubicBezTo>
                <a:cubicBezTo>
                  <a:pt x="986" y="119"/>
                  <a:pt x="987" y="129"/>
                  <a:pt x="992" y="137"/>
                </a:cubicBezTo>
                <a:cubicBezTo>
                  <a:pt x="996" y="145"/>
                  <a:pt x="1006" y="148"/>
                  <a:pt x="1010" y="156"/>
                </a:cubicBezTo>
                <a:cubicBezTo>
                  <a:pt x="1018" y="173"/>
                  <a:pt x="1022" y="193"/>
                  <a:pt x="1028" y="211"/>
                </a:cubicBezTo>
                <a:cubicBezTo>
                  <a:pt x="1031" y="219"/>
                  <a:pt x="1041" y="222"/>
                  <a:pt x="1047" y="229"/>
                </a:cubicBezTo>
                <a:cubicBezTo>
                  <a:pt x="1066" y="252"/>
                  <a:pt x="1080" y="272"/>
                  <a:pt x="1102" y="293"/>
                </a:cubicBezTo>
                <a:cubicBezTo>
                  <a:pt x="1116" y="336"/>
                  <a:pt x="1141" y="352"/>
                  <a:pt x="1184" y="366"/>
                </a:cubicBezTo>
                <a:cubicBezTo>
                  <a:pt x="1211" y="384"/>
                  <a:pt x="1237" y="388"/>
                  <a:pt x="1266" y="403"/>
                </a:cubicBezTo>
                <a:cubicBezTo>
                  <a:pt x="1334" y="438"/>
                  <a:pt x="1390" y="448"/>
                  <a:pt x="1467" y="4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Line 6"/>
          <p:cNvSpPr>
            <a:spLocks noChangeShapeType="1"/>
          </p:cNvSpPr>
          <p:nvPr/>
        </p:nvSpPr>
        <p:spPr bwMode="auto">
          <a:xfrm>
            <a:off x="1600202" y="2715126"/>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 name="Line 7"/>
          <p:cNvSpPr>
            <a:spLocks noChangeShapeType="1"/>
          </p:cNvSpPr>
          <p:nvPr/>
        </p:nvSpPr>
        <p:spPr bwMode="auto">
          <a:xfrm>
            <a:off x="4419602" y="2715126"/>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043635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VARIANCE AND STANDARD VARIATION IN REAL LIFE</a:t>
            </a:r>
            <a:r>
              <a:rPr lang="mr-IN" sz="2800" b="1" dirty="0" smtClean="0"/>
              <a:t>…</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2" name="Rectangle 1"/>
          <p:cNvSpPr/>
          <p:nvPr/>
        </p:nvSpPr>
        <p:spPr>
          <a:xfrm>
            <a:off x="1097280" y="1155356"/>
            <a:ext cx="10777888" cy="5016758"/>
          </a:xfrm>
          <a:prstGeom prst="rect">
            <a:avLst/>
          </a:prstGeom>
        </p:spPr>
        <p:txBody>
          <a:bodyPr wrap="square">
            <a:spAutoFit/>
          </a:bodyPr>
          <a:lstStyle/>
          <a:p>
            <a:pPr>
              <a:buFont typeface="Arial" charset="0"/>
              <a:buChar char="•"/>
            </a:pPr>
            <a:r>
              <a:rPr lang="en-US" sz="2000" dirty="0" smtClean="0">
                <a:solidFill>
                  <a:srgbClr val="222222"/>
                </a:solidFill>
                <a:latin typeface="Calibri" charset="0"/>
                <a:ea typeface="Calibri" charset="0"/>
                <a:cs typeface="Calibri" charset="0"/>
              </a:rPr>
              <a:t>A CLASS OF STUDENTS TOOK A MATH TEST. THEIR TEACHER FOUND THAT THE MEAN SCORE ON THE TEST WAS AN 85%. SHE THEN CALCULATED THE STANDARD DEVIATION OF THE OTHER TEST SCORES AND FOUND A </a:t>
            </a:r>
            <a:r>
              <a:rPr lang="en-US" sz="2000" u="sng" dirty="0" smtClean="0">
                <a:solidFill>
                  <a:srgbClr val="222222"/>
                </a:solidFill>
                <a:latin typeface="Calibri" charset="0"/>
                <a:ea typeface="Calibri" charset="0"/>
                <a:cs typeface="Calibri" charset="0"/>
              </a:rPr>
              <a:t>VERY SMALL STANDARD DEVIATION</a:t>
            </a:r>
            <a:r>
              <a:rPr lang="en-US" sz="2000" dirty="0" smtClean="0">
                <a:solidFill>
                  <a:srgbClr val="222222"/>
                </a:solidFill>
                <a:latin typeface="Calibri" charset="0"/>
                <a:ea typeface="Calibri" charset="0"/>
                <a:cs typeface="Calibri" charset="0"/>
              </a:rPr>
              <a:t> WHICH SUGGESTED THAT MOST STUDENTS SCORED </a:t>
            </a:r>
            <a:r>
              <a:rPr lang="en-US" sz="2000" u="sng" dirty="0" smtClean="0">
                <a:solidFill>
                  <a:srgbClr val="222222"/>
                </a:solidFill>
                <a:latin typeface="Calibri" charset="0"/>
                <a:ea typeface="Calibri" charset="0"/>
                <a:cs typeface="Calibri" charset="0"/>
              </a:rPr>
              <a:t>VERY CLOSE</a:t>
            </a:r>
            <a:r>
              <a:rPr lang="en-US" sz="2000" dirty="0" smtClean="0">
                <a:solidFill>
                  <a:srgbClr val="222222"/>
                </a:solidFill>
                <a:latin typeface="Calibri" charset="0"/>
                <a:ea typeface="Calibri" charset="0"/>
                <a:cs typeface="Calibri" charset="0"/>
              </a:rPr>
              <a:t> TO 85%</a:t>
            </a:r>
          </a:p>
          <a:p>
            <a:pPr>
              <a:buFont typeface="Arial" charset="0"/>
              <a:buChar char="•"/>
            </a:pPr>
            <a:endParaRPr lang="en-US" sz="2000" dirty="0" smtClean="0">
              <a:solidFill>
                <a:srgbClr val="222222"/>
              </a:solidFill>
              <a:latin typeface="Calibri" charset="0"/>
              <a:ea typeface="Calibri" charset="0"/>
              <a:cs typeface="Calibri" charset="0"/>
            </a:endParaRPr>
          </a:p>
          <a:p>
            <a:pPr>
              <a:buFont typeface="Arial" charset="0"/>
              <a:buChar char="•"/>
            </a:pPr>
            <a:r>
              <a:rPr lang="en-US" sz="2000" dirty="0" smtClean="0">
                <a:solidFill>
                  <a:srgbClr val="222222"/>
                </a:solidFill>
                <a:latin typeface="Calibri" charset="0"/>
                <a:ea typeface="Calibri" charset="0"/>
                <a:cs typeface="Calibri" charset="0"/>
              </a:rPr>
              <a:t>A DOG WALKER WANTS TO DETERMINE IF THE DOGS ON HIS ROUTE ARE CLOSE IN WEIGHT OR NOT CLOSE IN WEIGHT. HE TAKES THE AVERAGE OF THE WEIGHT OF ALL TEN DOGS. HE THEN CALCULATES THE VARIANCE, AND THEN THE STANDARD DEVIATION. HIS STANDARD DEVIATION IS EXTREMELY HIGH. THIS SUGGESTS THAT THE DOGS ARE OF MANY VARIOUS WEIGHTS, OR THAT HE HAS A FEW DOGS WHOSE WEIGHTS ARE </a:t>
            </a:r>
            <a:r>
              <a:rPr lang="en-US" sz="2000" u="sng" dirty="0" smtClean="0">
                <a:solidFill>
                  <a:srgbClr val="222222"/>
                </a:solidFill>
                <a:latin typeface="Calibri" charset="0"/>
                <a:ea typeface="Calibri" charset="0"/>
                <a:cs typeface="Calibri" charset="0"/>
              </a:rPr>
              <a:t>OUTLIERS</a:t>
            </a:r>
            <a:r>
              <a:rPr lang="en-US" sz="2000" dirty="0" smtClean="0">
                <a:solidFill>
                  <a:srgbClr val="222222"/>
                </a:solidFill>
                <a:latin typeface="Calibri" charset="0"/>
                <a:ea typeface="Calibri" charset="0"/>
                <a:cs typeface="Calibri" charset="0"/>
              </a:rPr>
              <a:t> THAT ARE </a:t>
            </a:r>
            <a:r>
              <a:rPr lang="en-US" sz="2000" u="sng" dirty="0" smtClean="0">
                <a:solidFill>
                  <a:srgbClr val="222222"/>
                </a:solidFill>
                <a:latin typeface="Calibri" charset="0"/>
                <a:ea typeface="Calibri" charset="0"/>
                <a:cs typeface="Calibri" charset="0"/>
              </a:rPr>
              <a:t>SKEWING</a:t>
            </a:r>
            <a:r>
              <a:rPr lang="en-US" sz="2000" dirty="0" smtClean="0">
                <a:solidFill>
                  <a:srgbClr val="222222"/>
                </a:solidFill>
                <a:latin typeface="Calibri" charset="0"/>
                <a:ea typeface="Calibri" charset="0"/>
                <a:cs typeface="Calibri" charset="0"/>
              </a:rPr>
              <a:t> THE DATA</a:t>
            </a:r>
          </a:p>
          <a:p>
            <a:pPr>
              <a:buFont typeface="Arial" charset="0"/>
              <a:buChar char="•"/>
            </a:pPr>
            <a:endParaRPr lang="en-US" sz="2000" b="0" i="0" dirty="0" smtClean="0">
              <a:solidFill>
                <a:srgbClr val="222222"/>
              </a:solidFill>
              <a:effectLst/>
              <a:latin typeface="Calibri" charset="0"/>
              <a:ea typeface="Calibri" charset="0"/>
              <a:cs typeface="Calibri" charset="0"/>
            </a:endParaRPr>
          </a:p>
          <a:p>
            <a:pPr>
              <a:buFont typeface="Arial" charset="0"/>
              <a:buChar char="•"/>
            </a:pPr>
            <a:r>
              <a:rPr lang="en-US" sz="2000" dirty="0" smtClean="0"/>
              <a:t>A MARKET RESEARCHER IS ANALYZING THE RESULTS OF A RECENT CUSTOMER SURVEY. HE WANTS TO HAVE SOME MEASURE OF THE RELIABILITY OF THE ANSWERS RECEIVED IN THE SURVEY IN ORDER TO PREDICT HOW A LARGER GROUP OF PEOPLE MIGHT ANSWER THE SAME QUESTIONS. A </a:t>
            </a:r>
            <a:r>
              <a:rPr lang="en-US" sz="2000" u="sng" dirty="0" smtClean="0"/>
              <a:t>LOW STANDARD DEVIATION </a:t>
            </a:r>
            <a:r>
              <a:rPr lang="en-US" sz="2000" dirty="0" smtClean="0"/>
              <a:t>SHOWS THAT THE ANSWERS ARE </a:t>
            </a:r>
            <a:r>
              <a:rPr lang="en-US" sz="2000" u="sng" dirty="0" smtClean="0"/>
              <a:t>VERY PROJECTABLE</a:t>
            </a:r>
            <a:r>
              <a:rPr lang="en-US" sz="2000" dirty="0" smtClean="0"/>
              <a:t> TO A LARGER GROUP OF PEOPLE</a:t>
            </a:r>
            <a:endParaRPr lang="en-US" sz="2000" b="0" i="0" dirty="0">
              <a:solidFill>
                <a:srgbClr val="222222"/>
              </a:solidFill>
              <a:effectLst/>
              <a:latin typeface="Calibri" charset="0"/>
              <a:ea typeface="Calibri" charset="0"/>
              <a:cs typeface="Calibri" charset="0"/>
            </a:endParaRPr>
          </a:p>
        </p:txBody>
      </p:sp>
    </p:spTree>
    <p:extLst>
      <p:ext uri="{BB962C8B-B14F-4D97-AF65-F5344CB8AC3E}">
        <p14:creationId xmlns:p14="http://schemas.microsoft.com/office/powerpoint/2010/main" val="6564094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smtClean="0"/>
              <a:t>DESCRIPTIVE STATISTICS</a:t>
            </a:r>
            <a:endParaRPr lang="en-US" sz="3000" b="1" dirty="0"/>
          </a:p>
        </p:txBody>
      </p:sp>
      <p:sp>
        <p:nvSpPr>
          <p:cNvPr id="2" name="Content Placeholder 1"/>
          <p:cNvSpPr>
            <a:spLocks noGrp="1"/>
          </p:cNvSpPr>
          <p:nvPr>
            <p:ph idx="1"/>
          </p:nvPr>
        </p:nvSpPr>
        <p:spPr>
          <a:xfrm>
            <a:off x="1013056" y="1328372"/>
            <a:ext cx="10058400" cy="4023360"/>
          </a:xfrm>
        </p:spPr>
        <p:txBody>
          <a:bodyPr>
            <a:noAutofit/>
          </a:bodyPr>
          <a:lstStyle/>
          <a:p>
            <a:pPr lvl="1">
              <a:lnSpc>
                <a:spcPct val="80000"/>
              </a:lnSpc>
              <a:buClr>
                <a:srgbClr val="00B050"/>
              </a:buClr>
              <a:buFont typeface="Wingdings" charset="2"/>
              <a:buChar char="ü"/>
            </a:pPr>
            <a:r>
              <a:rPr lang="en-US" altLang="en-US" sz="2000" dirty="0" smtClean="0"/>
              <a:t>CENTRAL TENDENCY (OR GROUPS’ “MIDDLE VALUES”)</a:t>
            </a:r>
          </a:p>
          <a:p>
            <a:pPr lvl="2">
              <a:lnSpc>
                <a:spcPct val="80000"/>
              </a:lnSpc>
              <a:buFont typeface="Wingdings" charset="2"/>
              <a:buChar char="§"/>
            </a:pPr>
            <a:r>
              <a:rPr lang="en-US" altLang="en-US" sz="2000" dirty="0" smtClean="0"/>
              <a:t>MEAN</a:t>
            </a:r>
          </a:p>
          <a:p>
            <a:pPr lvl="2">
              <a:lnSpc>
                <a:spcPct val="80000"/>
              </a:lnSpc>
              <a:buFont typeface="Wingdings" charset="2"/>
              <a:buChar char="§"/>
            </a:pPr>
            <a:r>
              <a:rPr lang="en-US" altLang="en-US" sz="2000" dirty="0" smtClean="0"/>
              <a:t>MEDIAN</a:t>
            </a:r>
          </a:p>
          <a:p>
            <a:pPr lvl="2">
              <a:lnSpc>
                <a:spcPct val="80000"/>
              </a:lnSpc>
              <a:buFont typeface="Wingdings" charset="2"/>
              <a:buChar char="§"/>
            </a:pPr>
            <a:r>
              <a:rPr lang="en-US" altLang="en-US" sz="2000" dirty="0" smtClean="0"/>
              <a:t>MODE</a:t>
            </a:r>
          </a:p>
          <a:p>
            <a:pPr lvl="2">
              <a:lnSpc>
                <a:spcPct val="80000"/>
              </a:lnSpc>
              <a:buFont typeface="Wingdings" charset="2"/>
              <a:buChar char="§"/>
            </a:pPr>
            <a:endParaRPr lang="en-US" altLang="en-US" sz="2000" dirty="0"/>
          </a:p>
          <a:p>
            <a:pPr lvl="2">
              <a:lnSpc>
                <a:spcPct val="80000"/>
              </a:lnSpc>
              <a:buFont typeface="Wingdings" charset="2"/>
              <a:buChar char="§"/>
            </a:pPr>
            <a:endParaRPr lang="en-US" altLang="en-US" sz="2000" dirty="0" smtClean="0"/>
          </a:p>
          <a:p>
            <a:pPr lvl="2">
              <a:lnSpc>
                <a:spcPct val="80000"/>
              </a:lnSpc>
              <a:buFont typeface="Wingdings" charset="2"/>
              <a:buChar char="§"/>
            </a:pPr>
            <a:endParaRPr lang="en-US" altLang="en-US" sz="2000" dirty="0" smtClean="0"/>
          </a:p>
          <a:p>
            <a:pPr lvl="1">
              <a:lnSpc>
                <a:spcPct val="80000"/>
              </a:lnSpc>
              <a:buClr>
                <a:srgbClr val="92D050"/>
              </a:buClr>
              <a:buFont typeface="Wingdings" charset="2"/>
              <a:buChar char="ü"/>
            </a:pPr>
            <a:r>
              <a:rPr lang="en-US" altLang="en-US" sz="2000" dirty="0" smtClean="0"/>
              <a:t>DISPERSION (OR SUMMARY OF DIFFERENCES WITHIN GROUPS) </a:t>
            </a:r>
          </a:p>
          <a:p>
            <a:pPr lvl="2">
              <a:lnSpc>
                <a:spcPct val="80000"/>
              </a:lnSpc>
              <a:buFont typeface="Wingdings" charset="2"/>
              <a:buChar char="§"/>
            </a:pPr>
            <a:r>
              <a:rPr lang="en-US" altLang="en-US" sz="2000" dirty="0" smtClean="0"/>
              <a:t>RANGE</a:t>
            </a:r>
          </a:p>
          <a:p>
            <a:pPr lvl="2">
              <a:lnSpc>
                <a:spcPct val="80000"/>
              </a:lnSpc>
              <a:buFont typeface="Wingdings" charset="2"/>
              <a:buChar char="§"/>
            </a:pPr>
            <a:r>
              <a:rPr lang="en-US" altLang="en-US" sz="2000" dirty="0" smtClean="0"/>
              <a:t>INTERQUARTILE RANGE</a:t>
            </a:r>
          </a:p>
          <a:p>
            <a:pPr lvl="2">
              <a:lnSpc>
                <a:spcPct val="80000"/>
              </a:lnSpc>
              <a:buFont typeface="Wingdings" charset="2"/>
              <a:buChar char="§"/>
            </a:pPr>
            <a:r>
              <a:rPr lang="en-US" altLang="en-US" sz="2000" dirty="0" smtClean="0"/>
              <a:t>VARIANCE</a:t>
            </a:r>
          </a:p>
          <a:p>
            <a:pPr lvl="2">
              <a:lnSpc>
                <a:spcPct val="80000"/>
              </a:lnSpc>
              <a:buFont typeface="Wingdings" charset="2"/>
              <a:buChar char="§"/>
            </a:pPr>
            <a:r>
              <a:rPr lang="en-US" altLang="en-US" sz="2000" dirty="0" smtClean="0"/>
              <a:t>STANDARD DEVIATION</a:t>
            </a:r>
          </a:p>
          <a:p>
            <a:pPr lvl="2">
              <a:lnSpc>
                <a:spcPct val="80000"/>
              </a:lnSpc>
              <a:buFont typeface="Wingdings" charset="2"/>
              <a:buChar char="§"/>
            </a:pPr>
            <a:endParaRPr lang="en-US" altLang="en-US" sz="2000" dirty="0" smtClean="0"/>
          </a:p>
          <a:p>
            <a:pPr lvl="1">
              <a:lnSpc>
                <a:spcPct val="80000"/>
              </a:lnSpc>
              <a:buClr>
                <a:srgbClr val="92D050"/>
              </a:buClr>
              <a:buFont typeface="Arial" charset="0"/>
              <a:buChar char="•"/>
            </a:pPr>
            <a:r>
              <a:rPr lang="en-US" altLang="en-US" dirty="0" smtClean="0"/>
              <a:t>THERE’S MORE</a:t>
            </a:r>
            <a:r>
              <a:rPr lang="mr-IN" altLang="en-US" dirty="0" smtClean="0"/>
              <a:t>…</a:t>
            </a:r>
            <a:r>
              <a:rPr lang="en-US" altLang="en-US" dirty="0" smtClean="0"/>
              <a:t>.</a:t>
            </a:r>
            <a:endParaRPr lang="en-US" altLang="en-US" dirty="0"/>
          </a:p>
          <a:p>
            <a:pPr marL="384048" lvl="2" indent="0">
              <a:lnSpc>
                <a:spcPct val="80000"/>
              </a:lnSpc>
              <a:buNone/>
            </a:pPr>
            <a:endParaRPr lang="en-US" altLang="en-US" sz="2000" dirty="0" smtClean="0"/>
          </a:p>
          <a:p>
            <a:pPr lvl="2">
              <a:lnSpc>
                <a:spcPct val="80000"/>
              </a:lnSpc>
              <a:buFont typeface="Wingdings" charset="2"/>
              <a:buChar char="§"/>
            </a:pPr>
            <a:endParaRPr lang="en-US" altLang="en-US" sz="2000" dirty="0" smtClean="0"/>
          </a:p>
          <a:p>
            <a:pPr lvl="2">
              <a:lnSpc>
                <a:spcPct val="80000"/>
              </a:lnSpc>
              <a:buFont typeface="Wingdings" charset="2"/>
              <a:buChar char="§"/>
            </a:pPr>
            <a:endParaRPr lang="en-US" altLang="en-US" sz="2000" dirty="0" smtClean="0"/>
          </a:p>
          <a:p>
            <a:endParaRPr lang="en-US" dirty="0"/>
          </a:p>
        </p:txBody>
      </p:sp>
    </p:spTree>
    <p:extLst>
      <p:ext uri="{BB962C8B-B14F-4D97-AF65-F5344CB8AC3E}">
        <p14:creationId xmlns:p14="http://schemas.microsoft.com/office/powerpoint/2010/main" val="20422030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BOX PLOTS</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4" name="Rectangle 3"/>
          <p:cNvSpPr txBox="1">
            <a:spLocks noChangeArrowheads="1"/>
          </p:cNvSpPr>
          <p:nvPr/>
        </p:nvSpPr>
        <p:spPr>
          <a:xfrm>
            <a:off x="1143002" y="1213936"/>
            <a:ext cx="10467472"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None/>
            </a:pPr>
            <a:r>
              <a:rPr lang="en-US" altLang="en-US" dirty="0" smtClean="0"/>
              <a:t>A WAY TO GRAPHICALLY PORTRAY ALMOST ALL THE DESCRIPTIVE STATISTICS AT ONCE IS THE BOX-PLOT.</a:t>
            </a:r>
          </a:p>
          <a:p>
            <a:pPr>
              <a:buFont typeface="Wingdings" charset="2"/>
              <a:buNone/>
            </a:pPr>
            <a:r>
              <a:rPr lang="en-US" altLang="en-US" dirty="0" smtClean="0"/>
              <a:t>ALSO CALLED </a:t>
            </a:r>
            <a:r>
              <a:rPr lang="en-US" altLang="en-US" u="sng" dirty="0" smtClean="0"/>
              <a:t>BOX AND WHISKER </a:t>
            </a:r>
            <a:r>
              <a:rPr lang="en-US" altLang="en-US" dirty="0" smtClean="0"/>
              <a:t>PLOTS</a:t>
            </a:r>
          </a:p>
          <a:p>
            <a:pPr>
              <a:buFont typeface="Wingdings" charset="2"/>
              <a:buNone/>
            </a:pPr>
            <a:endParaRPr lang="en-US" altLang="en-US" dirty="0" smtClean="0"/>
          </a:p>
          <a:p>
            <a:pPr>
              <a:buFont typeface="Wingdings" charset="2"/>
              <a:buNone/>
            </a:pPr>
            <a:r>
              <a:rPr lang="en-US" altLang="en-US" dirty="0" smtClean="0"/>
              <a:t>A BOX-PLOT SHOWS:	UPPER AND LOWER QUARTILES</a:t>
            </a:r>
          </a:p>
          <a:p>
            <a:pPr>
              <a:buFont typeface="Wingdings" charset="2"/>
              <a:buNone/>
            </a:pPr>
            <a:r>
              <a:rPr lang="en-US" altLang="en-US" dirty="0" smtClean="0"/>
              <a:t>				MEAN</a:t>
            </a:r>
          </a:p>
          <a:p>
            <a:pPr>
              <a:buFont typeface="Wingdings" charset="2"/>
              <a:buNone/>
            </a:pPr>
            <a:r>
              <a:rPr lang="en-US" altLang="en-US" dirty="0" smtClean="0"/>
              <a:t>				MEDIAN</a:t>
            </a:r>
          </a:p>
          <a:p>
            <a:pPr>
              <a:buFont typeface="Wingdings" charset="2"/>
              <a:buNone/>
            </a:pPr>
            <a:r>
              <a:rPr lang="en-US" altLang="en-US" dirty="0" smtClean="0"/>
              <a:t>				RANGE</a:t>
            </a:r>
          </a:p>
          <a:p>
            <a:pPr>
              <a:buFont typeface="Wingdings" charset="2"/>
              <a:buNone/>
            </a:pPr>
            <a:r>
              <a:rPr lang="en-US" altLang="en-US" dirty="0" smtClean="0"/>
              <a:t>				OUTLIERS </a:t>
            </a:r>
            <a:endParaRPr lang="en-US" altLang="en-US" dirty="0"/>
          </a:p>
        </p:txBody>
      </p:sp>
    </p:spTree>
    <p:extLst>
      <p:ext uri="{BB962C8B-B14F-4D97-AF65-F5344CB8AC3E}">
        <p14:creationId xmlns:p14="http://schemas.microsoft.com/office/powerpoint/2010/main" val="9580195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BOX PLOTS</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97280" y="1406441"/>
            <a:ext cx="6145731" cy="4914815"/>
          </a:xfrm>
          <a:noFill/>
          <a:ln/>
        </p:spPr>
      </p:pic>
      <p:sp>
        <p:nvSpPr>
          <p:cNvPr id="9" name="Text Box 7"/>
          <p:cNvSpPr txBox="1">
            <a:spLocks noChangeArrowheads="1"/>
          </p:cNvSpPr>
          <p:nvPr/>
        </p:nvSpPr>
        <p:spPr bwMode="auto">
          <a:xfrm>
            <a:off x="5767939" y="3757697"/>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a:t>123.5</a:t>
            </a:r>
          </a:p>
        </p:txBody>
      </p:sp>
      <p:sp>
        <p:nvSpPr>
          <p:cNvPr id="10" name="Text Box 8"/>
          <p:cNvSpPr txBox="1">
            <a:spLocks noChangeArrowheads="1"/>
          </p:cNvSpPr>
          <p:nvPr/>
        </p:nvSpPr>
        <p:spPr bwMode="auto">
          <a:xfrm>
            <a:off x="5783580" y="5078497"/>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dirty="0"/>
              <a:t>96.5</a:t>
            </a:r>
          </a:p>
        </p:txBody>
      </p:sp>
      <p:sp>
        <p:nvSpPr>
          <p:cNvPr id="11" name="Text Box 9"/>
          <p:cNvSpPr txBox="1">
            <a:spLocks noChangeArrowheads="1"/>
          </p:cNvSpPr>
          <p:nvPr/>
        </p:nvSpPr>
        <p:spPr bwMode="auto">
          <a:xfrm>
            <a:off x="5728233" y="440882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dirty="0"/>
              <a:t>106.5</a:t>
            </a:r>
          </a:p>
        </p:txBody>
      </p:sp>
      <p:sp>
        <p:nvSpPr>
          <p:cNvPr id="12" name="Text Box 10"/>
          <p:cNvSpPr txBox="1">
            <a:spLocks noChangeArrowheads="1"/>
          </p:cNvSpPr>
          <p:nvPr/>
        </p:nvSpPr>
        <p:spPr bwMode="auto">
          <a:xfrm>
            <a:off x="5068502" y="5514474"/>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a:t>82</a:t>
            </a:r>
          </a:p>
        </p:txBody>
      </p:sp>
      <p:sp>
        <p:nvSpPr>
          <p:cNvPr id="19" name="Text Box 11"/>
          <p:cNvSpPr txBox="1">
            <a:spLocks noChangeArrowheads="1"/>
          </p:cNvSpPr>
          <p:nvPr/>
        </p:nvSpPr>
        <p:spPr bwMode="auto">
          <a:xfrm>
            <a:off x="5182802" y="2163762"/>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a:t>162</a:t>
            </a:r>
          </a:p>
        </p:txBody>
      </p:sp>
      <p:sp>
        <p:nvSpPr>
          <p:cNvPr id="20" name="Text Box 12"/>
          <p:cNvSpPr txBox="1">
            <a:spLocks noChangeArrowheads="1"/>
          </p:cNvSpPr>
          <p:nvPr/>
        </p:nvSpPr>
        <p:spPr bwMode="auto">
          <a:xfrm>
            <a:off x="2286602" y="4358481"/>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a:t>M=110.5</a:t>
            </a:r>
          </a:p>
        </p:txBody>
      </p:sp>
      <p:cxnSp>
        <p:nvCxnSpPr>
          <p:cNvPr id="3" name="Straight Arrow Connector 2"/>
          <p:cNvCxnSpPr/>
          <p:nvPr/>
        </p:nvCxnSpPr>
        <p:spPr>
          <a:xfrm>
            <a:off x="5378116" y="5651793"/>
            <a:ext cx="3366033" cy="0"/>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25802" y="5072814"/>
            <a:ext cx="2418347" cy="0"/>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92626" y="2438400"/>
            <a:ext cx="3551523" cy="0"/>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25802" y="4041151"/>
            <a:ext cx="2418347" cy="0"/>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 Box 13"/>
          <p:cNvSpPr txBox="1">
            <a:spLocks noChangeArrowheads="1"/>
          </p:cNvSpPr>
          <p:nvPr/>
        </p:nvSpPr>
        <p:spPr bwMode="auto">
          <a:xfrm>
            <a:off x="8618621" y="1406441"/>
            <a:ext cx="34129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en-US" dirty="0" smtClean="0"/>
              <a:t>WHAT’S THE IQR???</a:t>
            </a:r>
            <a:endParaRPr lang="en-US" altLang="en-US" dirty="0"/>
          </a:p>
        </p:txBody>
      </p:sp>
      <p:cxnSp>
        <p:nvCxnSpPr>
          <p:cNvPr id="29" name="Straight Arrow Connector 28"/>
          <p:cNvCxnSpPr/>
          <p:nvPr/>
        </p:nvCxnSpPr>
        <p:spPr>
          <a:xfrm>
            <a:off x="7547007" y="5072814"/>
            <a:ext cx="0" cy="57897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534975" y="4068991"/>
            <a:ext cx="12032" cy="100382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540991" y="2466240"/>
            <a:ext cx="6016" cy="1525684"/>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39462" y="5514474"/>
            <a:ext cx="1347537" cy="307777"/>
          </a:xfrm>
          <a:prstGeom prst="rect">
            <a:avLst/>
          </a:prstGeom>
          <a:noFill/>
        </p:spPr>
        <p:txBody>
          <a:bodyPr wrap="square" rtlCol="0">
            <a:spAutoFit/>
          </a:bodyPr>
          <a:lstStyle/>
          <a:p>
            <a:r>
              <a:rPr lang="en-US" sz="1400" dirty="0" smtClean="0"/>
              <a:t>MINIMUM</a:t>
            </a:r>
            <a:endParaRPr lang="en-US" sz="1400" dirty="0"/>
          </a:p>
        </p:txBody>
      </p:sp>
      <p:sp>
        <p:nvSpPr>
          <p:cNvPr id="35" name="TextBox 34"/>
          <p:cNvSpPr txBox="1"/>
          <p:nvPr/>
        </p:nvSpPr>
        <p:spPr>
          <a:xfrm>
            <a:off x="9013656" y="3915102"/>
            <a:ext cx="1347537" cy="307777"/>
          </a:xfrm>
          <a:prstGeom prst="rect">
            <a:avLst/>
          </a:prstGeom>
          <a:noFill/>
        </p:spPr>
        <p:txBody>
          <a:bodyPr wrap="square" rtlCol="0">
            <a:spAutoFit/>
          </a:bodyPr>
          <a:lstStyle/>
          <a:p>
            <a:r>
              <a:rPr lang="en-US" sz="1400" dirty="0" smtClean="0"/>
              <a:t>Q3</a:t>
            </a:r>
            <a:endParaRPr lang="en-US" sz="1400" dirty="0"/>
          </a:p>
        </p:txBody>
      </p:sp>
      <p:sp>
        <p:nvSpPr>
          <p:cNvPr id="36" name="TextBox 35"/>
          <p:cNvSpPr txBox="1"/>
          <p:nvPr/>
        </p:nvSpPr>
        <p:spPr>
          <a:xfrm>
            <a:off x="9091862" y="5045358"/>
            <a:ext cx="1347537" cy="307777"/>
          </a:xfrm>
          <a:prstGeom prst="rect">
            <a:avLst/>
          </a:prstGeom>
          <a:noFill/>
        </p:spPr>
        <p:txBody>
          <a:bodyPr wrap="square" rtlCol="0">
            <a:spAutoFit/>
          </a:bodyPr>
          <a:lstStyle/>
          <a:p>
            <a:r>
              <a:rPr lang="en-US" sz="1400" dirty="0" smtClean="0"/>
              <a:t>Q1</a:t>
            </a:r>
            <a:endParaRPr lang="en-US" sz="1400" dirty="0"/>
          </a:p>
        </p:txBody>
      </p:sp>
      <p:sp>
        <p:nvSpPr>
          <p:cNvPr id="37" name="TextBox 36"/>
          <p:cNvSpPr txBox="1"/>
          <p:nvPr/>
        </p:nvSpPr>
        <p:spPr>
          <a:xfrm>
            <a:off x="8851830" y="2276843"/>
            <a:ext cx="1347537" cy="307777"/>
          </a:xfrm>
          <a:prstGeom prst="rect">
            <a:avLst/>
          </a:prstGeom>
          <a:noFill/>
        </p:spPr>
        <p:txBody>
          <a:bodyPr wrap="square" rtlCol="0">
            <a:spAutoFit/>
          </a:bodyPr>
          <a:lstStyle/>
          <a:p>
            <a:r>
              <a:rPr lang="en-US" sz="1400" dirty="0" smtClean="0"/>
              <a:t>MAXIMUM</a:t>
            </a:r>
            <a:endParaRPr lang="en-US" sz="1400" dirty="0"/>
          </a:p>
        </p:txBody>
      </p:sp>
      <p:cxnSp>
        <p:nvCxnSpPr>
          <p:cNvPr id="38" name="Straight Arrow Connector 37"/>
          <p:cNvCxnSpPr/>
          <p:nvPr/>
        </p:nvCxnSpPr>
        <p:spPr>
          <a:xfrm>
            <a:off x="6337833" y="4639681"/>
            <a:ext cx="2418347" cy="0"/>
          </a:xfrm>
          <a:prstGeom prst="straightConnector1">
            <a:avLst/>
          </a:prstGeom>
          <a:ln>
            <a:solidFill>
              <a:schemeClr val="tx1"/>
            </a:solidFill>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054764" y="4503022"/>
            <a:ext cx="1725531" cy="307777"/>
          </a:xfrm>
          <a:prstGeom prst="rect">
            <a:avLst/>
          </a:prstGeom>
          <a:noFill/>
        </p:spPr>
        <p:txBody>
          <a:bodyPr wrap="square" rtlCol="0">
            <a:spAutoFit/>
          </a:bodyPr>
          <a:lstStyle/>
          <a:p>
            <a:r>
              <a:rPr lang="en-US" sz="1400" smtClean="0"/>
              <a:t>Q2 (ALSO CALLED?)</a:t>
            </a:r>
            <a:endParaRPr lang="en-US" sz="1400" dirty="0"/>
          </a:p>
        </p:txBody>
      </p:sp>
      <p:sp>
        <p:nvSpPr>
          <p:cNvPr id="26" name="Text Box 11"/>
          <p:cNvSpPr txBox="1">
            <a:spLocks noChangeArrowheads="1"/>
          </p:cNvSpPr>
          <p:nvPr/>
        </p:nvSpPr>
        <p:spPr bwMode="auto">
          <a:xfrm>
            <a:off x="4374680" y="2926053"/>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dirty="0" smtClean="0"/>
              <a:t>UPPER WHISKER</a:t>
            </a:r>
            <a:endParaRPr lang="en-US" altLang="en-US" sz="1200" dirty="0"/>
          </a:p>
        </p:txBody>
      </p:sp>
      <p:sp>
        <p:nvSpPr>
          <p:cNvPr id="27" name="Text Box 11"/>
          <p:cNvSpPr txBox="1">
            <a:spLocks noChangeArrowheads="1"/>
          </p:cNvSpPr>
          <p:nvPr/>
        </p:nvSpPr>
        <p:spPr bwMode="auto">
          <a:xfrm>
            <a:off x="3190172" y="5219536"/>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en-US" sz="1200" dirty="0" smtClean="0"/>
              <a:t>LOWER WHISKER</a:t>
            </a:r>
            <a:endParaRPr lang="en-US" altLang="en-US" sz="1200" dirty="0"/>
          </a:p>
        </p:txBody>
      </p:sp>
    </p:spTree>
    <p:extLst>
      <p:ext uri="{BB962C8B-B14F-4D97-AF65-F5344CB8AC3E}">
        <p14:creationId xmlns:p14="http://schemas.microsoft.com/office/powerpoint/2010/main" val="1182494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WHAT IS STATISTICS?</a:t>
            </a:r>
            <a:endParaRPr lang="en-US" sz="3000" b="1" dirty="0"/>
          </a:p>
        </p:txBody>
      </p:sp>
      <p:sp>
        <p:nvSpPr>
          <p:cNvPr id="3" name="Content Placeholder 2"/>
          <p:cNvSpPr>
            <a:spLocks noGrp="1"/>
          </p:cNvSpPr>
          <p:nvPr>
            <p:ph idx="1"/>
          </p:nvPr>
        </p:nvSpPr>
        <p:spPr>
          <a:xfrm>
            <a:off x="1097280" y="1660356"/>
            <a:ext cx="10058400" cy="4653905"/>
          </a:xfrm>
        </p:spPr>
        <p:txBody>
          <a:bodyPr/>
          <a:lstStyle/>
          <a:p>
            <a:pPr>
              <a:buFont typeface="Wingdings" charset="2"/>
              <a:buChar char="§"/>
            </a:pPr>
            <a:r>
              <a:rPr lang="sk-SK" altLang="en-US" dirty="0" smtClean="0"/>
              <a:t>THE SCIENCE OF COLLECTING, ORGANIZING, PRESENTING, ANALYZING, AND INTERPRETING DATA TO ASSIST IN MAKING MORE EFFECTIVE DECISIONS</a:t>
            </a:r>
          </a:p>
          <a:p>
            <a:pPr>
              <a:buFont typeface="Wingdings" charset="2"/>
              <a:buChar char="§"/>
            </a:pPr>
            <a:endParaRPr lang="sk-SK" altLang="en-US" dirty="0" smtClean="0"/>
          </a:p>
          <a:p>
            <a:pPr>
              <a:buFont typeface="Wingdings" charset="2"/>
              <a:buChar char="§"/>
            </a:pPr>
            <a:r>
              <a:rPr lang="sk-SK" altLang="en-US" dirty="0" smtClean="0"/>
              <a:t>STATISTICAL ANALYSIS – USED TO MANIPULATE  SUMMARIZE, AND INVESTIGATE DATA, SO THAT USEFUL DECISION-MAKING INFORMATION RESULTS.</a:t>
            </a:r>
            <a:endParaRPr lang="sk-SK" altLang="en-US" dirty="0"/>
          </a:p>
        </p:txBody>
      </p:sp>
      <p:pic>
        <p:nvPicPr>
          <p:cNvPr id="4" name="Picture 2" descr="C:\Users\Jojo\Documents\2013\funny\514_400x400_Fram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895" y="3260558"/>
            <a:ext cx="2913647" cy="291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926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dirty="0" smtClean="0"/>
              <a:t>BOX PLOTS</a:t>
            </a:r>
            <a:endParaRPr lang="en-US" sz="2800" b="1" dirty="0"/>
          </a:p>
        </p:txBody>
      </p:sp>
      <p:sp>
        <p:nvSpPr>
          <p:cNvPr id="8" name="Rectangle 3"/>
          <p:cNvSpPr txBox="1">
            <a:spLocks noChangeArrowheads="1"/>
          </p:cNvSpPr>
          <p:nvPr/>
        </p:nvSpPr>
        <p:spPr>
          <a:xfrm>
            <a:off x="1143002" y="1538790"/>
            <a:ext cx="11357811" cy="441166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
            </a:pPr>
            <a:endParaRPr lang="en-US" altLang="en-US" dirty="0" smtClean="0"/>
          </a:p>
        </p:txBody>
      </p:sp>
      <p:sp>
        <p:nvSpPr>
          <p:cNvPr id="6" name="Rectangle 5"/>
          <p:cNvSpPr/>
          <p:nvPr/>
        </p:nvSpPr>
        <p:spPr>
          <a:xfrm>
            <a:off x="1143002" y="1373287"/>
            <a:ext cx="10335124" cy="1938992"/>
          </a:xfrm>
          <a:prstGeom prst="rect">
            <a:avLst/>
          </a:prstGeom>
        </p:spPr>
        <p:txBody>
          <a:bodyPr wrap="square">
            <a:spAutoFit/>
          </a:bodyPr>
          <a:lstStyle/>
          <a:p>
            <a:r>
              <a:rPr lang="en-US" sz="2000" dirty="0" smtClean="0">
                <a:solidFill>
                  <a:srgbClr val="111111"/>
                </a:solidFill>
                <a:latin typeface="Calibri" charset="0"/>
                <a:ea typeface="Calibri" charset="0"/>
                <a:cs typeface="Calibri" charset="0"/>
              </a:rPr>
              <a:t>EXAMPLE: </a:t>
            </a:r>
          </a:p>
          <a:p>
            <a:r>
              <a:rPr lang="en-US" sz="2000" dirty="0" smtClean="0">
                <a:solidFill>
                  <a:srgbClr val="111111"/>
                </a:solidFill>
                <a:latin typeface="Calibri" charset="0"/>
                <a:ea typeface="Calibri" charset="0"/>
                <a:cs typeface="Calibri" charset="0"/>
              </a:rPr>
              <a:t>LET THE DATA RANGE BE : 199, 201, 236, 269,271,278,283,291, 301, 303, AND 341</a:t>
            </a:r>
          </a:p>
          <a:p>
            <a:endParaRPr lang="en-US" sz="2000" dirty="0">
              <a:solidFill>
                <a:srgbClr val="111111"/>
              </a:solidFill>
              <a:latin typeface="Calibri" charset="0"/>
              <a:ea typeface="Calibri" charset="0"/>
              <a:cs typeface="Calibri" charset="0"/>
            </a:endParaRPr>
          </a:p>
          <a:p>
            <a:r>
              <a:rPr lang="en-US" sz="2000" dirty="0" smtClean="0">
                <a:solidFill>
                  <a:srgbClr val="111111"/>
                </a:solidFill>
                <a:latin typeface="Calibri" charset="0"/>
                <a:ea typeface="Calibri" charset="0"/>
                <a:cs typeface="Calibri" charset="0"/>
              </a:rPr>
              <a:t>THEREFORE N=11</a:t>
            </a:r>
          </a:p>
          <a:p>
            <a:endParaRPr lang="en-US" sz="2000" dirty="0">
              <a:solidFill>
                <a:srgbClr val="111111"/>
              </a:solidFill>
              <a:latin typeface="Calibri" charset="0"/>
              <a:ea typeface="Calibri" charset="0"/>
              <a:cs typeface="Calibri" charset="0"/>
            </a:endParaRPr>
          </a:p>
          <a:p>
            <a:r>
              <a:rPr lang="en-US" sz="2000" dirty="0" smtClean="0">
                <a:solidFill>
                  <a:srgbClr val="111111"/>
                </a:solidFill>
                <a:latin typeface="Calibri" charset="0"/>
                <a:ea typeface="Calibri" charset="0"/>
                <a:cs typeface="Calibri" charset="0"/>
              </a:rPr>
              <a:t>NOW: CALCULATE Q1, Q2, Q3, Q4 AND IQR</a:t>
            </a:r>
          </a:p>
        </p:txBody>
      </p:sp>
      <p:pic>
        <p:nvPicPr>
          <p:cNvPr id="7" name="Picture 6"/>
          <p:cNvPicPr>
            <a:picLocks noChangeAspect="1"/>
          </p:cNvPicPr>
          <p:nvPr/>
        </p:nvPicPr>
        <p:blipFill>
          <a:blip r:embed="rId2"/>
          <a:stretch>
            <a:fillRect/>
          </a:stretch>
        </p:blipFill>
        <p:spPr>
          <a:xfrm>
            <a:off x="5946006" y="2196031"/>
            <a:ext cx="5813402" cy="3919923"/>
          </a:xfrm>
          <a:prstGeom prst="rect">
            <a:avLst/>
          </a:prstGeom>
        </p:spPr>
      </p:pic>
      <p:sp>
        <p:nvSpPr>
          <p:cNvPr id="9" name="TextBox 8"/>
          <p:cNvSpPr txBox="1"/>
          <p:nvPr/>
        </p:nvSpPr>
        <p:spPr>
          <a:xfrm>
            <a:off x="6545179" y="2478505"/>
            <a:ext cx="1419726" cy="461665"/>
          </a:xfrm>
          <a:prstGeom prst="rect">
            <a:avLst/>
          </a:prstGeom>
          <a:noFill/>
        </p:spPr>
        <p:txBody>
          <a:bodyPr wrap="square" rtlCol="0">
            <a:spAutoFit/>
          </a:bodyPr>
          <a:lstStyle/>
          <a:p>
            <a:r>
              <a:rPr lang="en-US" sz="1200" dirty="0" smtClean="0"/>
              <a:t>Created using seaborn library</a:t>
            </a:r>
            <a:endParaRPr lang="en-US" sz="1200" dirty="0"/>
          </a:p>
        </p:txBody>
      </p:sp>
    </p:spTree>
    <p:extLst>
      <p:ext uri="{BB962C8B-B14F-4D97-AF65-F5344CB8AC3E}">
        <p14:creationId xmlns:p14="http://schemas.microsoft.com/office/powerpoint/2010/main" val="2939685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97280" y="286604"/>
            <a:ext cx="10058400" cy="748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smtClean="0"/>
              <a:t>DESCRIPTIVE STATISTICS</a:t>
            </a:r>
            <a:endParaRPr lang="en-US" sz="3000" b="1" dirty="0"/>
          </a:p>
        </p:txBody>
      </p:sp>
      <p:sp>
        <p:nvSpPr>
          <p:cNvPr id="6" name="Rectangle 3"/>
          <p:cNvSpPr txBox="1">
            <a:spLocks noChangeArrowheads="1"/>
          </p:cNvSpPr>
          <p:nvPr/>
        </p:nvSpPr>
        <p:spPr>
          <a:xfrm>
            <a:off x="1097280" y="1358316"/>
            <a:ext cx="8229600" cy="441166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smtClean="0"/>
              <a:t>CONGRATS</a:t>
            </a:r>
            <a:r>
              <a:rPr lang="mr-IN" altLang="en-US" dirty="0" smtClean="0"/>
              <a:t>…</a:t>
            </a:r>
            <a:r>
              <a:rPr lang="en-US" altLang="en-US" dirty="0" smtClean="0"/>
              <a:t> YOU HAVE QUALIFIED DESCRIPTIVE STATISTICS!</a:t>
            </a:r>
          </a:p>
          <a:p>
            <a:r>
              <a:rPr lang="en-US" altLang="en-US" dirty="0" smtClean="0"/>
              <a:t>LET’S HAVE QUESTIONS?</a:t>
            </a:r>
            <a:endParaRPr lang="en-US"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1028501404"/>
              </p:ext>
            </p:extLst>
          </p:nvPr>
        </p:nvGraphicFramePr>
        <p:xfrm>
          <a:off x="5552975" y="2646948"/>
          <a:ext cx="2346325" cy="2474913"/>
        </p:xfrm>
        <a:graphic>
          <a:graphicData uri="http://schemas.openxmlformats.org/presentationml/2006/ole">
            <mc:AlternateContent xmlns:mc="http://schemas.openxmlformats.org/markup-compatibility/2006">
              <mc:Choice xmlns:v="urn:schemas-microsoft-com:vml" Requires="v">
                <p:oleObj spid="_x0000_s19502" name="Clip" r:id="rId3" imgW="2346120" imgH="2474280" progId="MS_ClipArt_Gallery.5">
                  <p:embed/>
                </p:oleObj>
              </mc:Choice>
              <mc:Fallback>
                <p:oleObj name="Clip" r:id="rId3" imgW="2346120" imgH="247428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975" y="2646948"/>
                        <a:ext cx="2346325" cy="247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43947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TYPES OF STATISTICS</a:t>
            </a:r>
            <a:endParaRPr lang="en-US" sz="3000" b="1" dirty="0"/>
          </a:p>
        </p:txBody>
      </p:sp>
      <p:sp>
        <p:nvSpPr>
          <p:cNvPr id="3" name="Content Placeholder 2"/>
          <p:cNvSpPr>
            <a:spLocks noGrp="1"/>
          </p:cNvSpPr>
          <p:nvPr>
            <p:ph idx="1"/>
          </p:nvPr>
        </p:nvSpPr>
        <p:spPr>
          <a:xfrm>
            <a:off x="1097280" y="1660356"/>
            <a:ext cx="10058400" cy="4653905"/>
          </a:xfrm>
        </p:spPr>
        <p:txBody>
          <a:bodyPr/>
          <a:lstStyle/>
          <a:p>
            <a:pPr>
              <a:buFont typeface="Wingdings" charset="2"/>
              <a:buChar char="§"/>
            </a:pPr>
            <a:r>
              <a:rPr lang="sk-SK" altLang="en-US" dirty="0" smtClean="0"/>
              <a:t>DESCRIPTIVE STATISTICS:   METHODS OF ORGANIZING, SUMMARIZING, AND PRESENTING DATA IN AN INFORMATIVE WAY</a:t>
            </a:r>
          </a:p>
          <a:p>
            <a:pPr>
              <a:buFont typeface="Wingdings" charset="2"/>
              <a:buChar char="§"/>
            </a:pPr>
            <a:endParaRPr lang="sk-SK" altLang="en-US" dirty="0"/>
          </a:p>
          <a:p>
            <a:pPr>
              <a:buFont typeface="Wingdings" charset="2"/>
              <a:buChar char="§"/>
            </a:pPr>
            <a:r>
              <a:rPr lang="sk-SK" altLang="en-US" dirty="0" smtClean="0"/>
              <a:t>INFERENTIAL STATISTICS:   THE METHODS USED TO DETERMINE SOMETHING ABOUT A POPULATION ON THE BASIS OF A SAMPLE</a:t>
            </a:r>
          </a:p>
          <a:p>
            <a:endParaRPr lang="sk-SK" altLang="en-US" dirty="0" smtClean="0"/>
          </a:p>
          <a:p>
            <a:pPr lvl="1"/>
            <a:r>
              <a:rPr lang="sk-SK" altLang="en-US" dirty="0" smtClean="0"/>
              <a:t>POPULATION –THE ENTIRE SET OF INDIVIDUALS OR OBJECTS OF INTEREST OR THE MEASUREMENTS OBTAINED FROM ALL INDIVIDUALS OR OBJECTS OF INTEREST</a:t>
            </a:r>
          </a:p>
          <a:p>
            <a:pPr lvl="1"/>
            <a:r>
              <a:rPr lang="sk-SK" altLang="en-US" dirty="0" smtClean="0"/>
              <a:t>SAMPLE – A PORTION, OR PART, OF THE POPULATION OF INTEREST</a:t>
            </a:r>
          </a:p>
          <a:p>
            <a:pPr>
              <a:buFont typeface="Wingdings" charset="2"/>
              <a:buChar char="§"/>
            </a:pPr>
            <a:endParaRPr lang="sk-SK" altLang="en-US" dirty="0" smtClean="0"/>
          </a:p>
          <a:p>
            <a:pPr>
              <a:buFont typeface="Wingdings" charset="2"/>
              <a:buChar char="§"/>
            </a:pPr>
            <a:endParaRPr lang="sk-SK" altLang="en-US" dirty="0" smtClean="0"/>
          </a:p>
          <a:p>
            <a:pPr>
              <a:buFont typeface="Wingdings" charset="2"/>
              <a:buChar char="§"/>
            </a:pPr>
            <a:endParaRPr lang="sk-SK" altLang="en-US" dirty="0"/>
          </a:p>
        </p:txBody>
      </p:sp>
    </p:spTree>
    <p:extLst>
      <p:ext uri="{BB962C8B-B14F-4D97-AF65-F5344CB8AC3E}">
        <p14:creationId xmlns:p14="http://schemas.microsoft.com/office/powerpoint/2010/main" val="379992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a:t>TYPES OF </a:t>
            </a:r>
            <a:r>
              <a:rPr lang="en-US" sz="3000" b="1" dirty="0" smtClean="0"/>
              <a:t>STATISTICS</a:t>
            </a:r>
            <a:r>
              <a:rPr lang="mr-IN" sz="3000" b="1" dirty="0" smtClean="0"/>
              <a:t>…</a:t>
            </a:r>
            <a:r>
              <a:rPr lang="en-US" sz="3000" b="1" dirty="0" smtClean="0"/>
              <a:t>..</a:t>
            </a:r>
            <a:endParaRPr lang="en-US" sz="3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2348" y="2687638"/>
            <a:ext cx="6247313" cy="3629999"/>
          </a:xfrm>
          <a:prstGeom prst="rect">
            <a:avLst/>
          </a:prstGeom>
          <a:noFill/>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6461" y="1207127"/>
            <a:ext cx="8458200" cy="1308100"/>
          </a:xfrm>
          <a:prstGeom prst="rect">
            <a:avLst/>
          </a:prstGeom>
        </p:spPr>
      </p:pic>
      <p:sp>
        <p:nvSpPr>
          <p:cNvPr id="7" name="TextBox 6"/>
          <p:cNvSpPr txBox="1"/>
          <p:nvPr/>
        </p:nvSpPr>
        <p:spPr>
          <a:xfrm>
            <a:off x="529389" y="1431758"/>
            <a:ext cx="2827422" cy="646331"/>
          </a:xfrm>
          <a:prstGeom prst="rect">
            <a:avLst/>
          </a:prstGeom>
          <a:solidFill>
            <a:schemeClr val="accent1"/>
          </a:solidFill>
        </p:spPr>
        <p:txBody>
          <a:bodyPr wrap="square" rtlCol="0">
            <a:spAutoFit/>
          </a:bodyPr>
          <a:lstStyle/>
          <a:p>
            <a:r>
              <a:rPr lang="en-US" dirty="0" smtClean="0">
                <a:solidFill>
                  <a:schemeClr val="bg1"/>
                </a:solidFill>
              </a:rPr>
              <a:t>DESCRIPTIVE: DESCRIBING THE DATA TO GET MAX INFO</a:t>
            </a:r>
            <a:endParaRPr lang="en-US" dirty="0">
              <a:solidFill>
                <a:schemeClr val="bg1"/>
              </a:solidFill>
            </a:endParaRPr>
          </a:p>
        </p:txBody>
      </p:sp>
      <p:sp>
        <p:nvSpPr>
          <p:cNvPr id="8" name="TextBox 7"/>
          <p:cNvSpPr txBox="1"/>
          <p:nvPr/>
        </p:nvSpPr>
        <p:spPr>
          <a:xfrm>
            <a:off x="6938210" y="3749842"/>
            <a:ext cx="3589422" cy="646331"/>
          </a:xfrm>
          <a:prstGeom prst="rect">
            <a:avLst/>
          </a:prstGeom>
          <a:solidFill>
            <a:schemeClr val="accent1"/>
          </a:solidFill>
        </p:spPr>
        <p:txBody>
          <a:bodyPr wrap="square" rtlCol="0">
            <a:spAutoFit/>
          </a:bodyPr>
          <a:lstStyle/>
          <a:p>
            <a:r>
              <a:rPr lang="en-US" dirty="0" smtClean="0">
                <a:solidFill>
                  <a:schemeClr val="bg1"/>
                </a:solidFill>
              </a:rPr>
              <a:t>INFERENTIAL: TAKING A SAMPLE TO UNDERSTAND THE POPULATION</a:t>
            </a:r>
            <a:endParaRPr lang="en-US" dirty="0">
              <a:solidFill>
                <a:schemeClr val="bg1"/>
              </a:solidFill>
            </a:endParaRPr>
          </a:p>
        </p:txBody>
      </p:sp>
    </p:spTree>
    <p:extLst>
      <p:ext uri="{BB962C8B-B14F-4D97-AF65-F5344CB8AC3E}">
        <p14:creationId xmlns:p14="http://schemas.microsoft.com/office/powerpoint/2010/main" val="834970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8112"/>
          </a:xfrm>
        </p:spPr>
        <p:txBody>
          <a:bodyPr>
            <a:normAutofit/>
          </a:bodyPr>
          <a:lstStyle/>
          <a:p>
            <a:r>
              <a:rPr lang="en-US" sz="3000" b="1" dirty="0" smtClean="0"/>
              <a:t>MAJOR PARAMETERS IN EACH TYPE</a:t>
            </a:r>
            <a:endParaRPr lang="en-US" sz="3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061667"/>
              </p:ext>
            </p:extLst>
          </p:nvPr>
        </p:nvGraphicFramePr>
        <p:xfrm>
          <a:off x="1096963" y="1660525"/>
          <a:ext cx="10058400" cy="3813367"/>
        </p:xfrm>
        <a:graphic>
          <a:graphicData uri="http://schemas.openxmlformats.org/drawingml/2006/table">
            <a:tbl>
              <a:tblPr firstRow="1" bandRow="1">
                <a:tableStyleId>{5C22544A-7EE6-4342-B048-85BDC9FD1C3A}</a:tableStyleId>
              </a:tblPr>
              <a:tblGrid>
                <a:gridCol w="5029200"/>
                <a:gridCol w="5029200"/>
              </a:tblGrid>
              <a:tr h="658687">
                <a:tc>
                  <a:txBody>
                    <a:bodyPr/>
                    <a:lstStyle/>
                    <a:p>
                      <a:pPr algn="ctr">
                        <a:lnSpc>
                          <a:spcPct val="150000"/>
                        </a:lnSpc>
                      </a:pPr>
                      <a:r>
                        <a:rPr lang="en-US" sz="2000" dirty="0" smtClean="0"/>
                        <a:t>DESCRIPTIVE</a:t>
                      </a:r>
                      <a:endParaRPr lang="en-US" sz="2000" dirty="0"/>
                    </a:p>
                  </a:txBody>
                  <a:tcPr/>
                </a:tc>
                <a:tc>
                  <a:txBody>
                    <a:bodyPr/>
                    <a:lstStyle/>
                    <a:p>
                      <a:pPr algn="ctr">
                        <a:lnSpc>
                          <a:spcPct val="150000"/>
                        </a:lnSpc>
                      </a:pPr>
                      <a:r>
                        <a:rPr lang="en-US" sz="2000" dirty="0" smtClean="0"/>
                        <a:t>INFERENTIAL</a:t>
                      </a:r>
                      <a:endParaRPr lang="en-US" sz="2000" dirty="0"/>
                    </a:p>
                  </a:txBody>
                  <a:tcPr/>
                </a:tc>
              </a:tr>
              <a:tr h="658687">
                <a:tc>
                  <a:txBody>
                    <a:bodyPr/>
                    <a:lstStyle/>
                    <a:p>
                      <a:pPr algn="ctr">
                        <a:lnSpc>
                          <a:spcPct val="150000"/>
                        </a:lnSpc>
                      </a:pPr>
                      <a:r>
                        <a:rPr lang="en-US" dirty="0" smtClean="0"/>
                        <a:t>COLLECTING,</a:t>
                      </a:r>
                      <a:r>
                        <a:rPr lang="en-US" baseline="0" dirty="0" smtClean="0"/>
                        <a:t> ANALYZING AND PRESENTING DATA</a:t>
                      </a:r>
                      <a:endParaRPr lang="en-US" dirty="0"/>
                    </a:p>
                  </a:txBody>
                  <a:tcPr/>
                </a:tc>
                <a:tc>
                  <a:txBody>
                    <a:bodyPr/>
                    <a:lstStyle/>
                    <a:p>
                      <a:pPr algn="ctr">
                        <a:lnSpc>
                          <a:spcPct val="150000"/>
                        </a:lnSpc>
                      </a:pPr>
                      <a:r>
                        <a:rPr lang="en-US" dirty="0" smtClean="0"/>
                        <a:t>COLLECTING SAMPLE FROM A DATA WHEN POPULATION IS HUGE</a:t>
                      </a:r>
                      <a:endParaRPr lang="en-US" dirty="0"/>
                    </a:p>
                  </a:txBody>
                  <a:tcPr/>
                </a:tc>
              </a:tr>
              <a:tr h="658687">
                <a:tc>
                  <a:txBody>
                    <a:bodyPr/>
                    <a:lstStyle/>
                    <a:p>
                      <a:pPr algn="ctr">
                        <a:lnSpc>
                          <a:spcPct val="150000"/>
                        </a:lnSpc>
                      </a:pPr>
                      <a:r>
                        <a:rPr lang="en-US" dirty="0" smtClean="0"/>
                        <a:t>CENTRAL MEASURES OF</a:t>
                      </a:r>
                      <a:r>
                        <a:rPr lang="en-US" baseline="0" dirty="0" smtClean="0"/>
                        <a:t> TENDENCY: MEAN, MEDIAN, MODE</a:t>
                      </a:r>
                      <a:endParaRPr lang="en-US" dirty="0"/>
                    </a:p>
                  </a:txBody>
                  <a:tcPr/>
                </a:tc>
                <a:tc>
                  <a:txBody>
                    <a:bodyPr/>
                    <a:lstStyle/>
                    <a:p>
                      <a:pPr algn="ctr">
                        <a:lnSpc>
                          <a:spcPct val="150000"/>
                        </a:lnSpc>
                      </a:pPr>
                      <a:r>
                        <a:rPr lang="en-US" dirty="0" smtClean="0"/>
                        <a:t>ESTIMATION USING SAMPLING: EG. ESTIMATE THE WEIGHT</a:t>
                      </a:r>
                      <a:r>
                        <a:rPr lang="en-US" baseline="0" dirty="0" smtClean="0"/>
                        <a:t> OF THE POPULATION USING A SAMPLE</a:t>
                      </a:r>
                      <a:endParaRPr lang="en-US" dirty="0"/>
                    </a:p>
                  </a:txBody>
                  <a:tcPr/>
                </a:tc>
              </a:tr>
              <a:tr h="658687">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mtClean="0"/>
                        <a:t>MEASURES</a:t>
                      </a:r>
                      <a:r>
                        <a:rPr lang="en-US" baseline="0" smtClean="0"/>
                        <a:t> OF DISPERSION: STANDARD DEVIATION, VARIANCE, COVARIANCE</a:t>
                      </a:r>
                      <a:endParaRPr lang="en-US" smtClean="0"/>
                    </a:p>
                    <a:p>
                      <a:pPr algn="ctr">
                        <a:lnSpc>
                          <a:spcPct val="150000"/>
                        </a:lnSpc>
                      </a:pPr>
                      <a:endParaRPr lang="en-US" dirty="0"/>
                    </a:p>
                  </a:txBody>
                  <a:tcPr/>
                </a:tc>
                <a:tc>
                  <a:txBody>
                    <a:bodyPr/>
                    <a:lstStyle/>
                    <a:p>
                      <a:pPr algn="ctr">
                        <a:lnSpc>
                          <a:spcPct val="150000"/>
                        </a:lnSpc>
                      </a:pPr>
                      <a:r>
                        <a:rPr lang="en-US" dirty="0" smtClean="0"/>
                        <a:t>HYPOTHESIS TESTING: TEST</a:t>
                      </a:r>
                      <a:r>
                        <a:rPr lang="en-US" baseline="0" dirty="0" smtClean="0"/>
                        <a:t> THE CLAIM THAT THE WEIGHT OF THE POPULATION IS 70KG</a:t>
                      </a:r>
                      <a:endParaRPr lang="en-US" dirty="0"/>
                    </a:p>
                  </a:txBody>
                  <a:tcPr/>
                </a:tc>
              </a:tr>
            </a:tbl>
          </a:graphicData>
        </a:graphic>
      </p:graphicFrame>
    </p:spTree>
    <p:extLst>
      <p:ext uri="{BB962C8B-B14F-4D97-AF65-F5344CB8AC3E}">
        <p14:creationId xmlns:p14="http://schemas.microsoft.com/office/powerpoint/2010/main" val="2069082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1">
      <a:dk1>
        <a:srgbClr val="000000"/>
      </a:dk1>
      <a:lt1>
        <a:srgbClr val="FFFFFF"/>
      </a:lt1>
      <a:dk2>
        <a:srgbClr val="39302A"/>
      </a:dk2>
      <a:lt2>
        <a:srgbClr val="E5DEDB"/>
      </a:lt2>
      <a:accent1>
        <a:srgbClr val="FFCC00"/>
      </a:accent1>
      <a:accent2>
        <a:srgbClr val="FFCC00"/>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4908</TotalTime>
  <Words>2685</Words>
  <Application>Microsoft Office PowerPoint</Application>
  <PresentationFormat>Custom</PresentationFormat>
  <Paragraphs>605</Paragraphs>
  <Slides>61</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61</vt:i4>
      </vt:variant>
    </vt:vector>
  </HeadingPairs>
  <TitlesOfParts>
    <vt:vector size="64" baseType="lpstr">
      <vt:lpstr>Retrospect</vt:lpstr>
      <vt:lpstr>Custom Design</vt:lpstr>
      <vt:lpstr>Clip</vt:lpstr>
      <vt:lpstr>PowerPoint Presentation</vt:lpstr>
      <vt:lpstr>PowerPoint Presentation</vt:lpstr>
      <vt:lpstr>MOTIVATION TO STUDY STATISTICS</vt:lpstr>
      <vt:lpstr>REAL BUSINESS WORLD APPLICATIONS THAT USE STATISTICS</vt:lpstr>
      <vt:lpstr>WHAT IS STATISTICS?</vt:lpstr>
      <vt:lpstr>WHAT IS STATISTICS?</vt:lpstr>
      <vt:lpstr>TYPES OF STATISTICS</vt:lpstr>
      <vt:lpstr>TYPES OF STATISTICS…..</vt:lpstr>
      <vt:lpstr>MAJOR PARAMETERS IN EACH TYPE</vt:lpstr>
      <vt:lpstr>STATISTICAL DATA</vt:lpstr>
      <vt:lpstr>TYPES OF DATA</vt:lpstr>
      <vt:lpstr>  QUALITATIVE DATA</vt:lpstr>
      <vt:lpstr>QUANTITATIVE DATA</vt:lpstr>
      <vt:lpstr>PowerPoint Presentation</vt:lpstr>
      <vt:lpstr>TYPES OF DATA…..</vt:lpstr>
      <vt:lpstr>SCALES OF MEASUREMENT: HOW TO ACTUALLY MEASURE AND COMPARE DATA?</vt:lpstr>
      <vt:lpstr>SCALES OF MEASUREMENT…..</vt:lpstr>
      <vt:lpstr>A TABLE TO RULE ‘EM ALL..</vt:lpstr>
      <vt:lpstr>DATA SUMMARIZATION AND PRESENTATION</vt:lpstr>
      <vt:lpstr>DATA SUMMARIZATION AND PRESENTATION</vt:lpstr>
      <vt:lpstr>DATA SUMMARIZATION AND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PYTHON</dc:title>
  <dc:creator>Jyotiranjan Mishra</dc:creator>
  <cp:lastModifiedBy>Jyotiranjan Mishra</cp:lastModifiedBy>
  <cp:revision>312</cp:revision>
  <dcterms:created xsi:type="dcterms:W3CDTF">2017-10-01T09:58:25Z</dcterms:created>
  <dcterms:modified xsi:type="dcterms:W3CDTF">2018-07-06T07:42:30Z</dcterms:modified>
</cp:coreProperties>
</file>