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1" r:id="rId4"/>
    <p:sldId id="259" r:id="rId5"/>
    <p:sldId id="262" r:id="rId6"/>
    <p:sldId id="285" r:id="rId7"/>
    <p:sldId id="265" r:id="rId8"/>
    <p:sldId id="281" r:id="rId9"/>
    <p:sldId id="289" r:id="rId10"/>
    <p:sldId id="283" r:id="rId11"/>
    <p:sldId id="273" r:id="rId12"/>
    <p:sldId id="286" r:id="rId13"/>
    <p:sldId id="287" r:id="rId14"/>
    <p:sldId id="288" r:id="rId15"/>
    <p:sldId id="276" r:id="rId16"/>
    <p:sldId id="278" r:id="rId17"/>
  </p:sldIdLst>
  <p:sldSz cx="10691813" cy="7559675"/>
  <p:notesSz cx="7315200" cy="9601200"/>
  <p:embeddedFontLst>
    <p:embeddedFont>
      <p:font typeface="Arial Black" panose="020B0A04020102020204" pitchFamily="34" charset="0"/>
      <p:bold r:id="rId19"/>
    </p:embeddedFont>
    <p:embeddedFont>
      <p:font typeface="Pinyon Script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36E69E-3F37-40CE-B8F2-E614A56682D2}">
  <a:tblStyle styleId="{0C36E69E-3F37-40CE-B8F2-E614A56682D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EF"/>
          </a:solidFill>
        </a:fill>
      </a:tcStyle>
    </a:wholeTbl>
    <a:band1H>
      <a:tcTxStyle b="off" i="off"/>
      <a:tcStyle>
        <a:tcBdr/>
        <a:fill>
          <a:solidFill>
            <a:srgbClr val="CAECD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ECD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3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355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1838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n"/>
          <p:cNvSpPr txBox="1">
            <a:spLocks noGrp="1"/>
          </p:cNvSpPr>
          <p:nvPr>
            <p:ph type="dt" idx="10"/>
          </p:nvPr>
        </p:nvSpPr>
        <p:spPr>
          <a:xfrm>
            <a:off x="4278313" y="0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1838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None/>
              </a:p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None/>
              </a:pPr>
              <a:t>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None/>
              </a:pPr>
              <a:t>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986429d9_0_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None/>
              </a:pPr>
              <a:t>5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125986429d9_0_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9000" cy="48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125986429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713dc4df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713dc4df9_1_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9000" cy="48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2713dc4df9_1_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00" cy="52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938086f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938086f90_1_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9000" cy="48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12938086f90_1_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00" cy="52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59e287a1c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59e287a1c_2_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9000" cy="48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259e287a1c_2_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00" cy="52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429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 rot="5400000">
            <a:off x="2425700" y="-1155700"/>
            <a:ext cx="5829300" cy="10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429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 rot="5400000">
            <a:off x="5838825" y="2257425"/>
            <a:ext cx="6746875" cy="258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 rot="5400000">
            <a:off x="600075" y="-247650"/>
            <a:ext cx="6746875" cy="759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429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508635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4064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2"/>
          </p:nvPr>
        </p:nvSpPr>
        <p:spPr>
          <a:xfrm>
            <a:off x="5416550" y="1092200"/>
            <a:ext cx="508635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4064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ctrTitle"/>
          </p:nvPr>
        </p:nvSpPr>
        <p:spPr>
          <a:xfrm>
            <a:off x="801688" y="2347913"/>
            <a:ext cx="9088437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603375" y="4283075"/>
            <a:ext cx="7485063" cy="193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lvl5pPr>
            <a:lvl6pPr lvl="5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44550" y="4857750"/>
            <a:ext cx="9088438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44550" y="3203575"/>
            <a:ext cx="9088438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34988" y="303213"/>
            <a:ext cx="9621837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534988" y="2397125"/>
            <a:ext cx="4724400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810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5430838" y="1692275"/>
            <a:ext cx="4725987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5430838" y="2397125"/>
            <a:ext cx="4725987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810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534988" y="301625"/>
            <a:ext cx="3517900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179888" y="301625"/>
            <a:ext cx="5976937" cy="6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4318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Char char="»"/>
              <a:defRPr sz="20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534988" y="1581150"/>
            <a:ext cx="3517900" cy="51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095500" y="5291138"/>
            <a:ext cx="6415088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2095500" y="674688"/>
            <a:ext cx="6415088" cy="453707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2095500" y="5916613"/>
            <a:ext cx="6415088" cy="88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/>
          <p:nvPr/>
        </p:nvSpPr>
        <p:spPr>
          <a:xfrm>
            <a:off x="0" y="7127875"/>
            <a:ext cx="10691813" cy="46196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0" y="911225"/>
            <a:ext cx="10691813" cy="13176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3">
            <a:alphaModFix/>
          </a:blip>
          <a:srcRect t="8130" b="7997"/>
          <a:stretch/>
        </p:blipFill>
        <p:spPr>
          <a:xfrm>
            <a:off x="0" y="82550"/>
            <a:ext cx="2833688" cy="80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2792413" y="7131050"/>
            <a:ext cx="5078412" cy="53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2800" b="1" i="1" u="none" strike="noStrike" cap="none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marR="0" lvl="0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200025" y="7224713"/>
            <a:ext cx="1425575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shPallamala/LiveAudioStream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aia.cs.umass.edu/kurose_ross/online_lectures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ackoverflow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/>
        </p:nvSpPr>
        <p:spPr>
          <a:xfrm>
            <a:off x="178575" y="1500505"/>
            <a:ext cx="10334700" cy="54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Title: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Live Audio Streaming From Server to Client with Message box</a:t>
            </a:r>
          </a:p>
          <a:p>
            <a:pPr algn="ctr"/>
            <a:endParaRPr lang="en-US" sz="32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IN" sz="3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sz="3200" b="1" dirty="0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Pallamala Harish</a:t>
            </a:r>
          </a:p>
          <a:p>
            <a:pPr marL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124003420</a:t>
            </a:r>
          </a:p>
          <a:p>
            <a:pPr marL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32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b="1" dirty="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Name: </a:t>
            </a:r>
            <a:r>
              <a:rPr lang="en-IN" sz="2000" b="1" dirty="0" err="1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</a:t>
            </a:r>
            <a:r>
              <a:rPr lang="en-IN" sz="2000" b="1" dirty="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Kannan Balasubramanian, CSE/SoC, SASTRA University</a:t>
            </a:r>
          </a:p>
          <a:p>
            <a:pPr marL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of Presentation: 13.12.2022</a:t>
            </a:r>
            <a:endParaRPr sz="2000" b="1" dirty="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Times New Roman"/>
              <a:buNone/>
            </a:pPr>
            <a:endParaRPr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endParaRPr sz="2000" b="1" i="0" u="none" strike="noStrike" cap="none" dirty="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974013" y="7224713"/>
            <a:ext cx="2493962" cy="3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endParaRPr/>
          </a:p>
        </p:txBody>
      </p:sp>
      <p:sp>
        <p:nvSpPr>
          <p:cNvPr id="5" name="Google Shape;84;p14"/>
          <p:cNvSpPr txBox="1">
            <a:spLocks noGrp="1"/>
          </p:cNvSpPr>
          <p:nvPr>
            <p:ph type="title"/>
          </p:nvPr>
        </p:nvSpPr>
        <p:spPr>
          <a:xfrm>
            <a:off x="3505963" y="168602"/>
            <a:ext cx="680708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CSE302: Computer Networks Project</a:t>
            </a:r>
            <a:endParaRPr dirty="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5D0D-DFBC-DBC5-0AE3-4BDB55C0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Protocol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CA34C-190C-07C5-D584-AC231D931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534" y="1434861"/>
            <a:ext cx="10046333" cy="58737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RFC number:____	      		      UDP Header format</a:t>
            </a: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protocol  : Connectionless, Faster transmission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the protocol : </a:t>
            </a:r>
            <a:r>
              <a:rPr lang="en-IN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nreliable, No Flow control, No Acknowledgement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296EE-1CC9-2CB2-C81C-09B4ADDB4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358" y="2045785"/>
            <a:ext cx="5489998" cy="33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3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of the implementation code: </a:t>
            </a:r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https://github.com/HarishPallamala/LiveAudioStreaming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2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done</a:t>
            </a:r>
            <a:endParaRPr sz="3200" b="1" dirty="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507E4C-3DE7-F570-1A1C-F4CD9BA64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5" y="1277257"/>
            <a:ext cx="3177278" cy="5631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680AA6-E88B-E934-498E-5B85D0688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31" y="1277257"/>
            <a:ext cx="3199892" cy="563154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B395A24-64F4-BB33-882A-5CEEE218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</p:spPr>
        <p:txBody>
          <a:bodyPr/>
          <a:lstStyle/>
          <a:p>
            <a:r>
              <a:rPr lang="en-US" sz="40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Output snapshots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EA2B7-8021-6CFB-E689-41FAD385A1FA}"/>
              </a:ext>
            </a:extLst>
          </p:cNvPr>
          <p:cNvSpPr txBox="1"/>
          <p:nvPr/>
        </p:nvSpPr>
        <p:spPr>
          <a:xfrm>
            <a:off x="4357934" y="1860332"/>
            <a:ext cx="1822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of the audio &amp; connection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CD6B95-B6C5-C7DA-4FBD-98332ECF36A6}"/>
              </a:ext>
            </a:extLst>
          </p:cNvPr>
          <p:cNvCxnSpPr/>
          <p:nvPr/>
        </p:nvCxnSpPr>
        <p:spPr>
          <a:xfrm flipH="1">
            <a:off x="3037490" y="2445107"/>
            <a:ext cx="1320444" cy="581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A40E46-D056-963F-1777-9303E364DD23}"/>
              </a:ext>
            </a:extLst>
          </p:cNvPr>
          <p:cNvCxnSpPr>
            <a:cxnSpLocks/>
          </p:cNvCxnSpPr>
          <p:nvPr/>
        </p:nvCxnSpPr>
        <p:spPr>
          <a:xfrm>
            <a:off x="5856381" y="2306571"/>
            <a:ext cx="1385247" cy="429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0BAD82-7462-683E-8AAB-6D9399DA17F3}"/>
              </a:ext>
            </a:extLst>
          </p:cNvPr>
          <p:cNvSpPr txBox="1"/>
          <p:nvPr/>
        </p:nvSpPr>
        <p:spPr>
          <a:xfrm>
            <a:off x="4835433" y="2904097"/>
            <a:ext cx="1385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4DAA52-06D1-6E8F-B186-39B56DC14DA6}"/>
              </a:ext>
            </a:extLst>
          </p:cNvPr>
          <p:cNvCxnSpPr>
            <a:cxnSpLocks/>
          </p:cNvCxnSpPr>
          <p:nvPr/>
        </p:nvCxnSpPr>
        <p:spPr>
          <a:xfrm flipH="1">
            <a:off x="2557488" y="3143198"/>
            <a:ext cx="2193186" cy="453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C16B7C-64BB-A63F-47DA-99F4A07E5153}"/>
              </a:ext>
            </a:extLst>
          </p:cNvPr>
          <p:cNvCxnSpPr>
            <a:cxnSpLocks/>
          </p:cNvCxnSpPr>
          <p:nvPr/>
        </p:nvCxnSpPr>
        <p:spPr>
          <a:xfrm>
            <a:off x="5525537" y="3073374"/>
            <a:ext cx="2790938" cy="139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5333FEDA-09E2-C636-4FFC-E5D7EBDB20DE}"/>
              </a:ext>
            </a:extLst>
          </p:cNvPr>
          <p:cNvSpPr/>
          <p:nvPr/>
        </p:nvSpPr>
        <p:spPr>
          <a:xfrm>
            <a:off x="2532993" y="4025462"/>
            <a:ext cx="346841" cy="5234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4A9F1E-4AC3-B9FD-C6DD-A5073FAC5759}"/>
              </a:ext>
            </a:extLst>
          </p:cNvPr>
          <p:cNvCxnSpPr>
            <a:cxnSpLocks/>
          </p:cNvCxnSpPr>
          <p:nvPr/>
        </p:nvCxnSpPr>
        <p:spPr>
          <a:xfrm flipH="1">
            <a:off x="2960591" y="4287164"/>
            <a:ext cx="1474241" cy="3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6ADA7E-8B2B-221C-24B5-65EB7980B4A2}"/>
              </a:ext>
            </a:extLst>
          </p:cNvPr>
          <p:cNvSpPr txBox="1"/>
          <p:nvPr/>
        </p:nvSpPr>
        <p:spPr>
          <a:xfrm>
            <a:off x="4537564" y="3975647"/>
            <a:ext cx="1822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from server along with time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58901A-1A51-62BE-77E0-9E4553D9C6E0}"/>
              </a:ext>
            </a:extLst>
          </p:cNvPr>
          <p:cNvSpPr txBox="1"/>
          <p:nvPr/>
        </p:nvSpPr>
        <p:spPr>
          <a:xfrm>
            <a:off x="4691361" y="5399991"/>
            <a:ext cx="16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Box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541AE6-5D14-9A6F-4518-AC6A1CB8984A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037490" y="5569268"/>
            <a:ext cx="1653871" cy="2557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3E26BB-2D63-BBEA-AD38-8F541B19BDF1}"/>
              </a:ext>
            </a:extLst>
          </p:cNvPr>
          <p:cNvCxnSpPr>
            <a:cxnSpLocks/>
          </p:cNvCxnSpPr>
          <p:nvPr/>
        </p:nvCxnSpPr>
        <p:spPr>
          <a:xfrm>
            <a:off x="5995954" y="5604188"/>
            <a:ext cx="1595309" cy="92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60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22F645-B2FA-D011-7C7A-80633EC92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555" y="1346226"/>
            <a:ext cx="3126498" cy="5515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4F509F-F87B-398A-A26D-A08D11E61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61" y="1336080"/>
            <a:ext cx="3091492" cy="5515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7C5023-4CA0-E80B-E0F5-C6E7FCB14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904" y="1346226"/>
            <a:ext cx="2994832" cy="5515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078A5F-BEF6-727B-A8C3-A9737BC44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5987" y="4093795"/>
            <a:ext cx="1719880" cy="2989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D16268-4400-574C-8A37-D62081EBE868}"/>
              </a:ext>
            </a:extLst>
          </p:cNvPr>
          <p:cNvSpPr txBox="1"/>
          <p:nvPr/>
        </p:nvSpPr>
        <p:spPr>
          <a:xfrm flipH="1">
            <a:off x="3047215" y="251744"/>
            <a:ext cx="7644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clients connected in the middle of the streaming</a:t>
            </a:r>
          </a:p>
        </p:txBody>
      </p:sp>
    </p:spTree>
    <p:extLst>
      <p:ext uri="{BB962C8B-B14F-4D97-AF65-F5344CB8AC3E}">
        <p14:creationId xmlns:p14="http://schemas.microsoft.com/office/powerpoint/2010/main" val="34250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A5BF-D5D7-11CA-90D2-E6674AE9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149" y="334283"/>
            <a:ext cx="6361112" cy="587375"/>
          </a:xfrm>
        </p:spPr>
        <p:txBody>
          <a:bodyPr/>
          <a:lstStyle/>
          <a:p>
            <a:r>
              <a:rPr lang="en-IN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is Recording the audio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BC850-A090-CDEC-1B49-F89BB4FAD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" y="1549090"/>
            <a:ext cx="1995499" cy="3541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6B7474-E612-9879-2816-174DB7FCE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502" y="1549090"/>
            <a:ext cx="1985062" cy="35414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9845F9-190B-F8F8-587A-0C12B639D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861" y="1781317"/>
            <a:ext cx="6056693" cy="30770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5E7DBC7-CECF-1CA0-7A92-4CE017EF380A}"/>
              </a:ext>
            </a:extLst>
          </p:cNvPr>
          <p:cNvSpPr/>
          <p:nvPr/>
        </p:nvSpPr>
        <p:spPr>
          <a:xfrm>
            <a:off x="4815578" y="4582575"/>
            <a:ext cx="5341257" cy="275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37006F-C825-8417-BA5F-9D89D85A5ABB}"/>
              </a:ext>
            </a:extLst>
          </p:cNvPr>
          <p:cNvSpPr txBox="1"/>
          <p:nvPr/>
        </p:nvSpPr>
        <p:spPr>
          <a:xfrm flipH="1">
            <a:off x="1429515" y="5718005"/>
            <a:ext cx="6056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audio from the server is recorded into the record.wav when the client starts recording. After recording is finished, this wav file is saved in the client file directory.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44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200" cy="587400"/>
          </a:xfrm>
          <a:prstGeom prst="rect">
            <a:avLst/>
          </a:prstGeom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200" b="1" dirty="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114300" indent="0">
              <a:lnSpc>
                <a:spcPts val="1630"/>
              </a:lnSpc>
              <a:buNone/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ts val="1630"/>
              </a:lnSpc>
              <a:buNone/>
            </a:pP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ts val="1630"/>
              </a:lnSpc>
              <a:buNone/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ts val="1630"/>
              </a:lnSpc>
              <a:buNone/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Hernandez C. I.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(February 24, 2017).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Abstraction Layers: From Atoms to Apps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Herbert </a:t>
            </a:r>
            <a:r>
              <a:rPr lang="en-IN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Schildt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(July 29, 2015) JAVA: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 Reference</a:t>
            </a:r>
          </a:p>
          <a:p>
            <a:pPr marL="0" indent="0">
              <a:buNone/>
            </a:pPr>
            <a:endParaRPr lang="en-IN" sz="24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Anonymous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Transport Layer Protocols,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Transport Layer, en.wikipedia.org/wiki/Transport layer</a:t>
            </a:r>
          </a:p>
          <a:p>
            <a:pPr marL="0" indent="0">
              <a:buNone/>
            </a:pPr>
            <a:endParaRPr lang="en-IN" sz="24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Jim Kurose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Keith Ross Authors’ website, Differences   in TCP and UDP,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 - 8</a:t>
            </a:r>
            <a:r>
              <a:rPr lang="en-IN" sz="2400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http://gaia.cs.umass.edu/kurose_ross/online_lectures.htm</a:t>
            </a:r>
            <a:endParaRPr lang="en-IN" sz="2400" i="1" u="none" strike="noStrike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i="1" dirty="0">
              <a:solidFill>
                <a:srgbClr val="0563C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https://stackoverflow.com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9918125" y="126350"/>
            <a:ext cx="58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15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342900" lvl="0" indent="-1397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4000" b="1" i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342900" lvl="0" indent="-1397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4000" b="1" i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None/>
            </a:pPr>
            <a:endParaRPr sz="4000" b="1" i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457200" lvl="0" indent="0" algn="ctr" rtl="0">
              <a:spcBef>
                <a:spcPts val="1425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4000" b="1" dirty="0">
                <a:solidFill>
                  <a:schemeClr val="dk1"/>
                </a:solidFill>
              </a:rPr>
              <a:t> </a:t>
            </a:r>
            <a:r>
              <a:rPr lang="en-US" sz="4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10033325" y="231175"/>
            <a:ext cx="46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17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2591563" y="226475"/>
            <a:ext cx="63705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to be discussed</a:t>
            </a:r>
            <a:endParaRPr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38953" y="1319512"/>
            <a:ext cx="9080400" cy="562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Aim &amp; Objective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Work Flow Diagram</a:t>
            </a:r>
          </a:p>
          <a:p>
            <a:pPr marL="457200" indent="-368300">
              <a:lnSpc>
                <a:spcPct val="115000"/>
              </a:lnSpc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Proposed Work Flow and Methodology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System Configuration : Software, Hardware, Network type, Protocols used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  <a:t>Work Done (Implementation code link)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Sample I/O (screen shots)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2836427" y="191300"/>
            <a:ext cx="6006631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 &amp; OBJECTIVES</a:t>
            </a:r>
            <a:endParaRPr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99333" y="1640115"/>
            <a:ext cx="10493146" cy="471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1425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 : Implementing the Live audio streaming using UDP protocol in wireless 	          network to simulate the application on Client-Server environment.</a:t>
            </a:r>
          </a:p>
          <a:p>
            <a:pPr marL="457200" lvl="0" indent="457200" algn="l" rtl="0">
              <a:lnSpc>
                <a:spcPct val="115000"/>
              </a:lnSpc>
              <a:spcBef>
                <a:spcPts val="1425"/>
              </a:spcBef>
              <a:spcAft>
                <a:spcPts val="0"/>
              </a:spcAft>
              <a:buNone/>
            </a:pPr>
            <a:endParaRPr lang="en-US"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457200">
              <a:lnSpc>
                <a:spcPct val="115000"/>
              </a:lnSpc>
              <a:spcBef>
                <a:spcPts val="1425"/>
              </a:spcBef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1: Understanding User Datagram Protocol </a:t>
            </a:r>
          </a:p>
          <a:p>
            <a:pPr lvl="0" indent="457200">
              <a:lnSpc>
                <a:spcPct val="115000"/>
              </a:lnSpc>
              <a:spcBef>
                <a:spcPts val="1425"/>
              </a:spcBef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2: Applying LAN and various types of  networks concepts</a:t>
            </a:r>
          </a:p>
          <a:p>
            <a:pPr lvl="0" indent="457200">
              <a:lnSpc>
                <a:spcPct val="115000"/>
              </a:lnSpc>
              <a:spcBef>
                <a:spcPts val="1425"/>
              </a:spcBef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3: Connecting Multiple clients to single server through 				         MulticastSocket</a:t>
            </a:r>
          </a:p>
          <a:p>
            <a:pPr lvl="0" indent="457200">
              <a:lnSpc>
                <a:spcPct val="115000"/>
              </a:lnSpc>
              <a:spcBef>
                <a:spcPts val="1425"/>
              </a:spcBef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4: Benefits to the end users who are listening to live commentary or 		         live audio.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</a:t>
            </a: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2762403" y="159850"/>
            <a:ext cx="6184827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457200" lvl="0" indent="-4572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&amp; Solution </a:t>
            </a:r>
            <a:endParaRPr sz="2200" b="1" dirty="0">
              <a:solidFill>
                <a:schemeClr val="tx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799" y="1092200"/>
            <a:ext cx="10343587" cy="5268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177788" y="1361275"/>
            <a:ext cx="10225200" cy="56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en-US" sz="25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problem statement :  </a:t>
            </a:r>
          </a:p>
          <a:p>
            <a:pPr marL="889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How to join Multiple clients while live audio is being sent from the server to them?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endParaRPr lang="en-US" sz="25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en-US" sz="25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Solutions is :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MulticastSocket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to implement a client-server program and grouping all clients connected to the server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7834300" y="185888"/>
            <a:ext cx="26289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</a:t>
            </a: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2659375" y="0"/>
            <a:ext cx="7883100" cy="7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Solutions-</a:t>
            </a:r>
            <a:b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32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273050" y="3040788"/>
            <a:ext cx="9810900" cy="54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342900" marR="0" lvl="0" indent="-203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" name="Google Shape;125;p19"/>
          <p:cNvGraphicFramePr/>
          <p:nvPr>
            <p:extLst>
              <p:ext uri="{D42A27DB-BD31-4B8C-83A1-F6EECF244321}">
                <p14:modId xmlns:p14="http://schemas.microsoft.com/office/powerpoint/2010/main" val="444746087"/>
              </p:ext>
            </p:extLst>
          </p:nvPr>
        </p:nvGraphicFramePr>
        <p:xfrm>
          <a:off x="460425" y="1288913"/>
          <a:ext cx="9436150" cy="4934125"/>
        </p:xfrm>
        <a:graphic>
          <a:graphicData uri="http://schemas.openxmlformats.org/drawingml/2006/table">
            <a:tbl>
              <a:tblPr firstRow="1" bandRow="1">
                <a:noFill/>
                <a:tableStyleId>{0C36E69E-3F37-40CE-B8F2-E614A56682D2}</a:tableStyleId>
              </a:tblPr>
              <a:tblGrid>
                <a:gridCol w="80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of the paper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Comments on base and reference papers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Audio Streaming</a:t>
                      </a:r>
                      <a:endParaRPr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3333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r>
                        <a:rPr lang="en-US" sz="160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Audio response received by client is played for visually impaired person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40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98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System configuration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06" y="1748295"/>
            <a:ext cx="5003020" cy="131129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used: Microphone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68078" y="1804526"/>
            <a:ext cx="5268502" cy="152900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used: Speakers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B744A-91CB-040E-B403-4921921583E2}"/>
              </a:ext>
            </a:extLst>
          </p:cNvPr>
          <p:cNvSpPr txBox="1"/>
          <p:nvPr/>
        </p:nvSpPr>
        <p:spPr>
          <a:xfrm>
            <a:off x="2668021" y="3324205"/>
            <a:ext cx="535577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used: JDK 16.0.1</a:t>
            </a:r>
          </a:p>
          <a:p>
            <a:pPr marL="457200" lvl="1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: wireless</a:t>
            </a:r>
          </a:p>
          <a:p>
            <a:pPr marL="457200" lvl="1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Protocol: UDP</a:t>
            </a:r>
          </a:p>
          <a:p>
            <a:pPr marL="457200" lvl="1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used : IntelliJ</a:t>
            </a:r>
          </a:p>
          <a:p>
            <a:pPr lvl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>
              <a:buFont typeface="Wingdings" panose="05000000000000000000" pitchFamily="2" charset="2"/>
              <a:buChar char="q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>
              <a:buFont typeface="Wingdings" panose="05000000000000000000" pitchFamily="2" charset="2"/>
              <a:buChar char="q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>
              <a:buFont typeface="Wingdings" panose="05000000000000000000" pitchFamily="2" charset="2"/>
              <a:buChar char="q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2882096" y="212597"/>
            <a:ext cx="7248747" cy="747000"/>
          </a:xfrm>
          <a:prstGeom prst="rect">
            <a:avLst/>
          </a:prstGeom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Network Architecture</a:t>
            </a:r>
            <a:endParaRPr dirty="0">
              <a:solidFill>
                <a:srgbClr val="98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BA2BBB-93DF-C341-8B8F-4837657B5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41" y="1442196"/>
            <a:ext cx="6389816" cy="52024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AD6B6E-EEFE-618F-89AA-F9E06C3A3A13}"/>
              </a:ext>
            </a:extLst>
          </p:cNvPr>
          <p:cNvSpPr txBox="1"/>
          <p:nvPr/>
        </p:nvSpPr>
        <p:spPr>
          <a:xfrm>
            <a:off x="7632831" y="3535597"/>
            <a:ext cx="2583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connects to the server and receives audio.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6544-83B6-0251-614F-833C593A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3" y="174625"/>
            <a:ext cx="7836104" cy="587375"/>
          </a:xfrm>
        </p:spPr>
        <p:txBody>
          <a:bodyPr/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Flowchart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CDD9D-BEEE-B768-81A3-5AE3ED0D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79" y="1204790"/>
            <a:ext cx="8692054" cy="5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3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6436-1513-003C-5E72-FA29AD68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843" y="122073"/>
            <a:ext cx="6361112" cy="587375"/>
          </a:xfrm>
        </p:spPr>
        <p:txBody>
          <a:bodyPr/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Implementation &amp;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Methodology</a:t>
            </a: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Flowchart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6105A-82B3-9117-C00B-455169C2C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727" y="1198288"/>
            <a:ext cx="4974265" cy="57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0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532</Words>
  <Application>Microsoft Office PowerPoint</Application>
  <PresentationFormat>Custom</PresentationFormat>
  <Paragraphs>113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Times New Roman</vt:lpstr>
      <vt:lpstr>Wingdings</vt:lpstr>
      <vt:lpstr>Pinyon Script</vt:lpstr>
      <vt:lpstr>Arial</vt:lpstr>
      <vt:lpstr>Arial Black</vt:lpstr>
      <vt:lpstr>Noto Sans Symbols</vt:lpstr>
      <vt:lpstr>Office Theme</vt:lpstr>
      <vt:lpstr>CSE302: Computer Networks Project</vt:lpstr>
      <vt:lpstr>Points to be discussed</vt:lpstr>
      <vt:lpstr>AIM &amp; OBJECTIVES</vt:lpstr>
      <vt:lpstr>Problem Statement &amp; Solution </vt:lpstr>
      <vt:lpstr>Existing Solutions- LITERATURE SURVEY</vt:lpstr>
      <vt:lpstr>System configuration</vt:lpstr>
      <vt:lpstr>    Network Architecture</vt:lpstr>
      <vt:lpstr>Working Flowchart </vt:lpstr>
      <vt:lpstr>Technical Implementation &amp; Methodology  Flowchart</vt:lpstr>
      <vt:lpstr>Proposed Protocol Description</vt:lpstr>
      <vt:lpstr>Work done</vt:lpstr>
      <vt:lpstr>Sample Output snapshots</vt:lpstr>
      <vt:lpstr>PowerPoint Presentation</vt:lpstr>
      <vt:lpstr>Client is Recording the audio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 R</dc:creator>
  <cp:lastModifiedBy>Harish Pallamala</cp:lastModifiedBy>
  <cp:revision>77</cp:revision>
  <dcterms:modified xsi:type="dcterms:W3CDTF">2022-12-13T10:42:54Z</dcterms:modified>
</cp:coreProperties>
</file>