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4" r:id="rId1"/>
  </p:sldMasterIdLst>
  <p:sldIdLst>
    <p:sldId id="257" r:id="rId2"/>
    <p:sldId id="256" r:id="rId3"/>
    <p:sldId id="263" r:id="rId4"/>
    <p:sldId id="258" r:id="rId5"/>
    <p:sldId id="260" r:id="rId6"/>
    <p:sldId id="265" r:id="rId7"/>
    <p:sldId id="266" r:id="rId8"/>
    <p:sldId id="267" r:id="rId9"/>
    <p:sldId id="268" r:id="rId10"/>
    <p:sldId id="269" r:id="rId11"/>
    <p:sldId id="270" r:id="rId12"/>
    <p:sldId id="271" r:id="rId13"/>
    <p:sldId id="272" r:id="rId14"/>
    <p:sldId id="273" r:id="rId15"/>
    <p:sldId id="274" r:id="rId16"/>
    <p:sldId id="275"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1" d="100"/>
          <a:sy n="41" d="100"/>
        </p:scale>
        <p:origin x="80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B45B57-6059-45BB-AE9F-8A41EA9ADB0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B05DA04-BF34-40DF-BA03-EB0DE2DBC034}">
      <dgm:prSet/>
      <dgm:spPr/>
      <dgm:t>
        <a:bodyPr/>
        <a:lstStyle/>
        <a:p>
          <a:pPr>
            <a:lnSpc>
              <a:spcPct val="100000"/>
            </a:lnSpc>
          </a:pPr>
          <a:r>
            <a:rPr lang="en-US"/>
            <a:t>Minimize the effort of getting a new developer set up.</a:t>
          </a:r>
        </a:p>
      </dgm:t>
    </dgm:pt>
    <dgm:pt modelId="{6CC6EA52-7EB1-44B8-9A9B-6DDF3628ABA1}" type="parTrans" cxnId="{3E0F7293-88A6-415C-AC86-60780A00B58E}">
      <dgm:prSet/>
      <dgm:spPr/>
      <dgm:t>
        <a:bodyPr/>
        <a:lstStyle/>
        <a:p>
          <a:endParaRPr lang="en-US"/>
        </a:p>
      </dgm:t>
    </dgm:pt>
    <dgm:pt modelId="{69556013-7B6E-4DB5-A645-23095301A614}" type="sibTrans" cxnId="{3E0F7293-88A6-415C-AC86-60780A00B58E}">
      <dgm:prSet/>
      <dgm:spPr/>
      <dgm:t>
        <a:bodyPr/>
        <a:lstStyle/>
        <a:p>
          <a:endParaRPr lang="en-US"/>
        </a:p>
      </dgm:t>
    </dgm:pt>
    <dgm:pt modelId="{97EB5F76-B004-4B71-9625-9A606AA78754}">
      <dgm:prSet/>
      <dgm:spPr/>
      <dgm:t>
        <a:bodyPr/>
        <a:lstStyle/>
        <a:p>
          <a:pPr>
            <a:lnSpc>
              <a:spcPct val="100000"/>
            </a:lnSpc>
          </a:pPr>
          <a:r>
            <a:rPr lang="en-US"/>
            <a:t>Minimize dependencies on the underlying platform running the application.</a:t>
          </a:r>
        </a:p>
      </dgm:t>
    </dgm:pt>
    <dgm:pt modelId="{B634DE81-0B18-4BFF-BD03-3CAD77EB1775}" type="parTrans" cxnId="{D7B66401-3A1C-44C0-9940-A37FA8EBA238}">
      <dgm:prSet/>
      <dgm:spPr/>
      <dgm:t>
        <a:bodyPr/>
        <a:lstStyle/>
        <a:p>
          <a:endParaRPr lang="en-US"/>
        </a:p>
      </dgm:t>
    </dgm:pt>
    <dgm:pt modelId="{9A00CC3C-A787-4EE9-A7A2-421C05624562}" type="sibTrans" cxnId="{D7B66401-3A1C-44C0-9940-A37FA8EBA238}">
      <dgm:prSet/>
      <dgm:spPr/>
      <dgm:t>
        <a:bodyPr/>
        <a:lstStyle/>
        <a:p>
          <a:endParaRPr lang="en-US"/>
        </a:p>
      </dgm:t>
    </dgm:pt>
    <dgm:pt modelId="{E1165D29-26B6-4B8C-99EB-0C0524691511}">
      <dgm:prSet/>
      <dgm:spPr/>
      <dgm:t>
        <a:bodyPr/>
        <a:lstStyle/>
        <a:p>
          <a:pPr>
            <a:lnSpc>
              <a:spcPct val="100000"/>
            </a:lnSpc>
          </a:pPr>
          <a:r>
            <a:rPr lang="en-US"/>
            <a:t>Maximize the portability of the applications between different runtime environments</a:t>
          </a:r>
        </a:p>
      </dgm:t>
    </dgm:pt>
    <dgm:pt modelId="{55FCAFE8-1CB8-4682-B935-1FB3529A1F75}" type="parTrans" cxnId="{C7DF7361-1E25-42D5-8585-54CF8D6F38EC}">
      <dgm:prSet/>
      <dgm:spPr/>
      <dgm:t>
        <a:bodyPr/>
        <a:lstStyle/>
        <a:p>
          <a:endParaRPr lang="en-US"/>
        </a:p>
      </dgm:t>
    </dgm:pt>
    <dgm:pt modelId="{87BE9003-FF8E-4271-AB33-8246F03A17AC}" type="sibTrans" cxnId="{C7DF7361-1E25-42D5-8585-54CF8D6F38EC}">
      <dgm:prSet/>
      <dgm:spPr/>
      <dgm:t>
        <a:bodyPr/>
        <a:lstStyle/>
        <a:p>
          <a:endParaRPr lang="en-US"/>
        </a:p>
      </dgm:t>
    </dgm:pt>
    <dgm:pt modelId="{C4453ADA-8EE8-4E80-87A5-F6B087BB66EE}">
      <dgm:prSet/>
      <dgm:spPr/>
      <dgm:t>
        <a:bodyPr/>
        <a:lstStyle/>
        <a:p>
          <a:pPr>
            <a:lnSpc>
              <a:spcPct val="100000"/>
            </a:lnSpc>
          </a:pPr>
          <a:r>
            <a:rPr lang="en-US"/>
            <a:t>Focuses on environment parity between dev and prod.</a:t>
          </a:r>
        </a:p>
      </dgm:t>
    </dgm:pt>
    <dgm:pt modelId="{19D43469-CED0-483A-972A-D1947EBA6D1D}" type="parTrans" cxnId="{C65D93E7-8AF5-48EE-87AD-EDC15352F109}">
      <dgm:prSet/>
      <dgm:spPr/>
      <dgm:t>
        <a:bodyPr/>
        <a:lstStyle/>
        <a:p>
          <a:endParaRPr lang="en-US"/>
        </a:p>
      </dgm:t>
    </dgm:pt>
    <dgm:pt modelId="{9FAEF521-E226-4E1D-B504-76B207E946A6}" type="sibTrans" cxnId="{C65D93E7-8AF5-48EE-87AD-EDC15352F109}">
      <dgm:prSet/>
      <dgm:spPr/>
      <dgm:t>
        <a:bodyPr/>
        <a:lstStyle/>
        <a:p>
          <a:endParaRPr lang="en-US"/>
        </a:p>
      </dgm:t>
    </dgm:pt>
    <dgm:pt modelId="{56954FB1-B14A-43E5-BA07-F5BB45E0E2BF}">
      <dgm:prSet/>
      <dgm:spPr/>
      <dgm:t>
        <a:bodyPr/>
        <a:lstStyle/>
        <a:p>
          <a:pPr>
            <a:lnSpc>
              <a:spcPct val="100000"/>
            </a:lnSpc>
          </a:pPr>
          <a:r>
            <a:rPr lang="en-US"/>
            <a:t>Make deploying our application to modern cloud platforms easy.</a:t>
          </a:r>
        </a:p>
      </dgm:t>
    </dgm:pt>
    <dgm:pt modelId="{9DB4567D-91F5-4AF3-9DB8-5F2F07417A1E}" type="parTrans" cxnId="{EF881160-2CF6-4941-8BB0-4545DAF2FDC7}">
      <dgm:prSet/>
      <dgm:spPr/>
      <dgm:t>
        <a:bodyPr/>
        <a:lstStyle/>
        <a:p>
          <a:endParaRPr lang="en-US"/>
        </a:p>
      </dgm:t>
    </dgm:pt>
    <dgm:pt modelId="{604D6D22-115C-4ECB-8377-AE76AB974EE6}" type="sibTrans" cxnId="{EF881160-2CF6-4941-8BB0-4545DAF2FDC7}">
      <dgm:prSet/>
      <dgm:spPr/>
      <dgm:t>
        <a:bodyPr/>
        <a:lstStyle/>
        <a:p>
          <a:endParaRPr lang="en-US"/>
        </a:p>
      </dgm:t>
    </dgm:pt>
    <dgm:pt modelId="{B037BEA7-9AEF-4C8A-8D92-96B733929D71}" type="pres">
      <dgm:prSet presAssocID="{7CB45B57-6059-45BB-AE9F-8A41EA9ADB03}" presName="root" presStyleCnt="0">
        <dgm:presLayoutVars>
          <dgm:dir/>
          <dgm:resizeHandles val="exact"/>
        </dgm:presLayoutVars>
      </dgm:prSet>
      <dgm:spPr/>
    </dgm:pt>
    <dgm:pt modelId="{E55528A7-2605-401F-B935-A60E61E0D500}" type="pres">
      <dgm:prSet presAssocID="{2B05DA04-BF34-40DF-BA03-EB0DE2DBC034}" presName="compNode" presStyleCnt="0"/>
      <dgm:spPr/>
    </dgm:pt>
    <dgm:pt modelId="{659D6390-5BC3-40D1-822C-8CE4A810C713}" type="pres">
      <dgm:prSet presAssocID="{2B05DA04-BF34-40DF-BA03-EB0DE2DBC03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ximize"/>
        </a:ext>
      </dgm:extLst>
    </dgm:pt>
    <dgm:pt modelId="{28D04262-A4C8-477D-A173-17E50B59CF0C}" type="pres">
      <dgm:prSet presAssocID="{2B05DA04-BF34-40DF-BA03-EB0DE2DBC034}" presName="spaceRect" presStyleCnt="0"/>
      <dgm:spPr/>
    </dgm:pt>
    <dgm:pt modelId="{A0FCC275-2F6C-4EB8-8C5D-80FA8753C966}" type="pres">
      <dgm:prSet presAssocID="{2B05DA04-BF34-40DF-BA03-EB0DE2DBC034}" presName="textRect" presStyleLbl="revTx" presStyleIdx="0" presStyleCnt="5">
        <dgm:presLayoutVars>
          <dgm:chMax val="1"/>
          <dgm:chPref val="1"/>
        </dgm:presLayoutVars>
      </dgm:prSet>
      <dgm:spPr/>
    </dgm:pt>
    <dgm:pt modelId="{C91AD323-08C9-4EF5-95C1-8A62A375341F}" type="pres">
      <dgm:prSet presAssocID="{69556013-7B6E-4DB5-A645-23095301A614}" presName="sibTrans" presStyleCnt="0"/>
      <dgm:spPr/>
    </dgm:pt>
    <dgm:pt modelId="{F9076065-6509-4230-A05D-9A46C69BAF63}" type="pres">
      <dgm:prSet presAssocID="{97EB5F76-B004-4B71-9625-9A606AA78754}" presName="compNode" presStyleCnt="0"/>
      <dgm:spPr/>
    </dgm:pt>
    <dgm:pt modelId="{9E0DD496-A8FB-4387-BA8D-59C1426D92A0}" type="pres">
      <dgm:prSet presAssocID="{97EB5F76-B004-4B71-9625-9A606AA7875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919A4383-75E0-4F0A-9EE0-B8F3967AB448}" type="pres">
      <dgm:prSet presAssocID="{97EB5F76-B004-4B71-9625-9A606AA78754}" presName="spaceRect" presStyleCnt="0"/>
      <dgm:spPr/>
    </dgm:pt>
    <dgm:pt modelId="{9BD77AF5-BE2D-42F6-8729-AF2929B0A965}" type="pres">
      <dgm:prSet presAssocID="{97EB5F76-B004-4B71-9625-9A606AA78754}" presName="textRect" presStyleLbl="revTx" presStyleIdx="1" presStyleCnt="5">
        <dgm:presLayoutVars>
          <dgm:chMax val="1"/>
          <dgm:chPref val="1"/>
        </dgm:presLayoutVars>
      </dgm:prSet>
      <dgm:spPr/>
    </dgm:pt>
    <dgm:pt modelId="{E0C6C94A-0608-4162-A9E6-9F3B480B5EEF}" type="pres">
      <dgm:prSet presAssocID="{9A00CC3C-A787-4EE9-A7A2-421C05624562}" presName="sibTrans" presStyleCnt="0"/>
      <dgm:spPr/>
    </dgm:pt>
    <dgm:pt modelId="{6709AA21-D7FA-44E8-85B9-6D6942F57ABA}" type="pres">
      <dgm:prSet presAssocID="{E1165D29-26B6-4B8C-99EB-0C0524691511}" presName="compNode" presStyleCnt="0"/>
      <dgm:spPr/>
    </dgm:pt>
    <dgm:pt modelId="{87EF8FB4-C389-4642-8C58-164A0F8380E9}" type="pres">
      <dgm:prSet presAssocID="{E1165D29-26B6-4B8C-99EB-0C052469151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7E5DDA07-D972-4F1D-97E2-4BDC014B8469}" type="pres">
      <dgm:prSet presAssocID="{E1165D29-26B6-4B8C-99EB-0C0524691511}" presName="spaceRect" presStyleCnt="0"/>
      <dgm:spPr/>
    </dgm:pt>
    <dgm:pt modelId="{D5BE4EEE-0D7E-4781-BF58-0FE755934B39}" type="pres">
      <dgm:prSet presAssocID="{E1165D29-26B6-4B8C-99EB-0C0524691511}" presName="textRect" presStyleLbl="revTx" presStyleIdx="2" presStyleCnt="5">
        <dgm:presLayoutVars>
          <dgm:chMax val="1"/>
          <dgm:chPref val="1"/>
        </dgm:presLayoutVars>
      </dgm:prSet>
      <dgm:spPr/>
    </dgm:pt>
    <dgm:pt modelId="{AC8D7FFB-FA6A-4FBF-973A-46F9BE47CE9D}" type="pres">
      <dgm:prSet presAssocID="{87BE9003-FF8E-4271-AB33-8246F03A17AC}" presName="sibTrans" presStyleCnt="0"/>
      <dgm:spPr/>
    </dgm:pt>
    <dgm:pt modelId="{162376F1-7C1E-470B-9C01-77C5F321C6B0}" type="pres">
      <dgm:prSet presAssocID="{C4453ADA-8EE8-4E80-87A5-F6B087BB66EE}" presName="compNode" presStyleCnt="0"/>
      <dgm:spPr/>
    </dgm:pt>
    <dgm:pt modelId="{DBACCCD8-2F20-4A3D-A03C-5D02ADDBC2E4}" type="pres">
      <dgm:prSet presAssocID="{C4453ADA-8EE8-4E80-87A5-F6B087BB66E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6F19F5A7-1B97-48B6-B390-D9EF1AC50082}" type="pres">
      <dgm:prSet presAssocID="{C4453ADA-8EE8-4E80-87A5-F6B087BB66EE}" presName="spaceRect" presStyleCnt="0"/>
      <dgm:spPr/>
    </dgm:pt>
    <dgm:pt modelId="{ACD6F8FF-03AE-403D-9E35-8ACE1FD0F508}" type="pres">
      <dgm:prSet presAssocID="{C4453ADA-8EE8-4E80-87A5-F6B087BB66EE}" presName="textRect" presStyleLbl="revTx" presStyleIdx="3" presStyleCnt="5">
        <dgm:presLayoutVars>
          <dgm:chMax val="1"/>
          <dgm:chPref val="1"/>
        </dgm:presLayoutVars>
      </dgm:prSet>
      <dgm:spPr/>
    </dgm:pt>
    <dgm:pt modelId="{DAABF870-BE18-4499-A553-07658B06A777}" type="pres">
      <dgm:prSet presAssocID="{9FAEF521-E226-4E1D-B504-76B207E946A6}" presName="sibTrans" presStyleCnt="0"/>
      <dgm:spPr/>
    </dgm:pt>
    <dgm:pt modelId="{2C50C0DE-844A-4961-B7C0-14F48F7F295A}" type="pres">
      <dgm:prSet presAssocID="{56954FB1-B14A-43E5-BA07-F5BB45E0E2BF}" presName="compNode" presStyleCnt="0"/>
      <dgm:spPr/>
    </dgm:pt>
    <dgm:pt modelId="{6954ADED-38F8-476E-942D-6D35B795E2D8}" type="pres">
      <dgm:prSet presAssocID="{56954FB1-B14A-43E5-BA07-F5BB45E0E2B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oud"/>
        </a:ext>
      </dgm:extLst>
    </dgm:pt>
    <dgm:pt modelId="{8EF93E20-AD32-47F2-B4E6-76BDF48DD55B}" type="pres">
      <dgm:prSet presAssocID="{56954FB1-B14A-43E5-BA07-F5BB45E0E2BF}" presName="spaceRect" presStyleCnt="0"/>
      <dgm:spPr/>
    </dgm:pt>
    <dgm:pt modelId="{5A318C99-B431-4F48-9B45-F9B050CD27DD}" type="pres">
      <dgm:prSet presAssocID="{56954FB1-B14A-43E5-BA07-F5BB45E0E2BF}" presName="textRect" presStyleLbl="revTx" presStyleIdx="4" presStyleCnt="5">
        <dgm:presLayoutVars>
          <dgm:chMax val="1"/>
          <dgm:chPref val="1"/>
        </dgm:presLayoutVars>
      </dgm:prSet>
      <dgm:spPr/>
    </dgm:pt>
  </dgm:ptLst>
  <dgm:cxnLst>
    <dgm:cxn modelId="{D7B66401-3A1C-44C0-9940-A37FA8EBA238}" srcId="{7CB45B57-6059-45BB-AE9F-8A41EA9ADB03}" destId="{97EB5F76-B004-4B71-9625-9A606AA78754}" srcOrd="1" destOrd="0" parTransId="{B634DE81-0B18-4BFF-BD03-3CAD77EB1775}" sibTransId="{9A00CC3C-A787-4EE9-A7A2-421C05624562}"/>
    <dgm:cxn modelId="{EF881160-2CF6-4941-8BB0-4545DAF2FDC7}" srcId="{7CB45B57-6059-45BB-AE9F-8A41EA9ADB03}" destId="{56954FB1-B14A-43E5-BA07-F5BB45E0E2BF}" srcOrd="4" destOrd="0" parTransId="{9DB4567D-91F5-4AF3-9DB8-5F2F07417A1E}" sibTransId="{604D6D22-115C-4ECB-8377-AE76AB974EE6}"/>
    <dgm:cxn modelId="{C7DF7361-1E25-42D5-8585-54CF8D6F38EC}" srcId="{7CB45B57-6059-45BB-AE9F-8A41EA9ADB03}" destId="{E1165D29-26B6-4B8C-99EB-0C0524691511}" srcOrd="2" destOrd="0" parTransId="{55FCAFE8-1CB8-4682-B935-1FB3529A1F75}" sibTransId="{87BE9003-FF8E-4271-AB33-8246F03A17AC}"/>
    <dgm:cxn modelId="{1227896F-42CC-40B1-82E0-C668D79C8B80}" type="presOf" srcId="{7CB45B57-6059-45BB-AE9F-8A41EA9ADB03}" destId="{B037BEA7-9AEF-4C8A-8D92-96B733929D71}" srcOrd="0" destOrd="0" presId="urn:microsoft.com/office/officeart/2018/2/layout/IconLabelList"/>
    <dgm:cxn modelId="{1668E684-BDF7-40A8-8A72-CE9E19CC913D}" type="presOf" srcId="{E1165D29-26B6-4B8C-99EB-0C0524691511}" destId="{D5BE4EEE-0D7E-4781-BF58-0FE755934B39}" srcOrd="0" destOrd="0" presId="urn:microsoft.com/office/officeart/2018/2/layout/IconLabelList"/>
    <dgm:cxn modelId="{3E0F7293-88A6-415C-AC86-60780A00B58E}" srcId="{7CB45B57-6059-45BB-AE9F-8A41EA9ADB03}" destId="{2B05DA04-BF34-40DF-BA03-EB0DE2DBC034}" srcOrd="0" destOrd="0" parTransId="{6CC6EA52-7EB1-44B8-9A9B-6DDF3628ABA1}" sibTransId="{69556013-7B6E-4DB5-A645-23095301A614}"/>
    <dgm:cxn modelId="{4066F1A6-3CAB-4C12-B1F0-6CB3F31808AE}" type="presOf" srcId="{2B05DA04-BF34-40DF-BA03-EB0DE2DBC034}" destId="{A0FCC275-2F6C-4EB8-8C5D-80FA8753C966}" srcOrd="0" destOrd="0" presId="urn:microsoft.com/office/officeart/2018/2/layout/IconLabelList"/>
    <dgm:cxn modelId="{21EB2EBA-4A93-4414-A0D2-46D4DF53F735}" type="presOf" srcId="{97EB5F76-B004-4B71-9625-9A606AA78754}" destId="{9BD77AF5-BE2D-42F6-8729-AF2929B0A965}" srcOrd="0" destOrd="0" presId="urn:microsoft.com/office/officeart/2018/2/layout/IconLabelList"/>
    <dgm:cxn modelId="{C65D93E7-8AF5-48EE-87AD-EDC15352F109}" srcId="{7CB45B57-6059-45BB-AE9F-8A41EA9ADB03}" destId="{C4453ADA-8EE8-4E80-87A5-F6B087BB66EE}" srcOrd="3" destOrd="0" parTransId="{19D43469-CED0-483A-972A-D1947EBA6D1D}" sibTransId="{9FAEF521-E226-4E1D-B504-76B207E946A6}"/>
    <dgm:cxn modelId="{13EEABF5-2CC6-4278-9E1F-E01CF7538376}" type="presOf" srcId="{56954FB1-B14A-43E5-BA07-F5BB45E0E2BF}" destId="{5A318C99-B431-4F48-9B45-F9B050CD27DD}" srcOrd="0" destOrd="0" presId="urn:microsoft.com/office/officeart/2018/2/layout/IconLabelList"/>
    <dgm:cxn modelId="{FF3571FE-E2A0-4260-85BB-D943A55FCD8F}" type="presOf" srcId="{C4453ADA-8EE8-4E80-87A5-F6B087BB66EE}" destId="{ACD6F8FF-03AE-403D-9E35-8ACE1FD0F508}" srcOrd="0" destOrd="0" presId="urn:microsoft.com/office/officeart/2018/2/layout/IconLabelList"/>
    <dgm:cxn modelId="{9C00F1FD-4650-4F18-915F-FA811F2480A9}" type="presParOf" srcId="{B037BEA7-9AEF-4C8A-8D92-96B733929D71}" destId="{E55528A7-2605-401F-B935-A60E61E0D500}" srcOrd="0" destOrd="0" presId="urn:microsoft.com/office/officeart/2018/2/layout/IconLabelList"/>
    <dgm:cxn modelId="{1D1B1332-1E9B-4FCB-8F52-AE0A0E1EADAC}" type="presParOf" srcId="{E55528A7-2605-401F-B935-A60E61E0D500}" destId="{659D6390-5BC3-40D1-822C-8CE4A810C713}" srcOrd="0" destOrd="0" presId="urn:microsoft.com/office/officeart/2018/2/layout/IconLabelList"/>
    <dgm:cxn modelId="{F3314C70-CE56-4370-94A0-2A09934D1549}" type="presParOf" srcId="{E55528A7-2605-401F-B935-A60E61E0D500}" destId="{28D04262-A4C8-477D-A173-17E50B59CF0C}" srcOrd="1" destOrd="0" presId="urn:microsoft.com/office/officeart/2018/2/layout/IconLabelList"/>
    <dgm:cxn modelId="{31B56C9C-36F2-4E6E-887A-D385BE81FD82}" type="presParOf" srcId="{E55528A7-2605-401F-B935-A60E61E0D500}" destId="{A0FCC275-2F6C-4EB8-8C5D-80FA8753C966}" srcOrd="2" destOrd="0" presId="urn:microsoft.com/office/officeart/2018/2/layout/IconLabelList"/>
    <dgm:cxn modelId="{A3E16734-3CA7-464D-ADDE-8AE6082E22F1}" type="presParOf" srcId="{B037BEA7-9AEF-4C8A-8D92-96B733929D71}" destId="{C91AD323-08C9-4EF5-95C1-8A62A375341F}" srcOrd="1" destOrd="0" presId="urn:microsoft.com/office/officeart/2018/2/layout/IconLabelList"/>
    <dgm:cxn modelId="{BC45FB94-95F0-4764-A446-A12BBA23CC42}" type="presParOf" srcId="{B037BEA7-9AEF-4C8A-8D92-96B733929D71}" destId="{F9076065-6509-4230-A05D-9A46C69BAF63}" srcOrd="2" destOrd="0" presId="urn:microsoft.com/office/officeart/2018/2/layout/IconLabelList"/>
    <dgm:cxn modelId="{8C840BF5-C94D-47FA-8E93-23D81A6DDD1C}" type="presParOf" srcId="{F9076065-6509-4230-A05D-9A46C69BAF63}" destId="{9E0DD496-A8FB-4387-BA8D-59C1426D92A0}" srcOrd="0" destOrd="0" presId="urn:microsoft.com/office/officeart/2018/2/layout/IconLabelList"/>
    <dgm:cxn modelId="{411B1C81-ED5E-40F8-A091-DFBB85E55A19}" type="presParOf" srcId="{F9076065-6509-4230-A05D-9A46C69BAF63}" destId="{919A4383-75E0-4F0A-9EE0-B8F3967AB448}" srcOrd="1" destOrd="0" presId="urn:microsoft.com/office/officeart/2018/2/layout/IconLabelList"/>
    <dgm:cxn modelId="{37BBBA37-F2B7-4A35-9255-EED975B4E19C}" type="presParOf" srcId="{F9076065-6509-4230-A05D-9A46C69BAF63}" destId="{9BD77AF5-BE2D-42F6-8729-AF2929B0A965}" srcOrd="2" destOrd="0" presId="urn:microsoft.com/office/officeart/2018/2/layout/IconLabelList"/>
    <dgm:cxn modelId="{EBD36BEB-5C85-4DAC-9344-111DA1BA1B74}" type="presParOf" srcId="{B037BEA7-9AEF-4C8A-8D92-96B733929D71}" destId="{E0C6C94A-0608-4162-A9E6-9F3B480B5EEF}" srcOrd="3" destOrd="0" presId="urn:microsoft.com/office/officeart/2018/2/layout/IconLabelList"/>
    <dgm:cxn modelId="{5F57A579-D42F-4751-B142-938D5A244F95}" type="presParOf" srcId="{B037BEA7-9AEF-4C8A-8D92-96B733929D71}" destId="{6709AA21-D7FA-44E8-85B9-6D6942F57ABA}" srcOrd="4" destOrd="0" presId="urn:microsoft.com/office/officeart/2018/2/layout/IconLabelList"/>
    <dgm:cxn modelId="{38E0B232-B05B-4B67-B5FB-76639C03DA03}" type="presParOf" srcId="{6709AA21-D7FA-44E8-85B9-6D6942F57ABA}" destId="{87EF8FB4-C389-4642-8C58-164A0F8380E9}" srcOrd="0" destOrd="0" presId="urn:microsoft.com/office/officeart/2018/2/layout/IconLabelList"/>
    <dgm:cxn modelId="{9B3BD7CE-245D-426E-B4FC-5E95AD9AB7F5}" type="presParOf" srcId="{6709AA21-D7FA-44E8-85B9-6D6942F57ABA}" destId="{7E5DDA07-D972-4F1D-97E2-4BDC014B8469}" srcOrd="1" destOrd="0" presId="urn:microsoft.com/office/officeart/2018/2/layout/IconLabelList"/>
    <dgm:cxn modelId="{131C56CD-DA4D-4E82-B7DD-F36124E7C07F}" type="presParOf" srcId="{6709AA21-D7FA-44E8-85B9-6D6942F57ABA}" destId="{D5BE4EEE-0D7E-4781-BF58-0FE755934B39}" srcOrd="2" destOrd="0" presId="urn:microsoft.com/office/officeart/2018/2/layout/IconLabelList"/>
    <dgm:cxn modelId="{F6ED75E5-0890-491C-90AB-C8AC7ED98CB0}" type="presParOf" srcId="{B037BEA7-9AEF-4C8A-8D92-96B733929D71}" destId="{AC8D7FFB-FA6A-4FBF-973A-46F9BE47CE9D}" srcOrd="5" destOrd="0" presId="urn:microsoft.com/office/officeart/2018/2/layout/IconLabelList"/>
    <dgm:cxn modelId="{12FF4B75-2818-41C7-96AA-1A9B11B01C9D}" type="presParOf" srcId="{B037BEA7-9AEF-4C8A-8D92-96B733929D71}" destId="{162376F1-7C1E-470B-9C01-77C5F321C6B0}" srcOrd="6" destOrd="0" presId="urn:microsoft.com/office/officeart/2018/2/layout/IconLabelList"/>
    <dgm:cxn modelId="{717BF2D2-0D77-4891-ACF1-1305AEAB4DEE}" type="presParOf" srcId="{162376F1-7C1E-470B-9C01-77C5F321C6B0}" destId="{DBACCCD8-2F20-4A3D-A03C-5D02ADDBC2E4}" srcOrd="0" destOrd="0" presId="urn:microsoft.com/office/officeart/2018/2/layout/IconLabelList"/>
    <dgm:cxn modelId="{05F8B25A-1A80-428D-B8F9-BE3B357B7385}" type="presParOf" srcId="{162376F1-7C1E-470B-9C01-77C5F321C6B0}" destId="{6F19F5A7-1B97-48B6-B390-D9EF1AC50082}" srcOrd="1" destOrd="0" presId="urn:microsoft.com/office/officeart/2018/2/layout/IconLabelList"/>
    <dgm:cxn modelId="{51A05544-C7B0-47B8-99EA-9C928437CA5E}" type="presParOf" srcId="{162376F1-7C1E-470B-9C01-77C5F321C6B0}" destId="{ACD6F8FF-03AE-403D-9E35-8ACE1FD0F508}" srcOrd="2" destOrd="0" presId="urn:microsoft.com/office/officeart/2018/2/layout/IconLabelList"/>
    <dgm:cxn modelId="{5DDB7391-4ACF-4BC0-B786-A272165E8F48}" type="presParOf" srcId="{B037BEA7-9AEF-4C8A-8D92-96B733929D71}" destId="{DAABF870-BE18-4499-A553-07658B06A777}" srcOrd="7" destOrd="0" presId="urn:microsoft.com/office/officeart/2018/2/layout/IconLabelList"/>
    <dgm:cxn modelId="{C5D298AA-38F7-4E8A-A95A-0FB8A8C9B385}" type="presParOf" srcId="{B037BEA7-9AEF-4C8A-8D92-96B733929D71}" destId="{2C50C0DE-844A-4961-B7C0-14F48F7F295A}" srcOrd="8" destOrd="0" presId="urn:microsoft.com/office/officeart/2018/2/layout/IconLabelList"/>
    <dgm:cxn modelId="{2AD844F0-E513-44CE-ACC2-E75C74AC0DF3}" type="presParOf" srcId="{2C50C0DE-844A-4961-B7C0-14F48F7F295A}" destId="{6954ADED-38F8-476E-942D-6D35B795E2D8}" srcOrd="0" destOrd="0" presId="urn:microsoft.com/office/officeart/2018/2/layout/IconLabelList"/>
    <dgm:cxn modelId="{CD4B5779-031F-4705-8D28-8283A262A205}" type="presParOf" srcId="{2C50C0DE-844A-4961-B7C0-14F48F7F295A}" destId="{8EF93E20-AD32-47F2-B4E6-76BDF48DD55B}" srcOrd="1" destOrd="0" presId="urn:microsoft.com/office/officeart/2018/2/layout/IconLabelList"/>
    <dgm:cxn modelId="{F5999309-AE44-49B6-A534-81EC89F4D040}" type="presParOf" srcId="{2C50C0DE-844A-4961-B7C0-14F48F7F295A}" destId="{5A318C99-B431-4F48-9B45-F9B050CD27D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9D6390-5BC3-40D1-822C-8CE4A810C713}">
      <dsp:nvSpPr>
        <dsp:cNvPr id="0" name=""/>
        <dsp:cNvSpPr/>
      </dsp:nvSpPr>
      <dsp:spPr>
        <a:xfrm>
          <a:off x="601995" y="696268"/>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FCC275-2F6C-4EB8-8C5D-80FA8753C966}">
      <dsp:nvSpPr>
        <dsp:cNvPr id="0" name=""/>
        <dsp:cNvSpPr/>
      </dsp:nvSpPr>
      <dsp:spPr>
        <a:xfrm>
          <a:off x="106995" y="184053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Minimize the effort of getting a new developer set up.</a:t>
          </a:r>
        </a:p>
      </dsp:txBody>
      <dsp:txXfrm>
        <a:off x="106995" y="1840532"/>
        <a:ext cx="1800000" cy="720000"/>
      </dsp:txXfrm>
    </dsp:sp>
    <dsp:sp modelId="{9E0DD496-A8FB-4387-BA8D-59C1426D92A0}">
      <dsp:nvSpPr>
        <dsp:cNvPr id="0" name=""/>
        <dsp:cNvSpPr/>
      </dsp:nvSpPr>
      <dsp:spPr>
        <a:xfrm>
          <a:off x="2716995" y="696268"/>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BD77AF5-BE2D-42F6-8729-AF2929B0A965}">
      <dsp:nvSpPr>
        <dsp:cNvPr id="0" name=""/>
        <dsp:cNvSpPr/>
      </dsp:nvSpPr>
      <dsp:spPr>
        <a:xfrm>
          <a:off x="2221995" y="184053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Minimize dependencies on the underlying platform running the application.</a:t>
          </a:r>
        </a:p>
      </dsp:txBody>
      <dsp:txXfrm>
        <a:off x="2221995" y="1840532"/>
        <a:ext cx="1800000" cy="720000"/>
      </dsp:txXfrm>
    </dsp:sp>
    <dsp:sp modelId="{87EF8FB4-C389-4642-8C58-164A0F8380E9}">
      <dsp:nvSpPr>
        <dsp:cNvPr id="0" name=""/>
        <dsp:cNvSpPr/>
      </dsp:nvSpPr>
      <dsp:spPr>
        <a:xfrm>
          <a:off x="4831996" y="696268"/>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5BE4EEE-0D7E-4781-BF58-0FE755934B39}">
      <dsp:nvSpPr>
        <dsp:cNvPr id="0" name=""/>
        <dsp:cNvSpPr/>
      </dsp:nvSpPr>
      <dsp:spPr>
        <a:xfrm>
          <a:off x="4336996" y="184053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Maximize the portability of the applications between different runtime environments</a:t>
          </a:r>
        </a:p>
      </dsp:txBody>
      <dsp:txXfrm>
        <a:off x="4336996" y="1840532"/>
        <a:ext cx="1800000" cy="720000"/>
      </dsp:txXfrm>
    </dsp:sp>
    <dsp:sp modelId="{DBACCCD8-2F20-4A3D-A03C-5D02ADDBC2E4}">
      <dsp:nvSpPr>
        <dsp:cNvPr id="0" name=""/>
        <dsp:cNvSpPr/>
      </dsp:nvSpPr>
      <dsp:spPr>
        <a:xfrm>
          <a:off x="1659495" y="301053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D6F8FF-03AE-403D-9E35-8ACE1FD0F508}">
      <dsp:nvSpPr>
        <dsp:cNvPr id="0" name=""/>
        <dsp:cNvSpPr/>
      </dsp:nvSpPr>
      <dsp:spPr>
        <a:xfrm>
          <a:off x="1164495" y="415479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Focuses on environment parity between dev and prod.</a:t>
          </a:r>
        </a:p>
      </dsp:txBody>
      <dsp:txXfrm>
        <a:off x="1164495" y="4154796"/>
        <a:ext cx="1800000" cy="720000"/>
      </dsp:txXfrm>
    </dsp:sp>
    <dsp:sp modelId="{6954ADED-38F8-476E-942D-6D35B795E2D8}">
      <dsp:nvSpPr>
        <dsp:cNvPr id="0" name=""/>
        <dsp:cNvSpPr/>
      </dsp:nvSpPr>
      <dsp:spPr>
        <a:xfrm>
          <a:off x="3774496" y="301053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318C99-B431-4F48-9B45-F9B050CD27DD}">
      <dsp:nvSpPr>
        <dsp:cNvPr id="0" name=""/>
        <dsp:cNvSpPr/>
      </dsp:nvSpPr>
      <dsp:spPr>
        <a:xfrm>
          <a:off x="3279495" y="415479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Make deploying our application to modern cloud platforms easy.</a:t>
          </a:r>
        </a:p>
      </dsp:txBody>
      <dsp:txXfrm>
        <a:off x="3279495" y="4154796"/>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436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6955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10193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78952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56494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40572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0727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6033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448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4332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412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453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61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7855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9967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315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48A87A34-81AB-432B-8DAE-1953F412C126}" type="datetimeFigureOut">
              <a:rPr lang="en-US" smtClean="0"/>
              <a:t>1/29/2020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8655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8A87A34-81AB-432B-8DAE-1953F412C126}" type="datetimeFigureOut">
              <a:rPr lang="en-US" smtClean="0"/>
              <a:pPr/>
              <a:t>1/29/2020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51088326"/>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404E9-D1E3-4114-9DEB-80E929B85F88}"/>
              </a:ext>
            </a:extLst>
          </p:cNvPr>
          <p:cNvSpPr>
            <a:spLocks noGrp="1"/>
          </p:cNvSpPr>
          <p:nvPr>
            <p:ph type="ctrTitle"/>
          </p:nvPr>
        </p:nvSpPr>
        <p:spPr>
          <a:xfrm>
            <a:off x="1751012" y="865974"/>
            <a:ext cx="8676222" cy="3643822"/>
          </a:xfrm>
        </p:spPr>
        <p:txBody>
          <a:bodyPr anchor="ctr">
            <a:normAutofit/>
          </a:bodyPr>
          <a:lstStyle/>
          <a:p>
            <a:r>
              <a:rPr lang="en-US" sz="6600" dirty="0">
                <a:latin typeface="Times New Roman" panose="02020603050405020304" pitchFamily="18" charset="0"/>
                <a:cs typeface="Times New Roman" panose="02020603050405020304" pitchFamily="18" charset="0"/>
              </a:rPr>
              <a:t>12 </a:t>
            </a:r>
            <a:r>
              <a:rPr lang="en-US" sz="6600" dirty="0" err="1">
                <a:latin typeface="Times New Roman" panose="02020603050405020304" pitchFamily="18" charset="0"/>
                <a:cs typeface="Times New Roman" panose="02020603050405020304" pitchFamily="18" charset="0"/>
              </a:rPr>
              <a:t>FACTor</a:t>
            </a:r>
            <a:r>
              <a:rPr lang="en-US" sz="6600" dirty="0">
                <a:latin typeface="Times New Roman" panose="02020603050405020304" pitchFamily="18" charset="0"/>
                <a:cs typeface="Times New Roman" panose="02020603050405020304" pitchFamily="18" charset="0"/>
              </a:rPr>
              <a:t> app METHODOLOGIES</a:t>
            </a:r>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6913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257144" y="524838"/>
            <a:ext cx="5934856" cy="1828963"/>
          </a:xfrm>
        </p:spPr>
        <p:txBody>
          <a:bodyPr vert="horz" lIns="91440" tIns="45720" rIns="91440" bIns="45720" rtlCol="0">
            <a:normAutofit fontScale="90000"/>
          </a:bodyPr>
          <a:lstStyle/>
          <a:p>
            <a:br>
              <a:rPr lang="en-IN" sz="5400" dirty="0">
                <a:effectLst/>
              </a:rPr>
            </a:br>
            <a:br>
              <a:rPr lang="en-IN" dirty="0">
                <a:effectLst/>
              </a:rPr>
            </a:br>
            <a:r>
              <a:rPr lang="en-IN" sz="5400" dirty="0">
                <a:effectLst/>
              </a:rPr>
              <a:t>PROCESSES</a:t>
            </a:r>
            <a:br>
              <a:rPr lang="en-IN" dirty="0">
                <a:effectLst/>
              </a:rPr>
            </a:br>
            <a:br>
              <a:rPr lang="en-IN" dirty="0">
                <a:effectLst/>
              </a:rPr>
            </a:br>
            <a:br>
              <a:rPr lang="en-IN" dirty="0">
                <a:effectLst/>
              </a:rPr>
            </a:br>
            <a:endParaRPr lang="en-US" sz="54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585758" cy="4795684"/>
          </a:xfrm>
        </p:spPr>
        <p:txBody>
          <a:bodyPr>
            <a:normAutofit/>
          </a:bodyPr>
          <a:lstStyle/>
          <a:p>
            <a:pPr marL="0" indent="0">
              <a:buNone/>
            </a:pPr>
            <a:r>
              <a:rPr lang="en-US" sz="2800" b="1" dirty="0">
                <a:effectLst/>
              </a:rPr>
              <a:t>“</a:t>
            </a:r>
            <a:r>
              <a:rPr lang="en-US" sz="3000" b="1" dirty="0">
                <a:effectLst/>
              </a:rPr>
              <a:t>Execute the app as one or more stateless processes”</a:t>
            </a:r>
          </a:p>
          <a:p>
            <a:pPr marL="0" indent="0">
              <a:buNone/>
            </a:pPr>
            <a:endParaRPr lang="en-IN" sz="1800" dirty="0"/>
          </a:p>
          <a:p>
            <a:r>
              <a:rPr lang="en-US" dirty="0">
                <a:effectLst/>
              </a:rPr>
              <a:t>Store any data that is required to persist in a stateful backing service, such as databases. </a:t>
            </a:r>
          </a:p>
          <a:p>
            <a:r>
              <a:rPr lang="en-US" dirty="0">
                <a:effectLst/>
              </a:rPr>
              <a:t>The idea is that the process is stateless and shares absolutely nothing.. </a:t>
            </a:r>
          </a:p>
          <a:p>
            <a:endParaRPr lang="en-IN" sz="1800" dirty="0"/>
          </a:p>
        </p:txBody>
      </p:sp>
      <p:pic>
        <p:nvPicPr>
          <p:cNvPr id="3" name="Picture 2">
            <a:extLst>
              <a:ext uri="{FF2B5EF4-FFF2-40B4-BE49-F238E27FC236}">
                <a16:creationId xmlns:a16="http://schemas.microsoft.com/office/drawing/2014/main" id="{E9BBE4F4-9091-49FB-A739-229808D2F55B}"/>
              </a:ext>
            </a:extLst>
          </p:cNvPr>
          <p:cNvPicPr>
            <a:picLocks noChangeAspect="1"/>
          </p:cNvPicPr>
          <p:nvPr/>
        </p:nvPicPr>
        <p:blipFill>
          <a:blip r:embed="rId3"/>
          <a:stretch>
            <a:fillRect/>
          </a:stretch>
        </p:blipFill>
        <p:spPr>
          <a:xfrm>
            <a:off x="5591175" y="2936240"/>
            <a:ext cx="6007507" cy="2072640"/>
          </a:xfrm>
          <a:prstGeom prst="rect">
            <a:avLst/>
          </a:prstGeom>
        </p:spPr>
      </p:pic>
    </p:spTree>
    <p:extLst>
      <p:ext uri="{BB962C8B-B14F-4D97-AF65-F5344CB8AC3E}">
        <p14:creationId xmlns:p14="http://schemas.microsoft.com/office/powerpoint/2010/main" val="3367517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257144" y="524838"/>
            <a:ext cx="5934856" cy="1828963"/>
          </a:xfrm>
        </p:spPr>
        <p:txBody>
          <a:bodyPr vert="horz" lIns="91440" tIns="45720" rIns="91440" bIns="45720" rtlCol="0">
            <a:normAutofit fontScale="90000"/>
          </a:bodyPr>
          <a:lstStyle/>
          <a:p>
            <a:br>
              <a:rPr lang="en-IN" sz="5400" dirty="0">
                <a:effectLst/>
              </a:rPr>
            </a:br>
            <a:br>
              <a:rPr lang="en-IN" dirty="0">
                <a:effectLst/>
              </a:rPr>
            </a:br>
            <a:r>
              <a:rPr lang="en-IN" sz="5400" dirty="0">
                <a:effectLst/>
              </a:rPr>
              <a:t>Port binding Principle</a:t>
            </a:r>
            <a:br>
              <a:rPr lang="en-IN" dirty="0">
                <a:effectLst/>
              </a:rPr>
            </a:br>
            <a:br>
              <a:rPr lang="en-IN" dirty="0">
                <a:effectLst/>
              </a:rPr>
            </a:br>
            <a:endParaRPr lang="en-US" sz="54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585758" cy="4795684"/>
          </a:xfrm>
        </p:spPr>
        <p:txBody>
          <a:bodyPr>
            <a:normAutofit fontScale="92500"/>
          </a:bodyPr>
          <a:lstStyle/>
          <a:p>
            <a:pPr marL="0" indent="0">
              <a:buNone/>
            </a:pPr>
            <a:r>
              <a:rPr lang="en-US" sz="2800" b="1" dirty="0">
                <a:effectLst/>
              </a:rPr>
              <a:t>“</a:t>
            </a:r>
            <a:r>
              <a:rPr lang="fr-FR" sz="3000" b="1" dirty="0">
                <a:effectLst/>
              </a:rPr>
              <a:t>Export services via port binding</a:t>
            </a:r>
            <a:r>
              <a:rPr lang="en-US" sz="3000" b="1" dirty="0">
                <a:effectLst/>
              </a:rPr>
              <a:t>”</a:t>
            </a:r>
          </a:p>
          <a:p>
            <a:pPr marL="0" indent="0">
              <a:buNone/>
            </a:pPr>
            <a:endParaRPr lang="en-IN" sz="1800" dirty="0"/>
          </a:p>
          <a:p>
            <a:r>
              <a:rPr lang="en-US" dirty="0">
                <a:effectLst/>
              </a:rPr>
              <a:t>twelve-factor app is completely self-contained and does not require runtime injection of a web server into the execution environment. </a:t>
            </a:r>
          </a:p>
          <a:p>
            <a:r>
              <a:rPr lang="en-US" dirty="0">
                <a:effectLst/>
              </a:rPr>
              <a:t> The application should expose HTTP as a service and bind to that port to expose its services on.</a:t>
            </a:r>
          </a:p>
          <a:p>
            <a:r>
              <a:rPr lang="en-US" dirty="0">
                <a:effectLst/>
              </a:rPr>
              <a:t>Example: Spring Boot has embedded web server and we can just expose the port to bind http requests.</a:t>
            </a:r>
          </a:p>
          <a:p>
            <a:endParaRPr lang="en-IN" sz="1800" dirty="0"/>
          </a:p>
        </p:txBody>
      </p:sp>
      <p:pic>
        <p:nvPicPr>
          <p:cNvPr id="5" name="Picture 4">
            <a:extLst>
              <a:ext uri="{FF2B5EF4-FFF2-40B4-BE49-F238E27FC236}">
                <a16:creationId xmlns:a16="http://schemas.microsoft.com/office/drawing/2014/main" id="{4F3EDBD0-5CB4-43D3-B9C6-F749AC5581EB}"/>
              </a:ext>
            </a:extLst>
          </p:cNvPr>
          <p:cNvPicPr>
            <a:picLocks noChangeAspect="1"/>
          </p:cNvPicPr>
          <p:nvPr/>
        </p:nvPicPr>
        <p:blipFill>
          <a:blip r:embed="rId3"/>
          <a:stretch>
            <a:fillRect/>
          </a:stretch>
        </p:blipFill>
        <p:spPr>
          <a:xfrm>
            <a:off x="5785908" y="3230880"/>
            <a:ext cx="5762625" cy="1636395"/>
          </a:xfrm>
          <a:prstGeom prst="rect">
            <a:avLst/>
          </a:prstGeom>
        </p:spPr>
      </p:pic>
    </p:spTree>
    <p:extLst>
      <p:ext uri="{BB962C8B-B14F-4D97-AF65-F5344CB8AC3E}">
        <p14:creationId xmlns:p14="http://schemas.microsoft.com/office/powerpoint/2010/main" val="987988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257144" y="524838"/>
            <a:ext cx="5934856" cy="1828963"/>
          </a:xfrm>
        </p:spPr>
        <p:txBody>
          <a:bodyPr vert="horz" lIns="91440" tIns="45720" rIns="91440" bIns="45720" rtlCol="0">
            <a:normAutofit fontScale="90000"/>
          </a:bodyPr>
          <a:lstStyle/>
          <a:p>
            <a:br>
              <a:rPr lang="en-IN" sz="5400" dirty="0">
                <a:effectLst/>
              </a:rPr>
            </a:br>
            <a:br>
              <a:rPr lang="en-IN" dirty="0">
                <a:effectLst/>
              </a:rPr>
            </a:br>
            <a:r>
              <a:rPr lang="en-IN" sz="5400" dirty="0">
                <a:effectLst/>
              </a:rPr>
              <a:t>CONCURRENCY</a:t>
            </a:r>
            <a:br>
              <a:rPr lang="en-IN" dirty="0">
                <a:effectLst/>
              </a:rPr>
            </a:br>
            <a:br>
              <a:rPr lang="en-IN" dirty="0">
                <a:effectLst/>
              </a:rPr>
            </a:br>
            <a:endParaRPr lang="en-US" sz="54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585758" cy="4795684"/>
          </a:xfrm>
        </p:spPr>
        <p:txBody>
          <a:bodyPr>
            <a:normAutofit/>
          </a:bodyPr>
          <a:lstStyle/>
          <a:p>
            <a:pPr marL="0" indent="0">
              <a:buNone/>
            </a:pPr>
            <a:r>
              <a:rPr lang="en-US" sz="2800" b="1" dirty="0">
                <a:effectLst/>
              </a:rPr>
              <a:t>“Scale out via the process model”</a:t>
            </a:r>
            <a:endParaRPr lang="en-IN" sz="2800" b="1" dirty="0">
              <a:effectLst/>
            </a:endParaRPr>
          </a:p>
          <a:p>
            <a:r>
              <a:rPr lang="en-US" dirty="0">
                <a:effectLst/>
              </a:rPr>
              <a:t>The application must run only one process on the </a:t>
            </a:r>
            <a:r>
              <a:rPr lang="en-US" dirty="0" err="1">
                <a:effectLst/>
              </a:rPr>
              <a:t>os</a:t>
            </a:r>
            <a:r>
              <a:rPr lang="en-US" dirty="0">
                <a:effectLst/>
              </a:rPr>
              <a:t>.</a:t>
            </a:r>
          </a:p>
          <a:p>
            <a:r>
              <a:rPr lang="en-US" dirty="0">
                <a:effectLst/>
              </a:rPr>
              <a:t>Our app must be able to add more instances instead of more memory on the CPU.</a:t>
            </a:r>
            <a:endParaRPr lang="en-IN" sz="1800" dirty="0"/>
          </a:p>
        </p:txBody>
      </p:sp>
      <p:pic>
        <p:nvPicPr>
          <p:cNvPr id="3" name="Picture 2">
            <a:extLst>
              <a:ext uri="{FF2B5EF4-FFF2-40B4-BE49-F238E27FC236}">
                <a16:creationId xmlns:a16="http://schemas.microsoft.com/office/drawing/2014/main" id="{764C7D37-4639-4B3E-B32E-AD95B0EC9DAB}"/>
              </a:ext>
            </a:extLst>
          </p:cNvPr>
          <p:cNvPicPr>
            <a:picLocks noChangeAspect="1"/>
          </p:cNvPicPr>
          <p:nvPr/>
        </p:nvPicPr>
        <p:blipFill>
          <a:blip r:embed="rId3"/>
          <a:stretch>
            <a:fillRect/>
          </a:stretch>
        </p:blipFill>
        <p:spPr>
          <a:xfrm>
            <a:off x="6096000" y="2174240"/>
            <a:ext cx="5178299" cy="3931920"/>
          </a:xfrm>
          <a:prstGeom prst="rect">
            <a:avLst/>
          </a:prstGeom>
        </p:spPr>
      </p:pic>
    </p:spTree>
    <p:extLst>
      <p:ext uri="{BB962C8B-B14F-4D97-AF65-F5344CB8AC3E}">
        <p14:creationId xmlns:p14="http://schemas.microsoft.com/office/powerpoint/2010/main" val="269658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257144" y="524838"/>
            <a:ext cx="5934856" cy="1828963"/>
          </a:xfrm>
        </p:spPr>
        <p:txBody>
          <a:bodyPr vert="horz" lIns="91440" tIns="45720" rIns="91440" bIns="45720" rtlCol="0">
            <a:normAutofit fontScale="90000"/>
          </a:bodyPr>
          <a:lstStyle/>
          <a:p>
            <a:br>
              <a:rPr lang="en-IN" sz="5400" dirty="0">
                <a:effectLst/>
              </a:rPr>
            </a:br>
            <a:br>
              <a:rPr lang="en-IN" dirty="0">
                <a:effectLst/>
              </a:rPr>
            </a:br>
            <a:r>
              <a:rPr lang="en-IN" sz="5400" dirty="0">
                <a:effectLst/>
              </a:rPr>
              <a:t>DISPOSABILITY</a:t>
            </a:r>
            <a:br>
              <a:rPr lang="en-IN" dirty="0">
                <a:effectLst/>
              </a:rPr>
            </a:br>
            <a:br>
              <a:rPr lang="en-IN" dirty="0">
                <a:effectLst/>
              </a:rPr>
            </a:br>
            <a:endParaRPr lang="en-US" sz="54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585758" cy="4795684"/>
          </a:xfrm>
        </p:spPr>
        <p:txBody>
          <a:bodyPr>
            <a:normAutofit fontScale="85000" lnSpcReduction="20000"/>
          </a:bodyPr>
          <a:lstStyle/>
          <a:p>
            <a:pPr marL="0" indent="0">
              <a:buNone/>
            </a:pPr>
            <a:r>
              <a:rPr lang="en-US" sz="2800" b="1" dirty="0">
                <a:effectLst/>
              </a:rPr>
              <a:t>“Maximize robustness with fast startup and graceful shutdown”</a:t>
            </a:r>
          </a:p>
          <a:p>
            <a:pPr marL="0" indent="0">
              <a:buNone/>
            </a:pPr>
            <a:endParaRPr lang="en-IN" sz="2800" b="1" dirty="0">
              <a:effectLst/>
            </a:endParaRPr>
          </a:p>
          <a:p>
            <a:r>
              <a:rPr lang="en-US" dirty="0">
                <a:effectLst/>
              </a:rPr>
              <a:t>The concept of disposable processes means that an application can die at any time, but it won’t affect the user—the app can be replaced by other apps, or it can start right up again.</a:t>
            </a:r>
          </a:p>
          <a:p>
            <a:r>
              <a:rPr lang="en-US" dirty="0">
                <a:effectLst/>
              </a:rPr>
              <a:t>Building disposability into your app ensures that the app shuts down gracefully: it should clean up all utilized resources and shut down smoothly. </a:t>
            </a:r>
          </a:p>
          <a:p>
            <a:r>
              <a:rPr lang="en-US" dirty="0">
                <a:effectLst/>
              </a:rPr>
              <a:t>Example:- amazon payment app. If internet connectivity is disrupted in half way of payment process, the payment process will still get completed.</a:t>
            </a:r>
          </a:p>
        </p:txBody>
      </p:sp>
      <p:pic>
        <p:nvPicPr>
          <p:cNvPr id="5" name="Picture 4">
            <a:extLst>
              <a:ext uri="{FF2B5EF4-FFF2-40B4-BE49-F238E27FC236}">
                <a16:creationId xmlns:a16="http://schemas.microsoft.com/office/drawing/2014/main" id="{943E7B23-00E3-4FD0-B2E8-86F38F0F2F78}"/>
              </a:ext>
            </a:extLst>
          </p:cNvPr>
          <p:cNvPicPr>
            <a:picLocks noChangeAspect="1"/>
          </p:cNvPicPr>
          <p:nvPr/>
        </p:nvPicPr>
        <p:blipFill>
          <a:blip r:embed="rId3"/>
          <a:stretch>
            <a:fillRect/>
          </a:stretch>
        </p:blipFill>
        <p:spPr>
          <a:xfrm>
            <a:off x="6416780" y="2555557"/>
            <a:ext cx="3611140" cy="3000375"/>
          </a:xfrm>
          <a:prstGeom prst="rect">
            <a:avLst/>
          </a:prstGeom>
        </p:spPr>
      </p:pic>
    </p:spTree>
    <p:extLst>
      <p:ext uri="{BB962C8B-B14F-4D97-AF65-F5344CB8AC3E}">
        <p14:creationId xmlns:p14="http://schemas.microsoft.com/office/powerpoint/2010/main" val="3317933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257144" y="829638"/>
            <a:ext cx="5934856" cy="1828963"/>
          </a:xfrm>
        </p:spPr>
        <p:txBody>
          <a:bodyPr vert="horz" lIns="91440" tIns="45720" rIns="91440" bIns="45720" rtlCol="0">
            <a:normAutofit fontScale="90000"/>
          </a:bodyPr>
          <a:lstStyle/>
          <a:p>
            <a:br>
              <a:rPr lang="en-IN" sz="5400" dirty="0">
                <a:effectLst/>
              </a:rPr>
            </a:br>
            <a:br>
              <a:rPr lang="en-IN" dirty="0">
                <a:effectLst/>
              </a:rPr>
            </a:br>
            <a:r>
              <a:rPr lang="en-IN" sz="5400" dirty="0">
                <a:effectLst/>
              </a:rPr>
              <a:t>Dev/prod parity</a:t>
            </a:r>
            <a:br>
              <a:rPr lang="en-IN" dirty="0">
                <a:effectLst/>
              </a:rPr>
            </a:br>
            <a:br>
              <a:rPr lang="en-IN" dirty="0">
                <a:effectLst/>
              </a:rPr>
            </a:br>
            <a:br>
              <a:rPr lang="en-IN" dirty="0">
                <a:effectLst/>
              </a:rPr>
            </a:br>
            <a:endParaRPr lang="en-US" sz="54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585758" cy="4795684"/>
          </a:xfrm>
        </p:spPr>
        <p:txBody>
          <a:bodyPr>
            <a:normAutofit lnSpcReduction="10000"/>
          </a:bodyPr>
          <a:lstStyle/>
          <a:p>
            <a:pPr marL="0" indent="0">
              <a:buNone/>
            </a:pPr>
            <a:r>
              <a:rPr lang="en-US" sz="2800" b="1" dirty="0">
                <a:effectLst/>
              </a:rPr>
              <a:t>“Keep development, staging, and production as similar as possible”</a:t>
            </a:r>
          </a:p>
          <a:p>
            <a:pPr marL="0" indent="0">
              <a:buNone/>
            </a:pPr>
            <a:endParaRPr lang="en-IN" sz="2800" b="1" dirty="0">
              <a:effectLst/>
            </a:endParaRPr>
          </a:p>
          <a:p>
            <a:r>
              <a:rPr lang="en-US" dirty="0">
                <a:effectLst/>
              </a:rPr>
              <a:t>Applications deployed to development and production should have parity. </a:t>
            </a:r>
          </a:p>
          <a:p>
            <a:r>
              <a:rPr lang="en-US" dirty="0">
                <a:effectLst/>
              </a:rPr>
              <a:t>there should be only the slightest difference between both deployments.</a:t>
            </a:r>
          </a:p>
          <a:p>
            <a:r>
              <a:rPr lang="en-US" dirty="0">
                <a:effectLst/>
              </a:rPr>
              <a:t> A vast difference may lead to unintended compatibility issues between dev and production code. </a:t>
            </a:r>
          </a:p>
        </p:txBody>
      </p:sp>
      <p:pic>
        <p:nvPicPr>
          <p:cNvPr id="3" name="Picture 2">
            <a:extLst>
              <a:ext uri="{FF2B5EF4-FFF2-40B4-BE49-F238E27FC236}">
                <a16:creationId xmlns:a16="http://schemas.microsoft.com/office/drawing/2014/main" id="{C36C5349-9EB8-4754-B53A-462D9050E9D0}"/>
              </a:ext>
            </a:extLst>
          </p:cNvPr>
          <p:cNvPicPr>
            <a:picLocks noChangeAspect="1"/>
          </p:cNvPicPr>
          <p:nvPr/>
        </p:nvPicPr>
        <p:blipFill>
          <a:blip r:embed="rId3"/>
          <a:stretch>
            <a:fillRect/>
          </a:stretch>
        </p:blipFill>
        <p:spPr>
          <a:xfrm>
            <a:off x="5694957" y="3098398"/>
            <a:ext cx="6076738" cy="2465789"/>
          </a:xfrm>
          <a:prstGeom prst="rect">
            <a:avLst/>
          </a:prstGeom>
        </p:spPr>
      </p:pic>
    </p:spTree>
    <p:extLst>
      <p:ext uri="{BB962C8B-B14F-4D97-AF65-F5344CB8AC3E}">
        <p14:creationId xmlns:p14="http://schemas.microsoft.com/office/powerpoint/2010/main" val="296318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257144" y="829638"/>
            <a:ext cx="5934856" cy="1828963"/>
          </a:xfrm>
        </p:spPr>
        <p:txBody>
          <a:bodyPr vert="horz" lIns="91440" tIns="45720" rIns="91440" bIns="45720" rtlCol="0">
            <a:normAutofit fontScale="90000"/>
          </a:bodyPr>
          <a:lstStyle/>
          <a:p>
            <a:br>
              <a:rPr lang="en-IN" sz="5400" dirty="0">
                <a:effectLst/>
              </a:rPr>
            </a:br>
            <a:br>
              <a:rPr lang="en-IN" dirty="0">
                <a:effectLst/>
              </a:rPr>
            </a:br>
            <a:r>
              <a:rPr lang="en-IN" sz="5400" dirty="0">
                <a:effectLst/>
              </a:rPr>
              <a:t>LOGS</a:t>
            </a:r>
            <a:br>
              <a:rPr lang="en-IN" dirty="0">
                <a:effectLst/>
              </a:rPr>
            </a:br>
            <a:br>
              <a:rPr lang="en-IN" dirty="0">
                <a:effectLst/>
              </a:rPr>
            </a:br>
            <a:br>
              <a:rPr lang="en-IN" dirty="0">
                <a:effectLst/>
              </a:rPr>
            </a:br>
            <a:endParaRPr lang="en-US" sz="54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585758" cy="4795684"/>
          </a:xfrm>
        </p:spPr>
        <p:txBody>
          <a:bodyPr>
            <a:normAutofit fontScale="92500" lnSpcReduction="10000"/>
          </a:bodyPr>
          <a:lstStyle/>
          <a:p>
            <a:pPr marL="0" indent="0">
              <a:buNone/>
            </a:pPr>
            <a:r>
              <a:rPr lang="en-US" sz="2800" b="1" dirty="0">
                <a:effectLst/>
              </a:rPr>
              <a:t>“Treat logs as event streams”</a:t>
            </a:r>
          </a:p>
          <a:p>
            <a:pPr marL="0" indent="0">
              <a:buNone/>
            </a:pPr>
            <a:endParaRPr lang="en-IN" sz="2800" b="1" dirty="0">
              <a:effectLst/>
            </a:endParaRPr>
          </a:p>
          <a:p>
            <a:r>
              <a:rPr lang="en-US" dirty="0" err="1">
                <a:effectLst/>
              </a:rPr>
              <a:t>nlike</a:t>
            </a:r>
            <a:r>
              <a:rPr lang="en-US" dirty="0">
                <a:effectLst/>
              </a:rPr>
              <a:t> monolithic and traditional apps that store log information in a file, this principle maintains that you should stream logs to a chosen location—not simply dump them into a log file.</a:t>
            </a:r>
          </a:p>
          <a:p>
            <a:r>
              <a:rPr lang="en-US" dirty="0">
                <a:effectLst/>
              </a:rPr>
              <a:t> Typically, logs don’t reside in the same place within cloud-based environments after every burn. </a:t>
            </a:r>
          </a:p>
          <a:p>
            <a:r>
              <a:rPr lang="en-US" dirty="0">
                <a:effectLst/>
              </a:rPr>
              <a:t>As new processes start or your app crashes, the logs will be distributed across several cloud machines. </a:t>
            </a:r>
          </a:p>
        </p:txBody>
      </p:sp>
      <p:pic>
        <p:nvPicPr>
          <p:cNvPr id="6" name="Picture 5">
            <a:extLst>
              <a:ext uri="{FF2B5EF4-FFF2-40B4-BE49-F238E27FC236}">
                <a16:creationId xmlns:a16="http://schemas.microsoft.com/office/drawing/2014/main" id="{51BFBA93-FC3E-499E-BA18-568C805536F8}"/>
              </a:ext>
            </a:extLst>
          </p:cNvPr>
          <p:cNvPicPr>
            <a:picLocks noChangeAspect="1"/>
          </p:cNvPicPr>
          <p:nvPr/>
        </p:nvPicPr>
        <p:blipFill>
          <a:blip r:embed="rId3"/>
          <a:stretch>
            <a:fillRect/>
          </a:stretch>
        </p:blipFill>
        <p:spPr>
          <a:xfrm>
            <a:off x="6257144" y="2149419"/>
            <a:ext cx="5000625" cy="3746715"/>
          </a:xfrm>
          <a:prstGeom prst="rect">
            <a:avLst/>
          </a:prstGeom>
        </p:spPr>
      </p:pic>
    </p:spTree>
    <p:extLst>
      <p:ext uri="{BB962C8B-B14F-4D97-AF65-F5344CB8AC3E}">
        <p14:creationId xmlns:p14="http://schemas.microsoft.com/office/powerpoint/2010/main" val="3673314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00DA2F2-A105-4C8A-9115-73802E6FC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1B5CBDF-A2C6-4862-A096-2D7D9D287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gradFill flip="none" rotWithShape="1">
            <a:gsLst>
              <a:gs pos="10000">
                <a:schemeClr val="bg2">
                  <a:lumMod val="60000"/>
                  <a:lumOff val="40000"/>
                  <a:alpha val="20000"/>
                </a:schemeClr>
              </a:gs>
              <a:gs pos="70000">
                <a:schemeClr val="bg2">
                  <a:alpha val="10000"/>
                </a:schemeClr>
              </a:gs>
              <a:gs pos="0">
                <a:schemeClr val="bg2">
                  <a:lumMod val="40000"/>
                  <a:lumOff val="60000"/>
                  <a:alpha val="3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353751" cy="4795684"/>
          </a:xfrm>
        </p:spPr>
        <p:txBody>
          <a:bodyPr>
            <a:normAutofit/>
          </a:bodyPr>
          <a:lstStyle/>
          <a:p>
            <a:pPr marL="0" indent="0">
              <a:lnSpc>
                <a:spcPct val="90000"/>
              </a:lnSpc>
              <a:buNone/>
            </a:pPr>
            <a:r>
              <a:rPr lang="en-US" sz="1500" b="1">
                <a:effectLst/>
              </a:rPr>
              <a:t>“Run admin/management tasks as one-off processes”</a:t>
            </a:r>
          </a:p>
          <a:p>
            <a:pPr marL="0" indent="0">
              <a:lnSpc>
                <a:spcPct val="90000"/>
              </a:lnSpc>
              <a:buNone/>
            </a:pPr>
            <a:endParaRPr lang="en-IN" sz="1500" b="1">
              <a:effectLst/>
            </a:endParaRPr>
          </a:p>
          <a:p>
            <a:pPr>
              <a:lnSpc>
                <a:spcPct val="90000"/>
              </a:lnSpc>
            </a:pPr>
            <a:r>
              <a:rPr lang="en-US" sz="1500">
                <a:effectLst/>
              </a:rPr>
              <a:t>The final 12-factor app principle proposes separating administrative tasks from the rest of your application. </a:t>
            </a:r>
          </a:p>
          <a:p>
            <a:pPr>
              <a:lnSpc>
                <a:spcPct val="90000"/>
              </a:lnSpc>
            </a:pPr>
            <a:r>
              <a:rPr lang="en-US" sz="1500">
                <a:effectLst/>
              </a:rPr>
              <a:t>These tasks might include migrating a database or inspecting records. </a:t>
            </a:r>
          </a:p>
          <a:p>
            <a:pPr>
              <a:lnSpc>
                <a:spcPct val="90000"/>
              </a:lnSpc>
            </a:pPr>
            <a:r>
              <a:rPr lang="en-US" sz="1500">
                <a:effectLst/>
              </a:rPr>
              <a:t>Though the admin processes are separate, you must continue to run them in the same environment and against the base code and config of the app itself.</a:t>
            </a:r>
          </a:p>
          <a:p>
            <a:pPr>
              <a:lnSpc>
                <a:spcPct val="90000"/>
              </a:lnSpc>
            </a:pPr>
            <a:r>
              <a:rPr lang="en-US" sz="1500">
                <a:effectLst/>
              </a:rPr>
              <a:t>EXAMPLE: In an angular application the end user screens of admin and user should be different. This can be done by just changing the views based on conditions</a:t>
            </a:r>
          </a:p>
        </p:txBody>
      </p:sp>
      <p:sp useBgFill="1">
        <p:nvSpPr>
          <p:cNvPr id="13" name="Freeform: Shape 12">
            <a:extLst>
              <a:ext uri="{FF2B5EF4-FFF2-40B4-BE49-F238E27FC236}">
                <a16:creationId xmlns:a16="http://schemas.microsoft.com/office/drawing/2014/main" id="{14C7473D-9E4B-4DB8-9EB0-359033F37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18953" y="0"/>
            <a:ext cx="6873046" cy="6858002"/>
          </a:xfrm>
          <a:custGeom>
            <a:avLst/>
            <a:gdLst>
              <a:gd name="connsiteX0" fmla="*/ 6621081 w 6873046"/>
              <a:gd name="connsiteY0" fmla="*/ 6858002 h 6858002"/>
              <a:gd name="connsiteX1" fmla="*/ 4347889 w 6873046"/>
              <a:gd name="connsiteY1" fmla="*/ 6858002 h 6858002"/>
              <a:gd name="connsiteX2" fmla="*/ 2008047 w 6873046"/>
              <a:gd name="connsiteY2" fmla="*/ 6858002 h 6858002"/>
              <a:gd name="connsiteX3" fmla="*/ 784557 w 6873046"/>
              <a:gd name="connsiteY3" fmla="*/ 6858002 h 6858002"/>
              <a:gd name="connsiteX4" fmla="*/ 784557 w 6873046"/>
              <a:gd name="connsiteY4" fmla="*/ 6858000 h 6858002"/>
              <a:gd name="connsiteX5" fmla="*/ 0 w 6873046"/>
              <a:gd name="connsiteY5" fmla="*/ 6858000 h 6858002"/>
              <a:gd name="connsiteX6" fmla="*/ 0 w 6873046"/>
              <a:gd name="connsiteY6" fmla="*/ 0 h 6858002"/>
              <a:gd name="connsiteX7" fmla="*/ 784557 w 6873046"/>
              <a:gd name="connsiteY7" fmla="*/ 0 h 6858002"/>
              <a:gd name="connsiteX8" fmla="*/ 3070301 w 6873046"/>
              <a:gd name="connsiteY8" fmla="*/ 0 h 6858002"/>
              <a:gd name="connsiteX9" fmla="*/ 4347889 w 6873046"/>
              <a:gd name="connsiteY9" fmla="*/ 0 h 6858002"/>
              <a:gd name="connsiteX10" fmla="*/ 4347889 w 6873046"/>
              <a:gd name="connsiteY10" fmla="*/ 3 h 6858002"/>
              <a:gd name="connsiteX11" fmla="*/ 6626656 w 6873046"/>
              <a:gd name="connsiteY11" fmla="*/ 3 h 6858002"/>
              <a:gd name="connsiteX12" fmla="*/ 6626656 w 6873046"/>
              <a:gd name="connsiteY12" fmla="*/ 4 h 6858002"/>
              <a:gd name="connsiteX13" fmla="*/ 6619903 w 6873046"/>
              <a:gd name="connsiteY13" fmla="*/ 4 h 6858002"/>
              <a:gd name="connsiteX14" fmla="*/ 6625786 w 6873046"/>
              <a:gd name="connsiteY14" fmla="*/ 40466 h 6858002"/>
              <a:gd name="connsiteX15" fmla="*/ 6643100 w 6873046"/>
              <a:gd name="connsiteY15" fmla="*/ 159110 h 6858002"/>
              <a:gd name="connsiteX16" fmla="*/ 6655202 w 6873046"/>
              <a:gd name="connsiteY16" fmla="*/ 245521 h 6858002"/>
              <a:gd name="connsiteX17" fmla="*/ 6667977 w 6873046"/>
              <a:gd name="connsiteY17" fmla="*/ 348391 h 6858002"/>
              <a:gd name="connsiteX18" fmla="*/ 6683273 w 6873046"/>
              <a:gd name="connsiteY18" fmla="*/ 470463 h 6858002"/>
              <a:gd name="connsiteX19" fmla="*/ 6699410 w 6873046"/>
              <a:gd name="connsiteY19" fmla="*/ 605566 h 6858002"/>
              <a:gd name="connsiteX20" fmla="*/ 6716387 w 6873046"/>
              <a:gd name="connsiteY20" fmla="*/ 757813 h 6858002"/>
              <a:gd name="connsiteX21" fmla="*/ 6734372 w 6873046"/>
              <a:gd name="connsiteY21" fmla="*/ 923777 h 6858002"/>
              <a:gd name="connsiteX22" fmla="*/ 6752358 w 6873046"/>
              <a:gd name="connsiteY22" fmla="*/ 1104142 h 6858002"/>
              <a:gd name="connsiteX23" fmla="*/ 6770679 w 6873046"/>
              <a:gd name="connsiteY23" fmla="*/ 1296166 h 6858002"/>
              <a:gd name="connsiteX24" fmla="*/ 6787656 w 6873046"/>
              <a:gd name="connsiteY24" fmla="*/ 1503278 h 6858002"/>
              <a:gd name="connsiteX25" fmla="*/ 6803961 w 6873046"/>
              <a:gd name="connsiteY25" fmla="*/ 1719991 h 6858002"/>
              <a:gd name="connsiteX26" fmla="*/ 6818753 w 6873046"/>
              <a:gd name="connsiteY26" fmla="*/ 1949048 h 6858002"/>
              <a:gd name="connsiteX27" fmla="*/ 6832872 w 6873046"/>
              <a:gd name="connsiteY27" fmla="*/ 2187706 h 6858002"/>
              <a:gd name="connsiteX28" fmla="*/ 6846152 w 6873046"/>
              <a:gd name="connsiteY28" fmla="*/ 2436652 h 6858002"/>
              <a:gd name="connsiteX29" fmla="*/ 6850858 w 6873046"/>
              <a:gd name="connsiteY29" fmla="*/ 2564211 h 6858002"/>
              <a:gd name="connsiteX30" fmla="*/ 6856069 w 6873046"/>
              <a:gd name="connsiteY30" fmla="*/ 2694512 h 6858002"/>
              <a:gd name="connsiteX31" fmla="*/ 6860943 w 6873046"/>
              <a:gd name="connsiteY31" fmla="*/ 2826871 h 6858002"/>
              <a:gd name="connsiteX32" fmla="*/ 6864137 w 6873046"/>
              <a:gd name="connsiteY32" fmla="*/ 2959917 h 6858002"/>
              <a:gd name="connsiteX33" fmla="*/ 6866995 w 6873046"/>
              <a:gd name="connsiteY33" fmla="*/ 3095705 h 6858002"/>
              <a:gd name="connsiteX34" fmla="*/ 6870020 w 6873046"/>
              <a:gd name="connsiteY34" fmla="*/ 3232865 h 6858002"/>
              <a:gd name="connsiteX35" fmla="*/ 6872037 w 6873046"/>
              <a:gd name="connsiteY35" fmla="*/ 3372768 h 6858002"/>
              <a:gd name="connsiteX36" fmla="*/ 6872037 w 6873046"/>
              <a:gd name="connsiteY36" fmla="*/ 3514043 h 6858002"/>
              <a:gd name="connsiteX37" fmla="*/ 6873046 w 6873046"/>
              <a:gd name="connsiteY37" fmla="*/ 3656689 h 6858002"/>
              <a:gd name="connsiteX38" fmla="*/ 6872037 w 6873046"/>
              <a:gd name="connsiteY38" fmla="*/ 3800707 h 6858002"/>
              <a:gd name="connsiteX39" fmla="*/ 6870020 w 6873046"/>
              <a:gd name="connsiteY39" fmla="*/ 3946783 h 6858002"/>
              <a:gd name="connsiteX40" fmla="*/ 6868171 w 6873046"/>
              <a:gd name="connsiteY40" fmla="*/ 4092858 h 6858002"/>
              <a:gd name="connsiteX41" fmla="*/ 6864137 w 6873046"/>
              <a:gd name="connsiteY41" fmla="*/ 4240991 h 6858002"/>
              <a:gd name="connsiteX42" fmla="*/ 6859935 w 6873046"/>
              <a:gd name="connsiteY42" fmla="*/ 4390495 h 6858002"/>
              <a:gd name="connsiteX43" fmla="*/ 6855060 w 6873046"/>
              <a:gd name="connsiteY43" fmla="*/ 4540000 h 6858002"/>
              <a:gd name="connsiteX44" fmla="*/ 6848169 w 6873046"/>
              <a:gd name="connsiteY44" fmla="*/ 4690876 h 6858002"/>
              <a:gd name="connsiteX45" fmla="*/ 6839932 w 6873046"/>
              <a:gd name="connsiteY45" fmla="*/ 4843123 h 6858002"/>
              <a:gd name="connsiteX46" fmla="*/ 6832032 w 6873046"/>
              <a:gd name="connsiteY46" fmla="*/ 4996057 h 6858002"/>
              <a:gd name="connsiteX47" fmla="*/ 6821947 w 6873046"/>
              <a:gd name="connsiteY47" fmla="*/ 5148990 h 6858002"/>
              <a:gd name="connsiteX48" fmla="*/ 6809844 w 6873046"/>
              <a:gd name="connsiteY48" fmla="*/ 5303981 h 6858002"/>
              <a:gd name="connsiteX49" fmla="*/ 6797742 w 6873046"/>
              <a:gd name="connsiteY49" fmla="*/ 5456914 h 6858002"/>
              <a:gd name="connsiteX50" fmla="*/ 6783790 w 6873046"/>
              <a:gd name="connsiteY50" fmla="*/ 5612591 h 6858002"/>
              <a:gd name="connsiteX51" fmla="*/ 6768494 w 6873046"/>
              <a:gd name="connsiteY51" fmla="*/ 5768953 h 6858002"/>
              <a:gd name="connsiteX52" fmla="*/ 6752358 w 6873046"/>
              <a:gd name="connsiteY52" fmla="*/ 5923258 h 6858002"/>
              <a:gd name="connsiteX53" fmla="*/ 6733532 w 6873046"/>
              <a:gd name="connsiteY53" fmla="*/ 6079621 h 6858002"/>
              <a:gd name="connsiteX54" fmla="*/ 6713361 w 6873046"/>
              <a:gd name="connsiteY54" fmla="*/ 6235297 h 6858002"/>
              <a:gd name="connsiteX55" fmla="*/ 6693358 w 6873046"/>
              <a:gd name="connsiteY55" fmla="*/ 6391660 h 6858002"/>
              <a:gd name="connsiteX56" fmla="*/ 6669994 w 6873046"/>
              <a:gd name="connsiteY56" fmla="*/ 6547336 h 6858002"/>
              <a:gd name="connsiteX57" fmla="*/ 6646125 w 6873046"/>
              <a:gd name="connsiteY57" fmla="*/ 670232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873046" h="6858002">
                <a:moveTo>
                  <a:pt x="6621081" y="6858002"/>
                </a:moveTo>
                <a:lnTo>
                  <a:pt x="4347889" y="6858002"/>
                </a:lnTo>
                <a:lnTo>
                  <a:pt x="2008047" y="6858002"/>
                </a:lnTo>
                <a:lnTo>
                  <a:pt x="784557" y="6858002"/>
                </a:lnTo>
                <a:lnTo>
                  <a:pt x="784557" y="6858000"/>
                </a:lnTo>
                <a:lnTo>
                  <a:pt x="0" y="6858000"/>
                </a:lnTo>
                <a:lnTo>
                  <a:pt x="0" y="0"/>
                </a:lnTo>
                <a:lnTo>
                  <a:pt x="784557" y="0"/>
                </a:lnTo>
                <a:lnTo>
                  <a:pt x="3070301" y="0"/>
                </a:lnTo>
                <a:lnTo>
                  <a:pt x="4347889" y="0"/>
                </a:lnTo>
                <a:lnTo>
                  <a:pt x="4347889" y="3"/>
                </a:lnTo>
                <a:lnTo>
                  <a:pt x="6626656" y="3"/>
                </a:lnTo>
                <a:lnTo>
                  <a:pt x="6626656" y="4"/>
                </a:lnTo>
                <a:lnTo>
                  <a:pt x="6619903" y="4"/>
                </a:lnTo>
                <a:lnTo>
                  <a:pt x="6625786" y="40466"/>
                </a:lnTo>
                <a:lnTo>
                  <a:pt x="6643100" y="159110"/>
                </a:lnTo>
                <a:lnTo>
                  <a:pt x="6655202" y="245521"/>
                </a:lnTo>
                <a:lnTo>
                  <a:pt x="6667977" y="348391"/>
                </a:lnTo>
                <a:lnTo>
                  <a:pt x="6683273" y="470463"/>
                </a:lnTo>
                <a:lnTo>
                  <a:pt x="6699410" y="605566"/>
                </a:lnTo>
                <a:lnTo>
                  <a:pt x="6716387" y="757813"/>
                </a:lnTo>
                <a:lnTo>
                  <a:pt x="6734372" y="923777"/>
                </a:lnTo>
                <a:lnTo>
                  <a:pt x="6752358" y="1104142"/>
                </a:lnTo>
                <a:lnTo>
                  <a:pt x="6770679" y="1296166"/>
                </a:lnTo>
                <a:lnTo>
                  <a:pt x="6787656" y="1503278"/>
                </a:lnTo>
                <a:lnTo>
                  <a:pt x="6803961" y="1719991"/>
                </a:lnTo>
                <a:lnTo>
                  <a:pt x="6818753" y="1949048"/>
                </a:lnTo>
                <a:lnTo>
                  <a:pt x="6832872" y="2187706"/>
                </a:lnTo>
                <a:lnTo>
                  <a:pt x="6846152" y="2436652"/>
                </a:lnTo>
                <a:lnTo>
                  <a:pt x="6850858" y="2564211"/>
                </a:lnTo>
                <a:lnTo>
                  <a:pt x="6856069" y="2694512"/>
                </a:lnTo>
                <a:lnTo>
                  <a:pt x="6860943" y="2826871"/>
                </a:lnTo>
                <a:lnTo>
                  <a:pt x="6864137" y="2959917"/>
                </a:lnTo>
                <a:lnTo>
                  <a:pt x="6866995" y="3095705"/>
                </a:lnTo>
                <a:lnTo>
                  <a:pt x="6870020" y="3232865"/>
                </a:lnTo>
                <a:lnTo>
                  <a:pt x="6872037" y="3372768"/>
                </a:lnTo>
                <a:lnTo>
                  <a:pt x="6872037" y="3514043"/>
                </a:lnTo>
                <a:lnTo>
                  <a:pt x="6873046" y="3656689"/>
                </a:lnTo>
                <a:lnTo>
                  <a:pt x="6872037" y="3800707"/>
                </a:lnTo>
                <a:lnTo>
                  <a:pt x="6870020" y="3946783"/>
                </a:lnTo>
                <a:lnTo>
                  <a:pt x="6868171" y="4092858"/>
                </a:lnTo>
                <a:lnTo>
                  <a:pt x="6864137" y="4240991"/>
                </a:lnTo>
                <a:lnTo>
                  <a:pt x="6859935" y="4390495"/>
                </a:lnTo>
                <a:lnTo>
                  <a:pt x="6855060" y="4540000"/>
                </a:lnTo>
                <a:lnTo>
                  <a:pt x="6848169" y="4690876"/>
                </a:lnTo>
                <a:lnTo>
                  <a:pt x="6839932" y="4843123"/>
                </a:lnTo>
                <a:lnTo>
                  <a:pt x="6832032" y="4996057"/>
                </a:lnTo>
                <a:lnTo>
                  <a:pt x="6821947" y="5148990"/>
                </a:lnTo>
                <a:lnTo>
                  <a:pt x="6809844" y="5303981"/>
                </a:lnTo>
                <a:lnTo>
                  <a:pt x="6797742" y="5456914"/>
                </a:lnTo>
                <a:lnTo>
                  <a:pt x="6783790" y="5612591"/>
                </a:lnTo>
                <a:lnTo>
                  <a:pt x="6768494" y="5768953"/>
                </a:lnTo>
                <a:lnTo>
                  <a:pt x="6752358" y="5923258"/>
                </a:lnTo>
                <a:lnTo>
                  <a:pt x="6733532" y="6079621"/>
                </a:lnTo>
                <a:lnTo>
                  <a:pt x="6713361" y="6235297"/>
                </a:lnTo>
                <a:lnTo>
                  <a:pt x="6693358" y="6391660"/>
                </a:lnTo>
                <a:lnTo>
                  <a:pt x="6669994" y="6547336"/>
                </a:lnTo>
                <a:lnTo>
                  <a:pt x="6646125" y="6702327"/>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dir="10800000" algn="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322741" y="995517"/>
            <a:ext cx="5207146" cy="4795684"/>
          </a:xfrm>
        </p:spPr>
        <p:txBody>
          <a:bodyPr vert="horz" lIns="91440" tIns="45720" rIns="91440" bIns="45720" rtlCol="0">
            <a:normAutofit/>
          </a:bodyPr>
          <a:lstStyle/>
          <a:p>
            <a:pPr>
              <a:lnSpc>
                <a:spcPct val="90000"/>
              </a:lnSpc>
            </a:pPr>
            <a:br>
              <a:rPr lang="en-IN" sz="4600" dirty="0">
                <a:effectLst/>
              </a:rPr>
            </a:br>
            <a:br>
              <a:rPr lang="en-IN" sz="4600" dirty="0">
                <a:effectLst/>
              </a:rPr>
            </a:br>
            <a:r>
              <a:rPr lang="en-IN" sz="4600" dirty="0">
                <a:effectLst/>
              </a:rPr>
              <a:t>ADMIN PROCESSES</a:t>
            </a:r>
            <a:br>
              <a:rPr lang="en-IN" sz="4600" dirty="0">
                <a:effectLst/>
              </a:rPr>
            </a:br>
            <a:br>
              <a:rPr lang="en-IN" sz="4600" dirty="0">
                <a:effectLst/>
              </a:rPr>
            </a:br>
            <a:br>
              <a:rPr lang="en-IN" sz="4600" dirty="0">
                <a:effectLst/>
              </a:rPr>
            </a:br>
            <a:endParaRPr lang="en-US" sz="46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Tree>
    <p:extLst>
      <p:ext uri="{BB962C8B-B14F-4D97-AF65-F5344CB8AC3E}">
        <p14:creationId xmlns:p14="http://schemas.microsoft.com/office/powerpoint/2010/main" val="3659298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ED74-5860-4C00-A79D-E7292BC34AB6}"/>
              </a:ext>
            </a:extLst>
          </p:cNvPr>
          <p:cNvSpPr>
            <a:spLocks noGrp="1"/>
          </p:cNvSpPr>
          <p:nvPr>
            <p:ph type="title"/>
          </p:nvPr>
        </p:nvSpPr>
        <p:spPr>
          <a:xfrm>
            <a:off x="1114424" y="847726"/>
            <a:ext cx="6150510" cy="3200400"/>
          </a:xfrm>
        </p:spPr>
        <p:txBody>
          <a:bodyPr vert="horz" lIns="91440" tIns="45720" rIns="91440" bIns="45720" rtlCol="0" anchor="b">
            <a:normAutofit/>
          </a:bodyPr>
          <a:lstStyle/>
          <a:p>
            <a:pPr algn="ct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THANK YOU!!!</a:t>
            </a:r>
          </a:p>
        </p:txBody>
      </p:sp>
      <p:pic>
        <p:nvPicPr>
          <p:cNvPr id="7" name="Graphic 6" descr="Angel Face with Solid Fill">
            <a:extLst>
              <a:ext uri="{FF2B5EF4-FFF2-40B4-BE49-F238E27FC236}">
                <a16:creationId xmlns:a16="http://schemas.microsoft.com/office/drawing/2014/main" id="{CDD7B88F-6E08-4456-89DD-84F04D9744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9131" y="1764334"/>
            <a:ext cx="3416888" cy="341688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77862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A3807-F1D4-461F-8D03-E579FB1AF04C}"/>
              </a:ext>
            </a:extLst>
          </p:cNvPr>
          <p:cNvSpPr>
            <a:spLocks noGrp="1"/>
          </p:cNvSpPr>
          <p:nvPr>
            <p:ph type="ctrTitle"/>
          </p:nvPr>
        </p:nvSpPr>
        <p:spPr>
          <a:xfrm>
            <a:off x="1141413" y="965199"/>
            <a:ext cx="6075552" cy="4918075"/>
          </a:xfrm>
        </p:spPr>
        <p:txBody>
          <a:bodyPr anchor="ctr">
            <a:normAutofit/>
          </a:bodyPr>
          <a:lstStyle/>
          <a:p>
            <a:pPr algn="r"/>
            <a:r>
              <a:rPr lang="en-US" sz="5400" dirty="0"/>
              <a:t>WHAT IS 12 factor app</a:t>
            </a:r>
            <a:endParaRPr lang="en-IN" sz="5400" dirty="0"/>
          </a:p>
        </p:txBody>
      </p:sp>
      <p:sp>
        <p:nvSpPr>
          <p:cNvPr id="3" name="Subtitle 2">
            <a:extLst>
              <a:ext uri="{FF2B5EF4-FFF2-40B4-BE49-F238E27FC236}">
                <a16:creationId xmlns:a16="http://schemas.microsoft.com/office/drawing/2014/main" id="{54EABC1F-602E-4EC1-B5CF-F60B531F1A20}"/>
              </a:ext>
            </a:extLst>
          </p:cNvPr>
          <p:cNvSpPr>
            <a:spLocks noGrp="1"/>
          </p:cNvSpPr>
          <p:nvPr>
            <p:ph type="subTitle" idx="1"/>
          </p:nvPr>
        </p:nvSpPr>
        <p:spPr>
          <a:xfrm>
            <a:off x="7891121" y="965199"/>
            <a:ext cx="3159466" cy="4918075"/>
          </a:xfrm>
        </p:spPr>
        <p:txBody>
          <a:bodyPr anchor="ctr">
            <a:normAutofit/>
          </a:bodyPr>
          <a:lstStyle/>
          <a:p>
            <a:pPr marL="342900" indent="-342900" algn="l">
              <a:buFont typeface="Arial" panose="020B0604020202020204" pitchFamily="34" charset="0"/>
              <a:buChar char="•"/>
            </a:pPr>
            <a:r>
              <a:rPr lang="en-US" dirty="0">
                <a:effectLst/>
              </a:rPr>
              <a:t>The Twelve-Factor App methodology is a methodology for building software-as-a-service applications</a:t>
            </a:r>
            <a:endParaRPr lang="en-US" dirty="0"/>
          </a:p>
          <a:p>
            <a:pPr marL="342900" indent="-342900" algn="l">
              <a:buFont typeface="Arial" panose="020B0604020202020204" pitchFamily="34" charset="0"/>
              <a:buChar char="•"/>
            </a:pPr>
            <a:r>
              <a:rPr lang="en-US" dirty="0">
                <a:effectLst/>
              </a:rPr>
              <a:t>These  are best practices designed to enable applications to be built with portability and resilience when deployed to the web..</a:t>
            </a:r>
            <a:endParaRPr lang="en-IN" dirty="0"/>
          </a:p>
        </p:txBody>
      </p:sp>
    </p:spTree>
    <p:extLst>
      <p:ext uri="{BB962C8B-B14F-4D97-AF65-F5344CB8AC3E}">
        <p14:creationId xmlns:p14="http://schemas.microsoft.com/office/powerpoint/2010/main" val="209317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098B-1DEE-453F-9E69-8C0840203911}"/>
              </a:ext>
            </a:extLst>
          </p:cNvPr>
          <p:cNvSpPr>
            <a:spLocks noGrp="1"/>
          </p:cNvSpPr>
          <p:nvPr>
            <p:ph type="title"/>
          </p:nvPr>
        </p:nvSpPr>
        <p:spPr>
          <a:xfrm>
            <a:off x="8119869" y="643466"/>
            <a:ext cx="3143875" cy="5571065"/>
          </a:xfrm>
        </p:spPr>
        <p:txBody>
          <a:bodyPr anchor="ctr">
            <a:normAutofit/>
          </a:bodyPr>
          <a:lstStyle/>
          <a:p>
            <a:r>
              <a:rPr lang="en-US" sz="3600"/>
              <a:t>GOAL of 12 factor app</a:t>
            </a:r>
            <a:endParaRPr lang="en-IN" sz="3600" dirty="0"/>
          </a:p>
        </p:txBody>
      </p:sp>
      <p:graphicFrame>
        <p:nvGraphicFramePr>
          <p:cNvPr id="5" name="Content Placeholder 2">
            <a:extLst>
              <a:ext uri="{FF2B5EF4-FFF2-40B4-BE49-F238E27FC236}">
                <a16:creationId xmlns:a16="http://schemas.microsoft.com/office/drawing/2014/main" id="{D34270F8-9647-487B-BA60-1015B2495212}"/>
              </a:ext>
            </a:extLst>
          </p:cNvPr>
          <p:cNvGraphicFramePr>
            <a:graphicFrameLocks noGrp="1"/>
          </p:cNvGraphicFramePr>
          <p:nvPr>
            <p:ph idx="1"/>
            <p:extLst>
              <p:ext uri="{D42A27DB-BD31-4B8C-83A1-F6EECF244321}">
                <p14:modId xmlns:p14="http://schemas.microsoft.com/office/powerpoint/2010/main" val="23396834"/>
              </p:ext>
            </p:extLst>
          </p:nvPr>
        </p:nvGraphicFramePr>
        <p:xfrm>
          <a:off x="643467" y="643467"/>
          <a:ext cx="6243992" cy="5571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0882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4000">
                <a:effectLst>
                  <a:glow rad="38100">
                    <a:schemeClr val="bg1">
                      <a:lumMod val="65000"/>
                      <a:lumOff val="35000"/>
                      <a:alpha val="50000"/>
                    </a:schemeClr>
                  </a:glow>
                  <a:outerShdw blurRad="28575" dist="31750" dir="13200000" algn="tl" rotWithShape="0">
                    <a:srgbClr val="000000">
                      <a:alpha val="25000"/>
                    </a:srgbClr>
                  </a:outerShdw>
                </a:effectLst>
              </a:rPr>
              <a:t>12 factor app principles</a:t>
            </a:r>
          </a:p>
        </p:txBody>
      </p:sp>
      <p:pic>
        <p:nvPicPr>
          <p:cNvPr id="9" name="Content Placeholder 8">
            <a:extLst>
              <a:ext uri="{FF2B5EF4-FFF2-40B4-BE49-F238E27FC236}">
                <a16:creationId xmlns:a16="http://schemas.microsoft.com/office/drawing/2014/main" id="{C87FCDB2-9BAC-43B9-9C84-95F7C1F72FCA}"/>
              </a:ext>
            </a:extLst>
          </p:cNvPr>
          <p:cNvPicPr>
            <a:picLocks noGrp="1" noChangeAspect="1"/>
          </p:cNvPicPr>
          <p:nvPr>
            <p:ph idx="1"/>
          </p:nvPr>
        </p:nvPicPr>
        <p:blipFill>
          <a:blip r:embed="rId3"/>
          <a:stretch>
            <a:fillRect/>
          </a:stretch>
        </p:blipFill>
        <p:spPr>
          <a:xfrm>
            <a:off x="636915" y="1459880"/>
            <a:ext cx="6915663" cy="394192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72405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341387" y="530858"/>
            <a:ext cx="5207146" cy="1828963"/>
          </a:xfrm>
        </p:spPr>
        <p:txBody>
          <a:bodyPr vert="horz" lIns="91440" tIns="45720" rIns="91440" bIns="45720" rtlCol="0">
            <a:normAutofit/>
          </a:bodyPr>
          <a:lstStyle/>
          <a:p>
            <a:r>
              <a:rPr lang="en-US" sz="5400" dirty="0">
                <a:effectLst>
                  <a:glow rad="38100">
                    <a:schemeClr val="bg1">
                      <a:lumMod val="65000"/>
                      <a:lumOff val="35000"/>
                      <a:alpha val="50000"/>
                    </a:schemeClr>
                  </a:glow>
                  <a:outerShdw blurRad="28575" dist="31750" dir="13200000" algn="tl" rotWithShape="0">
                    <a:srgbClr val="000000">
                      <a:alpha val="25000"/>
                    </a:srgbClr>
                  </a:outerShdw>
                </a:effectLst>
              </a:rPr>
              <a:t>CODEBASE</a:t>
            </a: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353751" cy="4795684"/>
          </a:xfrm>
        </p:spPr>
        <p:txBody>
          <a:bodyPr>
            <a:normAutofit fontScale="92500" lnSpcReduction="20000"/>
          </a:bodyPr>
          <a:lstStyle/>
          <a:p>
            <a:pPr marL="0" indent="0">
              <a:buNone/>
            </a:pPr>
            <a:r>
              <a:rPr lang="en-US" sz="2800" b="1" dirty="0">
                <a:effectLst/>
              </a:rPr>
              <a:t>“One codebase tracked in revision control, many deploys”</a:t>
            </a:r>
          </a:p>
          <a:p>
            <a:pPr marL="0" indent="0">
              <a:buNone/>
            </a:pPr>
            <a:endParaRPr lang="en-IN" sz="1800" dirty="0"/>
          </a:p>
          <a:p>
            <a:r>
              <a:rPr lang="en-US" dirty="0">
                <a:effectLst/>
              </a:rPr>
              <a:t>The code base should have a logical version control system that’s easy to understand. </a:t>
            </a:r>
          </a:p>
          <a:p>
            <a:r>
              <a:rPr lang="en-US" dirty="0">
                <a:effectLst/>
              </a:rPr>
              <a:t>Every deployment should have its own code repository that can be deployed to multiple environments.</a:t>
            </a:r>
          </a:p>
          <a:p>
            <a:r>
              <a:rPr lang="en-US" dirty="0">
                <a:effectLst/>
              </a:rPr>
              <a:t>Avoid housing multiple applications in the same repository.</a:t>
            </a:r>
          </a:p>
          <a:p>
            <a:r>
              <a:rPr lang="en-IN" sz="1800" dirty="0"/>
              <a:t>Example: USE SVN or GITHUB for handling revision control of our applications</a:t>
            </a:r>
          </a:p>
        </p:txBody>
      </p:sp>
      <p:pic>
        <p:nvPicPr>
          <p:cNvPr id="10" name="Picture 9">
            <a:extLst>
              <a:ext uri="{FF2B5EF4-FFF2-40B4-BE49-F238E27FC236}">
                <a16:creationId xmlns:a16="http://schemas.microsoft.com/office/drawing/2014/main" id="{7C0118F1-9CEC-484E-A468-FAECF302A5DB}"/>
              </a:ext>
            </a:extLst>
          </p:cNvPr>
          <p:cNvPicPr>
            <a:picLocks noChangeAspect="1"/>
          </p:cNvPicPr>
          <p:nvPr/>
        </p:nvPicPr>
        <p:blipFill>
          <a:blip r:embed="rId3"/>
          <a:stretch>
            <a:fillRect/>
          </a:stretch>
        </p:blipFill>
        <p:spPr>
          <a:xfrm>
            <a:off x="6502818" y="2359821"/>
            <a:ext cx="4469982" cy="3431380"/>
          </a:xfrm>
          <a:prstGeom prst="rect">
            <a:avLst/>
          </a:prstGeom>
        </p:spPr>
      </p:pic>
    </p:spTree>
    <p:extLst>
      <p:ext uri="{BB962C8B-B14F-4D97-AF65-F5344CB8AC3E}">
        <p14:creationId xmlns:p14="http://schemas.microsoft.com/office/powerpoint/2010/main" val="3919113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341387" y="768983"/>
            <a:ext cx="5207146" cy="1828963"/>
          </a:xfrm>
        </p:spPr>
        <p:txBody>
          <a:bodyPr vert="horz" lIns="91440" tIns="45720" rIns="91440" bIns="45720" rtlCol="0">
            <a:normAutofit/>
          </a:bodyPr>
          <a:lstStyle/>
          <a:p>
            <a:r>
              <a:rPr lang="en-IN" sz="5400">
                <a:effectLst/>
              </a:rPr>
              <a:t>Dependencies</a:t>
            </a:r>
            <a:br>
              <a:rPr lang="en-IN">
                <a:effectLst/>
              </a:rPr>
            </a:br>
            <a:endParaRPr lang="en-US" sz="54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585758" cy="4795684"/>
          </a:xfrm>
        </p:spPr>
        <p:txBody>
          <a:bodyPr>
            <a:normAutofit fontScale="92500" lnSpcReduction="10000"/>
          </a:bodyPr>
          <a:lstStyle/>
          <a:p>
            <a:pPr marL="0" indent="0">
              <a:buNone/>
            </a:pPr>
            <a:r>
              <a:rPr lang="en-US" sz="2800" b="1" dirty="0">
                <a:effectLst/>
              </a:rPr>
              <a:t>“</a:t>
            </a:r>
            <a:r>
              <a:rPr lang="en-US" sz="3000" b="1" dirty="0">
                <a:effectLst/>
              </a:rPr>
              <a:t>Explicitly declare and isolate dependencies</a:t>
            </a:r>
            <a:r>
              <a:rPr lang="en-US" sz="2800" b="1" dirty="0">
                <a:effectLst/>
              </a:rPr>
              <a:t>”</a:t>
            </a:r>
          </a:p>
          <a:p>
            <a:pPr marL="0" indent="0">
              <a:buNone/>
            </a:pPr>
            <a:endParaRPr lang="en-IN" sz="1800" dirty="0"/>
          </a:p>
          <a:p>
            <a:r>
              <a:rPr lang="en-US" dirty="0">
                <a:effectLst/>
              </a:rPr>
              <a:t>This principle maintains that you should never rely on the implicit existence of system-wide packages.</a:t>
            </a:r>
          </a:p>
          <a:p>
            <a:r>
              <a:rPr lang="en-US" dirty="0">
                <a:effectLst/>
              </a:rPr>
              <a:t>The application should be isolated sufficiently to avoid interactions with conflicting libraries that are installed on the host machine.</a:t>
            </a:r>
          </a:p>
          <a:p>
            <a:pPr marL="0" indent="0">
              <a:buNone/>
            </a:pPr>
            <a:endParaRPr lang="en-US" dirty="0">
              <a:effectLst/>
            </a:endParaRPr>
          </a:p>
          <a:p>
            <a:r>
              <a:rPr lang="en-IN" sz="1800" dirty="0"/>
              <a:t>Example: In Angular we can achieve declaration and isolation by using </a:t>
            </a:r>
            <a:r>
              <a:rPr lang="en-IN" sz="1800" dirty="0" err="1"/>
              <a:t>npm</a:t>
            </a:r>
            <a:r>
              <a:rPr lang="en-IN" sz="1800" dirty="0"/>
              <a:t>. In Spring Boot it can be done using pom.xml</a:t>
            </a:r>
          </a:p>
        </p:txBody>
      </p:sp>
      <p:pic>
        <p:nvPicPr>
          <p:cNvPr id="3" name="Picture 2">
            <a:extLst>
              <a:ext uri="{FF2B5EF4-FFF2-40B4-BE49-F238E27FC236}">
                <a16:creationId xmlns:a16="http://schemas.microsoft.com/office/drawing/2014/main" id="{78AC2AAD-603C-4D38-8B2E-33F43CB61A0F}"/>
              </a:ext>
            </a:extLst>
          </p:cNvPr>
          <p:cNvPicPr>
            <a:picLocks noChangeAspect="1"/>
          </p:cNvPicPr>
          <p:nvPr/>
        </p:nvPicPr>
        <p:blipFill>
          <a:blip r:embed="rId3"/>
          <a:stretch>
            <a:fillRect/>
          </a:stretch>
        </p:blipFill>
        <p:spPr>
          <a:xfrm>
            <a:off x="6557010" y="2449051"/>
            <a:ext cx="4991523" cy="3342150"/>
          </a:xfrm>
          <a:prstGeom prst="rect">
            <a:avLst/>
          </a:prstGeom>
        </p:spPr>
      </p:pic>
    </p:spTree>
    <p:extLst>
      <p:ext uri="{BB962C8B-B14F-4D97-AF65-F5344CB8AC3E}">
        <p14:creationId xmlns:p14="http://schemas.microsoft.com/office/powerpoint/2010/main" val="2050215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557010" y="620088"/>
            <a:ext cx="5207146" cy="1828963"/>
          </a:xfrm>
        </p:spPr>
        <p:txBody>
          <a:bodyPr vert="horz" lIns="91440" tIns="45720" rIns="91440" bIns="45720" rtlCol="0">
            <a:normAutofit fontScale="90000"/>
          </a:bodyPr>
          <a:lstStyle/>
          <a:p>
            <a:br>
              <a:rPr lang="en-IN" sz="5400" dirty="0">
                <a:effectLst/>
              </a:rPr>
            </a:br>
            <a:r>
              <a:rPr lang="en-IN" sz="5400" dirty="0">
                <a:effectLst/>
              </a:rPr>
              <a:t>Config</a:t>
            </a:r>
            <a:br>
              <a:rPr lang="en-IN" dirty="0">
                <a:effectLst/>
              </a:rPr>
            </a:br>
            <a:br>
              <a:rPr lang="en-IN" dirty="0">
                <a:effectLst/>
              </a:rPr>
            </a:br>
            <a:endParaRPr lang="en-US" sz="54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585758" cy="4795684"/>
          </a:xfrm>
        </p:spPr>
        <p:txBody>
          <a:bodyPr>
            <a:normAutofit lnSpcReduction="10000"/>
          </a:bodyPr>
          <a:lstStyle/>
          <a:p>
            <a:pPr marL="0" indent="0">
              <a:buNone/>
            </a:pPr>
            <a:r>
              <a:rPr lang="en-US" sz="2800" b="1" dirty="0">
                <a:effectLst/>
              </a:rPr>
              <a:t>“</a:t>
            </a:r>
            <a:r>
              <a:rPr lang="en-US" sz="3000" b="1" dirty="0">
                <a:effectLst/>
              </a:rPr>
              <a:t>Store config in the environment</a:t>
            </a:r>
            <a:r>
              <a:rPr lang="en-US" sz="2800" b="1" dirty="0">
                <a:effectLst/>
              </a:rPr>
              <a:t>”</a:t>
            </a:r>
          </a:p>
          <a:p>
            <a:pPr marL="0" indent="0">
              <a:buNone/>
            </a:pPr>
            <a:endParaRPr lang="en-IN" sz="1800" dirty="0"/>
          </a:p>
          <a:p>
            <a:r>
              <a:rPr lang="en-US" dirty="0">
                <a:effectLst/>
              </a:rPr>
              <a:t>An application and its configuration should be completely independent. </a:t>
            </a:r>
          </a:p>
          <a:p>
            <a:r>
              <a:rPr lang="en-US" dirty="0">
                <a:effectLst/>
              </a:rPr>
              <a:t>Storing configs constantly in code should be avoided entirely. </a:t>
            </a:r>
          </a:p>
          <a:p>
            <a:r>
              <a:rPr lang="en-US" dirty="0">
                <a:effectLst/>
              </a:rPr>
              <a:t>Our configurations should have a separate file and shouldn’t be hosted within the code repository.</a:t>
            </a:r>
          </a:p>
          <a:p>
            <a:r>
              <a:rPr lang="en-IN" sz="1800" dirty="0"/>
              <a:t>Example: In SPRING BOOT there is a separate file(</a:t>
            </a:r>
            <a:r>
              <a:rPr lang="en-IN" sz="1800" dirty="0" err="1"/>
              <a:t>app.properties</a:t>
            </a:r>
            <a:r>
              <a:rPr lang="en-IN" sz="1800" dirty="0"/>
              <a:t>) to handle configuration.</a:t>
            </a:r>
          </a:p>
        </p:txBody>
      </p:sp>
      <p:pic>
        <p:nvPicPr>
          <p:cNvPr id="5" name="Picture 4">
            <a:extLst>
              <a:ext uri="{FF2B5EF4-FFF2-40B4-BE49-F238E27FC236}">
                <a16:creationId xmlns:a16="http://schemas.microsoft.com/office/drawing/2014/main" id="{888278A1-0170-4942-9CF1-5CF218DDA577}"/>
              </a:ext>
            </a:extLst>
          </p:cNvPr>
          <p:cNvPicPr>
            <a:picLocks noChangeAspect="1"/>
          </p:cNvPicPr>
          <p:nvPr/>
        </p:nvPicPr>
        <p:blipFill>
          <a:blip r:embed="rId3"/>
          <a:stretch>
            <a:fillRect/>
          </a:stretch>
        </p:blipFill>
        <p:spPr>
          <a:xfrm>
            <a:off x="6341387" y="2481578"/>
            <a:ext cx="4938469" cy="3045462"/>
          </a:xfrm>
          <a:prstGeom prst="rect">
            <a:avLst/>
          </a:prstGeom>
        </p:spPr>
      </p:pic>
    </p:spTree>
    <p:extLst>
      <p:ext uri="{BB962C8B-B14F-4D97-AF65-F5344CB8AC3E}">
        <p14:creationId xmlns:p14="http://schemas.microsoft.com/office/powerpoint/2010/main" val="1218256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257144" y="524838"/>
            <a:ext cx="5934856" cy="1828963"/>
          </a:xfrm>
        </p:spPr>
        <p:txBody>
          <a:bodyPr vert="horz" lIns="91440" tIns="45720" rIns="91440" bIns="45720" rtlCol="0">
            <a:normAutofit fontScale="90000"/>
          </a:bodyPr>
          <a:lstStyle/>
          <a:p>
            <a:br>
              <a:rPr lang="en-IN" sz="5400" dirty="0">
                <a:effectLst/>
              </a:rPr>
            </a:br>
            <a:br>
              <a:rPr lang="en-IN" dirty="0">
                <a:effectLst/>
              </a:rPr>
            </a:br>
            <a:r>
              <a:rPr lang="en-IN" sz="5400" dirty="0">
                <a:effectLst/>
              </a:rPr>
              <a:t>Backing services</a:t>
            </a:r>
            <a:br>
              <a:rPr lang="en-IN" dirty="0">
                <a:effectLst/>
              </a:rPr>
            </a:br>
            <a:br>
              <a:rPr lang="en-IN" dirty="0">
                <a:effectLst/>
              </a:rPr>
            </a:br>
            <a:endParaRPr lang="en-US" sz="54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585758" cy="4795684"/>
          </a:xfrm>
        </p:spPr>
        <p:txBody>
          <a:bodyPr>
            <a:normAutofit/>
          </a:bodyPr>
          <a:lstStyle/>
          <a:p>
            <a:pPr marL="0" indent="0">
              <a:buNone/>
            </a:pPr>
            <a:r>
              <a:rPr lang="en-US" sz="2800" b="1" dirty="0">
                <a:effectLst/>
              </a:rPr>
              <a:t>“</a:t>
            </a:r>
            <a:r>
              <a:rPr lang="en-US" sz="3000" b="1" dirty="0">
                <a:effectLst/>
              </a:rPr>
              <a:t>Treat backing services as attached resources</a:t>
            </a:r>
            <a:r>
              <a:rPr lang="en-US" sz="2800" b="1" dirty="0">
                <a:effectLst/>
              </a:rPr>
              <a:t>”</a:t>
            </a:r>
          </a:p>
          <a:p>
            <a:pPr marL="0" indent="0">
              <a:buNone/>
            </a:pPr>
            <a:endParaRPr lang="en-IN" sz="1800" dirty="0"/>
          </a:p>
          <a:p>
            <a:r>
              <a:rPr lang="en-US" dirty="0">
                <a:effectLst/>
              </a:rPr>
              <a:t>A backing service such as an MySQL DB should be able to be swapped out without any changes to the code</a:t>
            </a:r>
          </a:p>
          <a:p>
            <a:r>
              <a:rPr lang="en-US" dirty="0">
                <a:effectLst/>
              </a:rPr>
              <a:t> These should be accessed as a service via HTTP or similar request, then specified in the config.</a:t>
            </a:r>
          </a:p>
          <a:p>
            <a:r>
              <a:rPr lang="en-IN" sz="1800" dirty="0"/>
              <a:t>Example: Angular and spring boot connectivity using rest </a:t>
            </a:r>
            <a:r>
              <a:rPr lang="en-IN" sz="1800" dirty="0" err="1"/>
              <a:t>api’s</a:t>
            </a:r>
            <a:r>
              <a:rPr lang="en-IN" sz="1800" dirty="0"/>
              <a:t>.</a:t>
            </a:r>
          </a:p>
        </p:txBody>
      </p:sp>
      <p:pic>
        <p:nvPicPr>
          <p:cNvPr id="3" name="Picture 2">
            <a:extLst>
              <a:ext uri="{FF2B5EF4-FFF2-40B4-BE49-F238E27FC236}">
                <a16:creationId xmlns:a16="http://schemas.microsoft.com/office/drawing/2014/main" id="{6497F7A0-2083-4647-811B-07888A205AB6}"/>
              </a:ext>
            </a:extLst>
          </p:cNvPr>
          <p:cNvPicPr>
            <a:picLocks noChangeAspect="1"/>
          </p:cNvPicPr>
          <p:nvPr/>
        </p:nvPicPr>
        <p:blipFill>
          <a:blip r:embed="rId3"/>
          <a:stretch>
            <a:fillRect/>
          </a:stretch>
        </p:blipFill>
        <p:spPr>
          <a:xfrm>
            <a:off x="5229225" y="2631440"/>
            <a:ext cx="6190615" cy="3249619"/>
          </a:xfrm>
          <a:prstGeom prst="rect">
            <a:avLst/>
          </a:prstGeom>
        </p:spPr>
      </p:pic>
    </p:spTree>
    <p:extLst>
      <p:ext uri="{BB962C8B-B14F-4D97-AF65-F5344CB8AC3E}">
        <p14:creationId xmlns:p14="http://schemas.microsoft.com/office/powerpoint/2010/main" val="2044845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6257144" y="524838"/>
            <a:ext cx="5934856" cy="1828963"/>
          </a:xfrm>
        </p:spPr>
        <p:txBody>
          <a:bodyPr vert="horz" lIns="91440" tIns="45720" rIns="91440" bIns="45720" rtlCol="0">
            <a:normAutofit fontScale="90000"/>
          </a:bodyPr>
          <a:lstStyle/>
          <a:p>
            <a:br>
              <a:rPr lang="en-IN" sz="5400" dirty="0">
                <a:effectLst/>
              </a:rPr>
            </a:br>
            <a:br>
              <a:rPr lang="en-IN" dirty="0">
                <a:effectLst/>
              </a:rPr>
            </a:br>
            <a:r>
              <a:rPr lang="en-IN" sz="5400" dirty="0">
                <a:effectLst/>
              </a:rPr>
              <a:t>Build, release, run</a:t>
            </a:r>
            <a:br>
              <a:rPr lang="en-IN" dirty="0">
                <a:effectLst/>
              </a:rPr>
            </a:br>
            <a:br>
              <a:rPr lang="en-IN" dirty="0">
                <a:effectLst/>
              </a:rPr>
            </a:br>
            <a:br>
              <a:rPr lang="en-IN" dirty="0">
                <a:effectLst/>
              </a:rPr>
            </a:br>
            <a:endParaRPr lang="en-US" sz="54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4" name="Content Placeholder 3">
            <a:extLst>
              <a:ext uri="{FF2B5EF4-FFF2-40B4-BE49-F238E27FC236}">
                <a16:creationId xmlns:a16="http://schemas.microsoft.com/office/drawing/2014/main" id="{A63C19ED-F362-4431-B169-C1437DDC6B85}"/>
              </a:ext>
            </a:extLst>
          </p:cNvPr>
          <p:cNvSpPr>
            <a:spLocks noGrp="1"/>
          </p:cNvSpPr>
          <p:nvPr>
            <p:ph idx="1"/>
          </p:nvPr>
        </p:nvSpPr>
        <p:spPr>
          <a:xfrm>
            <a:off x="643467" y="995517"/>
            <a:ext cx="4585758" cy="4795684"/>
          </a:xfrm>
        </p:spPr>
        <p:txBody>
          <a:bodyPr>
            <a:normAutofit/>
          </a:bodyPr>
          <a:lstStyle/>
          <a:p>
            <a:pPr marL="0" indent="0">
              <a:buNone/>
            </a:pPr>
            <a:r>
              <a:rPr lang="en-US" sz="2800" b="1" dirty="0">
                <a:effectLst/>
              </a:rPr>
              <a:t>“</a:t>
            </a:r>
            <a:r>
              <a:rPr lang="en-US" sz="3000" b="1" dirty="0">
                <a:effectLst/>
              </a:rPr>
              <a:t>Strictly separate build and run stages”</a:t>
            </a:r>
          </a:p>
          <a:p>
            <a:pPr marL="0" indent="0">
              <a:buNone/>
            </a:pPr>
            <a:endParaRPr lang="en-IN" sz="1800" dirty="0"/>
          </a:p>
          <a:p>
            <a:r>
              <a:rPr lang="en-US" dirty="0">
                <a:effectLst/>
              </a:rPr>
              <a:t>A Start the build process by storing the app in source control, then build out its dependences.</a:t>
            </a:r>
          </a:p>
          <a:p>
            <a:r>
              <a:rPr lang="en-US" dirty="0">
                <a:effectLst/>
              </a:rPr>
              <a:t> Separating the config information means you can combine it with the build for the release stage—and then it’s ready for the run stage. </a:t>
            </a:r>
          </a:p>
          <a:p>
            <a:r>
              <a:rPr lang="en-IN" sz="1800" dirty="0"/>
              <a:t>Example: In Angular we initially do a build to get minified </a:t>
            </a:r>
            <a:r>
              <a:rPr lang="en-IN" sz="1800" dirty="0" err="1"/>
              <a:t>javascript</a:t>
            </a:r>
            <a:r>
              <a:rPr lang="en-IN" sz="1800" dirty="0"/>
              <a:t> files and later run it</a:t>
            </a:r>
          </a:p>
        </p:txBody>
      </p:sp>
      <p:pic>
        <p:nvPicPr>
          <p:cNvPr id="5" name="Picture 4">
            <a:extLst>
              <a:ext uri="{FF2B5EF4-FFF2-40B4-BE49-F238E27FC236}">
                <a16:creationId xmlns:a16="http://schemas.microsoft.com/office/drawing/2014/main" id="{CAD4159D-6D34-4D21-8F12-30B6AE980C6C}"/>
              </a:ext>
            </a:extLst>
          </p:cNvPr>
          <p:cNvPicPr>
            <a:picLocks noChangeAspect="1"/>
          </p:cNvPicPr>
          <p:nvPr/>
        </p:nvPicPr>
        <p:blipFill>
          <a:blip r:embed="rId3"/>
          <a:stretch>
            <a:fillRect/>
          </a:stretch>
        </p:blipFill>
        <p:spPr>
          <a:xfrm>
            <a:off x="6096000" y="3037839"/>
            <a:ext cx="5177726" cy="2265681"/>
          </a:xfrm>
          <a:prstGeom prst="rect">
            <a:avLst/>
          </a:prstGeom>
        </p:spPr>
      </p:pic>
    </p:spTree>
    <p:extLst>
      <p:ext uri="{BB962C8B-B14F-4D97-AF65-F5344CB8AC3E}">
        <p14:creationId xmlns:p14="http://schemas.microsoft.com/office/powerpoint/2010/main" val="19122139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
  <TotalTime>146</TotalTime>
  <Words>688</Words>
  <Application>Microsoft Office PowerPoint</Application>
  <PresentationFormat>Widescreen</PresentationFormat>
  <Paragraphs>85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Times New Roman</vt:lpstr>
      <vt:lpstr>Mesh</vt:lpstr>
      <vt:lpstr>12 FACTor app METHODOLOGIES</vt:lpstr>
      <vt:lpstr>WHAT IS 12 factor app</vt:lpstr>
      <vt:lpstr>GOAL of 12 factor app</vt:lpstr>
      <vt:lpstr>12 factor app principles</vt:lpstr>
      <vt:lpstr>CODEBASE</vt:lpstr>
      <vt:lpstr>Dependencies </vt:lpstr>
      <vt:lpstr> Config  </vt:lpstr>
      <vt:lpstr>  Backing services  </vt:lpstr>
      <vt:lpstr>  Build, release, run   </vt:lpstr>
      <vt:lpstr>  PROCESSES   </vt:lpstr>
      <vt:lpstr>  Port binding Principle  </vt:lpstr>
      <vt:lpstr>  CONCURRENCY  </vt:lpstr>
      <vt:lpstr>  DISPOSABILITY  </vt:lpstr>
      <vt:lpstr>  Dev/prod parity   </vt:lpstr>
      <vt:lpstr>  LOGS   </vt:lpstr>
      <vt:lpstr>  ADMIN PROCESSES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FACTor app METHODOLOGY</dc:title>
  <dc:creator>Harish Parthasarathy</dc:creator>
  <cp:lastModifiedBy>Harish Parthasarathy</cp:lastModifiedBy>
  <cp:revision>20</cp:revision>
  <dcterms:created xsi:type="dcterms:W3CDTF">2020-01-08T20:33:50Z</dcterms:created>
  <dcterms:modified xsi:type="dcterms:W3CDTF">2020-01-29T17:40:50Z</dcterms:modified>
</cp:coreProperties>
</file>