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7" r:id="rId2"/>
    <p:sldId id="256" r:id="rId3"/>
    <p:sldId id="263" r:id="rId4"/>
    <p:sldId id="258" r:id="rId5"/>
    <p:sldId id="260" r:id="rId6"/>
    <p:sldId id="261"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02629B7-7D8A-4256-8965-19590C72C38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1B50E12-A48B-4CCA-B1D8-CDC8BA2AD9F5}">
      <dgm:prSet/>
      <dgm:spPr/>
      <dgm:t>
        <a:bodyPr/>
        <a:lstStyle/>
        <a:p>
          <a:r>
            <a:rPr lang="en-US" b="1"/>
            <a:t>Confidentiality:</a:t>
          </a:r>
          <a:br>
            <a:rPr lang="en-US"/>
          </a:br>
          <a:r>
            <a:rPr lang="en-US"/>
            <a:t>Information can only be accessed by the person for whom it is intended and no other person except him can access it.</a:t>
          </a:r>
        </a:p>
      </dgm:t>
    </dgm:pt>
    <dgm:pt modelId="{2A5BE362-F2E7-4E3E-950B-A9748F6145D5}" type="parTrans" cxnId="{9566C61A-8901-4D36-9C06-3804ECBF7BFF}">
      <dgm:prSet/>
      <dgm:spPr/>
      <dgm:t>
        <a:bodyPr/>
        <a:lstStyle/>
        <a:p>
          <a:endParaRPr lang="en-US"/>
        </a:p>
      </dgm:t>
    </dgm:pt>
    <dgm:pt modelId="{F131F07A-9F71-45EB-AF68-555CC863ECC5}" type="sibTrans" cxnId="{9566C61A-8901-4D36-9C06-3804ECBF7BFF}">
      <dgm:prSet/>
      <dgm:spPr/>
      <dgm:t>
        <a:bodyPr/>
        <a:lstStyle/>
        <a:p>
          <a:endParaRPr lang="en-US"/>
        </a:p>
      </dgm:t>
    </dgm:pt>
    <dgm:pt modelId="{7208A266-D0FD-445E-B630-60DD2171E4E9}">
      <dgm:prSet/>
      <dgm:spPr/>
      <dgm:t>
        <a:bodyPr/>
        <a:lstStyle/>
        <a:p>
          <a:r>
            <a:rPr lang="en-US" b="1"/>
            <a:t>Integrity:</a:t>
          </a:r>
          <a:br>
            <a:rPr lang="en-US"/>
          </a:br>
          <a:r>
            <a:rPr lang="en-US"/>
            <a:t>Information cannot be modified in storage or transition between sender and intended receiver without any addition to information being detected.</a:t>
          </a:r>
        </a:p>
      </dgm:t>
    </dgm:pt>
    <dgm:pt modelId="{A7D9BA4D-8394-4E80-A8BA-81617B5D5ECD}" type="parTrans" cxnId="{B2650EC1-C6CA-4E79-81EA-1A64AB6BFBE8}">
      <dgm:prSet/>
      <dgm:spPr/>
      <dgm:t>
        <a:bodyPr/>
        <a:lstStyle/>
        <a:p>
          <a:endParaRPr lang="en-US"/>
        </a:p>
      </dgm:t>
    </dgm:pt>
    <dgm:pt modelId="{D7039CBE-92E4-42B1-8320-3596FA9B487B}" type="sibTrans" cxnId="{B2650EC1-C6CA-4E79-81EA-1A64AB6BFBE8}">
      <dgm:prSet/>
      <dgm:spPr/>
      <dgm:t>
        <a:bodyPr/>
        <a:lstStyle/>
        <a:p>
          <a:endParaRPr lang="en-US"/>
        </a:p>
      </dgm:t>
    </dgm:pt>
    <dgm:pt modelId="{A7FF5D72-7DF2-4713-BB02-7EDEB420B91E}">
      <dgm:prSet/>
      <dgm:spPr/>
      <dgm:t>
        <a:bodyPr/>
        <a:lstStyle/>
        <a:p>
          <a:r>
            <a:rPr lang="en-US" b="1" dirty="0"/>
            <a:t>Non-repudiation:</a:t>
          </a:r>
          <a:br>
            <a:rPr lang="en-US" dirty="0"/>
          </a:br>
          <a:r>
            <a:rPr lang="en-US" dirty="0"/>
            <a:t>The creator/sender of information cannot deny his or her intention to send information at later stage.</a:t>
          </a:r>
        </a:p>
      </dgm:t>
    </dgm:pt>
    <dgm:pt modelId="{2A2A87A6-6964-4C9F-9910-C8D59DB80FC2}" type="parTrans" cxnId="{88F5446D-C772-4E03-8B2D-10A90AB78DED}">
      <dgm:prSet/>
      <dgm:spPr/>
      <dgm:t>
        <a:bodyPr/>
        <a:lstStyle/>
        <a:p>
          <a:endParaRPr lang="en-US"/>
        </a:p>
      </dgm:t>
    </dgm:pt>
    <dgm:pt modelId="{C6708DAF-FE49-4E80-994B-C45336A559DE}" type="sibTrans" cxnId="{88F5446D-C772-4E03-8B2D-10A90AB78DED}">
      <dgm:prSet/>
      <dgm:spPr/>
      <dgm:t>
        <a:bodyPr/>
        <a:lstStyle/>
        <a:p>
          <a:endParaRPr lang="en-US"/>
        </a:p>
      </dgm:t>
    </dgm:pt>
    <dgm:pt modelId="{20B5A668-40A6-4505-8763-C9E239CB77ED}">
      <dgm:prSet/>
      <dgm:spPr/>
      <dgm:t>
        <a:bodyPr/>
        <a:lstStyle/>
        <a:p>
          <a:r>
            <a:rPr lang="en-US" b="1" dirty="0"/>
            <a:t>Authentication:</a:t>
          </a:r>
          <a:br>
            <a:rPr lang="en-US" dirty="0"/>
          </a:br>
          <a:r>
            <a:rPr lang="en-US" dirty="0"/>
            <a:t>The identities of sender and receiver are confirmed. As well as destination/origin of information is confirmed.</a:t>
          </a:r>
        </a:p>
      </dgm:t>
    </dgm:pt>
    <dgm:pt modelId="{34DCCB20-1973-4B8B-B751-BBC939D180CA}" type="parTrans" cxnId="{08D9BF2B-CCEB-4521-898C-220436C7E096}">
      <dgm:prSet/>
      <dgm:spPr/>
      <dgm:t>
        <a:bodyPr/>
        <a:lstStyle/>
        <a:p>
          <a:endParaRPr lang="en-US"/>
        </a:p>
      </dgm:t>
    </dgm:pt>
    <dgm:pt modelId="{C9BC2B8B-31E1-4F56-98D8-196D04C84027}" type="sibTrans" cxnId="{08D9BF2B-CCEB-4521-898C-220436C7E096}">
      <dgm:prSet/>
      <dgm:spPr/>
      <dgm:t>
        <a:bodyPr/>
        <a:lstStyle/>
        <a:p>
          <a:endParaRPr lang="en-US"/>
        </a:p>
      </dgm:t>
    </dgm:pt>
    <dgm:pt modelId="{C0B362FF-3E24-4D91-A6B7-C445AC14DD2D}" type="pres">
      <dgm:prSet presAssocID="{802629B7-7D8A-4256-8965-19590C72C38A}" presName="root" presStyleCnt="0">
        <dgm:presLayoutVars>
          <dgm:dir/>
          <dgm:resizeHandles val="exact"/>
        </dgm:presLayoutVars>
      </dgm:prSet>
      <dgm:spPr/>
    </dgm:pt>
    <dgm:pt modelId="{6FE5FB5C-329A-492E-8C7F-DF6C2783F89D}" type="pres">
      <dgm:prSet presAssocID="{802629B7-7D8A-4256-8965-19590C72C38A}" presName="container" presStyleCnt="0">
        <dgm:presLayoutVars>
          <dgm:dir/>
          <dgm:resizeHandles val="exact"/>
        </dgm:presLayoutVars>
      </dgm:prSet>
      <dgm:spPr/>
    </dgm:pt>
    <dgm:pt modelId="{96514EB3-B092-41F2-BF80-F4F41CD98FDE}" type="pres">
      <dgm:prSet presAssocID="{A1B50E12-A48B-4CCA-B1D8-CDC8BA2AD9F5}" presName="compNode" presStyleCnt="0"/>
      <dgm:spPr/>
    </dgm:pt>
    <dgm:pt modelId="{D01AFC0E-917A-4EF6-AD8F-5A3A63D2EAA5}" type="pres">
      <dgm:prSet presAssocID="{A1B50E12-A48B-4CCA-B1D8-CDC8BA2AD9F5}" presName="iconBgRect" presStyleLbl="bgShp" presStyleIdx="0" presStyleCnt="4"/>
      <dgm:spPr/>
    </dgm:pt>
    <dgm:pt modelId="{E1A6AA5C-90F4-4376-8C22-2A55512D9BE0}" type="pres">
      <dgm:prSet presAssocID="{A1B50E12-A48B-4CCA-B1D8-CDC8BA2AD9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A6A8BFCF-A32C-488F-B601-709E6646A360}" type="pres">
      <dgm:prSet presAssocID="{A1B50E12-A48B-4CCA-B1D8-CDC8BA2AD9F5}" presName="spaceRect" presStyleCnt="0"/>
      <dgm:spPr/>
    </dgm:pt>
    <dgm:pt modelId="{5BB86A12-2E1B-4D24-A9ED-1E7466028444}" type="pres">
      <dgm:prSet presAssocID="{A1B50E12-A48B-4CCA-B1D8-CDC8BA2AD9F5}" presName="textRect" presStyleLbl="revTx" presStyleIdx="0" presStyleCnt="4">
        <dgm:presLayoutVars>
          <dgm:chMax val="1"/>
          <dgm:chPref val="1"/>
        </dgm:presLayoutVars>
      </dgm:prSet>
      <dgm:spPr/>
    </dgm:pt>
    <dgm:pt modelId="{486ECD60-3C28-48BB-B2D9-288E97AFB1E8}" type="pres">
      <dgm:prSet presAssocID="{F131F07A-9F71-45EB-AF68-555CC863ECC5}" presName="sibTrans" presStyleLbl="sibTrans2D1" presStyleIdx="0" presStyleCnt="0"/>
      <dgm:spPr/>
    </dgm:pt>
    <dgm:pt modelId="{1A0CBD1C-8187-472B-8583-A2DE4F498E0A}" type="pres">
      <dgm:prSet presAssocID="{7208A266-D0FD-445E-B630-60DD2171E4E9}" presName="compNode" presStyleCnt="0"/>
      <dgm:spPr/>
    </dgm:pt>
    <dgm:pt modelId="{BD40C394-95B0-430A-835C-B28251190791}" type="pres">
      <dgm:prSet presAssocID="{7208A266-D0FD-445E-B630-60DD2171E4E9}" presName="iconBgRect" presStyleLbl="bgShp" presStyleIdx="1" presStyleCnt="4"/>
      <dgm:spPr/>
    </dgm:pt>
    <dgm:pt modelId="{35D52CC0-28E1-4962-9CBE-E1F6C126C466}" type="pres">
      <dgm:prSet presAssocID="{7208A266-D0FD-445E-B630-60DD2171E4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2162F894-7797-477F-A1BC-722F43B19279}" type="pres">
      <dgm:prSet presAssocID="{7208A266-D0FD-445E-B630-60DD2171E4E9}" presName="spaceRect" presStyleCnt="0"/>
      <dgm:spPr/>
    </dgm:pt>
    <dgm:pt modelId="{C5899738-6F8F-45D6-A35F-2B8170841F97}" type="pres">
      <dgm:prSet presAssocID="{7208A266-D0FD-445E-B630-60DD2171E4E9}" presName="textRect" presStyleLbl="revTx" presStyleIdx="1" presStyleCnt="4">
        <dgm:presLayoutVars>
          <dgm:chMax val="1"/>
          <dgm:chPref val="1"/>
        </dgm:presLayoutVars>
      </dgm:prSet>
      <dgm:spPr/>
    </dgm:pt>
    <dgm:pt modelId="{1A3BE520-926E-458A-BC6A-AEB51DA19D99}" type="pres">
      <dgm:prSet presAssocID="{D7039CBE-92E4-42B1-8320-3596FA9B487B}" presName="sibTrans" presStyleLbl="sibTrans2D1" presStyleIdx="0" presStyleCnt="0"/>
      <dgm:spPr/>
    </dgm:pt>
    <dgm:pt modelId="{FD081C72-5C32-490D-9C18-5EE2D344B267}" type="pres">
      <dgm:prSet presAssocID="{A7FF5D72-7DF2-4713-BB02-7EDEB420B91E}" presName="compNode" presStyleCnt="0"/>
      <dgm:spPr/>
    </dgm:pt>
    <dgm:pt modelId="{86B10296-5E58-48A5-AE85-5A3B1BB56743}" type="pres">
      <dgm:prSet presAssocID="{A7FF5D72-7DF2-4713-BB02-7EDEB420B91E}" presName="iconBgRect" presStyleLbl="bgShp" presStyleIdx="2" presStyleCnt="4"/>
      <dgm:spPr/>
    </dgm:pt>
    <dgm:pt modelId="{EFE9D442-3652-4B4C-B356-A903387BB8A9}" type="pres">
      <dgm:prSet presAssocID="{A7FF5D72-7DF2-4713-BB02-7EDEB420B9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D2BA0E81-4C07-47D8-8BE1-4B7F28E7184B}" type="pres">
      <dgm:prSet presAssocID="{A7FF5D72-7DF2-4713-BB02-7EDEB420B91E}" presName="spaceRect" presStyleCnt="0"/>
      <dgm:spPr/>
    </dgm:pt>
    <dgm:pt modelId="{29DB45D1-9E6A-4937-8AC9-134F00F3A2C9}" type="pres">
      <dgm:prSet presAssocID="{A7FF5D72-7DF2-4713-BB02-7EDEB420B91E}" presName="textRect" presStyleLbl="revTx" presStyleIdx="2" presStyleCnt="4">
        <dgm:presLayoutVars>
          <dgm:chMax val="1"/>
          <dgm:chPref val="1"/>
        </dgm:presLayoutVars>
      </dgm:prSet>
      <dgm:spPr/>
    </dgm:pt>
    <dgm:pt modelId="{57A01D60-FAA0-4030-950D-3878930B9256}" type="pres">
      <dgm:prSet presAssocID="{C6708DAF-FE49-4E80-994B-C45336A559DE}" presName="sibTrans" presStyleLbl="sibTrans2D1" presStyleIdx="0" presStyleCnt="0"/>
      <dgm:spPr/>
    </dgm:pt>
    <dgm:pt modelId="{5D668B42-965B-43B5-8CAC-35A415F2AD12}" type="pres">
      <dgm:prSet presAssocID="{20B5A668-40A6-4505-8763-C9E239CB77ED}" presName="compNode" presStyleCnt="0"/>
      <dgm:spPr/>
    </dgm:pt>
    <dgm:pt modelId="{A7E5A92F-35B5-4569-8811-35E145FFA54C}" type="pres">
      <dgm:prSet presAssocID="{20B5A668-40A6-4505-8763-C9E239CB77ED}" presName="iconBgRect" presStyleLbl="bgShp" presStyleIdx="3" presStyleCnt="4"/>
      <dgm:spPr/>
    </dgm:pt>
    <dgm:pt modelId="{0C225BEC-2B6E-40EE-8B37-12A4B5A6ABC2}" type="pres">
      <dgm:prSet presAssocID="{20B5A668-40A6-4505-8763-C9E239CB77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2C13C256-6A11-475C-B9FE-6204A166FF9C}" type="pres">
      <dgm:prSet presAssocID="{20B5A668-40A6-4505-8763-C9E239CB77ED}" presName="spaceRect" presStyleCnt="0"/>
      <dgm:spPr/>
    </dgm:pt>
    <dgm:pt modelId="{D3EFAB76-E347-4A64-8AEF-761D23FF5CC1}" type="pres">
      <dgm:prSet presAssocID="{20B5A668-40A6-4505-8763-C9E239CB77ED}" presName="textRect" presStyleLbl="revTx" presStyleIdx="3" presStyleCnt="4">
        <dgm:presLayoutVars>
          <dgm:chMax val="1"/>
          <dgm:chPref val="1"/>
        </dgm:presLayoutVars>
      </dgm:prSet>
      <dgm:spPr/>
    </dgm:pt>
  </dgm:ptLst>
  <dgm:cxnLst>
    <dgm:cxn modelId="{AC80CD0A-9315-46CC-B022-23F8C4A01082}" type="presOf" srcId="{D7039CBE-92E4-42B1-8320-3596FA9B487B}" destId="{1A3BE520-926E-458A-BC6A-AEB51DA19D99}" srcOrd="0" destOrd="0" presId="urn:microsoft.com/office/officeart/2018/2/layout/IconCircleList"/>
    <dgm:cxn modelId="{9FF59B0D-FB7A-45CD-9338-F84060B30592}" type="presOf" srcId="{C6708DAF-FE49-4E80-994B-C45336A559DE}" destId="{57A01D60-FAA0-4030-950D-3878930B9256}" srcOrd="0" destOrd="0" presId="urn:microsoft.com/office/officeart/2018/2/layout/IconCircleList"/>
    <dgm:cxn modelId="{BC723312-0F1A-476E-823E-5D60476FECC7}" type="presOf" srcId="{A7FF5D72-7DF2-4713-BB02-7EDEB420B91E}" destId="{29DB45D1-9E6A-4937-8AC9-134F00F3A2C9}" srcOrd="0" destOrd="0" presId="urn:microsoft.com/office/officeart/2018/2/layout/IconCircleList"/>
    <dgm:cxn modelId="{9566C61A-8901-4D36-9C06-3804ECBF7BFF}" srcId="{802629B7-7D8A-4256-8965-19590C72C38A}" destId="{A1B50E12-A48B-4CCA-B1D8-CDC8BA2AD9F5}" srcOrd="0" destOrd="0" parTransId="{2A5BE362-F2E7-4E3E-950B-A9748F6145D5}" sibTransId="{F131F07A-9F71-45EB-AF68-555CC863ECC5}"/>
    <dgm:cxn modelId="{08D9BF2B-CCEB-4521-898C-220436C7E096}" srcId="{802629B7-7D8A-4256-8965-19590C72C38A}" destId="{20B5A668-40A6-4505-8763-C9E239CB77ED}" srcOrd="3" destOrd="0" parTransId="{34DCCB20-1973-4B8B-B751-BBC939D180CA}" sibTransId="{C9BC2B8B-31E1-4F56-98D8-196D04C84027}"/>
    <dgm:cxn modelId="{EB73665B-1C33-4DFE-94C4-BE0DE3496B01}" type="presOf" srcId="{802629B7-7D8A-4256-8965-19590C72C38A}" destId="{C0B362FF-3E24-4D91-A6B7-C445AC14DD2D}" srcOrd="0" destOrd="0" presId="urn:microsoft.com/office/officeart/2018/2/layout/IconCircleList"/>
    <dgm:cxn modelId="{88F5446D-C772-4E03-8B2D-10A90AB78DED}" srcId="{802629B7-7D8A-4256-8965-19590C72C38A}" destId="{A7FF5D72-7DF2-4713-BB02-7EDEB420B91E}" srcOrd="2" destOrd="0" parTransId="{2A2A87A6-6964-4C9F-9910-C8D59DB80FC2}" sibTransId="{C6708DAF-FE49-4E80-994B-C45336A559DE}"/>
    <dgm:cxn modelId="{91063991-71F3-4F2C-BAB3-A0A18595B674}" type="presOf" srcId="{F131F07A-9F71-45EB-AF68-555CC863ECC5}" destId="{486ECD60-3C28-48BB-B2D9-288E97AFB1E8}" srcOrd="0" destOrd="0" presId="urn:microsoft.com/office/officeart/2018/2/layout/IconCircleList"/>
    <dgm:cxn modelId="{A35C8898-F946-4E40-8560-29B384E2725C}" type="presOf" srcId="{A1B50E12-A48B-4CCA-B1D8-CDC8BA2AD9F5}" destId="{5BB86A12-2E1B-4D24-A9ED-1E7466028444}" srcOrd="0" destOrd="0" presId="urn:microsoft.com/office/officeart/2018/2/layout/IconCircleList"/>
    <dgm:cxn modelId="{B2650EC1-C6CA-4E79-81EA-1A64AB6BFBE8}" srcId="{802629B7-7D8A-4256-8965-19590C72C38A}" destId="{7208A266-D0FD-445E-B630-60DD2171E4E9}" srcOrd="1" destOrd="0" parTransId="{A7D9BA4D-8394-4E80-A8BA-81617B5D5ECD}" sibTransId="{D7039CBE-92E4-42B1-8320-3596FA9B487B}"/>
    <dgm:cxn modelId="{19D7F0F1-FEE8-4C24-AFF2-692EEF818B30}" type="presOf" srcId="{7208A266-D0FD-445E-B630-60DD2171E4E9}" destId="{C5899738-6F8F-45D6-A35F-2B8170841F97}" srcOrd="0" destOrd="0" presId="urn:microsoft.com/office/officeart/2018/2/layout/IconCircleList"/>
    <dgm:cxn modelId="{CF1E31FC-4890-4770-9074-375F4B6170E6}" type="presOf" srcId="{20B5A668-40A6-4505-8763-C9E239CB77ED}" destId="{D3EFAB76-E347-4A64-8AEF-761D23FF5CC1}" srcOrd="0" destOrd="0" presId="urn:microsoft.com/office/officeart/2018/2/layout/IconCircleList"/>
    <dgm:cxn modelId="{A2F9F195-FD94-4812-B82F-3C3A2436E915}" type="presParOf" srcId="{C0B362FF-3E24-4D91-A6B7-C445AC14DD2D}" destId="{6FE5FB5C-329A-492E-8C7F-DF6C2783F89D}" srcOrd="0" destOrd="0" presId="urn:microsoft.com/office/officeart/2018/2/layout/IconCircleList"/>
    <dgm:cxn modelId="{AB6A68DC-3FA9-4FCB-9E18-4D1F3E81A1BC}" type="presParOf" srcId="{6FE5FB5C-329A-492E-8C7F-DF6C2783F89D}" destId="{96514EB3-B092-41F2-BF80-F4F41CD98FDE}" srcOrd="0" destOrd="0" presId="urn:microsoft.com/office/officeart/2018/2/layout/IconCircleList"/>
    <dgm:cxn modelId="{4AA0B779-DCC4-4472-922C-F4ED784AC4C2}" type="presParOf" srcId="{96514EB3-B092-41F2-BF80-F4F41CD98FDE}" destId="{D01AFC0E-917A-4EF6-AD8F-5A3A63D2EAA5}" srcOrd="0" destOrd="0" presId="urn:microsoft.com/office/officeart/2018/2/layout/IconCircleList"/>
    <dgm:cxn modelId="{40E2BA6E-DBE2-4D68-BCE0-C43DD1AE1CE0}" type="presParOf" srcId="{96514EB3-B092-41F2-BF80-F4F41CD98FDE}" destId="{E1A6AA5C-90F4-4376-8C22-2A55512D9BE0}" srcOrd="1" destOrd="0" presId="urn:microsoft.com/office/officeart/2018/2/layout/IconCircleList"/>
    <dgm:cxn modelId="{0E53CADB-ED3E-4E94-8801-B9EA4E510B78}" type="presParOf" srcId="{96514EB3-B092-41F2-BF80-F4F41CD98FDE}" destId="{A6A8BFCF-A32C-488F-B601-709E6646A360}" srcOrd="2" destOrd="0" presId="urn:microsoft.com/office/officeart/2018/2/layout/IconCircleList"/>
    <dgm:cxn modelId="{D1FB09D8-F048-4497-BF66-1D6E9F30DF66}" type="presParOf" srcId="{96514EB3-B092-41F2-BF80-F4F41CD98FDE}" destId="{5BB86A12-2E1B-4D24-A9ED-1E7466028444}" srcOrd="3" destOrd="0" presId="urn:microsoft.com/office/officeart/2018/2/layout/IconCircleList"/>
    <dgm:cxn modelId="{F675175A-AC22-4B87-B816-E42B0A86A20F}" type="presParOf" srcId="{6FE5FB5C-329A-492E-8C7F-DF6C2783F89D}" destId="{486ECD60-3C28-48BB-B2D9-288E97AFB1E8}" srcOrd="1" destOrd="0" presId="urn:microsoft.com/office/officeart/2018/2/layout/IconCircleList"/>
    <dgm:cxn modelId="{84815DC1-6909-466F-AB0C-AC6599E2523A}" type="presParOf" srcId="{6FE5FB5C-329A-492E-8C7F-DF6C2783F89D}" destId="{1A0CBD1C-8187-472B-8583-A2DE4F498E0A}" srcOrd="2" destOrd="0" presId="urn:microsoft.com/office/officeart/2018/2/layout/IconCircleList"/>
    <dgm:cxn modelId="{568EE220-A0CA-415B-9647-2B1E11523402}" type="presParOf" srcId="{1A0CBD1C-8187-472B-8583-A2DE4F498E0A}" destId="{BD40C394-95B0-430A-835C-B28251190791}" srcOrd="0" destOrd="0" presId="urn:microsoft.com/office/officeart/2018/2/layout/IconCircleList"/>
    <dgm:cxn modelId="{091FC718-D598-46A9-8D11-67E70A24EB21}" type="presParOf" srcId="{1A0CBD1C-8187-472B-8583-A2DE4F498E0A}" destId="{35D52CC0-28E1-4962-9CBE-E1F6C126C466}" srcOrd="1" destOrd="0" presId="urn:microsoft.com/office/officeart/2018/2/layout/IconCircleList"/>
    <dgm:cxn modelId="{22A584C9-EAC4-4D22-939A-9E404762B65D}" type="presParOf" srcId="{1A0CBD1C-8187-472B-8583-A2DE4F498E0A}" destId="{2162F894-7797-477F-A1BC-722F43B19279}" srcOrd="2" destOrd="0" presId="urn:microsoft.com/office/officeart/2018/2/layout/IconCircleList"/>
    <dgm:cxn modelId="{948B1231-48AE-419E-9B3C-EE843B64783C}" type="presParOf" srcId="{1A0CBD1C-8187-472B-8583-A2DE4F498E0A}" destId="{C5899738-6F8F-45D6-A35F-2B8170841F97}" srcOrd="3" destOrd="0" presId="urn:microsoft.com/office/officeart/2018/2/layout/IconCircleList"/>
    <dgm:cxn modelId="{C7742E6E-8B4D-44EA-8AA3-745F17C9D92D}" type="presParOf" srcId="{6FE5FB5C-329A-492E-8C7F-DF6C2783F89D}" destId="{1A3BE520-926E-458A-BC6A-AEB51DA19D99}" srcOrd="3" destOrd="0" presId="urn:microsoft.com/office/officeart/2018/2/layout/IconCircleList"/>
    <dgm:cxn modelId="{E7FACBEE-3367-4C48-B3F0-473A6916D92A}" type="presParOf" srcId="{6FE5FB5C-329A-492E-8C7F-DF6C2783F89D}" destId="{FD081C72-5C32-490D-9C18-5EE2D344B267}" srcOrd="4" destOrd="0" presId="urn:microsoft.com/office/officeart/2018/2/layout/IconCircleList"/>
    <dgm:cxn modelId="{289F2017-EE61-4545-AC57-EA8FE8CD275D}" type="presParOf" srcId="{FD081C72-5C32-490D-9C18-5EE2D344B267}" destId="{86B10296-5E58-48A5-AE85-5A3B1BB56743}" srcOrd="0" destOrd="0" presId="urn:microsoft.com/office/officeart/2018/2/layout/IconCircleList"/>
    <dgm:cxn modelId="{BDD2978B-54C8-4A58-A789-DFD5452F987E}" type="presParOf" srcId="{FD081C72-5C32-490D-9C18-5EE2D344B267}" destId="{EFE9D442-3652-4B4C-B356-A903387BB8A9}" srcOrd="1" destOrd="0" presId="urn:microsoft.com/office/officeart/2018/2/layout/IconCircleList"/>
    <dgm:cxn modelId="{940F9744-DB6B-4474-BFF7-4396A48F39CA}" type="presParOf" srcId="{FD081C72-5C32-490D-9C18-5EE2D344B267}" destId="{D2BA0E81-4C07-47D8-8BE1-4B7F28E7184B}" srcOrd="2" destOrd="0" presId="urn:microsoft.com/office/officeart/2018/2/layout/IconCircleList"/>
    <dgm:cxn modelId="{3A5B85E9-DF7C-43B2-977B-B3531825432F}" type="presParOf" srcId="{FD081C72-5C32-490D-9C18-5EE2D344B267}" destId="{29DB45D1-9E6A-4937-8AC9-134F00F3A2C9}" srcOrd="3" destOrd="0" presId="urn:microsoft.com/office/officeart/2018/2/layout/IconCircleList"/>
    <dgm:cxn modelId="{361B68E7-12B9-47B0-BE9B-A2650869325A}" type="presParOf" srcId="{6FE5FB5C-329A-492E-8C7F-DF6C2783F89D}" destId="{57A01D60-FAA0-4030-950D-3878930B9256}" srcOrd="5" destOrd="0" presId="urn:microsoft.com/office/officeart/2018/2/layout/IconCircleList"/>
    <dgm:cxn modelId="{4EEDBA7E-E3F6-49D5-BFCB-4F4F8759281E}" type="presParOf" srcId="{6FE5FB5C-329A-492E-8C7F-DF6C2783F89D}" destId="{5D668B42-965B-43B5-8CAC-35A415F2AD12}" srcOrd="6" destOrd="0" presId="urn:microsoft.com/office/officeart/2018/2/layout/IconCircleList"/>
    <dgm:cxn modelId="{5C931B4E-CF10-4875-94EE-C45E4B0FCE8F}" type="presParOf" srcId="{5D668B42-965B-43B5-8CAC-35A415F2AD12}" destId="{A7E5A92F-35B5-4569-8811-35E145FFA54C}" srcOrd="0" destOrd="0" presId="urn:microsoft.com/office/officeart/2018/2/layout/IconCircleList"/>
    <dgm:cxn modelId="{45B02C8C-66C0-4EF2-B032-55C5F3077952}" type="presParOf" srcId="{5D668B42-965B-43B5-8CAC-35A415F2AD12}" destId="{0C225BEC-2B6E-40EE-8B37-12A4B5A6ABC2}" srcOrd="1" destOrd="0" presId="urn:microsoft.com/office/officeart/2018/2/layout/IconCircleList"/>
    <dgm:cxn modelId="{34B54F0B-9931-4053-83A7-9FD87B4D1D08}" type="presParOf" srcId="{5D668B42-965B-43B5-8CAC-35A415F2AD12}" destId="{2C13C256-6A11-475C-B9FE-6204A166FF9C}" srcOrd="2" destOrd="0" presId="urn:microsoft.com/office/officeart/2018/2/layout/IconCircleList"/>
    <dgm:cxn modelId="{7FD90DA5-33E4-4D2F-A861-A16EC3F6A920}" type="presParOf" srcId="{5D668B42-965B-43B5-8CAC-35A415F2AD12}" destId="{D3EFAB76-E347-4A64-8AEF-761D23FF5CC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1AFC0E-917A-4EF6-AD8F-5A3A63D2EAA5}">
      <dsp:nvSpPr>
        <dsp:cNvPr id="0" name=""/>
        <dsp:cNvSpPr/>
      </dsp:nvSpPr>
      <dsp:spPr>
        <a:xfrm>
          <a:off x="108989" y="123210"/>
          <a:ext cx="1282575" cy="12825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6AA5C-90F4-4376-8C22-2A55512D9BE0}">
      <dsp:nvSpPr>
        <dsp:cNvPr id="0" name=""/>
        <dsp:cNvSpPr/>
      </dsp:nvSpPr>
      <dsp:spPr>
        <a:xfrm>
          <a:off x="378329" y="392551"/>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B86A12-2E1B-4D24-A9ED-1E7466028444}">
      <dsp:nvSpPr>
        <dsp:cNvPr id="0" name=""/>
        <dsp:cNvSpPr/>
      </dsp:nvSpPr>
      <dsp:spPr>
        <a:xfrm>
          <a:off x="1666401" y="12321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a:t>Confidentiality:</a:t>
          </a:r>
          <a:br>
            <a:rPr lang="en-US" sz="1500" kern="1200"/>
          </a:br>
          <a:r>
            <a:rPr lang="en-US" sz="1500" kern="1200"/>
            <a:t>Information can only be accessed by the person for whom it is intended and no other person except him can access it.</a:t>
          </a:r>
        </a:p>
      </dsp:txBody>
      <dsp:txXfrm>
        <a:off x="1666401" y="123210"/>
        <a:ext cx="3023212" cy="1282575"/>
      </dsp:txXfrm>
    </dsp:sp>
    <dsp:sp modelId="{BD40C394-95B0-430A-835C-B28251190791}">
      <dsp:nvSpPr>
        <dsp:cNvPr id="0" name=""/>
        <dsp:cNvSpPr/>
      </dsp:nvSpPr>
      <dsp:spPr>
        <a:xfrm>
          <a:off x="5216385" y="123210"/>
          <a:ext cx="1282575" cy="12825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52CC0-28E1-4962-9CBE-E1F6C126C466}">
      <dsp:nvSpPr>
        <dsp:cNvPr id="0" name=""/>
        <dsp:cNvSpPr/>
      </dsp:nvSpPr>
      <dsp:spPr>
        <a:xfrm>
          <a:off x="5485726" y="392551"/>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899738-6F8F-45D6-A35F-2B8170841F97}">
      <dsp:nvSpPr>
        <dsp:cNvPr id="0" name=""/>
        <dsp:cNvSpPr/>
      </dsp:nvSpPr>
      <dsp:spPr>
        <a:xfrm>
          <a:off x="6773798" y="12321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a:t>Integrity:</a:t>
          </a:r>
          <a:br>
            <a:rPr lang="en-US" sz="1500" kern="1200"/>
          </a:br>
          <a:r>
            <a:rPr lang="en-US" sz="1500" kern="1200"/>
            <a:t>Information cannot be modified in storage or transition between sender and intended receiver without any addition to information being detected.</a:t>
          </a:r>
        </a:p>
      </dsp:txBody>
      <dsp:txXfrm>
        <a:off x="6773798" y="123210"/>
        <a:ext cx="3023212" cy="1282575"/>
      </dsp:txXfrm>
    </dsp:sp>
    <dsp:sp modelId="{86B10296-5E58-48A5-AE85-5A3B1BB56743}">
      <dsp:nvSpPr>
        <dsp:cNvPr id="0" name=""/>
        <dsp:cNvSpPr/>
      </dsp:nvSpPr>
      <dsp:spPr>
        <a:xfrm>
          <a:off x="108989" y="1981650"/>
          <a:ext cx="1282575" cy="12825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9D442-3652-4B4C-B356-A903387BB8A9}">
      <dsp:nvSpPr>
        <dsp:cNvPr id="0" name=""/>
        <dsp:cNvSpPr/>
      </dsp:nvSpPr>
      <dsp:spPr>
        <a:xfrm>
          <a:off x="378329" y="2250990"/>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DB45D1-9E6A-4937-8AC9-134F00F3A2C9}">
      <dsp:nvSpPr>
        <dsp:cNvPr id="0" name=""/>
        <dsp:cNvSpPr/>
      </dsp:nvSpPr>
      <dsp:spPr>
        <a:xfrm>
          <a:off x="1666401" y="198165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dirty="0"/>
            <a:t>Non-repudiation:</a:t>
          </a:r>
          <a:br>
            <a:rPr lang="en-US" sz="1500" kern="1200" dirty="0"/>
          </a:br>
          <a:r>
            <a:rPr lang="en-US" sz="1500" kern="1200" dirty="0"/>
            <a:t>The creator/sender of information cannot deny his or her intention to send information at later stage.</a:t>
          </a:r>
        </a:p>
      </dsp:txBody>
      <dsp:txXfrm>
        <a:off x="1666401" y="1981650"/>
        <a:ext cx="3023212" cy="1282575"/>
      </dsp:txXfrm>
    </dsp:sp>
    <dsp:sp modelId="{A7E5A92F-35B5-4569-8811-35E145FFA54C}">
      <dsp:nvSpPr>
        <dsp:cNvPr id="0" name=""/>
        <dsp:cNvSpPr/>
      </dsp:nvSpPr>
      <dsp:spPr>
        <a:xfrm>
          <a:off x="5216385" y="1981650"/>
          <a:ext cx="1282575" cy="128257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225BEC-2B6E-40EE-8B37-12A4B5A6ABC2}">
      <dsp:nvSpPr>
        <dsp:cNvPr id="0" name=""/>
        <dsp:cNvSpPr/>
      </dsp:nvSpPr>
      <dsp:spPr>
        <a:xfrm>
          <a:off x="5485726" y="2250990"/>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EFAB76-E347-4A64-8AEF-761D23FF5CC1}">
      <dsp:nvSpPr>
        <dsp:cNvPr id="0" name=""/>
        <dsp:cNvSpPr/>
      </dsp:nvSpPr>
      <dsp:spPr>
        <a:xfrm>
          <a:off x="6773798" y="1981650"/>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1" kern="1200" dirty="0"/>
            <a:t>Authentication:</a:t>
          </a:r>
          <a:br>
            <a:rPr lang="en-US" sz="1500" kern="1200" dirty="0"/>
          </a:br>
          <a:r>
            <a:rPr lang="en-US" sz="1500" kern="1200" dirty="0"/>
            <a:t>The identities of sender and receiver are confirmed. As well as destination/origin of information is confirmed.</a:t>
          </a:r>
        </a:p>
      </dsp:txBody>
      <dsp:txXfrm>
        <a:off x="6773798" y="1981650"/>
        <a:ext cx="3023212" cy="12825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36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55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0193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895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649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0572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727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03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448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33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412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45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85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96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1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1/7/2020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65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1/7/2020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1088326"/>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04E9-D1E3-4114-9DEB-80E929B85F88}"/>
              </a:ext>
            </a:extLst>
          </p:cNvPr>
          <p:cNvSpPr>
            <a:spLocks noGrp="1"/>
          </p:cNvSpPr>
          <p:nvPr>
            <p:ph type="ctrTitle"/>
          </p:nvPr>
        </p:nvSpPr>
        <p:spPr>
          <a:xfrm>
            <a:off x="1751012" y="865974"/>
            <a:ext cx="8676222" cy="3643822"/>
          </a:xfrm>
        </p:spPr>
        <p:txBody>
          <a:bodyPr anchor="ctr">
            <a:normAutofit/>
          </a:bodyPr>
          <a:lstStyle/>
          <a:p>
            <a:r>
              <a:rPr lang="en-US" sz="6600" dirty="0">
                <a:latin typeface="Times New Roman" panose="02020603050405020304" pitchFamily="18" charset="0"/>
                <a:cs typeface="Times New Roman" panose="02020603050405020304" pitchFamily="18" charset="0"/>
              </a:rPr>
              <a:t>CRYPTOGRAPHY</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91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3807-F1D4-461F-8D03-E579FB1AF04C}"/>
              </a:ext>
            </a:extLst>
          </p:cNvPr>
          <p:cNvSpPr>
            <a:spLocks noGrp="1"/>
          </p:cNvSpPr>
          <p:nvPr>
            <p:ph type="ctrTitle"/>
          </p:nvPr>
        </p:nvSpPr>
        <p:spPr>
          <a:xfrm>
            <a:off x="1141413" y="965199"/>
            <a:ext cx="6075552" cy="4918075"/>
          </a:xfrm>
        </p:spPr>
        <p:txBody>
          <a:bodyPr anchor="ctr">
            <a:normAutofit/>
          </a:bodyPr>
          <a:lstStyle/>
          <a:p>
            <a:pPr algn="r"/>
            <a:r>
              <a:rPr lang="en-US" sz="5400"/>
              <a:t>WHAT IS CRYPTOGRAPHY</a:t>
            </a:r>
            <a:endParaRPr lang="en-IN" sz="5400" dirty="0"/>
          </a:p>
        </p:txBody>
      </p:sp>
      <p:sp>
        <p:nvSpPr>
          <p:cNvPr id="3" name="Subtitle 2">
            <a:extLst>
              <a:ext uri="{FF2B5EF4-FFF2-40B4-BE49-F238E27FC236}">
                <a16:creationId xmlns:a16="http://schemas.microsoft.com/office/drawing/2014/main" id="{54EABC1F-602E-4EC1-B5CF-F60B531F1A20}"/>
              </a:ext>
            </a:extLst>
          </p:cNvPr>
          <p:cNvSpPr>
            <a:spLocks noGrp="1"/>
          </p:cNvSpPr>
          <p:nvPr>
            <p:ph type="subTitle" idx="1"/>
          </p:nvPr>
        </p:nvSpPr>
        <p:spPr>
          <a:xfrm>
            <a:off x="7891121" y="965199"/>
            <a:ext cx="2950765" cy="4918075"/>
          </a:xfrm>
        </p:spPr>
        <p:txBody>
          <a:bodyPr anchor="ctr">
            <a:normAutofit/>
          </a:bodyPr>
          <a:lstStyle/>
          <a:p>
            <a:pPr marL="342900" indent="-342900" algn="l">
              <a:buFont typeface="Arial" panose="020B0604020202020204" pitchFamily="34" charset="0"/>
              <a:buChar char="•"/>
            </a:pPr>
            <a:r>
              <a:rPr lang="en-US" dirty="0">
                <a:effectLst/>
              </a:rPr>
              <a:t>Cryptography is often associated with the process where an ordinary plain text is converted to cipher text which is the text made such that intended receiver of the text can only decode it.</a:t>
            </a:r>
            <a:endParaRPr lang="en-US" dirty="0"/>
          </a:p>
          <a:p>
            <a:pPr marL="342900" indent="-342900" algn="l">
              <a:buFont typeface="Arial" panose="020B0604020202020204" pitchFamily="34" charset="0"/>
              <a:buChar char="•"/>
            </a:pPr>
            <a:r>
              <a:rPr lang="en-US" dirty="0">
                <a:effectLst/>
              </a:rPr>
              <a:t>Cryptography is also known as cryptology.</a:t>
            </a:r>
            <a:endParaRPr lang="en-IN" dirty="0"/>
          </a:p>
        </p:txBody>
      </p:sp>
    </p:spTree>
    <p:extLst>
      <p:ext uri="{BB962C8B-B14F-4D97-AF65-F5344CB8AC3E}">
        <p14:creationId xmlns:p14="http://schemas.microsoft.com/office/powerpoint/2010/main" val="20931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1141413" y="609600"/>
            <a:ext cx="9905998" cy="1468582"/>
          </a:xfrm>
        </p:spPr>
        <p:txBody>
          <a:bodyPr>
            <a:normAutofit/>
          </a:bodyPr>
          <a:lstStyle/>
          <a:p>
            <a:r>
              <a:rPr lang="en-US" dirty="0"/>
              <a:t>FEATURES OF CRYPTOGRAPHY</a:t>
            </a:r>
            <a:endParaRPr lang="en-IN" dirty="0"/>
          </a:p>
        </p:txBody>
      </p:sp>
      <p:graphicFrame>
        <p:nvGraphicFramePr>
          <p:cNvPr id="5" name="Content Placeholder 2">
            <a:extLst>
              <a:ext uri="{FF2B5EF4-FFF2-40B4-BE49-F238E27FC236}">
                <a16:creationId xmlns:a16="http://schemas.microsoft.com/office/drawing/2014/main" id="{EF6829D4-E7BD-49E9-9D09-F443AE95FC57}"/>
              </a:ext>
            </a:extLst>
          </p:cNvPr>
          <p:cNvGraphicFramePr>
            <a:graphicFrameLocks noGrp="1"/>
          </p:cNvGraphicFramePr>
          <p:nvPr>
            <p:ph idx="1"/>
            <p:extLst>
              <p:ext uri="{D42A27DB-BD31-4B8C-83A1-F6EECF244321}">
                <p14:modId xmlns:p14="http://schemas.microsoft.com/office/powerpoint/2010/main" val="2776531937"/>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088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1141413" y="609600"/>
            <a:ext cx="9905998" cy="1173480"/>
          </a:xfrm>
        </p:spPr>
        <p:txBody>
          <a:bodyPr vert="horz" lIns="91440" tIns="45720" rIns="91440" bIns="45720" rtlCol="0">
            <a:normAutofit/>
          </a:bodyPr>
          <a:lstStyle/>
          <a:p>
            <a:pPr algn="ctr"/>
            <a:r>
              <a:rPr lang="en-US">
                <a:effectLst>
                  <a:glow rad="38100">
                    <a:schemeClr val="bg1">
                      <a:lumMod val="65000"/>
                      <a:lumOff val="35000"/>
                      <a:alpha val="50000"/>
                    </a:schemeClr>
                  </a:glow>
                  <a:outerShdw blurRad="28575" dist="31750" dir="13200000" algn="tl" rotWithShape="0">
                    <a:srgbClr val="000000">
                      <a:alpha val="25000"/>
                    </a:srgbClr>
                  </a:outerShdw>
                </a:effectLst>
              </a:rPr>
              <a:t>TYPES OF CRYPTOGRAPHY</a:t>
            </a:r>
          </a:p>
        </p:txBody>
      </p:sp>
      <p:sp>
        <p:nvSpPr>
          <p:cNvPr id="31" name="Content Placeholder 7">
            <a:extLst>
              <a:ext uri="{FF2B5EF4-FFF2-40B4-BE49-F238E27FC236}">
                <a16:creationId xmlns:a16="http://schemas.microsoft.com/office/drawing/2014/main" id="{D5E912AE-E725-4FC4-9AA2-8EF7B22C9869}"/>
              </a:ext>
            </a:extLst>
          </p:cNvPr>
          <p:cNvSpPr>
            <a:spLocks noGrp="1"/>
          </p:cNvSpPr>
          <p:nvPr>
            <p:ph idx="1"/>
          </p:nvPr>
        </p:nvSpPr>
        <p:spPr>
          <a:xfrm>
            <a:off x="1141413" y="2666999"/>
            <a:ext cx="9905998" cy="3124201"/>
          </a:xfrm>
        </p:spPr>
        <p:txBody>
          <a:bodyPr>
            <a:normAutofit/>
          </a:bodyPr>
          <a:lstStyle/>
          <a:p>
            <a:pPr marL="457200" indent="-457200">
              <a:lnSpc>
                <a:spcPct val="90000"/>
              </a:lnSpc>
              <a:buFont typeface="+mj-lt"/>
              <a:buAutoNum type="arabicPeriod"/>
            </a:pPr>
            <a:r>
              <a:rPr lang="en-US" sz="1700" b="1">
                <a:effectLst/>
              </a:rPr>
              <a:t>Symmetric Key Cryptography:</a:t>
            </a:r>
            <a:br>
              <a:rPr lang="en-US" sz="1700"/>
            </a:br>
            <a:r>
              <a:rPr lang="en-US" sz="1700">
                <a:effectLst/>
              </a:rPr>
              <a:t>It is an encryption system where the sender and receiver of message use a single common key to encrypt and encrypt messages. Symmetric Key Systems are faster and simpler but the problem is that sender and receiver have to somehow exchange key is a secure manner.</a:t>
            </a:r>
          </a:p>
          <a:p>
            <a:pPr marL="457200" indent="-457200">
              <a:lnSpc>
                <a:spcPct val="90000"/>
              </a:lnSpc>
              <a:buFont typeface="+mj-lt"/>
              <a:buAutoNum type="arabicPeriod"/>
            </a:pPr>
            <a:r>
              <a:rPr lang="en-US" sz="1700" b="1">
                <a:effectLst/>
              </a:rPr>
              <a:t>Hash Functions:</a:t>
            </a:r>
            <a:br>
              <a:rPr lang="en-US" sz="1700"/>
            </a:br>
            <a:r>
              <a:rPr lang="en-US" sz="1700">
                <a:effectLst/>
              </a:rPr>
              <a:t>There is no usage of any key in this algorithm. A hash value with fixed length is calculated as per the plain text which makes it impossible for contents of plain text to be recovered.</a:t>
            </a:r>
          </a:p>
          <a:p>
            <a:pPr marL="457200" indent="-457200">
              <a:lnSpc>
                <a:spcPct val="90000"/>
              </a:lnSpc>
              <a:buFont typeface="+mj-lt"/>
              <a:buAutoNum type="arabicPeriod"/>
            </a:pPr>
            <a:r>
              <a:rPr lang="en-US" sz="1700" b="1">
                <a:effectLst/>
              </a:rPr>
              <a:t>Asymmetric Key Cryptography:</a:t>
            </a:r>
            <a:br>
              <a:rPr lang="en-US" sz="1700"/>
            </a:br>
            <a:r>
              <a:rPr lang="en-US" sz="1700">
                <a:effectLst/>
              </a:rPr>
              <a:t>Under this system a pair of keys is used to encrypt and decrypt information. A public key is used for encryption and a private key is used for decryption. Public key and Private Key are different.</a:t>
            </a:r>
            <a:endParaRPr lang="en-US" sz="1700"/>
          </a:p>
        </p:txBody>
      </p:sp>
    </p:spTree>
    <p:extLst>
      <p:ext uri="{BB962C8B-B14F-4D97-AF65-F5344CB8AC3E}">
        <p14:creationId xmlns:p14="http://schemas.microsoft.com/office/powerpoint/2010/main" val="72405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A9FC-687F-4CBC-900D-3FD69B9DEAE7}"/>
              </a:ext>
            </a:extLst>
          </p:cNvPr>
          <p:cNvSpPr>
            <a:spLocks noGrp="1"/>
          </p:cNvSpPr>
          <p:nvPr>
            <p:ph type="title"/>
          </p:nvPr>
        </p:nvSpPr>
        <p:spPr>
          <a:xfrm>
            <a:off x="1141413" y="609600"/>
            <a:ext cx="9905998" cy="1468582"/>
          </a:xfrm>
        </p:spPr>
        <p:txBody>
          <a:bodyPr vert="horz" lIns="91440" tIns="45720" rIns="91440" bIns="45720" rtlCol="0">
            <a:normAutofit/>
          </a:bodyPr>
          <a:lstStyle/>
          <a:p>
            <a:r>
              <a:rPr lang="en-US" dirty="0">
                <a:effectLst>
                  <a:glow rad="38100">
                    <a:schemeClr val="bg1">
                      <a:lumMod val="65000"/>
                      <a:lumOff val="35000"/>
                      <a:alpha val="50000"/>
                    </a:schemeClr>
                  </a:glow>
                  <a:outerShdw blurRad="28575" dist="31750" dir="13200000" algn="tl" rotWithShape="0">
                    <a:srgbClr val="000000">
                      <a:alpha val="25000"/>
                    </a:srgbClr>
                  </a:outerShdw>
                </a:effectLst>
              </a:rPr>
              <a:t>PUBLIC vs PRIVATE KEYS</a:t>
            </a:r>
          </a:p>
        </p:txBody>
      </p:sp>
      <p:graphicFrame>
        <p:nvGraphicFramePr>
          <p:cNvPr id="5" name="Content Placeholder 4">
            <a:extLst>
              <a:ext uri="{FF2B5EF4-FFF2-40B4-BE49-F238E27FC236}">
                <a16:creationId xmlns:a16="http://schemas.microsoft.com/office/drawing/2014/main" id="{D44BBA89-7A7A-444A-9A36-7603812A6473}"/>
              </a:ext>
            </a:extLst>
          </p:cNvPr>
          <p:cNvGraphicFramePr>
            <a:graphicFrameLocks noGrp="1"/>
          </p:cNvGraphicFramePr>
          <p:nvPr>
            <p:ph idx="1"/>
            <p:extLst>
              <p:ext uri="{D42A27DB-BD31-4B8C-83A1-F6EECF244321}">
                <p14:modId xmlns:p14="http://schemas.microsoft.com/office/powerpoint/2010/main" val="1460117989"/>
              </p:ext>
            </p:extLst>
          </p:nvPr>
        </p:nvGraphicFramePr>
        <p:xfrm>
          <a:off x="1190389" y="2286000"/>
          <a:ext cx="9808048" cy="3387439"/>
        </p:xfrm>
        <a:graphic>
          <a:graphicData uri="http://schemas.openxmlformats.org/drawingml/2006/table">
            <a:tbl>
              <a:tblPr firstRow="1" bandRow="1">
                <a:tableStyleId>{5C22544A-7EE6-4342-B048-85BDC9FD1C3A}</a:tableStyleId>
              </a:tblPr>
              <a:tblGrid>
                <a:gridCol w="996827">
                  <a:extLst>
                    <a:ext uri="{9D8B030D-6E8A-4147-A177-3AD203B41FA5}">
                      <a16:colId xmlns:a16="http://schemas.microsoft.com/office/drawing/2014/main" val="2687209931"/>
                    </a:ext>
                  </a:extLst>
                </a:gridCol>
                <a:gridCol w="4347369">
                  <a:extLst>
                    <a:ext uri="{9D8B030D-6E8A-4147-A177-3AD203B41FA5}">
                      <a16:colId xmlns:a16="http://schemas.microsoft.com/office/drawing/2014/main" val="2921027331"/>
                    </a:ext>
                  </a:extLst>
                </a:gridCol>
                <a:gridCol w="4463852">
                  <a:extLst>
                    <a:ext uri="{9D8B030D-6E8A-4147-A177-3AD203B41FA5}">
                      <a16:colId xmlns:a16="http://schemas.microsoft.com/office/drawing/2014/main" val="3965597142"/>
                    </a:ext>
                  </a:extLst>
                </a:gridCol>
              </a:tblGrid>
              <a:tr h="360018">
                <a:tc>
                  <a:txBody>
                    <a:bodyPr/>
                    <a:lstStyle/>
                    <a:p>
                      <a:r>
                        <a:rPr lang="en-US" sz="1600"/>
                        <a:t>S.No</a:t>
                      </a:r>
                      <a:endParaRPr lang="en-IN" sz="1600"/>
                    </a:p>
                  </a:txBody>
                  <a:tcPr marL="81822" marR="81822" marT="40911" marB="40911"/>
                </a:tc>
                <a:tc>
                  <a:txBody>
                    <a:bodyPr/>
                    <a:lstStyle/>
                    <a:p>
                      <a:r>
                        <a:rPr lang="en-US" sz="1600"/>
                        <a:t>PRIVATE KEY</a:t>
                      </a:r>
                      <a:endParaRPr lang="en-IN" sz="1600"/>
                    </a:p>
                  </a:txBody>
                  <a:tcPr marL="81822" marR="81822" marT="40911" marB="40911"/>
                </a:tc>
                <a:tc>
                  <a:txBody>
                    <a:bodyPr/>
                    <a:lstStyle/>
                    <a:p>
                      <a:r>
                        <a:rPr lang="en-US" sz="1600"/>
                        <a:t>PUBLIC KEY</a:t>
                      </a:r>
                      <a:endParaRPr lang="en-IN" sz="1600"/>
                    </a:p>
                  </a:txBody>
                  <a:tcPr marL="81822" marR="81822" marT="40911" marB="40911"/>
                </a:tc>
                <a:extLst>
                  <a:ext uri="{0D108BD9-81ED-4DB2-BD59-A6C34878D82A}">
                    <a16:rowId xmlns:a16="http://schemas.microsoft.com/office/drawing/2014/main" val="3757873680"/>
                  </a:ext>
                </a:extLst>
              </a:tr>
              <a:tr h="360018">
                <a:tc>
                  <a:txBody>
                    <a:bodyPr/>
                    <a:lstStyle/>
                    <a:p>
                      <a:r>
                        <a:rPr lang="en-US" sz="1600"/>
                        <a:t>1.</a:t>
                      </a:r>
                      <a:endParaRPr lang="en-IN" sz="1600"/>
                    </a:p>
                  </a:txBody>
                  <a:tcPr marL="81822" marR="81822" marT="40911" marB="40911"/>
                </a:tc>
                <a:tc>
                  <a:txBody>
                    <a:bodyPr/>
                    <a:lstStyle/>
                    <a:p>
                      <a:r>
                        <a:rPr lang="en-US" sz="1600" b="0" i="0" kern="1200">
                          <a:solidFill>
                            <a:schemeClr val="dk1"/>
                          </a:solidFill>
                          <a:effectLst/>
                          <a:latin typeface="+mn-lt"/>
                          <a:ea typeface="+mn-ea"/>
                          <a:cs typeface="+mn-cs"/>
                        </a:rPr>
                        <a:t>Private key is faster than public key.</a:t>
                      </a:r>
                      <a:endParaRPr lang="en-IN" sz="1600"/>
                    </a:p>
                  </a:txBody>
                  <a:tcPr marL="81822" marR="81822" marT="40911" marB="40911"/>
                </a:tc>
                <a:tc>
                  <a:txBody>
                    <a:bodyPr/>
                    <a:lstStyle/>
                    <a:p>
                      <a:r>
                        <a:rPr lang="en-US" sz="1600" b="0" i="0" kern="1200">
                          <a:solidFill>
                            <a:schemeClr val="dk1"/>
                          </a:solidFill>
                          <a:effectLst/>
                          <a:latin typeface="+mn-lt"/>
                          <a:ea typeface="+mn-ea"/>
                          <a:cs typeface="+mn-cs"/>
                        </a:rPr>
                        <a:t>It is slower than private key.</a:t>
                      </a:r>
                      <a:endParaRPr lang="en-IN" sz="1600"/>
                    </a:p>
                  </a:txBody>
                  <a:tcPr marL="81822" marR="81822" marT="40911" marB="40911"/>
                </a:tc>
                <a:extLst>
                  <a:ext uri="{0D108BD9-81ED-4DB2-BD59-A6C34878D82A}">
                    <a16:rowId xmlns:a16="http://schemas.microsoft.com/office/drawing/2014/main" val="2299519727"/>
                  </a:ext>
                </a:extLst>
              </a:tr>
              <a:tr h="850951">
                <a:tc>
                  <a:txBody>
                    <a:bodyPr/>
                    <a:lstStyle/>
                    <a:p>
                      <a:r>
                        <a:rPr lang="en-US" sz="1600"/>
                        <a:t>2.</a:t>
                      </a:r>
                      <a:endParaRPr lang="en-IN" sz="1600"/>
                    </a:p>
                  </a:txBody>
                  <a:tcPr marL="81822" marR="81822" marT="40911" marB="40911"/>
                </a:tc>
                <a:tc>
                  <a:txBody>
                    <a:bodyPr/>
                    <a:lstStyle/>
                    <a:p>
                      <a:r>
                        <a:rPr lang="en-US" sz="1600" b="0" i="0" kern="1200">
                          <a:solidFill>
                            <a:schemeClr val="dk1"/>
                          </a:solidFill>
                          <a:effectLst/>
                          <a:latin typeface="+mn-lt"/>
                          <a:ea typeface="+mn-ea"/>
                          <a:cs typeface="+mn-cs"/>
                        </a:rPr>
                        <a:t>In this, the same key (secret key) and algorithm is used to encrypt and decrypt the message.</a:t>
                      </a:r>
                      <a:endParaRPr lang="en-IN" sz="1600"/>
                    </a:p>
                  </a:txBody>
                  <a:tcPr marL="81822" marR="81822" marT="40911" marB="40911"/>
                </a:tc>
                <a:tc>
                  <a:txBody>
                    <a:bodyPr/>
                    <a:lstStyle/>
                    <a:p>
                      <a:r>
                        <a:rPr lang="en-US" sz="1600" b="0" i="0" kern="1200">
                          <a:solidFill>
                            <a:schemeClr val="dk1"/>
                          </a:solidFill>
                          <a:effectLst/>
                          <a:latin typeface="+mn-lt"/>
                          <a:ea typeface="+mn-ea"/>
                          <a:cs typeface="+mn-cs"/>
                        </a:rPr>
                        <a:t>Two keys are used, one key is used for encryption(public key) and while the other is used for decryption(private key).</a:t>
                      </a:r>
                      <a:endParaRPr lang="en-IN" sz="1600"/>
                    </a:p>
                  </a:txBody>
                  <a:tcPr marL="81822" marR="81822" marT="40911" marB="40911"/>
                </a:tc>
                <a:extLst>
                  <a:ext uri="{0D108BD9-81ED-4DB2-BD59-A6C34878D82A}">
                    <a16:rowId xmlns:a16="http://schemas.microsoft.com/office/drawing/2014/main" val="1146430638"/>
                  </a:ext>
                </a:extLst>
              </a:tr>
              <a:tr h="605484">
                <a:tc>
                  <a:txBody>
                    <a:bodyPr/>
                    <a:lstStyle/>
                    <a:p>
                      <a:r>
                        <a:rPr lang="en-US" sz="1600"/>
                        <a:t>3</a:t>
                      </a:r>
                      <a:endParaRPr lang="en-IN" sz="1600"/>
                    </a:p>
                  </a:txBody>
                  <a:tcPr marL="81822" marR="81822" marT="40911" marB="40911"/>
                </a:tc>
                <a:tc>
                  <a:txBody>
                    <a:bodyPr/>
                    <a:lstStyle/>
                    <a:p>
                      <a:r>
                        <a:rPr lang="en-US" sz="1600" b="0" i="0" kern="1200">
                          <a:solidFill>
                            <a:schemeClr val="dk1"/>
                          </a:solidFill>
                          <a:effectLst/>
                          <a:latin typeface="+mn-lt"/>
                          <a:ea typeface="+mn-ea"/>
                          <a:cs typeface="+mn-cs"/>
                        </a:rPr>
                        <a:t>In private key cryptography, the key is kept as a secret.</a:t>
                      </a:r>
                      <a:endParaRPr lang="en-IN" sz="1600"/>
                    </a:p>
                  </a:txBody>
                  <a:tcPr marL="81822" marR="81822" marT="40911" marB="40911"/>
                </a:tc>
                <a:tc>
                  <a:txBody>
                    <a:bodyPr/>
                    <a:lstStyle/>
                    <a:p>
                      <a:r>
                        <a:rPr lang="en-US" sz="1600"/>
                        <a:t>One of the two keys is kept as a secret</a:t>
                      </a:r>
                      <a:endParaRPr lang="en-IN" sz="1600"/>
                    </a:p>
                  </a:txBody>
                  <a:tcPr marL="81822" marR="81822" marT="40911" marB="40911"/>
                </a:tc>
                <a:extLst>
                  <a:ext uri="{0D108BD9-81ED-4DB2-BD59-A6C34878D82A}">
                    <a16:rowId xmlns:a16="http://schemas.microsoft.com/office/drawing/2014/main" val="57285769"/>
                  </a:ext>
                </a:extLst>
              </a:tr>
              <a:tr h="605484">
                <a:tc>
                  <a:txBody>
                    <a:bodyPr/>
                    <a:lstStyle/>
                    <a:p>
                      <a:r>
                        <a:rPr lang="en-US" sz="1600"/>
                        <a:t>4</a:t>
                      </a:r>
                      <a:endParaRPr lang="en-IN" sz="1600"/>
                    </a:p>
                  </a:txBody>
                  <a:tcPr marL="81822" marR="81822" marT="40911" marB="40911"/>
                </a:tc>
                <a:tc>
                  <a:txBody>
                    <a:bodyPr/>
                    <a:lstStyle/>
                    <a:p>
                      <a:r>
                        <a:rPr lang="en-US" sz="1600" b="0" i="0" kern="1200">
                          <a:solidFill>
                            <a:schemeClr val="dk1"/>
                          </a:solidFill>
                          <a:effectLst/>
                          <a:latin typeface="+mn-lt"/>
                          <a:ea typeface="+mn-ea"/>
                          <a:cs typeface="+mn-cs"/>
                        </a:rPr>
                        <a:t>Private key is </a:t>
                      </a:r>
                      <a:r>
                        <a:rPr lang="en-US" sz="1600" b="1" i="0" kern="1200">
                          <a:solidFill>
                            <a:schemeClr val="dk1"/>
                          </a:solidFill>
                          <a:effectLst/>
                          <a:latin typeface="+mn-lt"/>
                          <a:ea typeface="+mn-ea"/>
                          <a:cs typeface="+mn-cs"/>
                        </a:rPr>
                        <a:t>Symmetrical</a:t>
                      </a:r>
                      <a:r>
                        <a:rPr lang="en-US" sz="1600" b="0" i="0" kern="1200">
                          <a:solidFill>
                            <a:schemeClr val="dk1"/>
                          </a:solidFill>
                          <a:effectLst/>
                          <a:latin typeface="+mn-lt"/>
                          <a:ea typeface="+mn-ea"/>
                          <a:cs typeface="+mn-cs"/>
                        </a:rPr>
                        <a:t> because there is only one key that is called secret key.</a:t>
                      </a:r>
                      <a:endParaRPr lang="en-IN" sz="1600"/>
                    </a:p>
                  </a:txBody>
                  <a:tcPr marL="81822" marR="81822" marT="40911" marB="40911"/>
                </a:tc>
                <a:tc>
                  <a:txBody>
                    <a:bodyPr/>
                    <a:lstStyle/>
                    <a:p>
                      <a:r>
                        <a:rPr lang="en-US" sz="1600"/>
                        <a:t>Public key is asymmetrical because one is kept secret and another key is made public</a:t>
                      </a:r>
                      <a:endParaRPr lang="en-IN" sz="1600"/>
                    </a:p>
                  </a:txBody>
                  <a:tcPr marL="81822" marR="81822" marT="40911" marB="40911"/>
                </a:tc>
                <a:extLst>
                  <a:ext uri="{0D108BD9-81ED-4DB2-BD59-A6C34878D82A}">
                    <a16:rowId xmlns:a16="http://schemas.microsoft.com/office/drawing/2014/main" val="2001819206"/>
                  </a:ext>
                </a:extLst>
              </a:tr>
              <a:tr h="605484">
                <a:tc>
                  <a:txBody>
                    <a:bodyPr/>
                    <a:lstStyle/>
                    <a:p>
                      <a:r>
                        <a:rPr lang="en-US" sz="1600"/>
                        <a:t>5</a:t>
                      </a:r>
                      <a:endParaRPr lang="en-IN" sz="1600"/>
                    </a:p>
                  </a:txBody>
                  <a:tcPr marL="81822" marR="81822" marT="40911" marB="40911"/>
                </a:tc>
                <a:tc>
                  <a:txBody>
                    <a:bodyPr/>
                    <a:lstStyle/>
                    <a:p>
                      <a:r>
                        <a:rPr lang="en-US" sz="1600"/>
                        <a:t>The sender and receiver has to share the same key.</a:t>
                      </a:r>
                      <a:endParaRPr lang="en-IN" sz="1600"/>
                    </a:p>
                  </a:txBody>
                  <a:tcPr marL="81822" marR="81822" marT="40911" marB="40911"/>
                </a:tc>
                <a:tc>
                  <a:txBody>
                    <a:bodyPr/>
                    <a:lstStyle/>
                    <a:p>
                      <a:r>
                        <a:rPr lang="en-US" sz="1600"/>
                        <a:t>The sender and receiver does not need to share  the same key.</a:t>
                      </a:r>
                      <a:endParaRPr lang="en-IN" sz="1600"/>
                    </a:p>
                  </a:txBody>
                  <a:tcPr marL="81822" marR="81822" marT="40911" marB="40911"/>
                </a:tc>
                <a:extLst>
                  <a:ext uri="{0D108BD9-81ED-4DB2-BD59-A6C34878D82A}">
                    <a16:rowId xmlns:a16="http://schemas.microsoft.com/office/drawing/2014/main" val="1620627958"/>
                  </a:ext>
                </a:extLst>
              </a:tr>
            </a:tbl>
          </a:graphicData>
        </a:graphic>
      </p:graphicFrame>
    </p:spTree>
    <p:extLst>
      <p:ext uri="{BB962C8B-B14F-4D97-AF65-F5344CB8AC3E}">
        <p14:creationId xmlns:p14="http://schemas.microsoft.com/office/powerpoint/2010/main" val="391911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PRIVATE KEY ENCRYPTION (SYMMETRIC)</a:t>
            </a:r>
          </a:p>
        </p:txBody>
      </p:sp>
      <p:pic>
        <p:nvPicPr>
          <p:cNvPr id="4" name="Picture 3">
            <a:extLst>
              <a:ext uri="{FF2B5EF4-FFF2-40B4-BE49-F238E27FC236}">
                <a16:creationId xmlns:a16="http://schemas.microsoft.com/office/drawing/2014/main" id="{27E541EE-5821-48D5-B706-AC9B1F746184}"/>
              </a:ext>
            </a:extLst>
          </p:cNvPr>
          <p:cNvPicPr>
            <a:picLocks noChangeAspect="1"/>
          </p:cNvPicPr>
          <p:nvPr/>
        </p:nvPicPr>
        <p:blipFill>
          <a:blip r:embed="rId3"/>
          <a:stretch>
            <a:fillRect/>
          </a:stretch>
        </p:blipFill>
        <p:spPr>
          <a:xfrm>
            <a:off x="636915" y="1779729"/>
            <a:ext cx="6915663" cy="3302229"/>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22215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98B-1DEE-453F-9E69-8C0840203911}"/>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PUBLIC KEY ENCRYPTION (ASYMMETRIC)</a:t>
            </a:r>
          </a:p>
        </p:txBody>
      </p:sp>
      <p:pic>
        <p:nvPicPr>
          <p:cNvPr id="3" name="Picture 2">
            <a:extLst>
              <a:ext uri="{FF2B5EF4-FFF2-40B4-BE49-F238E27FC236}">
                <a16:creationId xmlns:a16="http://schemas.microsoft.com/office/drawing/2014/main" id="{F4CDAF8E-7272-4057-984C-069BAACF58CE}"/>
              </a:ext>
            </a:extLst>
          </p:cNvPr>
          <p:cNvPicPr>
            <a:picLocks noChangeAspect="1"/>
          </p:cNvPicPr>
          <p:nvPr/>
        </p:nvPicPr>
        <p:blipFill>
          <a:blip r:embed="rId3"/>
          <a:stretch>
            <a:fillRect/>
          </a:stretch>
        </p:blipFill>
        <p:spPr>
          <a:xfrm>
            <a:off x="636915" y="2082290"/>
            <a:ext cx="6915663" cy="269710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70604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ED74-5860-4C00-A79D-E7292BC34AB6}"/>
              </a:ext>
            </a:extLst>
          </p:cNvPr>
          <p:cNvSpPr>
            <a:spLocks noGrp="1"/>
          </p:cNvSpPr>
          <p:nvPr>
            <p:ph type="title"/>
          </p:nvPr>
        </p:nvSpPr>
        <p:spPr>
          <a:xfrm>
            <a:off x="1114424" y="847726"/>
            <a:ext cx="6150510" cy="3200400"/>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pic>
        <p:nvPicPr>
          <p:cNvPr id="7" name="Graphic 6" descr="Angel Face with Solid Fill">
            <a:extLst>
              <a:ext uri="{FF2B5EF4-FFF2-40B4-BE49-F238E27FC236}">
                <a16:creationId xmlns:a16="http://schemas.microsoft.com/office/drawing/2014/main" id="{CDD7B88F-6E08-4456-89DD-84F04D9744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31" y="1764334"/>
            <a:ext cx="34168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78628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111</TotalTime>
  <Words>224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Times New Roman</vt:lpstr>
      <vt:lpstr>Mesh</vt:lpstr>
      <vt:lpstr>CRYPTOGRAPHY</vt:lpstr>
      <vt:lpstr>WHAT IS CRYPTOGRAPHY</vt:lpstr>
      <vt:lpstr>FEATURES OF CRYPTOGRAPHY</vt:lpstr>
      <vt:lpstr>TYPES OF CRYPTOGRAPHY</vt:lpstr>
      <vt:lpstr>PUBLIC vs PRIVATE KEYS</vt:lpstr>
      <vt:lpstr>PRIVATE KEY ENCRYPTION (SYMMETRIC)</vt:lpstr>
      <vt:lpstr>PUBLIC KEY ENCRYPTION (ASYMMETRIC)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Harish Parthasarathy</dc:creator>
  <cp:lastModifiedBy>Harish Parthasarathy</cp:lastModifiedBy>
  <cp:revision>4</cp:revision>
  <dcterms:created xsi:type="dcterms:W3CDTF">2020-01-07T05:24:51Z</dcterms:created>
  <dcterms:modified xsi:type="dcterms:W3CDTF">2020-01-07T07:17:48Z</dcterms:modified>
</cp:coreProperties>
</file>