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72" r:id="rId5"/>
    <p:sldId id="273" r:id="rId6"/>
    <p:sldId id="336" r:id="rId7"/>
    <p:sldId id="352" r:id="rId8"/>
    <p:sldId id="274" r:id="rId9"/>
    <p:sldId id="276" r:id="rId10"/>
    <p:sldId id="334" r:id="rId11"/>
    <p:sldId id="335" r:id="rId12"/>
    <p:sldId id="266" r:id="rId13"/>
    <p:sldId id="264" r:id="rId14"/>
    <p:sldId id="338" r:id="rId15"/>
    <p:sldId id="354" r:id="rId16"/>
    <p:sldId id="353" r:id="rId17"/>
    <p:sldId id="355" r:id="rId18"/>
    <p:sldId id="343" r:id="rId19"/>
    <p:sldId id="349" r:id="rId20"/>
    <p:sldId id="346" r:id="rId21"/>
    <p:sldId id="347" r:id="rId22"/>
    <p:sldId id="348" r:id="rId23"/>
    <p:sldId id="351" r:id="rId24"/>
    <p:sldId id="337" r:id="rId25"/>
    <p:sldId id="344" r:id="rId26"/>
    <p:sldId id="258" r:id="rId27"/>
    <p:sldId id="357" r:id="rId28"/>
    <p:sldId id="350" r:id="rId29"/>
    <p:sldId id="345" r:id="rId30"/>
    <p:sldId id="358" r:id="rId31"/>
    <p:sldId id="268" r:id="rId32"/>
    <p:sldId id="361" r:id="rId33"/>
    <p:sldId id="362" r:id="rId34"/>
    <p:sldId id="360" r:id="rId35"/>
    <p:sldId id="364" r:id="rId36"/>
    <p:sldId id="359"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750E"/>
    <a:srgbClr val="00B050"/>
    <a:srgbClr val="FFF0C4"/>
    <a:srgbClr val="F4B183"/>
    <a:srgbClr val="FCB22C"/>
    <a:srgbClr val="89C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9740" autoAdjust="0"/>
  </p:normalViewPr>
  <p:slideViewPr>
    <p:cSldViewPr>
      <p:cViewPr varScale="1">
        <p:scale>
          <a:sx n="63" d="100"/>
          <a:sy n="63" d="100"/>
        </p:scale>
        <p:origin x="1454"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hish\AppData\Local\Microsoft\Windows\INetCache\Content.Outlook\1VZQC0DL\CL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033310995700007"/>
          <c:y val="4.2487446890691387E-2"/>
          <c:w val="0.50075436049217248"/>
          <c:h val="0.91502510621861721"/>
        </c:manualLayout>
      </c:layout>
      <c:barChart>
        <c:barDir val="bar"/>
        <c:grouping val="clustered"/>
        <c:varyColors val="0"/>
        <c:ser>
          <c:idx val="0"/>
          <c:order val="0"/>
          <c:spPr>
            <a:solidFill>
              <a:srgbClr val="FFC000"/>
            </a:solidFill>
            <a:ln>
              <a:noFill/>
            </a:ln>
            <a:effectLst/>
          </c:spPr>
          <c:invertIfNegative val="0"/>
          <c:dPt>
            <c:idx val="4"/>
            <c:invertIfNegative val="0"/>
            <c:bubble3D val="0"/>
            <c:spPr>
              <a:solidFill>
                <a:srgbClr val="92D050"/>
              </a:solidFill>
              <a:ln>
                <a:noFill/>
              </a:ln>
              <a:effectLst/>
            </c:spPr>
            <c:extLst>
              <c:ext xmlns:c16="http://schemas.microsoft.com/office/drawing/2014/chart" uri="{C3380CC4-5D6E-409C-BE32-E72D297353CC}">
                <c16:uniqueId val="{00000001-079D-4451-886E-685E39552D97}"/>
              </c:ext>
            </c:extLst>
          </c:dPt>
          <c:dPt>
            <c:idx val="5"/>
            <c:invertIfNegative val="0"/>
            <c:bubble3D val="0"/>
            <c:spPr>
              <a:solidFill>
                <a:srgbClr val="92D050"/>
              </a:solidFill>
              <a:ln>
                <a:noFill/>
              </a:ln>
              <a:effectLst/>
            </c:spPr>
            <c:extLst>
              <c:ext xmlns:c16="http://schemas.microsoft.com/office/drawing/2014/chart" uri="{C3380CC4-5D6E-409C-BE32-E72D297353CC}">
                <c16:uniqueId val="{00000003-079D-4451-886E-685E39552D97}"/>
              </c:ext>
            </c:extLst>
          </c:dPt>
          <c:cat>
            <c:strRef>
              <c:f>Sheet3!$A$1:$A$6</c:f>
              <c:strCache>
                <c:ptCount val="6"/>
                <c:pt idx="0">
                  <c:v>Scheduled Purchase</c:v>
                </c:pt>
                <c:pt idx="1">
                  <c:v>Amount spent on Purchases in last 36 months</c:v>
                </c:pt>
                <c:pt idx="2">
                  <c:v>Mails sent in last 36 months</c:v>
                </c:pt>
                <c:pt idx="3">
                  <c:v>Months since first transaction</c:v>
                </c:pt>
                <c:pt idx="4">
                  <c:v>Number of purchases in last 36 months</c:v>
                </c:pt>
                <c:pt idx="5">
                  <c:v>Months since last transaction</c:v>
                </c:pt>
              </c:strCache>
            </c:strRef>
          </c:cat>
          <c:val>
            <c:numRef>
              <c:f>Sheet3!$B$1:$B$6</c:f>
              <c:numCache>
                <c:formatCode>General</c:formatCode>
                <c:ptCount val="6"/>
                <c:pt idx="0">
                  <c:v>-1.2452000000000001</c:v>
                </c:pt>
                <c:pt idx="1">
                  <c:v>-0.4521</c:v>
                </c:pt>
                <c:pt idx="2">
                  <c:v>-0.22</c:v>
                </c:pt>
                <c:pt idx="3">
                  <c:v>-0.11749999999999999</c:v>
                </c:pt>
                <c:pt idx="4">
                  <c:v>0.438</c:v>
                </c:pt>
                <c:pt idx="5">
                  <c:v>0.70420000000000005</c:v>
                </c:pt>
              </c:numCache>
            </c:numRef>
          </c:val>
          <c:extLst>
            <c:ext xmlns:c16="http://schemas.microsoft.com/office/drawing/2014/chart" uri="{C3380CC4-5D6E-409C-BE32-E72D297353CC}">
              <c16:uniqueId val="{00000004-079D-4451-886E-685E39552D97}"/>
            </c:ext>
          </c:extLst>
        </c:ser>
        <c:dLbls>
          <c:showLegendKey val="0"/>
          <c:showVal val="0"/>
          <c:showCatName val="0"/>
          <c:showSerName val="0"/>
          <c:showPercent val="0"/>
          <c:showBubbleSize val="0"/>
        </c:dLbls>
        <c:gapWidth val="182"/>
        <c:axId val="2106446304"/>
        <c:axId val="1913080928"/>
      </c:barChart>
      <c:catAx>
        <c:axId val="2106446304"/>
        <c:scaling>
          <c:orientation val="minMax"/>
        </c:scaling>
        <c:delete val="0"/>
        <c:axPos val="l"/>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Calibri" panose="020F0502020204030204" pitchFamily="34" charset="0"/>
              </a:defRPr>
            </a:pPr>
            <a:endParaRPr lang="en-US"/>
          </a:p>
        </c:txPr>
        <c:crossAx val="1913080928"/>
        <c:crosses val="autoZero"/>
        <c:auto val="1"/>
        <c:lblAlgn val="ctr"/>
        <c:lblOffset val="100"/>
        <c:tickLblSkip val="1"/>
        <c:noMultiLvlLbl val="0"/>
      </c:catAx>
      <c:valAx>
        <c:axId val="1913080928"/>
        <c:scaling>
          <c:orientation val="minMax"/>
        </c:scaling>
        <c:delete val="1"/>
        <c:axPos val="b"/>
        <c:numFmt formatCode="General" sourceLinked="1"/>
        <c:majorTickMark val="out"/>
        <c:minorTickMark val="none"/>
        <c:tickLblPos val="nextTo"/>
        <c:crossAx val="2106446304"/>
        <c:crosses val="autoZero"/>
        <c:crossBetween val="between"/>
      </c:valAx>
      <c:spPr>
        <a:noFill/>
        <a:ln>
          <a:noFill/>
        </a:ln>
        <a:effectLst/>
      </c:spPr>
    </c:plotArea>
    <c:plotVisOnly val="1"/>
    <c:dispBlanksAs val="gap"/>
    <c:showDLblsOverMax val="0"/>
  </c:chart>
  <c:spPr>
    <a:noFill/>
    <a:ln>
      <a:noFill/>
    </a:ln>
    <a:effectLst/>
  </c:spPr>
  <c:txPr>
    <a:bodyPr/>
    <a:lstStyle/>
    <a:p>
      <a:pPr>
        <a:defRPr sz="18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557E9-5FFA-475C-95F4-1EE671D5FED5}"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915C16D1-0029-417B-BEB3-D5298D6A827B}">
      <dgm:prSet phldrT="[Text]" custT="1"/>
      <dgm:spPr>
        <a:xfrm>
          <a:off x="821848" y="1551933"/>
          <a:ext cx="8682404" cy="775966"/>
        </a:xfrm>
        <a:solidFill>
          <a:srgbClr val="FCB22C"/>
        </a:solidFill>
        <a:ln>
          <a:noFill/>
        </a:ln>
        <a:effectLst/>
        <a:scene3d>
          <a:camera prst="orthographicFront"/>
          <a:lightRig rig="flat" dir="t"/>
        </a:scene3d>
        <a:sp3d prstMaterial="dkEdge">
          <a:bevelT w="8200" h="38100"/>
        </a:sp3d>
      </dgm:spPr>
      <dgm:t>
        <a:bodyPr/>
        <a:lstStyle/>
        <a:p>
          <a:pPr algn="l">
            <a:buNone/>
          </a:pPr>
          <a:r>
            <a:rPr lang="en-US" sz="3600" kern="1200" dirty="0">
              <a:solidFill>
                <a:sysClr val="windowText" lastClr="000000"/>
              </a:solidFill>
              <a:latin typeface="Calibri" panose="020F0502020204030204"/>
              <a:ea typeface="+mn-ea"/>
              <a:cs typeface="+mn-cs"/>
            </a:rPr>
            <a:t>            </a:t>
          </a:r>
          <a:r>
            <a:rPr lang="en-US" sz="3600" b="0" kern="1200" dirty="0">
              <a:solidFill>
                <a:sysClr val="windowText" lastClr="000000"/>
              </a:solidFill>
              <a:latin typeface="Constantia"/>
              <a:ea typeface="+mn-ea"/>
              <a:cs typeface="+mn-cs"/>
            </a:rPr>
            <a:t>Expand Sales Margin</a:t>
          </a:r>
        </a:p>
      </dgm:t>
    </dgm:pt>
    <dgm:pt modelId="{E14C06E7-0CC4-4BAF-BE8F-E3E4B60A5F76}" type="parTrans" cxnId="{9F28CA34-FF76-457C-9BFB-860630F800F6}">
      <dgm:prSet/>
      <dgm:spPr/>
      <dgm:t>
        <a:bodyPr/>
        <a:lstStyle/>
        <a:p>
          <a:pPr algn="ctr"/>
          <a:endParaRPr lang="en-US"/>
        </a:p>
      </dgm:t>
    </dgm:pt>
    <dgm:pt modelId="{5AC6CA25-6674-4B28-8B1A-2C15290CF9E4}" type="sibTrans" cxnId="{9F28CA34-FF76-457C-9BFB-860630F800F6}">
      <dgm:prSet/>
      <dgm:spPr/>
      <dgm:t>
        <a:bodyPr/>
        <a:lstStyle/>
        <a:p>
          <a:pPr algn="ctr"/>
          <a:endParaRPr lang="en-US"/>
        </a:p>
      </dgm:t>
    </dgm:pt>
    <dgm:pt modelId="{1F209AA7-80A8-4786-80CD-5DD97C0119D1}">
      <dgm:prSet phldrT="[Text]" custT="1"/>
      <dgm:spPr>
        <a:xfrm>
          <a:off x="539784" y="2715883"/>
          <a:ext cx="8964468" cy="775966"/>
        </a:xfrm>
        <a:solidFill>
          <a:srgbClr val="FE750E"/>
        </a:solidFill>
        <a:ln>
          <a:noFill/>
        </a:ln>
        <a:effectLst/>
        <a:scene3d>
          <a:camera prst="orthographicFront"/>
          <a:lightRig rig="flat" dir="t"/>
        </a:scene3d>
        <a:sp3d prstMaterial="dkEdge">
          <a:bevelT w="8200" h="38100"/>
        </a:sp3d>
      </dgm:spPr>
      <dgm:t>
        <a:bodyPr/>
        <a:lstStyle/>
        <a:p>
          <a:pPr algn="l">
            <a:buNone/>
          </a:pPr>
          <a:r>
            <a:rPr lang="en-US" sz="3600" b="0" kern="1200" dirty="0">
              <a:solidFill>
                <a:sysClr val="windowText" lastClr="000000"/>
              </a:solidFill>
              <a:latin typeface="Constantia"/>
              <a:ea typeface="+mn-ea"/>
              <a:cs typeface="+mn-cs"/>
            </a:rPr>
            <a:t>Increase Customer Future Value (CFV)</a:t>
          </a:r>
        </a:p>
      </dgm:t>
    </dgm:pt>
    <dgm:pt modelId="{4D56F902-F123-4F4E-9426-C75459438D5D}" type="parTrans" cxnId="{F5B165A7-A2BC-4DD1-A0B6-0065C36BF4C3}">
      <dgm:prSet/>
      <dgm:spPr/>
      <dgm:t>
        <a:bodyPr/>
        <a:lstStyle/>
        <a:p>
          <a:pPr algn="ctr"/>
          <a:endParaRPr lang="en-US"/>
        </a:p>
      </dgm:t>
    </dgm:pt>
    <dgm:pt modelId="{C08EAFCC-3225-4CF9-8549-D4771BD600BF}" type="sibTrans" cxnId="{F5B165A7-A2BC-4DD1-A0B6-0065C36BF4C3}">
      <dgm:prSet/>
      <dgm:spPr/>
      <dgm:t>
        <a:bodyPr/>
        <a:lstStyle/>
        <a:p>
          <a:pPr algn="ctr"/>
          <a:endParaRPr lang="en-US"/>
        </a:p>
      </dgm:t>
    </dgm:pt>
    <dgm:pt modelId="{A555636C-4730-458E-9807-9C95DE07F50C}">
      <dgm:prSet phldrT="[Text]" custT="1"/>
      <dgm:spPr>
        <a:xfrm>
          <a:off x="539784" y="387983"/>
          <a:ext cx="8964468" cy="775966"/>
        </a:xfrm>
        <a:solidFill>
          <a:srgbClr val="89C01C"/>
        </a:solidFill>
        <a:ln>
          <a:noFill/>
        </a:ln>
        <a:effectLst/>
        <a:scene3d>
          <a:camera prst="orthographicFront"/>
          <a:lightRig rig="flat" dir="t"/>
        </a:scene3d>
        <a:sp3d prstMaterial="dkEdge">
          <a:bevelT w="8200" h="38100"/>
        </a:sp3d>
      </dgm:spPr>
      <dgm:t>
        <a:bodyPr/>
        <a:lstStyle/>
        <a:p>
          <a:pPr algn="l">
            <a:buNone/>
          </a:pPr>
          <a:r>
            <a:rPr lang="en-US" sz="3600" b="0" kern="1200" dirty="0">
              <a:solidFill>
                <a:sysClr val="windowText" lastClr="000000"/>
              </a:solidFill>
              <a:latin typeface="Calibri" panose="020F0502020204030204"/>
              <a:ea typeface="+mn-ea"/>
              <a:cs typeface="+mn-cs"/>
            </a:rPr>
            <a:t>      </a:t>
          </a:r>
          <a:r>
            <a:rPr lang="en-US" sz="3600" b="0" kern="1200" dirty="0">
              <a:solidFill>
                <a:sysClr val="windowText" lastClr="000000"/>
              </a:solidFill>
              <a:latin typeface="+mn-lt"/>
              <a:ea typeface="+mn-ea"/>
              <a:cs typeface="+mn-cs"/>
            </a:rPr>
            <a:t>Improve </a:t>
          </a:r>
          <a:r>
            <a:rPr lang="en-US" sz="3600" b="0" kern="1200" dirty="0">
              <a:solidFill>
                <a:sysClr val="windowText" lastClr="000000"/>
              </a:solidFill>
              <a:latin typeface="Constantia"/>
              <a:ea typeface="+mn-ea"/>
              <a:cs typeface="+mn-cs"/>
            </a:rPr>
            <a:t>Customer</a:t>
          </a:r>
          <a:r>
            <a:rPr lang="en-US" sz="3600" b="0" kern="1200" dirty="0">
              <a:solidFill>
                <a:sysClr val="windowText" lastClr="000000"/>
              </a:solidFill>
              <a:latin typeface="+mn-lt"/>
              <a:ea typeface="+mn-ea"/>
              <a:cs typeface="+mn-cs"/>
            </a:rPr>
            <a:t> Retention</a:t>
          </a:r>
        </a:p>
      </dgm:t>
    </dgm:pt>
    <dgm:pt modelId="{02A6D004-8AD0-4DCF-8B99-B5A84635041F}" type="sibTrans" cxnId="{0CE07B3C-00CF-4EA1-9247-D707414EF04C}">
      <dgm:prSet/>
      <dgm:spPr>
        <a:xfrm>
          <a:off x="-4385972" y="-672731"/>
          <a:ext cx="5225295" cy="5225295"/>
        </a:xfrm>
        <a:noFill/>
        <a:ln w="15875" cap="flat" cmpd="sng" algn="ctr">
          <a:solidFill>
            <a:srgbClr val="F49632">
              <a:shade val="60000"/>
              <a:hueOff val="0"/>
              <a:satOff val="0"/>
              <a:lumOff val="0"/>
              <a:alphaOff val="0"/>
            </a:srgbClr>
          </a:solidFill>
          <a:prstDash val="solid"/>
        </a:ln>
        <a:effectLst/>
      </dgm:spPr>
      <dgm:t>
        <a:bodyPr/>
        <a:lstStyle/>
        <a:p>
          <a:pPr algn="ctr"/>
          <a:endParaRPr lang="en-US"/>
        </a:p>
      </dgm:t>
    </dgm:pt>
    <dgm:pt modelId="{EFF03F92-77BA-4747-A269-1E0A7961CC86}" type="parTrans" cxnId="{0CE07B3C-00CF-4EA1-9247-D707414EF04C}">
      <dgm:prSet/>
      <dgm:spPr/>
      <dgm:t>
        <a:bodyPr/>
        <a:lstStyle/>
        <a:p>
          <a:pPr algn="ctr"/>
          <a:endParaRPr lang="en-US"/>
        </a:p>
      </dgm:t>
    </dgm:pt>
    <dgm:pt modelId="{AE15D589-BF4E-4932-A548-A1A6E17B44AE}" type="pres">
      <dgm:prSet presAssocID="{E55557E9-5FFA-475C-95F4-1EE671D5FED5}" presName="Name0" presStyleCnt="0">
        <dgm:presLayoutVars>
          <dgm:chMax val="7"/>
          <dgm:chPref val="7"/>
          <dgm:dir/>
        </dgm:presLayoutVars>
      </dgm:prSet>
      <dgm:spPr/>
    </dgm:pt>
    <dgm:pt modelId="{5846A15E-E844-420F-9FBA-89F7B9178636}" type="pres">
      <dgm:prSet presAssocID="{E55557E9-5FFA-475C-95F4-1EE671D5FED5}" presName="Name1" presStyleCnt="0"/>
      <dgm:spPr/>
    </dgm:pt>
    <dgm:pt modelId="{C0F5F197-BD67-4473-B1D3-C764FDAC0B8A}" type="pres">
      <dgm:prSet presAssocID="{E55557E9-5FFA-475C-95F4-1EE671D5FED5}" presName="cycle" presStyleCnt="0"/>
      <dgm:spPr/>
    </dgm:pt>
    <dgm:pt modelId="{CFC915FD-E652-4D58-BB0A-E62CB5E4208E}" type="pres">
      <dgm:prSet presAssocID="{E55557E9-5FFA-475C-95F4-1EE671D5FED5}" presName="srcNode" presStyleLbl="node1" presStyleIdx="0" presStyleCnt="3"/>
      <dgm:spPr/>
    </dgm:pt>
    <dgm:pt modelId="{A4E7FA27-06AE-400B-BE18-0D5A13DB9BC3}" type="pres">
      <dgm:prSet presAssocID="{E55557E9-5FFA-475C-95F4-1EE671D5FED5}" presName="conn" presStyleLbl="parChTrans1D2" presStyleIdx="0" presStyleCnt="1"/>
      <dgm:spPr>
        <a:prstGeom prst="blockArc">
          <a:avLst>
            <a:gd name="adj1" fmla="val 18900000"/>
            <a:gd name="adj2" fmla="val 2700000"/>
            <a:gd name="adj3" fmla="val 413"/>
          </a:avLst>
        </a:prstGeom>
      </dgm:spPr>
    </dgm:pt>
    <dgm:pt modelId="{D3208DE6-1CDA-4635-8F18-5883E59A995A}" type="pres">
      <dgm:prSet presAssocID="{E55557E9-5FFA-475C-95F4-1EE671D5FED5}" presName="extraNode" presStyleLbl="node1" presStyleIdx="0" presStyleCnt="3"/>
      <dgm:spPr/>
    </dgm:pt>
    <dgm:pt modelId="{646100E3-F000-4B26-BEC4-69D72B1CCBFB}" type="pres">
      <dgm:prSet presAssocID="{E55557E9-5FFA-475C-95F4-1EE671D5FED5}" presName="dstNode" presStyleLbl="node1" presStyleIdx="0" presStyleCnt="3"/>
      <dgm:spPr/>
    </dgm:pt>
    <dgm:pt modelId="{7630A3A9-8996-4D22-BAE4-01283F612082}" type="pres">
      <dgm:prSet presAssocID="{A555636C-4730-458E-9807-9C95DE07F50C}" presName="text_1" presStyleLbl="node1" presStyleIdx="0" presStyleCnt="3">
        <dgm:presLayoutVars>
          <dgm:bulletEnabled val="1"/>
        </dgm:presLayoutVars>
      </dgm:prSet>
      <dgm:spPr/>
    </dgm:pt>
    <dgm:pt modelId="{F7C533AA-9916-4D96-8864-994993BD31A5}" type="pres">
      <dgm:prSet presAssocID="{A555636C-4730-458E-9807-9C95DE07F50C}" presName="accent_1" presStyleCnt="0"/>
      <dgm:spPr/>
    </dgm:pt>
    <dgm:pt modelId="{467BABAE-E9E4-426E-B788-D625A72A288D}" type="pres">
      <dgm:prSet presAssocID="{A555636C-4730-458E-9807-9C95DE07F50C}" presName="accentRepeatNode" presStyleLbl="solidFgAcc1" presStyleIdx="0" presStyleCnt="3"/>
      <dgm:spPr>
        <a:xfrm>
          <a:off x="54805" y="290987"/>
          <a:ext cx="969958" cy="969958"/>
        </a:xfrm>
        <a:prstGeom prst="ellipse">
          <a:avLst/>
        </a:prstGeom>
        <a:ln w="12700" cap="flat" cmpd="sng" algn="ctr">
          <a:solidFill>
            <a:srgbClr val="F49632">
              <a:hueOff val="0"/>
              <a:satOff val="0"/>
              <a:lumOff val="0"/>
              <a:alphaOff val="0"/>
            </a:srgbClr>
          </a:solidFill>
          <a:prstDash val="solid"/>
        </a:ln>
        <a:effectLst/>
      </dgm:spPr>
    </dgm:pt>
    <dgm:pt modelId="{BD58F419-D025-4E27-9492-0B596EFB7ACA}" type="pres">
      <dgm:prSet presAssocID="{915C16D1-0029-417B-BEB3-D5298D6A827B}" presName="text_2" presStyleLbl="node1" presStyleIdx="1" presStyleCnt="3">
        <dgm:presLayoutVars>
          <dgm:bulletEnabled val="1"/>
        </dgm:presLayoutVars>
      </dgm:prSet>
      <dgm:spPr/>
    </dgm:pt>
    <dgm:pt modelId="{6E8C9ACC-DD79-413B-A8EC-66047D678265}" type="pres">
      <dgm:prSet presAssocID="{915C16D1-0029-417B-BEB3-D5298D6A827B}" presName="accent_2" presStyleCnt="0"/>
      <dgm:spPr/>
    </dgm:pt>
    <dgm:pt modelId="{9BA9A01F-CD45-4253-A8EE-22662B18D4B5}" type="pres">
      <dgm:prSet presAssocID="{915C16D1-0029-417B-BEB3-D5298D6A827B}" presName="accentRepeatNode" presStyleLbl="solidFgAcc1" presStyleIdx="1" presStyleCnt="3"/>
      <dgm:spPr>
        <a:xfrm>
          <a:off x="336869" y="1454937"/>
          <a:ext cx="969958" cy="969958"/>
        </a:xfrm>
        <a:prstGeom prst="ellipse">
          <a:avLst/>
        </a:prstGeom>
        <a:gradFill rotWithShape="0">
          <a:gsLst>
            <a:gs pos="0">
              <a:sysClr val="window" lastClr="FFFFFF">
                <a:hueOff val="0"/>
                <a:satOff val="0"/>
                <a:lumOff val="0"/>
                <a:alphaOff val="0"/>
                <a:tint val="65000"/>
                <a:shade val="92000"/>
                <a:satMod val="130000"/>
              </a:sysClr>
            </a:gs>
            <a:gs pos="45000">
              <a:sysClr val="window" lastClr="FFFFFF">
                <a:hueOff val="0"/>
                <a:satOff val="0"/>
                <a:lumOff val="0"/>
                <a:alphaOff val="0"/>
                <a:tint val="60000"/>
                <a:shade val="99000"/>
                <a:satMod val="120000"/>
              </a:sysClr>
            </a:gs>
            <a:gs pos="100000">
              <a:sysClr val="window" lastClr="FFFFFF">
                <a:hueOff val="0"/>
                <a:satOff val="0"/>
                <a:lumOff val="0"/>
                <a:alphaOff val="0"/>
                <a:tint val="55000"/>
                <a:satMod val="140000"/>
              </a:sysClr>
            </a:gs>
          </a:gsLst>
          <a:path path="circle">
            <a:fillToRect l="100000" t="100000" r="100000" b="100000"/>
          </a:path>
        </a:gradFill>
        <a:ln w="12700" cap="flat" cmpd="sng" algn="ctr">
          <a:solidFill>
            <a:srgbClr val="F49632">
              <a:hueOff val="0"/>
              <a:satOff val="0"/>
              <a:lumOff val="0"/>
              <a:alphaOff val="0"/>
            </a:srgbClr>
          </a:solidFill>
          <a:prstDash val="solid"/>
        </a:ln>
        <a:effectLst/>
      </dgm:spPr>
    </dgm:pt>
    <dgm:pt modelId="{D3B85D2A-B83D-40BC-BE52-2773AE501B41}" type="pres">
      <dgm:prSet presAssocID="{1F209AA7-80A8-4786-80CD-5DD97C0119D1}" presName="text_3" presStyleLbl="node1" presStyleIdx="2" presStyleCnt="3">
        <dgm:presLayoutVars>
          <dgm:bulletEnabled val="1"/>
        </dgm:presLayoutVars>
      </dgm:prSet>
      <dgm:spPr/>
    </dgm:pt>
    <dgm:pt modelId="{3DBC5EDA-7F6B-4F0E-880A-2230A65C7AEB}" type="pres">
      <dgm:prSet presAssocID="{1F209AA7-80A8-4786-80CD-5DD97C0119D1}" presName="accent_3" presStyleCnt="0"/>
      <dgm:spPr/>
    </dgm:pt>
    <dgm:pt modelId="{ECE75078-C947-45DB-8CE1-F26A1C419EA5}" type="pres">
      <dgm:prSet presAssocID="{1F209AA7-80A8-4786-80CD-5DD97C0119D1}" presName="accentRepeatNode" presStyleLbl="solidFgAcc1" presStyleIdx="2" presStyleCnt="3"/>
      <dgm:spPr>
        <a:xfrm>
          <a:off x="54805" y="2618887"/>
          <a:ext cx="969958" cy="969958"/>
        </a:xfrm>
        <a:prstGeom prst="ellipse">
          <a:avLst/>
        </a:prstGeom>
        <a:gradFill rotWithShape="0">
          <a:gsLst>
            <a:gs pos="0">
              <a:sysClr val="window" lastClr="FFFFFF">
                <a:hueOff val="0"/>
                <a:satOff val="0"/>
                <a:lumOff val="0"/>
                <a:alphaOff val="0"/>
                <a:tint val="65000"/>
                <a:shade val="92000"/>
                <a:satMod val="130000"/>
              </a:sysClr>
            </a:gs>
            <a:gs pos="45000">
              <a:sysClr val="window" lastClr="FFFFFF">
                <a:hueOff val="0"/>
                <a:satOff val="0"/>
                <a:lumOff val="0"/>
                <a:alphaOff val="0"/>
                <a:tint val="60000"/>
                <a:shade val="99000"/>
                <a:satMod val="120000"/>
              </a:sysClr>
            </a:gs>
            <a:gs pos="100000">
              <a:sysClr val="window" lastClr="FFFFFF">
                <a:hueOff val="0"/>
                <a:satOff val="0"/>
                <a:lumOff val="0"/>
                <a:alphaOff val="0"/>
                <a:tint val="55000"/>
                <a:satMod val="140000"/>
              </a:sysClr>
            </a:gs>
          </a:gsLst>
          <a:path path="circle">
            <a:fillToRect l="100000" t="100000" r="100000" b="100000"/>
          </a:path>
        </a:gradFill>
        <a:ln w="12700" cap="flat" cmpd="sng" algn="ctr">
          <a:solidFill>
            <a:srgbClr val="F49632">
              <a:hueOff val="0"/>
              <a:satOff val="0"/>
              <a:lumOff val="0"/>
              <a:alphaOff val="0"/>
            </a:srgbClr>
          </a:solidFill>
          <a:prstDash val="solid"/>
        </a:ln>
        <a:effectLst/>
      </dgm:spPr>
    </dgm:pt>
  </dgm:ptLst>
  <dgm:cxnLst>
    <dgm:cxn modelId="{B8C30424-4EDC-4D4B-88EE-FE7821AD0BA6}" type="presOf" srcId="{915C16D1-0029-417B-BEB3-D5298D6A827B}" destId="{BD58F419-D025-4E27-9492-0B596EFB7ACA}" srcOrd="0" destOrd="0" presId="urn:microsoft.com/office/officeart/2008/layout/VerticalCurvedList"/>
    <dgm:cxn modelId="{9F28CA34-FF76-457C-9BFB-860630F800F6}" srcId="{E55557E9-5FFA-475C-95F4-1EE671D5FED5}" destId="{915C16D1-0029-417B-BEB3-D5298D6A827B}" srcOrd="1" destOrd="0" parTransId="{E14C06E7-0CC4-4BAF-BE8F-E3E4B60A5F76}" sibTransId="{5AC6CA25-6674-4B28-8B1A-2C15290CF9E4}"/>
    <dgm:cxn modelId="{0CE07B3C-00CF-4EA1-9247-D707414EF04C}" srcId="{E55557E9-5FFA-475C-95F4-1EE671D5FED5}" destId="{A555636C-4730-458E-9807-9C95DE07F50C}" srcOrd="0" destOrd="0" parTransId="{EFF03F92-77BA-4747-A269-1E0A7961CC86}" sibTransId="{02A6D004-8AD0-4DCF-8B99-B5A84635041F}"/>
    <dgm:cxn modelId="{D2C6D885-D047-4F46-BFED-1272E401F2A1}" type="presOf" srcId="{02A6D004-8AD0-4DCF-8B99-B5A84635041F}" destId="{A4E7FA27-06AE-400B-BE18-0D5A13DB9BC3}" srcOrd="0" destOrd="0" presId="urn:microsoft.com/office/officeart/2008/layout/VerticalCurvedList"/>
    <dgm:cxn modelId="{F5B165A7-A2BC-4DD1-A0B6-0065C36BF4C3}" srcId="{E55557E9-5FFA-475C-95F4-1EE671D5FED5}" destId="{1F209AA7-80A8-4786-80CD-5DD97C0119D1}" srcOrd="2" destOrd="0" parTransId="{4D56F902-F123-4F4E-9426-C75459438D5D}" sibTransId="{C08EAFCC-3225-4CF9-8549-D4771BD600BF}"/>
    <dgm:cxn modelId="{CF0A9DB5-BED5-4243-B9BB-3A859B2037C4}" type="presOf" srcId="{1F209AA7-80A8-4786-80CD-5DD97C0119D1}" destId="{D3B85D2A-B83D-40BC-BE52-2773AE501B41}" srcOrd="0" destOrd="0" presId="urn:microsoft.com/office/officeart/2008/layout/VerticalCurvedList"/>
    <dgm:cxn modelId="{CB130AB6-4B43-4FE6-AE24-AA4D4DC98B94}" type="presOf" srcId="{A555636C-4730-458E-9807-9C95DE07F50C}" destId="{7630A3A9-8996-4D22-BAE4-01283F612082}" srcOrd="0" destOrd="0" presId="urn:microsoft.com/office/officeart/2008/layout/VerticalCurvedList"/>
    <dgm:cxn modelId="{00CDEAB9-133E-4BE9-AEEA-C0AE537AD825}" type="presOf" srcId="{E55557E9-5FFA-475C-95F4-1EE671D5FED5}" destId="{AE15D589-BF4E-4932-A548-A1A6E17B44AE}" srcOrd="0" destOrd="0" presId="urn:microsoft.com/office/officeart/2008/layout/VerticalCurvedList"/>
    <dgm:cxn modelId="{CE2DF0EF-1819-4E9C-B9E9-6CFDFD40CA77}" type="presParOf" srcId="{AE15D589-BF4E-4932-A548-A1A6E17B44AE}" destId="{5846A15E-E844-420F-9FBA-89F7B9178636}" srcOrd="0" destOrd="0" presId="urn:microsoft.com/office/officeart/2008/layout/VerticalCurvedList"/>
    <dgm:cxn modelId="{7718F025-B406-40ED-86DE-CE864E84C2EF}" type="presParOf" srcId="{5846A15E-E844-420F-9FBA-89F7B9178636}" destId="{C0F5F197-BD67-4473-B1D3-C764FDAC0B8A}" srcOrd="0" destOrd="0" presId="urn:microsoft.com/office/officeart/2008/layout/VerticalCurvedList"/>
    <dgm:cxn modelId="{B1C211F2-7016-408E-908D-ABAE4D59B26F}" type="presParOf" srcId="{C0F5F197-BD67-4473-B1D3-C764FDAC0B8A}" destId="{CFC915FD-E652-4D58-BB0A-E62CB5E4208E}" srcOrd="0" destOrd="0" presId="urn:microsoft.com/office/officeart/2008/layout/VerticalCurvedList"/>
    <dgm:cxn modelId="{B121E5E2-2B64-49A8-AB62-2A7A77B7E511}" type="presParOf" srcId="{C0F5F197-BD67-4473-B1D3-C764FDAC0B8A}" destId="{A4E7FA27-06AE-400B-BE18-0D5A13DB9BC3}" srcOrd="1" destOrd="0" presId="urn:microsoft.com/office/officeart/2008/layout/VerticalCurvedList"/>
    <dgm:cxn modelId="{DE8B4B4C-1D37-473A-B1EC-CACAB79D48AD}" type="presParOf" srcId="{C0F5F197-BD67-4473-B1D3-C764FDAC0B8A}" destId="{D3208DE6-1CDA-4635-8F18-5883E59A995A}" srcOrd="2" destOrd="0" presId="urn:microsoft.com/office/officeart/2008/layout/VerticalCurvedList"/>
    <dgm:cxn modelId="{9F14AB8B-B44F-4BF2-86E6-FC0087761FA3}" type="presParOf" srcId="{C0F5F197-BD67-4473-B1D3-C764FDAC0B8A}" destId="{646100E3-F000-4B26-BEC4-69D72B1CCBFB}" srcOrd="3" destOrd="0" presId="urn:microsoft.com/office/officeart/2008/layout/VerticalCurvedList"/>
    <dgm:cxn modelId="{2105A022-B8A8-4106-80BC-338055764893}" type="presParOf" srcId="{5846A15E-E844-420F-9FBA-89F7B9178636}" destId="{7630A3A9-8996-4D22-BAE4-01283F612082}" srcOrd="1" destOrd="0" presId="urn:microsoft.com/office/officeart/2008/layout/VerticalCurvedList"/>
    <dgm:cxn modelId="{D4C40C7E-4272-459F-B742-79C9C21970B3}" type="presParOf" srcId="{5846A15E-E844-420F-9FBA-89F7B9178636}" destId="{F7C533AA-9916-4D96-8864-994993BD31A5}" srcOrd="2" destOrd="0" presId="urn:microsoft.com/office/officeart/2008/layout/VerticalCurvedList"/>
    <dgm:cxn modelId="{23814C16-2A40-4863-8A31-18F93A988F29}" type="presParOf" srcId="{F7C533AA-9916-4D96-8864-994993BD31A5}" destId="{467BABAE-E9E4-426E-B788-D625A72A288D}" srcOrd="0" destOrd="0" presId="urn:microsoft.com/office/officeart/2008/layout/VerticalCurvedList"/>
    <dgm:cxn modelId="{1406398C-6693-4E63-8BD7-8C7F9D0DADA3}" type="presParOf" srcId="{5846A15E-E844-420F-9FBA-89F7B9178636}" destId="{BD58F419-D025-4E27-9492-0B596EFB7ACA}" srcOrd="3" destOrd="0" presId="urn:microsoft.com/office/officeart/2008/layout/VerticalCurvedList"/>
    <dgm:cxn modelId="{00B2C9A3-DFC9-4FD8-9E5B-3CFD1702383F}" type="presParOf" srcId="{5846A15E-E844-420F-9FBA-89F7B9178636}" destId="{6E8C9ACC-DD79-413B-A8EC-66047D678265}" srcOrd="4" destOrd="0" presId="urn:microsoft.com/office/officeart/2008/layout/VerticalCurvedList"/>
    <dgm:cxn modelId="{37338DC3-E475-4201-89F5-AE180EB5ACE8}" type="presParOf" srcId="{6E8C9ACC-DD79-413B-A8EC-66047D678265}" destId="{9BA9A01F-CD45-4253-A8EE-22662B18D4B5}" srcOrd="0" destOrd="0" presId="urn:microsoft.com/office/officeart/2008/layout/VerticalCurvedList"/>
    <dgm:cxn modelId="{658C99A9-3445-4B51-A350-693A901E1938}" type="presParOf" srcId="{5846A15E-E844-420F-9FBA-89F7B9178636}" destId="{D3B85D2A-B83D-40BC-BE52-2773AE501B41}" srcOrd="5" destOrd="0" presId="urn:microsoft.com/office/officeart/2008/layout/VerticalCurvedList"/>
    <dgm:cxn modelId="{DFBC31A1-BEC2-4D05-BC42-B0794FD581F4}" type="presParOf" srcId="{5846A15E-E844-420F-9FBA-89F7B9178636}" destId="{3DBC5EDA-7F6B-4F0E-880A-2230A65C7AEB}" srcOrd="6" destOrd="0" presId="urn:microsoft.com/office/officeart/2008/layout/VerticalCurvedList"/>
    <dgm:cxn modelId="{7EC35E23-67DE-42CF-B277-7977488A2D93}" type="presParOf" srcId="{3DBC5EDA-7F6B-4F0E-880A-2230A65C7AEB}" destId="{ECE75078-C947-45DB-8CE1-F26A1C419E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AF92D8-1978-4415-8FD4-B22A14272E68}" type="doc">
      <dgm:prSet loTypeId="urn:microsoft.com/office/officeart/2005/8/layout/matrix3" loCatId="matrix" qsTypeId="urn:microsoft.com/office/officeart/2005/8/quickstyle/simple2" qsCatId="simple" csTypeId="urn:microsoft.com/office/officeart/2005/8/colors/colorful1" csCatId="colorful" phldr="1"/>
      <dgm:spPr/>
      <dgm:t>
        <a:bodyPr/>
        <a:lstStyle/>
        <a:p>
          <a:endParaRPr lang="en-US"/>
        </a:p>
      </dgm:t>
    </dgm:pt>
    <dgm:pt modelId="{3267BBCF-6BFC-4DB1-8D96-1FBCD2F6ED0F}" type="pres">
      <dgm:prSet presAssocID="{F7AF92D8-1978-4415-8FD4-B22A14272E68}" presName="matrix" presStyleCnt="0">
        <dgm:presLayoutVars>
          <dgm:chMax val="1"/>
          <dgm:dir/>
          <dgm:resizeHandles val="exact"/>
        </dgm:presLayoutVars>
      </dgm:prSet>
      <dgm:spPr/>
    </dgm:pt>
  </dgm:ptLst>
  <dgm:cxnLst>
    <dgm:cxn modelId="{CF0F2DEF-5168-40C7-AB84-8F9A3D082016}" type="presOf" srcId="{F7AF92D8-1978-4415-8FD4-B22A14272E68}" destId="{3267BBCF-6BFC-4DB1-8D96-1FBCD2F6ED0F}" srcOrd="0" destOrd="0" presId="urn:microsoft.com/office/officeart/2005/8/layout/matrix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AF92D8-1978-4415-8FD4-B22A14272E68}" type="doc">
      <dgm:prSet loTypeId="urn:microsoft.com/office/officeart/2005/8/layout/matrix3" loCatId="matrix" qsTypeId="urn:microsoft.com/office/officeart/2005/8/quickstyle/simple2" qsCatId="simple" csTypeId="urn:microsoft.com/office/officeart/2005/8/colors/colorful1" csCatId="colorful" phldr="1"/>
      <dgm:spPr/>
      <dgm:t>
        <a:bodyPr/>
        <a:lstStyle/>
        <a:p>
          <a:endParaRPr lang="en-US"/>
        </a:p>
      </dgm:t>
    </dgm:pt>
    <dgm:pt modelId="{3267BBCF-6BFC-4DB1-8D96-1FBCD2F6ED0F}" type="pres">
      <dgm:prSet presAssocID="{F7AF92D8-1978-4415-8FD4-B22A14272E68}" presName="matrix" presStyleCnt="0">
        <dgm:presLayoutVars>
          <dgm:chMax val="1"/>
          <dgm:dir/>
          <dgm:resizeHandles val="exact"/>
        </dgm:presLayoutVars>
      </dgm:prSet>
      <dgm:spPr/>
    </dgm:pt>
  </dgm:ptLst>
  <dgm:cxnLst>
    <dgm:cxn modelId="{CF0F2DEF-5168-40C7-AB84-8F9A3D082016}" type="presOf" srcId="{F7AF92D8-1978-4415-8FD4-B22A14272E68}" destId="{3267BBCF-6BFC-4DB1-8D96-1FBCD2F6ED0F}" srcOrd="0" destOrd="0" presId="urn:microsoft.com/office/officeart/2005/8/layout/matrix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AF92D8-1978-4415-8FD4-B22A14272E68}" type="doc">
      <dgm:prSet loTypeId="urn:microsoft.com/office/officeart/2005/8/layout/matrix3" loCatId="matrix" qsTypeId="urn:microsoft.com/office/officeart/2005/8/quickstyle/simple2" qsCatId="simple" csTypeId="urn:microsoft.com/office/officeart/2005/8/colors/colorful1" csCatId="colorful" phldr="1"/>
      <dgm:spPr/>
      <dgm:t>
        <a:bodyPr/>
        <a:lstStyle/>
        <a:p>
          <a:endParaRPr lang="en-US"/>
        </a:p>
      </dgm:t>
    </dgm:pt>
    <dgm:pt modelId="{3267BBCF-6BFC-4DB1-8D96-1FBCD2F6ED0F}" type="pres">
      <dgm:prSet presAssocID="{F7AF92D8-1978-4415-8FD4-B22A14272E68}" presName="matrix" presStyleCnt="0">
        <dgm:presLayoutVars>
          <dgm:chMax val="1"/>
          <dgm:dir/>
          <dgm:resizeHandles val="exact"/>
        </dgm:presLayoutVars>
      </dgm:prSet>
      <dgm:spPr/>
    </dgm:pt>
  </dgm:ptLst>
  <dgm:cxnLst>
    <dgm:cxn modelId="{CF0F2DEF-5168-40C7-AB84-8F9A3D082016}" type="presOf" srcId="{F7AF92D8-1978-4415-8FD4-B22A14272E68}" destId="{3267BBCF-6BFC-4DB1-8D96-1FBCD2F6ED0F}" srcOrd="0" destOrd="0" presId="urn:microsoft.com/office/officeart/2005/8/layout/matrix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F92D8-1978-4415-8FD4-B22A14272E68}" type="doc">
      <dgm:prSet loTypeId="urn:microsoft.com/office/officeart/2005/8/layout/matrix3" loCatId="matrix" qsTypeId="urn:microsoft.com/office/officeart/2005/8/quickstyle/simple2" qsCatId="simple" csTypeId="urn:microsoft.com/office/officeart/2005/8/colors/colorful1" csCatId="colorful" phldr="1"/>
      <dgm:spPr/>
      <dgm:t>
        <a:bodyPr/>
        <a:lstStyle/>
        <a:p>
          <a:endParaRPr lang="en-US"/>
        </a:p>
      </dgm:t>
    </dgm:pt>
    <dgm:pt modelId="{3267BBCF-6BFC-4DB1-8D96-1FBCD2F6ED0F}" type="pres">
      <dgm:prSet presAssocID="{F7AF92D8-1978-4415-8FD4-B22A14272E68}" presName="matrix" presStyleCnt="0">
        <dgm:presLayoutVars>
          <dgm:chMax val="1"/>
          <dgm:dir/>
          <dgm:resizeHandles val="exact"/>
        </dgm:presLayoutVars>
      </dgm:prSet>
      <dgm:spPr/>
    </dgm:pt>
  </dgm:ptLst>
  <dgm:cxnLst>
    <dgm:cxn modelId="{CF0F2DEF-5168-40C7-AB84-8F9A3D082016}" type="presOf" srcId="{F7AF92D8-1978-4415-8FD4-B22A14272E68}" destId="{3267BBCF-6BFC-4DB1-8D96-1FBCD2F6ED0F}" srcOrd="0" destOrd="0" presId="urn:microsoft.com/office/officeart/2005/8/layout/matrix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7FA27-06AE-400B-BE18-0D5A13DB9BC3}">
      <dsp:nvSpPr>
        <dsp:cNvPr id="0" name=""/>
        <dsp:cNvSpPr/>
      </dsp:nvSpPr>
      <dsp:spPr>
        <a:xfrm>
          <a:off x="-5155484" y="-789731"/>
          <a:ext cx="6139530" cy="6139530"/>
        </a:xfrm>
        <a:prstGeom prst="blockArc">
          <a:avLst>
            <a:gd name="adj1" fmla="val 18900000"/>
            <a:gd name="adj2" fmla="val 2700000"/>
            <a:gd name="adj3" fmla="val 413"/>
          </a:avLst>
        </a:prstGeom>
        <a:noFill/>
        <a:ln w="15875" cap="flat" cmpd="sng" algn="ctr">
          <a:solidFill>
            <a:srgbClr val="F49632">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630A3A9-8996-4D22-BAE4-01283F612082}">
      <dsp:nvSpPr>
        <dsp:cNvPr id="0" name=""/>
        <dsp:cNvSpPr/>
      </dsp:nvSpPr>
      <dsp:spPr>
        <a:xfrm>
          <a:off x="632937" y="456006"/>
          <a:ext cx="8410034" cy="912013"/>
        </a:xfrm>
        <a:prstGeom prst="rect">
          <a:avLst/>
        </a:prstGeom>
        <a:solidFill>
          <a:srgbClr val="89C01C"/>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1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b="0" kern="1200" dirty="0">
              <a:solidFill>
                <a:sysClr val="windowText" lastClr="000000"/>
              </a:solidFill>
              <a:latin typeface="Calibri" panose="020F0502020204030204"/>
              <a:ea typeface="+mn-ea"/>
              <a:cs typeface="+mn-cs"/>
            </a:rPr>
            <a:t>      </a:t>
          </a:r>
          <a:r>
            <a:rPr lang="en-US" sz="3600" b="0" kern="1200" dirty="0">
              <a:solidFill>
                <a:sysClr val="windowText" lastClr="000000"/>
              </a:solidFill>
              <a:latin typeface="+mn-lt"/>
              <a:ea typeface="+mn-ea"/>
              <a:cs typeface="+mn-cs"/>
            </a:rPr>
            <a:t>Improve </a:t>
          </a:r>
          <a:r>
            <a:rPr lang="en-US" sz="3600" b="0" kern="1200" dirty="0">
              <a:solidFill>
                <a:sysClr val="windowText" lastClr="000000"/>
              </a:solidFill>
              <a:latin typeface="Constantia"/>
              <a:ea typeface="+mn-ea"/>
              <a:cs typeface="+mn-cs"/>
            </a:rPr>
            <a:t>Customer</a:t>
          </a:r>
          <a:r>
            <a:rPr lang="en-US" sz="3600" b="0" kern="1200" dirty="0">
              <a:solidFill>
                <a:sysClr val="windowText" lastClr="000000"/>
              </a:solidFill>
              <a:latin typeface="+mn-lt"/>
              <a:ea typeface="+mn-ea"/>
              <a:cs typeface="+mn-cs"/>
            </a:rPr>
            <a:t> Retention</a:t>
          </a:r>
        </a:p>
      </dsp:txBody>
      <dsp:txXfrm>
        <a:off x="632937" y="456006"/>
        <a:ext cx="8410034" cy="912013"/>
      </dsp:txXfrm>
    </dsp:sp>
    <dsp:sp modelId="{467BABAE-E9E4-426E-B788-D625A72A288D}">
      <dsp:nvSpPr>
        <dsp:cNvPr id="0" name=""/>
        <dsp:cNvSpPr/>
      </dsp:nvSpPr>
      <dsp:spPr>
        <a:xfrm>
          <a:off x="62928" y="342005"/>
          <a:ext cx="1140016" cy="1140016"/>
        </a:xfrm>
        <a:prstGeom prst="ellipse">
          <a:avLst/>
        </a:prstGeom>
        <a:solidFill>
          <a:schemeClr val="lt1">
            <a:hueOff val="0"/>
            <a:satOff val="0"/>
            <a:lumOff val="0"/>
            <a:alphaOff val="0"/>
          </a:schemeClr>
        </a:solidFill>
        <a:ln w="12700" cap="flat" cmpd="sng" algn="ctr">
          <a:solidFill>
            <a:srgbClr val="F49632">
              <a:hueOff val="0"/>
              <a:satOff val="0"/>
              <a:lumOff val="0"/>
              <a:alphaOff val="0"/>
            </a:srgbClr>
          </a:solidFill>
          <a:prstDash val="solid"/>
        </a:ln>
        <a:effectLst/>
      </dsp:spPr>
      <dsp:style>
        <a:lnRef idx="1">
          <a:scrgbClr r="0" g="0" b="0"/>
        </a:lnRef>
        <a:fillRef idx="2">
          <a:scrgbClr r="0" g="0" b="0"/>
        </a:fillRef>
        <a:effectRef idx="0">
          <a:scrgbClr r="0" g="0" b="0"/>
        </a:effectRef>
        <a:fontRef idx="minor"/>
      </dsp:style>
    </dsp:sp>
    <dsp:sp modelId="{BD58F419-D025-4E27-9492-0B596EFB7ACA}">
      <dsp:nvSpPr>
        <dsp:cNvPr id="0" name=""/>
        <dsp:cNvSpPr/>
      </dsp:nvSpPr>
      <dsp:spPr>
        <a:xfrm>
          <a:off x="964454" y="1824026"/>
          <a:ext cx="8078517" cy="912013"/>
        </a:xfrm>
        <a:prstGeom prst="rect">
          <a:avLst/>
        </a:prstGeom>
        <a:solidFill>
          <a:srgbClr val="FCB22C"/>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1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solidFill>
                <a:sysClr val="windowText" lastClr="000000"/>
              </a:solidFill>
              <a:latin typeface="Calibri" panose="020F0502020204030204"/>
              <a:ea typeface="+mn-ea"/>
              <a:cs typeface="+mn-cs"/>
            </a:rPr>
            <a:t>            </a:t>
          </a:r>
          <a:r>
            <a:rPr lang="en-US" sz="3600" b="0" kern="1200" dirty="0">
              <a:solidFill>
                <a:sysClr val="windowText" lastClr="000000"/>
              </a:solidFill>
              <a:latin typeface="Constantia"/>
              <a:ea typeface="+mn-ea"/>
              <a:cs typeface="+mn-cs"/>
            </a:rPr>
            <a:t>Expand Sales Margin</a:t>
          </a:r>
        </a:p>
      </dsp:txBody>
      <dsp:txXfrm>
        <a:off x="964454" y="1824026"/>
        <a:ext cx="8078517" cy="912013"/>
      </dsp:txXfrm>
    </dsp:sp>
    <dsp:sp modelId="{9BA9A01F-CD45-4253-A8EE-22662B18D4B5}">
      <dsp:nvSpPr>
        <dsp:cNvPr id="0" name=""/>
        <dsp:cNvSpPr/>
      </dsp:nvSpPr>
      <dsp:spPr>
        <a:xfrm>
          <a:off x="394445" y="1710025"/>
          <a:ext cx="1140016" cy="1140016"/>
        </a:xfrm>
        <a:prstGeom prst="ellipse">
          <a:avLst/>
        </a:prstGeom>
        <a:gradFill rotWithShape="0">
          <a:gsLst>
            <a:gs pos="0">
              <a:sysClr val="window" lastClr="FFFFFF">
                <a:hueOff val="0"/>
                <a:satOff val="0"/>
                <a:lumOff val="0"/>
                <a:alphaOff val="0"/>
                <a:tint val="65000"/>
                <a:shade val="92000"/>
                <a:satMod val="130000"/>
              </a:sysClr>
            </a:gs>
            <a:gs pos="45000">
              <a:sysClr val="window" lastClr="FFFFFF">
                <a:hueOff val="0"/>
                <a:satOff val="0"/>
                <a:lumOff val="0"/>
                <a:alphaOff val="0"/>
                <a:tint val="60000"/>
                <a:shade val="99000"/>
                <a:satMod val="120000"/>
              </a:sysClr>
            </a:gs>
            <a:gs pos="100000">
              <a:sysClr val="window" lastClr="FFFFFF">
                <a:hueOff val="0"/>
                <a:satOff val="0"/>
                <a:lumOff val="0"/>
                <a:alphaOff val="0"/>
                <a:tint val="55000"/>
                <a:satMod val="140000"/>
              </a:sysClr>
            </a:gs>
          </a:gsLst>
          <a:path path="circle">
            <a:fillToRect l="100000" t="100000" r="100000" b="100000"/>
          </a:path>
        </a:gradFill>
        <a:ln w="12700" cap="flat" cmpd="sng" algn="ctr">
          <a:solidFill>
            <a:srgbClr val="F49632">
              <a:hueOff val="0"/>
              <a:satOff val="0"/>
              <a:lumOff val="0"/>
              <a:alphaOff val="0"/>
            </a:srgbClr>
          </a:solidFill>
          <a:prstDash val="solid"/>
        </a:ln>
        <a:effectLst/>
      </dsp:spPr>
      <dsp:style>
        <a:lnRef idx="1">
          <a:scrgbClr r="0" g="0" b="0"/>
        </a:lnRef>
        <a:fillRef idx="2">
          <a:scrgbClr r="0" g="0" b="0"/>
        </a:fillRef>
        <a:effectRef idx="0">
          <a:scrgbClr r="0" g="0" b="0"/>
        </a:effectRef>
        <a:fontRef idx="minor"/>
      </dsp:style>
    </dsp:sp>
    <dsp:sp modelId="{D3B85D2A-B83D-40BC-BE52-2773AE501B41}">
      <dsp:nvSpPr>
        <dsp:cNvPr id="0" name=""/>
        <dsp:cNvSpPr/>
      </dsp:nvSpPr>
      <dsp:spPr>
        <a:xfrm>
          <a:off x="632937" y="3192046"/>
          <a:ext cx="8410034" cy="912013"/>
        </a:xfrm>
        <a:prstGeom prst="rect">
          <a:avLst/>
        </a:prstGeom>
        <a:solidFill>
          <a:srgbClr val="FE750E"/>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1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b="0" kern="1200" dirty="0">
              <a:solidFill>
                <a:sysClr val="windowText" lastClr="000000"/>
              </a:solidFill>
              <a:latin typeface="Constantia"/>
              <a:ea typeface="+mn-ea"/>
              <a:cs typeface="+mn-cs"/>
            </a:rPr>
            <a:t>Increase Customer Future Value (CFV)</a:t>
          </a:r>
        </a:p>
      </dsp:txBody>
      <dsp:txXfrm>
        <a:off x="632937" y="3192046"/>
        <a:ext cx="8410034" cy="912013"/>
      </dsp:txXfrm>
    </dsp:sp>
    <dsp:sp modelId="{ECE75078-C947-45DB-8CE1-F26A1C419EA5}">
      <dsp:nvSpPr>
        <dsp:cNvPr id="0" name=""/>
        <dsp:cNvSpPr/>
      </dsp:nvSpPr>
      <dsp:spPr>
        <a:xfrm>
          <a:off x="62928" y="3078045"/>
          <a:ext cx="1140016" cy="1140016"/>
        </a:xfrm>
        <a:prstGeom prst="ellipse">
          <a:avLst/>
        </a:prstGeom>
        <a:gradFill rotWithShape="0">
          <a:gsLst>
            <a:gs pos="0">
              <a:sysClr val="window" lastClr="FFFFFF">
                <a:hueOff val="0"/>
                <a:satOff val="0"/>
                <a:lumOff val="0"/>
                <a:alphaOff val="0"/>
                <a:tint val="65000"/>
                <a:shade val="92000"/>
                <a:satMod val="130000"/>
              </a:sysClr>
            </a:gs>
            <a:gs pos="45000">
              <a:sysClr val="window" lastClr="FFFFFF">
                <a:hueOff val="0"/>
                <a:satOff val="0"/>
                <a:lumOff val="0"/>
                <a:alphaOff val="0"/>
                <a:tint val="60000"/>
                <a:shade val="99000"/>
                <a:satMod val="120000"/>
              </a:sysClr>
            </a:gs>
            <a:gs pos="100000">
              <a:sysClr val="window" lastClr="FFFFFF">
                <a:hueOff val="0"/>
                <a:satOff val="0"/>
                <a:lumOff val="0"/>
                <a:alphaOff val="0"/>
                <a:tint val="55000"/>
                <a:satMod val="140000"/>
              </a:sysClr>
            </a:gs>
          </a:gsLst>
          <a:path path="circle">
            <a:fillToRect l="100000" t="100000" r="100000" b="100000"/>
          </a:path>
        </a:gradFill>
        <a:ln w="12700" cap="flat" cmpd="sng" algn="ctr">
          <a:solidFill>
            <a:srgbClr val="F49632">
              <a:hueOff val="0"/>
              <a:satOff val="0"/>
              <a:lumOff val="0"/>
              <a:alphaOff val="0"/>
            </a:srgb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10/19/2019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10/19/2019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6735B-69DC-4F56-9FEE-FFA4A8EF245E}" type="slidenum">
              <a:rPr lang="en-US" smtClean="0"/>
              <a:t>10</a:t>
            </a:fld>
            <a:endParaRPr lang="en-US"/>
          </a:p>
        </p:txBody>
      </p:sp>
    </p:spTree>
    <p:extLst>
      <p:ext uri="{BB962C8B-B14F-4D97-AF65-F5344CB8AC3E}">
        <p14:creationId xmlns:p14="http://schemas.microsoft.com/office/powerpoint/2010/main" val="99601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rgbClr val="89C01C"/>
                </a:solidFill>
              </a:rPr>
              <a:t>Engage Promoters </a:t>
            </a:r>
            <a:r>
              <a:rPr lang="en-US" dirty="0"/>
              <a:t>and use their love for your brand to spread positive word-of-mouth and thus bring in more business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rgbClr val="FCB22C"/>
                </a:solidFill>
              </a:rPr>
              <a:t>Reach out to passives </a:t>
            </a:r>
            <a:r>
              <a:rPr lang="en-US" dirty="0"/>
              <a:t>before they churn and delight them with excellent customer service to convert them into Promoters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rgbClr val="FF0000"/>
                </a:solidFill>
              </a:rPr>
              <a:t>Identify Detractors </a:t>
            </a:r>
            <a:r>
              <a:rPr lang="en-US" dirty="0"/>
              <a:t>and trade their dissatisfaction for a positive experience by fixing and following-up with reported issues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045B7DE-1198-4F2F-B574-CA8CAE341642}" type="slidenum">
              <a:rPr lang="en-US" smtClean="0"/>
              <a:t>21</a:t>
            </a:fld>
            <a:endParaRPr lang="en-US"/>
          </a:p>
        </p:txBody>
      </p:sp>
    </p:spTree>
    <p:extLst>
      <p:ext uri="{BB962C8B-B14F-4D97-AF65-F5344CB8AC3E}">
        <p14:creationId xmlns:p14="http://schemas.microsoft.com/office/powerpoint/2010/main" val="306493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R"/>
            </a:pPr>
            <a:r>
              <a:rPr lang="en-US" sz="1600" b="0" i="0" kern="1200" dirty="0">
                <a:solidFill>
                  <a:schemeClr val="tx1"/>
                </a:solidFill>
                <a:effectLst/>
                <a:latin typeface="+mn-lt"/>
                <a:ea typeface="+mn-ea"/>
                <a:cs typeface="+mn-cs"/>
              </a:rPr>
              <a:t>Make an effort to improve your processes over time, and don’t be shy or quiet about it. Customers like to see companies put in effort to improve. It shows humility and a concern for customers’ happiness. Review reordering processes, website functionality, and more to ensure everything is up to par.</a:t>
            </a:r>
          </a:p>
          <a:p>
            <a:pPr marL="342900" indent="-342900">
              <a:buAutoNum type="arabicParenR"/>
            </a:pPr>
            <a:r>
              <a:rPr lang="en-US" sz="1600" b="0" i="0" kern="1200" dirty="0">
                <a:solidFill>
                  <a:schemeClr val="tx1"/>
                </a:solidFill>
                <a:effectLst/>
                <a:latin typeface="+mn-lt"/>
                <a:ea typeface="+mn-ea"/>
                <a:cs typeface="+mn-cs"/>
              </a:rPr>
              <a:t>Ask for feedback. Follow up if there are any issues. Don’t cloak pricing, value propositions, or contract terms. Coax customers into signing up for a long-term relationship with discounts or value additions to the deal. Then, if you can’t persuade them to stay, treat the conversation like an exit interview to try and learn from the situation.</a:t>
            </a:r>
          </a:p>
          <a:p>
            <a:pPr marL="342900" indent="-342900">
              <a:buAutoNum type="arabicParenR"/>
            </a:pPr>
            <a:r>
              <a:rPr lang="en-US" sz="1600" b="0" i="0" kern="1200" dirty="0">
                <a:solidFill>
                  <a:schemeClr val="tx1"/>
                </a:solidFill>
                <a:effectLst/>
                <a:latin typeface="+mn-lt"/>
                <a:ea typeface="+mn-ea"/>
                <a:cs typeface="+mn-cs"/>
              </a:rPr>
              <a:t>Study what products customer is interested in. Suggest related options that are new in the market. Upsell, cross sell other products based on his interests.</a:t>
            </a:r>
          </a:p>
          <a:p>
            <a:pPr marL="342900" indent="-342900">
              <a:buAutoNum type="arabicParenR"/>
            </a:pPr>
            <a:endParaRPr lang="en-US" dirty="0"/>
          </a:p>
        </p:txBody>
      </p:sp>
      <p:sp>
        <p:nvSpPr>
          <p:cNvPr id="4" name="Slide Number Placeholder 3"/>
          <p:cNvSpPr>
            <a:spLocks noGrp="1"/>
          </p:cNvSpPr>
          <p:nvPr>
            <p:ph type="sldNum" sz="quarter" idx="5"/>
          </p:nvPr>
        </p:nvSpPr>
        <p:spPr/>
        <p:txBody>
          <a:bodyPr/>
          <a:lstStyle/>
          <a:p>
            <a:fld id="{B045B7DE-1198-4F2F-B574-CA8CAE341642}" type="slidenum">
              <a:rPr lang="en-US" smtClean="0"/>
              <a:t>23</a:t>
            </a:fld>
            <a:endParaRPr lang="en-US"/>
          </a:p>
        </p:txBody>
      </p:sp>
    </p:spTree>
    <p:extLst>
      <p:ext uri="{BB962C8B-B14F-4D97-AF65-F5344CB8AC3E}">
        <p14:creationId xmlns:p14="http://schemas.microsoft.com/office/powerpoint/2010/main" val="92469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t>
            </a:r>
            <a:r>
              <a:rPr lang="en-US" sz="1600" b="0" i="0" kern="1200" dirty="0">
                <a:solidFill>
                  <a:schemeClr val="tx1"/>
                </a:solidFill>
                <a:effectLst/>
                <a:latin typeface="+mn-lt"/>
                <a:ea typeface="+mn-ea"/>
                <a:cs typeface="+mn-cs"/>
              </a:rPr>
              <a:t> The best way to avoid churn is to prevent them from happening in the first place, right ?  There is </a:t>
            </a:r>
            <a:r>
              <a:rPr lang="en-US" sz="1600" b="0" i="0" kern="1200" dirty="0" err="1">
                <a:solidFill>
                  <a:schemeClr val="tx1"/>
                </a:solidFill>
                <a:effectLst/>
                <a:latin typeface="+mn-lt"/>
                <a:ea typeface="+mn-ea"/>
                <a:cs typeface="+mn-cs"/>
              </a:rPr>
              <a:t>alwaysa</a:t>
            </a:r>
            <a:r>
              <a:rPr lang="en-US" sz="1600" b="0" i="0" kern="1200" dirty="0">
                <a:solidFill>
                  <a:schemeClr val="tx1"/>
                </a:solidFill>
                <a:effectLst/>
                <a:latin typeface="+mn-lt"/>
                <a:ea typeface="+mn-ea"/>
                <a:cs typeface="+mn-cs"/>
              </a:rPr>
              <a:t> grp of customers who are more likely to churn than others. By identifying them, you can reach out to them to make them stay. Similarly, it’s good if you can separate your most valuable customers too. You can go an extra mile to make sure they are </a:t>
            </a:r>
            <a:r>
              <a:rPr lang="en-US" sz="1600" b="0" i="0" kern="1200" dirty="0" err="1">
                <a:solidFill>
                  <a:schemeClr val="tx1"/>
                </a:solidFill>
                <a:effectLst/>
                <a:latin typeface="+mn-lt"/>
                <a:ea typeface="+mn-ea"/>
                <a:cs typeface="+mn-cs"/>
              </a:rPr>
              <a:t>atleast</a:t>
            </a:r>
            <a:r>
              <a:rPr lang="en-US" sz="1600" b="0" i="0" kern="1200" dirty="0">
                <a:solidFill>
                  <a:schemeClr val="tx1"/>
                </a:solidFill>
                <a:effectLst/>
                <a:latin typeface="+mn-lt"/>
                <a:ea typeface="+mn-ea"/>
                <a:cs typeface="+mn-cs"/>
              </a:rPr>
              <a:t> receiving what they signed up for. This group has to be taken care of because they bring in the biggest margins for you</a:t>
            </a:r>
          </a:p>
          <a:p>
            <a:r>
              <a:rPr lang="en-US" sz="1600" b="0" i="0" kern="1200" dirty="0">
                <a:solidFill>
                  <a:schemeClr val="tx1"/>
                </a:solidFill>
                <a:effectLst/>
                <a:latin typeface="+mn-lt"/>
                <a:ea typeface="+mn-ea"/>
                <a:cs typeface="+mn-cs"/>
              </a:rPr>
              <a:t>5) Know what you’re up against. Keep an eye on competitors’ strategy and offering developments, so you can focus on maintaining an advantage over them. Don’t give your customers an opportunity to leave for something better. At the same time, make sure your customers know what you are better at, and what makes you unique.</a:t>
            </a:r>
          </a:p>
          <a:p>
            <a:r>
              <a:rPr lang="en-US" sz="1600" b="0" i="0" kern="1200" dirty="0">
                <a:solidFill>
                  <a:schemeClr val="tx1"/>
                </a:solidFill>
                <a:effectLst/>
                <a:latin typeface="+mn-lt"/>
                <a:ea typeface="+mn-ea"/>
                <a:cs typeface="+mn-cs"/>
              </a:rPr>
              <a:t>6) Offer benefits. They don’t have to be costly. They just have to provide value. Freebies, gift cards, and other gifts can go a long way in making customers feel valued and want to stick around for more. Also, upgrade tiers of customers for extra benefits with more loyalty reward points. </a:t>
            </a:r>
          </a:p>
        </p:txBody>
      </p:sp>
      <p:sp>
        <p:nvSpPr>
          <p:cNvPr id="4" name="Slide Number Placeholder 3"/>
          <p:cNvSpPr>
            <a:spLocks noGrp="1"/>
          </p:cNvSpPr>
          <p:nvPr>
            <p:ph type="sldNum" sz="quarter" idx="5"/>
          </p:nvPr>
        </p:nvSpPr>
        <p:spPr/>
        <p:txBody>
          <a:bodyPr/>
          <a:lstStyle/>
          <a:p>
            <a:fld id="{B045B7DE-1198-4F2F-B574-CA8CAE341642}" type="slidenum">
              <a:rPr lang="en-US" smtClean="0"/>
              <a:t>24</a:t>
            </a:fld>
            <a:endParaRPr lang="en-US"/>
          </a:p>
        </p:txBody>
      </p:sp>
    </p:spTree>
    <p:extLst>
      <p:ext uri="{BB962C8B-B14F-4D97-AF65-F5344CB8AC3E}">
        <p14:creationId xmlns:p14="http://schemas.microsoft.com/office/powerpoint/2010/main" val="340502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10/19/2019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10/19/2019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10/19/2019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10/19/2019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10/19/2019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10/19/2019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10/19/2019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10/19/2019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10/19/2019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10/19/2019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10/19/2019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10/19/2019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2.sv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5.xml"/><Relationship Id="rId7" Type="http://schemas.openxmlformats.org/officeDocument/2006/relationships/image" Target="../media/image2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DD7B7E-E6BB-4299-8711-0A3792F6A6D2}"/>
              </a:ext>
            </a:extLst>
          </p:cNvPr>
          <p:cNvSpPr>
            <a:spLocks noGrp="1"/>
          </p:cNvSpPr>
          <p:nvPr>
            <p:ph type="title"/>
          </p:nvPr>
        </p:nvSpPr>
        <p:spPr>
          <a:xfrm>
            <a:off x="1141412" y="228600"/>
            <a:ext cx="9750425" cy="1295400"/>
          </a:xfrm>
        </p:spPr>
        <p:txBody>
          <a:bodyPr>
            <a:normAutofit fontScale="90000"/>
          </a:bodyPr>
          <a:lstStyle/>
          <a:p>
            <a:r>
              <a:rPr lang="en-US" sz="6000" dirty="0"/>
              <a:t>Customer Future Value Analysis</a:t>
            </a:r>
          </a:p>
        </p:txBody>
      </p:sp>
      <p:pic>
        <p:nvPicPr>
          <p:cNvPr id="5" name="Picture 4">
            <a:extLst>
              <a:ext uri="{FF2B5EF4-FFF2-40B4-BE49-F238E27FC236}">
                <a16:creationId xmlns:a16="http://schemas.microsoft.com/office/drawing/2014/main" id="{DA2A2D8A-2CB7-47E5-B193-FC6B5DF0A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080287"/>
            <a:ext cx="7808912" cy="5307026"/>
          </a:xfrm>
          <a:prstGeom prst="rect">
            <a:avLst/>
          </a:prstGeom>
        </p:spPr>
      </p:pic>
      <p:sp>
        <p:nvSpPr>
          <p:cNvPr id="2" name="TextBox 1">
            <a:extLst>
              <a:ext uri="{FF2B5EF4-FFF2-40B4-BE49-F238E27FC236}">
                <a16:creationId xmlns:a16="http://schemas.microsoft.com/office/drawing/2014/main" id="{BA4EFA99-DDA0-4A69-BDCD-F580375A06CC}"/>
              </a:ext>
            </a:extLst>
          </p:cNvPr>
          <p:cNvSpPr txBox="1"/>
          <p:nvPr/>
        </p:nvSpPr>
        <p:spPr>
          <a:xfrm>
            <a:off x="8990012" y="2888216"/>
            <a:ext cx="2286001" cy="1692771"/>
          </a:xfrm>
          <a:prstGeom prst="rect">
            <a:avLst/>
          </a:prstGeom>
          <a:noFill/>
        </p:spPr>
        <p:txBody>
          <a:bodyPr wrap="square" rtlCol="0">
            <a:spAutoFit/>
          </a:bodyPr>
          <a:lstStyle/>
          <a:p>
            <a:pPr algn="ctr">
              <a:lnSpc>
                <a:spcPct val="150000"/>
              </a:lnSpc>
            </a:pPr>
            <a:r>
              <a:rPr lang="en-US" dirty="0"/>
              <a:t>By</a:t>
            </a:r>
          </a:p>
          <a:p>
            <a:pPr algn="ctr"/>
            <a:r>
              <a:rPr lang="en-US" sz="3400" dirty="0"/>
              <a:t>Elite Consulting</a:t>
            </a:r>
          </a:p>
        </p:txBody>
      </p:sp>
    </p:spTree>
    <p:extLst>
      <p:ext uri="{BB962C8B-B14F-4D97-AF65-F5344CB8AC3E}">
        <p14:creationId xmlns:p14="http://schemas.microsoft.com/office/powerpoint/2010/main" val="35508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B5-8E7C-44FB-9E26-FCFAE00AE2BD}"/>
              </a:ext>
            </a:extLst>
          </p:cNvPr>
          <p:cNvSpPr>
            <a:spLocks noGrp="1"/>
          </p:cNvSpPr>
          <p:nvPr>
            <p:ph type="title"/>
          </p:nvPr>
        </p:nvSpPr>
        <p:spPr>
          <a:xfrm>
            <a:off x="989012" y="611692"/>
            <a:ext cx="10333927" cy="843447"/>
          </a:xfrm>
        </p:spPr>
        <p:txBody>
          <a:bodyPr>
            <a:normAutofit/>
          </a:bodyPr>
          <a:lstStyle/>
          <a:p>
            <a:r>
              <a:rPr lang="en-US" dirty="0"/>
              <a:t> </a:t>
            </a:r>
            <a:r>
              <a:rPr lang="en-US" sz="4400" dirty="0"/>
              <a:t>Data Description</a:t>
            </a:r>
          </a:p>
        </p:txBody>
      </p:sp>
      <p:sp>
        <p:nvSpPr>
          <p:cNvPr id="9" name="TextBox 8">
            <a:extLst>
              <a:ext uri="{FF2B5EF4-FFF2-40B4-BE49-F238E27FC236}">
                <a16:creationId xmlns:a16="http://schemas.microsoft.com/office/drawing/2014/main" id="{1CDDA023-0002-40B6-8ADE-0399955746EA}"/>
              </a:ext>
            </a:extLst>
          </p:cNvPr>
          <p:cNvSpPr txBox="1"/>
          <p:nvPr/>
        </p:nvSpPr>
        <p:spPr>
          <a:xfrm>
            <a:off x="9243461" y="3048000"/>
            <a:ext cx="2032857" cy="1487330"/>
          </a:xfrm>
          <a:prstGeom prst="rect">
            <a:avLst/>
          </a:prstGeom>
          <a:noFill/>
        </p:spPr>
        <p:txBody>
          <a:bodyPr wrap="square" rtlCol="0">
            <a:spAutoFit/>
          </a:bodyPr>
          <a:lstStyle/>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Revenue</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Cost</a:t>
            </a:r>
          </a:p>
          <a:p>
            <a:pPr algn="ctr" defTabSz="914126">
              <a:defRPr/>
            </a:pPr>
            <a:endParaRPr lang="en-US" sz="2399" kern="0" dirty="0">
              <a:solidFill>
                <a:prstClr val="black"/>
              </a:solidFill>
            </a:endParaRPr>
          </a:p>
          <a:p>
            <a:pPr algn="ctr" defTabSz="914126">
              <a:defRPr/>
            </a:pPr>
            <a:endParaRPr lang="en-US" sz="2399" kern="0" dirty="0">
              <a:solidFill>
                <a:prstClr val="black"/>
              </a:solidFill>
            </a:endParaRPr>
          </a:p>
        </p:txBody>
      </p:sp>
      <p:sp>
        <p:nvSpPr>
          <p:cNvPr id="10" name="TextBox 9">
            <a:extLst>
              <a:ext uri="{FF2B5EF4-FFF2-40B4-BE49-F238E27FC236}">
                <a16:creationId xmlns:a16="http://schemas.microsoft.com/office/drawing/2014/main" id="{FCDB2775-A0A7-4BD0-998B-4527D27F10C3}"/>
              </a:ext>
            </a:extLst>
          </p:cNvPr>
          <p:cNvSpPr txBox="1"/>
          <p:nvPr/>
        </p:nvSpPr>
        <p:spPr>
          <a:xfrm>
            <a:off x="150812" y="3048000"/>
            <a:ext cx="4478685" cy="2267287"/>
          </a:xfrm>
          <a:prstGeom prst="rect">
            <a:avLst/>
          </a:prstGeom>
          <a:noFill/>
        </p:spPr>
        <p:txBody>
          <a:bodyPr wrap="square" rtlCol="0">
            <a:spAutoFit/>
          </a:bodyPr>
          <a:lstStyle/>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Age</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Length of Residence (LOR)</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Number of Generations</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Value of Home Residence</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Total Household Income</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Own/ Rent the Residence</a:t>
            </a:r>
          </a:p>
        </p:txBody>
      </p:sp>
      <p:sp>
        <p:nvSpPr>
          <p:cNvPr id="11" name="TextBox 10">
            <a:extLst>
              <a:ext uri="{FF2B5EF4-FFF2-40B4-BE49-F238E27FC236}">
                <a16:creationId xmlns:a16="http://schemas.microsoft.com/office/drawing/2014/main" id="{87D8D65C-D961-41E7-9C7D-40EF15BEABD7}"/>
              </a:ext>
            </a:extLst>
          </p:cNvPr>
          <p:cNvSpPr txBox="1"/>
          <p:nvPr/>
        </p:nvSpPr>
        <p:spPr>
          <a:xfrm>
            <a:off x="4113212" y="3048000"/>
            <a:ext cx="4648200" cy="3088025"/>
          </a:xfrm>
          <a:prstGeom prst="rect">
            <a:avLst/>
          </a:prstGeom>
          <a:noFill/>
        </p:spPr>
        <p:txBody>
          <a:bodyPr wrap="square" rtlCol="0">
            <a:spAutoFit/>
          </a:bodyPr>
          <a:lstStyle/>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Number of months since last transactions</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Number of purchases</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Amount of purchases</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Responses to marketing contacts</a:t>
            </a:r>
          </a:p>
          <a:p>
            <a:pPr marL="838116" indent="-304747">
              <a:lnSpc>
                <a:spcPct val="90000"/>
              </a:lnSpc>
              <a:spcBef>
                <a:spcPts val="800"/>
              </a:spcBef>
              <a:buClr>
                <a:schemeClr val="accent1">
                  <a:lumMod val="75000"/>
                </a:schemeClr>
              </a:buClr>
              <a:buFont typeface="Arial" pitchFamily="34" charset="0"/>
              <a:buChar char="•"/>
              <a:tabLst>
                <a:tab pos="742727" algn="l"/>
                <a:tab pos="799860" algn="l"/>
              </a:tabLst>
              <a:defRPr/>
            </a:pPr>
            <a:r>
              <a:rPr lang="en-US" sz="2000" dirty="0"/>
              <a:t>Current Tier</a:t>
            </a:r>
          </a:p>
          <a:p>
            <a:pPr defTabSz="914126">
              <a:defRPr/>
            </a:pPr>
            <a:endParaRPr lang="en-US" sz="2000" kern="0" dirty="0">
              <a:solidFill>
                <a:prstClr val="black"/>
              </a:solidFill>
            </a:endParaRPr>
          </a:p>
          <a:p>
            <a:pPr defTabSz="914126">
              <a:defRPr/>
            </a:pPr>
            <a:endParaRPr lang="en-US" sz="2000" kern="0" dirty="0">
              <a:solidFill>
                <a:prstClr val="black"/>
              </a:solidFill>
            </a:endParaRPr>
          </a:p>
          <a:p>
            <a:pPr defTabSz="914126">
              <a:defRPr/>
            </a:pPr>
            <a:endParaRPr lang="en-US" sz="2000" kern="0" dirty="0">
              <a:solidFill>
                <a:prstClr val="black"/>
              </a:solidFill>
            </a:endParaRPr>
          </a:p>
        </p:txBody>
      </p:sp>
      <p:pic>
        <p:nvPicPr>
          <p:cNvPr id="14" name="Picture 13">
            <a:extLst>
              <a:ext uri="{FF2B5EF4-FFF2-40B4-BE49-F238E27FC236}">
                <a16:creationId xmlns:a16="http://schemas.microsoft.com/office/drawing/2014/main" id="{361387BC-4185-4E20-A5C1-5F335F2302BB}"/>
              </a:ext>
            </a:extLst>
          </p:cNvPr>
          <p:cNvPicPr>
            <a:picLocks noChangeAspect="1"/>
          </p:cNvPicPr>
          <p:nvPr/>
        </p:nvPicPr>
        <p:blipFill>
          <a:blip r:embed="rId3"/>
          <a:stretch>
            <a:fillRect/>
          </a:stretch>
        </p:blipFill>
        <p:spPr>
          <a:xfrm>
            <a:off x="9828212" y="1545796"/>
            <a:ext cx="1304048" cy="1247684"/>
          </a:xfrm>
          <a:prstGeom prst="rect">
            <a:avLst/>
          </a:prstGeom>
        </p:spPr>
      </p:pic>
      <p:pic>
        <p:nvPicPr>
          <p:cNvPr id="15" name="Picture 14">
            <a:extLst>
              <a:ext uri="{FF2B5EF4-FFF2-40B4-BE49-F238E27FC236}">
                <a16:creationId xmlns:a16="http://schemas.microsoft.com/office/drawing/2014/main" id="{B8D8CD10-8A0D-4230-AD48-15D0C0A92DF6}"/>
              </a:ext>
            </a:extLst>
          </p:cNvPr>
          <p:cNvPicPr>
            <a:picLocks noChangeAspect="1"/>
          </p:cNvPicPr>
          <p:nvPr/>
        </p:nvPicPr>
        <p:blipFill>
          <a:blip r:embed="rId4"/>
          <a:stretch>
            <a:fillRect/>
          </a:stretch>
        </p:blipFill>
        <p:spPr>
          <a:xfrm>
            <a:off x="5332412" y="1518558"/>
            <a:ext cx="2057400" cy="1304511"/>
          </a:xfrm>
          <a:prstGeom prst="rect">
            <a:avLst/>
          </a:prstGeom>
        </p:spPr>
      </p:pic>
      <p:pic>
        <p:nvPicPr>
          <p:cNvPr id="12" name="Picture 11">
            <a:extLst>
              <a:ext uri="{FF2B5EF4-FFF2-40B4-BE49-F238E27FC236}">
                <a16:creationId xmlns:a16="http://schemas.microsoft.com/office/drawing/2014/main" id="{9A17C36B-993B-4DF8-9087-A688BCCA78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2412" y="1455139"/>
            <a:ext cx="1427855" cy="1427855"/>
          </a:xfrm>
          <a:prstGeom prst="rect">
            <a:avLst/>
          </a:prstGeom>
        </p:spPr>
      </p:pic>
    </p:spTree>
    <p:extLst>
      <p:ext uri="{BB962C8B-B14F-4D97-AF65-F5344CB8AC3E}">
        <p14:creationId xmlns:p14="http://schemas.microsoft.com/office/powerpoint/2010/main" val="253879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9032B33-8299-40FD-AEAB-10852B241889}"/>
              </a:ext>
            </a:extLst>
          </p:cNvPr>
          <p:cNvSpPr txBox="1">
            <a:spLocks noGrp="1"/>
          </p:cNvSpPr>
          <p:nvPr>
            <p:ph type="title"/>
          </p:nvPr>
        </p:nvSpPr>
        <p:spPr>
          <a:xfrm>
            <a:off x="1331912" y="2362200"/>
            <a:ext cx="9525000" cy="1477305"/>
          </a:xfrm>
          <a:prstGeom prst="rect">
            <a:avLst/>
          </a:prstGeom>
          <a:solidFill>
            <a:schemeClr val="bg1"/>
          </a:solidFill>
        </p:spPr>
        <p:txBody>
          <a:bodyPr wrap="square" rtlCol="0">
            <a:spAutoFit/>
          </a:bodyPr>
          <a:lstStyle/>
          <a:p>
            <a:r>
              <a:rPr lang="en-US" sz="8800" dirty="0">
                <a:solidFill>
                  <a:srgbClr val="FCB22C"/>
                </a:solidFill>
              </a:rPr>
              <a:t>Outputs &amp; Insights </a:t>
            </a:r>
          </a:p>
        </p:txBody>
      </p:sp>
    </p:spTree>
    <p:extLst>
      <p:ext uri="{BB962C8B-B14F-4D97-AF65-F5344CB8AC3E}">
        <p14:creationId xmlns:p14="http://schemas.microsoft.com/office/powerpoint/2010/main" val="3176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423D6F5-49FC-4FC3-8E0B-3E7C95E192B1}"/>
              </a:ext>
            </a:extLst>
          </p:cNvPr>
          <p:cNvGraphicFramePr>
            <a:graphicFrameLocks/>
          </p:cNvGraphicFramePr>
          <p:nvPr>
            <p:extLst>
              <p:ext uri="{D42A27DB-BD31-4B8C-83A1-F6EECF244321}">
                <p14:modId xmlns:p14="http://schemas.microsoft.com/office/powerpoint/2010/main" val="3547876384"/>
              </p:ext>
            </p:extLst>
          </p:nvPr>
        </p:nvGraphicFramePr>
        <p:xfrm>
          <a:off x="722312" y="1905000"/>
          <a:ext cx="10744200" cy="328803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88F3B64A-2A1A-4D31-8801-6F402FB46824}"/>
              </a:ext>
            </a:extLst>
          </p:cNvPr>
          <p:cNvSpPr txBox="1"/>
          <p:nvPr/>
        </p:nvSpPr>
        <p:spPr>
          <a:xfrm>
            <a:off x="1293812" y="685800"/>
            <a:ext cx="9982200" cy="769441"/>
          </a:xfrm>
          <a:prstGeom prst="rect">
            <a:avLst/>
          </a:prstGeom>
          <a:noFill/>
        </p:spPr>
        <p:txBody>
          <a:bodyPr wrap="square" rtlCol="0">
            <a:spAutoFit/>
          </a:bodyPr>
          <a:lstStyle/>
          <a:p>
            <a:r>
              <a:rPr lang="en-US" sz="4400" dirty="0"/>
              <a:t>Findings from Churn Model</a:t>
            </a:r>
          </a:p>
        </p:txBody>
      </p:sp>
      <p:sp>
        <p:nvSpPr>
          <p:cNvPr id="8" name="TextBox 7">
            <a:extLst>
              <a:ext uri="{FF2B5EF4-FFF2-40B4-BE49-F238E27FC236}">
                <a16:creationId xmlns:a16="http://schemas.microsoft.com/office/drawing/2014/main" id="{C014AC2A-4E89-426B-A8FC-CC67B0186775}"/>
              </a:ext>
            </a:extLst>
          </p:cNvPr>
          <p:cNvSpPr txBox="1"/>
          <p:nvPr/>
        </p:nvSpPr>
        <p:spPr>
          <a:xfrm>
            <a:off x="7542212" y="1371600"/>
            <a:ext cx="3630705" cy="461665"/>
          </a:xfrm>
          <a:prstGeom prst="rect">
            <a:avLst/>
          </a:prstGeom>
          <a:noFill/>
        </p:spPr>
        <p:txBody>
          <a:bodyPr wrap="square" rtlCol="0">
            <a:spAutoFit/>
          </a:bodyPr>
          <a:lstStyle/>
          <a:p>
            <a:r>
              <a:rPr lang="en-US" dirty="0"/>
              <a:t>Variable Importance</a:t>
            </a:r>
          </a:p>
        </p:txBody>
      </p:sp>
    </p:spTree>
    <p:extLst>
      <p:ext uri="{BB962C8B-B14F-4D97-AF65-F5344CB8AC3E}">
        <p14:creationId xmlns:p14="http://schemas.microsoft.com/office/powerpoint/2010/main" val="402786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ABBD6-A58F-435D-9B8A-A78B16A4ACEB}"/>
              </a:ext>
            </a:extLst>
          </p:cNvPr>
          <p:cNvSpPr txBox="1"/>
          <p:nvPr/>
        </p:nvSpPr>
        <p:spPr>
          <a:xfrm>
            <a:off x="1293812" y="693138"/>
            <a:ext cx="7645941" cy="769441"/>
          </a:xfrm>
          <a:prstGeom prst="rect">
            <a:avLst/>
          </a:prstGeom>
          <a:noFill/>
        </p:spPr>
        <p:txBody>
          <a:bodyPr wrap="square" rtlCol="0">
            <a:spAutoFit/>
          </a:bodyPr>
          <a:lstStyle/>
          <a:p>
            <a:r>
              <a:rPr lang="en-US" sz="4400" dirty="0"/>
              <a:t>Findings from Margin Model</a:t>
            </a:r>
          </a:p>
        </p:txBody>
      </p:sp>
      <p:sp>
        <p:nvSpPr>
          <p:cNvPr id="3" name="Rectangle 2">
            <a:extLst>
              <a:ext uri="{FF2B5EF4-FFF2-40B4-BE49-F238E27FC236}">
                <a16:creationId xmlns:a16="http://schemas.microsoft.com/office/drawing/2014/main" id="{DBF854C2-B0C1-4284-882A-307A3E827A24}"/>
              </a:ext>
            </a:extLst>
          </p:cNvPr>
          <p:cNvSpPr/>
          <p:nvPr/>
        </p:nvSpPr>
        <p:spPr>
          <a:xfrm>
            <a:off x="2295264" y="3925040"/>
            <a:ext cx="9285547" cy="830997"/>
          </a:xfrm>
          <a:prstGeom prst="rect">
            <a:avLst/>
          </a:prstGeom>
        </p:spPr>
        <p:txBody>
          <a:bodyPr wrap="square">
            <a:spAutoFit/>
          </a:bodyPr>
          <a:lstStyle/>
          <a:p>
            <a:pPr marL="457200"/>
            <a:r>
              <a:rPr lang="en-US" dirty="0">
                <a:solidFill>
                  <a:srgbClr val="000000"/>
                </a:solidFill>
              </a:rPr>
              <a:t>Purchase amount of past 36 months was the most important indicator for predicting the margin of a customer</a:t>
            </a:r>
          </a:p>
        </p:txBody>
      </p:sp>
      <p:pic>
        <p:nvPicPr>
          <p:cNvPr id="4" name="Picture 2" descr="https://lh5.googleusercontent.com/bfMcz_UbyTnWXdEO3Mn22kqhADy0ZI-BfiTst5yeovkEUsK8QyjhxTMSKbKccyz6dEZBVVL0gJiqYmgjQZ3Df_2Qw8cZLMMorKRWPsVkM99Irf4EnZVA8_9tbSZD2CBaUCo6XABx4Lc">
            <a:extLst>
              <a:ext uri="{FF2B5EF4-FFF2-40B4-BE49-F238E27FC236}">
                <a16:creationId xmlns:a16="http://schemas.microsoft.com/office/drawing/2014/main" id="{9B34D9A4-F3DA-4F85-BED5-F2F562BE86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8176" y="2192846"/>
            <a:ext cx="740444" cy="7404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lh5.googleusercontent.com/-I3igQaoihP9H3VXh_M_XVDa4WbZS_RPARYr7_Q2G-9HrMIgy42y5paw_c_lx2Gd19pZb2XJpU8KRlO82e-tXoIvuMtnPKlLEw4JBqStS7FcwEl990nf9Ln9UExRQZWcDBqUbTHeJ4g">
            <a:extLst>
              <a:ext uri="{FF2B5EF4-FFF2-40B4-BE49-F238E27FC236}">
                <a16:creationId xmlns:a16="http://schemas.microsoft.com/office/drawing/2014/main" id="{A482A644-D696-495C-BBAA-1BA54DE9E3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790" y="4060046"/>
            <a:ext cx="663830" cy="56098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C35D197-1B3A-46F2-9E53-23046DAE57B5}"/>
              </a:ext>
            </a:extLst>
          </p:cNvPr>
          <p:cNvSpPr txBox="1"/>
          <p:nvPr/>
        </p:nvSpPr>
        <p:spPr>
          <a:xfrm>
            <a:off x="2219064" y="1962904"/>
            <a:ext cx="9361747" cy="1200329"/>
          </a:xfrm>
          <a:prstGeom prst="rect">
            <a:avLst/>
          </a:prstGeom>
          <a:noFill/>
        </p:spPr>
        <p:txBody>
          <a:bodyPr wrap="square" rtlCol="0">
            <a:spAutoFit/>
          </a:bodyPr>
          <a:lstStyle/>
          <a:p>
            <a:pPr marL="457200"/>
            <a:r>
              <a:rPr lang="en-US" dirty="0">
                <a:solidFill>
                  <a:srgbClr val="000000"/>
                </a:solidFill>
              </a:rPr>
              <a:t>Diamond tier, both this year and previous year; had the highest positive association; meaning whether a customer is or was in diamond tier is the best predictor for their margin</a:t>
            </a:r>
          </a:p>
        </p:txBody>
      </p:sp>
    </p:spTree>
    <p:extLst>
      <p:ext uri="{BB962C8B-B14F-4D97-AF65-F5344CB8AC3E}">
        <p14:creationId xmlns:p14="http://schemas.microsoft.com/office/powerpoint/2010/main" val="240349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CFEE72-87BD-4016-817E-BE8082989D0F}"/>
              </a:ext>
            </a:extLst>
          </p:cNvPr>
          <p:cNvSpPr>
            <a:spLocks noGrp="1"/>
          </p:cNvSpPr>
          <p:nvPr>
            <p:ph type="title"/>
          </p:nvPr>
        </p:nvSpPr>
        <p:spPr>
          <a:xfrm>
            <a:off x="1218883" y="152400"/>
            <a:ext cx="9751060" cy="1295400"/>
          </a:xfrm>
        </p:spPr>
        <p:txBody>
          <a:bodyPr/>
          <a:lstStyle/>
          <a:p>
            <a:r>
              <a:rPr lang="en-US" dirty="0"/>
              <a:t>CFV Calculation</a:t>
            </a:r>
          </a:p>
        </p:txBody>
      </p:sp>
      <p:sp>
        <p:nvSpPr>
          <p:cNvPr id="5" name="Arrow: Right 4">
            <a:extLst>
              <a:ext uri="{FF2B5EF4-FFF2-40B4-BE49-F238E27FC236}">
                <a16:creationId xmlns:a16="http://schemas.microsoft.com/office/drawing/2014/main" id="{9EC866F8-F494-4C77-8CDB-7BD631763144}"/>
              </a:ext>
            </a:extLst>
          </p:cNvPr>
          <p:cNvSpPr/>
          <p:nvPr/>
        </p:nvSpPr>
        <p:spPr>
          <a:xfrm rot="2700000">
            <a:off x="4309540" y="3014658"/>
            <a:ext cx="603025" cy="484506"/>
          </a:xfrm>
          <a:prstGeom prst="rightArrow">
            <a:avLst/>
          </a:prstGeom>
          <a:solidFill>
            <a:srgbClr val="89C0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9" name="Arrow: Right 8">
            <a:extLst>
              <a:ext uri="{FF2B5EF4-FFF2-40B4-BE49-F238E27FC236}">
                <a16:creationId xmlns:a16="http://schemas.microsoft.com/office/drawing/2014/main" id="{CDCBA62E-A425-4033-97FC-025A088E00C5}"/>
              </a:ext>
            </a:extLst>
          </p:cNvPr>
          <p:cNvSpPr/>
          <p:nvPr/>
        </p:nvSpPr>
        <p:spPr>
          <a:xfrm rot="8175682">
            <a:off x="7037000" y="2982678"/>
            <a:ext cx="672916" cy="484506"/>
          </a:xfrm>
          <a:prstGeom prst="rightArrow">
            <a:avLst/>
          </a:prstGeom>
          <a:solidFill>
            <a:srgbClr val="89C0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8" name="Group 7">
            <a:extLst>
              <a:ext uri="{FF2B5EF4-FFF2-40B4-BE49-F238E27FC236}">
                <a16:creationId xmlns:a16="http://schemas.microsoft.com/office/drawing/2014/main" id="{41BB8202-54EB-4123-AB34-8CACE9C4710A}"/>
              </a:ext>
            </a:extLst>
          </p:cNvPr>
          <p:cNvGrpSpPr/>
          <p:nvPr/>
        </p:nvGrpSpPr>
        <p:grpSpPr>
          <a:xfrm>
            <a:off x="2817812" y="1750487"/>
            <a:ext cx="2274141" cy="1066800"/>
            <a:chOff x="543670" y="1752600"/>
            <a:chExt cx="2274141" cy="1066800"/>
          </a:xfrm>
        </p:grpSpPr>
        <p:sp>
          <p:nvSpPr>
            <p:cNvPr id="3" name="Oval 2">
              <a:extLst>
                <a:ext uri="{FF2B5EF4-FFF2-40B4-BE49-F238E27FC236}">
                  <a16:creationId xmlns:a16="http://schemas.microsoft.com/office/drawing/2014/main" id="{75526484-525A-4CED-90C8-77008FAB444A}"/>
                </a:ext>
              </a:extLst>
            </p:cNvPr>
            <p:cNvSpPr/>
            <p:nvPr/>
          </p:nvSpPr>
          <p:spPr>
            <a:xfrm>
              <a:off x="543670" y="1752600"/>
              <a:ext cx="2274141"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F50DC3-20BA-4258-B7B4-6B67A9FA9044}"/>
                </a:ext>
              </a:extLst>
            </p:cNvPr>
            <p:cNvSpPr txBox="1"/>
            <p:nvPr/>
          </p:nvSpPr>
          <p:spPr>
            <a:xfrm>
              <a:off x="695539" y="2048120"/>
              <a:ext cx="1981731" cy="461545"/>
            </a:xfrm>
            <a:prstGeom prst="rect">
              <a:avLst/>
            </a:prstGeom>
            <a:noFill/>
            <a:ln>
              <a:solidFill>
                <a:schemeClr val="bg1"/>
              </a:solidFill>
            </a:ln>
          </p:spPr>
          <p:txBody>
            <a:bodyPr wrap="square" rtlCol="0">
              <a:spAutoFit/>
            </a:bodyPr>
            <a:lstStyle/>
            <a:p>
              <a:r>
                <a:rPr lang="en-US" sz="2399" dirty="0"/>
                <a:t>Churn Model</a:t>
              </a:r>
            </a:p>
          </p:txBody>
        </p:sp>
      </p:grpSp>
      <p:grpSp>
        <p:nvGrpSpPr>
          <p:cNvPr id="12" name="Group 11">
            <a:extLst>
              <a:ext uri="{FF2B5EF4-FFF2-40B4-BE49-F238E27FC236}">
                <a16:creationId xmlns:a16="http://schemas.microsoft.com/office/drawing/2014/main" id="{EE175354-E32A-4A8B-B902-8AD55BA99B4B}"/>
              </a:ext>
            </a:extLst>
          </p:cNvPr>
          <p:cNvGrpSpPr/>
          <p:nvPr/>
        </p:nvGrpSpPr>
        <p:grpSpPr>
          <a:xfrm>
            <a:off x="6754572" y="1750487"/>
            <a:ext cx="2274141" cy="1066800"/>
            <a:chOff x="7313612" y="811584"/>
            <a:chExt cx="2274141" cy="1066800"/>
          </a:xfrm>
        </p:grpSpPr>
        <p:sp>
          <p:nvSpPr>
            <p:cNvPr id="10" name="Oval 9">
              <a:extLst>
                <a:ext uri="{FF2B5EF4-FFF2-40B4-BE49-F238E27FC236}">
                  <a16:creationId xmlns:a16="http://schemas.microsoft.com/office/drawing/2014/main" id="{E0DD6FB8-66E8-49AB-9D1C-9A130D9E3089}"/>
                </a:ext>
              </a:extLst>
            </p:cNvPr>
            <p:cNvSpPr/>
            <p:nvPr/>
          </p:nvSpPr>
          <p:spPr>
            <a:xfrm>
              <a:off x="7313612" y="811584"/>
              <a:ext cx="2274141"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F4AD69-5B6A-4379-9215-9CB71B07C5DB}"/>
                </a:ext>
              </a:extLst>
            </p:cNvPr>
            <p:cNvSpPr txBox="1"/>
            <p:nvPr/>
          </p:nvSpPr>
          <p:spPr>
            <a:xfrm>
              <a:off x="7434711" y="1124396"/>
              <a:ext cx="2120078" cy="461545"/>
            </a:xfrm>
            <a:prstGeom prst="rect">
              <a:avLst/>
            </a:prstGeom>
            <a:noFill/>
          </p:spPr>
          <p:txBody>
            <a:bodyPr wrap="square" rtlCol="0">
              <a:spAutoFit/>
            </a:bodyPr>
            <a:lstStyle/>
            <a:p>
              <a:r>
                <a:rPr lang="en-US" sz="2399" dirty="0"/>
                <a:t>Margin Model</a:t>
              </a:r>
            </a:p>
          </p:txBody>
        </p:sp>
      </p:grpSp>
      <p:grpSp>
        <p:nvGrpSpPr>
          <p:cNvPr id="34" name="Group 33">
            <a:extLst>
              <a:ext uri="{FF2B5EF4-FFF2-40B4-BE49-F238E27FC236}">
                <a16:creationId xmlns:a16="http://schemas.microsoft.com/office/drawing/2014/main" id="{D7D4236D-7228-47D6-ADD3-C345FAA74718}"/>
              </a:ext>
            </a:extLst>
          </p:cNvPr>
          <p:cNvGrpSpPr/>
          <p:nvPr/>
        </p:nvGrpSpPr>
        <p:grpSpPr>
          <a:xfrm>
            <a:off x="4722812" y="3276600"/>
            <a:ext cx="2405875" cy="1174227"/>
            <a:chOff x="7181878" y="704157"/>
            <a:chExt cx="2405875" cy="1174227"/>
          </a:xfrm>
        </p:grpSpPr>
        <p:sp>
          <p:nvSpPr>
            <p:cNvPr id="35" name="Oval 34">
              <a:extLst>
                <a:ext uri="{FF2B5EF4-FFF2-40B4-BE49-F238E27FC236}">
                  <a16:creationId xmlns:a16="http://schemas.microsoft.com/office/drawing/2014/main" id="{462B76C0-DA42-44D3-847C-D1D602223A04}"/>
                </a:ext>
              </a:extLst>
            </p:cNvPr>
            <p:cNvSpPr/>
            <p:nvPr/>
          </p:nvSpPr>
          <p:spPr>
            <a:xfrm>
              <a:off x="7181878" y="704157"/>
              <a:ext cx="2405875" cy="117422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7983D6A3-403F-466E-B8DF-43BE12F186D3}"/>
                </a:ext>
              </a:extLst>
            </p:cNvPr>
            <p:cNvSpPr txBox="1"/>
            <p:nvPr/>
          </p:nvSpPr>
          <p:spPr>
            <a:xfrm>
              <a:off x="7348828" y="1022010"/>
              <a:ext cx="2089459" cy="461537"/>
            </a:xfrm>
            <a:prstGeom prst="rect">
              <a:avLst/>
            </a:prstGeom>
            <a:solidFill>
              <a:schemeClr val="bg1"/>
            </a:solidFill>
            <a:ln>
              <a:solidFill>
                <a:schemeClr val="bg1"/>
              </a:solidFill>
            </a:ln>
          </p:spPr>
          <p:txBody>
            <a:bodyPr wrap="square" rtlCol="0">
              <a:spAutoFit/>
            </a:bodyPr>
            <a:lstStyle/>
            <a:p>
              <a:r>
                <a:rPr lang="en-US" sz="2399" dirty="0"/>
                <a:t>Calculate CFV</a:t>
              </a:r>
            </a:p>
          </p:txBody>
        </p:sp>
      </p:grpSp>
      <p:grpSp>
        <p:nvGrpSpPr>
          <p:cNvPr id="72" name="Group 71">
            <a:extLst>
              <a:ext uri="{FF2B5EF4-FFF2-40B4-BE49-F238E27FC236}">
                <a16:creationId xmlns:a16="http://schemas.microsoft.com/office/drawing/2014/main" id="{407C8252-AA37-4983-9AA8-BBB4E968459A}"/>
              </a:ext>
            </a:extLst>
          </p:cNvPr>
          <p:cNvGrpSpPr/>
          <p:nvPr/>
        </p:nvGrpSpPr>
        <p:grpSpPr>
          <a:xfrm>
            <a:off x="2436812" y="4457226"/>
            <a:ext cx="7884944" cy="837189"/>
            <a:chOff x="2428628" y="4579462"/>
            <a:chExt cx="7884944" cy="837189"/>
          </a:xfrm>
        </p:grpSpPr>
        <p:grpSp>
          <p:nvGrpSpPr>
            <p:cNvPr id="13" name="Group 12">
              <a:extLst>
                <a:ext uri="{FF2B5EF4-FFF2-40B4-BE49-F238E27FC236}">
                  <a16:creationId xmlns:a16="http://schemas.microsoft.com/office/drawing/2014/main" id="{C46030DC-AF89-4572-82ED-54C3CCA12CDC}"/>
                </a:ext>
              </a:extLst>
            </p:cNvPr>
            <p:cNvGrpSpPr/>
            <p:nvPr/>
          </p:nvGrpSpPr>
          <p:grpSpPr>
            <a:xfrm>
              <a:off x="3405713" y="4579462"/>
              <a:ext cx="5708778" cy="348104"/>
              <a:chOff x="3713309" y="4043439"/>
              <a:chExt cx="5708778" cy="348104"/>
            </a:xfrm>
          </p:grpSpPr>
          <p:sp>
            <p:nvSpPr>
              <p:cNvPr id="14" name="Freeform: Shape 13">
                <a:extLst>
                  <a:ext uri="{FF2B5EF4-FFF2-40B4-BE49-F238E27FC236}">
                    <a16:creationId xmlns:a16="http://schemas.microsoft.com/office/drawing/2014/main" id="{7006683A-28B1-4ADF-B9E7-35D50CA31996}"/>
                  </a:ext>
                </a:extLst>
              </p:cNvPr>
              <p:cNvSpPr/>
              <p:nvPr/>
            </p:nvSpPr>
            <p:spPr>
              <a:xfrm>
                <a:off x="6326494" y="4043439"/>
                <a:ext cx="3095593" cy="348104"/>
              </a:xfrm>
              <a:custGeom>
                <a:avLst/>
                <a:gdLst/>
                <a:ahLst/>
                <a:cxnLst/>
                <a:rect l="0" t="0" r="0" b="0"/>
                <a:pathLst>
                  <a:path>
                    <a:moveTo>
                      <a:pt x="0" y="0"/>
                    </a:moveTo>
                    <a:lnTo>
                      <a:pt x="0" y="257334"/>
                    </a:lnTo>
                    <a:lnTo>
                      <a:pt x="3095593" y="257334"/>
                    </a:lnTo>
                    <a:lnTo>
                      <a:pt x="3095593" y="348104"/>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Shape 14">
                <a:extLst>
                  <a:ext uri="{FF2B5EF4-FFF2-40B4-BE49-F238E27FC236}">
                    <a16:creationId xmlns:a16="http://schemas.microsoft.com/office/drawing/2014/main" id="{4D30E56F-908E-4468-946B-5D4C91633CA1}"/>
                  </a:ext>
                </a:extLst>
              </p:cNvPr>
              <p:cNvSpPr/>
              <p:nvPr/>
            </p:nvSpPr>
            <p:spPr>
              <a:xfrm>
                <a:off x="6326494" y="4043439"/>
                <a:ext cx="1583005" cy="348104"/>
              </a:xfrm>
              <a:custGeom>
                <a:avLst/>
                <a:gdLst/>
                <a:ahLst/>
                <a:cxnLst/>
                <a:rect l="0" t="0" r="0" b="0"/>
                <a:pathLst>
                  <a:path>
                    <a:moveTo>
                      <a:pt x="0" y="0"/>
                    </a:moveTo>
                    <a:lnTo>
                      <a:pt x="0" y="257334"/>
                    </a:lnTo>
                    <a:lnTo>
                      <a:pt x="1583005" y="257334"/>
                    </a:lnTo>
                    <a:lnTo>
                      <a:pt x="1583005" y="348104"/>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5CB89202-B290-4B9B-B064-F76C733595E4}"/>
                  </a:ext>
                </a:extLst>
              </p:cNvPr>
              <p:cNvSpPr/>
              <p:nvPr/>
            </p:nvSpPr>
            <p:spPr>
              <a:xfrm>
                <a:off x="5852227" y="4043439"/>
                <a:ext cx="474266" cy="348104"/>
              </a:xfrm>
              <a:custGeom>
                <a:avLst/>
                <a:gdLst/>
                <a:ahLst/>
                <a:cxnLst/>
                <a:rect l="0" t="0" r="0" b="0"/>
                <a:pathLst>
                  <a:path>
                    <a:moveTo>
                      <a:pt x="474266" y="0"/>
                    </a:moveTo>
                    <a:lnTo>
                      <a:pt x="474266" y="257334"/>
                    </a:lnTo>
                    <a:lnTo>
                      <a:pt x="0" y="257334"/>
                    </a:lnTo>
                    <a:lnTo>
                      <a:pt x="0" y="348104"/>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Shape 16">
                <a:extLst>
                  <a:ext uri="{FF2B5EF4-FFF2-40B4-BE49-F238E27FC236}">
                    <a16:creationId xmlns:a16="http://schemas.microsoft.com/office/drawing/2014/main" id="{B95BFE6E-7ECB-4057-B9D2-CD0069D4372D}"/>
                  </a:ext>
                </a:extLst>
              </p:cNvPr>
              <p:cNvSpPr/>
              <p:nvPr/>
            </p:nvSpPr>
            <p:spPr>
              <a:xfrm>
                <a:off x="3713309" y="4043439"/>
                <a:ext cx="2613184" cy="348104"/>
              </a:xfrm>
              <a:custGeom>
                <a:avLst/>
                <a:gdLst/>
                <a:ahLst/>
                <a:cxnLst/>
                <a:rect l="0" t="0" r="0" b="0"/>
                <a:pathLst>
                  <a:path>
                    <a:moveTo>
                      <a:pt x="2613184" y="0"/>
                    </a:moveTo>
                    <a:lnTo>
                      <a:pt x="2613184" y="257334"/>
                    </a:lnTo>
                    <a:lnTo>
                      <a:pt x="0" y="257334"/>
                    </a:lnTo>
                    <a:lnTo>
                      <a:pt x="0" y="348104"/>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dirty="0"/>
              </a:p>
            </p:txBody>
          </p:sp>
        </p:grpSp>
        <p:grpSp>
          <p:nvGrpSpPr>
            <p:cNvPr id="65" name="Group 64">
              <a:extLst>
                <a:ext uri="{FF2B5EF4-FFF2-40B4-BE49-F238E27FC236}">
                  <a16:creationId xmlns:a16="http://schemas.microsoft.com/office/drawing/2014/main" id="{E472AD90-061E-4160-A5DD-EC5D803ABCD1}"/>
                </a:ext>
              </a:extLst>
            </p:cNvPr>
            <p:cNvGrpSpPr/>
            <p:nvPr/>
          </p:nvGrpSpPr>
          <p:grpSpPr>
            <a:xfrm>
              <a:off x="2428628" y="4943353"/>
              <a:ext cx="1797616" cy="470161"/>
              <a:chOff x="2428628" y="4943353"/>
              <a:chExt cx="1797616" cy="470161"/>
            </a:xfrm>
          </p:grpSpPr>
          <p:sp>
            <p:nvSpPr>
              <p:cNvPr id="54" name="Rectangle 53">
                <a:extLst>
                  <a:ext uri="{FF2B5EF4-FFF2-40B4-BE49-F238E27FC236}">
                    <a16:creationId xmlns:a16="http://schemas.microsoft.com/office/drawing/2014/main" id="{4761E142-E87E-4877-92FA-7C32BD86711D}"/>
                  </a:ext>
                </a:extLst>
              </p:cNvPr>
              <p:cNvSpPr/>
              <p:nvPr/>
            </p:nvSpPr>
            <p:spPr>
              <a:xfrm>
                <a:off x="2428628" y="4946504"/>
                <a:ext cx="1797616" cy="467010"/>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B4B6ADC3-76F9-45A2-BA0B-05803F47421B}"/>
                  </a:ext>
                </a:extLst>
              </p:cNvPr>
              <p:cNvSpPr txBox="1"/>
              <p:nvPr/>
            </p:nvSpPr>
            <p:spPr>
              <a:xfrm>
                <a:off x="2500025" y="4943353"/>
                <a:ext cx="1637032" cy="461665"/>
              </a:xfrm>
              <a:prstGeom prst="rect">
                <a:avLst/>
              </a:prstGeom>
              <a:noFill/>
            </p:spPr>
            <p:txBody>
              <a:bodyPr wrap="square" rtlCol="0">
                <a:spAutoFit/>
              </a:bodyPr>
              <a:lstStyle/>
              <a:p>
                <a:r>
                  <a:rPr lang="en-US" dirty="0"/>
                  <a:t>Underdogs</a:t>
                </a:r>
              </a:p>
            </p:txBody>
          </p:sp>
        </p:grpSp>
        <p:grpSp>
          <p:nvGrpSpPr>
            <p:cNvPr id="67" name="Group 66">
              <a:extLst>
                <a:ext uri="{FF2B5EF4-FFF2-40B4-BE49-F238E27FC236}">
                  <a16:creationId xmlns:a16="http://schemas.microsoft.com/office/drawing/2014/main" id="{F454D987-FD8C-47E3-BEC0-062C102B31A0}"/>
                </a:ext>
              </a:extLst>
            </p:cNvPr>
            <p:cNvGrpSpPr/>
            <p:nvPr/>
          </p:nvGrpSpPr>
          <p:grpSpPr>
            <a:xfrm>
              <a:off x="4462486" y="4940681"/>
              <a:ext cx="1797616" cy="473302"/>
              <a:chOff x="4462486" y="4940681"/>
              <a:chExt cx="1797616" cy="473302"/>
            </a:xfrm>
          </p:grpSpPr>
          <p:sp>
            <p:nvSpPr>
              <p:cNvPr id="60" name="Rectangle 59">
                <a:extLst>
                  <a:ext uri="{FF2B5EF4-FFF2-40B4-BE49-F238E27FC236}">
                    <a16:creationId xmlns:a16="http://schemas.microsoft.com/office/drawing/2014/main" id="{D48D3E65-1B34-460C-B645-9EB64C710F70}"/>
                  </a:ext>
                </a:extLst>
              </p:cNvPr>
              <p:cNvSpPr/>
              <p:nvPr/>
            </p:nvSpPr>
            <p:spPr>
              <a:xfrm>
                <a:off x="4462486" y="4940681"/>
                <a:ext cx="1797616" cy="467010"/>
              </a:xfrm>
              <a:prstGeom prst="rect">
                <a:avLst/>
              </a:prstGeom>
              <a:solidFill>
                <a:srgbClr val="FFF0C4"/>
              </a:solidFill>
              <a:ln>
                <a:solidFill>
                  <a:srgbClr val="FFF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47D5EDD0-5654-4186-9B24-3F1127ED98D5}"/>
                  </a:ext>
                </a:extLst>
              </p:cNvPr>
              <p:cNvSpPr txBox="1"/>
              <p:nvPr/>
            </p:nvSpPr>
            <p:spPr>
              <a:xfrm>
                <a:off x="4523685" y="4952318"/>
                <a:ext cx="1600200" cy="461665"/>
              </a:xfrm>
              <a:prstGeom prst="rect">
                <a:avLst/>
              </a:prstGeom>
              <a:noFill/>
            </p:spPr>
            <p:txBody>
              <a:bodyPr wrap="square" rtlCol="0">
                <a:spAutoFit/>
              </a:bodyPr>
              <a:lstStyle/>
              <a:p>
                <a:r>
                  <a:rPr lang="en-US" dirty="0"/>
                  <a:t>Cash-cows</a:t>
                </a:r>
              </a:p>
            </p:txBody>
          </p:sp>
        </p:grpSp>
        <p:grpSp>
          <p:nvGrpSpPr>
            <p:cNvPr id="69" name="Group 68">
              <a:extLst>
                <a:ext uri="{FF2B5EF4-FFF2-40B4-BE49-F238E27FC236}">
                  <a16:creationId xmlns:a16="http://schemas.microsoft.com/office/drawing/2014/main" id="{CA4AE28B-377E-452C-8CF9-9C0AF1CF5904}"/>
                </a:ext>
              </a:extLst>
            </p:cNvPr>
            <p:cNvGrpSpPr/>
            <p:nvPr/>
          </p:nvGrpSpPr>
          <p:grpSpPr>
            <a:xfrm>
              <a:off x="6514135" y="4945585"/>
              <a:ext cx="1797616" cy="471066"/>
              <a:chOff x="6514135" y="4945585"/>
              <a:chExt cx="1797616" cy="471066"/>
            </a:xfrm>
          </p:grpSpPr>
          <p:sp>
            <p:nvSpPr>
              <p:cNvPr id="62" name="Rectangle 61">
                <a:extLst>
                  <a:ext uri="{FF2B5EF4-FFF2-40B4-BE49-F238E27FC236}">
                    <a16:creationId xmlns:a16="http://schemas.microsoft.com/office/drawing/2014/main" id="{7E9B1761-772C-4E12-A449-5FCA5CA0D68E}"/>
                  </a:ext>
                </a:extLst>
              </p:cNvPr>
              <p:cNvSpPr/>
              <p:nvPr/>
            </p:nvSpPr>
            <p:spPr>
              <a:xfrm>
                <a:off x="6514135" y="4949641"/>
                <a:ext cx="1797616" cy="467010"/>
              </a:xfrm>
              <a:prstGeom prst="rect">
                <a:avLst/>
              </a:prstGeom>
              <a:solidFill>
                <a:srgbClr val="FFF0C4"/>
              </a:solidFill>
              <a:ln>
                <a:solidFill>
                  <a:srgbClr val="FFF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0814448-3C57-4E5A-8FD8-B6C20D3EC4BB}"/>
                  </a:ext>
                </a:extLst>
              </p:cNvPr>
              <p:cNvSpPr txBox="1"/>
              <p:nvPr/>
            </p:nvSpPr>
            <p:spPr>
              <a:xfrm>
                <a:off x="6680140" y="4945585"/>
                <a:ext cx="1524000" cy="457200"/>
              </a:xfrm>
              <a:prstGeom prst="rect">
                <a:avLst/>
              </a:prstGeom>
              <a:noFill/>
            </p:spPr>
            <p:txBody>
              <a:bodyPr wrap="square" rtlCol="0">
                <a:spAutoFit/>
              </a:bodyPr>
              <a:lstStyle/>
              <a:p>
                <a:r>
                  <a:rPr lang="en-US" dirty="0"/>
                  <a:t>Wild cats</a:t>
                </a:r>
              </a:p>
            </p:txBody>
          </p:sp>
        </p:grpSp>
        <p:grpSp>
          <p:nvGrpSpPr>
            <p:cNvPr id="71" name="Group 70">
              <a:extLst>
                <a:ext uri="{FF2B5EF4-FFF2-40B4-BE49-F238E27FC236}">
                  <a16:creationId xmlns:a16="http://schemas.microsoft.com/office/drawing/2014/main" id="{458E90E6-20F1-4186-A760-4F6A8359EF60}"/>
                </a:ext>
              </a:extLst>
            </p:cNvPr>
            <p:cNvGrpSpPr/>
            <p:nvPr/>
          </p:nvGrpSpPr>
          <p:grpSpPr>
            <a:xfrm>
              <a:off x="8515956" y="4940681"/>
              <a:ext cx="1797616" cy="475970"/>
              <a:chOff x="8515956" y="4940681"/>
              <a:chExt cx="1797616" cy="475970"/>
            </a:xfrm>
          </p:grpSpPr>
          <p:sp>
            <p:nvSpPr>
              <p:cNvPr id="61" name="Rectangle 60">
                <a:extLst>
                  <a:ext uri="{FF2B5EF4-FFF2-40B4-BE49-F238E27FC236}">
                    <a16:creationId xmlns:a16="http://schemas.microsoft.com/office/drawing/2014/main" id="{2A15E352-3DD7-4AC8-B426-13DA72A30115}"/>
                  </a:ext>
                </a:extLst>
              </p:cNvPr>
              <p:cNvSpPr/>
              <p:nvPr/>
            </p:nvSpPr>
            <p:spPr>
              <a:xfrm>
                <a:off x="8515956" y="4949641"/>
                <a:ext cx="1797616" cy="46701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56C3FA9-D9C8-47C6-A1E1-ED49897EB3C6}"/>
                  </a:ext>
                </a:extLst>
              </p:cNvPr>
              <p:cNvSpPr txBox="1"/>
              <p:nvPr/>
            </p:nvSpPr>
            <p:spPr>
              <a:xfrm>
                <a:off x="8884776" y="4940681"/>
                <a:ext cx="838200" cy="461665"/>
              </a:xfrm>
              <a:prstGeom prst="rect">
                <a:avLst/>
              </a:prstGeom>
              <a:noFill/>
            </p:spPr>
            <p:txBody>
              <a:bodyPr wrap="square" rtlCol="0">
                <a:spAutoFit/>
              </a:bodyPr>
              <a:lstStyle/>
              <a:p>
                <a:r>
                  <a:rPr lang="en-US" dirty="0"/>
                  <a:t>Stars</a:t>
                </a:r>
              </a:p>
            </p:txBody>
          </p:sp>
        </p:grpSp>
      </p:grpSp>
    </p:spTree>
    <p:extLst>
      <p:ext uri="{BB962C8B-B14F-4D97-AF65-F5344CB8AC3E}">
        <p14:creationId xmlns:p14="http://schemas.microsoft.com/office/powerpoint/2010/main" val="38661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B5-8E7C-44FB-9E26-FCFAE00AE2BD}"/>
              </a:ext>
            </a:extLst>
          </p:cNvPr>
          <p:cNvSpPr>
            <a:spLocks noGrp="1"/>
          </p:cNvSpPr>
          <p:nvPr>
            <p:ph type="title"/>
          </p:nvPr>
        </p:nvSpPr>
        <p:spPr>
          <a:xfrm>
            <a:off x="1293812" y="571527"/>
            <a:ext cx="3984408" cy="818721"/>
          </a:xfrm>
        </p:spPr>
        <p:txBody>
          <a:bodyPr>
            <a:normAutofit fontScale="90000"/>
          </a:bodyPr>
          <a:lstStyle/>
          <a:p>
            <a:r>
              <a:rPr lang="en-US" dirty="0"/>
              <a:t>Customer Profiling</a:t>
            </a:r>
          </a:p>
        </p:txBody>
      </p:sp>
      <p:grpSp>
        <p:nvGrpSpPr>
          <p:cNvPr id="6" name="Group 5">
            <a:extLst>
              <a:ext uri="{FF2B5EF4-FFF2-40B4-BE49-F238E27FC236}">
                <a16:creationId xmlns:a16="http://schemas.microsoft.com/office/drawing/2014/main" id="{FFF9158B-758C-4230-989D-B3C813DA7E81}"/>
              </a:ext>
            </a:extLst>
          </p:cNvPr>
          <p:cNvGrpSpPr/>
          <p:nvPr/>
        </p:nvGrpSpPr>
        <p:grpSpPr>
          <a:xfrm>
            <a:off x="434673" y="1431753"/>
            <a:ext cx="6591618" cy="4862045"/>
            <a:chOff x="434786" y="1431233"/>
            <a:chExt cx="6593335" cy="4863311"/>
          </a:xfrm>
        </p:grpSpPr>
        <p:grpSp>
          <p:nvGrpSpPr>
            <p:cNvPr id="4" name="Group 3">
              <a:extLst>
                <a:ext uri="{FF2B5EF4-FFF2-40B4-BE49-F238E27FC236}">
                  <a16:creationId xmlns:a16="http://schemas.microsoft.com/office/drawing/2014/main" id="{1A002B3E-9049-4DFC-870F-BC739C4E5E29}"/>
                </a:ext>
              </a:extLst>
            </p:cNvPr>
            <p:cNvGrpSpPr/>
            <p:nvPr/>
          </p:nvGrpSpPr>
          <p:grpSpPr>
            <a:xfrm>
              <a:off x="434786" y="1431233"/>
              <a:ext cx="6593335" cy="4863311"/>
              <a:chOff x="434786" y="1431233"/>
              <a:chExt cx="6593335" cy="4863311"/>
            </a:xfrm>
          </p:grpSpPr>
          <p:sp>
            <p:nvSpPr>
              <p:cNvPr id="22" name="Rectangle 37">
                <a:extLst>
                  <a:ext uri="{FF2B5EF4-FFF2-40B4-BE49-F238E27FC236}">
                    <a16:creationId xmlns:a16="http://schemas.microsoft.com/office/drawing/2014/main" id="{88347854-5A3B-4456-A868-7C4D5988E9AD}"/>
                  </a:ext>
                </a:extLst>
              </p:cNvPr>
              <p:cNvSpPr>
                <a:spLocks noChangeArrowheads="1"/>
              </p:cNvSpPr>
              <p:nvPr/>
            </p:nvSpPr>
            <p:spPr bwMode="auto">
              <a:xfrm>
                <a:off x="3810233" y="3745552"/>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3599" kern="0" dirty="0">
                  <a:solidFill>
                    <a:srgbClr val="000000"/>
                  </a:solidFill>
                  <a:latin typeface="Calibri" panose="020F0502020204030204" pitchFamily="34" charset="0"/>
                  <a:cs typeface="Calibri" panose="020F0502020204030204" pitchFamily="34" charset="0"/>
                </a:endParaRPr>
              </a:p>
            </p:txBody>
          </p:sp>
          <p:sp>
            <p:nvSpPr>
              <p:cNvPr id="23" name="Text Box 6">
                <a:extLst>
                  <a:ext uri="{FF2B5EF4-FFF2-40B4-BE49-F238E27FC236}">
                    <a16:creationId xmlns:a16="http://schemas.microsoft.com/office/drawing/2014/main" id="{B535E3E0-7366-4D49-A990-88985ACEE00E}"/>
                  </a:ext>
                </a:extLst>
              </p:cNvPr>
              <p:cNvSpPr txBox="1">
                <a:spLocks noChangeArrowheads="1"/>
              </p:cNvSpPr>
              <p:nvPr/>
            </p:nvSpPr>
            <p:spPr bwMode="auto">
              <a:xfrm>
                <a:off x="3106161" y="5966997"/>
                <a:ext cx="1433522" cy="327547"/>
              </a:xfrm>
              <a:prstGeom prst="rect">
                <a:avLst/>
              </a:prstGeom>
              <a:noFill/>
              <a:ln w="9525">
                <a:noFill/>
                <a:miter lim="800000"/>
                <a:headEnd/>
                <a:tailEnd type="none" w="lg" len="lg"/>
              </a:ln>
            </p:spPr>
            <p:txBody>
              <a:bodyPr wrap="none">
                <a:spAutoFit/>
              </a:bodyPr>
              <a:lstStyle/>
              <a:p>
                <a:pPr>
                  <a:lnSpc>
                    <a:spcPts val="1600"/>
                  </a:lnSpc>
                  <a:spcBef>
                    <a:spcPct val="0"/>
                  </a:spcBef>
                  <a:spcAft>
                    <a:spcPct val="0"/>
                  </a:spcAft>
                  <a:buClr>
                    <a:srgbClr val="003399"/>
                  </a:buClr>
                  <a:buSzPct val="90000"/>
                  <a:defRPr/>
                </a:pPr>
                <a:r>
                  <a:rPr lang="en-US" sz="2399" b="1" dirty="0"/>
                  <a:t>Margin $</a:t>
                </a:r>
              </a:p>
            </p:txBody>
          </p:sp>
          <p:sp>
            <p:nvSpPr>
              <p:cNvPr id="24" name="Text Box 7">
                <a:extLst>
                  <a:ext uri="{FF2B5EF4-FFF2-40B4-BE49-F238E27FC236}">
                    <a16:creationId xmlns:a16="http://schemas.microsoft.com/office/drawing/2014/main" id="{521514DD-DF20-47BB-AAB9-7C11387D94DE}"/>
                  </a:ext>
                </a:extLst>
              </p:cNvPr>
              <p:cNvSpPr txBox="1">
                <a:spLocks noChangeArrowheads="1"/>
              </p:cNvSpPr>
              <p:nvPr/>
            </p:nvSpPr>
            <p:spPr bwMode="auto">
              <a:xfrm rot="16200000">
                <a:off x="-760536" y="3575369"/>
                <a:ext cx="3298621" cy="327547"/>
              </a:xfrm>
              <a:prstGeom prst="rect">
                <a:avLst/>
              </a:prstGeom>
              <a:noFill/>
              <a:ln w="9525">
                <a:noFill/>
                <a:miter lim="800000"/>
                <a:headEnd/>
                <a:tailEnd type="none" w="lg" len="lg"/>
              </a:ln>
            </p:spPr>
            <p:txBody>
              <a:bodyPr wrap="none">
                <a:spAutoFit/>
              </a:bodyPr>
              <a:lstStyle/>
              <a:p>
                <a:pPr>
                  <a:lnSpc>
                    <a:spcPts val="1600"/>
                  </a:lnSpc>
                  <a:spcBef>
                    <a:spcPct val="0"/>
                  </a:spcBef>
                  <a:spcAft>
                    <a:spcPts val="600"/>
                  </a:spcAft>
                  <a:buClr>
                    <a:srgbClr val="003399"/>
                  </a:buClr>
                  <a:buSzPct val="90000"/>
                  <a:defRPr/>
                </a:pPr>
                <a:r>
                  <a:rPr lang="en-US" sz="2399" b="1" dirty="0"/>
                  <a:t>Retention</a:t>
                </a:r>
                <a:r>
                  <a:rPr lang="en-US" sz="2399" b="1" dirty="0">
                    <a:solidFill>
                      <a:srgbClr val="94A088"/>
                    </a:solidFill>
                  </a:rPr>
                  <a:t> </a:t>
                </a:r>
                <a:r>
                  <a:rPr lang="en-US" sz="2399" b="1" dirty="0"/>
                  <a:t>Likelihood</a:t>
                </a:r>
              </a:p>
            </p:txBody>
          </p:sp>
          <p:sp>
            <p:nvSpPr>
              <p:cNvPr id="26" name="Text Box 9">
                <a:extLst>
                  <a:ext uri="{FF2B5EF4-FFF2-40B4-BE49-F238E27FC236}">
                    <a16:creationId xmlns:a16="http://schemas.microsoft.com/office/drawing/2014/main" id="{FDF79950-CC71-4CEB-8A34-6EFE197526FE}"/>
                  </a:ext>
                </a:extLst>
              </p:cNvPr>
              <p:cNvSpPr txBox="1">
                <a:spLocks noChangeArrowheads="1"/>
              </p:cNvSpPr>
              <p:nvPr/>
            </p:nvSpPr>
            <p:spPr bwMode="auto">
              <a:xfrm>
                <a:off x="6100502" y="5858537"/>
                <a:ext cx="927619"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sp>
            <p:nvSpPr>
              <p:cNvPr id="27" name="Text Box 10">
                <a:extLst>
                  <a:ext uri="{FF2B5EF4-FFF2-40B4-BE49-F238E27FC236}">
                    <a16:creationId xmlns:a16="http://schemas.microsoft.com/office/drawing/2014/main" id="{2D1559B6-DE2C-4422-94E9-73C1036A48D0}"/>
                  </a:ext>
                </a:extLst>
              </p:cNvPr>
              <p:cNvSpPr txBox="1">
                <a:spLocks noChangeArrowheads="1"/>
              </p:cNvSpPr>
              <p:nvPr/>
            </p:nvSpPr>
            <p:spPr bwMode="auto">
              <a:xfrm>
                <a:off x="434786" y="1431233"/>
                <a:ext cx="803280"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cxnSp>
            <p:nvCxnSpPr>
              <p:cNvPr id="28" name="Straight Arrow Connector 30">
                <a:extLst>
                  <a:ext uri="{FF2B5EF4-FFF2-40B4-BE49-F238E27FC236}">
                    <a16:creationId xmlns:a16="http://schemas.microsoft.com/office/drawing/2014/main" id="{EFA85943-A0FC-4468-A911-25B54BB28A65}"/>
                  </a:ext>
                </a:extLst>
              </p:cNvPr>
              <p:cNvCxnSpPr>
                <a:cxnSpLocks noChangeShapeType="1"/>
              </p:cNvCxnSpPr>
              <p:nvPr/>
            </p:nvCxnSpPr>
            <p:spPr bwMode="auto">
              <a:xfrm flipH="1" flipV="1">
                <a:off x="1153970" y="1588240"/>
                <a:ext cx="16230" cy="4091870"/>
              </a:xfrm>
              <a:prstGeom prst="straightConnector1">
                <a:avLst/>
              </a:prstGeom>
              <a:noFill/>
              <a:ln w="12700" algn="ctr">
                <a:solidFill>
                  <a:srgbClr val="000000"/>
                </a:solidFill>
                <a:round/>
                <a:headEnd/>
                <a:tailEnd type="arrow" w="med" len="med"/>
              </a:ln>
            </p:spPr>
          </p:cxnSp>
          <p:cxnSp>
            <p:nvCxnSpPr>
              <p:cNvPr id="29" name="Straight Arrow Connector 31">
                <a:extLst>
                  <a:ext uri="{FF2B5EF4-FFF2-40B4-BE49-F238E27FC236}">
                    <a16:creationId xmlns:a16="http://schemas.microsoft.com/office/drawing/2014/main" id="{EFA59659-DA68-4B74-B598-7AFE42BF2B19}"/>
                  </a:ext>
                </a:extLst>
              </p:cNvPr>
              <p:cNvCxnSpPr>
                <a:cxnSpLocks noChangeShapeType="1"/>
              </p:cNvCxnSpPr>
              <p:nvPr/>
            </p:nvCxnSpPr>
            <p:spPr bwMode="auto">
              <a:xfrm flipV="1">
                <a:off x="1170200" y="5680110"/>
                <a:ext cx="5273727" cy="2927"/>
              </a:xfrm>
              <a:prstGeom prst="straightConnector1">
                <a:avLst/>
              </a:prstGeom>
              <a:noFill/>
              <a:ln w="12700" algn="ctr">
                <a:solidFill>
                  <a:srgbClr val="000000"/>
                </a:solidFill>
                <a:round/>
                <a:headEnd/>
                <a:tailEnd type="arrow" w="med" len="med"/>
              </a:ln>
            </p:spPr>
          </p:cxnSp>
          <p:sp>
            <p:nvSpPr>
              <p:cNvPr id="30" name="Rectangle 29">
                <a:extLst>
                  <a:ext uri="{FF2B5EF4-FFF2-40B4-BE49-F238E27FC236}">
                    <a16:creationId xmlns:a16="http://schemas.microsoft.com/office/drawing/2014/main" id="{65234DFB-BD91-443D-8D92-806682F5A381}"/>
                  </a:ext>
                </a:extLst>
              </p:cNvPr>
              <p:cNvSpPr/>
              <p:nvPr/>
            </p:nvSpPr>
            <p:spPr bwMode="auto">
              <a:xfrm>
                <a:off x="1457351" y="3745552"/>
                <a:ext cx="2049500" cy="1770489"/>
              </a:xfrm>
              <a:prstGeom prst="rect">
                <a:avLst/>
              </a:prstGeom>
              <a:solidFill>
                <a:srgbClr val="F4B183"/>
              </a:solidFill>
              <a:ln w="12700" cap="flat" cmpd="sng" algn="ctr">
                <a:solidFill>
                  <a:srgbClr val="000000"/>
                </a:solidFill>
                <a:prstDash val="solid"/>
                <a:round/>
                <a:headEnd type="none" w="med" len="med"/>
                <a:tailEnd type="none" w="med" len="med"/>
              </a:ln>
              <a:effectLst/>
            </p:spPr>
            <p:txBody>
              <a:bodyPr wrap="none" anchor="ctr"/>
              <a:lstStyle/>
              <a:p>
                <a:pPr algn="ctr" defTabSz="914126">
                  <a:defRPr/>
                </a:pPr>
                <a:endParaRPr lang="en-US" sz="3599" kern="0" dirty="0">
                  <a:solidFill>
                    <a:srgbClr val="000000"/>
                  </a:solidFill>
                  <a:latin typeface="Calibri" panose="020F0502020204030204" pitchFamily="34" charset="0"/>
                  <a:cs typeface="Calibri" panose="020F0502020204030204" pitchFamily="34" charset="0"/>
                </a:endParaRPr>
              </a:p>
            </p:txBody>
          </p:sp>
          <p:sp>
            <p:nvSpPr>
              <p:cNvPr id="31" name="Rectangle 38">
                <a:extLst>
                  <a:ext uri="{FF2B5EF4-FFF2-40B4-BE49-F238E27FC236}">
                    <a16:creationId xmlns:a16="http://schemas.microsoft.com/office/drawing/2014/main" id="{A7EB7307-24D2-48FA-8BEF-75551E091EF6}"/>
                  </a:ext>
                </a:extLst>
              </p:cNvPr>
              <p:cNvSpPr>
                <a:spLocks noChangeArrowheads="1"/>
              </p:cNvSpPr>
              <p:nvPr/>
            </p:nvSpPr>
            <p:spPr bwMode="auto">
              <a:xfrm>
                <a:off x="1424575" y="1767220"/>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3599" kern="0" dirty="0">
                  <a:solidFill>
                    <a:srgbClr val="000000"/>
                  </a:solidFill>
                  <a:latin typeface="Calibri" panose="020F0502020204030204" pitchFamily="34" charset="0"/>
                  <a:cs typeface="Calibri" panose="020F0502020204030204" pitchFamily="34" charset="0"/>
                </a:endParaRPr>
              </a:p>
              <a:p>
                <a:pPr algn="ctr" defTabSz="914126">
                  <a:spcBef>
                    <a:spcPts val="600"/>
                  </a:spcBef>
                  <a:spcAft>
                    <a:spcPct val="0"/>
                  </a:spcAft>
                  <a:defRPr/>
                </a:pPr>
                <a:endParaRPr lang="en-US" sz="2399" kern="0" dirty="0">
                  <a:solidFill>
                    <a:srgbClr val="000000"/>
                  </a:solidFill>
                </a:endParaRPr>
              </a:p>
            </p:txBody>
          </p:sp>
          <p:sp>
            <p:nvSpPr>
              <p:cNvPr id="32" name="Rectangle 39">
                <a:extLst>
                  <a:ext uri="{FF2B5EF4-FFF2-40B4-BE49-F238E27FC236}">
                    <a16:creationId xmlns:a16="http://schemas.microsoft.com/office/drawing/2014/main" id="{25B689BF-2036-419A-8F78-AF33EA23F6BF}"/>
                  </a:ext>
                </a:extLst>
              </p:cNvPr>
              <p:cNvSpPr>
                <a:spLocks noChangeArrowheads="1"/>
              </p:cNvSpPr>
              <p:nvPr/>
            </p:nvSpPr>
            <p:spPr bwMode="auto">
              <a:xfrm>
                <a:off x="3813865" y="1765755"/>
                <a:ext cx="2045869" cy="1773253"/>
              </a:xfrm>
              <a:prstGeom prst="rect">
                <a:avLst/>
              </a:prstGeom>
              <a:solidFill>
                <a:srgbClr val="00B050"/>
              </a:solidFill>
              <a:ln w="12700" algn="ctr">
                <a:solidFill>
                  <a:srgbClr val="000000"/>
                </a:solidFill>
                <a:round/>
                <a:headEnd/>
                <a:tailEnd/>
              </a:ln>
            </p:spPr>
            <p:txBody>
              <a:bodyPr wrap="none" anchor="ctr"/>
              <a:lstStyle/>
              <a:p>
                <a:pPr algn="ctr" defTabSz="914126">
                  <a:spcBef>
                    <a:spcPts val="600"/>
                  </a:spcBef>
                  <a:spcAft>
                    <a:spcPct val="0"/>
                  </a:spcAft>
                  <a:defRPr/>
                </a:pPr>
                <a:endParaRPr lang="en-US" sz="3599" kern="0" dirty="0">
                  <a:solidFill>
                    <a:srgbClr val="000000"/>
                  </a:solidFill>
                  <a:latin typeface="Calibri" panose="020F0502020204030204" pitchFamily="34" charset="0"/>
                  <a:cs typeface="Calibri" panose="020F0502020204030204" pitchFamily="34" charset="0"/>
                </a:endParaRPr>
              </a:p>
              <a:p>
                <a:pPr algn="ctr" defTabSz="914126">
                  <a:spcBef>
                    <a:spcPts val="600"/>
                  </a:spcBef>
                  <a:spcAft>
                    <a:spcPct val="0"/>
                  </a:spcAft>
                  <a:defRPr/>
                </a:pPr>
                <a:endParaRPr lang="en-US" sz="2399" kern="0" dirty="0">
                  <a:solidFill>
                    <a:srgbClr val="000000"/>
                  </a:solidFill>
                </a:endParaRPr>
              </a:p>
            </p:txBody>
          </p:sp>
        </p:grpSp>
        <p:grpSp>
          <p:nvGrpSpPr>
            <p:cNvPr id="5" name="Group 4">
              <a:extLst>
                <a:ext uri="{FF2B5EF4-FFF2-40B4-BE49-F238E27FC236}">
                  <a16:creationId xmlns:a16="http://schemas.microsoft.com/office/drawing/2014/main" id="{0B8E5CB4-10E9-47F7-95C1-AF484E0B8659}"/>
                </a:ext>
              </a:extLst>
            </p:cNvPr>
            <p:cNvGrpSpPr/>
            <p:nvPr/>
          </p:nvGrpSpPr>
          <p:grpSpPr>
            <a:xfrm>
              <a:off x="1457351" y="3134664"/>
              <a:ext cx="4421279" cy="2437018"/>
              <a:chOff x="1457351" y="3134664"/>
              <a:chExt cx="4421279" cy="2437018"/>
            </a:xfrm>
          </p:grpSpPr>
          <p:sp>
            <p:nvSpPr>
              <p:cNvPr id="3" name="TextBox 2">
                <a:extLst>
                  <a:ext uri="{FF2B5EF4-FFF2-40B4-BE49-F238E27FC236}">
                    <a16:creationId xmlns:a16="http://schemas.microsoft.com/office/drawing/2014/main" id="{B88DF15F-1473-4F54-BE20-DFD4EA5BD63A}"/>
                  </a:ext>
                </a:extLst>
              </p:cNvPr>
              <p:cNvSpPr txBox="1"/>
              <p:nvPr/>
            </p:nvSpPr>
            <p:spPr>
              <a:xfrm>
                <a:off x="1457351" y="3134664"/>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Wildcats</a:t>
                </a:r>
              </a:p>
            </p:txBody>
          </p:sp>
          <p:sp>
            <p:nvSpPr>
              <p:cNvPr id="37" name="TextBox 36">
                <a:extLst>
                  <a:ext uri="{FF2B5EF4-FFF2-40B4-BE49-F238E27FC236}">
                    <a16:creationId xmlns:a16="http://schemas.microsoft.com/office/drawing/2014/main" id="{EB062D8A-B92A-4F57-8797-BCAB3D25A5E5}"/>
                  </a:ext>
                </a:extLst>
              </p:cNvPr>
              <p:cNvSpPr txBox="1"/>
              <p:nvPr/>
            </p:nvSpPr>
            <p:spPr>
              <a:xfrm>
                <a:off x="3831377" y="3138310"/>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Stars</a:t>
                </a:r>
              </a:p>
            </p:txBody>
          </p:sp>
          <p:sp>
            <p:nvSpPr>
              <p:cNvPr id="38" name="TextBox 37">
                <a:extLst>
                  <a:ext uri="{FF2B5EF4-FFF2-40B4-BE49-F238E27FC236}">
                    <a16:creationId xmlns:a16="http://schemas.microsoft.com/office/drawing/2014/main" id="{D0769D6C-B28D-4561-A141-7D44FEECAA5C}"/>
                  </a:ext>
                </a:extLst>
              </p:cNvPr>
              <p:cNvSpPr txBox="1"/>
              <p:nvPr/>
            </p:nvSpPr>
            <p:spPr>
              <a:xfrm>
                <a:off x="1507691" y="5105011"/>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Underdogs</a:t>
                </a:r>
              </a:p>
            </p:txBody>
          </p:sp>
          <p:sp>
            <p:nvSpPr>
              <p:cNvPr id="40" name="TextBox 39">
                <a:extLst>
                  <a:ext uri="{FF2B5EF4-FFF2-40B4-BE49-F238E27FC236}">
                    <a16:creationId xmlns:a16="http://schemas.microsoft.com/office/drawing/2014/main" id="{6BBDE62E-34F1-4255-8BA0-9AC32FA298DD}"/>
                  </a:ext>
                </a:extLst>
              </p:cNvPr>
              <p:cNvSpPr txBox="1"/>
              <p:nvPr/>
            </p:nvSpPr>
            <p:spPr>
              <a:xfrm>
                <a:off x="3861906" y="5110017"/>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Cash-cows</a:t>
                </a:r>
              </a:p>
            </p:txBody>
          </p:sp>
        </p:grpSp>
      </p:grpSp>
      <p:grpSp>
        <p:nvGrpSpPr>
          <p:cNvPr id="10" name="Graphic 35" descr="Cow">
            <a:extLst>
              <a:ext uri="{FF2B5EF4-FFF2-40B4-BE49-F238E27FC236}">
                <a16:creationId xmlns:a16="http://schemas.microsoft.com/office/drawing/2014/main" id="{8DB82723-8B14-4646-BB5F-A89983B88266}"/>
              </a:ext>
            </a:extLst>
          </p:cNvPr>
          <p:cNvGrpSpPr/>
          <p:nvPr/>
        </p:nvGrpSpPr>
        <p:grpSpPr>
          <a:xfrm>
            <a:off x="4300926" y="4155962"/>
            <a:ext cx="914400" cy="914400"/>
            <a:chOff x="11125624" y="572198"/>
            <a:chExt cx="914400" cy="914400"/>
          </a:xfrm>
        </p:grpSpPr>
        <p:sp>
          <p:nvSpPr>
            <p:cNvPr id="11" name="Freeform: Shape 10">
              <a:extLst>
                <a:ext uri="{FF2B5EF4-FFF2-40B4-BE49-F238E27FC236}">
                  <a16:creationId xmlns:a16="http://schemas.microsoft.com/office/drawing/2014/main" id="{7B2D2E03-6998-4C4A-A712-BCBD0F0BE700}"/>
                </a:ext>
              </a:extLst>
            </p:cNvPr>
            <p:cNvSpPr/>
            <p:nvPr/>
          </p:nvSpPr>
          <p:spPr>
            <a:xfrm>
              <a:off x="11318029" y="1201800"/>
              <a:ext cx="57150" cy="114300"/>
            </a:xfrm>
            <a:custGeom>
              <a:avLst/>
              <a:gdLst>
                <a:gd name="connsiteX0" fmla="*/ 0 w 57150"/>
                <a:gd name="connsiteY0" fmla="*/ 85725 h 114300"/>
                <a:gd name="connsiteX1" fmla="*/ 28575 w 57150"/>
                <a:gd name="connsiteY1" fmla="*/ 114300 h 114300"/>
                <a:gd name="connsiteX2" fmla="*/ 57150 w 57150"/>
                <a:gd name="connsiteY2" fmla="*/ 85725 h 114300"/>
                <a:gd name="connsiteX3" fmla="*/ 57150 w 57150"/>
                <a:gd name="connsiteY3" fmla="*/ 0 h 114300"/>
                <a:gd name="connsiteX4" fmla="*/ 0 w 57150"/>
                <a:gd name="connsiteY4" fmla="*/ 0 h 114300"/>
                <a:gd name="connsiteX5" fmla="*/ 0 w 57150"/>
                <a:gd name="connsiteY5" fmla="*/ 857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14300">
                  <a:moveTo>
                    <a:pt x="0" y="85725"/>
                  </a:moveTo>
                  <a:cubicBezTo>
                    <a:pt x="0" y="101918"/>
                    <a:pt x="12382" y="114300"/>
                    <a:pt x="28575" y="114300"/>
                  </a:cubicBezTo>
                  <a:cubicBezTo>
                    <a:pt x="44767" y="114300"/>
                    <a:pt x="57150" y="101918"/>
                    <a:pt x="57150" y="85725"/>
                  </a:cubicBezTo>
                  <a:lnTo>
                    <a:pt x="57150" y="0"/>
                  </a:lnTo>
                  <a:lnTo>
                    <a:pt x="0" y="0"/>
                  </a:lnTo>
                  <a:lnTo>
                    <a:pt x="0" y="85725"/>
                  </a:lnTo>
                  <a:close/>
                </a:path>
              </a:pathLst>
            </a:custGeom>
            <a:solidFill>
              <a:srgbClr val="00000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144B96C-3DF1-4C90-9DF4-78CABE145554}"/>
                </a:ext>
              </a:extLst>
            </p:cNvPr>
            <p:cNvSpPr/>
            <p:nvPr/>
          </p:nvSpPr>
          <p:spPr>
            <a:xfrm>
              <a:off x="11165629" y="742695"/>
              <a:ext cx="828675" cy="571500"/>
            </a:xfrm>
            <a:custGeom>
              <a:avLst/>
              <a:gdLst>
                <a:gd name="connsiteX0" fmla="*/ 828675 w 828675"/>
                <a:gd name="connsiteY0" fmla="*/ 199073 h 571500"/>
                <a:gd name="connsiteX1" fmla="*/ 738188 w 828675"/>
                <a:gd name="connsiteY1" fmla="*/ 93345 h 571500"/>
                <a:gd name="connsiteX2" fmla="*/ 781050 w 828675"/>
                <a:gd name="connsiteY2" fmla="*/ 38100 h 571500"/>
                <a:gd name="connsiteX3" fmla="*/ 781050 w 828675"/>
                <a:gd name="connsiteY3" fmla="*/ 19050 h 571500"/>
                <a:gd name="connsiteX4" fmla="*/ 762000 w 828675"/>
                <a:gd name="connsiteY4" fmla="*/ 0 h 571500"/>
                <a:gd name="connsiteX5" fmla="*/ 742950 w 828675"/>
                <a:gd name="connsiteY5" fmla="*/ 19050 h 571500"/>
                <a:gd name="connsiteX6" fmla="*/ 742950 w 828675"/>
                <a:gd name="connsiteY6" fmla="*/ 38100 h 571500"/>
                <a:gd name="connsiteX7" fmla="*/ 723900 w 828675"/>
                <a:gd name="connsiteY7" fmla="*/ 57150 h 571500"/>
                <a:gd name="connsiteX8" fmla="*/ 666750 w 828675"/>
                <a:gd name="connsiteY8" fmla="*/ 57150 h 571500"/>
                <a:gd name="connsiteX9" fmla="*/ 647700 w 828675"/>
                <a:gd name="connsiteY9" fmla="*/ 38100 h 571500"/>
                <a:gd name="connsiteX10" fmla="*/ 647700 w 828675"/>
                <a:gd name="connsiteY10" fmla="*/ 19050 h 571500"/>
                <a:gd name="connsiteX11" fmla="*/ 628650 w 828675"/>
                <a:gd name="connsiteY11" fmla="*/ 0 h 571500"/>
                <a:gd name="connsiteX12" fmla="*/ 609600 w 828675"/>
                <a:gd name="connsiteY12" fmla="*/ 19050 h 571500"/>
                <a:gd name="connsiteX13" fmla="*/ 609600 w 828675"/>
                <a:gd name="connsiteY13" fmla="*/ 38100 h 571500"/>
                <a:gd name="connsiteX14" fmla="*/ 623888 w 828675"/>
                <a:gd name="connsiteY14" fmla="*/ 76200 h 571500"/>
                <a:gd name="connsiteX15" fmla="*/ 542925 w 828675"/>
                <a:gd name="connsiteY15" fmla="*/ 76200 h 571500"/>
                <a:gd name="connsiteX16" fmla="*/ 95250 w 828675"/>
                <a:gd name="connsiteY16" fmla="*/ 76200 h 571500"/>
                <a:gd name="connsiteX17" fmla="*/ 57150 w 828675"/>
                <a:gd name="connsiteY17" fmla="*/ 114300 h 571500"/>
                <a:gd name="connsiteX18" fmla="*/ 0 w 828675"/>
                <a:gd name="connsiteY18" fmla="*/ 171450 h 571500"/>
                <a:gd name="connsiteX19" fmla="*/ 0 w 828675"/>
                <a:gd name="connsiteY19" fmla="*/ 381000 h 571500"/>
                <a:gd name="connsiteX20" fmla="*/ 19050 w 828675"/>
                <a:gd name="connsiteY20" fmla="*/ 400050 h 571500"/>
                <a:gd name="connsiteX21" fmla="*/ 38100 w 828675"/>
                <a:gd name="connsiteY21" fmla="*/ 381000 h 571500"/>
                <a:gd name="connsiteX22" fmla="*/ 38100 w 828675"/>
                <a:gd name="connsiteY22" fmla="*/ 172403 h 571500"/>
                <a:gd name="connsiteX23" fmla="*/ 57150 w 828675"/>
                <a:gd name="connsiteY23" fmla="*/ 153353 h 571500"/>
                <a:gd name="connsiteX24" fmla="*/ 57150 w 828675"/>
                <a:gd name="connsiteY24" fmla="*/ 401003 h 571500"/>
                <a:gd name="connsiteX25" fmla="*/ 57150 w 828675"/>
                <a:gd name="connsiteY25" fmla="*/ 543878 h 571500"/>
                <a:gd name="connsiteX26" fmla="*/ 85725 w 828675"/>
                <a:gd name="connsiteY26" fmla="*/ 572453 h 571500"/>
                <a:gd name="connsiteX27" fmla="*/ 114300 w 828675"/>
                <a:gd name="connsiteY27" fmla="*/ 543878 h 571500"/>
                <a:gd name="connsiteX28" fmla="*/ 114300 w 828675"/>
                <a:gd name="connsiteY28" fmla="*/ 439103 h 571500"/>
                <a:gd name="connsiteX29" fmla="*/ 209550 w 828675"/>
                <a:gd name="connsiteY29" fmla="*/ 439103 h 571500"/>
                <a:gd name="connsiteX30" fmla="*/ 247650 w 828675"/>
                <a:gd name="connsiteY30" fmla="*/ 401003 h 571500"/>
                <a:gd name="connsiteX31" fmla="*/ 438150 w 828675"/>
                <a:gd name="connsiteY31" fmla="*/ 401003 h 571500"/>
                <a:gd name="connsiteX32" fmla="*/ 438150 w 828675"/>
                <a:gd name="connsiteY32" fmla="*/ 543878 h 571500"/>
                <a:gd name="connsiteX33" fmla="*/ 466725 w 828675"/>
                <a:gd name="connsiteY33" fmla="*/ 572453 h 571500"/>
                <a:gd name="connsiteX34" fmla="*/ 495300 w 828675"/>
                <a:gd name="connsiteY34" fmla="*/ 543878 h 571500"/>
                <a:gd name="connsiteX35" fmla="*/ 495300 w 828675"/>
                <a:gd name="connsiteY35" fmla="*/ 401003 h 571500"/>
                <a:gd name="connsiteX36" fmla="*/ 533400 w 828675"/>
                <a:gd name="connsiteY36" fmla="*/ 401003 h 571500"/>
                <a:gd name="connsiteX37" fmla="*/ 533400 w 828675"/>
                <a:gd name="connsiteY37" fmla="*/ 543878 h 571500"/>
                <a:gd name="connsiteX38" fmla="*/ 561975 w 828675"/>
                <a:gd name="connsiteY38" fmla="*/ 572453 h 571500"/>
                <a:gd name="connsiteX39" fmla="*/ 590550 w 828675"/>
                <a:gd name="connsiteY39" fmla="*/ 543878 h 571500"/>
                <a:gd name="connsiteX40" fmla="*/ 590550 w 828675"/>
                <a:gd name="connsiteY40" fmla="*/ 399098 h 571500"/>
                <a:gd name="connsiteX41" fmla="*/ 647700 w 828675"/>
                <a:gd name="connsiteY41" fmla="*/ 325755 h 571500"/>
                <a:gd name="connsiteX42" fmla="*/ 714375 w 828675"/>
                <a:gd name="connsiteY42" fmla="*/ 240030 h 571500"/>
                <a:gd name="connsiteX43" fmla="*/ 784860 w 828675"/>
                <a:gd name="connsiteY43" fmla="*/ 260985 h 571500"/>
                <a:gd name="connsiteX44" fmla="*/ 809625 w 828675"/>
                <a:gd name="connsiteY44" fmla="*/ 254317 h 571500"/>
                <a:gd name="connsiteX45" fmla="*/ 829628 w 828675"/>
                <a:gd name="connsiteY45" fmla="*/ 223838 h 571500"/>
                <a:gd name="connsiteX46" fmla="*/ 828675 w 828675"/>
                <a:gd name="connsiteY46" fmla="*/ 199073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28675" h="571500">
                  <a:moveTo>
                    <a:pt x="828675" y="199073"/>
                  </a:moveTo>
                  <a:lnTo>
                    <a:pt x="738188" y="93345"/>
                  </a:lnTo>
                  <a:cubicBezTo>
                    <a:pt x="762953" y="86678"/>
                    <a:pt x="781050" y="64770"/>
                    <a:pt x="781050" y="38100"/>
                  </a:cubicBezTo>
                  <a:lnTo>
                    <a:pt x="781050" y="19050"/>
                  </a:lnTo>
                  <a:cubicBezTo>
                    <a:pt x="781050" y="8572"/>
                    <a:pt x="772478" y="0"/>
                    <a:pt x="762000" y="0"/>
                  </a:cubicBezTo>
                  <a:cubicBezTo>
                    <a:pt x="751523" y="0"/>
                    <a:pt x="742950" y="8572"/>
                    <a:pt x="742950" y="19050"/>
                  </a:cubicBezTo>
                  <a:lnTo>
                    <a:pt x="742950" y="38100"/>
                  </a:lnTo>
                  <a:cubicBezTo>
                    <a:pt x="742950" y="48578"/>
                    <a:pt x="734378" y="57150"/>
                    <a:pt x="723900" y="57150"/>
                  </a:cubicBezTo>
                  <a:lnTo>
                    <a:pt x="666750" y="57150"/>
                  </a:lnTo>
                  <a:cubicBezTo>
                    <a:pt x="656273" y="57150"/>
                    <a:pt x="647700" y="48578"/>
                    <a:pt x="647700" y="38100"/>
                  </a:cubicBezTo>
                  <a:lnTo>
                    <a:pt x="647700" y="19050"/>
                  </a:lnTo>
                  <a:cubicBezTo>
                    <a:pt x="647700" y="8572"/>
                    <a:pt x="639128" y="0"/>
                    <a:pt x="628650" y="0"/>
                  </a:cubicBezTo>
                  <a:cubicBezTo>
                    <a:pt x="618173" y="0"/>
                    <a:pt x="609600" y="8572"/>
                    <a:pt x="609600" y="19050"/>
                  </a:cubicBezTo>
                  <a:lnTo>
                    <a:pt x="609600" y="38100"/>
                  </a:lnTo>
                  <a:cubicBezTo>
                    <a:pt x="609600" y="52388"/>
                    <a:pt x="615315" y="65723"/>
                    <a:pt x="623888" y="76200"/>
                  </a:cubicBezTo>
                  <a:lnTo>
                    <a:pt x="542925" y="76200"/>
                  </a:lnTo>
                  <a:lnTo>
                    <a:pt x="95250" y="76200"/>
                  </a:lnTo>
                  <a:cubicBezTo>
                    <a:pt x="74295" y="76200"/>
                    <a:pt x="57150" y="93345"/>
                    <a:pt x="57150" y="114300"/>
                  </a:cubicBezTo>
                  <a:cubicBezTo>
                    <a:pt x="25718" y="114300"/>
                    <a:pt x="0" y="140017"/>
                    <a:pt x="0" y="171450"/>
                  </a:cubicBezTo>
                  <a:lnTo>
                    <a:pt x="0" y="381000"/>
                  </a:lnTo>
                  <a:cubicBezTo>
                    <a:pt x="0" y="391478"/>
                    <a:pt x="8573" y="400050"/>
                    <a:pt x="19050" y="400050"/>
                  </a:cubicBezTo>
                  <a:cubicBezTo>
                    <a:pt x="29528" y="400050"/>
                    <a:pt x="38100" y="391478"/>
                    <a:pt x="38100" y="381000"/>
                  </a:cubicBezTo>
                  <a:lnTo>
                    <a:pt x="38100" y="172403"/>
                  </a:lnTo>
                  <a:cubicBezTo>
                    <a:pt x="38100" y="161925"/>
                    <a:pt x="46673" y="153353"/>
                    <a:pt x="57150" y="153353"/>
                  </a:cubicBezTo>
                  <a:lnTo>
                    <a:pt x="57150" y="401003"/>
                  </a:lnTo>
                  <a:lnTo>
                    <a:pt x="57150" y="543878"/>
                  </a:lnTo>
                  <a:cubicBezTo>
                    <a:pt x="57150" y="560070"/>
                    <a:pt x="69533" y="572453"/>
                    <a:pt x="85725" y="572453"/>
                  </a:cubicBezTo>
                  <a:cubicBezTo>
                    <a:pt x="101918" y="572453"/>
                    <a:pt x="114300" y="560070"/>
                    <a:pt x="114300" y="543878"/>
                  </a:cubicBezTo>
                  <a:lnTo>
                    <a:pt x="114300" y="439103"/>
                  </a:lnTo>
                  <a:lnTo>
                    <a:pt x="209550" y="439103"/>
                  </a:lnTo>
                  <a:cubicBezTo>
                    <a:pt x="230505" y="439103"/>
                    <a:pt x="247650" y="421958"/>
                    <a:pt x="247650" y="401003"/>
                  </a:cubicBezTo>
                  <a:lnTo>
                    <a:pt x="438150" y="401003"/>
                  </a:lnTo>
                  <a:lnTo>
                    <a:pt x="438150" y="543878"/>
                  </a:lnTo>
                  <a:cubicBezTo>
                    <a:pt x="438150" y="560070"/>
                    <a:pt x="450533" y="572453"/>
                    <a:pt x="466725" y="572453"/>
                  </a:cubicBezTo>
                  <a:cubicBezTo>
                    <a:pt x="482918" y="572453"/>
                    <a:pt x="495300" y="560070"/>
                    <a:pt x="495300" y="543878"/>
                  </a:cubicBezTo>
                  <a:lnTo>
                    <a:pt x="495300" y="401003"/>
                  </a:lnTo>
                  <a:lnTo>
                    <a:pt x="533400" y="401003"/>
                  </a:lnTo>
                  <a:lnTo>
                    <a:pt x="533400" y="543878"/>
                  </a:lnTo>
                  <a:cubicBezTo>
                    <a:pt x="533400" y="560070"/>
                    <a:pt x="545783" y="572453"/>
                    <a:pt x="561975" y="572453"/>
                  </a:cubicBezTo>
                  <a:cubicBezTo>
                    <a:pt x="578168" y="572453"/>
                    <a:pt x="590550" y="560070"/>
                    <a:pt x="590550" y="543878"/>
                  </a:cubicBezTo>
                  <a:lnTo>
                    <a:pt x="590550" y="399098"/>
                  </a:lnTo>
                  <a:cubicBezTo>
                    <a:pt x="622935" y="390525"/>
                    <a:pt x="647700" y="360998"/>
                    <a:pt x="647700" y="325755"/>
                  </a:cubicBezTo>
                  <a:cubicBezTo>
                    <a:pt x="647700" y="291465"/>
                    <a:pt x="675323" y="240030"/>
                    <a:pt x="714375" y="240030"/>
                  </a:cubicBezTo>
                  <a:cubicBezTo>
                    <a:pt x="740093" y="240030"/>
                    <a:pt x="768668" y="252413"/>
                    <a:pt x="784860" y="260985"/>
                  </a:cubicBezTo>
                  <a:cubicBezTo>
                    <a:pt x="793433" y="265748"/>
                    <a:pt x="803910" y="262890"/>
                    <a:pt x="809625" y="254317"/>
                  </a:cubicBezTo>
                  <a:lnTo>
                    <a:pt x="829628" y="223838"/>
                  </a:lnTo>
                  <a:cubicBezTo>
                    <a:pt x="835343" y="215265"/>
                    <a:pt x="834390" y="205740"/>
                    <a:pt x="828675" y="199073"/>
                  </a:cubicBezTo>
                  <a:close/>
                </a:path>
              </a:pathLst>
            </a:custGeom>
            <a:solidFill>
              <a:srgbClr val="000000"/>
            </a:solidFill>
            <a:ln w="9525" cap="flat">
              <a:noFill/>
              <a:prstDash val="solid"/>
              <a:miter/>
            </a:ln>
          </p:spPr>
          <p:txBody>
            <a:bodyPr rtlCol="0" anchor="ctr"/>
            <a:lstStyle/>
            <a:p>
              <a:endParaRPr lang="en-US"/>
            </a:p>
          </p:txBody>
        </p:sp>
      </p:grpSp>
      <p:sp>
        <p:nvSpPr>
          <p:cNvPr id="13" name="Graphic 38" descr="Cat">
            <a:extLst>
              <a:ext uri="{FF2B5EF4-FFF2-40B4-BE49-F238E27FC236}">
                <a16:creationId xmlns:a16="http://schemas.microsoft.com/office/drawing/2014/main" id="{B5C67B5F-5DCB-43DC-8554-132986662965}"/>
              </a:ext>
            </a:extLst>
          </p:cNvPr>
          <p:cNvSpPr/>
          <p:nvPr/>
        </p:nvSpPr>
        <p:spPr>
          <a:xfrm>
            <a:off x="2122431" y="2223557"/>
            <a:ext cx="581025" cy="762000"/>
          </a:xfrm>
          <a:custGeom>
            <a:avLst/>
            <a:gdLst>
              <a:gd name="connsiteX0" fmla="*/ 575310 w 581025"/>
              <a:gd name="connsiteY0" fmla="*/ 159880 h 762000"/>
              <a:gd name="connsiteX1" fmla="*/ 495300 w 581025"/>
              <a:gd name="connsiteY1" fmla="*/ 43675 h 762000"/>
              <a:gd name="connsiteX2" fmla="*/ 495300 w 581025"/>
              <a:gd name="connsiteY2" fmla="*/ 9385 h 762000"/>
              <a:gd name="connsiteX3" fmla="*/ 479108 w 581025"/>
              <a:gd name="connsiteY3" fmla="*/ 2717 h 762000"/>
              <a:gd name="connsiteX4" fmla="*/ 347663 w 581025"/>
              <a:gd name="connsiteY4" fmla="*/ 125590 h 762000"/>
              <a:gd name="connsiteX5" fmla="*/ 323850 w 581025"/>
              <a:gd name="connsiteY5" fmla="*/ 180835 h 762000"/>
              <a:gd name="connsiteX6" fmla="*/ 323850 w 581025"/>
              <a:gd name="connsiteY6" fmla="*/ 186550 h 762000"/>
              <a:gd name="connsiteX7" fmla="*/ 104775 w 581025"/>
              <a:gd name="connsiteY7" fmla="*/ 558025 h 762000"/>
              <a:gd name="connsiteX8" fmla="*/ 111443 w 581025"/>
              <a:gd name="connsiteY8" fmla="*/ 646608 h 762000"/>
              <a:gd name="connsiteX9" fmla="*/ 104775 w 581025"/>
              <a:gd name="connsiteY9" fmla="*/ 640892 h 762000"/>
              <a:gd name="connsiteX10" fmla="*/ 57150 w 581025"/>
              <a:gd name="connsiteY10" fmla="*/ 472300 h 762000"/>
              <a:gd name="connsiteX11" fmla="*/ 91440 w 581025"/>
              <a:gd name="connsiteY11" fmla="*/ 366572 h 762000"/>
              <a:gd name="connsiteX12" fmla="*/ 96203 w 581025"/>
              <a:gd name="connsiteY12" fmla="*/ 195122 h 762000"/>
              <a:gd name="connsiteX13" fmla="*/ 56197 w 581025"/>
              <a:gd name="connsiteY13" fmla="*/ 195122 h 762000"/>
              <a:gd name="connsiteX14" fmla="*/ 56197 w 581025"/>
              <a:gd name="connsiteY14" fmla="*/ 235127 h 762000"/>
              <a:gd name="connsiteX15" fmla="*/ 40957 w 581025"/>
              <a:gd name="connsiteY15" fmla="*/ 340855 h 762000"/>
              <a:gd name="connsiteX16" fmla="*/ 0 w 581025"/>
              <a:gd name="connsiteY16" fmla="*/ 472300 h 762000"/>
              <a:gd name="connsiteX17" fmla="*/ 66675 w 581025"/>
              <a:gd name="connsiteY17" fmla="*/ 683755 h 762000"/>
              <a:gd name="connsiteX18" fmla="*/ 131445 w 581025"/>
              <a:gd name="connsiteY18" fmla="*/ 718045 h 762000"/>
              <a:gd name="connsiteX19" fmla="*/ 180975 w 581025"/>
              <a:gd name="connsiteY19" fmla="*/ 767575 h 762000"/>
              <a:gd name="connsiteX20" fmla="*/ 295275 w 581025"/>
              <a:gd name="connsiteY20" fmla="*/ 767575 h 762000"/>
              <a:gd name="connsiteX21" fmla="*/ 323850 w 581025"/>
              <a:gd name="connsiteY21" fmla="*/ 739000 h 762000"/>
              <a:gd name="connsiteX22" fmla="*/ 299085 w 581025"/>
              <a:gd name="connsiteY22" fmla="*/ 710425 h 762000"/>
              <a:gd name="connsiteX23" fmla="*/ 266700 w 581025"/>
              <a:gd name="connsiteY23" fmla="*/ 710425 h 762000"/>
              <a:gd name="connsiteX24" fmla="*/ 333375 w 581025"/>
              <a:gd name="connsiteY24" fmla="*/ 577075 h 762000"/>
              <a:gd name="connsiteX25" fmla="*/ 279083 w 581025"/>
              <a:gd name="connsiteY25" fmla="*/ 465632 h 762000"/>
              <a:gd name="connsiteX26" fmla="*/ 273368 w 581025"/>
              <a:gd name="connsiteY26" fmla="*/ 446582 h 762000"/>
              <a:gd name="connsiteX27" fmla="*/ 292418 w 581025"/>
              <a:gd name="connsiteY27" fmla="*/ 440867 h 762000"/>
              <a:gd name="connsiteX28" fmla="*/ 361950 w 581025"/>
              <a:gd name="connsiteY28" fmla="*/ 577075 h 762000"/>
              <a:gd name="connsiteX29" fmla="*/ 342900 w 581025"/>
              <a:gd name="connsiteY29" fmla="*/ 667562 h 762000"/>
              <a:gd name="connsiteX30" fmla="*/ 342900 w 581025"/>
              <a:gd name="connsiteY30" fmla="*/ 739000 h 762000"/>
              <a:gd name="connsiteX31" fmla="*/ 371475 w 581025"/>
              <a:gd name="connsiteY31" fmla="*/ 767575 h 762000"/>
              <a:gd name="connsiteX32" fmla="*/ 400050 w 581025"/>
              <a:gd name="connsiteY32" fmla="*/ 739000 h 762000"/>
              <a:gd name="connsiteX33" fmla="*/ 400050 w 581025"/>
              <a:gd name="connsiteY33" fmla="*/ 651370 h 762000"/>
              <a:gd name="connsiteX34" fmla="*/ 419100 w 581025"/>
              <a:gd name="connsiteY34" fmla="*/ 625652 h 762000"/>
              <a:gd name="connsiteX35" fmla="*/ 419100 w 581025"/>
              <a:gd name="connsiteY35" fmla="*/ 739000 h 762000"/>
              <a:gd name="connsiteX36" fmla="*/ 447675 w 581025"/>
              <a:gd name="connsiteY36" fmla="*/ 767575 h 762000"/>
              <a:gd name="connsiteX37" fmla="*/ 476250 w 581025"/>
              <a:gd name="connsiteY37" fmla="*/ 739000 h 762000"/>
              <a:gd name="connsiteX38" fmla="*/ 476250 w 581025"/>
              <a:gd name="connsiteY38" fmla="*/ 485635 h 762000"/>
              <a:gd name="connsiteX39" fmla="*/ 485775 w 581025"/>
              <a:gd name="connsiteY39" fmla="*/ 415150 h 762000"/>
              <a:gd name="connsiteX40" fmla="*/ 466725 w 581025"/>
              <a:gd name="connsiteY40" fmla="*/ 291325 h 762000"/>
              <a:gd name="connsiteX41" fmla="*/ 504825 w 581025"/>
              <a:gd name="connsiteY41" fmla="*/ 253225 h 762000"/>
              <a:gd name="connsiteX42" fmla="*/ 581025 w 581025"/>
              <a:gd name="connsiteY42" fmla="*/ 177025 h 762000"/>
              <a:gd name="connsiteX43" fmla="*/ 575310 w 581025"/>
              <a:gd name="connsiteY43" fmla="*/ 15988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81025" h="762000">
                <a:moveTo>
                  <a:pt x="575310" y="159880"/>
                </a:moveTo>
                <a:lnTo>
                  <a:pt x="495300" y="43675"/>
                </a:lnTo>
                <a:lnTo>
                  <a:pt x="495300" y="9385"/>
                </a:lnTo>
                <a:cubicBezTo>
                  <a:pt x="495300" y="812"/>
                  <a:pt x="484823" y="-2998"/>
                  <a:pt x="479108" y="2717"/>
                </a:cubicBezTo>
                <a:lnTo>
                  <a:pt x="347663" y="125590"/>
                </a:lnTo>
                <a:cubicBezTo>
                  <a:pt x="332423" y="139877"/>
                  <a:pt x="323850" y="159880"/>
                  <a:pt x="323850" y="180835"/>
                </a:cubicBezTo>
                <a:lnTo>
                  <a:pt x="323850" y="186550"/>
                </a:lnTo>
                <a:cubicBezTo>
                  <a:pt x="323850" y="267512"/>
                  <a:pt x="104775" y="300850"/>
                  <a:pt x="104775" y="558025"/>
                </a:cubicBezTo>
                <a:cubicBezTo>
                  <a:pt x="104775" y="592315"/>
                  <a:pt x="106680" y="621842"/>
                  <a:pt x="111443" y="646608"/>
                </a:cubicBezTo>
                <a:cubicBezTo>
                  <a:pt x="109538" y="644702"/>
                  <a:pt x="107632" y="642797"/>
                  <a:pt x="104775" y="640892"/>
                </a:cubicBezTo>
                <a:cubicBezTo>
                  <a:pt x="82868" y="619937"/>
                  <a:pt x="57150" y="573265"/>
                  <a:pt x="57150" y="472300"/>
                </a:cubicBezTo>
                <a:cubicBezTo>
                  <a:pt x="57150" y="437057"/>
                  <a:pt x="74295" y="400862"/>
                  <a:pt x="91440" y="366572"/>
                </a:cubicBezTo>
                <a:cubicBezTo>
                  <a:pt x="118110" y="311327"/>
                  <a:pt x="148590" y="248462"/>
                  <a:pt x="96203" y="195122"/>
                </a:cubicBezTo>
                <a:cubicBezTo>
                  <a:pt x="84773" y="183692"/>
                  <a:pt x="66675" y="183692"/>
                  <a:pt x="56197" y="195122"/>
                </a:cubicBezTo>
                <a:cubicBezTo>
                  <a:pt x="44768" y="206552"/>
                  <a:pt x="44768" y="224650"/>
                  <a:pt x="56197" y="235127"/>
                </a:cubicBezTo>
                <a:cubicBezTo>
                  <a:pt x="78105" y="257035"/>
                  <a:pt x="68580" y="282752"/>
                  <a:pt x="40957" y="340855"/>
                </a:cubicBezTo>
                <a:cubicBezTo>
                  <a:pt x="20955" y="379907"/>
                  <a:pt x="0" y="424675"/>
                  <a:pt x="0" y="472300"/>
                </a:cubicBezTo>
                <a:cubicBezTo>
                  <a:pt x="0" y="570408"/>
                  <a:pt x="22860" y="641845"/>
                  <a:pt x="66675" y="683755"/>
                </a:cubicBezTo>
                <a:cubicBezTo>
                  <a:pt x="89535" y="705662"/>
                  <a:pt x="114300" y="714235"/>
                  <a:pt x="131445" y="718045"/>
                </a:cubicBezTo>
                <a:cubicBezTo>
                  <a:pt x="149543" y="756145"/>
                  <a:pt x="171450" y="767575"/>
                  <a:pt x="180975" y="767575"/>
                </a:cubicBezTo>
                <a:lnTo>
                  <a:pt x="295275" y="767575"/>
                </a:lnTo>
                <a:cubicBezTo>
                  <a:pt x="311468" y="767575"/>
                  <a:pt x="323850" y="755192"/>
                  <a:pt x="323850" y="739000"/>
                </a:cubicBezTo>
                <a:cubicBezTo>
                  <a:pt x="323850" y="724712"/>
                  <a:pt x="313373" y="712330"/>
                  <a:pt x="299085" y="710425"/>
                </a:cubicBezTo>
                <a:lnTo>
                  <a:pt x="266700" y="710425"/>
                </a:lnTo>
                <a:cubicBezTo>
                  <a:pt x="302895" y="690422"/>
                  <a:pt x="333375" y="649465"/>
                  <a:pt x="333375" y="577075"/>
                </a:cubicBezTo>
                <a:cubicBezTo>
                  <a:pt x="333375" y="514210"/>
                  <a:pt x="320993" y="488492"/>
                  <a:pt x="279083" y="465632"/>
                </a:cubicBezTo>
                <a:cubicBezTo>
                  <a:pt x="272415" y="461822"/>
                  <a:pt x="269558" y="453250"/>
                  <a:pt x="273368" y="446582"/>
                </a:cubicBezTo>
                <a:cubicBezTo>
                  <a:pt x="277178" y="439915"/>
                  <a:pt x="285750" y="437057"/>
                  <a:pt x="292418" y="440867"/>
                </a:cubicBezTo>
                <a:cubicBezTo>
                  <a:pt x="350520" y="471347"/>
                  <a:pt x="361950" y="514210"/>
                  <a:pt x="361950" y="577075"/>
                </a:cubicBezTo>
                <a:cubicBezTo>
                  <a:pt x="361950" y="611365"/>
                  <a:pt x="355283" y="641845"/>
                  <a:pt x="342900" y="667562"/>
                </a:cubicBezTo>
                <a:lnTo>
                  <a:pt x="342900" y="739000"/>
                </a:lnTo>
                <a:cubicBezTo>
                  <a:pt x="342900" y="755192"/>
                  <a:pt x="355283" y="767575"/>
                  <a:pt x="371475" y="767575"/>
                </a:cubicBezTo>
                <a:cubicBezTo>
                  <a:pt x="387668" y="767575"/>
                  <a:pt x="400050" y="755192"/>
                  <a:pt x="400050" y="739000"/>
                </a:cubicBezTo>
                <a:lnTo>
                  <a:pt x="400050" y="651370"/>
                </a:lnTo>
                <a:cubicBezTo>
                  <a:pt x="406718" y="643750"/>
                  <a:pt x="413385" y="635177"/>
                  <a:pt x="419100" y="625652"/>
                </a:cubicBezTo>
                <a:lnTo>
                  <a:pt x="419100" y="739000"/>
                </a:lnTo>
                <a:cubicBezTo>
                  <a:pt x="419100" y="755192"/>
                  <a:pt x="431483" y="767575"/>
                  <a:pt x="447675" y="767575"/>
                </a:cubicBezTo>
                <a:cubicBezTo>
                  <a:pt x="463867" y="767575"/>
                  <a:pt x="476250" y="755192"/>
                  <a:pt x="476250" y="739000"/>
                </a:cubicBezTo>
                <a:lnTo>
                  <a:pt x="476250" y="485635"/>
                </a:lnTo>
                <a:cubicBezTo>
                  <a:pt x="482917" y="457060"/>
                  <a:pt x="485775" y="432295"/>
                  <a:pt x="485775" y="415150"/>
                </a:cubicBezTo>
                <a:cubicBezTo>
                  <a:pt x="485775" y="339902"/>
                  <a:pt x="466725" y="332282"/>
                  <a:pt x="466725" y="291325"/>
                </a:cubicBezTo>
                <a:cubicBezTo>
                  <a:pt x="466725" y="270370"/>
                  <a:pt x="483870" y="253225"/>
                  <a:pt x="504825" y="253225"/>
                </a:cubicBezTo>
                <a:cubicBezTo>
                  <a:pt x="546735" y="253225"/>
                  <a:pt x="581025" y="218935"/>
                  <a:pt x="581025" y="177025"/>
                </a:cubicBezTo>
                <a:cubicBezTo>
                  <a:pt x="581025" y="170357"/>
                  <a:pt x="579120" y="164642"/>
                  <a:pt x="575310" y="159880"/>
                </a:cubicBezTo>
                <a:close/>
              </a:path>
            </a:pathLst>
          </a:custGeom>
          <a:solidFill>
            <a:srgbClr val="000000"/>
          </a:solidFill>
          <a:ln w="9525" cap="flat">
            <a:noFill/>
            <a:prstDash val="solid"/>
            <a:miter/>
          </a:ln>
        </p:spPr>
        <p:txBody>
          <a:bodyPr rtlCol="0" anchor="ctr"/>
          <a:lstStyle/>
          <a:p>
            <a:endParaRPr lang="en-US"/>
          </a:p>
        </p:txBody>
      </p:sp>
      <p:grpSp>
        <p:nvGrpSpPr>
          <p:cNvPr id="14" name="Graphic 40" descr="Dog">
            <a:extLst>
              <a:ext uri="{FF2B5EF4-FFF2-40B4-BE49-F238E27FC236}">
                <a16:creationId xmlns:a16="http://schemas.microsoft.com/office/drawing/2014/main" id="{49A8B288-44CC-4C92-9D05-6ABBE376C7A0}"/>
              </a:ext>
            </a:extLst>
          </p:cNvPr>
          <p:cNvGrpSpPr/>
          <p:nvPr/>
        </p:nvGrpSpPr>
        <p:grpSpPr>
          <a:xfrm>
            <a:off x="1940576" y="4146228"/>
            <a:ext cx="914400" cy="914400"/>
            <a:chOff x="6762769" y="459350"/>
            <a:chExt cx="914400" cy="914400"/>
          </a:xfrm>
        </p:grpSpPr>
        <p:sp>
          <p:nvSpPr>
            <p:cNvPr id="15" name="Freeform: Shape 14">
              <a:extLst>
                <a:ext uri="{FF2B5EF4-FFF2-40B4-BE49-F238E27FC236}">
                  <a16:creationId xmlns:a16="http://schemas.microsoft.com/office/drawing/2014/main" id="{927C1A05-E6CD-46DB-8092-51907FE9D9D9}"/>
                </a:ext>
              </a:extLst>
            </p:cNvPr>
            <p:cNvSpPr/>
            <p:nvPr/>
          </p:nvSpPr>
          <p:spPr>
            <a:xfrm>
              <a:off x="6801398" y="659375"/>
              <a:ext cx="828675" cy="514350"/>
            </a:xfrm>
            <a:custGeom>
              <a:avLst/>
              <a:gdLst>
                <a:gd name="connsiteX0" fmla="*/ 778616 w 828675"/>
                <a:gd name="connsiteY0" fmla="*/ 59055 h 514350"/>
                <a:gd name="connsiteX1" fmla="*/ 704321 w 828675"/>
                <a:gd name="connsiteY1" fmla="*/ 0 h 514350"/>
                <a:gd name="connsiteX2" fmla="*/ 651933 w 828675"/>
                <a:gd name="connsiteY2" fmla="*/ 0 h 514350"/>
                <a:gd name="connsiteX3" fmla="*/ 641456 w 828675"/>
                <a:gd name="connsiteY3" fmla="*/ 60960 h 514350"/>
                <a:gd name="connsiteX4" fmla="*/ 643361 w 828675"/>
                <a:gd name="connsiteY4" fmla="*/ 79057 h 514350"/>
                <a:gd name="connsiteX5" fmla="*/ 664316 w 828675"/>
                <a:gd name="connsiteY5" fmla="*/ 95250 h 514350"/>
                <a:gd name="connsiteX6" fmla="*/ 690033 w 828675"/>
                <a:gd name="connsiteY6" fmla="*/ 86678 h 514350"/>
                <a:gd name="connsiteX7" fmla="*/ 697653 w 828675"/>
                <a:gd name="connsiteY7" fmla="*/ 70485 h 514350"/>
                <a:gd name="connsiteX8" fmla="*/ 704321 w 828675"/>
                <a:gd name="connsiteY8" fmla="*/ 34290 h 514350"/>
                <a:gd name="connsiteX9" fmla="*/ 715751 w 828675"/>
                <a:gd name="connsiteY9" fmla="*/ 26670 h 514350"/>
                <a:gd name="connsiteX10" fmla="*/ 723371 w 828675"/>
                <a:gd name="connsiteY10" fmla="*/ 38100 h 514350"/>
                <a:gd name="connsiteX11" fmla="*/ 717656 w 828675"/>
                <a:gd name="connsiteY11" fmla="*/ 73343 h 514350"/>
                <a:gd name="connsiteX12" fmla="*/ 696701 w 828675"/>
                <a:gd name="connsiteY12" fmla="*/ 106680 h 514350"/>
                <a:gd name="connsiteX13" fmla="*/ 670031 w 828675"/>
                <a:gd name="connsiteY13" fmla="*/ 114300 h 514350"/>
                <a:gd name="connsiteX14" fmla="*/ 661458 w 828675"/>
                <a:gd name="connsiteY14" fmla="*/ 113348 h 514350"/>
                <a:gd name="connsiteX15" fmla="*/ 628121 w 828675"/>
                <a:gd name="connsiteY15" fmla="*/ 90488 h 514350"/>
                <a:gd name="connsiteX16" fmla="*/ 622406 w 828675"/>
                <a:gd name="connsiteY16" fmla="*/ 57150 h 514350"/>
                <a:gd name="connsiteX17" fmla="*/ 630978 w 828675"/>
                <a:gd name="connsiteY17" fmla="*/ 6668 h 514350"/>
                <a:gd name="connsiteX18" fmla="*/ 564303 w 828675"/>
                <a:gd name="connsiteY18" fmla="*/ 80010 h 514350"/>
                <a:gd name="connsiteX19" fmla="*/ 509058 w 828675"/>
                <a:gd name="connsiteY19" fmla="*/ 104775 h 514350"/>
                <a:gd name="connsiteX20" fmla="*/ 237596 w 828675"/>
                <a:gd name="connsiteY20" fmla="*/ 104775 h 514350"/>
                <a:gd name="connsiteX21" fmla="*/ 172826 w 828675"/>
                <a:gd name="connsiteY21" fmla="*/ 130493 h 514350"/>
                <a:gd name="connsiteX22" fmla="*/ 53763 w 828675"/>
                <a:gd name="connsiteY22" fmla="*/ 53340 h 514350"/>
                <a:gd name="connsiteX23" fmla="*/ 15663 w 828675"/>
                <a:gd name="connsiteY23" fmla="*/ 40957 h 514350"/>
                <a:gd name="connsiteX24" fmla="*/ 4233 w 828675"/>
                <a:gd name="connsiteY24" fmla="*/ 80963 h 514350"/>
                <a:gd name="connsiteX25" fmla="*/ 145203 w 828675"/>
                <a:gd name="connsiteY25" fmla="*/ 182880 h 514350"/>
                <a:gd name="connsiteX26" fmla="*/ 142346 w 828675"/>
                <a:gd name="connsiteY26" fmla="*/ 200025 h 514350"/>
                <a:gd name="connsiteX27" fmla="*/ 142346 w 828675"/>
                <a:gd name="connsiteY27" fmla="*/ 484823 h 514350"/>
                <a:gd name="connsiteX28" fmla="*/ 165206 w 828675"/>
                <a:gd name="connsiteY28" fmla="*/ 514350 h 514350"/>
                <a:gd name="connsiteX29" fmla="*/ 199496 w 828675"/>
                <a:gd name="connsiteY29" fmla="*/ 486728 h 514350"/>
                <a:gd name="connsiteX30" fmla="*/ 199496 w 828675"/>
                <a:gd name="connsiteY30" fmla="*/ 304800 h 514350"/>
                <a:gd name="connsiteX31" fmla="*/ 329036 w 828675"/>
                <a:gd name="connsiteY31" fmla="*/ 304800 h 514350"/>
                <a:gd name="connsiteX32" fmla="*/ 428096 w 828675"/>
                <a:gd name="connsiteY32" fmla="*/ 333375 h 514350"/>
                <a:gd name="connsiteX33" fmla="*/ 466196 w 828675"/>
                <a:gd name="connsiteY33" fmla="*/ 333375 h 514350"/>
                <a:gd name="connsiteX34" fmla="*/ 466196 w 828675"/>
                <a:gd name="connsiteY34" fmla="*/ 483870 h 514350"/>
                <a:gd name="connsiteX35" fmla="*/ 492866 w 828675"/>
                <a:gd name="connsiteY35" fmla="*/ 514350 h 514350"/>
                <a:gd name="connsiteX36" fmla="*/ 523346 w 828675"/>
                <a:gd name="connsiteY36" fmla="*/ 485775 h 514350"/>
                <a:gd name="connsiteX37" fmla="*/ 523346 w 828675"/>
                <a:gd name="connsiteY37" fmla="*/ 333375 h 514350"/>
                <a:gd name="connsiteX38" fmla="*/ 561446 w 828675"/>
                <a:gd name="connsiteY38" fmla="*/ 333375 h 514350"/>
                <a:gd name="connsiteX39" fmla="*/ 561446 w 828675"/>
                <a:gd name="connsiteY39" fmla="*/ 484823 h 514350"/>
                <a:gd name="connsiteX40" fmla="*/ 584306 w 828675"/>
                <a:gd name="connsiteY40" fmla="*/ 514350 h 514350"/>
                <a:gd name="connsiteX41" fmla="*/ 618596 w 828675"/>
                <a:gd name="connsiteY41" fmla="*/ 486728 h 514350"/>
                <a:gd name="connsiteX42" fmla="*/ 618596 w 828675"/>
                <a:gd name="connsiteY42" fmla="*/ 309563 h 514350"/>
                <a:gd name="connsiteX43" fmla="*/ 656696 w 828675"/>
                <a:gd name="connsiteY43" fmla="*/ 238125 h 514350"/>
                <a:gd name="connsiteX44" fmla="*/ 694796 w 828675"/>
                <a:gd name="connsiteY44" fmla="*/ 142875 h 514350"/>
                <a:gd name="connsiteX45" fmla="*/ 780521 w 828675"/>
                <a:gd name="connsiteY45" fmla="*/ 142875 h 514350"/>
                <a:gd name="connsiteX46" fmla="*/ 837671 w 828675"/>
                <a:gd name="connsiteY46" fmla="*/ 85725 h 514350"/>
                <a:gd name="connsiteX47" fmla="*/ 778616 w 828675"/>
                <a:gd name="connsiteY47" fmla="*/ 59055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8675" h="514350">
                  <a:moveTo>
                    <a:pt x="778616" y="59055"/>
                  </a:moveTo>
                  <a:cubicBezTo>
                    <a:pt x="770996" y="25718"/>
                    <a:pt x="740516" y="0"/>
                    <a:pt x="704321" y="0"/>
                  </a:cubicBezTo>
                  <a:lnTo>
                    <a:pt x="651933" y="0"/>
                  </a:lnTo>
                  <a:lnTo>
                    <a:pt x="641456" y="60960"/>
                  </a:lnTo>
                  <a:cubicBezTo>
                    <a:pt x="640503" y="66675"/>
                    <a:pt x="640503" y="73343"/>
                    <a:pt x="643361" y="79057"/>
                  </a:cubicBezTo>
                  <a:cubicBezTo>
                    <a:pt x="647171" y="87630"/>
                    <a:pt x="655743" y="93345"/>
                    <a:pt x="664316" y="95250"/>
                  </a:cubicBezTo>
                  <a:cubicBezTo>
                    <a:pt x="673841" y="97155"/>
                    <a:pt x="683366" y="94298"/>
                    <a:pt x="690033" y="86678"/>
                  </a:cubicBezTo>
                  <a:cubicBezTo>
                    <a:pt x="693843" y="81915"/>
                    <a:pt x="696701" y="76200"/>
                    <a:pt x="697653" y="70485"/>
                  </a:cubicBezTo>
                  <a:lnTo>
                    <a:pt x="704321" y="34290"/>
                  </a:lnTo>
                  <a:cubicBezTo>
                    <a:pt x="705273" y="29528"/>
                    <a:pt x="710036" y="25718"/>
                    <a:pt x="715751" y="26670"/>
                  </a:cubicBezTo>
                  <a:cubicBezTo>
                    <a:pt x="720513" y="27622"/>
                    <a:pt x="724323" y="32385"/>
                    <a:pt x="723371" y="38100"/>
                  </a:cubicBezTo>
                  <a:lnTo>
                    <a:pt x="717656" y="73343"/>
                  </a:lnTo>
                  <a:cubicBezTo>
                    <a:pt x="715751" y="86678"/>
                    <a:pt x="708131" y="99060"/>
                    <a:pt x="696701" y="106680"/>
                  </a:cubicBezTo>
                  <a:cubicBezTo>
                    <a:pt x="689081" y="112395"/>
                    <a:pt x="679556" y="114300"/>
                    <a:pt x="670031" y="114300"/>
                  </a:cubicBezTo>
                  <a:cubicBezTo>
                    <a:pt x="667173" y="114300"/>
                    <a:pt x="664316" y="114300"/>
                    <a:pt x="661458" y="113348"/>
                  </a:cubicBezTo>
                  <a:cubicBezTo>
                    <a:pt x="647171" y="110490"/>
                    <a:pt x="635741" y="102870"/>
                    <a:pt x="628121" y="90488"/>
                  </a:cubicBezTo>
                  <a:cubicBezTo>
                    <a:pt x="622406" y="80010"/>
                    <a:pt x="620501" y="68580"/>
                    <a:pt x="622406" y="57150"/>
                  </a:cubicBezTo>
                  <a:lnTo>
                    <a:pt x="630978" y="6668"/>
                  </a:lnTo>
                  <a:lnTo>
                    <a:pt x="564303" y="80010"/>
                  </a:lnTo>
                  <a:cubicBezTo>
                    <a:pt x="550968" y="95250"/>
                    <a:pt x="530013" y="104775"/>
                    <a:pt x="509058" y="104775"/>
                  </a:cubicBezTo>
                  <a:lnTo>
                    <a:pt x="237596" y="104775"/>
                  </a:lnTo>
                  <a:cubicBezTo>
                    <a:pt x="212831" y="104775"/>
                    <a:pt x="189971" y="114300"/>
                    <a:pt x="172826" y="130493"/>
                  </a:cubicBezTo>
                  <a:cubicBezTo>
                    <a:pt x="140441" y="124777"/>
                    <a:pt x="86148" y="107632"/>
                    <a:pt x="53763" y="53340"/>
                  </a:cubicBezTo>
                  <a:cubicBezTo>
                    <a:pt x="46143" y="40005"/>
                    <a:pt x="28998" y="34290"/>
                    <a:pt x="15663" y="40957"/>
                  </a:cubicBezTo>
                  <a:cubicBezTo>
                    <a:pt x="423" y="48578"/>
                    <a:pt x="-4339" y="66675"/>
                    <a:pt x="4233" y="80963"/>
                  </a:cubicBezTo>
                  <a:cubicBezTo>
                    <a:pt x="42333" y="145733"/>
                    <a:pt x="101388" y="171450"/>
                    <a:pt x="145203" y="182880"/>
                  </a:cubicBezTo>
                  <a:cubicBezTo>
                    <a:pt x="143298" y="188595"/>
                    <a:pt x="142346" y="194310"/>
                    <a:pt x="142346" y="200025"/>
                  </a:cubicBezTo>
                  <a:lnTo>
                    <a:pt x="142346" y="484823"/>
                  </a:lnTo>
                  <a:cubicBezTo>
                    <a:pt x="142346" y="499110"/>
                    <a:pt x="151871" y="511492"/>
                    <a:pt x="165206" y="514350"/>
                  </a:cubicBezTo>
                  <a:cubicBezTo>
                    <a:pt x="183303" y="518160"/>
                    <a:pt x="199496" y="503873"/>
                    <a:pt x="199496" y="486728"/>
                  </a:cubicBezTo>
                  <a:lnTo>
                    <a:pt x="199496" y="304800"/>
                  </a:lnTo>
                  <a:lnTo>
                    <a:pt x="329036" y="304800"/>
                  </a:lnTo>
                  <a:cubicBezTo>
                    <a:pt x="349038" y="321945"/>
                    <a:pt x="385233" y="333375"/>
                    <a:pt x="428096" y="333375"/>
                  </a:cubicBezTo>
                  <a:cubicBezTo>
                    <a:pt x="428096" y="333375"/>
                    <a:pt x="444288" y="333375"/>
                    <a:pt x="466196" y="333375"/>
                  </a:cubicBezTo>
                  <a:lnTo>
                    <a:pt x="466196" y="483870"/>
                  </a:lnTo>
                  <a:cubicBezTo>
                    <a:pt x="466196" y="499110"/>
                    <a:pt x="477626" y="513398"/>
                    <a:pt x="492866" y="514350"/>
                  </a:cubicBezTo>
                  <a:cubicBezTo>
                    <a:pt x="509058" y="515303"/>
                    <a:pt x="523346" y="501967"/>
                    <a:pt x="523346" y="485775"/>
                  </a:cubicBezTo>
                  <a:lnTo>
                    <a:pt x="523346" y="333375"/>
                  </a:lnTo>
                  <a:lnTo>
                    <a:pt x="561446" y="333375"/>
                  </a:lnTo>
                  <a:lnTo>
                    <a:pt x="561446" y="484823"/>
                  </a:lnTo>
                  <a:cubicBezTo>
                    <a:pt x="561446" y="499110"/>
                    <a:pt x="570971" y="511492"/>
                    <a:pt x="584306" y="514350"/>
                  </a:cubicBezTo>
                  <a:cubicBezTo>
                    <a:pt x="602403" y="518160"/>
                    <a:pt x="618596" y="503873"/>
                    <a:pt x="618596" y="486728"/>
                  </a:cubicBezTo>
                  <a:lnTo>
                    <a:pt x="618596" y="309563"/>
                  </a:lnTo>
                  <a:cubicBezTo>
                    <a:pt x="641456" y="280988"/>
                    <a:pt x="656696" y="238125"/>
                    <a:pt x="656696" y="238125"/>
                  </a:cubicBezTo>
                  <a:lnTo>
                    <a:pt x="694796" y="142875"/>
                  </a:lnTo>
                  <a:lnTo>
                    <a:pt x="780521" y="142875"/>
                  </a:lnTo>
                  <a:cubicBezTo>
                    <a:pt x="811953" y="142875"/>
                    <a:pt x="837671" y="117157"/>
                    <a:pt x="837671" y="85725"/>
                  </a:cubicBezTo>
                  <a:lnTo>
                    <a:pt x="778616" y="59055"/>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DE8CA90-D6EA-4120-9409-65C8F67F3C47}"/>
                </a:ext>
              </a:extLst>
            </p:cNvPr>
            <p:cNvSpPr/>
            <p:nvPr/>
          </p:nvSpPr>
          <p:spPr>
            <a:xfrm>
              <a:off x="7038994" y="973700"/>
              <a:ext cx="57150" cy="190500"/>
            </a:xfrm>
            <a:custGeom>
              <a:avLst/>
              <a:gdLst>
                <a:gd name="connsiteX0" fmla="*/ 0 w 57150"/>
                <a:gd name="connsiteY0" fmla="*/ 161925 h 190500"/>
                <a:gd name="connsiteX1" fmla="*/ 28575 w 57150"/>
                <a:gd name="connsiteY1" fmla="*/ 190500 h 190500"/>
                <a:gd name="connsiteX2" fmla="*/ 57150 w 57150"/>
                <a:gd name="connsiteY2" fmla="*/ 161925 h 190500"/>
                <a:gd name="connsiteX3" fmla="*/ 57150 w 57150"/>
                <a:gd name="connsiteY3" fmla="*/ 0 h 190500"/>
                <a:gd name="connsiteX4" fmla="*/ 0 w 57150"/>
                <a:gd name="connsiteY4" fmla="*/ 0 h 190500"/>
                <a:gd name="connsiteX5" fmla="*/ 0 w 57150"/>
                <a:gd name="connsiteY5" fmla="*/ 16192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0">
                  <a:moveTo>
                    <a:pt x="0" y="161925"/>
                  </a:moveTo>
                  <a:cubicBezTo>
                    <a:pt x="0" y="178117"/>
                    <a:pt x="12382" y="190500"/>
                    <a:pt x="28575" y="190500"/>
                  </a:cubicBezTo>
                  <a:cubicBezTo>
                    <a:pt x="44768" y="190500"/>
                    <a:pt x="57150" y="178117"/>
                    <a:pt x="57150" y="161925"/>
                  </a:cubicBezTo>
                  <a:lnTo>
                    <a:pt x="57150" y="0"/>
                  </a:lnTo>
                  <a:lnTo>
                    <a:pt x="0" y="0"/>
                  </a:lnTo>
                  <a:lnTo>
                    <a:pt x="0" y="161925"/>
                  </a:lnTo>
                  <a:close/>
                </a:path>
              </a:pathLst>
            </a:custGeom>
            <a:solidFill>
              <a:srgbClr val="000000"/>
            </a:solidFill>
            <a:ln w="9525" cap="flat">
              <a:noFill/>
              <a:prstDash val="solid"/>
              <a:miter/>
            </a:ln>
          </p:spPr>
          <p:txBody>
            <a:bodyPr rtlCol="0" anchor="ctr"/>
            <a:lstStyle/>
            <a:p>
              <a:endParaRPr lang="en-US"/>
            </a:p>
          </p:txBody>
        </p:sp>
      </p:grpSp>
      <p:sp>
        <p:nvSpPr>
          <p:cNvPr id="17" name="Graphic 41" descr="Star">
            <a:extLst>
              <a:ext uri="{FF2B5EF4-FFF2-40B4-BE49-F238E27FC236}">
                <a16:creationId xmlns:a16="http://schemas.microsoft.com/office/drawing/2014/main" id="{800680B5-E47F-4F58-87A2-4885A6EC77BF}"/>
              </a:ext>
            </a:extLst>
          </p:cNvPr>
          <p:cNvSpPr/>
          <p:nvPr/>
        </p:nvSpPr>
        <p:spPr>
          <a:xfrm>
            <a:off x="4452724" y="2193636"/>
            <a:ext cx="762000" cy="762000"/>
          </a:xfrm>
          <a:custGeom>
            <a:avLst/>
            <a:gdLst>
              <a:gd name="connsiteX0" fmla="*/ 762000 w 762000"/>
              <a:gd name="connsiteY0" fmla="*/ 285750 h 762000"/>
              <a:gd name="connsiteX1" fmla="*/ 476250 w 762000"/>
              <a:gd name="connsiteY1" fmla="*/ 285750 h 762000"/>
              <a:gd name="connsiteX2" fmla="*/ 381000 w 762000"/>
              <a:gd name="connsiteY2" fmla="*/ 0 h 762000"/>
              <a:gd name="connsiteX3" fmla="*/ 285750 w 762000"/>
              <a:gd name="connsiteY3" fmla="*/ 285750 h 762000"/>
              <a:gd name="connsiteX4" fmla="*/ 0 w 762000"/>
              <a:gd name="connsiteY4" fmla="*/ 285750 h 762000"/>
              <a:gd name="connsiteX5" fmla="*/ 219075 w 762000"/>
              <a:gd name="connsiteY5" fmla="*/ 476250 h 762000"/>
              <a:gd name="connsiteX6" fmla="*/ 133350 w 762000"/>
              <a:gd name="connsiteY6" fmla="*/ 762000 h 762000"/>
              <a:gd name="connsiteX7" fmla="*/ 381000 w 762000"/>
              <a:gd name="connsiteY7" fmla="*/ 590550 h 762000"/>
              <a:gd name="connsiteX8" fmla="*/ 628650 w 762000"/>
              <a:gd name="connsiteY8" fmla="*/ 762000 h 762000"/>
              <a:gd name="connsiteX9" fmla="*/ 542925 w 762000"/>
              <a:gd name="connsiteY9" fmla="*/ 4762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762000">
                <a:moveTo>
                  <a:pt x="762000" y="285750"/>
                </a:moveTo>
                <a:lnTo>
                  <a:pt x="476250" y="285750"/>
                </a:lnTo>
                <a:lnTo>
                  <a:pt x="381000" y="0"/>
                </a:lnTo>
                <a:lnTo>
                  <a:pt x="285750" y="285750"/>
                </a:lnTo>
                <a:lnTo>
                  <a:pt x="0" y="285750"/>
                </a:lnTo>
                <a:lnTo>
                  <a:pt x="219075" y="476250"/>
                </a:lnTo>
                <a:lnTo>
                  <a:pt x="133350" y="762000"/>
                </a:lnTo>
                <a:lnTo>
                  <a:pt x="381000" y="590550"/>
                </a:lnTo>
                <a:lnTo>
                  <a:pt x="628650" y="762000"/>
                </a:lnTo>
                <a:lnTo>
                  <a:pt x="542925" y="476250"/>
                </a:lnTo>
                <a:close/>
              </a:path>
            </a:pathLst>
          </a:custGeom>
          <a:solidFill>
            <a:srgbClr val="000000"/>
          </a:solidFill>
          <a:ln w="9525" cap="flat">
            <a:noFill/>
            <a:prstDash val="solid"/>
            <a:miter/>
          </a:ln>
        </p:spPr>
        <p:txBody>
          <a:bodyPr rtlCol="0" anchor="ctr"/>
          <a:lstStyle/>
          <a:p>
            <a:endParaRPr lang="en-US" dirty="0"/>
          </a:p>
        </p:txBody>
      </p:sp>
      <p:sp>
        <p:nvSpPr>
          <p:cNvPr id="43" name="Rectangle 42">
            <a:extLst>
              <a:ext uri="{FF2B5EF4-FFF2-40B4-BE49-F238E27FC236}">
                <a16:creationId xmlns:a16="http://schemas.microsoft.com/office/drawing/2014/main" id="{FEB0707D-6A02-41BD-86FA-7CB1E5F92D44}"/>
              </a:ext>
            </a:extLst>
          </p:cNvPr>
          <p:cNvSpPr/>
          <p:nvPr/>
        </p:nvSpPr>
        <p:spPr>
          <a:xfrm>
            <a:off x="6197908" y="2167588"/>
            <a:ext cx="6092825" cy="2492990"/>
          </a:xfrm>
          <a:prstGeom prst="rect">
            <a:avLst/>
          </a:prstGeom>
        </p:spPr>
        <p:txBody>
          <a:bodyPr>
            <a:spAutoFit/>
          </a:bodyPr>
          <a:lstStyle/>
          <a:p>
            <a:pPr>
              <a:spcBef>
                <a:spcPts val="2400"/>
              </a:spcBef>
            </a:pPr>
            <a:r>
              <a:rPr lang="en-US" dirty="0"/>
              <a:t>Underdogs  : Low Retention, Low Margin</a:t>
            </a:r>
          </a:p>
          <a:p>
            <a:pPr>
              <a:spcBef>
                <a:spcPts val="2400"/>
              </a:spcBef>
            </a:pPr>
            <a:r>
              <a:rPr lang="en-US" dirty="0"/>
              <a:t>Cash-cows  : Low Retention, High Margin</a:t>
            </a:r>
          </a:p>
          <a:p>
            <a:pPr>
              <a:spcBef>
                <a:spcPts val="2400"/>
              </a:spcBef>
            </a:pPr>
            <a:r>
              <a:rPr lang="en-US" dirty="0"/>
              <a:t>Wildcats     : High Retention, Low Margin</a:t>
            </a:r>
          </a:p>
          <a:p>
            <a:pPr>
              <a:spcBef>
                <a:spcPts val="2400"/>
              </a:spcBef>
            </a:pPr>
            <a:r>
              <a:rPr lang="en-US" dirty="0"/>
              <a:t>Stars            : High Retention, High Margin</a:t>
            </a:r>
          </a:p>
        </p:txBody>
      </p:sp>
      <p:sp>
        <p:nvSpPr>
          <p:cNvPr id="33" name="Text Box 9">
            <a:extLst>
              <a:ext uri="{FF2B5EF4-FFF2-40B4-BE49-F238E27FC236}">
                <a16:creationId xmlns:a16="http://schemas.microsoft.com/office/drawing/2014/main" id="{1AD3178D-9006-4326-A61B-DFDE2AFF237E}"/>
              </a:ext>
            </a:extLst>
          </p:cNvPr>
          <p:cNvSpPr txBox="1">
            <a:spLocks noChangeArrowheads="1"/>
          </p:cNvSpPr>
          <p:nvPr/>
        </p:nvSpPr>
        <p:spPr bwMode="auto">
          <a:xfrm>
            <a:off x="617562" y="5787777"/>
            <a:ext cx="927377" cy="327462"/>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2200" dirty="0">
                <a:solidFill>
                  <a:srgbClr val="000000"/>
                </a:solidFill>
              </a:rPr>
              <a:t>Low</a:t>
            </a:r>
          </a:p>
        </p:txBody>
      </p:sp>
      <p:sp>
        <p:nvSpPr>
          <p:cNvPr id="34" name="TextBox 33">
            <a:extLst>
              <a:ext uri="{FF2B5EF4-FFF2-40B4-BE49-F238E27FC236}">
                <a16:creationId xmlns:a16="http://schemas.microsoft.com/office/drawing/2014/main" id="{1FDBFDBA-AF4E-4BA3-8AEA-C91A30D63320}"/>
              </a:ext>
            </a:extLst>
          </p:cNvPr>
          <p:cNvSpPr txBox="1"/>
          <p:nvPr/>
        </p:nvSpPr>
        <p:spPr>
          <a:xfrm>
            <a:off x="1450341" y="1783883"/>
            <a:ext cx="2016199" cy="46154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Medium CFV</a:t>
            </a:r>
          </a:p>
        </p:txBody>
      </p:sp>
      <p:sp>
        <p:nvSpPr>
          <p:cNvPr id="35" name="TextBox 34">
            <a:extLst>
              <a:ext uri="{FF2B5EF4-FFF2-40B4-BE49-F238E27FC236}">
                <a16:creationId xmlns:a16="http://schemas.microsoft.com/office/drawing/2014/main" id="{E555621B-751B-4CE5-8C60-16071ABD4D89}"/>
              </a:ext>
            </a:extLst>
          </p:cNvPr>
          <p:cNvSpPr txBox="1"/>
          <p:nvPr/>
        </p:nvSpPr>
        <p:spPr>
          <a:xfrm>
            <a:off x="3821926" y="1764283"/>
            <a:ext cx="2016199" cy="46154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High CFV</a:t>
            </a:r>
          </a:p>
        </p:txBody>
      </p:sp>
      <p:sp>
        <p:nvSpPr>
          <p:cNvPr id="36" name="TextBox 35">
            <a:extLst>
              <a:ext uri="{FF2B5EF4-FFF2-40B4-BE49-F238E27FC236}">
                <a16:creationId xmlns:a16="http://schemas.microsoft.com/office/drawing/2014/main" id="{93803911-6432-452A-88DB-6236578D100F}"/>
              </a:ext>
            </a:extLst>
          </p:cNvPr>
          <p:cNvSpPr txBox="1"/>
          <p:nvPr/>
        </p:nvSpPr>
        <p:spPr>
          <a:xfrm>
            <a:off x="1489406" y="3759148"/>
            <a:ext cx="2016199" cy="46154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Low CFV</a:t>
            </a:r>
          </a:p>
        </p:txBody>
      </p:sp>
      <p:sp>
        <p:nvSpPr>
          <p:cNvPr id="39" name="TextBox 38">
            <a:extLst>
              <a:ext uri="{FF2B5EF4-FFF2-40B4-BE49-F238E27FC236}">
                <a16:creationId xmlns:a16="http://schemas.microsoft.com/office/drawing/2014/main" id="{3F711DA6-FDFF-4827-B859-F67729F18F40}"/>
              </a:ext>
            </a:extLst>
          </p:cNvPr>
          <p:cNvSpPr txBox="1"/>
          <p:nvPr/>
        </p:nvSpPr>
        <p:spPr>
          <a:xfrm>
            <a:off x="3812872" y="3719375"/>
            <a:ext cx="2016199" cy="46154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Medium CFV</a:t>
            </a:r>
          </a:p>
        </p:txBody>
      </p:sp>
    </p:spTree>
    <p:extLst>
      <p:ext uri="{BB962C8B-B14F-4D97-AF65-F5344CB8AC3E}">
        <p14:creationId xmlns:p14="http://schemas.microsoft.com/office/powerpoint/2010/main" val="6637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B5-8E7C-44FB-9E26-FCFAE00AE2BD}"/>
              </a:ext>
            </a:extLst>
          </p:cNvPr>
          <p:cNvSpPr>
            <a:spLocks noGrp="1"/>
          </p:cNvSpPr>
          <p:nvPr>
            <p:ph type="title"/>
          </p:nvPr>
        </p:nvSpPr>
        <p:spPr>
          <a:xfrm>
            <a:off x="1424204" y="674773"/>
            <a:ext cx="3202337" cy="818721"/>
          </a:xfrm>
        </p:spPr>
        <p:txBody>
          <a:bodyPr/>
          <a:lstStyle/>
          <a:p>
            <a:r>
              <a:rPr lang="en-US" dirty="0"/>
              <a:t>Call - Ins</a:t>
            </a:r>
          </a:p>
        </p:txBody>
      </p:sp>
      <p:graphicFrame>
        <p:nvGraphicFramePr>
          <p:cNvPr id="21" name="Content Placeholder 20">
            <a:extLst>
              <a:ext uri="{FF2B5EF4-FFF2-40B4-BE49-F238E27FC236}">
                <a16:creationId xmlns:a16="http://schemas.microsoft.com/office/drawing/2014/main" id="{909285E1-7F35-476C-A8C1-C7C86A831FC9}"/>
              </a:ext>
            </a:extLst>
          </p:cNvPr>
          <p:cNvGraphicFramePr>
            <a:graphicFrameLocks noGrp="1"/>
          </p:cNvGraphicFramePr>
          <p:nvPr>
            <p:ph idx="1"/>
            <p:extLst/>
          </p:nvPr>
        </p:nvGraphicFramePr>
        <p:xfrm>
          <a:off x="836209" y="1184645"/>
          <a:ext cx="10512862" cy="545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2">
            <a:extLst>
              <a:ext uri="{FF2B5EF4-FFF2-40B4-BE49-F238E27FC236}">
                <a16:creationId xmlns:a16="http://schemas.microsoft.com/office/drawing/2014/main" id="{E49F9739-781E-42FF-B403-68577B01ED44}"/>
              </a:ext>
            </a:extLst>
          </p:cNvPr>
          <p:cNvGrpSpPr/>
          <p:nvPr/>
        </p:nvGrpSpPr>
        <p:grpSpPr>
          <a:xfrm>
            <a:off x="3852789" y="614996"/>
            <a:ext cx="984958" cy="758754"/>
            <a:chOff x="1239825" y="1133145"/>
            <a:chExt cx="1305039" cy="1089469"/>
          </a:xfrm>
        </p:grpSpPr>
        <p:pic>
          <p:nvPicPr>
            <p:cNvPr id="34" name="Picture 33">
              <a:extLst>
                <a:ext uri="{FF2B5EF4-FFF2-40B4-BE49-F238E27FC236}">
                  <a16:creationId xmlns:a16="http://schemas.microsoft.com/office/drawing/2014/main" id="{7B0E432C-CBE9-49EC-995E-E01EF5FC8F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9825" y="1133145"/>
              <a:ext cx="1089469" cy="1089469"/>
            </a:xfrm>
            <a:prstGeom prst="rect">
              <a:avLst/>
            </a:prstGeom>
          </p:spPr>
        </p:pic>
        <p:sp>
          <p:nvSpPr>
            <p:cNvPr id="35" name="Down Arrow 20">
              <a:extLst>
                <a:ext uri="{FF2B5EF4-FFF2-40B4-BE49-F238E27FC236}">
                  <a16:creationId xmlns:a16="http://schemas.microsoft.com/office/drawing/2014/main" id="{1930AEF6-F0C0-4224-B51B-BC34CE9E1C13}"/>
                </a:ext>
              </a:extLst>
            </p:cNvPr>
            <p:cNvSpPr/>
            <p:nvPr/>
          </p:nvSpPr>
          <p:spPr>
            <a:xfrm rot="2700000">
              <a:off x="2222614" y="1133145"/>
              <a:ext cx="276746" cy="36775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6" name="Group 5">
            <a:extLst>
              <a:ext uri="{FF2B5EF4-FFF2-40B4-BE49-F238E27FC236}">
                <a16:creationId xmlns:a16="http://schemas.microsoft.com/office/drawing/2014/main" id="{FFF9158B-758C-4230-989D-B3C813DA7E81}"/>
              </a:ext>
            </a:extLst>
          </p:cNvPr>
          <p:cNvGrpSpPr/>
          <p:nvPr/>
        </p:nvGrpSpPr>
        <p:grpSpPr>
          <a:xfrm>
            <a:off x="434673" y="1431753"/>
            <a:ext cx="6591618" cy="4862045"/>
            <a:chOff x="434786" y="1431233"/>
            <a:chExt cx="6593335" cy="4863311"/>
          </a:xfrm>
        </p:grpSpPr>
        <p:grpSp>
          <p:nvGrpSpPr>
            <p:cNvPr id="4" name="Group 3">
              <a:extLst>
                <a:ext uri="{FF2B5EF4-FFF2-40B4-BE49-F238E27FC236}">
                  <a16:creationId xmlns:a16="http://schemas.microsoft.com/office/drawing/2014/main" id="{1A002B3E-9049-4DFC-870F-BC739C4E5E29}"/>
                </a:ext>
              </a:extLst>
            </p:cNvPr>
            <p:cNvGrpSpPr/>
            <p:nvPr/>
          </p:nvGrpSpPr>
          <p:grpSpPr>
            <a:xfrm>
              <a:off x="434786" y="1431233"/>
              <a:ext cx="6593335" cy="4863311"/>
              <a:chOff x="434786" y="1431233"/>
              <a:chExt cx="6593335" cy="4863311"/>
            </a:xfrm>
          </p:grpSpPr>
          <p:sp>
            <p:nvSpPr>
              <p:cNvPr id="22" name="Rectangle 37">
                <a:extLst>
                  <a:ext uri="{FF2B5EF4-FFF2-40B4-BE49-F238E27FC236}">
                    <a16:creationId xmlns:a16="http://schemas.microsoft.com/office/drawing/2014/main" id="{88347854-5A3B-4456-A868-7C4D5988E9AD}"/>
                  </a:ext>
                </a:extLst>
              </p:cNvPr>
              <p:cNvSpPr>
                <a:spLocks noChangeArrowheads="1"/>
              </p:cNvSpPr>
              <p:nvPr/>
            </p:nvSpPr>
            <p:spPr bwMode="auto">
              <a:xfrm>
                <a:off x="3810233" y="3745552"/>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4</a:t>
                </a:r>
              </a:p>
            </p:txBody>
          </p:sp>
          <p:sp>
            <p:nvSpPr>
              <p:cNvPr id="23" name="Text Box 6">
                <a:extLst>
                  <a:ext uri="{FF2B5EF4-FFF2-40B4-BE49-F238E27FC236}">
                    <a16:creationId xmlns:a16="http://schemas.microsoft.com/office/drawing/2014/main" id="{B535E3E0-7366-4D49-A990-88985ACEE00E}"/>
                  </a:ext>
                </a:extLst>
              </p:cNvPr>
              <p:cNvSpPr txBox="1">
                <a:spLocks noChangeArrowheads="1"/>
              </p:cNvSpPr>
              <p:nvPr/>
            </p:nvSpPr>
            <p:spPr bwMode="auto">
              <a:xfrm>
                <a:off x="3106161" y="5966997"/>
                <a:ext cx="1433522" cy="327547"/>
              </a:xfrm>
              <a:prstGeom prst="rect">
                <a:avLst/>
              </a:prstGeom>
              <a:noFill/>
              <a:ln w="9525">
                <a:noFill/>
                <a:miter lim="800000"/>
                <a:headEnd/>
                <a:tailEnd type="none" w="lg" len="lg"/>
              </a:ln>
            </p:spPr>
            <p:txBody>
              <a:bodyPr wrap="none">
                <a:spAutoFit/>
              </a:bodyPr>
              <a:lstStyle/>
              <a:p>
                <a:pPr>
                  <a:lnSpc>
                    <a:spcPts val="1600"/>
                  </a:lnSpc>
                  <a:spcBef>
                    <a:spcPct val="0"/>
                  </a:spcBef>
                  <a:spcAft>
                    <a:spcPct val="0"/>
                  </a:spcAft>
                  <a:buClr>
                    <a:srgbClr val="003399"/>
                  </a:buClr>
                  <a:buSzPct val="90000"/>
                  <a:defRPr/>
                </a:pPr>
                <a:r>
                  <a:rPr lang="en-US" sz="2399" b="1" dirty="0"/>
                  <a:t>Margin $</a:t>
                </a:r>
              </a:p>
            </p:txBody>
          </p:sp>
          <p:sp>
            <p:nvSpPr>
              <p:cNvPr id="24" name="Text Box 7">
                <a:extLst>
                  <a:ext uri="{FF2B5EF4-FFF2-40B4-BE49-F238E27FC236}">
                    <a16:creationId xmlns:a16="http://schemas.microsoft.com/office/drawing/2014/main" id="{521514DD-DF20-47BB-AAB9-7C11387D94DE}"/>
                  </a:ext>
                </a:extLst>
              </p:cNvPr>
              <p:cNvSpPr txBox="1">
                <a:spLocks noChangeArrowheads="1"/>
              </p:cNvSpPr>
              <p:nvPr/>
            </p:nvSpPr>
            <p:spPr bwMode="auto">
              <a:xfrm rot="16200000">
                <a:off x="-760536" y="3575369"/>
                <a:ext cx="3298621" cy="327547"/>
              </a:xfrm>
              <a:prstGeom prst="rect">
                <a:avLst/>
              </a:prstGeom>
              <a:noFill/>
              <a:ln w="9525">
                <a:noFill/>
                <a:miter lim="800000"/>
                <a:headEnd/>
                <a:tailEnd type="none" w="lg" len="lg"/>
              </a:ln>
            </p:spPr>
            <p:txBody>
              <a:bodyPr wrap="none">
                <a:spAutoFit/>
              </a:bodyPr>
              <a:lstStyle/>
              <a:p>
                <a:pPr>
                  <a:lnSpc>
                    <a:spcPts val="1600"/>
                  </a:lnSpc>
                  <a:spcBef>
                    <a:spcPct val="0"/>
                  </a:spcBef>
                  <a:spcAft>
                    <a:spcPts val="600"/>
                  </a:spcAft>
                  <a:buClr>
                    <a:srgbClr val="003399"/>
                  </a:buClr>
                  <a:buSzPct val="90000"/>
                  <a:defRPr/>
                </a:pPr>
                <a:r>
                  <a:rPr lang="en-US" sz="2399" b="1" dirty="0"/>
                  <a:t>Retention</a:t>
                </a:r>
                <a:r>
                  <a:rPr lang="en-US" sz="2399" b="1" dirty="0">
                    <a:solidFill>
                      <a:srgbClr val="94A088"/>
                    </a:solidFill>
                  </a:rPr>
                  <a:t> </a:t>
                </a:r>
                <a:r>
                  <a:rPr lang="en-US" sz="2399" b="1" dirty="0"/>
                  <a:t>Likelihood</a:t>
                </a:r>
              </a:p>
            </p:txBody>
          </p:sp>
          <p:sp>
            <p:nvSpPr>
              <p:cNvPr id="26" name="Text Box 9">
                <a:extLst>
                  <a:ext uri="{FF2B5EF4-FFF2-40B4-BE49-F238E27FC236}">
                    <a16:creationId xmlns:a16="http://schemas.microsoft.com/office/drawing/2014/main" id="{FDF79950-CC71-4CEB-8A34-6EFE197526FE}"/>
                  </a:ext>
                </a:extLst>
              </p:cNvPr>
              <p:cNvSpPr txBox="1">
                <a:spLocks noChangeArrowheads="1"/>
              </p:cNvSpPr>
              <p:nvPr/>
            </p:nvSpPr>
            <p:spPr bwMode="auto">
              <a:xfrm>
                <a:off x="6100502" y="5858537"/>
                <a:ext cx="927619"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sp>
            <p:nvSpPr>
              <p:cNvPr id="27" name="Text Box 10">
                <a:extLst>
                  <a:ext uri="{FF2B5EF4-FFF2-40B4-BE49-F238E27FC236}">
                    <a16:creationId xmlns:a16="http://schemas.microsoft.com/office/drawing/2014/main" id="{2D1559B6-DE2C-4422-94E9-73C1036A48D0}"/>
                  </a:ext>
                </a:extLst>
              </p:cNvPr>
              <p:cNvSpPr txBox="1">
                <a:spLocks noChangeArrowheads="1"/>
              </p:cNvSpPr>
              <p:nvPr/>
            </p:nvSpPr>
            <p:spPr bwMode="auto">
              <a:xfrm>
                <a:off x="434786" y="1431233"/>
                <a:ext cx="803280"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cxnSp>
            <p:nvCxnSpPr>
              <p:cNvPr id="28" name="Straight Arrow Connector 30">
                <a:extLst>
                  <a:ext uri="{FF2B5EF4-FFF2-40B4-BE49-F238E27FC236}">
                    <a16:creationId xmlns:a16="http://schemas.microsoft.com/office/drawing/2014/main" id="{EFA85943-A0FC-4468-A911-25B54BB28A65}"/>
                  </a:ext>
                </a:extLst>
              </p:cNvPr>
              <p:cNvCxnSpPr>
                <a:cxnSpLocks noChangeShapeType="1"/>
              </p:cNvCxnSpPr>
              <p:nvPr/>
            </p:nvCxnSpPr>
            <p:spPr bwMode="auto">
              <a:xfrm flipH="1" flipV="1">
                <a:off x="1153970" y="1588240"/>
                <a:ext cx="16230" cy="4091870"/>
              </a:xfrm>
              <a:prstGeom prst="straightConnector1">
                <a:avLst/>
              </a:prstGeom>
              <a:noFill/>
              <a:ln w="12700" algn="ctr">
                <a:solidFill>
                  <a:srgbClr val="000000"/>
                </a:solidFill>
                <a:round/>
                <a:headEnd/>
                <a:tailEnd type="arrow" w="med" len="med"/>
              </a:ln>
            </p:spPr>
          </p:cxnSp>
          <p:cxnSp>
            <p:nvCxnSpPr>
              <p:cNvPr id="29" name="Straight Arrow Connector 31">
                <a:extLst>
                  <a:ext uri="{FF2B5EF4-FFF2-40B4-BE49-F238E27FC236}">
                    <a16:creationId xmlns:a16="http://schemas.microsoft.com/office/drawing/2014/main" id="{EFA59659-DA68-4B74-B598-7AFE42BF2B19}"/>
                  </a:ext>
                </a:extLst>
              </p:cNvPr>
              <p:cNvCxnSpPr>
                <a:cxnSpLocks noChangeShapeType="1"/>
              </p:cNvCxnSpPr>
              <p:nvPr/>
            </p:nvCxnSpPr>
            <p:spPr bwMode="auto">
              <a:xfrm flipV="1">
                <a:off x="1170200" y="5680110"/>
                <a:ext cx="5273727" cy="2927"/>
              </a:xfrm>
              <a:prstGeom prst="straightConnector1">
                <a:avLst/>
              </a:prstGeom>
              <a:noFill/>
              <a:ln w="12700" algn="ctr">
                <a:solidFill>
                  <a:srgbClr val="000000"/>
                </a:solidFill>
                <a:round/>
                <a:headEnd/>
                <a:tailEnd type="arrow" w="med" len="med"/>
              </a:ln>
            </p:spPr>
          </p:cxnSp>
          <p:sp>
            <p:nvSpPr>
              <p:cNvPr id="30" name="Rectangle 29">
                <a:extLst>
                  <a:ext uri="{FF2B5EF4-FFF2-40B4-BE49-F238E27FC236}">
                    <a16:creationId xmlns:a16="http://schemas.microsoft.com/office/drawing/2014/main" id="{65234DFB-BD91-443D-8D92-806682F5A381}"/>
                  </a:ext>
                </a:extLst>
              </p:cNvPr>
              <p:cNvSpPr/>
              <p:nvPr/>
            </p:nvSpPr>
            <p:spPr bwMode="auto">
              <a:xfrm>
                <a:off x="1457351" y="3745552"/>
                <a:ext cx="2049500" cy="1770489"/>
              </a:xfrm>
              <a:prstGeom prst="rect">
                <a:avLst/>
              </a:prstGeom>
              <a:solidFill>
                <a:srgbClr val="F4B183"/>
              </a:solidFill>
              <a:ln w="12700" cap="flat" cmpd="sng" algn="ctr">
                <a:solidFill>
                  <a:srgbClr val="000000"/>
                </a:solidFill>
                <a:prstDash val="solid"/>
                <a:round/>
                <a:headEnd type="none" w="med" len="med"/>
                <a:tailEnd type="none" w="med" len="med"/>
              </a:ln>
              <a:effectLst/>
            </p:spPr>
            <p:txBody>
              <a:bodyPr wrap="none" anchor="ctr"/>
              <a:lstStyle/>
              <a:p>
                <a:pPr algn="ctr" defTabSz="914126">
                  <a:defRPr/>
                </a:pPr>
                <a:r>
                  <a:rPr lang="en-US" sz="3599" kern="0" dirty="0">
                    <a:solidFill>
                      <a:srgbClr val="000000"/>
                    </a:solidFill>
                    <a:latin typeface="Calibri" panose="020F0502020204030204" pitchFamily="34" charset="0"/>
                    <a:cs typeface="Calibri" panose="020F0502020204030204" pitchFamily="34" charset="0"/>
                  </a:rPr>
                  <a:t>9</a:t>
                </a:r>
              </a:p>
            </p:txBody>
          </p:sp>
          <p:sp>
            <p:nvSpPr>
              <p:cNvPr id="31" name="Rectangle 38">
                <a:extLst>
                  <a:ext uri="{FF2B5EF4-FFF2-40B4-BE49-F238E27FC236}">
                    <a16:creationId xmlns:a16="http://schemas.microsoft.com/office/drawing/2014/main" id="{A7EB7307-24D2-48FA-8BEF-75551E091EF6}"/>
                  </a:ext>
                </a:extLst>
              </p:cNvPr>
              <p:cNvSpPr>
                <a:spLocks noChangeArrowheads="1"/>
              </p:cNvSpPr>
              <p:nvPr/>
            </p:nvSpPr>
            <p:spPr bwMode="auto">
              <a:xfrm>
                <a:off x="1424575" y="1767220"/>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FFF0C4"/>
                  </a:solidFill>
                </a:endParaRPr>
              </a:p>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11</a:t>
                </a:r>
              </a:p>
              <a:p>
                <a:pPr algn="ctr" defTabSz="914126">
                  <a:spcBef>
                    <a:spcPts val="600"/>
                  </a:spcBef>
                  <a:spcAft>
                    <a:spcPct val="0"/>
                  </a:spcAft>
                  <a:defRPr/>
                </a:pPr>
                <a:endParaRPr lang="en-US" sz="2399" kern="0" dirty="0">
                  <a:solidFill>
                    <a:srgbClr val="000000"/>
                  </a:solidFill>
                </a:endParaRPr>
              </a:p>
            </p:txBody>
          </p:sp>
          <p:sp>
            <p:nvSpPr>
              <p:cNvPr id="32" name="Rectangle 39">
                <a:extLst>
                  <a:ext uri="{FF2B5EF4-FFF2-40B4-BE49-F238E27FC236}">
                    <a16:creationId xmlns:a16="http://schemas.microsoft.com/office/drawing/2014/main" id="{25B689BF-2036-419A-8F78-AF33EA23F6BF}"/>
                  </a:ext>
                </a:extLst>
              </p:cNvPr>
              <p:cNvSpPr>
                <a:spLocks noChangeArrowheads="1"/>
              </p:cNvSpPr>
              <p:nvPr/>
            </p:nvSpPr>
            <p:spPr bwMode="auto">
              <a:xfrm>
                <a:off x="3813865" y="1765755"/>
                <a:ext cx="2045869" cy="1773253"/>
              </a:xfrm>
              <a:prstGeom prst="rect">
                <a:avLst/>
              </a:prstGeom>
              <a:solidFill>
                <a:srgbClr val="00B050"/>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000000"/>
                  </a:solidFill>
                </a:endParaRPr>
              </a:p>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6</a:t>
                </a:r>
              </a:p>
              <a:p>
                <a:pPr algn="ctr" defTabSz="914126">
                  <a:spcBef>
                    <a:spcPts val="600"/>
                  </a:spcBef>
                  <a:spcAft>
                    <a:spcPct val="0"/>
                  </a:spcAft>
                  <a:defRPr/>
                </a:pPr>
                <a:endParaRPr lang="en-US" sz="2399" kern="0" dirty="0">
                  <a:solidFill>
                    <a:srgbClr val="000000"/>
                  </a:solidFill>
                </a:endParaRPr>
              </a:p>
            </p:txBody>
          </p:sp>
        </p:grpSp>
        <p:grpSp>
          <p:nvGrpSpPr>
            <p:cNvPr id="5" name="Group 4">
              <a:extLst>
                <a:ext uri="{FF2B5EF4-FFF2-40B4-BE49-F238E27FC236}">
                  <a16:creationId xmlns:a16="http://schemas.microsoft.com/office/drawing/2014/main" id="{0B8E5CB4-10E9-47F7-95C1-AF484E0B8659}"/>
                </a:ext>
              </a:extLst>
            </p:cNvPr>
            <p:cNvGrpSpPr/>
            <p:nvPr/>
          </p:nvGrpSpPr>
          <p:grpSpPr>
            <a:xfrm>
              <a:off x="1457351" y="3134664"/>
              <a:ext cx="4421279" cy="2437018"/>
              <a:chOff x="1457351" y="3134664"/>
              <a:chExt cx="4421279" cy="2437018"/>
            </a:xfrm>
          </p:grpSpPr>
          <p:sp>
            <p:nvSpPr>
              <p:cNvPr id="3" name="TextBox 2">
                <a:extLst>
                  <a:ext uri="{FF2B5EF4-FFF2-40B4-BE49-F238E27FC236}">
                    <a16:creationId xmlns:a16="http://schemas.microsoft.com/office/drawing/2014/main" id="{B88DF15F-1473-4F54-BE20-DFD4EA5BD63A}"/>
                  </a:ext>
                </a:extLst>
              </p:cNvPr>
              <p:cNvSpPr txBox="1"/>
              <p:nvPr/>
            </p:nvSpPr>
            <p:spPr>
              <a:xfrm>
                <a:off x="1457351" y="3134664"/>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Wildcats</a:t>
                </a:r>
              </a:p>
            </p:txBody>
          </p:sp>
          <p:sp>
            <p:nvSpPr>
              <p:cNvPr id="37" name="TextBox 36">
                <a:extLst>
                  <a:ext uri="{FF2B5EF4-FFF2-40B4-BE49-F238E27FC236}">
                    <a16:creationId xmlns:a16="http://schemas.microsoft.com/office/drawing/2014/main" id="{EB062D8A-B92A-4F57-8797-BCAB3D25A5E5}"/>
                  </a:ext>
                </a:extLst>
              </p:cNvPr>
              <p:cNvSpPr txBox="1"/>
              <p:nvPr/>
            </p:nvSpPr>
            <p:spPr>
              <a:xfrm>
                <a:off x="3831377" y="3138310"/>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Stars</a:t>
                </a:r>
              </a:p>
            </p:txBody>
          </p:sp>
          <p:sp>
            <p:nvSpPr>
              <p:cNvPr id="38" name="TextBox 37">
                <a:extLst>
                  <a:ext uri="{FF2B5EF4-FFF2-40B4-BE49-F238E27FC236}">
                    <a16:creationId xmlns:a16="http://schemas.microsoft.com/office/drawing/2014/main" id="{D0769D6C-B28D-4561-A141-7D44FEECAA5C}"/>
                  </a:ext>
                </a:extLst>
              </p:cNvPr>
              <p:cNvSpPr txBox="1"/>
              <p:nvPr/>
            </p:nvSpPr>
            <p:spPr>
              <a:xfrm>
                <a:off x="1507691" y="5105011"/>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Underdogs</a:t>
                </a:r>
              </a:p>
            </p:txBody>
          </p:sp>
          <p:sp>
            <p:nvSpPr>
              <p:cNvPr id="40" name="TextBox 39">
                <a:extLst>
                  <a:ext uri="{FF2B5EF4-FFF2-40B4-BE49-F238E27FC236}">
                    <a16:creationId xmlns:a16="http://schemas.microsoft.com/office/drawing/2014/main" id="{6BBDE62E-34F1-4255-8BA0-9AC32FA298DD}"/>
                  </a:ext>
                </a:extLst>
              </p:cNvPr>
              <p:cNvSpPr txBox="1"/>
              <p:nvPr/>
            </p:nvSpPr>
            <p:spPr>
              <a:xfrm>
                <a:off x="3861906" y="5110017"/>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Cash-cows</a:t>
                </a:r>
              </a:p>
            </p:txBody>
          </p:sp>
        </p:grpSp>
      </p:grpSp>
      <p:sp>
        <p:nvSpPr>
          <p:cNvPr id="7" name="TextBox 6">
            <a:extLst>
              <a:ext uri="{FF2B5EF4-FFF2-40B4-BE49-F238E27FC236}">
                <a16:creationId xmlns:a16="http://schemas.microsoft.com/office/drawing/2014/main" id="{214DEDCC-2185-4B9B-BA78-1B4902B16A6B}"/>
              </a:ext>
            </a:extLst>
          </p:cNvPr>
          <p:cNvSpPr txBox="1"/>
          <p:nvPr/>
        </p:nvSpPr>
        <p:spPr>
          <a:xfrm>
            <a:off x="6436334" y="1645905"/>
            <a:ext cx="4887865" cy="954107"/>
          </a:xfrm>
          <a:prstGeom prst="rect">
            <a:avLst/>
          </a:prstGeom>
          <a:noFill/>
        </p:spPr>
        <p:txBody>
          <a:bodyPr wrap="square" rtlCol="0">
            <a:spAutoFit/>
          </a:bodyPr>
          <a:lstStyle/>
          <a:p>
            <a:r>
              <a:rPr lang="en-US" sz="2800" dirty="0"/>
              <a:t>For Wildcat and Underdog groups:</a:t>
            </a:r>
          </a:p>
        </p:txBody>
      </p:sp>
      <p:pic>
        <p:nvPicPr>
          <p:cNvPr id="61" name="Picture 60">
            <a:extLst>
              <a:ext uri="{FF2B5EF4-FFF2-40B4-BE49-F238E27FC236}">
                <a16:creationId xmlns:a16="http://schemas.microsoft.com/office/drawing/2014/main" id="{1FDC776B-84C8-4065-BC18-F740F6EB959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10450" y="3058044"/>
            <a:ext cx="576077" cy="576077"/>
          </a:xfrm>
          <a:prstGeom prst="rect">
            <a:avLst/>
          </a:prstGeom>
        </p:spPr>
      </p:pic>
      <p:pic>
        <p:nvPicPr>
          <p:cNvPr id="62" name="Picture 61">
            <a:extLst>
              <a:ext uri="{FF2B5EF4-FFF2-40B4-BE49-F238E27FC236}">
                <a16:creationId xmlns:a16="http://schemas.microsoft.com/office/drawing/2014/main" id="{4A61DA98-402B-42ED-BE2A-5442304FC3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10450" y="4118684"/>
            <a:ext cx="576072" cy="576072"/>
          </a:xfrm>
          <a:prstGeom prst="rect">
            <a:avLst/>
          </a:prstGeom>
        </p:spPr>
      </p:pic>
      <p:sp>
        <p:nvSpPr>
          <p:cNvPr id="8" name="TextBox 7">
            <a:extLst>
              <a:ext uri="{FF2B5EF4-FFF2-40B4-BE49-F238E27FC236}">
                <a16:creationId xmlns:a16="http://schemas.microsoft.com/office/drawing/2014/main" id="{C967B11E-C25C-4007-82A6-06C9CAE26853}"/>
              </a:ext>
            </a:extLst>
          </p:cNvPr>
          <p:cNvSpPr txBox="1"/>
          <p:nvPr/>
        </p:nvSpPr>
        <p:spPr>
          <a:xfrm>
            <a:off x="7191655" y="2914730"/>
            <a:ext cx="3048000" cy="830740"/>
          </a:xfrm>
          <a:prstGeom prst="rect">
            <a:avLst/>
          </a:prstGeom>
          <a:noFill/>
        </p:spPr>
        <p:txBody>
          <a:bodyPr wrap="square" rtlCol="0">
            <a:spAutoFit/>
          </a:bodyPr>
          <a:lstStyle/>
          <a:p>
            <a:r>
              <a:rPr lang="en-US" sz="2399" dirty="0"/>
              <a:t>Resolve issues faster to decrease call-ins</a:t>
            </a:r>
          </a:p>
        </p:txBody>
      </p:sp>
      <p:sp>
        <p:nvSpPr>
          <p:cNvPr id="9" name="TextBox 8">
            <a:extLst>
              <a:ext uri="{FF2B5EF4-FFF2-40B4-BE49-F238E27FC236}">
                <a16:creationId xmlns:a16="http://schemas.microsoft.com/office/drawing/2014/main" id="{AD5F154C-526A-4DBB-885E-9B2F423677CA}"/>
              </a:ext>
            </a:extLst>
          </p:cNvPr>
          <p:cNvSpPr txBox="1"/>
          <p:nvPr/>
        </p:nvSpPr>
        <p:spPr>
          <a:xfrm>
            <a:off x="7191655" y="4026364"/>
            <a:ext cx="3540198" cy="830740"/>
          </a:xfrm>
          <a:prstGeom prst="rect">
            <a:avLst/>
          </a:prstGeom>
          <a:noFill/>
        </p:spPr>
        <p:txBody>
          <a:bodyPr wrap="square" rtlCol="0">
            <a:spAutoFit/>
          </a:bodyPr>
          <a:lstStyle/>
          <a:p>
            <a:r>
              <a:rPr lang="en-US" sz="2399" dirty="0"/>
              <a:t>Upsell to increase margins</a:t>
            </a:r>
            <a:endParaRPr lang="en-US" dirty="0"/>
          </a:p>
        </p:txBody>
      </p:sp>
      <p:sp>
        <p:nvSpPr>
          <p:cNvPr id="36" name="Text Box 9">
            <a:extLst>
              <a:ext uri="{FF2B5EF4-FFF2-40B4-BE49-F238E27FC236}">
                <a16:creationId xmlns:a16="http://schemas.microsoft.com/office/drawing/2014/main" id="{6B3D3569-5D27-41ED-ADD0-0444DC40CCF1}"/>
              </a:ext>
            </a:extLst>
          </p:cNvPr>
          <p:cNvSpPr txBox="1">
            <a:spLocks noChangeArrowheads="1"/>
          </p:cNvSpPr>
          <p:nvPr/>
        </p:nvSpPr>
        <p:spPr bwMode="auto">
          <a:xfrm>
            <a:off x="594692" y="5819195"/>
            <a:ext cx="927377" cy="327462"/>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2200" dirty="0">
                <a:solidFill>
                  <a:srgbClr val="000000"/>
                </a:solidFill>
              </a:rPr>
              <a:t>Low</a:t>
            </a:r>
          </a:p>
        </p:txBody>
      </p:sp>
    </p:spTree>
    <p:extLst>
      <p:ext uri="{BB962C8B-B14F-4D97-AF65-F5344CB8AC3E}">
        <p14:creationId xmlns:p14="http://schemas.microsoft.com/office/powerpoint/2010/main" val="419037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B5-8E7C-44FB-9E26-FCFAE00AE2BD}"/>
              </a:ext>
            </a:extLst>
          </p:cNvPr>
          <p:cNvSpPr>
            <a:spLocks noGrp="1"/>
          </p:cNvSpPr>
          <p:nvPr>
            <p:ph type="title"/>
          </p:nvPr>
        </p:nvSpPr>
        <p:spPr>
          <a:xfrm>
            <a:off x="1424204" y="674773"/>
            <a:ext cx="3202337" cy="818721"/>
          </a:xfrm>
        </p:spPr>
        <p:txBody>
          <a:bodyPr/>
          <a:lstStyle/>
          <a:p>
            <a:r>
              <a:rPr lang="en-US" dirty="0"/>
              <a:t>Call - Outs</a:t>
            </a:r>
          </a:p>
        </p:txBody>
      </p:sp>
      <p:graphicFrame>
        <p:nvGraphicFramePr>
          <p:cNvPr id="21" name="Content Placeholder 20">
            <a:extLst>
              <a:ext uri="{FF2B5EF4-FFF2-40B4-BE49-F238E27FC236}">
                <a16:creationId xmlns:a16="http://schemas.microsoft.com/office/drawing/2014/main" id="{909285E1-7F35-476C-A8C1-C7C86A831FC9}"/>
              </a:ext>
            </a:extLst>
          </p:cNvPr>
          <p:cNvGraphicFramePr>
            <a:graphicFrameLocks noGrp="1"/>
          </p:cNvGraphicFramePr>
          <p:nvPr>
            <p:ph idx="1"/>
            <p:extLst/>
          </p:nvPr>
        </p:nvGraphicFramePr>
        <p:xfrm>
          <a:off x="836209" y="1184645"/>
          <a:ext cx="10512862" cy="545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FFF9158B-758C-4230-989D-B3C813DA7E81}"/>
              </a:ext>
            </a:extLst>
          </p:cNvPr>
          <p:cNvGrpSpPr/>
          <p:nvPr/>
        </p:nvGrpSpPr>
        <p:grpSpPr>
          <a:xfrm>
            <a:off x="434673" y="1431753"/>
            <a:ext cx="6591618" cy="4862045"/>
            <a:chOff x="434786" y="1431233"/>
            <a:chExt cx="6593335" cy="4863311"/>
          </a:xfrm>
        </p:grpSpPr>
        <p:grpSp>
          <p:nvGrpSpPr>
            <p:cNvPr id="4" name="Group 3">
              <a:extLst>
                <a:ext uri="{FF2B5EF4-FFF2-40B4-BE49-F238E27FC236}">
                  <a16:creationId xmlns:a16="http://schemas.microsoft.com/office/drawing/2014/main" id="{1A002B3E-9049-4DFC-870F-BC739C4E5E29}"/>
                </a:ext>
              </a:extLst>
            </p:cNvPr>
            <p:cNvGrpSpPr/>
            <p:nvPr/>
          </p:nvGrpSpPr>
          <p:grpSpPr>
            <a:xfrm>
              <a:off x="434786" y="1431233"/>
              <a:ext cx="6593335" cy="4863311"/>
              <a:chOff x="434786" y="1431233"/>
              <a:chExt cx="6593335" cy="4863311"/>
            </a:xfrm>
          </p:grpSpPr>
          <p:sp>
            <p:nvSpPr>
              <p:cNvPr id="22" name="Rectangle 37">
                <a:extLst>
                  <a:ext uri="{FF2B5EF4-FFF2-40B4-BE49-F238E27FC236}">
                    <a16:creationId xmlns:a16="http://schemas.microsoft.com/office/drawing/2014/main" id="{88347854-5A3B-4456-A868-7C4D5988E9AD}"/>
                  </a:ext>
                </a:extLst>
              </p:cNvPr>
              <p:cNvSpPr>
                <a:spLocks noChangeArrowheads="1"/>
              </p:cNvSpPr>
              <p:nvPr/>
            </p:nvSpPr>
            <p:spPr bwMode="auto">
              <a:xfrm>
                <a:off x="3810233" y="3745552"/>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2</a:t>
                </a:r>
              </a:p>
            </p:txBody>
          </p:sp>
          <p:sp>
            <p:nvSpPr>
              <p:cNvPr id="23" name="Text Box 6">
                <a:extLst>
                  <a:ext uri="{FF2B5EF4-FFF2-40B4-BE49-F238E27FC236}">
                    <a16:creationId xmlns:a16="http://schemas.microsoft.com/office/drawing/2014/main" id="{B535E3E0-7366-4D49-A990-88985ACEE00E}"/>
                  </a:ext>
                </a:extLst>
              </p:cNvPr>
              <p:cNvSpPr txBox="1">
                <a:spLocks noChangeArrowheads="1"/>
              </p:cNvSpPr>
              <p:nvPr/>
            </p:nvSpPr>
            <p:spPr bwMode="auto">
              <a:xfrm>
                <a:off x="3106161" y="5966997"/>
                <a:ext cx="1433522" cy="327547"/>
              </a:xfrm>
              <a:prstGeom prst="rect">
                <a:avLst/>
              </a:prstGeom>
              <a:noFill/>
              <a:ln w="9525">
                <a:noFill/>
                <a:miter lim="800000"/>
                <a:headEnd/>
                <a:tailEnd type="none" w="lg" len="lg"/>
              </a:ln>
            </p:spPr>
            <p:txBody>
              <a:bodyPr wrap="none">
                <a:spAutoFit/>
              </a:bodyPr>
              <a:lstStyle/>
              <a:p>
                <a:pPr>
                  <a:lnSpc>
                    <a:spcPts val="1600"/>
                  </a:lnSpc>
                  <a:spcBef>
                    <a:spcPct val="0"/>
                  </a:spcBef>
                  <a:spcAft>
                    <a:spcPct val="0"/>
                  </a:spcAft>
                  <a:buClr>
                    <a:srgbClr val="003399"/>
                  </a:buClr>
                  <a:buSzPct val="90000"/>
                  <a:defRPr/>
                </a:pPr>
                <a:r>
                  <a:rPr lang="en-US" sz="2399" b="1" dirty="0"/>
                  <a:t>Margin $</a:t>
                </a:r>
              </a:p>
            </p:txBody>
          </p:sp>
          <p:sp>
            <p:nvSpPr>
              <p:cNvPr id="24" name="Text Box 7">
                <a:extLst>
                  <a:ext uri="{FF2B5EF4-FFF2-40B4-BE49-F238E27FC236}">
                    <a16:creationId xmlns:a16="http://schemas.microsoft.com/office/drawing/2014/main" id="{521514DD-DF20-47BB-AAB9-7C11387D94DE}"/>
                  </a:ext>
                </a:extLst>
              </p:cNvPr>
              <p:cNvSpPr txBox="1">
                <a:spLocks noChangeArrowheads="1"/>
              </p:cNvSpPr>
              <p:nvPr/>
            </p:nvSpPr>
            <p:spPr bwMode="auto">
              <a:xfrm rot="16200000">
                <a:off x="-760536" y="3575369"/>
                <a:ext cx="3298621" cy="327547"/>
              </a:xfrm>
              <a:prstGeom prst="rect">
                <a:avLst/>
              </a:prstGeom>
              <a:noFill/>
              <a:ln w="9525">
                <a:noFill/>
                <a:miter lim="800000"/>
                <a:headEnd/>
                <a:tailEnd type="none" w="lg" len="lg"/>
              </a:ln>
            </p:spPr>
            <p:txBody>
              <a:bodyPr wrap="none">
                <a:spAutoFit/>
              </a:bodyPr>
              <a:lstStyle/>
              <a:p>
                <a:pPr>
                  <a:lnSpc>
                    <a:spcPts val="1600"/>
                  </a:lnSpc>
                  <a:spcBef>
                    <a:spcPct val="0"/>
                  </a:spcBef>
                  <a:spcAft>
                    <a:spcPts val="600"/>
                  </a:spcAft>
                  <a:buClr>
                    <a:srgbClr val="003399"/>
                  </a:buClr>
                  <a:buSzPct val="90000"/>
                  <a:defRPr/>
                </a:pPr>
                <a:r>
                  <a:rPr lang="en-US" sz="2399" b="1" dirty="0"/>
                  <a:t>Retention</a:t>
                </a:r>
                <a:r>
                  <a:rPr lang="en-US" sz="2399" b="1" dirty="0">
                    <a:solidFill>
                      <a:srgbClr val="94A088"/>
                    </a:solidFill>
                  </a:rPr>
                  <a:t> </a:t>
                </a:r>
                <a:r>
                  <a:rPr lang="en-US" sz="2399" b="1" dirty="0"/>
                  <a:t>Likelihood</a:t>
                </a:r>
              </a:p>
            </p:txBody>
          </p:sp>
          <p:sp>
            <p:nvSpPr>
              <p:cNvPr id="26" name="Text Box 9">
                <a:extLst>
                  <a:ext uri="{FF2B5EF4-FFF2-40B4-BE49-F238E27FC236}">
                    <a16:creationId xmlns:a16="http://schemas.microsoft.com/office/drawing/2014/main" id="{FDF79950-CC71-4CEB-8A34-6EFE197526FE}"/>
                  </a:ext>
                </a:extLst>
              </p:cNvPr>
              <p:cNvSpPr txBox="1">
                <a:spLocks noChangeArrowheads="1"/>
              </p:cNvSpPr>
              <p:nvPr/>
            </p:nvSpPr>
            <p:spPr bwMode="auto">
              <a:xfrm>
                <a:off x="6100502" y="5858537"/>
                <a:ext cx="927619"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sp>
            <p:nvSpPr>
              <p:cNvPr id="27" name="Text Box 10">
                <a:extLst>
                  <a:ext uri="{FF2B5EF4-FFF2-40B4-BE49-F238E27FC236}">
                    <a16:creationId xmlns:a16="http://schemas.microsoft.com/office/drawing/2014/main" id="{2D1559B6-DE2C-4422-94E9-73C1036A48D0}"/>
                  </a:ext>
                </a:extLst>
              </p:cNvPr>
              <p:cNvSpPr txBox="1">
                <a:spLocks noChangeArrowheads="1"/>
              </p:cNvSpPr>
              <p:nvPr/>
            </p:nvSpPr>
            <p:spPr bwMode="auto">
              <a:xfrm>
                <a:off x="434786" y="1431233"/>
                <a:ext cx="803280"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cxnSp>
            <p:nvCxnSpPr>
              <p:cNvPr id="28" name="Straight Arrow Connector 30">
                <a:extLst>
                  <a:ext uri="{FF2B5EF4-FFF2-40B4-BE49-F238E27FC236}">
                    <a16:creationId xmlns:a16="http://schemas.microsoft.com/office/drawing/2014/main" id="{EFA85943-A0FC-4468-A911-25B54BB28A65}"/>
                  </a:ext>
                </a:extLst>
              </p:cNvPr>
              <p:cNvCxnSpPr>
                <a:cxnSpLocks noChangeShapeType="1"/>
              </p:cNvCxnSpPr>
              <p:nvPr/>
            </p:nvCxnSpPr>
            <p:spPr bwMode="auto">
              <a:xfrm flipH="1" flipV="1">
                <a:off x="1153970" y="1588240"/>
                <a:ext cx="16230" cy="4091870"/>
              </a:xfrm>
              <a:prstGeom prst="straightConnector1">
                <a:avLst/>
              </a:prstGeom>
              <a:noFill/>
              <a:ln w="12700" algn="ctr">
                <a:solidFill>
                  <a:srgbClr val="000000"/>
                </a:solidFill>
                <a:round/>
                <a:headEnd/>
                <a:tailEnd type="arrow" w="med" len="med"/>
              </a:ln>
            </p:spPr>
          </p:cxnSp>
          <p:cxnSp>
            <p:nvCxnSpPr>
              <p:cNvPr id="29" name="Straight Arrow Connector 31">
                <a:extLst>
                  <a:ext uri="{FF2B5EF4-FFF2-40B4-BE49-F238E27FC236}">
                    <a16:creationId xmlns:a16="http://schemas.microsoft.com/office/drawing/2014/main" id="{EFA59659-DA68-4B74-B598-7AFE42BF2B19}"/>
                  </a:ext>
                </a:extLst>
              </p:cNvPr>
              <p:cNvCxnSpPr>
                <a:cxnSpLocks noChangeShapeType="1"/>
              </p:cNvCxnSpPr>
              <p:nvPr/>
            </p:nvCxnSpPr>
            <p:spPr bwMode="auto">
              <a:xfrm flipV="1">
                <a:off x="1170200" y="5680110"/>
                <a:ext cx="5273727" cy="2927"/>
              </a:xfrm>
              <a:prstGeom prst="straightConnector1">
                <a:avLst/>
              </a:prstGeom>
              <a:noFill/>
              <a:ln w="12700" algn="ctr">
                <a:solidFill>
                  <a:srgbClr val="000000"/>
                </a:solidFill>
                <a:round/>
                <a:headEnd/>
                <a:tailEnd type="arrow" w="med" len="med"/>
              </a:ln>
            </p:spPr>
          </p:cxnSp>
          <p:sp>
            <p:nvSpPr>
              <p:cNvPr id="30" name="Rectangle 29">
                <a:extLst>
                  <a:ext uri="{FF2B5EF4-FFF2-40B4-BE49-F238E27FC236}">
                    <a16:creationId xmlns:a16="http://schemas.microsoft.com/office/drawing/2014/main" id="{65234DFB-BD91-443D-8D92-806682F5A381}"/>
                  </a:ext>
                </a:extLst>
              </p:cNvPr>
              <p:cNvSpPr/>
              <p:nvPr/>
            </p:nvSpPr>
            <p:spPr bwMode="auto">
              <a:xfrm>
                <a:off x="1457351" y="3745552"/>
                <a:ext cx="2049500" cy="1770489"/>
              </a:xfrm>
              <a:prstGeom prst="rect">
                <a:avLst/>
              </a:prstGeom>
              <a:solidFill>
                <a:srgbClr val="F4B183"/>
              </a:solidFill>
              <a:ln w="12700" cap="flat" cmpd="sng" algn="ctr">
                <a:solidFill>
                  <a:srgbClr val="000000"/>
                </a:solidFill>
                <a:prstDash val="solid"/>
                <a:round/>
                <a:headEnd type="none" w="med" len="med"/>
                <a:tailEnd type="none" w="med" len="med"/>
              </a:ln>
              <a:effectLst/>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1</a:t>
                </a:r>
              </a:p>
            </p:txBody>
          </p:sp>
          <p:sp>
            <p:nvSpPr>
              <p:cNvPr id="31" name="Rectangle 38">
                <a:extLst>
                  <a:ext uri="{FF2B5EF4-FFF2-40B4-BE49-F238E27FC236}">
                    <a16:creationId xmlns:a16="http://schemas.microsoft.com/office/drawing/2014/main" id="{A7EB7307-24D2-48FA-8BEF-75551E091EF6}"/>
                  </a:ext>
                </a:extLst>
              </p:cNvPr>
              <p:cNvSpPr>
                <a:spLocks noChangeArrowheads="1"/>
              </p:cNvSpPr>
              <p:nvPr/>
            </p:nvSpPr>
            <p:spPr bwMode="auto">
              <a:xfrm>
                <a:off x="1424575" y="1767220"/>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FFF0C4"/>
                  </a:solidFill>
                </a:endParaRPr>
              </a:p>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2</a:t>
                </a:r>
              </a:p>
              <a:p>
                <a:pPr algn="ctr" defTabSz="914126">
                  <a:spcBef>
                    <a:spcPts val="600"/>
                  </a:spcBef>
                  <a:spcAft>
                    <a:spcPct val="0"/>
                  </a:spcAft>
                  <a:defRPr/>
                </a:pPr>
                <a:endParaRPr lang="en-US" sz="2399" kern="0" dirty="0">
                  <a:solidFill>
                    <a:srgbClr val="000000"/>
                  </a:solidFill>
                </a:endParaRPr>
              </a:p>
            </p:txBody>
          </p:sp>
          <p:sp>
            <p:nvSpPr>
              <p:cNvPr id="32" name="Rectangle 39">
                <a:extLst>
                  <a:ext uri="{FF2B5EF4-FFF2-40B4-BE49-F238E27FC236}">
                    <a16:creationId xmlns:a16="http://schemas.microsoft.com/office/drawing/2014/main" id="{25B689BF-2036-419A-8F78-AF33EA23F6BF}"/>
                  </a:ext>
                </a:extLst>
              </p:cNvPr>
              <p:cNvSpPr>
                <a:spLocks noChangeArrowheads="1"/>
              </p:cNvSpPr>
              <p:nvPr/>
            </p:nvSpPr>
            <p:spPr bwMode="auto">
              <a:xfrm>
                <a:off x="3813865" y="1765755"/>
                <a:ext cx="2045869" cy="1773253"/>
              </a:xfrm>
              <a:prstGeom prst="rect">
                <a:avLst/>
              </a:prstGeom>
              <a:solidFill>
                <a:srgbClr val="00B050"/>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000000"/>
                  </a:solidFill>
                </a:endParaRPr>
              </a:p>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3</a:t>
                </a:r>
              </a:p>
              <a:p>
                <a:pPr algn="ctr" defTabSz="914126">
                  <a:spcBef>
                    <a:spcPts val="600"/>
                  </a:spcBef>
                  <a:spcAft>
                    <a:spcPct val="0"/>
                  </a:spcAft>
                  <a:defRPr/>
                </a:pPr>
                <a:endParaRPr lang="en-US" sz="2399" kern="0" dirty="0">
                  <a:solidFill>
                    <a:srgbClr val="000000"/>
                  </a:solidFill>
                </a:endParaRPr>
              </a:p>
            </p:txBody>
          </p:sp>
        </p:grpSp>
        <p:grpSp>
          <p:nvGrpSpPr>
            <p:cNvPr id="5" name="Group 4">
              <a:extLst>
                <a:ext uri="{FF2B5EF4-FFF2-40B4-BE49-F238E27FC236}">
                  <a16:creationId xmlns:a16="http://schemas.microsoft.com/office/drawing/2014/main" id="{0B8E5CB4-10E9-47F7-95C1-AF484E0B8659}"/>
                </a:ext>
              </a:extLst>
            </p:cNvPr>
            <p:cNvGrpSpPr/>
            <p:nvPr/>
          </p:nvGrpSpPr>
          <p:grpSpPr>
            <a:xfrm>
              <a:off x="1457351" y="3134664"/>
              <a:ext cx="4421279" cy="2437018"/>
              <a:chOff x="1457351" y="3134664"/>
              <a:chExt cx="4421279" cy="2437018"/>
            </a:xfrm>
          </p:grpSpPr>
          <p:sp>
            <p:nvSpPr>
              <p:cNvPr id="3" name="TextBox 2">
                <a:extLst>
                  <a:ext uri="{FF2B5EF4-FFF2-40B4-BE49-F238E27FC236}">
                    <a16:creationId xmlns:a16="http://schemas.microsoft.com/office/drawing/2014/main" id="{B88DF15F-1473-4F54-BE20-DFD4EA5BD63A}"/>
                  </a:ext>
                </a:extLst>
              </p:cNvPr>
              <p:cNvSpPr txBox="1"/>
              <p:nvPr/>
            </p:nvSpPr>
            <p:spPr>
              <a:xfrm>
                <a:off x="1457351" y="3134664"/>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Wildcats</a:t>
                </a:r>
              </a:p>
            </p:txBody>
          </p:sp>
          <p:sp>
            <p:nvSpPr>
              <p:cNvPr id="37" name="TextBox 36">
                <a:extLst>
                  <a:ext uri="{FF2B5EF4-FFF2-40B4-BE49-F238E27FC236}">
                    <a16:creationId xmlns:a16="http://schemas.microsoft.com/office/drawing/2014/main" id="{EB062D8A-B92A-4F57-8797-BCAB3D25A5E5}"/>
                  </a:ext>
                </a:extLst>
              </p:cNvPr>
              <p:cNvSpPr txBox="1"/>
              <p:nvPr/>
            </p:nvSpPr>
            <p:spPr>
              <a:xfrm>
                <a:off x="3831377" y="3138310"/>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Stars</a:t>
                </a:r>
              </a:p>
            </p:txBody>
          </p:sp>
          <p:sp>
            <p:nvSpPr>
              <p:cNvPr id="38" name="TextBox 37">
                <a:extLst>
                  <a:ext uri="{FF2B5EF4-FFF2-40B4-BE49-F238E27FC236}">
                    <a16:creationId xmlns:a16="http://schemas.microsoft.com/office/drawing/2014/main" id="{D0769D6C-B28D-4561-A141-7D44FEECAA5C}"/>
                  </a:ext>
                </a:extLst>
              </p:cNvPr>
              <p:cNvSpPr txBox="1"/>
              <p:nvPr/>
            </p:nvSpPr>
            <p:spPr>
              <a:xfrm>
                <a:off x="1507691" y="5105011"/>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Underdogs</a:t>
                </a:r>
              </a:p>
            </p:txBody>
          </p:sp>
          <p:sp>
            <p:nvSpPr>
              <p:cNvPr id="40" name="TextBox 39">
                <a:extLst>
                  <a:ext uri="{FF2B5EF4-FFF2-40B4-BE49-F238E27FC236}">
                    <a16:creationId xmlns:a16="http://schemas.microsoft.com/office/drawing/2014/main" id="{6BBDE62E-34F1-4255-8BA0-9AC32FA298DD}"/>
                  </a:ext>
                </a:extLst>
              </p:cNvPr>
              <p:cNvSpPr txBox="1"/>
              <p:nvPr/>
            </p:nvSpPr>
            <p:spPr>
              <a:xfrm>
                <a:off x="3861906" y="5110017"/>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Cash-cows</a:t>
                </a:r>
              </a:p>
            </p:txBody>
          </p:sp>
        </p:grpSp>
      </p:grpSp>
      <p:sp>
        <p:nvSpPr>
          <p:cNvPr id="7" name="TextBox 6">
            <a:extLst>
              <a:ext uri="{FF2B5EF4-FFF2-40B4-BE49-F238E27FC236}">
                <a16:creationId xmlns:a16="http://schemas.microsoft.com/office/drawing/2014/main" id="{214DEDCC-2185-4B9B-BA78-1B4902B16A6B}"/>
              </a:ext>
            </a:extLst>
          </p:cNvPr>
          <p:cNvSpPr txBox="1"/>
          <p:nvPr/>
        </p:nvSpPr>
        <p:spPr>
          <a:xfrm>
            <a:off x="6436334" y="1645905"/>
            <a:ext cx="4887865" cy="954107"/>
          </a:xfrm>
          <a:prstGeom prst="rect">
            <a:avLst/>
          </a:prstGeom>
          <a:noFill/>
        </p:spPr>
        <p:txBody>
          <a:bodyPr wrap="square" rtlCol="0">
            <a:spAutoFit/>
          </a:bodyPr>
          <a:lstStyle/>
          <a:p>
            <a:r>
              <a:rPr lang="en-US" sz="2800" dirty="0"/>
              <a:t>For the low Call-Outs groups:</a:t>
            </a:r>
          </a:p>
          <a:p>
            <a:endParaRPr lang="en-US" sz="2800" dirty="0"/>
          </a:p>
        </p:txBody>
      </p:sp>
      <p:pic>
        <p:nvPicPr>
          <p:cNvPr id="61" name="Picture 60">
            <a:extLst>
              <a:ext uri="{FF2B5EF4-FFF2-40B4-BE49-F238E27FC236}">
                <a16:creationId xmlns:a16="http://schemas.microsoft.com/office/drawing/2014/main" id="{1FDC776B-84C8-4065-BC18-F740F6EB95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4929" y="2843102"/>
            <a:ext cx="576077" cy="576077"/>
          </a:xfrm>
          <a:prstGeom prst="rect">
            <a:avLst/>
          </a:prstGeom>
        </p:spPr>
      </p:pic>
      <p:pic>
        <p:nvPicPr>
          <p:cNvPr id="62" name="Picture 61">
            <a:extLst>
              <a:ext uri="{FF2B5EF4-FFF2-40B4-BE49-F238E27FC236}">
                <a16:creationId xmlns:a16="http://schemas.microsoft.com/office/drawing/2014/main" id="{4A61DA98-402B-42ED-BE2A-5442304FC3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64929" y="3922785"/>
            <a:ext cx="576072" cy="576072"/>
          </a:xfrm>
          <a:prstGeom prst="rect">
            <a:avLst/>
          </a:prstGeom>
        </p:spPr>
      </p:pic>
      <p:sp>
        <p:nvSpPr>
          <p:cNvPr id="8" name="TextBox 7">
            <a:extLst>
              <a:ext uri="{FF2B5EF4-FFF2-40B4-BE49-F238E27FC236}">
                <a16:creationId xmlns:a16="http://schemas.microsoft.com/office/drawing/2014/main" id="{C967B11E-C25C-4007-82A6-06C9CAE26853}"/>
              </a:ext>
            </a:extLst>
          </p:cNvPr>
          <p:cNvSpPr txBox="1"/>
          <p:nvPr/>
        </p:nvSpPr>
        <p:spPr>
          <a:xfrm>
            <a:off x="7652150" y="2739042"/>
            <a:ext cx="3048000" cy="830740"/>
          </a:xfrm>
          <a:prstGeom prst="rect">
            <a:avLst/>
          </a:prstGeom>
          <a:noFill/>
        </p:spPr>
        <p:txBody>
          <a:bodyPr wrap="square" rtlCol="0">
            <a:spAutoFit/>
          </a:bodyPr>
          <a:lstStyle/>
          <a:p>
            <a:r>
              <a:rPr lang="en-US" dirty="0"/>
              <a:t>More engagement with customers</a:t>
            </a:r>
          </a:p>
        </p:txBody>
      </p:sp>
      <p:sp>
        <p:nvSpPr>
          <p:cNvPr id="9" name="TextBox 8">
            <a:extLst>
              <a:ext uri="{FF2B5EF4-FFF2-40B4-BE49-F238E27FC236}">
                <a16:creationId xmlns:a16="http://schemas.microsoft.com/office/drawing/2014/main" id="{AD5F154C-526A-4DBB-885E-9B2F423677CA}"/>
              </a:ext>
            </a:extLst>
          </p:cNvPr>
          <p:cNvSpPr txBox="1"/>
          <p:nvPr/>
        </p:nvSpPr>
        <p:spPr>
          <a:xfrm>
            <a:off x="7652150" y="3912721"/>
            <a:ext cx="3540198" cy="1200329"/>
          </a:xfrm>
          <a:prstGeom prst="rect">
            <a:avLst/>
          </a:prstGeom>
          <a:noFill/>
        </p:spPr>
        <p:txBody>
          <a:bodyPr wrap="square" rtlCol="0">
            <a:spAutoFit/>
          </a:bodyPr>
          <a:lstStyle/>
          <a:p>
            <a:r>
              <a:rPr lang="en-US" dirty="0"/>
              <a:t>Targeted marketing with discounts</a:t>
            </a:r>
          </a:p>
          <a:p>
            <a:endParaRPr lang="en-US" dirty="0"/>
          </a:p>
        </p:txBody>
      </p:sp>
      <p:grpSp>
        <p:nvGrpSpPr>
          <p:cNvPr id="36" name="Group 35">
            <a:extLst>
              <a:ext uri="{FF2B5EF4-FFF2-40B4-BE49-F238E27FC236}">
                <a16:creationId xmlns:a16="http://schemas.microsoft.com/office/drawing/2014/main" id="{03301363-89B3-4F10-8B2B-A544226DAE90}"/>
              </a:ext>
            </a:extLst>
          </p:cNvPr>
          <p:cNvGrpSpPr/>
          <p:nvPr/>
        </p:nvGrpSpPr>
        <p:grpSpPr>
          <a:xfrm>
            <a:off x="3813557" y="613821"/>
            <a:ext cx="1012717" cy="758952"/>
            <a:chOff x="1239825" y="2453945"/>
            <a:chExt cx="1305038" cy="1089469"/>
          </a:xfrm>
        </p:grpSpPr>
        <p:pic>
          <p:nvPicPr>
            <p:cNvPr id="39" name="Picture 38">
              <a:extLst>
                <a:ext uri="{FF2B5EF4-FFF2-40B4-BE49-F238E27FC236}">
                  <a16:creationId xmlns:a16="http://schemas.microsoft.com/office/drawing/2014/main" id="{10807C4E-6CD1-4E7A-A281-56FB6DBC2EA9}"/>
                </a:ext>
              </a:extLst>
            </p:cNvPr>
            <p:cNvPicPr>
              <a:picLocks noChangeAspect="1"/>
            </p:cNvPicPr>
            <p:nvPr/>
          </p:nvPicPr>
          <p:blipFill>
            <a:blip r:embed="rId8"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239825" y="2453945"/>
              <a:ext cx="1089469" cy="1089469"/>
            </a:xfrm>
            <a:prstGeom prst="rect">
              <a:avLst/>
            </a:prstGeom>
          </p:spPr>
        </p:pic>
        <p:sp>
          <p:nvSpPr>
            <p:cNvPr id="41" name="Down Arrow 22">
              <a:extLst>
                <a:ext uri="{FF2B5EF4-FFF2-40B4-BE49-F238E27FC236}">
                  <a16:creationId xmlns:a16="http://schemas.microsoft.com/office/drawing/2014/main" id="{838F2620-2ECD-460D-BF7D-0BC882980B47}"/>
                </a:ext>
              </a:extLst>
            </p:cNvPr>
            <p:cNvSpPr/>
            <p:nvPr/>
          </p:nvSpPr>
          <p:spPr>
            <a:xfrm rot="13500000">
              <a:off x="2222613" y="2566745"/>
              <a:ext cx="276746" cy="367754"/>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 Box 9">
            <a:extLst>
              <a:ext uri="{FF2B5EF4-FFF2-40B4-BE49-F238E27FC236}">
                <a16:creationId xmlns:a16="http://schemas.microsoft.com/office/drawing/2014/main" id="{DA587D9A-5A48-4DDF-89C1-27ED7EBAA8EA}"/>
              </a:ext>
            </a:extLst>
          </p:cNvPr>
          <p:cNvSpPr txBox="1">
            <a:spLocks noChangeArrowheads="1"/>
          </p:cNvSpPr>
          <p:nvPr/>
        </p:nvSpPr>
        <p:spPr bwMode="auto">
          <a:xfrm>
            <a:off x="550795" y="5787923"/>
            <a:ext cx="927377" cy="327462"/>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2200" dirty="0">
                <a:solidFill>
                  <a:srgbClr val="000000"/>
                </a:solidFill>
              </a:rPr>
              <a:t>Low</a:t>
            </a:r>
          </a:p>
        </p:txBody>
      </p:sp>
    </p:spTree>
    <p:extLst>
      <p:ext uri="{BB962C8B-B14F-4D97-AF65-F5344CB8AC3E}">
        <p14:creationId xmlns:p14="http://schemas.microsoft.com/office/powerpoint/2010/main" val="10304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B5-8E7C-44FB-9E26-FCFAE00AE2BD}"/>
              </a:ext>
            </a:extLst>
          </p:cNvPr>
          <p:cNvSpPr>
            <a:spLocks noGrp="1"/>
          </p:cNvSpPr>
          <p:nvPr>
            <p:ph type="title"/>
          </p:nvPr>
        </p:nvSpPr>
        <p:spPr>
          <a:xfrm>
            <a:off x="1424204" y="674773"/>
            <a:ext cx="3202337" cy="818721"/>
          </a:xfrm>
        </p:spPr>
        <p:txBody>
          <a:bodyPr>
            <a:normAutofit/>
          </a:bodyPr>
          <a:lstStyle/>
          <a:p>
            <a:r>
              <a:rPr lang="en-US" dirty="0"/>
              <a:t>Home Value </a:t>
            </a:r>
          </a:p>
        </p:txBody>
      </p:sp>
      <p:graphicFrame>
        <p:nvGraphicFramePr>
          <p:cNvPr id="21" name="Content Placeholder 20">
            <a:extLst>
              <a:ext uri="{FF2B5EF4-FFF2-40B4-BE49-F238E27FC236}">
                <a16:creationId xmlns:a16="http://schemas.microsoft.com/office/drawing/2014/main" id="{909285E1-7F35-476C-A8C1-C7C86A831FC9}"/>
              </a:ext>
            </a:extLst>
          </p:cNvPr>
          <p:cNvGraphicFramePr>
            <a:graphicFrameLocks noGrp="1"/>
          </p:cNvGraphicFramePr>
          <p:nvPr>
            <p:ph idx="1"/>
            <p:extLst/>
          </p:nvPr>
        </p:nvGraphicFramePr>
        <p:xfrm>
          <a:off x="836209" y="1184645"/>
          <a:ext cx="10512862" cy="545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FFF9158B-758C-4230-989D-B3C813DA7E81}"/>
              </a:ext>
            </a:extLst>
          </p:cNvPr>
          <p:cNvGrpSpPr/>
          <p:nvPr/>
        </p:nvGrpSpPr>
        <p:grpSpPr>
          <a:xfrm>
            <a:off x="434673" y="1431753"/>
            <a:ext cx="6591618" cy="4862045"/>
            <a:chOff x="434786" y="1431233"/>
            <a:chExt cx="6593335" cy="4863311"/>
          </a:xfrm>
        </p:grpSpPr>
        <p:grpSp>
          <p:nvGrpSpPr>
            <p:cNvPr id="4" name="Group 3">
              <a:extLst>
                <a:ext uri="{FF2B5EF4-FFF2-40B4-BE49-F238E27FC236}">
                  <a16:creationId xmlns:a16="http://schemas.microsoft.com/office/drawing/2014/main" id="{1A002B3E-9049-4DFC-870F-BC739C4E5E29}"/>
                </a:ext>
              </a:extLst>
            </p:cNvPr>
            <p:cNvGrpSpPr/>
            <p:nvPr/>
          </p:nvGrpSpPr>
          <p:grpSpPr>
            <a:xfrm>
              <a:off x="434786" y="1431233"/>
              <a:ext cx="6593335" cy="4863311"/>
              <a:chOff x="434786" y="1431233"/>
              <a:chExt cx="6593335" cy="4863311"/>
            </a:xfrm>
          </p:grpSpPr>
          <p:sp>
            <p:nvSpPr>
              <p:cNvPr id="22" name="Rectangle 37">
                <a:extLst>
                  <a:ext uri="{FF2B5EF4-FFF2-40B4-BE49-F238E27FC236}">
                    <a16:creationId xmlns:a16="http://schemas.microsoft.com/office/drawing/2014/main" id="{88347854-5A3B-4456-A868-7C4D5988E9AD}"/>
                  </a:ext>
                </a:extLst>
              </p:cNvPr>
              <p:cNvSpPr>
                <a:spLocks noChangeArrowheads="1"/>
              </p:cNvSpPr>
              <p:nvPr/>
            </p:nvSpPr>
            <p:spPr bwMode="auto">
              <a:xfrm>
                <a:off x="3810233" y="3745552"/>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$172,104</a:t>
                </a:r>
              </a:p>
            </p:txBody>
          </p:sp>
          <p:sp>
            <p:nvSpPr>
              <p:cNvPr id="23" name="Text Box 6">
                <a:extLst>
                  <a:ext uri="{FF2B5EF4-FFF2-40B4-BE49-F238E27FC236}">
                    <a16:creationId xmlns:a16="http://schemas.microsoft.com/office/drawing/2014/main" id="{B535E3E0-7366-4D49-A990-88985ACEE00E}"/>
                  </a:ext>
                </a:extLst>
              </p:cNvPr>
              <p:cNvSpPr txBox="1">
                <a:spLocks noChangeArrowheads="1"/>
              </p:cNvSpPr>
              <p:nvPr/>
            </p:nvSpPr>
            <p:spPr bwMode="auto">
              <a:xfrm>
                <a:off x="3106161" y="5966997"/>
                <a:ext cx="1433522" cy="327547"/>
              </a:xfrm>
              <a:prstGeom prst="rect">
                <a:avLst/>
              </a:prstGeom>
              <a:noFill/>
              <a:ln w="9525">
                <a:noFill/>
                <a:miter lim="800000"/>
                <a:headEnd/>
                <a:tailEnd type="none" w="lg" len="lg"/>
              </a:ln>
            </p:spPr>
            <p:txBody>
              <a:bodyPr wrap="none">
                <a:spAutoFit/>
              </a:bodyPr>
              <a:lstStyle/>
              <a:p>
                <a:pPr>
                  <a:lnSpc>
                    <a:spcPts val="1600"/>
                  </a:lnSpc>
                  <a:spcBef>
                    <a:spcPct val="0"/>
                  </a:spcBef>
                  <a:spcAft>
                    <a:spcPct val="0"/>
                  </a:spcAft>
                  <a:buClr>
                    <a:srgbClr val="003399"/>
                  </a:buClr>
                  <a:buSzPct val="90000"/>
                  <a:defRPr/>
                </a:pPr>
                <a:r>
                  <a:rPr lang="en-US" sz="2399" b="1" dirty="0"/>
                  <a:t>Margin $</a:t>
                </a:r>
              </a:p>
            </p:txBody>
          </p:sp>
          <p:sp>
            <p:nvSpPr>
              <p:cNvPr id="24" name="Text Box 7">
                <a:extLst>
                  <a:ext uri="{FF2B5EF4-FFF2-40B4-BE49-F238E27FC236}">
                    <a16:creationId xmlns:a16="http://schemas.microsoft.com/office/drawing/2014/main" id="{521514DD-DF20-47BB-AAB9-7C11387D94DE}"/>
                  </a:ext>
                </a:extLst>
              </p:cNvPr>
              <p:cNvSpPr txBox="1">
                <a:spLocks noChangeArrowheads="1"/>
              </p:cNvSpPr>
              <p:nvPr/>
            </p:nvSpPr>
            <p:spPr bwMode="auto">
              <a:xfrm rot="16200000">
                <a:off x="-760536" y="3575369"/>
                <a:ext cx="3298621" cy="327547"/>
              </a:xfrm>
              <a:prstGeom prst="rect">
                <a:avLst/>
              </a:prstGeom>
              <a:noFill/>
              <a:ln w="9525">
                <a:noFill/>
                <a:miter lim="800000"/>
                <a:headEnd/>
                <a:tailEnd type="none" w="lg" len="lg"/>
              </a:ln>
            </p:spPr>
            <p:txBody>
              <a:bodyPr wrap="none">
                <a:spAutoFit/>
              </a:bodyPr>
              <a:lstStyle/>
              <a:p>
                <a:pPr>
                  <a:lnSpc>
                    <a:spcPts val="1600"/>
                  </a:lnSpc>
                  <a:spcBef>
                    <a:spcPct val="0"/>
                  </a:spcBef>
                  <a:spcAft>
                    <a:spcPts val="600"/>
                  </a:spcAft>
                  <a:buClr>
                    <a:srgbClr val="003399"/>
                  </a:buClr>
                  <a:buSzPct val="90000"/>
                  <a:defRPr/>
                </a:pPr>
                <a:r>
                  <a:rPr lang="en-US" sz="2399" b="1" dirty="0"/>
                  <a:t>Retention</a:t>
                </a:r>
                <a:r>
                  <a:rPr lang="en-US" sz="2399" b="1" dirty="0">
                    <a:solidFill>
                      <a:srgbClr val="94A088"/>
                    </a:solidFill>
                  </a:rPr>
                  <a:t> </a:t>
                </a:r>
                <a:r>
                  <a:rPr lang="en-US" sz="2399" b="1" dirty="0"/>
                  <a:t>Likelihood</a:t>
                </a:r>
              </a:p>
            </p:txBody>
          </p:sp>
          <p:sp>
            <p:nvSpPr>
              <p:cNvPr id="26" name="Text Box 9">
                <a:extLst>
                  <a:ext uri="{FF2B5EF4-FFF2-40B4-BE49-F238E27FC236}">
                    <a16:creationId xmlns:a16="http://schemas.microsoft.com/office/drawing/2014/main" id="{FDF79950-CC71-4CEB-8A34-6EFE197526FE}"/>
                  </a:ext>
                </a:extLst>
              </p:cNvPr>
              <p:cNvSpPr txBox="1">
                <a:spLocks noChangeArrowheads="1"/>
              </p:cNvSpPr>
              <p:nvPr/>
            </p:nvSpPr>
            <p:spPr bwMode="auto">
              <a:xfrm>
                <a:off x="6100502" y="5858537"/>
                <a:ext cx="927619"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sp>
            <p:nvSpPr>
              <p:cNvPr id="27" name="Text Box 10">
                <a:extLst>
                  <a:ext uri="{FF2B5EF4-FFF2-40B4-BE49-F238E27FC236}">
                    <a16:creationId xmlns:a16="http://schemas.microsoft.com/office/drawing/2014/main" id="{2D1559B6-DE2C-4422-94E9-73C1036A48D0}"/>
                  </a:ext>
                </a:extLst>
              </p:cNvPr>
              <p:cNvSpPr txBox="1">
                <a:spLocks noChangeArrowheads="1"/>
              </p:cNvSpPr>
              <p:nvPr/>
            </p:nvSpPr>
            <p:spPr bwMode="auto">
              <a:xfrm>
                <a:off x="434786" y="1431233"/>
                <a:ext cx="803280"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cxnSp>
            <p:nvCxnSpPr>
              <p:cNvPr id="28" name="Straight Arrow Connector 30">
                <a:extLst>
                  <a:ext uri="{FF2B5EF4-FFF2-40B4-BE49-F238E27FC236}">
                    <a16:creationId xmlns:a16="http://schemas.microsoft.com/office/drawing/2014/main" id="{EFA85943-A0FC-4468-A911-25B54BB28A65}"/>
                  </a:ext>
                </a:extLst>
              </p:cNvPr>
              <p:cNvCxnSpPr>
                <a:cxnSpLocks noChangeShapeType="1"/>
              </p:cNvCxnSpPr>
              <p:nvPr/>
            </p:nvCxnSpPr>
            <p:spPr bwMode="auto">
              <a:xfrm flipH="1" flipV="1">
                <a:off x="1153970" y="1588240"/>
                <a:ext cx="16230" cy="4091870"/>
              </a:xfrm>
              <a:prstGeom prst="straightConnector1">
                <a:avLst/>
              </a:prstGeom>
              <a:noFill/>
              <a:ln w="12700" algn="ctr">
                <a:solidFill>
                  <a:srgbClr val="000000"/>
                </a:solidFill>
                <a:round/>
                <a:headEnd/>
                <a:tailEnd type="arrow" w="med" len="med"/>
              </a:ln>
            </p:spPr>
          </p:cxnSp>
          <p:cxnSp>
            <p:nvCxnSpPr>
              <p:cNvPr id="29" name="Straight Arrow Connector 31">
                <a:extLst>
                  <a:ext uri="{FF2B5EF4-FFF2-40B4-BE49-F238E27FC236}">
                    <a16:creationId xmlns:a16="http://schemas.microsoft.com/office/drawing/2014/main" id="{EFA59659-DA68-4B74-B598-7AFE42BF2B19}"/>
                  </a:ext>
                </a:extLst>
              </p:cNvPr>
              <p:cNvCxnSpPr>
                <a:cxnSpLocks noChangeShapeType="1"/>
              </p:cNvCxnSpPr>
              <p:nvPr/>
            </p:nvCxnSpPr>
            <p:spPr bwMode="auto">
              <a:xfrm flipV="1">
                <a:off x="1170200" y="5680110"/>
                <a:ext cx="5273727" cy="2927"/>
              </a:xfrm>
              <a:prstGeom prst="straightConnector1">
                <a:avLst/>
              </a:prstGeom>
              <a:noFill/>
              <a:ln w="12700" algn="ctr">
                <a:solidFill>
                  <a:srgbClr val="000000"/>
                </a:solidFill>
                <a:round/>
                <a:headEnd/>
                <a:tailEnd type="arrow" w="med" len="med"/>
              </a:ln>
            </p:spPr>
          </p:cxnSp>
          <p:sp>
            <p:nvSpPr>
              <p:cNvPr id="30" name="Rectangle 29">
                <a:extLst>
                  <a:ext uri="{FF2B5EF4-FFF2-40B4-BE49-F238E27FC236}">
                    <a16:creationId xmlns:a16="http://schemas.microsoft.com/office/drawing/2014/main" id="{65234DFB-BD91-443D-8D92-806682F5A381}"/>
                  </a:ext>
                </a:extLst>
              </p:cNvPr>
              <p:cNvSpPr/>
              <p:nvPr/>
            </p:nvSpPr>
            <p:spPr bwMode="auto">
              <a:xfrm>
                <a:off x="1457351" y="3745552"/>
                <a:ext cx="2049500" cy="1770489"/>
              </a:xfrm>
              <a:prstGeom prst="rect">
                <a:avLst/>
              </a:prstGeom>
              <a:solidFill>
                <a:srgbClr val="F4B183"/>
              </a:solidFill>
              <a:ln w="12700" cap="flat" cmpd="sng" algn="ctr">
                <a:solidFill>
                  <a:srgbClr val="000000"/>
                </a:solidFill>
                <a:prstDash val="solid"/>
                <a:round/>
                <a:headEnd type="none" w="med" len="med"/>
                <a:tailEnd type="none" w="med" len="med"/>
              </a:ln>
              <a:effectLst/>
            </p:spPr>
            <p:txBody>
              <a:bodyPr wrap="none" anchor="ctr"/>
              <a:lstStyle/>
              <a:p>
                <a:pPr algn="ctr" defTabSz="914126">
                  <a:defRPr/>
                </a:pPr>
                <a:r>
                  <a:rPr lang="en-US" sz="3599" kern="0" dirty="0">
                    <a:solidFill>
                      <a:srgbClr val="000000"/>
                    </a:solidFill>
                    <a:latin typeface="Calibri" panose="020F0502020204030204" pitchFamily="34" charset="0"/>
                    <a:cs typeface="Calibri" panose="020F0502020204030204" pitchFamily="34" charset="0"/>
                  </a:rPr>
                  <a:t>$140,784</a:t>
                </a:r>
              </a:p>
            </p:txBody>
          </p:sp>
          <p:sp>
            <p:nvSpPr>
              <p:cNvPr id="31" name="Rectangle 38">
                <a:extLst>
                  <a:ext uri="{FF2B5EF4-FFF2-40B4-BE49-F238E27FC236}">
                    <a16:creationId xmlns:a16="http://schemas.microsoft.com/office/drawing/2014/main" id="{A7EB7307-24D2-48FA-8BEF-75551E091EF6}"/>
                  </a:ext>
                </a:extLst>
              </p:cNvPr>
              <p:cNvSpPr>
                <a:spLocks noChangeArrowheads="1"/>
              </p:cNvSpPr>
              <p:nvPr/>
            </p:nvSpPr>
            <p:spPr bwMode="auto">
              <a:xfrm>
                <a:off x="1424575" y="1767220"/>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FFF0C4"/>
                  </a:solidFill>
                </a:endParaRPr>
              </a:p>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$145,753</a:t>
                </a:r>
              </a:p>
              <a:p>
                <a:pPr algn="ctr" defTabSz="914126">
                  <a:spcBef>
                    <a:spcPts val="600"/>
                  </a:spcBef>
                  <a:spcAft>
                    <a:spcPct val="0"/>
                  </a:spcAft>
                  <a:defRPr/>
                </a:pPr>
                <a:endParaRPr lang="en-US" sz="2399" kern="0" dirty="0">
                  <a:solidFill>
                    <a:srgbClr val="000000"/>
                  </a:solidFill>
                </a:endParaRPr>
              </a:p>
            </p:txBody>
          </p:sp>
          <p:sp>
            <p:nvSpPr>
              <p:cNvPr id="32" name="Rectangle 39">
                <a:extLst>
                  <a:ext uri="{FF2B5EF4-FFF2-40B4-BE49-F238E27FC236}">
                    <a16:creationId xmlns:a16="http://schemas.microsoft.com/office/drawing/2014/main" id="{25B689BF-2036-419A-8F78-AF33EA23F6BF}"/>
                  </a:ext>
                </a:extLst>
              </p:cNvPr>
              <p:cNvSpPr>
                <a:spLocks noChangeArrowheads="1"/>
              </p:cNvSpPr>
              <p:nvPr/>
            </p:nvSpPr>
            <p:spPr bwMode="auto">
              <a:xfrm>
                <a:off x="3813865" y="1765755"/>
                <a:ext cx="2045869" cy="1773253"/>
              </a:xfrm>
              <a:prstGeom prst="rect">
                <a:avLst/>
              </a:prstGeom>
              <a:solidFill>
                <a:srgbClr val="00B050"/>
              </a:solidFill>
              <a:ln w="12700" algn="ctr">
                <a:solidFill>
                  <a:srgbClr val="000000"/>
                </a:solidFill>
                <a:round/>
                <a:headEnd/>
                <a:tailEnd/>
              </a:ln>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$160,258</a:t>
                </a:r>
              </a:p>
            </p:txBody>
          </p:sp>
        </p:grpSp>
        <p:grpSp>
          <p:nvGrpSpPr>
            <p:cNvPr id="5" name="Group 4">
              <a:extLst>
                <a:ext uri="{FF2B5EF4-FFF2-40B4-BE49-F238E27FC236}">
                  <a16:creationId xmlns:a16="http://schemas.microsoft.com/office/drawing/2014/main" id="{0B8E5CB4-10E9-47F7-95C1-AF484E0B8659}"/>
                </a:ext>
              </a:extLst>
            </p:cNvPr>
            <p:cNvGrpSpPr/>
            <p:nvPr/>
          </p:nvGrpSpPr>
          <p:grpSpPr>
            <a:xfrm>
              <a:off x="1457351" y="3134664"/>
              <a:ext cx="4421279" cy="2437018"/>
              <a:chOff x="1457351" y="3134664"/>
              <a:chExt cx="4421279" cy="2437018"/>
            </a:xfrm>
          </p:grpSpPr>
          <p:sp>
            <p:nvSpPr>
              <p:cNvPr id="3" name="TextBox 2">
                <a:extLst>
                  <a:ext uri="{FF2B5EF4-FFF2-40B4-BE49-F238E27FC236}">
                    <a16:creationId xmlns:a16="http://schemas.microsoft.com/office/drawing/2014/main" id="{B88DF15F-1473-4F54-BE20-DFD4EA5BD63A}"/>
                  </a:ext>
                </a:extLst>
              </p:cNvPr>
              <p:cNvSpPr txBox="1"/>
              <p:nvPr/>
            </p:nvSpPr>
            <p:spPr>
              <a:xfrm>
                <a:off x="1457351" y="3134664"/>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Wildcats</a:t>
                </a:r>
              </a:p>
            </p:txBody>
          </p:sp>
          <p:sp>
            <p:nvSpPr>
              <p:cNvPr id="37" name="TextBox 36">
                <a:extLst>
                  <a:ext uri="{FF2B5EF4-FFF2-40B4-BE49-F238E27FC236}">
                    <a16:creationId xmlns:a16="http://schemas.microsoft.com/office/drawing/2014/main" id="{EB062D8A-B92A-4F57-8797-BCAB3D25A5E5}"/>
                  </a:ext>
                </a:extLst>
              </p:cNvPr>
              <p:cNvSpPr txBox="1"/>
              <p:nvPr/>
            </p:nvSpPr>
            <p:spPr>
              <a:xfrm>
                <a:off x="3831377" y="3138310"/>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Stars</a:t>
                </a:r>
              </a:p>
            </p:txBody>
          </p:sp>
          <p:sp>
            <p:nvSpPr>
              <p:cNvPr id="38" name="TextBox 37">
                <a:extLst>
                  <a:ext uri="{FF2B5EF4-FFF2-40B4-BE49-F238E27FC236}">
                    <a16:creationId xmlns:a16="http://schemas.microsoft.com/office/drawing/2014/main" id="{D0769D6C-B28D-4561-A141-7D44FEECAA5C}"/>
                  </a:ext>
                </a:extLst>
              </p:cNvPr>
              <p:cNvSpPr txBox="1"/>
              <p:nvPr/>
            </p:nvSpPr>
            <p:spPr>
              <a:xfrm>
                <a:off x="1507691" y="5105011"/>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Underdogs</a:t>
                </a:r>
              </a:p>
            </p:txBody>
          </p:sp>
          <p:sp>
            <p:nvSpPr>
              <p:cNvPr id="40" name="TextBox 39">
                <a:extLst>
                  <a:ext uri="{FF2B5EF4-FFF2-40B4-BE49-F238E27FC236}">
                    <a16:creationId xmlns:a16="http://schemas.microsoft.com/office/drawing/2014/main" id="{6BBDE62E-34F1-4255-8BA0-9AC32FA298DD}"/>
                  </a:ext>
                </a:extLst>
              </p:cNvPr>
              <p:cNvSpPr txBox="1"/>
              <p:nvPr/>
            </p:nvSpPr>
            <p:spPr>
              <a:xfrm>
                <a:off x="3861906" y="5110017"/>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Cash-cows</a:t>
                </a:r>
              </a:p>
            </p:txBody>
          </p:sp>
        </p:grpSp>
      </p:grpSp>
      <p:sp>
        <p:nvSpPr>
          <p:cNvPr id="7" name="TextBox 6">
            <a:extLst>
              <a:ext uri="{FF2B5EF4-FFF2-40B4-BE49-F238E27FC236}">
                <a16:creationId xmlns:a16="http://schemas.microsoft.com/office/drawing/2014/main" id="{214DEDCC-2185-4B9B-BA78-1B4902B16A6B}"/>
              </a:ext>
            </a:extLst>
          </p:cNvPr>
          <p:cNvSpPr txBox="1"/>
          <p:nvPr/>
        </p:nvSpPr>
        <p:spPr>
          <a:xfrm>
            <a:off x="6436334" y="1645905"/>
            <a:ext cx="4887865" cy="954107"/>
          </a:xfrm>
          <a:prstGeom prst="rect">
            <a:avLst/>
          </a:prstGeom>
          <a:noFill/>
        </p:spPr>
        <p:txBody>
          <a:bodyPr wrap="square" rtlCol="0">
            <a:spAutoFit/>
          </a:bodyPr>
          <a:lstStyle/>
          <a:p>
            <a:r>
              <a:rPr lang="en-US" sz="2800" dirty="0"/>
              <a:t>For  Cash-Cows:</a:t>
            </a:r>
          </a:p>
          <a:p>
            <a:endParaRPr lang="en-US" sz="2800" dirty="0"/>
          </a:p>
        </p:txBody>
      </p:sp>
      <p:pic>
        <p:nvPicPr>
          <p:cNvPr id="61" name="Picture 60">
            <a:extLst>
              <a:ext uri="{FF2B5EF4-FFF2-40B4-BE49-F238E27FC236}">
                <a16:creationId xmlns:a16="http://schemas.microsoft.com/office/drawing/2014/main" id="{1FDC776B-84C8-4065-BC18-F740F6EB95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82634" y="2763303"/>
            <a:ext cx="576077" cy="576077"/>
          </a:xfrm>
          <a:prstGeom prst="rect">
            <a:avLst/>
          </a:prstGeom>
        </p:spPr>
      </p:pic>
      <p:pic>
        <p:nvPicPr>
          <p:cNvPr id="62" name="Picture 61">
            <a:extLst>
              <a:ext uri="{FF2B5EF4-FFF2-40B4-BE49-F238E27FC236}">
                <a16:creationId xmlns:a16="http://schemas.microsoft.com/office/drawing/2014/main" id="{4A61DA98-402B-42ED-BE2A-5442304FC3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82636" y="3900330"/>
            <a:ext cx="576072" cy="576072"/>
          </a:xfrm>
          <a:prstGeom prst="rect">
            <a:avLst/>
          </a:prstGeom>
        </p:spPr>
      </p:pic>
      <p:sp>
        <p:nvSpPr>
          <p:cNvPr id="8" name="TextBox 7">
            <a:extLst>
              <a:ext uri="{FF2B5EF4-FFF2-40B4-BE49-F238E27FC236}">
                <a16:creationId xmlns:a16="http://schemas.microsoft.com/office/drawing/2014/main" id="{C967B11E-C25C-4007-82A6-06C9CAE26853}"/>
              </a:ext>
            </a:extLst>
          </p:cNvPr>
          <p:cNvSpPr txBox="1"/>
          <p:nvPr/>
        </p:nvSpPr>
        <p:spPr>
          <a:xfrm>
            <a:off x="7643799" y="2671619"/>
            <a:ext cx="3048000" cy="1200329"/>
          </a:xfrm>
          <a:prstGeom prst="rect">
            <a:avLst/>
          </a:prstGeom>
          <a:noFill/>
        </p:spPr>
        <p:txBody>
          <a:bodyPr wrap="square" rtlCol="0">
            <a:spAutoFit/>
          </a:bodyPr>
          <a:lstStyle/>
          <a:p>
            <a:r>
              <a:rPr lang="en-US" dirty="0"/>
              <a:t>High net worth, but low retention</a:t>
            </a:r>
          </a:p>
          <a:p>
            <a:endParaRPr lang="en-US" dirty="0"/>
          </a:p>
        </p:txBody>
      </p:sp>
      <p:sp>
        <p:nvSpPr>
          <p:cNvPr id="9" name="TextBox 8">
            <a:extLst>
              <a:ext uri="{FF2B5EF4-FFF2-40B4-BE49-F238E27FC236}">
                <a16:creationId xmlns:a16="http://schemas.microsoft.com/office/drawing/2014/main" id="{AD5F154C-526A-4DBB-885E-9B2F423677CA}"/>
              </a:ext>
            </a:extLst>
          </p:cNvPr>
          <p:cNvSpPr txBox="1"/>
          <p:nvPr/>
        </p:nvSpPr>
        <p:spPr>
          <a:xfrm>
            <a:off x="7676566" y="3781655"/>
            <a:ext cx="3540198" cy="1200329"/>
          </a:xfrm>
          <a:prstGeom prst="rect">
            <a:avLst/>
          </a:prstGeom>
          <a:noFill/>
        </p:spPr>
        <p:txBody>
          <a:bodyPr wrap="square" rtlCol="0">
            <a:spAutoFit/>
          </a:bodyPr>
          <a:lstStyle/>
          <a:p>
            <a:r>
              <a:rPr lang="en-US" dirty="0"/>
              <a:t>A loyalty points program to increase retention</a:t>
            </a:r>
          </a:p>
          <a:p>
            <a:endParaRPr lang="en-US" dirty="0"/>
          </a:p>
        </p:txBody>
      </p:sp>
      <p:pic>
        <p:nvPicPr>
          <p:cNvPr id="33" name="Graphic 32" descr="House">
            <a:extLst>
              <a:ext uri="{FF2B5EF4-FFF2-40B4-BE49-F238E27FC236}">
                <a16:creationId xmlns:a16="http://schemas.microsoft.com/office/drawing/2014/main" id="{959F8914-2A01-460B-ACFD-07631ED34484}"/>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11800" y="561017"/>
            <a:ext cx="914400" cy="914400"/>
          </a:xfrm>
          <a:prstGeom prst="rect">
            <a:avLst/>
          </a:prstGeom>
        </p:spPr>
      </p:pic>
      <p:sp>
        <p:nvSpPr>
          <p:cNvPr id="34" name="Text Box 9">
            <a:extLst>
              <a:ext uri="{FF2B5EF4-FFF2-40B4-BE49-F238E27FC236}">
                <a16:creationId xmlns:a16="http://schemas.microsoft.com/office/drawing/2014/main" id="{EE4EC86B-D053-4D96-B6F3-4DB34C96F74F}"/>
              </a:ext>
            </a:extLst>
          </p:cNvPr>
          <p:cNvSpPr txBox="1">
            <a:spLocks noChangeArrowheads="1"/>
          </p:cNvSpPr>
          <p:nvPr/>
        </p:nvSpPr>
        <p:spPr bwMode="auto">
          <a:xfrm>
            <a:off x="568188" y="5819170"/>
            <a:ext cx="927377" cy="327462"/>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2200" dirty="0">
                <a:solidFill>
                  <a:srgbClr val="000000"/>
                </a:solidFill>
              </a:rPr>
              <a:t>Low</a:t>
            </a:r>
          </a:p>
        </p:txBody>
      </p:sp>
    </p:spTree>
    <p:extLst>
      <p:ext uri="{BB962C8B-B14F-4D97-AF65-F5344CB8AC3E}">
        <p14:creationId xmlns:p14="http://schemas.microsoft.com/office/powerpoint/2010/main" val="304819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B5-8E7C-44FB-9E26-FCFAE00AE2BD}"/>
              </a:ext>
            </a:extLst>
          </p:cNvPr>
          <p:cNvSpPr>
            <a:spLocks noGrp="1"/>
          </p:cNvSpPr>
          <p:nvPr>
            <p:ph type="title"/>
          </p:nvPr>
        </p:nvSpPr>
        <p:spPr>
          <a:xfrm>
            <a:off x="1424204" y="674773"/>
            <a:ext cx="4670208" cy="818721"/>
          </a:xfrm>
        </p:spPr>
        <p:txBody>
          <a:bodyPr>
            <a:normAutofit fontScale="90000"/>
          </a:bodyPr>
          <a:lstStyle/>
          <a:p>
            <a:r>
              <a:rPr lang="en-US" dirty="0"/>
              <a:t>Mails Sent to Customer</a:t>
            </a:r>
          </a:p>
        </p:txBody>
      </p:sp>
      <p:graphicFrame>
        <p:nvGraphicFramePr>
          <p:cNvPr id="21" name="Content Placeholder 20">
            <a:extLst>
              <a:ext uri="{FF2B5EF4-FFF2-40B4-BE49-F238E27FC236}">
                <a16:creationId xmlns:a16="http://schemas.microsoft.com/office/drawing/2014/main" id="{909285E1-7F35-476C-A8C1-C7C86A831FC9}"/>
              </a:ext>
            </a:extLst>
          </p:cNvPr>
          <p:cNvGraphicFramePr>
            <a:graphicFrameLocks noGrp="1"/>
          </p:cNvGraphicFramePr>
          <p:nvPr>
            <p:ph idx="1"/>
            <p:extLst/>
          </p:nvPr>
        </p:nvGraphicFramePr>
        <p:xfrm>
          <a:off x="836209" y="1184645"/>
          <a:ext cx="10512862" cy="545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FFF9158B-758C-4230-989D-B3C813DA7E81}"/>
              </a:ext>
            </a:extLst>
          </p:cNvPr>
          <p:cNvGrpSpPr/>
          <p:nvPr/>
        </p:nvGrpSpPr>
        <p:grpSpPr>
          <a:xfrm>
            <a:off x="434673" y="1431753"/>
            <a:ext cx="6591618" cy="4862045"/>
            <a:chOff x="434786" y="1431233"/>
            <a:chExt cx="6593335" cy="4863311"/>
          </a:xfrm>
        </p:grpSpPr>
        <p:grpSp>
          <p:nvGrpSpPr>
            <p:cNvPr id="4" name="Group 3">
              <a:extLst>
                <a:ext uri="{FF2B5EF4-FFF2-40B4-BE49-F238E27FC236}">
                  <a16:creationId xmlns:a16="http://schemas.microsoft.com/office/drawing/2014/main" id="{1A002B3E-9049-4DFC-870F-BC739C4E5E29}"/>
                </a:ext>
              </a:extLst>
            </p:cNvPr>
            <p:cNvGrpSpPr/>
            <p:nvPr/>
          </p:nvGrpSpPr>
          <p:grpSpPr>
            <a:xfrm>
              <a:off x="434786" y="1431233"/>
              <a:ext cx="6593335" cy="4863311"/>
              <a:chOff x="434786" y="1431233"/>
              <a:chExt cx="6593335" cy="4863311"/>
            </a:xfrm>
          </p:grpSpPr>
          <p:sp>
            <p:nvSpPr>
              <p:cNvPr id="22" name="Rectangle 37">
                <a:extLst>
                  <a:ext uri="{FF2B5EF4-FFF2-40B4-BE49-F238E27FC236}">
                    <a16:creationId xmlns:a16="http://schemas.microsoft.com/office/drawing/2014/main" id="{88347854-5A3B-4456-A868-7C4D5988E9AD}"/>
                  </a:ext>
                </a:extLst>
              </p:cNvPr>
              <p:cNvSpPr>
                <a:spLocks noChangeArrowheads="1"/>
              </p:cNvSpPr>
              <p:nvPr/>
            </p:nvSpPr>
            <p:spPr bwMode="auto">
              <a:xfrm>
                <a:off x="3810233" y="3745552"/>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13</a:t>
                </a:r>
              </a:p>
            </p:txBody>
          </p:sp>
          <p:sp>
            <p:nvSpPr>
              <p:cNvPr id="23" name="Text Box 6">
                <a:extLst>
                  <a:ext uri="{FF2B5EF4-FFF2-40B4-BE49-F238E27FC236}">
                    <a16:creationId xmlns:a16="http://schemas.microsoft.com/office/drawing/2014/main" id="{B535E3E0-7366-4D49-A990-88985ACEE00E}"/>
                  </a:ext>
                </a:extLst>
              </p:cNvPr>
              <p:cNvSpPr txBox="1">
                <a:spLocks noChangeArrowheads="1"/>
              </p:cNvSpPr>
              <p:nvPr/>
            </p:nvSpPr>
            <p:spPr bwMode="auto">
              <a:xfrm>
                <a:off x="3106161" y="5966997"/>
                <a:ext cx="1433522" cy="327547"/>
              </a:xfrm>
              <a:prstGeom prst="rect">
                <a:avLst/>
              </a:prstGeom>
              <a:noFill/>
              <a:ln w="9525">
                <a:noFill/>
                <a:miter lim="800000"/>
                <a:headEnd/>
                <a:tailEnd type="none" w="lg" len="lg"/>
              </a:ln>
            </p:spPr>
            <p:txBody>
              <a:bodyPr wrap="none">
                <a:spAutoFit/>
              </a:bodyPr>
              <a:lstStyle/>
              <a:p>
                <a:pPr>
                  <a:lnSpc>
                    <a:spcPts val="1600"/>
                  </a:lnSpc>
                  <a:spcBef>
                    <a:spcPct val="0"/>
                  </a:spcBef>
                  <a:spcAft>
                    <a:spcPct val="0"/>
                  </a:spcAft>
                  <a:buClr>
                    <a:srgbClr val="003399"/>
                  </a:buClr>
                  <a:buSzPct val="90000"/>
                  <a:defRPr/>
                </a:pPr>
                <a:r>
                  <a:rPr lang="en-US" sz="2399" b="1" dirty="0"/>
                  <a:t>Margin $</a:t>
                </a:r>
              </a:p>
            </p:txBody>
          </p:sp>
          <p:sp>
            <p:nvSpPr>
              <p:cNvPr id="24" name="Text Box 7">
                <a:extLst>
                  <a:ext uri="{FF2B5EF4-FFF2-40B4-BE49-F238E27FC236}">
                    <a16:creationId xmlns:a16="http://schemas.microsoft.com/office/drawing/2014/main" id="{521514DD-DF20-47BB-AAB9-7C11387D94DE}"/>
                  </a:ext>
                </a:extLst>
              </p:cNvPr>
              <p:cNvSpPr txBox="1">
                <a:spLocks noChangeArrowheads="1"/>
              </p:cNvSpPr>
              <p:nvPr/>
            </p:nvSpPr>
            <p:spPr bwMode="auto">
              <a:xfrm rot="16200000">
                <a:off x="-760536" y="3575369"/>
                <a:ext cx="3298621" cy="327547"/>
              </a:xfrm>
              <a:prstGeom prst="rect">
                <a:avLst/>
              </a:prstGeom>
              <a:noFill/>
              <a:ln w="9525">
                <a:noFill/>
                <a:miter lim="800000"/>
                <a:headEnd/>
                <a:tailEnd type="none" w="lg" len="lg"/>
              </a:ln>
            </p:spPr>
            <p:txBody>
              <a:bodyPr wrap="none">
                <a:spAutoFit/>
              </a:bodyPr>
              <a:lstStyle/>
              <a:p>
                <a:pPr>
                  <a:lnSpc>
                    <a:spcPts val="1600"/>
                  </a:lnSpc>
                  <a:spcBef>
                    <a:spcPct val="0"/>
                  </a:spcBef>
                  <a:spcAft>
                    <a:spcPts val="600"/>
                  </a:spcAft>
                  <a:buClr>
                    <a:srgbClr val="003399"/>
                  </a:buClr>
                  <a:buSzPct val="90000"/>
                  <a:defRPr/>
                </a:pPr>
                <a:r>
                  <a:rPr lang="en-US" sz="2399" b="1" dirty="0"/>
                  <a:t>Retention</a:t>
                </a:r>
                <a:r>
                  <a:rPr lang="en-US" sz="2399" b="1" dirty="0">
                    <a:solidFill>
                      <a:srgbClr val="94A088"/>
                    </a:solidFill>
                  </a:rPr>
                  <a:t> </a:t>
                </a:r>
                <a:r>
                  <a:rPr lang="en-US" sz="2399" b="1" dirty="0"/>
                  <a:t>Likelihood</a:t>
                </a:r>
              </a:p>
            </p:txBody>
          </p:sp>
          <p:sp>
            <p:nvSpPr>
              <p:cNvPr id="26" name="Text Box 9">
                <a:extLst>
                  <a:ext uri="{FF2B5EF4-FFF2-40B4-BE49-F238E27FC236}">
                    <a16:creationId xmlns:a16="http://schemas.microsoft.com/office/drawing/2014/main" id="{FDF79950-CC71-4CEB-8A34-6EFE197526FE}"/>
                  </a:ext>
                </a:extLst>
              </p:cNvPr>
              <p:cNvSpPr txBox="1">
                <a:spLocks noChangeArrowheads="1"/>
              </p:cNvSpPr>
              <p:nvPr/>
            </p:nvSpPr>
            <p:spPr bwMode="auto">
              <a:xfrm>
                <a:off x="6100502" y="5858537"/>
                <a:ext cx="927619"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sp>
            <p:nvSpPr>
              <p:cNvPr id="27" name="Text Box 10">
                <a:extLst>
                  <a:ext uri="{FF2B5EF4-FFF2-40B4-BE49-F238E27FC236}">
                    <a16:creationId xmlns:a16="http://schemas.microsoft.com/office/drawing/2014/main" id="{2D1559B6-DE2C-4422-94E9-73C1036A48D0}"/>
                  </a:ext>
                </a:extLst>
              </p:cNvPr>
              <p:cNvSpPr txBox="1">
                <a:spLocks noChangeArrowheads="1"/>
              </p:cNvSpPr>
              <p:nvPr/>
            </p:nvSpPr>
            <p:spPr bwMode="auto">
              <a:xfrm>
                <a:off x="434786" y="1431233"/>
                <a:ext cx="803280" cy="314014"/>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cxnSp>
            <p:nvCxnSpPr>
              <p:cNvPr id="28" name="Straight Arrow Connector 30">
                <a:extLst>
                  <a:ext uri="{FF2B5EF4-FFF2-40B4-BE49-F238E27FC236}">
                    <a16:creationId xmlns:a16="http://schemas.microsoft.com/office/drawing/2014/main" id="{EFA85943-A0FC-4468-A911-25B54BB28A65}"/>
                  </a:ext>
                </a:extLst>
              </p:cNvPr>
              <p:cNvCxnSpPr>
                <a:cxnSpLocks noChangeShapeType="1"/>
              </p:cNvCxnSpPr>
              <p:nvPr/>
            </p:nvCxnSpPr>
            <p:spPr bwMode="auto">
              <a:xfrm flipH="1" flipV="1">
                <a:off x="1153970" y="1588240"/>
                <a:ext cx="16230" cy="4091870"/>
              </a:xfrm>
              <a:prstGeom prst="straightConnector1">
                <a:avLst/>
              </a:prstGeom>
              <a:noFill/>
              <a:ln w="12700" algn="ctr">
                <a:solidFill>
                  <a:srgbClr val="000000"/>
                </a:solidFill>
                <a:round/>
                <a:headEnd/>
                <a:tailEnd type="arrow" w="med" len="med"/>
              </a:ln>
            </p:spPr>
          </p:cxnSp>
          <p:cxnSp>
            <p:nvCxnSpPr>
              <p:cNvPr id="29" name="Straight Arrow Connector 31">
                <a:extLst>
                  <a:ext uri="{FF2B5EF4-FFF2-40B4-BE49-F238E27FC236}">
                    <a16:creationId xmlns:a16="http://schemas.microsoft.com/office/drawing/2014/main" id="{EFA59659-DA68-4B74-B598-7AFE42BF2B19}"/>
                  </a:ext>
                </a:extLst>
              </p:cNvPr>
              <p:cNvCxnSpPr>
                <a:cxnSpLocks noChangeShapeType="1"/>
              </p:cNvCxnSpPr>
              <p:nvPr/>
            </p:nvCxnSpPr>
            <p:spPr bwMode="auto">
              <a:xfrm flipV="1">
                <a:off x="1170200" y="5680110"/>
                <a:ext cx="5273727" cy="2927"/>
              </a:xfrm>
              <a:prstGeom prst="straightConnector1">
                <a:avLst/>
              </a:prstGeom>
              <a:noFill/>
              <a:ln w="12700" algn="ctr">
                <a:solidFill>
                  <a:srgbClr val="000000"/>
                </a:solidFill>
                <a:round/>
                <a:headEnd/>
                <a:tailEnd type="arrow" w="med" len="med"/>
              </a:ln>
            </p:spPr>
          </p:cxnSp>
          <p:sp>
            <p:nvSpPr>
              <p:cNvPr id="30" name="Rectangle 29">
                <a:extLst>
                  <a:ext uri="{FF2B5EF4-FFF2-40B4-BE49-F238E27FC236}">
                    <a16:creationId xmlns:a16="http://schemas.microsoft.com/office/drawing/2014/main" id="{65234DFB-BD91-443D-8D92-806682F5A381}"/>
                  </a:ext>
                </a:extLst>
              </p:cNvPr>
              <p:cNvSpPr/>
              <p:nvPr/>
            </p:nvSpPr>
            <p:spPr bwMode="auto">
              <a:xfrm>
                <a:off x="1457351" y="3745552"/>
                <a:ext cx="2049500" cy="1770489"/>
              </a:xfrm>
              <a:prstGeom prst="rect">
                <a:avLst/>
              </a:prstGeom>
              <a:solidFill>
                <a:srgbClr val="F4B183"/>
              </a:solidFill>
              <a:ln w="12700" cap="flat" cmpd="sng" algn="ctr">
                <a:solidFill>
                  <a:srgbClr val="000000"/>
                </a:solidFill>
                <a:prstDash val="solid"/>
                <a:round/>
                <a:headEnd type="none" w="med" len="med"/>
                <a:tailEnd type="none" w="med" len="med"/>
              </a:ln>
              <a:effectLst/>
            </p:spPr>
            <p:txBody>
              <a:bodyPr wrap="none" anchor="ctr"/>
              <a:lstStyle/>
              <a:p>
                <a:pPr algn="ctr" defTabSz="914126">
                  <a:defRPr/>
                </a:pPr>
                <a:r>
                  <a:rPr lang="en-US" sz="3599" kern="0" dirty="0">
                    <a:solidFill>
                      <a:srgbClr val="000000"/>
                    </a:solidFill>
                    <a:latin typeface="Calibri" panose="020F0502020204030204" pitchFamily="34" charset="0"/>
                    <a:cs typeface="Calibri" panose="020F0502020204030204" pitchFamily="34" charset="0"/>
                  </a:rPr>
                  <a:t>9</a:t>
                </a:r>
              </a:p>
            </p:txBody>
          </p:sp>
          <p:sp>
            <p:nvSpPr>
              <p:cNvPr id="31" name="Rectangle 38">
                <a:extLst>
                  <a:ext uri="{FF2B5EF4-FFF2-40B4-BE49-F238E27FC236}">
                    <a16:creationId xmlns:a16="http://schemas.microsoft.com/office/drawing/2014/main" id="{A7EB7307-24D2-48FA-8BEF-75551E091EF6}"/>
                  </a:ext>
                </a:extLst>
              </p:cNvPr>
              <p:cNvSpPr>
                <a:spLocks noChangeArrowheads="1"/>
              </p:cNvSpPr>
              <p:nvPr/>
            </p:nvSpPr>
            <p:spPr bwMode="auto">
              <a:xfrm>
                <a:off x="1424575" y="1767220"/>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FFF0C4"/>
                  </a:solidFill>
                </a:endParaRPr>
              </a:p>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20</a:t>
                </a:r>
              </a:p>
              <a:p>
                <a:pPr algn="ctr" defTabSz="914126">
                  <a:spcBef>
                    <a:spcPts val="600"/>
                  </a:spcBef>
                  <a:spcAft>
                    <a:spcPct val="0"/>
                  </a:spcAft>
                  <a:defRPr/>
                </a:pPr>
                <a:endParaRPr lang="en-US" sz="2399" kern="0" dirty="0">
                  <a:solidFill>
                    <a:srgbClr val="000000"/>
                  </a:solidFill>
                </a:endParaRPr>
              </a:p>
            </p:txBody>
          </p:sp>
          <p:sp>
            <p:nvSpPr>
              <p:cNvPr id="32" name="Rectangle 39">
                <a:extLst>
                  <a:ext uri="{FF2B5EF4-FFF2-40B4-BE49-F238E27FC236}">
                    <a16:creationId xmlns:a16="http://schemas.microsoft.com/office/drawing/2014/main" id="{25B689BF-2036-419A-8F78-AF33EA23F6BF}"/>
                  </a:ext>
                </a:extLst>
              </p:cNvPr>
              <p:cNvSpPr>
                <a:spLocks noChangeArrowheads="1"/>
              </p:cNvSpPr>
              <p:nvPr/>
            </p:nvSpPr>
            <p:spPr bwMode="auto">
              <a:xfrm>
                <a:off x="3813865" y="1765755"/>
                <a:ext cx="2045869" cy="1773253"/>
              </a:xfrm>
              <a:prstGeom prst="rect">
                <a:avLst/>
              </a:prstGeom>
              <a:solidFill>
                <a:srgbClr val="00B050"/>
              </a:solidFill>
              <a:ln w="12700" algn="ctr">
                <a:solidFill>
                  <a:srgbClr val="000000"/>
                </a:solidFill>
                <a:round/>
                <a:headEnd/>
                <a:tailEnd/>
              </a:ln>
            </p:spPr>
            <p:txBody>
              <a:bodyPr wrap="none" anchor="ctr"/>
              <a:lstStyle/>
              <a:p>
                <a:pPr algn="ctr" defTabSz="914126">
                  <a:spcBef>
                    <a:spcPts val="600"/>
                  </a:spcBef>
                  <a:spcAft>
                    <a:spcPct val="0"/>
                  </a:spcAft>
                  <a:defRPr/>
                </a:pPr>
                <a:r>
                  <a:rPr lang="en-US" sz="3599" kern="0" dirty="0">
                    <a:solidFill>
                      <a:srgbClr val="000000"/>
                    </a:solidFill>
                    <a:latin typeface="Calibri" panose="020F0502020204030204" pitchFamily="34" charset="0"/>
                    <a:cs typeface="Calibri" panose="020F0502020204030204" pitchFamily="34" charset="0"/>
                  </a:rPr>
                  <a:t>31</a:t>
                </a:r>
              </a:p>
            </p:txBody>
          </p:sp>
        </p:grpSp>
        <p:grpSp>
          <p:nvGrpSpPr>
            <p:cNvPr id="5" name="Group 4">
              <a:extLst>
                <a:ext uri="{FF2B5EF4-FFF2-40B4-BE49-F238E27FC236}">
                  <a16:creationId xmlns:a16="http://schemas.microsoft.com/office/drawing/2014/main" id="{0B8E5CB4-10E9-47F7-95C1-AF484E0B8659}"/>
                </a:ext>
              </a:extLst>
            </p:cNvPr>
            <p:cNvGrpSpPr/>
            <p:nvPr/>
          </p:nvGrpSpPr>
          <p:grpSpPr>
            <a:xfrm>
              <a:off x="1457351" y="3134664"/>
              <a:ext cx="4421279" cy="2437018"/>
              <a:chOff x="1457351" y="3134664"/>
              <a:chExt cx="4421279" cy="2437018"/>
            </a:xfrm>
          </p:grpSpPr>
          <p:sp>
            <p:nvSpPr>
              <p:cNvPr id="3" name="TextBox 2">
                <a:extLst>
                  <a:ext uri="{FF2B5EF4-FFF2-40B4-BE49-F238E27FC236}">
                    <a16:creationId xmlns:a16="http://schemas.microsoft.com/office/drawing/2014/main" id="{B88DF15F-1473-4F54-BE20-DFD4EA5BD63A}"/>
                  </a:ext>
                </a:extLst>
              </p:cNvPr>
              <p:cNvSpPr txBox="1"/>
              <p:nvPr/>
            </p:nvSpPr>
            <p:spPr>
              <a:xfrm>
                <a:off x="1457351" y="3134664"/>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Wildcats</a:t>
                </a:r>
              </a:p>
            </p:txBody>
          </p:sp>
          <p:sp>
            <p:nvSpPr>
              <p:cNvPr id="37" name="TextBox 36">
                <a:extLst>
                  <a:ext uri="{FF2B5EF4-FFF2-40B4-BE49-F238E27FC236}">
                    <a16:creationId xmlns:a16="http://schemas.microsoft.com/office/drawing/2014/main" id="{EB062D8A-B92A-4F57-8797-BCAB3D25A5E5}"/>
                  </a:ext>
                </a:extLst>
              </p:cNvPr>
              <p:cNvSpPr txBox="1"/>
              <p:nvPr/>
            </p:nvSpPr>
            <p:spPr>
              <a:xfrm>
                <a:off x="3831377" y="3138310"/>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Stars</a:t>
                </a:r>
              </a:p>
            </p:txBody>
          </p:sp>
          <p:sp>
            <p:nvSpPr>
              <p:cNvPr id="38" name="TextBox 37">
                <a:extLst>
                  <a:ext uri="{FF2B5EF4-FFF2-40B4-BE49-F238E27FC236}">
                    <a16:creationId xmlns:a16="http://schemas.microsoft.com/office/drawing/2014/main" id="{D0769D6C-B28D-4561-A141-7D44FEECAA5C}"/>
                  </a:ext>
                </a:extLst>
              </p:cNvPr>
              <p:cNvSpPr txBox="1"/>
              <p:nvPr/>
            </p:nvSpPr>
            <p:spPr>
              <a:xfrm>
                <a:off x="1507691" y="5105011"/>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Underdogs</a:t>
                </a:r>
              </a:p>
            </p:txBody>
          </p:sp>
          <p:sp>
            <p:nvSpPr>
              <p:cNvPr id="40" name="TextBox 39">
                <a:extLst>
                  <a:ext uri="{FF2B5EF4-FFF2-40B4-BE49-F238E27FC236}">
                    <a16:creationId xmlns:a16="http://schemas.microsoft.com/office/drawing/2014/main" id="{6BBDE62E-34F1-4255-8BA0-9AC32FA298DD}"/>
                  </a:ext>
                </a:extLst>
              </p:cNvPr>
              <p:cNvSpPr txBox="1"/>
              <p:nvPr/>
            </p:nvSpPr>
            <p:spPr>
              <a:xfrm>
                <a:off x="3861906" y="5110017"/>
                <a:ext cx="2016724" cy="461665"/>
              </a:xfrm>
              <a:prstGeom prst="rect">
                <a:avLst/>
              </a:prstGeom>
              <a:noFill/>
            </p:spPr>
            <p:txBody>
              <a:bodyPr wrap="square" rtlCol="0">
                <a:spAutoFit/>
              </a:bodyPr>
              <a:lstStyle/>
              <a:p>
                <a:pPr algn="ctr">
                  <a:spcBef>
                    <a:spcPts val="600"/>
                  </a:spcBef>
                  <a:spcAft>
                    <a:spcPct val="0"/>
                  </a:spcAft>
                  <a:defRPr/>
                </a:pPr>
                <a:r>
                  <a:rPr lang="en-US" sz="2399" kern="0" dirty="0">
                    <a:solidFill>
                      <a:srgbClr val="000000"/>
                    </a:solidFill>
                  </a:rPr>
                  <a:t>Cash-cows</a:t>
                </a:r>
              </a:p>
            </p:txBody>
          </p:sp>
        </p:grpSp>
      </p:grpSp>
      <p:sp>
        <p:nvSpPr>
          <p:cNvPr id="7" name="TextBox 6">
            <a:extLst>
              <a:ext uri="{FF2B5EF4-FFF2-40B4-BE49-F238E27FC236}">
                <a16:creationId xmlns:a16="http://schemas.microsoft.com/office/drawing/2014/main" id="{214DEDCC-2185-4B9B-BA78-1B4902B16A6B}"/>
              </a:ext>
            </a:extLst>
          </p:cNvPr>
          <p:cNvSpPr txBox="1"/>
          <p:nvPr/>
        </p:nvSpPr>
        <p:spPr>
          <a:xfrm>
            <a:off x="6461206" y="2001513"/>
            <a:ext cx="4887865" cy="954107"/>
          </a:xfrm>
          <a:prstGeom prst="rect">
            <a:avLst/>
          </a:prstGeom>
          <a:noFill/>
        </p:spPr>
        <p:txBody>
          <a:bodyPr wrap="square" rtlCol="0">
            <a:spAutoFit/>
          </a:bodyPr>
          <a:lstStyle/>
          <a:p>
            <a:r>
              <a:rPr lang="en-US" sz="2800" dirty="0"/>
              <a:t>For  Cash-Cows:</a:t>
            </a:r>
          </a:p>
          <a:p>
            <a:endParaRPr lang="en-US" sz="2800" dirty="0"/>
          </a:p>
        </p:txBody>
      </p:sp>
      <p:pic>
        <p:nvPicPr>
          <p:cNvPr id="34" name="Picture 33">
            <a:extLst>
              <a:ext uri="{FF2B5EF4-FFF2-40B4-BE49-F238E27FC236}">
                <a16:creationId xmlns:a16="http://schemas.microsoft.com/office/drawing/2014/main" id="{1A7CCC9B-3A60-4BBA-9589-893BD1E6F8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5097" y="568496"/>
            <a:ext cx="822473" cy="822473"/>
          </a:xfrm>
          <a:prstGeom prst="rect">
            <a:avLst/>
          </a:prstGeom>
        </p:spPr>
      </p:pic>
      <p:pic>
        <p:nvPicPr>
          <p:cNvPr id="36" name="Picture 35">
            <a:extLst>
              <a:ext uri="{FF2B5EF4-FFF2-40B4-BE49-F238E27FC236}">
                <a16:creationId xmlns:a16="http://schemas.microsoft.com/office/drawing/2014/main" id="{B8F91B3F-9D78-4097-B51E-4C4114DB6A0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90916" y="3153719"/>
            <a:ext cx="576077" cy="576077"/>
          </a:xfrm>
          <a:prstGeom prst="rect">
            <a:avLst/>
          </a:prstGeom>
        </p:spPr>
      </p:pic>
      <p:sp>
        <p:nvSpPr>
          <p:cNvPr id="39" name="TextBox 38">
            <a:extLst>
              <a:ext uri="{FF2B5EF4-FFF2-40B4-BE49-F238E27FC236}">
                <a16:creationId xmlns:a16="http://schemas.microsoft.com/office/drawing/2014/main" id="{8D232DC1-438A-4C0A-B592-73A78DA641C8}"/>
              </a:ext>
            </a:extLst>
          </p:cNvPr>
          <p:cNvSpPr txBox="1"/>
          <p:nvPr/>
        </p:nvSpPr>
        <p:spPr>
          <a:xfrm>
            <a:off x="8055799" y="3013501"/>
            <a:ext cx="3048000" cy="830997"/>
          </a:xfrm>
          <a:prstGeom prst="rect">
            <a:avLst/>
          </a:prstGeom>
          <a:noFill/>
        </p:spPr>
        <p:txBody>
          <a:bodyPr wrap="square" rtlCol="0">
            <a:spAutoFit/>
          </a:bodyPr>
          <a:lstStyle/>
          <a:p>
            <a:r>
              <a:rPr lang="en-US" dirty="0"/>
              <a:t>Send mails with promotional offers</a:t>
            </a:r>
          </a:p>
        </p:txBody>
      </p:sp>
      <p:sp>
        <p:nvSpPr>
          <p:cNvPr id="25" name="Text Box 9">
            <a:extLst>
              <a:ext uri="{FF2B5EF4-FFF2-40B4-BE49-F238E27FC236}">
                <a16:creationId xmlns:a16="http://schemas.microsoft.com/office/drawing/2014/main" id="{39A4378D-4A8E-4FBE-9087-2C95A8E37969}"/>
              </a:ext>
            </a:extLst>
          </p:cNvPr>
          <p:cNvSpPr txBox="1">
            <a:spLocks noChangeArrowheads="1"/>
          </p:cNvSpPr>
          <p:nvPr/>
        </p:nvSpPr>
        <p:spPr bwMode="auto">
          <a:xfrm>
            <a:off x="551220" y="5789657"/>
            <a:ext cx="927377" cy="327462"/>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2200" dirty="0">
                <a:solidFill>
                  <a:srgbClr val="000000"/>
                </a:solidFill>
              </a:rPr>
              <a:t>Low</a:t>
            </a:r>
          </a:p>
        </p:txBody>
      </p:sp>
    </p:spTree>
    <p:extLst>
      <p:ext uri="{BB962C8B-B14F-4D97-AF65-F5344CB8AC3E}">
        <p14:creationId xmlns:p14="http://schemas.microsoft.com/office/powerpoint/2010/main" val="25076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D5902C-F754-4CB5-A8FD-E5E850F639C4}"/>
              </a:ext>
            </a:extLst>
          </p:cNvPr>
          <p:cNvSpPr>
            <a:spLocks noGrp="1"/>
          </p:cNvSpPr>
          <p:nvPr>
            <p:ph type="title"/>
          </p:nvPr>
        </p:nvSpPr>
        <p:spPr>
          <a:xfrm>
            <a:off x="1242695" y="33600"/>
            <a:ext cx="9751060" cy="1295400"/>
          </a:xfrm>
        </p:spPr>
        <p:txBody>
          <a:bodyPr/>
          <a:lstStyle/>
          <a:p>
            <a:r>
              <a:rPr lang="en-US" dirty="0"/>
              <a:t>Elite Consulting</a:t>
            </a:r>
          </a:p>
        </p:txBody>
      </p:sp>
      <p:pic>
        <p:nvPicPr>
          <p:cNvPr id="6" name="Picture 5">
            <a:extLst>
              <a:ext uri="{FF2B5EF4-FFF2-40B4-BE49-F238E27FC236}">
                <a16:creationId xmlns:a16="http://schemas.microsoft.com/office/drawing/2014/main" id="{11E494D7-D30E-400F-B892-91245E85DE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75" r="-1" b="26824"/>
          <a:stretch/>
        </p:blipFill>
        <p:spPr>
          <a:xfrm>
            <a:off x="1218883" y="4191000"/>
            <a:ext cx="2059070" cy="1737026"/>
          </a:xfrm>
          <a:prstGeom prst="rect">
            <a:avLst/>
          </a:prstGeom>
        </p:spPr>
      </p:pic>
      <p:pic>
        <p:nvPicPr>
          <p:cNvPr id="7" name="Picture 6">
            <a:extLst>
              <a:ext uri="{FF2B5EF4-FFF2-40B4-BE49-F238E27FC236}">
                <a16:creationId xmlns:a16="http://schemas.microsoft.com/office/drawing/2014/main" id="{6FD2AC38-D793-4216-8E83-8DB085F73C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365" r="-1" b="30865"/>
          <a:stretch/>
        </p:blipFill>
        <p:spPr>
          <a:xfrm>
            <a:off x="4951412" y="4191000"/>
            <a:ext cx="2059070" cy="1737026"/>
          </a:xfrm>
          <a:prstGeom prst="rect">
            <a:avLst/>
          </a:prstGeom>
        </p:spPr>
      </p:pic>
      <p:pic>
        <p:nvPicPr>
          <p:cNvPr id="8" name="Picture 7">
            <a:extLst>
              <a:ext uri="{FF2B5EF4-FFF2-40B4-BE49-F238E27FC236}">
                <a16:creationId xmlns:a16="http://schemas.microsoft.com/office/drawing/2014/main" id="{3F236B52-0AAE-4234-ABBA-0787F6FBED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316" r="3" b="33568"/>
          <a:stretch/>
        </p:blipFill>
        <p:spPr>
          <a:xfrm>
            <a:off x="1253154" y="1511090"/>
            <a:ext cx="2059070" cy="1737360"/>
          </a:xfrm>
          <a:prstGeom prst="rect">
            <a:avLst/>
          </a:prstGeom>
        </p:spPr>
      </p:pic>
      <p:pic>
        <p:nvPicPr>
          <p:cNvPr id="9" name="Picture 8">
            <a:extLst>
              <a:ext uri="{FF2B5EF4-FFF2-40B4-BE49-F238E27FC236}">
                <a16:creationId xmlns:a16="http://schemas.microsoft.com/office/drawing/2014/main" id="{669E2DFF-DC16-4E87-8E01-448028FDA26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5813" r="-3" b="30060"/>
          <a:stretch/>
        </p:blipFill>
        <p:spPr>
          <a:xfrm>
            <a:off x="4951412" y="1496743"/>
            <a:ext cx="2059070" cy="1737360"/>
          </a:xfrm>
          <a:prstGeom prst="rect">
            <a:avLst/>
          </a:prstGeom>
        </p:spPr>
      </p:pic>
      <p:pic>
        <p:nvPicPr>
          <p:cNvPr id="10" name="Picture 9">
            <a:extLst>
              <a:ext uri="{FF2B5EF4-FFF2-40B4-BE49-F238E27FC236}">
                <a16:creationId xmlns:a16="http://schemas.microsoft.com/office/drawing/2014/main" id="{9D22C022-2536-4BBF-AB53-50FD48EA13B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9033" r="1" b="32034"/>
          <a:stretch/>
        </p:blipFill>
        <p:spPr>
          <a:xfrm>
            <a:off x="8532812" y="1511424"/>
            <a:ext cx="2057400" cy="1737026"/>
          </a:xfrm>
          <a:prstGeom prst="rect">
            <a:avLst/>
          </a:prstGeom>
        </p:spPr>
      </p:pic>
      <p:pic>
        <p:nvPicPr>
          <p:cNvPr id="11" name="Picture 10">
            <a:extLst>
              <a:ext uri="{FF2B5EF4-FFF2-40B4-BE49-F238E27FC236}">
                <a16:creationId xmlns:a16="http://schemas.microsoft.com/office/drawing/2014/main" id="{686DBB2E-3976-4B92-BADB-B038DDB48D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2" b="43624"/>
          <a:stretch/>
        </p:blipFill>
        <p:spPr>
          <a:xfrm>
            <a:off x="8526742" y="4191000"/>
            <a:ext cx="2063470" cy="1737026"/>
          </a:xfrm>
          <a:prstGeom prst="rect">
            <a:avLst/>
          </a:prstGeom>
        </p:spPr>
      </p:pic>
      <p:sp>
        <p:nvSpPr>
          <p:cNvPr id="13" name="TextBox 12">
            <a:extLst>
              <a:ext uri="{FF2B5EF4-FFF2-40B4-BE49-F238E27FC236}">
                <a16:creationId xmlns:a16="http://schemas.microsoft.com/office/drawing/2014/main" id="{E73FF5E6-C9D4-46E7-939C-A3218F862DC5}"/>
              </a:ext>
            </a:extLst>
          </p:cNvPr>
          <p:cNvSpPr txBox="1"/>
          <p:nvPr/>
        </p:nvSpPr>
        <p:spPr>
          <a:xfrm>
            <a:off x="5110563" y="3408745"/>
            <a:ext cx="1925225" cy="400110"/>
          </a:xfrm>
          <a:prstGeom prst="rect">
            <a:avLst/>
          </a:prstGeom>
          <a:noFill/>
        </p:spPr>
        <p:txBody>
          <a:bodyPr wrap="square" rtlCol="0">
            <a:spAutoFit/>
          </a:bodyPr>
          <a:lstStyle/>
          <a:p>
            <a:r>
              <a:rPr lang="en-US" sz="2000" dirty="0" err="1"/>
              <a:t>Alvi</a:t>
            </a:r>
            <a:r>
              <a:rPr lang="en-US" sz="2000" dirty="0"/>
              <a:t> Mahmud</a:t>
            </a:r>
          </a:p>
        </p:txBody>
      </p:sp>
      <p:sp>
        <p:nvSpPr>
          <p:cNvPr id="14" name="TextBox 13">
            <a:extLst>
              <a:ext uri="{FF2B5EF4-FFF2-40B4-BE49-F238E27FC236}">
                <a16:creationId xmlns:a16="http://schemas.microsoft.com/office/drawing/2014/main" id="{CEF15D03-D3F0-4EAB-9AC3-FE01FEC4477B}"/>
              </a:ext>
            </a:extLst>
          </p:cNvPr>
          <p:cNvSpPr txBox="1"/>
          <p:nvPr/>
        </p:nvSpPr>
        <p:spPr>
          <a:xfrm>
            <a:off x="1425988" y="3381718"/>
            <a:ext cx="1925225" cy="400110"/>
          </a:xfrm>
          <a:prstGeom prst="rect">
            <a:avLst/>
          </a:prstGeom>
          <a:noFill/>
        </p:spPr>
        <p:txBody>
          <a:bodyPr wrap="square" rtlCol="0">
            <a:spAutoFit/>
          </a:bodyPr>
          <a:lstStyle/>
          <a:p>
            <a:r>
              <a:rPr lang="en-US" sz="2000" dirty="0"/>
              <a:t>Yash Prakash</a:t>
            </a:r>
          </a:p>
        </p:txBody>
      </p:sp>
      <p:sp>
        <p:nvSpPr>
          <p:cNvPr id="15" name="TextBox 14">
            <a:extLst>
              <a:ext uri="{FF2B5EF4-FFF2-40B4-BE49-F238E27FC236}">
                <a16:creationId xmlns:a16="http://schemas.microsoft.com/office/drawing/2014/main" id="{A7776D8F-0583-4227-8068-7F6374561CC0}"/>
              </a:ext>
            </a:extLst>
          </p:cNvPr>
          <p:cNvSpPr txBox="1"/>
          <p:nvPr/>
        </p:nvSpPr>
        <p:spPr>
          <a:xfrm>
            <a:off x="1285805" y="6175006"/>
            <a:ext cx="1925225" cy="400110"/>
          </a:xfrm>
          <a:prstGeom prst="rect">
            <a:avLst/>
          </a:prstGeom>
          <a:noFill/>
        </p:spPr>
        <p:txBody>
          <a:bodyPr wrap="square" rtlCol="0">
            <a:spAutoFit/>
          </a:bodyPr>
          <a:lstStyle/>
          <a:p>
            <a:r>
              <a:rPr lang="en-US" sz="2000" dirty="0"/>
              <a:t>Harish Patlolla</a:t>
            </a:r>
          </a:p>
        </p:txBody>
      </p:sp>
      <p:sp>
        <p:nvSpPr>
          <p:cNvPr id="16" name="TextBox 15">
            <a:extLst>
              <a:ext uri="{FF2B5EF4-FFF2-40B4-BE49-F238E27FC236}">
                <a16:creationId xmlns:a16="http://schemas.microsoft.com/office/drawing/2014/main" id="{B9E8B026-98B7-4039-B6B7-4CB88D8202AF}"/>
              </a:ext>
            </a:extLst>
          </p:cNvPr>
          <p:cNvSpPr txBox="1"/>
          <p:nvPr/>
        </p:nvSpPr>
        <p:spPr>
          <a:xfrm>
            <a:off x="4816710" y="6110116"/>
            <a:ext cx="2371478" cy="400110"/>
          </a:xfrm>
          <a:prstGeom prst="rect">
            <a:avLst/>
          </a:prstGeom>
          <a:noFill/>
        </p:spPr>
        <p:txBody>
          <a:bodyPr wrap="square" rtlCol="0">
            <a:spAutoFit/>
          </a:bodyPr>
          <a:lstStyle/>
          <a:p>
            <a:r>
              <a:rPr lang="en-US" sz="2000" dirty="0"/>
              <a:t>Gopi Govindarajula</a:t>
            </a:r>
          </a:p>
        </p:txBody>
      </p:sp>
      <p:sp>
        <p:nvSpPr>
          <p:cNvPr id="17" name="TextBox 16">
            <a:extLst>
              <a:ext uri="{FF2B5EF4-FFF2-40B4-BE49-F238E27FC236}">
                <a16:creationId xmlns:a16="http://schemas.microsoft.com/office/drawing/2014/main" id="{7697B274-7293-4E57-942F-7522C8B60B6B}"/>
              </a:ext>
            </a:extLst>
          </p:cNvPr>
          <p:cNvSpPr txBox="1"/>
          <p:nvPr/>
        </p:nvSpPr>
        <p:spPr>
          <a:xfrm>
            <a:off x="8913812" y="6110116"/>
            <a:ext cx="1925225" cy="400110"/>
          </a:xfrm>
          <a:prstGeom prst="rect">
            <a:avLst/>
          </a:prstGeom>
          <a:noFill/>
        </p:spPr>
        <p:txBody>
          <a:bodyPr wrap="square" rtlCol="0">
            <a:spAutoFit/>
          </a:bodyPr>
          <a:lstStyle/>
          <a:p>
            <a:r>
              <a:rPr lang="en-US" sz="2000" dirty="0"/>
              <a:t>Thu Dinh</a:t>
            </a:r>
          </a:p>
        </p:txBody>
      </p:sp>
      <p:sp>
        <p:nvSpPr>
          <p:cNvPr id="18" name="TextBox 17">
            <a:extLst>
              <a:ext uri="{FF2B5EF4-FFF2-40B4-BE49-F238E27FC236}">
                <a16:creationId xmlns:a16="http://schemas.microsoft.com/office/drawing/2014/main" id="{C6E1A640-B78F-4AF1-9CBB-A92AD2DB84A7}"/>
              </a:ext>
            </a:extLst>
          </p:cNvPr>
          <p:cNvSpPr txBox="1"/>
          <p:nvPr/>
        </p:nvSpPr>
        <p:spPr>
          <a:xfrm>
            <a:off x="8837612" y="3373392"/>
            <a:ext cx="1925225" cy="400110"/>
          </a:xfrm>
          <a:prstGeom prst="rect">
            <a:avLst/>
          </a:prstGeom>
          <a:noFill/>
        </p:spPr>
        <p:txBody>
          <a:bodyPr wrap="square" rtlCol="0">
            <a:spAutoFit/>
          </a:bodyPr>
          <a:lstStyle/>
          <a:p>
            <a:r>
              <a:rPr lang="en-US" sz="2000" dirty="0"/>
              <a:t>Asish Pamu</a:t>
            </a:r>
          </a:p>
        </p:txBody>
      </p:sp>
    </p:spTree>
    <p:extLst>
      <p:ext uri="{BB962C8B-B14F-4D97-AF65-F5344CB8AC3E}">
        <p14:creationId xmlns:p14="http://schemas.microsoft.com/office/powerpoint/2010/main" val="280415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676882-874E-4E39-A0BD-76CA6116160B}"/>
              </a:ext>
            </a:extLst>
          </p:cNvPr>
          <p:cNvSpPr txBox="1"/>
          <p:nvPr/>
        </p:nvSpPr>
        <p:spPr>
          <a:xfrm>
            <a:off x="1598612" y="685800"/>
            <a:ext cx="8229600" cy="769441"/>
          </a:xfrm>
          <a:prstGeom prst="rect">
            <a:avLst/>
          </a:prstGeom>
          <a:noFill/>
        </p:spPr>
        <p:txBody>
          <a:bodyPr wrap="square" rtlCol="0">
            <a:spAutoFit/>
          </a:bodyPr>
          <a:lstStyle/>
          <a:p>
            <a:r>
              <a:rPr lang="en-US" sz="4400" dirty="0"/>
              <a:t>Tier – CFV Relationship</a:t>
            </a:r>
          </a:p>
        </p:txBody>
      </p:sp>
      <p:pic>
        <p:nvPicPr>
          <p:cNvPr id="2" name="Picture 1">
            <a:extLst>
              <a:ext uri="{FF2B5EF4-FFF2-40B4-BE49-F238E27FC236}">
                <a16:creationId xmlns:a16="http://schemas.microsoft.com/office/drawing/2014/main" id="{4BD77F40-B617-488A-9341-2040759A9F60}"/>
              </a:ext>
            </a:extLst>
          </p:cNvPr>
          <p:cNvPicPr>
            <a:picLocks noChangeAspect="1"/>
          </p:cNvPicPr>
          <p:nvPr/>
        </p:nvPicPr>
        <p:blipFill>
          <a:blip r:embed="rId2"/>
          <a:stretch>
            <a:fillRect/>
          </a:stretch>
        </p:blipFill>
        <p:spPr>
          <a:xfrm>
            <a:off x="989012" y="2057400"/>
            <a:ext cx="10491788" cy="3025035"/>
          </a:xfrm>
          <a:prstGeom prst="rect">
            <a:avLst/>
          </a:prstGeom>
        </p:spPr>
      </p:pic>
    </p:spTree>
    <p:extLst>
      <p:ext uri="{BB962C8B-B14F-4D97-AF65-F5344CB8AC3E}">
        <p14:creationId xmlns:p14="http://schemas.microsoft.com/office/powerpoint/2010/main" val="405764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0D4C1-8C30-4841-BD8B-3626E06BA4CC}"/>
              </a:ext>
            </a:extLst>
          </p:cNvPr>
          <p:cNvSpPr txBox="1"/>
          <p:nvPr/>
        </p:nvSpPr>
        <p:spPr>
          <a:xfrm>
            <a:off x="1446212" y="685800"/>
            <a:ext cx="5183493" cy="769241"/>
          </a:xfrm>
          <a:prstGeom prst="rect">
            <a:avLst/>
          </a:prstGeom>
          <a:noFill/>
        </p:spPr>
        <p:txBody>
          <a:bodyPr wrap="square" rtlCol="0">
            <a:spAutoFit/>
          </a:bodyPr>
          <a:lstStyle/>
          <a:p>
            <a:r>
              <a:rPr lang="en-US" sz="4399" dirty="0"/>
              <a:t>Strategy</a:t>
            </a:r>
          </a:p>
        </p:txBody>
      </p:sp>
      <p:sp>
        <p:nvSpPr>
          <p:cNvPr id="3" name="TextBox 2">
            <a:extLst>
              <a:ext uri="{FF2B5EF4-FFF2-40B4-BE49-F238E27FC236}">
                <a16:creationId xmlns:a16="http://schemas.microsoft.com/office/drawing/2014/main" id="{F773977D-24CE-4EA1-89E3-6993A9E5F284}"/>
              </a:ext>
            </a:extLst>
          </p:cNvPr>
          <p:cNvSpPr txBox="1"/>
          <p:nvPr/>
        </p:nvSpPr>
        <p:spPr>
          <a:xfrm>
            <a:off x="1545553" y="2230782"/>
            <a:ext cx="5486400" cy="461665"/>
          </a:xfrm>
          <a:prstGeom prst="rect">
            <a:avLst/>
          </a:prstGeom>
          <a:noFill/>
        </p:spPr>
        <p:txBody>
          <a:bodyPr wrap="square" rtlCol="0">
            <a:spAutoFit/>
          </a:bodyPr>
          <a:lstStyle/>
          <a:p>
            <a:r>
              <a:rPr lang="en-US" dirty="0">
                <a:solidFill>
                  <a:srgbClr val="89C01C"/>
                </a:solidFill>
              </a:rPr>
              <a:t>Engage Stars</a:t>
            </a:r>
            <a:endParaRPr lang="en-US" dirty="0"/>
          </a:p>
        </p:txBody>
      </p:sp>
      <p:sp>
        <p:nvSpPr>
          <p:cNvPr id="4" name="TextBox 3">
            <a:extLst>
              <a:ext uri="{FF2B5EF4-FFF2-40B4-BE49-F238E27FC236}">
                <a16:creationId xmlns:a16="http://schemas.microsoft.com/office/drawing/2014/main" id="{8C8D689B-A52E-4FE8-84D1-04C8E22A368D}"/>
              </a:ext>
            </a:extLst>
          </p:cNvPr>
          <p:cNvSpPr txBox="1"/>
          <p:nvPr/>
        </p:nvSpPr>
        <p:spPr>
          <a:xfrm>
            <a:off x="1531555" y="3426366"/>
            <a:ext cx="5257800" cy="461665"/>
          </a:xfrm>
          <a:prstGeom prst="rect">
            <a:avLst/>
          </a:prstGeom>
          <a:noFill/>
        </p:spPr>
        <p:txBody>
          <a:bodyPr wrap="square" rtlCol="0">
            <a:spAutoFit/>
          </a:bodyPr>
          <a:lstStyle/>
          <a:p>
            <a:r>
              <a:rPr lang="en-US" dirty="0">
                <a:solidFill>
                  <a:srgbClr val="FCB22C"/>
                </a:solidFill>
              </a:rPr>
              <a:t>Reach out to Wildcats &amp; Cash-cows</a:t>
            </a:r>
            <a:endParaRPr lang="en-US" dirty="0"/>
          </a:p>
        </p:txBody>
      </p:sp>
      <p:sp>
        <p:nvSpPr>
          <p:cNvPr id="5" name="TextBox 4">
            <a:extLst>
              <a:ext uri="{FF2B5EF4-FFF2-40B4-BE49-F238E27FC236}">
                <a16:creationId xmlns:a16="http://schemas.microsoft.com/office/drawing/2014/main" id="{91004ED5-9165-4879-85FF-C2DFF3116109}"/>
              </a:ext>
            </a:extLst>
          </p:cNvPr>
          <p:cNvSpPr txBox="1"/>
          <p:nvPr/>
        </p:nvSpPr>
        <p:spPr>
          <a:xfrm>
            <a:off x="1531408" y="4630338"/>
            <a:ext cx="5562600" cy="461665"/>
          </a:xfrm>
          <a:prstGeom prst="rect">
            <a:avLst/>
          </a:prstGeom>
          <a:noFill/>
        </p:spPr>
        <p:txBody>
          <a:bodyPr wrap="square" rtlCol="0">
            <a:spAutoFit/>
          </a:bodyPr>
          <a:lstStyle/>
          <a:p>
            <a:r>
              <a:rPr lang="en-US" dirty="0">
                <a:solidFill>
                  <a:srgbClr val="FF0000"/>
                </a:solidFill>
              </a:rPr>
              <a:t>Identify Detractors</a:t>
            </a:r>
            <a:endParaRPr lang="en-US" dirty="0"/>
          </a:p>
        </p:txBody>
      </p:sp>
      <p:pic>
        <p:nvPicPr>
          <p:cNvPr id="6" name="Picture 5">
            <a:extLst>
              <a:ext uri="{FF2B5EF4-FFF2-40B4-BE49-F238E27FC236}">
                <a16:creationId xmlns:a16="http://schemas.microsoft.com/office/drawing/2014/main" id="{3FA21692-9B34-4B91-8511-9C2559651DDE}"/>
              </a:ext>
            </a:extLst>
          </p:cNvPr>
          <p:cNvPicPr>
            <a:picLocks noChangeAspect="1"/>
          </p:cNvPicPr>
          <p:nvPr/>
        </p:nvPicPr>
        <p:blipFill>
          <a:blip r:embed="rId3"/>
          <a:stretch>
            <a:fillRect/>
          </a:stretch>
        </p:blipFill>
        <p:spPr>
          <a:xfrm>
            <a:off x="565784" y="2130049"/>
            <a:ext cx="685800" cy="663129"/>
          </a:xfrm>
          <a:prstGeom prst="rect">
            <a:avLst/>
          </a:prstGeom>
        </p:spPr>
      </p:pic>
      <p:pic>
        <p:nvPicPr>
          <p:cNvPr id="7" name="Picture 6">
            <a:extLst>
              <a:ext uri="{FF2B5EF4-FFF2-40B4-BE49-F238E27FC236}">
                <a16:creationId xmlns:a16="http://schemas.microsoft.com/office/drawing/2014/main" id="{8AE91E49-D298-49C4-8390-72B85ADF9A5E}"/>
              </a:ext>
            </a:extLst>
          </p:cNvPr>
          <p:cNvPicPr>
            <a:picLocks noChangeAspect="1"/>
          </p:cNvPicPr>
          <p:nvPr/>
        </p:nvPicPr>
        <p:blipFill>
          <a:blip r:embed="rId4"/>
          <a:stretch>
            <a:fillRect/>
          </a:stretch>
        </p:blipFill>
        <p:spPr>
          <a:xfrm>
            <a:off x="531812" y="3324851"/>
            <a:ext cx="685800" cy="708660"/>
          </a:xfrm>
          <a:prstGeom prst="rect">
            <a:avLst/>
          </a:prstGeom>
        </p:spPr>
      </p:pic>
      <p:pic>
        <p:nvPicPr>
          <p:cNvPr id="8" name="Picture 7">
            <a:extLst>
              <a:ext uri="{FF2B5EF4-FFF2-40B4-BE49-F238E27FC236}">
                <a16:creationId xmlns:a16="http://schemas.microsoft.com/office/drawing/2014/main" id="{DB073533-8EB5-49D3-B13B-CA00CD98DCA0}"/>
              </a:ext>
            </a:extLst>
          </p:cNvPr>
          <p:cNvPicPr>
            <a:picLocks noChangeAspect="1"/>
          </p:cNvPicPr>
          <p:nvPr/>
        </p:nvPicPr>
        <p:blipFill>
          <a:blip r:embed="rId5"/>
          <a:stretch>
            <a:fillRect/>
          </a:stretch>
        </p:blipFill>
        <p:spPr>
          <a:xfrm>
            <a:off x="532773" y="4518212"/>
            <a:ext cx="684839" cy="708660"/>
          </a:xfrm>
          <a:prstGeom prst="rect">
            <a:avLst/>
          </a:prstGeom>
        </p:spPr>
      </p:pic>
      <p:grpSp>
        <p:nvGrpSpPr>
          <p:cNvPr id="30" name="Group 29">
            <a:extLst>
              <a:ext uri="{FF2B5EF4-FFF2-40B4-BE49-F238E27FC236}">
                <a16:creationId xmlns:a16="http://schemas.microsoft.com/office/drawing/2014/main" id="{10B80303-02A9-4E46-B36F-041B89D534F4}"/>
              </a:ext>
            </a:extLst>
          </p:cNvPr>
          <p:cNvGrpSpPr/>
          <p:nvPr/>
        </p:nvGrpSpPr>
        <p:grpSpPr>
          <a:xfrm>
            <a:off x="6475412" y="1600200"/>
            <a:ext cx="4953000" cy="3879742"/>
            <a:chOff x="7235825" y="1689960"/>
            <a:chExt cx="4953000" cy="3879742"/>
          </a:xfrm>
        </p:grpSpPr>
        <p:grpSp>
          <p:nvGrpSpPr>
            <p:cNvPr id="9" name="Group 8">
              <a:extLst>
                <a:ext uri="{FF2B5EF4-FFF2-40B4-BE49-F238E27FC236}">
                  <a16:creationId xmlns:a16="http://schemas.microsoft.com/office/drawing/2014/main" id="{A17635C1-2D61-4A6C-A393-32EC5F8C4B40}"/>
                </a:ext>
              </a:extLst>
            </p:cNvPr>
            <p:cNvGrpSpPr/>
            <p:nvPr/>
          </p:nvGrpSpPr>
          <p:grpSpPr>
            <a:xfrm>
              <a:off x="7235825" y="1689960"/>
              <a:ext cx="4953000" cy="3879742"/>
              <a:chOff x="434786" y="1304282"/>
              <a:chExt cx="6593335" cy="4990262"/>
            </a:xfrm>
          </p:grpSpPr>
          <p:grpSp>
            <p:nvGrpSpPr>
              <p:cNvPr id="10" name="Group 9">
                <a:extLst>
                  <a:ext uri="{FF2B5EF4-FFF2-40B4-BE49-F238E27FC236}">
                    <a16:creationId xmlns:a16="http://schemas.microsoft.com/office/drawing/2014/main" id="{32CCD812-2F9E-415E-9D51-6E751F2E78CD}"/>
                  </a:ext>
                </a:extLst>
              </p:cNvPr>
              <p:cNvGrpSpPr/>
              <p:nvPr/>
            </p:nvGrpSpPr>
            <p:grpSpPr>
              <a:xfrm>
                <a:off x="434786" y="1304282"/>
                <a:ext cx="6593335" cy="4990262"/>
                <a:chOff x="434786" y="1304282"/>
                <a:chExt cx="6593335" cy="4990262"/>
              </a:xfrm>
            </p:grpSpPr>
            <p:sp>
              <p:nvSpPr>
                <p:cNvPr id="16" name="Rectangle 37">
                  <a:extLst>
                    <a:ext uri="{FF2B5EF4-FFF2-40B4-BE49-F238E27FC236}">
                      <a16:creationId xmlns:a16="http://schemas.microsoft.com/office/drawing/2014/main" id="{1BC37FEB-A08F-407A-972D-14EF4223174B}"/>
                    </a:ext>
                  </a:extLst>
                </p:cNvPr>
                <p:cNvSpPr>
                  <a:spLocks noChangeArrowheads="1"/>
                </p:cNvSpPr>
                <p:nvPr/>
              </p:nvSpPr>
              <p:spPr bwMode="auto">
                <a:xfrm>
                  <a:off x="3810233" y="3745552"/>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3599" kern="0" dirty="0">
                    <a:solidFill>
                      <a:srgbClr val="000000"/>
                    </a:solidFill>
                    <a:latin typeface="Calibri" panose="020F0502020204030204" pitchFamily="34" charset="0"/>
                    <a:cs typeface="Calibri" panose="020F0502020204030204" pitchFamily="34" charset="0"/>
                  </a:endParaRPr>
                </a:p>
              </p:txBody>
            </p:sp>
            <p:sp>
              <p:nvSpPr>
                <p:cNvPr id="17" name="Text Box 6">
                  <a:extLst>
                    <a:ext uri="{FF2B5EF4-FFF2-40B4-BE49-F238E27FC236}">
                      <a16:creationId xmlns:a16="http://schemas.microsoft.com/office/drawing/2014/main" id="{462579E4-B85E-4A50-B429-29907472C103}"/>
                    </a:ext>
                  </a:extLst>
                </p:cNvPr>
                <p:cNvSpPr txBox="1">
                  <a:spLocks noChangeArrowheads="1"/>
                </p:cNvSpPr>
                <p:nvPr/>
              </p:nvSpPr>
              <p:spPr bwMode="auto">
                <a:xfrm>
                  <a:off x="3106161" y="5966997"/>
                  <a:ext cx="1433522" cy="327547"/>
                </a:xfrm>
                <a:prstGeom prst="rect">
                  <a:avLst/>
                </a:prstGeom>
                <a:noFill/>
                <a:ln w="9525">
                  <a:noFill/>
                  <a:miter lim="800000"/>
                  <a:headEnd/>
                  <a:tailEnd type="none" w="lg" len="lg"/>
                </a:ln>
              </p:spPr>
              <p:txBody>
                <a:bodyPr wrap="none">
                  <a:spAutoFit/>
                </a:bodyPr>
                <a:lstStyle/>
                <a:p>
                  <a:pPr>
                    <a:lnSpc>
                      <a:spcPts val="1600"/>
                    </a:lnSpc>
                    <a:spcBef>
                      <a:spcPct val="0"/>
                    </a:spcBef>
                    <a:spcAft>
                      <a:spcPct val="0"/>
                    </a:spcAft>
                    <a:buClr>
                      <a:srgbClr val="003399"/>
                    </a:buClr>
                    <a:buSzPct val="90000"/>
                    <a:defRPr/>
                  </a:pPr>
                  <a:r>
                    <a:rPr lang="en-US" sz="2399" b="1" dirty="0"/>
                    <a:t>Margin $</a:t>
                  </a:r>
                </a:p>
              </p:txBody>
            </p:sp>
            <p:sp>
              <p:nvSpPr>
                <p:cNvPr id="18" name="Text Box 7">
                  <a:extLst>
                    <a:ext uri="{FF2B5EF4-FFF2-40B4-BE49-F238E27FC236}">
                      <a16:creationId xmlns:a16="http://schemas.microsoft.com/office/drawing/2014/main" id="{AA12BC69-5528-4631-A1AB-E53A832A3515}"/>
                    </a:ext>
                  </a:extLst>
                </p:cNvPr>
                <p:cNvSpPr txBox="1">
                  <a:spLocks noChangeArrowheads="1"/>
                </p:cNvSpPr>
                <p:nvPr/>
              </p:nvSpPr>
              <p:spPr bwMode="auto">
                <a:xfrm rot="16200000">
                  <a:off x="-1062674" y="3521187"/>
                  <a:ext cx="3902898" cy="435911"/>
                </a:xfrm>
                <a:prstGeom prst="rect">
                  <a:avLst/>
                </a:prstGeom>
                <a:noFill/>
                <a:ln w="9525">
                  <a:noFill/>
                  <a:miter lim="800000"/>
                  <a:headEnd/>
                  <a:tailEnd type="none" w="lg" len="lg"/>
                </a:ln>
              </p:spPr>
              <p:txBody>
                <a:bodyPr wrap="none">
                  <a:spAutoFit/>
                </a:bodyPr>
                <a:lstStyle/>
                <a:p>
                  <a:pPr>
                    <a:lnSpc>
                      <a:spcPts val="1600"/>
                    </a:lnSpc>
                    <a:spcBef>
                      <a:spcPct val="0"/>
                    </a:spcBef>
                    <a:spcAft>
                      <a:spcPts val="600"/>
                    </a:spcAft>
                    <a:buClr>
                      <a:srgbClr val="003399"/>
                    </a:buClr>
                    <a:buSzPct val="90000"/>
                    <a:defRPr/>
                  </a:pPr>
                  <a:r>
                    <a:rPr lang="en-US" sz="2399" b="1" dirty="0"/>
                    <a:t>Retention</a:t>
                  </a:r>
                  <a:r>
                    <a:rPr lang="en-US" sz="2399" b="1" dirty="0">
                      <a:solidFill>
                        <a:srgbClr val="94A088"/>
                      </a:solidFill>
                    </a:rPr>
                    <a:t> </a:t>
                  </a:r>
                  <a:r>
                    <a:rPr lang="en-US" sz="2000" b="1" dirty="0"/>
                    <a:t>Likelihood</a:t>
                  </a:r>
                </a:p>
              </p:txBody>
            </p:sp>
            <p:sp>
              <p:nvSpPr>
                <p:cNvPr id="19" name="Text Box 9">
                  <a:extLst>
                    <a:ext uri="{FF2B5EF4-FFF2-40B4-BE49-F238E27FC236}">
                      <a16:creationId xmlns:a16="http://schemas.microsoft.com/office/drawing/2014/main" id="{7947C3E8-BC3E-4333-B910-14D30271EBCE}"/>
                    </a:ext>
                  </a:extLst>
                </p:cNvPr>
                <p:cNvSpPr txBox="1">
                  <a:spLocks noChangeArrowheads="1"/>
                </p:cNvSpPr>
                <p:nvPr/>
              </p:nvSpPr>
              <p:spPr bwMode="auto">
                <a:xfrm>
                  <a:off x="5823788" y="5858537"/>
                  <a:ext cx="1204333" cy="403790"/>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sp>
              <p:nvSpPr>
                <p:cNvPr id="20" name="Text Box 10">
                  <a:extLst>
                    <a:ext uri="{FF2B5EF4-FFF2-40B4-BE49-F238E27FC236}">
                      <a16:creationId xmlns:a16="http://schemas.microsoft.com/office/drawing/2014/main" id="{722576B2-DCC7-4BA1-B3A1-82D33107844B}"/>
                    </a:ext>
                  </a:extLst>
                </p:cNvPr>
                <p:cNvSpPr txBox="1">
                  <a:spLocks noChangeArrowheads="1"/>
                </p:cNvSpPr>
                <p:nvPr/>
              </p:nvSpPr>
              <p:spPr bwMode="auto">
                <a:xfrm>
                  <a:off x="434786" y="1304282"/>
                  <a:ext cx="1072905" cy="403790"/>
                </a:xfrm>
                <a:prstGeom prst="rect">
                  <a:avLst/>
                </a:prstGeom>
                <a:noFill/>
                <a:ln w="9525">
                  <a:noFill/>
                  <a:miter lim="800000"/>
                  <a:headEnd/>
                  <a:tailEnd type="none" w="lg" len="lg"/>
                </a:ln>
              </p:spPr>
              <p:txBody>
                <a:bodyPr wrap="square">
                  <a:spAutoFit/>
                </a:bodyPr>
                <a:lstStyle/>
                <a:p>
                  <a:pPr>
                    <a:lnSpc>
                      <a:spcPts val="1600"/>
                    </a:lnSpc>
                    <a:spcBef>
                      <a:spcPct val="0"/>
                    </a:spcBef>
                    <a:spcAft>
                      <a:spcPct val="0"/>
                    </a:spcAft>
                    <a:buClr>
                      <a:srgbClr val="003399"/>
                    </a:buClr>
                    <a:buSzPct val="90000"/>
                  </a:pPr>
                  <a:r>
                    <a:rPr lang="en-US" sz="1999" dirty="0">
                      <a:solidFill>
                        <a:srgbClr val="000000"/>
                      </a:solidFill>
                    </a:rPr>
                    <a:t>High</a:t>
                  </a:r>
                </a:p>
              </p:txBody>
            </p:sp>
            <p:cxnSp>
              <p:nvCxnSpPr>
                <p:cNvPr id="21" name="Straight Arrow Connector 30">
                  <a:extLst>
                    <a:ext uri="{FF2B5EF4-FFF2-40B4-BE49-F238E27FC236}">
                      <a16:creationId xmlns:a16="http://schemas.microsoft.com/office/drawing/2014/main" id="{0A3E95E9-23AF-44E8-B24C-5AE61693A65D}"/>
                    </a:ext>
                  </a:extLst>
                </p:cNvPr>
                <p:cNvCxnSpPr>
                  <a:cxnSpLocks noChangeShapeType="1"/>
                </p:cNvCxnSpPr>
                <p:nvPr/>
              </p:nvCxnSpPr>
              <p:spPr bwMode="auto">
                <a:xfrm flipH="1" flipV="1">
                  <a:off x="1153970" y="1588240"/>
                  <a:ext cx="16230" cy="4091870"/>
                </a:xfrm>
                <a:prstGeom prst="straightConnector1">
                  <a:avLst/>
                </a:prstGeom>
                <a:noFill/>
                <a:ln w="12700" algn="ctr">
                  <a:solidFill>
                    <a:srgbClr val="000000"/>
                  </a:solidFill>
                  <a:round/>
                  <a:headEnd/>
                  <a:tailEnd type="arrow" w="med" len="med"/>
                </a:ln>
              </p:spPr>
            </p:cxnSp>
            <p:cxnSp>
              <p:nvCxnSpPr>
                <p:cNvPr id="22" name="Straight Arrow Connector 31">
                  <a:extLst>
                    <a:ext uri="{FF2B5EF4-FFF2-40B4-BE49-F238E27FC236}">
                      <a16:creationId xmlns:a16="http://schemas.microsoft.com/office/drawing/2014/main" id="{A92F5E6F-55FC-4F08-8992-102C6DD9A5AC}"/>
                    </a:ext>
                  </a:extLst>
                </p:cNvPr>
                <p:cNvCxnSpPr>
                  <a:cxnSpLocks noChangeShapeType="1"/>
                </p:cNvCxnSpPr>
                <p:nvPr/>
              </p:nvCxnSpPr>
              <p:spPr bwMode="auto">
                <a:xfrm flipV="1">
                  <a:off x="1170200" y="5680110"/>
                  <a:ext cx="5273727" cy="2927"/>
                </a:xfrm>
                <a:prstGeom prst="straightConnector1">
                  <a:avLst/>
                </a:prstGeom>
                <a:noFill/>
                <a:ln w="12700" algn="ctr">
                  <a:solidFill>
                    <a:srgbClr val="000000"/>
                  </a:solidFill>
                  <a:round/>
                  <a:headEnd/>
                  <a:tailEnd type="arrow" w="med" len="med"/>
                </a:ln>
              </p:spPr>
            </p:cxnSp>
            <p:sp>
              <p:nvSpPr>
                <p:cNvPr id="23" name="Rectangle 22">
                  <a:extLst>
                    <a:ext uri="{FF2B5EF4-FFF2-40B4-BE49-F238E27FC236}">
                      <a16:creationId xmlns:a16="http://schemas.microsoft.com/office/drawing/2014/main" id="{CF7A1765-E9EC-44D7-9864-5178A7F81CF4}"/>
                    </a:ext>
                  </a:extLst>
                </p:cNvPr>
                <p:cNvSpPr/>
                <p:nvPr/>
              </p:nvSpPr>
              <p:spPr bwMode="auto">
                <a:xfrm>
                  <a:off x="1457351" y="3745552"/>
                  <a:ext cx="2049500" cy="1770489"/>
                </a:xfrm>
                <a:prstGeom prst="rect">
                  <a:avLst/>
                </a:prstGeom>
                <a:solidFill>
                  <a:srgbClr val="F4B183"/>
                </a:solidFill>
                <a:ln w="12700" cap="flat" cmpd="sng" algn="ctr">
                  <a:solidFill>
                    <a:srgbClr val="000000"/>
                  </a:solidFill>
                  <a:prstDash val="solid"/>
                  <a:round/>
                  <a:headEnd type="none" w="med" len="med"/>
                  <a:tailEnd type="none" w="med" len="med"/>
                </a:ln>
                <a:effectLst/>
              </p:spPr>
              <p:txBody>
                <a:bodyPr wrap="none" anchor="ctr"/>
                <a:lstStyle/>
                <a:p>
                  <a:pPr algn="ctr" defTabSz="914126">
                    <a:defRPr/>
                  </a:pPr>
                  <a:endParaRPr lang="en-US" sz="3599" kern="0" dirty="0">
                    <a:solidFill>
                      <a:srgbClr val="000000"/>
                    </a:solidFill>
                    <a:latin typeface="Calibri" panose="020F0502020204030204" pitchFamily="34" charset="0"/>
                    <a:cs typeface="Calibri" panose="020F0502020204030204" pitchFamily="34" charset="0"/>
                  </a:endParaRPr>
                </a:p>
              </p:txBody>
            </p:sp>
            <p:sp>
              <p:nvSpPr>
                <p:cNvPr id="24" name="Rectangle 38">
                  <a:extLst>
                    <a:ext uri="{FF2B5EF4-FFF2-40B4-BE49-F238E27FC236}">
                      <a16:creationId xmlns:a16="http://schemas.microsoft.com/office/drawing/2014/main" id="{AB266DA7-016E-4D33-B5A0-1786A25D6120}"/>
                    </a:ext>
                  </a:extLst>
                </p:cNvPr>
                <p:cNvSpPr>
                  <a:spLocks noChangeArrowheads="1"/>
                </p:cNvSpPr>
                <p:nvPr/>
              </p:nvSpPr>
              <p:spPr bwMode="auto">
                <a:xfrm>
                  <a:off x="1424575" y="1767220"/>
                  <a:ext cx="2049500" cy="1770489"/>
                </a:xfrm>
                <a:prstGeom prst="rect">
                  <a:avLst/>
                </a:prstGeom>
                <a:solidFill>
                  <a:srgbClr val="FFF0C4"/>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FFF0C4"/>
                    </a:solidFill>
                  </a:endParaRPr>
                </a:p>
                <a:p>
                  <a:pPr algn="ctr" defTabSz="914126">
                    <a:spcBef>
                      <a:spcPts val="600"/>
                    </a:spcBef>
                    <a:spcAft>
                      <a:spcPct val="0"/>
                    </a:spcAft>
                    <a:defRPr/>
                  </a:pPr>
                  <a:endParaRPr lang="en-US" sz="3599" kern="0" dirty="0">
                    <a:solidFill>
                      <a:srgbClr val="000000"/>
                    </a:solidFill>
                    <a:latin typeface="Calibri" panose="020F0502020204030204" pitchFamily="34" charset="0"/>
                    <a:cs typeface="Calibri" panose="020F0502020204030204" pitchFamily="34" charset="0"/>
                  </a:endParaRPr>
                </a:p>
                <a:p>
                  <a:pPr algn="ctr" defTabSz="914126">
                    <a:spcBef>
                      <a:spcPts val="600"/>
                    </a:spcBef>
                    <a:spcAft>
                      <a:spcPct val="0"/>
                    </a:spcAft>
                    <a:defRPr/>
                  </a:pPr>
                  <a:endParaRPr lang="en-US" sz="2399" kern="0" dirty="0">
                    <a:solidFill>
                      <a:srgbClr val="000000"/>
                    </a:solidFill>
                  </a:endParaRPr>
                </a:p>
              </p:txBody>
            </p:sp>
            <p:sp>
              <p:nvSpPr>
                <p:cNvPr id="25" name="Rectangle 39">
                  <a:extLst>
                    <a:ext uri="{FF2B5EF4-FFF2-40B4-BE49-F238E27FC236}">
                      <a16:creationId xmlns:a16="http://schemas.microsoft.com/office/drawing/2014/main" id="{85E30FF2-6635-4B8E-AB2E-F23B61272A4D}"/>
                    </a:ext>
                  </a:extLst>
                </p:cNvPr>
                <p:cNvSpPr>
                  <a:spLocks noChangeArrowheads="1"/>
                </p:cNvSpPr>
                <p:nvPr/>
              </p:nvSpPr>
              <p:spPr bwMode="auto">
                <a:xfrm>
                  <a:off x="3813865" y="1765755"/>
                  <a:ext cx="2045869" cy="1773253"/>
                </a:xfrm>
                <a:prstGeom prst="rect">
                  <a:avLst/>
                </a:prstGeom>
                <a:solidFill>
                  <a:srgbClr val="00B050"/>
                </a:solidFill>
                <a:ln w="12700" algn="ctr">
                  <a:solidFill>
                    <a:srgbClr val="000000"/>
                  </a:solidFill>
                  <a:round/>
                  <a:headEnd/>
                  <a:tailEnd/>
                </a:ln>
              </p:spPr>
              <p:txBody>
                <a:bodyPr wrap="none" anchor="ctr"/>
                <a:lstStyle/>
                <a:p>
                  <a:pPr algn="ctr" defTabSz="914126">
                    <a:spcBef>
                      <a:spcPts val="600"/>
                    </a:spcBef>
                    <a:spcAft>
                      <a:spcPct val="0"/>
                    </a:spcAft>
                    <a:defRPr/>
                  </a:pPr>
                  <a:endParaRPr lang="en-US" sz="2399" kern="0" dirty="0">
                    <a:solidFill>
                      <a:srgbClr val="000000"/>
                    </a:solidFill>
                  </a:endParaRPr>
                </a:p>
                <a:p>
                  <a:pPr algn="ctr" defTabSz="914126">
                    <a:spcBef>
                      <a:spcPts val="600"/>
                    </a:spcBef>
                    <a:spcAft>
                      <a:spcPct val="0"/>
                    </a:spcAft>
                    <a:defRPr/>
                  </a:pPr>
                  <a:endParaRPr lang="en-US" sz="3599" kern="0" dirty="0">
                    <a:solidFill>
                      <a:srgbClr val="000000"/>
                    </a:solidFill>
                    <a:latin typeface="Calibri" panose="020F0502020204030204" pitchFamily="34" charset="0"/>
                    <a:cs typeface="Calibri" panose="020F0502020204030204" pitchFamily="34" charset="0"/>
                  </a:endParaRPr>
                </a:p>
                <a:p>
                  <a:pPr algn="ctr" defTabSz="914126">
                    <a:spcBef>
                      <a:spcPts val="600"/>
                    </a:spcBef>
                    <a:spcAft>
                      <a:spcPct val="0"/>
                    </a:spcAft>
                    <a:defRPr/>
                  </a:pPr>
                  <a:endParaRPr lang="en-US" sz="2399" kern="0" dirty="0">
                    <a:solidFill>
                      <a:srgbClr val="000000"/>
                    </a:solidFill>
                  </a:endParaRPr>
                </a:p>
              </p:txBody>
            </p:sp>
          </p:grpSp>
          <p:grpSp>
            <p:nvGrpSpPr>
              <p:cNvPr id="11" name="Group 10">
                <a:extLst>
                  <a:ext uri="{FF2B5EF4-FFF2-40B4-BE49-F238E27FC236}">
                    <a16:creationId xmlns:a16="http://schemas.microsoft.com/office/drawing/2014/main" id="{C44E2ECD-8351-4034-B87B-71003C3C5079}"/>
                  </a:ext>
                </a:extLst>
              </p:cNvPr>
              <p:cNvGrpSpPr/>
              <p:nvPr/>
            </p:nvGrpSpPr>
            <p:grpSpPr>
              <a:xfrm>
                <a:off x="1457351" y="2431501"/>
                <a:ext cx="4402382" cy="2352719"/>
                <a:chOff x="1457351" y="2431501"/>
                <a:chExt cx="4402382" cy="2352719"/>
              </a:xfrm>
            </p:grpSpPr>
            <p:sp>
              <p:nvSpPr>
                <p:cNvPr id="12" name="TextBox 11">
                  <a:extLst>
                    <a:ext uri="{FF2B5EF4-FFF2-40B4-BE49-F238E27FC236}">
                      <a16:creationId xmlns:a16="http://schemas.microsoft.com/office/drawing/2014/main" id="{A6DB859C-5B5C-4565-8EEF-780C9E77E7F5}"/>
                    </a:ext>
                  </a:extLst>
                </p:cNvPr>
                <p:cNvSpPr txBox="1"/>
                <p:nvPr/>
              </p:nvSpPr>
              <p:spPr>
                <a:xfrm>
                  <a:off x="1457351" y="2443518"/>
                  <a:ext cx="2016725" cy="514636"/>
                </a:xfrm>
                <a:prstGeom prst="rect">
                  <a:avLst/>
                </a:prstGeom>
                <a:noFill/>
              </p:spPr>
              <p:txBody>
                <a:bodyPr wrap="square" rtlCol="0">
                  <a:spAutoFit/>
                </a:bodyPr>
                <a:lstStyle/>
                <a:p>
                  <a:pPr algn="ctr">
                    <a:spcBef>
                      <a:spcPts val="600"/>
                    </a:spcBef>
                    <a:spcAft>
                      <a:spcPct val="0"/>
                    </a:spcAft>
                    <a:defRPr/>
                  </a:pPr>
                  <a:r>
                    <a:rPr lang="en-US" sz="2000" kern="0" dirty="0">
                      <a:solidFill>
                        <a:srgbClr val="000000"/>
                      </a:solidFill>
                    </a:rPr>
                    <a:t>Wildcats</a:t>
                  </a:r>
                </a:p>
              </p:txBody>
            </p:sp>
            <p:sp>
              <p:nvSpPr>
                <p:cNvPr id="13" name="TextBox 12">
                  <a:extLst>
                    <a:ext uri="{FF2B5EF4-FFF2-40B4-BE49-F238E27FC236}">
                      <a16:creationId xmlns:a16="http://schemas.microsoft.com/office/drawing/2014/main" id="{CE44D250-421C-4D95-87CB-19DDF12002EC}"/>
                    </a:ext>
                  </a:extLst>
                </p:cNvPr>
                <p:cNvSpPr txBox="1"/>
                <p:nvPr/>
              </p:nvSpPr>
              <p:spPr>
                <a:xfrm>
                  <a:off x="3843008" y="2431501"/>
                  <a:ext cx="2016725" cy="514636"/>
                </a:xfrm>
                <a:prstGeom prst="rect">
                  <a:avLst/>
                </a:prstGeom>
                <a:noFill/>
              </p:spPr>
              <p:txBody>
                <a:bodyPr wrap="square" rtlCol="0">
                  <a:spAutoFit/>
                </a:bodyPr>
                <a:lstStyle/>
                <a:p>
                  <a:pPr algn="ctr">
                    <a:spcBef>
                      <a:spcPts val="600"/>
                    </a:spcBef>
                    <a:spcAft>
                      <a:spcPct val="0"/>
                    </a:spcAft>
                    <a:defRPr/>
                  </a:pPr>
                  <a:r>
                    <a:rPr lang="en-US" sz="2000" kern="0" dirty="0">
                      <a:solidFill>
                        <a:srgbClr val="000000"/>
                      </a:solidFill>
                    </a:rPr>
                    <a:t>Stars</a:t>
                  </a:r>
                </a:p>
              </p:txBody>
            </p:sp>
            <p:sp>
              <p:nvSpPr>
                <p:cNvPr id="14" name="TextBox 13">
                  <a:extLst>
                    <a:ext uri="{FF2B5EF4-FFF2-40B4-BE49-F238E27FC236}">
                      <a16:creationId xmlns:a16="http://schemas.microsoft.com/office/drawing/2014/main" id="{9968F21D-66EF-44F0-B27E-50B3D7B99926}"/>
                    </a:ext>
                  </a:extLst>
                </p:cNvPr>
                <p:cNvSpPr txBox="1"/>
                <p:nvPr/>
              </p:nvSpPr>
              <p:spPr>
                <a:xfrm>
                  <a:off x="1507690" y="4239252"/>
                  <a:ext cx="2016725" cy="514636"/>
                </a:xfrm>
                <a:prstGeom prst="rect">
                  <a:avLst/>
                </a:prstGeom>
                <a:noFill/>
              </p:spPr>
              <p:txBody>
                <a:bodyPr wrap="square" rtlCol="0">
                  <a:spAutoFit/>
                </a:bodyPr>
                <a:lstStyle/>
                <a:p>
                  <a:pPr algn="ctr">
                    <a:spcBef>
                      <a:spcPts val="600"/>
                    </a:spcBef>
                    <a:spcAft>
                      <a:spcPct val="0"/>
                    </a:spcAft>
                    <a:defRPr/>
                  </a:pPr>
                  <a:r>
                    <a:rPr lang="en-US" sz="2000" kern="0" dirty="0">
                      <a:solidFill>
                        <a:srgbClr val="000000"/>
                      </a:solidFill>
                    </a:rPr>
                    <a:t>Underdogs</a:t>
                  </a:r>
                </a:p>
              </p:txBody>
            </p:sp>
            <p:sp>
              <p:nvSpPr>
                <p:cNvPr id="15" name="TextBox 14">
                  <a:extLst>
                    <a:ext uri="{FF2B5EF4-FFF2-40B4-BE49-F238E27FC236}">
                      <a16:creationId xmlns:a16="http://schemas.microsoft.com/office/drawing/2014/main" id="{064D63F0-E020-4A2F-9FFA-8D4F863C8C9E}"/>
                    </a:ext>
                  </a:extLst>
                </p:cNvPr>
                <p:cNvSpPr txBox="1"/>
                <p:nvPr/>
              </p:nvSpPr>
              <p:spPr>
                <a:xfrm>
                  <a:off x="3792670" y="4269584"/>
                  <a:ext cx="2016725" cy="514636"/>
                </a:xfrm>
                <a:prstGeom prst="rect">
                  <a:avLst/>
                </a:prstGeom>
                <a:noFill/>
              </p:spPr>
              <p:txBody>
                <a:bodyPr wrap="square" rtlCol="0">
                  <a:spAutoFit/>
                </a:bodyPr>
                <a:lstStyle/>
                <a:p>
                  <a:pPr algn="ctr">
                    <a:spcBef>
                      <a:spcPts val="600"/>
                    </a:spcBef>
                    <a:spcAft>
                      <a:spcPct val="0"/>
                    </a:spcAft>
                    <a:defRPr/>
                  </a:pPr>
                  <a:r>
                    <a:rPr lang="en-US" sz="2000" kern="0" dirty="0">
                      <a:solidFill>
                        <a:srgbClr val="000000"/>
                      </a:solidFill>
                    </a:rPr>
                    <a:t>Cash-cows</a:t>
                  </a:r>
                </a:p>
              </p:txBody>
            </p:sp>
          </p:grpSp>
        </p:grpSp>
        <p:sp>
          <p:nvSpPr>
            <p:cNvPr id="26" name="Arrow: Right 25">
              <a:extLst>
                <a:ext uri="{FF2B5EF4-FFF2-40B4-BE49-F238E27FC236}">
                  <a16:creationId xmlns:a16="http://schemas.microsoft.com/office/drawing/2014/main" id="{FA454E7D-7A82-4429-8F40-D9E8E8599095}"/>
                </a:ext>
              </a:extLst>
            </p:cNvPr>
            <p:cNvSpPr/>
            <p:nvPr/>
          </p:nvSpPr>
          <p:spPr>
            <a:xfrm>
              <a:off x="9379162" y="2528947"/>
              <a:ext cx="661815" cy="5702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 26">
              <a:extLst>
                <a:ext uri="{FF2B5EF4-FFF2-40B4-BE49-F238E27FC236}">
                  <a16:creationId xmlns:a16="http://schemas.microsoft.com/office/drawing/2014/main" id="{F3CDD4C2-1582-46DD-8515-7C8D1A89CEC5}"/>
                </a:ext>
              </a:extLst>
            </p:cNvPr>
            <p:cNvSpPr/>
            <p:nvPr/>
          </p:nvSpPr>
          <p:spPr>
            <a:xfrm>
              <a:off x="10167079" y="3201098"/>
              <a:ext cx="499334" cy="60053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Arrow: Right 27">
              <a:extLst>
                <a:ext uri="{FF2B5EF4-FFF2-40B4-BE49-F238E27FC236}">
                  <a16:creationId xmlns:a16="http://schemas.microsoft.com/office/drawing/2014/main" id="{436DD40B-81BE-4D9B-8EA6-06C82EC824E2}"/>
                </a:ext>
              </a:extLst>
            </p:cNvPr>
            <p:cNvSpPr/>
            <p:nvPr/>
          </p:nvSpPr>
          <p:spPr>
            <a:xfrm>
              <a:off x="9333242" y="4220765"/>
              <a:ext cx="661815" cy="5702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Arrow: Up 28">
              <a:extLst>
                <a:ext uri="{FF2B5EF4-FFF2-40B4-BE49-F238E27FC236}">
                  <a16:creationId xmlns:a16="http://schemas.microsoft.com/office/drawing/2014/main" id="{8439B1C8-E9C9-4D85-B7A2-F68DCCB2B4EE}"/>
                </a:ext>
              </a:extLst>
            </p:cNvPr>
            <p:cNvSpPr/>
            <p:nvPr/>
          </p:nvSpPr>
          <p:spPr>
            <a:xfrm>
              <a:off x="8499506" y="3201098"/>
              <a:ext cx="499334" cy="60053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672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0F8F01-9E1E-4593-9D8C-D81A11A7CA56}"/>
              </a:ext>
            </a:extLst>
          </p:cNvPr>
          <p:cNvSpPr txBox="1">
            <a:spLocks noGrp="1"/>
          </p:cNvSpPr>
          <p:nvPr>
            <p:ph type="title"/>
          </p:nvPr>
        </p:nvSpPr>
        <p:spPr>
          <a:xfrm>
            <a:off x="1331912" y="2362200"/>
            <a:ext cx="9525000" cy="1477305"/>
          </a:xfrm>
          <a:prstGeom prst="rect">
            <a:avLst/>
          </a:prstGeom>
          <a:solidFill>
            <a:schemeClr val="bg1"/>
          </a:solidFill>
        </p:spPr>
        <p:txBody>
          <a:bodyPr wrap="square" rtlCol="0">
            <a:spAutoFit/>
          </a:bodyPr>
          <a:lstStyle/>
          <a:p>
            <a:r>
              <a:rPr lang="en-US" sz="8800" dirty="0">
                <a:solidFill>
                  <a:srgbClr val="FE750E"/>
                </a:solidFill>
              </a:rPr>
              <a:t>Recommendations</a:t>
            </a:r>
          </a:p>
        </p:txBody>
      </p:sp>
    </p:spTree>
    <p:extLst>
      <p:ext uri="{BB962C8B-B14F-4D97-AF65-F5344CB8AC3E}">
        <p14:creationId xmlns:p14="http://schemas.microsoft.com/office/powerpoint/2010/main" val="91435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B354A-22F3-4050-933C-4A7CD125FB0D}"/>
              </a:ext>
            </a:extLst>
          </p:cNvPr>
          <p:cNvSpPr>
            <a:spLocks noGrp="1"/>
          </p:cNvSpPr>
          <p:nvPr>
            <p:ph idx="1"/>
          </p:nvPr>
        </p:nvSpPr>
        <p:spPr>
          <a:xfrm>
            <a:off x="1979612" y="4343400"/>
            <a:ext cx="7963258" cy="1149002"/>
          </a:xfrm>
        </p:spPr>
        <p:txBody>
          <a:bodyPr>
            <a:noAutofit/>
          </a:bodyPr>
          <a:lstStyle/>
          <a:p>
            <a:pPr marL="0" indent="0">
              <a:spcBef>
                <a:spcPts val="3600"/>
              </a:spcBef>
              <a:buNone/>
            </a:pPr>
            <a:r>
              <a:rPr lang="en-US" sz="2400" dirty="0"/>
              <a:t>Customize Product : Upsell, Cross sell based on past purchasing behavior </a:t>
            </a:r>
          </a:p>
        </p:txBody>
      </p:sp>
      <p:sp>
        <p:nvSpPr>
          <p:cNvPr id="6" name="Title 5">
            <a:extLst>
              <a:ext uri="{FF2B5EF4-FFF2-40B4-BE49-F238E27FC236}">
                <a16:creationId xmlns:a16="http://schemas.microsoft.com/office/drawing/2014/main" id="{B7CFEE72-87BD-4016-817E-BE8082989D0F}"/>
              </a:ext>
            </a:extLst>
          </p:cNvPr>
          <p:cNvSpPr>
            <a:spLocks noGrp="1"/>
          </p:cNvSpPr>
          <p:nvPr>
            <p:ph type="title"/>
          </p:nvPr>
        </p:nvSpPr>
        <p:spPr/>
        <p:txBody>
          <a:bodyPr/>
          <a:lstStyle/>
          <a:p>
            <a:r>
              <a:rPr lang="en-US" dirty="0"/>
              <a:t>Recommendations</a:t>
            </a:r>
          </a:p>
        </p:txBody>
      </p:sp>
      <p:pic>
        <p:nvPicPr>
          <p:cNvPr id="8" name="Picture 7">
            <a:extLst>
              <a:ext uri="{FF2B5EF4-FFF2-40B4-BE49-F238E27FC236}">
                <a16:creationId xmlns:a16="http://schemas.microsoft.com/office/drawing/2014/main" id="{EBED518B-0191-484C-AD5C-22B4E53405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612" y="4343400"/>
            <a:ext cx="876300" cy="876300"/>
          </a:xfrm>
          <a:prstGeom prst="rect">
            <a:avLst/>
          </a:prstGeom>
        </p:spPr>
      </p:pic>
      <p:pic>
        <p:nvPicPr>
          <p:cNvPr id="10" name="Picture 9">
            <a:extLst>
              <a:ext uri="{FF2B5EF4-FFF2-40B4-BE49-F238E27FC236}">
                <a16:creationId xmlns:a16="http://schemas.microsoft.com/office/drawing/2014/main" id="{4F0615D3-010E-429A-8CF2-6CB7BAEF99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980" y="1665817"/>
            <a:ext cx="1063408" cy="1063408"/>
          </a:xfrm>
          <a:prstGeom prst="rect">
            <a:avLst/>
          </a:prstGeom>
        </p:spPr>
      </p:pic>
      <p:pic>
        <p:nvPicPr>
          <p:cNvPr id="12" name="Picture 11">
            <a:extLst>
              <a:ext uri="{FF2B5EF4-FFF2-40B4-BE49-F238E27FC236}">
                <a16:creationId xmlns:a16="http://schemas.microsoft.com/office/drawing/2014/main" id="{4D0B1DF6-D384-4AB1-BFF0-16EF08D693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412" y="3111308"/>
            <a:ext cx="757956" cy="757956"/>
          </a:xfrm>
          <a:prstGeom prst="rect">
            <a:avLst/>
          </a:prstGeom>
        </p:spPr>
      </p:pic>
      <p:sp>
        <p:nvSpPr>
          <p:cNvPr id="5" name="TextBox 4">
            <a:extLst>
              <a:ext uri="{FF2B5EF4-FFF2-40B4-BE49-F238E27FC236}">
                <a16:creationId xmlns:a16="http://schemas.microsoft.com/office/drawing/2014/main" id="{5BA4C801-3E6B-45DA-9FA1-481090191F25}"/>
              </a:ext>
            </a:extLst>
          </p:cNvPr>
          <p:cNvSpPr txBox="1"/>
          <p:nvPr/>
        </p:nvSpPr>
        <p:spPr>
          <a:xfrm>
            <a:off x="1979612" y="1825052"/>
            <a:ext cx="9066529" cy="1200329"/>
          </a:xfrm>
          <a:prstGeom prst="rect">
            <a:avLst/>
          </a:prstGeom>
          <a:noFill/>
        </p:spPr>
        <p:txBody>
          <a:bodyPr wrap="square" rtlCol="0">
            <a:spAutoFit/>
          </a:bodyPr>
          <a:lstStyle/>
          <a:p>
            <a:r>
              <a:rPr lang="en-US" dirty="0"/>
              <a:t>Focus on Customer Experience : Decrease call ins, increase satisfaction</a:t>
            </a:r>
          </a:p>
          <a:p>
            <a:endParaRPr lang="en-US" dirty="0"/>
          </a:p>
        </p:txBody>
      </p:sp>
      <p:sp>
        <p:nvSpPr>
          <p:cNvPr id="9" name="TextBox 8">
            <a:extLst>
              <a:ext uri="{FF2B5EF4-FFF2-40B4-BE49-F238E27FC236}">
                <a16:creationId xmlns:a16="http://schemas.microsoft.com/office/drawing/2014/main" id="{19EB68CF-52E8-43D5-901C-2BE306F7B4FA}"/>
              </a:ext>
            </a:extLst>
          </p:cNvPr>
          <p:cNvSpPr txBox="1"/>
          <p:nvPr/>
        </p:nvSpPr>
        <p:spPr>
          <a:xfrm>
            <a:off x="1979612" y="3115790"/>
            <a:ext cx="8305146" cy="830997"/>
          </a:xfrm>
          <a:prstGeom prst="rect">
            <a:avLst/>
          </a:prstGeom>
          <a:noFill/>
        </p:spPr>
        <p:txBody>
          <a:bodyPr wrap="square" rtlCol="0">
            <a:spAutoFit/>
          </a:bodyPr>
          <a:lstStyle/>
          <a:p>
            <a:pPr>
              <a:spcBef>
                <a:spcPts val="3600"/>
              </a:spcBef>
            </a:pPr>
            <a:r>
              <a:rPr lang="en-US" dirty="0"/>
              <a:t>Build Relationship: Increase call outs, try other options like social media, chat, blogs etc. </a:t>
            </a:r>
          </a:p>
        </p:txBody>
      </p:sp>
    </p:spTree>
    <p:extLst>
      <p:ext uri="{BB962C8B-B14F-4D97-AF65-F5344CB8AC3E}">
        <p14:creationId xmlns:p14="http://schemas.microsoft.com/office/powerpoint/2010/main" val="394495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B354A-22F3-4050-933C-4A7CD125FB0D}"/>
              </a:ext>
            </a:extLst>
          </p:cNvPr>
          <p:cNvSpPr>
            <a:spLocks noGrp="1"/>
          </p:cNvSpPr>
          <p:nvPr>
            <p:ph idx="1"/>
          </p:nvPr>
        </p:nvSpPr>
        <p:spPr>
          <a:xfrm>
            <a:off x="1812790" y="4495800"/>
            <a:ext cx="8563243" cy="1167967"/>
          </a:xfrm>
        </p:spPr>
        <p:txBody>
          <a:bodyPr>
            <a:normAutofit/>
          </a:bodyPr>
          <a:lstStyle/>
          <a:p>
            <a:pPr marL="0" indent="0">
              <a:buNone/>
            </a:pPr>
            <a:r>
              <a:rPr lang="en-US" sz="2400" dirty="0"/>
              <a:t>Loyalty Programs : To offer benefits, upgrade tier, and thereby increasing retention</a:t>
            </a:r>
          </a:p>
        </p:txBody>
      </p:sp>
      <p:sp>
        <p:nvSpPr>
          <p:cNvPr id="6" name="Title 5">
            <a:extLst>
              <a:ext uri="{FF2B5EF4-FFF2-40B4-BE49-F238E27FC236}">
                <a16:creationId xmlns:a16="http://schemas.microsoft.com/office/drawing/2014/main" id="{B7CFEE72-87BD-4016-817E-BE8082989D0F}"/>
              </a:ext>
            </a:extLst>
          </p:cNvPr>
          <p:cNvSpPr>
            <a:spLocks noGrp="1"/>
          </p:cNvSpPr>
          <p:nvPr>
            <p:ph type="title"/>
          </p:nvPr>
        </p:nvSpPr>
        <p:spPr/>
        <p:txBody>
          <a:bodyPr/>
          <a:lstStyle/>
          <a:p>
            <a:r>
              <a:rPr lang="en-US" dirty="0"/>
              <a:t>Recommendations (Contd.)</a:t>
            </a:r>
          </a:p>
        </p:txBody>
      </p:sp>
      <p:pic>
        <p:nvPicPr>
          <p:cNvPr id="4" name="Picture 3">
            <a:extLst>
              <a:ext uri="{FF2B5EF4-FFF2-40B4-BE49-F238E27FC236}">
                <a16:creationId xmlns:a16="http://schemas.microsoft.com/office/drawing/2014/main" id="{765F449A-5435-4965-805A-6AE83EA591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212" y="1698454"/>
            <a:ext cx="838200" cy="930927"/>
          </a:xfrm>
          <a:prstGeom prst="rect">
            <a:avLst/>
          </a:prstGeom>
        </p:spPr>
      </p:pic>
      <p:pic>
        <p:nvPicPr>
          <p:cNvPr id="7" name="Picture 6">
            <a:extLst>
              <a:ext uri="{FF2B5EF4-FFF2-40B4-BE49-F238E27FC236}">
                <a16:creationId xmlns:a16="http://schemas.microsoft.com/office/drawing/2014/main" id="{35DBDAE6-C9CB-4860-86F8-AE5B46A6CD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103" y="3084382"/>
            <a:ext cx="1020418" cy="1020418"/>
          </a:xfrm>
          <a:prstGeom prst="rect">
            <a:avLst/>
          </a:prstGeom>
        </p:spPr>
      </p:pic>
      <p:pic>
        <p:nvPicPr>
          <p:cNvPr id="9" name="Picture 8">
            <a:extLst>
              <a:ext uri="{FF2B5EF4-FFF2-40B4-BE49-F238E27FC236}">
                <a16:creationId xmlns:a16="http://schemas.microsoft.com/office/drawing/2014/main" id="{B580511C-8390-467E-AA08-F04918B99D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488" y="4395884"/>
            <a:ext cx="831171" cy="831171"/>
          </a:xfrm>
          <a:prstGeom prst="rect">
            <a:avLst/>
          </a:prstGeom>
        </p:spPr>
      </p:pic>
      <p:sp>
        <p:nvSpPr>
          <p:cNvPr id="2" name="TextBox 1">
            <a:extLst>
              <a:ext uri="{FF2B5EF4-FFF2-40B4-BE49-F238E27FC236}">
                <a16:creationId xmlns:a16="http://schemas.microsoft.com/office/drawing/2014/main" id="{E114CC90-2AD4-47EC-B1C4-AD4FE11D7085}"/>
              </a:ext>
            </a:extLst>
          </p:cNvPr>
          <p:cNvSpPr txBox="1"/>
          <p:nvPr/>
        </p:nvSpPr>
        <p:spPr>
          <a:xfrm>
            <a:off x="1812790" y="2140822"/>
            <a:ext cx="9193222" cy="461665"/>
          </a:xfrm>
          <a:prstGeom prst="rect">
            <a:avLst/>
          </a:prstGeom>
          <a:noFill/>
        </p:spPr>
        <p:txBody>
          <a:bodyPr wrap="none" rtlCol="0">
            <a:spAutoFit/>
          </a:bodyPr>
          <a:lstStyle/>
          <a:p>
            <a:r>
              <a:rPr lang="en-US" dirty="0"/>
              <a:t>Define most valuable and most risky customers : targeted marketing</a:t>
            </a:r>
          </a:p>
        </p:txBody>
      </p:sp>
      <p:sp>
        <p:nvSpPr>
          <p:cNvPr id="5" name="TextBox 4">
            <a:extLst>
              <a:ext uri="{FF2B5EF4-FFF2-40B4-BE49-F238E27FC236}">
                <a16:creationId xmlns:a16="http://schemas.microsoft.com/office/drawing/2014/main" id="{B96542B6-D6E2-4A1F-BD8F-B911E2E9091B}"/>
              </a:ext>
            </a:extLst>
          </p:cNvPr>
          <p:cNvSpPr txBox="1"/>
          <p:nvPr/>
        </p:nvSpPr>
        <p:spPr>
          <a:xfrm>
            <a:off x="1812790" y="3352800"/>
            <a:ext cx="8639329" cy="830997"/>
          </a:xfrm>
          <a:prstGeom prst="rect">
            <a:avLst/>
          </a:prstGeom>
          <a:noFill/>
        </p:spPr>
        <p:txBody>
          <a:bodyPr wrap="square" rtlCol="0">
            <a:spAutoFit/>
          </a:bodyPr>
          <a:lstStyle/>
          <a:p>
            <a:r>
              <a:rPr lang="en-US" dirty="0"/>
              <a:t>Competitors : Monitor their strategies, sales, and learn</a:t>
            </a:r>
          </a:p>
          <a:p>
            <a:endParaRPr lang="en-US" dirty="0"/>
          </a:p>
        </p:txBody>
      </p:sp>
    </p:spTree>
    <p:extLst>
      <p:ext uri="{BB962C8B-B14F-4D97-AF65-F5344CB8AC3E}">
        <p14:creationId xmlns:p14="http://schemas.microsoft.com/office/powerpoint/2010/main" val="45974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6B2B57-20C7-4D3D-A5E0-4764C1423C8C}"/>
              </a:ext>
            </a:extLst>
          </p:cNvPr>
          <p:cNvSpPr/>
          <p:nvPr/>
        </p:nvSpPr>
        <p:spPr>
          <a:xfrm>
            <a:off x="0" y="-1"/>
            <a:ext cx="12192000" cy="6615113"/>
          </a:xfrm>
          <a:prstGeom prst="rect">
            <a:avLst/>
          </a:prstGeom>
          <a:solidFill>
            <a:srgbClr val="E66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147246E-2944-4CDF-ABD4-0A7CDED2CF62}"/>
              </a:ext>
            </a:extLst>
          </p:cNvPr>
          <p:cNvSpPr txBox="1"/>
          <p:nvPr/>
        </p:nvSpPr>
        <p:spPr>
          <a:xfrm>
            <a:off x="2132012" y="2057400"/>
            <a:ext cx="8037118" cy="1569660"/>
          </a:xfrm>
          <a:prstGeom prst="rect">
            <a:avLst/>
          </a:prstGeom>
          <a:noFill/>
        </p:spPr>
        <p:txBody>
          <a:bodyPr wrap="square" rtlCol="0">
            <a:spAutoFit/>
          </a:bodyPr>
          <a:lstStyle/>
          <a:p>
            <a:pPr algn="ctr"/>
            <a:r>
              <a:rPr lang="en-IN" sz="9600" b="1" dirty="0">
                <a:solidFill>
                  <a:schemeClr val="bg1"/>
                </a:solidFill>
              </a:rPr>
              <a:t>Thank you</a:t>
            </a:r>
          </a:p>
        </p:txBody>
      </p:sp>
      <p:sp>
        <p:nvSpPr>
          <p:cNvPr id="4" name="TextBox 3">
            <a:extLst>
              <a:ext uri="{FF2B5EF4-FFF2-40B4-BE49-F238E27FC236}">
                <a16:creationId xmlns:a16="http://schemas.microsoft.com/office/drawing/2014/main" id="{2A99EE15-0E35-47ED-9302-B7060BB55FE5}"/>
              </a:ext>
            </a:extLst>
          </p:cNvPr>
          <p:cNvSpPr txBox="1"/>
          <p:nvPr/>
        </p:nvSpPr>
        <p:spPr>
          <a:xfrm>
            <a:off x="1377073" y="1136063"/>
            <a:ext cx="472424" cy="2400657"/>
          </a:xfrm>
          <a:prstGeom prst="rect">
            <a:avLst/>
          </a:prstGeom>
          <a:noFill/>
        </p:spPr>
        <p:txBody>
          <a:bodyPr wrap="square" rtlCol="0">
            <a:spAutoFit/>
          </a:bodyPr>
          <a:lstStyle/>
          <a:p>
            <a:pPr algn="ctr"/>
            <a:r>
              <a:rPr lang="en-IN" sz="15000" b="1" dirty="0">
                <a:solidFill>
                  <a:srgbClr val="1A6395"/>
                </a:solidFill>
                <a:latin typeface="Swis721 Cn BT" panose="020B0506020202030204" pitchFamily="34" charset="0"/>
              </a:rPr>
              <a:t>“</a:t>
            </a:r>
          </a:p>
        </p:txBody>
      </p:sp>
      <p:sp>
        <p:nvSpPr>
          <p:cNvPr id="5" name="TextBox 4">
            <a:extLst>
              <a:ext uri="{FF2B5EF4-FFF2-40B4-BE49-F238E27FC236}">
                <a16:creationId xmlns:a16="http://schemas.microsoft.com/office/drawing/2014/main" id="{07FDFA08-F2DC-4B3B-B4E6-1A5420629807}"/>
              </a:ext>
            </a:extLst>
          </p:cNvPr>
          <p:cNvSpPr txBox="1"/>
          <p:nvPr/>
        </p:nvSpPr>
        <p:spPr>
          <a:xfrm rot="10800000">
            <a:off x="10657370" y="1890116"/>
            <a:ext cx="472424" cy="2400657"/>
          </a:xfrm>
          <a:prstGeom prst="rect">
            <a:avLst/>
          </a:prstGeom>
          <a:noFill/>
        </p:spPr>
        <p:txBody>
          <a:bodyPr wrap="square" rtlCol="0">
            <a:spAutoFit/>
          </a:bodyPr>
          <a:lstStyle/>
          <a:p>
            <a:pPr algn="ctr"/>
            <a:r>
              <a:rPr lang="en-IN" sz="15000" b="1" dirty="0">
                <a:solidFill>
                  <a:srgbClr val="1A6395"/>
                </a:solidFill>
                <a:latin typeface="Swis721 Cn BT" panose="020B0506020202030204" pitchFamily="34" charset="0"/>
              </a:rPr>
              <a:t>“</a:t>
            </a:r>
          </a:p>
        </p:txBody>
      </p:sp>
    </p:spTree>
    <p:extLst>
      <p:ext uri="{BB962C8B-B14F-4D97-AF65-F5344CB8AC3E}">
        <p14:creationId xmlns:p14="http://schemas.microsoft.com/office/powerpoint/2010/main" val="36241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5AA46C-2E5E-4AB2-8515-96E3987A79AD}"/>
              </a:ext>
            </a:extLst>
          </p:cNvPr>
          <p:cNvSpPr/>
          <p:nvPr/>
        </p:nvSpPr>
        <p:spPr>
          <a:xfrm>
            <a:off x="0" y="0"/>
            <a:ext cx="12192000" cy="6586538"/>
          </a:xfrm>
          <a:prstGeom prst="rect">
            <a:avLst/>
          </a:prstGeom>
          <a:solidFill>
            <a:srgbClr val="146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EC01BF3-0542-4BC4-AF78-2BD19B8046BF}"/>
              </a:ext>
            </a:extLst>
          </p:cNvPr>
          <p:cNvSpPr txBox="1"/>
          <p:nvPr/>
        </p:nvSpPr>
        <p:spPr>
          <a:xfrm>
            <a:off x="2208212" y="2133600"/>
            <a:ext cx="6969677" cy="1569660"/>
          </a:xfrm>
          <a:prstGeom prst="rect">
            <a:avLst/>
          </a:prstGeom>
          <a:noFill/>
        </p:spPr>
        <p:txBody>
          <a:bodyPr wrap="square" rtlCol="0">
            <a:spAutoFit/>
          </a:bodyPr>
          <a:lstStyle/>
          <a:p>
            <a:pPr algn="ctr"/>
            <a:r>
              <a:rPr lang="en-IN" sz="9600" b="1" dirty="0">
                <a:solidFill>
                  <a:schemeClr val="bg1"/>
                </a:solidFill>
              </a:rPr>
              <a:t>Q/A</a:t>
            </a:r>
            <a:endParaRPr lang="en-US" sz="9600" b="1" dirty="0">
              <a:solidFill>
                <a:schemeClr val="bg1"/>
              </a:solidFill>
            </a:endParaRPr>
          </a:p>
        </p:txBody>
      </p:sp>
      <p:sp>
        <p:nvSpPr>
          <p:cNvPr id="6" name="TextBox 5">
            <a:extLst>
              <a:ext uri="{FF2B5EF4-FFF2-40B4-BE49-F238E27FC236}">
                <a16:creationId xmlns:a16="http://schemas.microsoft.com/office/drawing/2014/main" id="{C7273A4B-54E7-4847-859A-1579C4E2C5C8}"/>
              </a:ext>
            </a:extLst>
          </p:cNvPr>
          <p:cNvSpPr txBox="1"/>
          <p:nvPr/>
        </p:nvSpPr>
        <p:spPr>
          <a:xfrm>
            <a:off x="2277327" y="1207081"/>
            <a:ext cx="472424" cy="2400657"/>
          </a:xfrm>
          <a:prstGeom prst="rect">
            <a:avLst/>
          </a:prstGeom>
          <a:noFill/>
        </p:spPr>
        <p:txBody>
          <a:bodyPr wrap="square" rtlCol="0">
            <a:spAutoFit/>
          </a:bodyPr>
          <a:lstStyle/>
          <a:p>
            <a:pPr algn="ctr"/>
            <a:r>
              <a:rPr lang="en-IN" sz="15000" b="1" dirty="0">
                <a:solidFill>
                  <a:srgbClr val="E76021"/>
                </a:solidFill>
                <a:latin typeface="Swis721 Cn BT" panose="020B0506020202030204" pitchFamily="34" charset="0"/>
              </a:rPr>
              <a:t>“</a:t>
            </a:r>
          </a:p>
        </p:txBody>
      </p:sp>
      <p:sp>
        <p:nvSpPr>
          <p:cNvPr id="7" name="TextBox 6">
            <a:extLst>
              <a:ext uri="{FF2B5EF4-FFF2-40B4-BE49-F238E27FC236}">
                <a16:creationId xmlns:a16="http://schemas.microsoft.com/office/drawing/2014/main" id="{C2DBBC97-1A5B-4C0B-97A1-E615C4644BAD}"/>
              </a:ext>
            </a:extLst>
          </p:cNvPr>
          <p:cNvSpPr txBox="1"/>
          <p:nvPr/>
        </p:nvSpPr>
        <p:spPr>
          <a:xfrm rot="10800000">
            <a:off x="9587700" y="1496152"/>
            <a:ext cx="472424" cy="2400657"/>
          </a:xfrm>
          <a:prstGeom prst="rect">
            <a:avLst/>
          </a:prstGeom>
          <a:noFill/>
        </p:spPr>
        <p:txBody>
          <a:bodyPr wrap="square" rtlCol="0">
            <a:spAutoFit/>
          </a:bodyPr>
          <a:lstStyle/>
          <a:p>
            <a:pPr algn="ctr"/>
            <a:r>
              <a:rPr lang="en-IN" sz="15000" b="1" dirty="0">
                <a:solidFill>
                  <a:srgbClr val="E76021"/>
                </a:solidFill>
                <a:latin typeface="Swis721 Cn BT" panose="020B0506020202030204" pitchFamily="34" charset="0"/>
              </a:rPr>
              <a:t>“</a:t>
            </a:r>
          </a:p>
        </p:txBody>
      </p:sp>
    </p:spTree>
    <p:extLst>
      <p:ext uri="{BB962C8B-B14F-4D97-AF65-F5344CB8AC3E}">
        <p14:creationId xmlns:p14="http://schemas.microsoft.com/office/powerpoint/2010/main" val="97253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08C2C65-3127-4A34-8FB5-E8C31FD0078C}"/>
              </a:ext>
            </a:extLst>
          </p:cNvPr>
          <p:cNvSpPr txBox="1">
            <a:spLocks noGrp="1"/>
          </p:cNvSpPr>
          <p:nvPr>
            <p:ph type="title"/>
          </p:nvPr>
        </p:nvSpPr>
        <p:spPr>
          <a:xfrm>
            <a:off x="3808412" y="2209800"/>
            <a:ext cx="5105400" cy="1477305"/>
          </a:xfrm>
          <a:prstGeom prst="rect">
            <a:avLst/>
          </a:prstGeom>
          <a:solidFill>
            <a:schemeClr val="bg1"/>
          </a:solidFill>
        </p:spPr>
        <p:txBody>
          <a:bodyPr wrap="square" rtlCol="0">
            <a:spAutoFit/>
          </a:bodyPr>
          <a:lstStyle/>
          <a:p>
            <a:r>
              <a:rPr lang="en-US" sz="8800" dirty="0">
                <a:solidFill>
                  <a:srgbClr val="FE750E"/>
                </a:solidFill>
              </a:rPr>
              <a:t>Appendix</a:t>
            </a:r>
          </a:p>
        </p:txBody>
      </p:sp>
    </p:spTree>
    <p:extLst>
      <p:ext uri="{BB962C8B-B14F-4D97-AF65-F5344CB8AC3E}">
        <p14:creationId xmlns:p14="http://schemas.microsoft.com/office/powerpoint/2010/main" val="327345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941F936-9989-47B2-9571-EBAF68E8C017}"/>
              </a:ext>
            </a:extLst>
          </p:cNvPr>
          <p:cNvSpPr>
            <a:spLocks noGrp="1"/>
          </p:cNvSpPr>
          <p:nvPr>
            <p:ph type="title"/>
          </p:nvPr>
        </p:nvSpPr>
        <p:spPr>
          <a:xfrm>
            <a:off x="1062336" y="534826"/>
            <a:ext cx="10512862" cy="942435"/>
          </a:xfrm>
        </p:spPr>
        <p:txBody>
          <a:bodyPr>
            <a:normAutofit/>
          </a:bodyPr>
          <a:lstStyle/>
          <a:p>
            <a:r>
              <a:rPr lang="en-US" sz="3999" dirty="0"/>
              <a:t>Underdogs– Low CFV</a:t>
            </a:r>
          </a:p>
        </p:txBody>
      </p:sp>
      <p:pic>
        <p:nvPicPr>
          <p:cNvPr id="27" name="Picture 26">
            <a:extLst>
              <a:ext uri="{FF2B5EF4-FFF2-40B4-BE49-F238E27FC236}">
                <a16:creationId xmlns:a16="http://schemas.microsoft.com/office/drawing/2014/main" id="{9DA6330E-5481-4D1C-8E88-1D744B3E7A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7612" y="1661915"/>
            <a:ext cx="3110541" cy="3900686"/>
          </a:xfrm>
          <a:prstGeom prst="rect">
            <a:avLst/>
          </a:prstGeom>
        </p:spPr>
      </p:pic>
      <p:sp>
        <p:nvSpPr>
          <p:cNvPr id="28" name="TextBox 27">
            <a:extLst>
              <a:ext uri="{FF2B5EF4-FFF2-40B4-BE49-F238E27FC236}">
                <a16:creationId xmlns:a16="http://schemas.microsoft.com/office/drawing/2014/main" id="{EE83DD89-C9AE-4C4B-87FA-FEBA6ECE6FA2}"/>
              </a:ext>
            </a:extLst>
          </p:cNvPr>
          <p:cNvSpPr txBox="1"/>
          <p:nvPr/>
        </p:nvSpPr>
        <p:spPr>
          <a:xfrm>
            <a:off x="1414362" y="5577978"/>
            <a:ext cx="3340446" cy="338554"/>
          </a:xfrm>
          <a:prstGeom prst="rect">
            <a:avLst/>
          </a:prstGeom>
          <a:noFill/>
        </p:spPr>
        <p:txBody>
          <a:bodyPr wrap="square" rtlCol="0">
            <a:spAutoFit/>
          </a:bodyPr>
          <a:lstStyle/>
          <a:p>
            <a:r>
              <a:rPr lang="en-US" sz="1600" dirty="0"/>
              <a:t>Length of Residence (years)</a:t>
            </a:r>
          </a:p>
        </p:txBody>
      </p:sp>
      <p:sp>
        <p:nvSpPr>
          <p:cNvPr id="29" name="TextBox 28">
            <a:extLst>
              <a:ext uri="{FF2B5EF4-FFF2-40B4-BE49-F238E27FC236}">
                <a16:creationId xmlns:a16="http://schemas.microsoft.com/office/drawing/2014/main" id="{3249A1C1-683A-4E65-8EA1-5B2585BEFEC8}"/>
              </a:ext>
            </a:extLst>
          </p:cNvPr>
          <p:cNvSpPr txBox="1"/>
          <p:nvPr/>
        </p:nvSpPr>
        <p:spPr>
          <a:xfrm>
            <a:off x="8151812" y="5562601"/>
            <a:ext cx="1828800" cy="338554"/>
          </a:xfrm>
          <a:prstGeom prst="rect">
            <a:avLst/>
          </a:prstGeom>
          <a:noFill/>
        </p:spPr>
        <p:txBody>
          <a:bodyPr wrap="square" rtlCol="0">
            <a:spAutoFit/>
          </a:bodyPr>
          <a:lstStyle/>
          <a:p>
            <a:r>
              <a:rPr lang="en-US" sz="1600" dirty="0"/>
              <a:t>Age group(years)</a:t>
            </a:r>
          </a:p>
        </p:txBody>
      </p:sp>
      <p:pic>
        <p:nvPicPr>
          <p:cNvPr id="8" name="Picture 7">
            <a:extLst>
              <a:ext uri="{FF2B5EF4-FFF2-40B4-BE49-F238E27FC236}">
                <a16:creationId xmlns:a16="http://schemas.microsoft.com/office/drawing/2014/main" id="{F3CAE771-084F-4FD5-AC88-ADA57AD943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8767" y="1661915"/>
            <a:ext cx="4315076" cy="3900686"/>
          </a:xfrm>
          <a:prstGeom prst="rect">
            <a:avLst/>
          </a:prstGeom>
        </p:spPr>
      </p:pic>
    </p:spTree>
    <p:extLst>
      <p:ext uri="{BB962C8B-B14F-4D97-AF65-F5344CB8AC3E}">
        <p14:creationId xmlns:p14="http://schemas.microsoft.com/office/powerpoint/2010/main" val="311551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941F936-9989-47B2-9571-EBAF68E8C017}"/>
              </a:ext>
            </a:extLst>
          </p:cNvPr>
          <p:cNvSpPr>
            <a:spLocks noGrp="1"/>
          </p:cNvSpPr>
          <p:nvPr>
            <p:ph type="title"/>
          </p:nvPr>
        </p:nvSpPr>
        <p:spPr>
          <a:xfrm>
            <a:off x="1141412" y="532046"/>
            <a:ext cx="10512862" cy="942435"/>
          </a:xfrm>
        </p:spPr>
        <p:txBody>
          <a:bodyPr>
            <a:normAutofit/>
          </a:bodyPr>
          <a:lstStyle/>
          <a:p>
            <a:r>
              <a:rPr lang="en-US" sz="3999" dirty="0"/>
              <a:t>Cash cows– Medium CFV</a:t>
            </a:r>
          </a:p>
        </p:txBody>
      </p:sp>
      <p:pic>
        <p:nvPicPr>
          <p:cNvPr id="4" name="Picture 3">
            <a:extLst>
              <a:ext uri="{FF2B5EF4-FFF2-40B4-BE49-F238E27FC236}">
                <a16:creationId xmlns:a16="http://schemas.microsoft.com/office/drawing/2014/main" id="{59AF1EAD-9BBB-4359-94FD-D5253E300C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547" y="1474481"/>
            <a:ext cx="3288462" cy="4025070"/>
          </a:xfrm>
          <a:prstGeom prst="rect">
            <a:avLst/>
          </a:prstGeom>
        </p:spPr>
      </p:pic>
      <p:pic>
        <p:nvPicPr>
          <p:cNvPr id="6" name="Picture 5">
            <a:extLst>
              <a:ext uri="{FF2B5EF4-FFF2-40B4-BE49-F238E27FC236}">
                <a16:creationId xmlns:a16="http://schemas.microsoft.com/office/drawing/2014/main" id="{CCB1A15A-9C77-41B4-B77E-26B4E38C99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724" y="1498799"/>
            <a:ext cx="4757453" cy="3911401"/>
          </a:xfrm>
          <a:prstGeom prst="rect">
            <a:avLst/>
          </a:prstGeom>
        </p:spPr>
      </p:pic>
      <p:sp>
        <p:nvSpPr>
          <p:cNvPr id="11" name="TextBox 10">
            <a:extLst>
              <a:ext uri="{FF2B5EF4-FFF2-40B4-BE49-F238E27FC236}">
                <a16:creationId xmlns:a16="http://schemas.microsoft.com/office/drawing/2014/main" id="{57338326-D51E-49D5-9E6A-9E63EC185CBB}"/>
              </a:ext>
            </a:extLst>
          </p:cNvPr>
          <p:cNvSpPr txBox="1"/>
          <p:nvPr/>
        </p:nvSpPr>
        <p:spPr>
          <a:xfrm>
            <a:off x="1827212" y="5546304"/>
            <a:ext cx="3340446" cy="338554"/>
          </a:xfrm>
          <a:prstGeom prst="rect">
            <a:avLst/>
          </a:prstGeom>
          <a:noFill/>
        </p:spPr>
        <p:txBody>
          <a:bodyPr wrap="square" rtlCol="0">
            <a:spAutoFit/>
          </a:bodyPr>
          <a:lstStyle/>
          <a:p>
            <a:r>
              <a:rPr lang="en-US" sz="1600" dirty="0"/>
              <a:t>Length of Residence (years)</a:t>
            </a:r>
          </a:p>
        </p:txBody>
      </p:sp>
      <p:sp>
        <p:nvSpPr>
          <p:cNvPr id="12" name="TextBox 11">
            <a:extLst>
              <a:ext uri="{FF2B5EF4-FFF2-40B4-BE49-F238E27FC236}">
                <a16:creationId xmlns:a16="http://schemas.microsoft.com/office/drawing/2014/main" id="{44DF9C61-1145-4E2F-A9D1-E161529CF8E9}"/>
              </a:ext>
            </a:extLst>
          </p:cNvPr>
          <p:cNvSpPr txBox="1"/>
          <p:nvPr/>
        </p:nvSpPr>
        <p:spPr>
          <a:xfrm>
            <a:off x="8564662" y="5530927"/>
            <a:ext cx="1828800" cy="338554"/>
          </a:xfrm>
          <a:prstGeom prst="rect">
            <a:avLst/>
          </a:prstGeom>
          <a:noFill/>
        </p:spPr>
        <p:txBody>
          <a:bodyPr wrap="square" rtlCol="0">
            <a:spAutoFit/>
          </a:bodyPr>
          <a:lstStyle/>
          <a:p>
            <a:r>
              <a:rPr lang="en-US" sz="1600" dirty="0"/>
              <a:t>Age group(years)</a:t>
            </a:r>
          </a:p>
        </p:txBody>
      </p:sp>
    </p:spTree>
    <p:extLst>
      <p:ext uri="{BB962C8B-B14F-4D97-AF65-F5344CB8AC3E}">
        <p14:creationId xmlns:p14="http://schemas.microsoft.com/office/powerpoint/2010/main" val="37847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5EA11D33-48B4-433E-AE05-CEB3D8767AB7}"/>
              </a:ext>
            </a:extLst>
          </p:cNvPr>
          <p:cNvSpPr>
            <a:spLocks noGrp="1"/>
          </p:cNvSpPr>
          <p:nvPr>
            <p:ph type="title"/>
          </p:nvPr>
        </p:nvSpPr>
        <p:spPr>
          <a:xfrm>
            <a:off x="1217612" y="762000"/>
            <a:ext cx="9906002" cy="740661"/>
          </a:xfrm>
        </p:spPr>
        <p:txBody>
          <a:bodyPr>
            <a:noAutofit/>
          </a:bodyPr>
          <a:lstStyle/>
          <a:p>
            <a:r>
              <a:rPr lang="en-US" sz="4400" dirty="0"/>
              <a:t>Outline</a:t>
            </a:r>
          </a:p>
        </p:txBody>
      </p:sp>
      <p:sp>
        <p:nvSpPr>
          <p:cNvPr id="17" name="TextBox 16">
            <a:extLst>
              <a:ext uri="{FF2B5EF4-FFF2-40B4-BE49-F238E27FC236}">
                <a16:creationId xmlns:a16="http://schemas.microsoft.com/office/drawing/2014/main" id="{FEEA7D5B-2574-4ED4-B59F-67624E26F88A}"/>
              </a:ext>
            </a:extLst>
          </p:cNvPr>
          <p:cNvSpPr txBox="1"/>
          <p:nvPr/>
        </p:nvSpPr>
        <p:spPr>
          <a:xfrm>
            <a:off x="1217612" y="2057400"/>
            <a:ext cx="6705600" cy="2369880"/>
          </a:xfrm>
          <a:prstGeom prst="rect">
            <a:avLst/>
          </a:prstGeom>
          <a:noFill/>
        </p:spPr>
        <p:txBody>
          <a:bodyPr wrap="square" rtlCol="0">
            <a:spAutoFit/>
          </a:bodyPr>
          <a:lstStyle/>
          <a:p>
            <a:pPr marL="304747" indent="-304747">
              <a:lnSpc>
                <a:spcPct val="90000"/>
              </a:lnSpc>
              <a:spcBef>
                <a:spcPts val="2400"/>
              </a:spcBef>
              <a:buClr>
                <a:schemeClr val="accent1">
                  <a:lumMod val="75000"/>
                </a:schemeClr>
              </a:buClr>
              <a:buFont typeface="Arial" pitchFamily="34" charset="0"/>
              <a:buChar char="•"/>
            </a:pPr>
            <a:r>
              <a:rPr lang="en-US" sz="4000" dirty="0"/>
              <a:t>Approach</a:t>
            </a:r>
          </a:p>
          <a:p>
            <a:pPr marL="304747" indent="-304747">
              <a:lnSpc>
                <a:spcPct val="90000"/>
              </a:lnSpc>
              <a:spcBef>
                <a:spcPts val="2400"/>
              </a:spcBef>
              <a:buClr>
                <a:schemeClr val="accent1">
                  <a:lumMod val="75000"/>
                </a:schemeClr>
              </a:buClr>
              <a:buFont typeface="Arial" pitchFamily="34" charset="0"/>
              <a:buChar char="•"/>
            </a:pPr>
            <a:r>
              <a:rPr lang="en-US" sz="4000" dirty="0"/>
              <a:t>Output &amp; Insights</a:t>
            </a:r>
          </a:p>
          <a:p>
            <a:pPr marL="304747" indent="-304747">
              <a:lnSpc>
                <a:spcPct val="90000"/>
              </a:lnSpc>
              <a:spcBef>
                <a:spcPts val="2400"/>
              </a:spcBef>
              <a:buClr>
                <a:schemeClr val="accent1">
                  <a:lumMod val="75000"/>
                </a:schemeClr>
              </a:buClr>
              <a:buFont typeface="Arial" pitchFamily="34" charset="0"/>
              <a:buChar char="•"/>
            </a:pPr>
            <a:r>
              <a:rPr lang="en-US" sz="4000" dirty="0"/>
              <a:t>Recommendations</a:t>
            </a:r>
          </a:p>
        </p:txBody>
      </p:sp>
    </p:spTree>
    <p:extLst>
      <p:ext uri="{BB962C8B-B14F-4D97-AF65-F5344CB8AC3E}">
        <p14:creationId xmlns:p14="http://schemas.microsoft.com/office/powerpoint/2010/main" val="48622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941F936-9989-47B2-9571-EBAF68E8C017}"/>
              </a:ext>
            </a:extLst>
          </p:cNvPr>
          <p:cNvSpPr>
            <a:spLocks noGrp="1"/>
          </p:cNvSpPr>
          <p:nvPr>
            <p:ph type="title"/>
          </p:nvPr>
        </p:nvSpPr>
        <p:spPr>
          <a:xfrm>
            <a:off x="1217612" y="521399"/>
            <a:ext cx="10512862" cy="942435"/>
          </a:xfrm>
        </p:spPr>
        <p:txBody>
          <a:bodyPr>
            <a:normAutofit/>
          </a:bodyPr>
          <a:lstStyle/>
          <a:p>
            <a:r>
              <a:rPr lang="en-US" sz="3999" dirty="0"/>
              <a:t>Wild cats– Medium CFV</a:t>
            </a:r>
          </a:p>
        </p:txBody>
      </p:sp>
      <p:pic>
        <p:nvPicPr>
          <p:cNvPr id="4" name="Picture 3">
            <a:extLst>
              <a:ext uri="{FF2B5EF4-FFF2-40B4-BE49-F238E27FC236}">
                <a16:creationId xmlns:a16="http://schemas.microsoft.com/office/drawing/2014/main" id="{105CA4FA-3DAD-4A9F-A07C-E374549B41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3541" y="1552842"/>
            <a:ext cx="4877302" cy="3805465"/>
          </a:xfrm>
          <a:prstGeom prst="rect">
            <a:avLst/>
          </a:prstGeom>
        </p:spPr>
      </p:pic>
      <p:pic>
        <p:nvPicPr>
          <p:cNvPr id="6" name="Picture 5">
            <a:extLst>
              <a:ext uri="{FF2B5EF4-FFF2-40B4-BE49-F238E27FC236}">
                <a16:creationId xmlns:a16="http://schemas.microsoft.com/office/drawing/2014/main" id="{2A9FB16D-0797-44E7-B013-FD218CA1C1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023" y="1409340"/>
            <a:ext cx="3411377" cy="4039319"/>
          </a:xfrm>
          <a:prstGeom prst="rect">
            <a:avLst/>
          </a:prstGeom>
        </p:spPr>
      </p:pic>
      <p:sp>
        <p:nvSpPr>
          <p:cNvPr id="11" name="TextBox 10">
            <a:extLst>
              <a:ext uri="{FF2B5EF4-FFF2-40B4-BE49-F238E27FC236}">
                <a16:creationId xmlns:a16="http://schemas.microsoft.com/office/drawing/2014/main" id="{C688B813-860A-4556-B5EB-179E0FF8385D}"/>
              </a:ext>
            </a:extLst>
          </p:cNvPr>
          <p:cNvSpPr txBox="1"/>
          <p:nvPr/>
        </p:nvSpPr>
        <p:spPr>
          <a:xfrm>
            <a:off x="1979612" y="5537667"/>
            <a:ext cx="3340446" cy="338554"/>
          </a:xfrm>
          <a:prstGeom prst="rect">
            <a:avLst/>
          </a:prstGeom>
          <a:noFill/>
        </p:spPr>
        <p:txBody>
          <a:bodyPr wrap="square" rtlCol="0">
            <a:spAutoFit/>
          </a:bodyPr>
          <a:lstStyle/>
          <a:p>
            <a:r>
              <a:rPr lang="en-US" sz="1600" dirty="0"/>
              <a:t>Length of Residence (years)</a:t>
            </a:r>
          </a:p>
        </p:txBody>
      </p:sp>
      <p:sp>
        <p:nvSpPr>
          <p:cNvPr id="12" name="TextBox 11">
            <a:extLst>
              <a:ext uri="{FF2B5EF4-FFF2-40B4-BE49-F238E27FC236}">
                <a16:creationId xmlns:a16="http://schemas.microsoft.com/office/drawing/2014/main" id="{852900B9-8AF0-4AC0-B8B1-7291E7116DC8}"/>
              </a:ext>
            </a:extLst>
          </p:cNvPr>
          <p:cNvSpPr txBox="1"/>
          <p:nvPr/>
        </p:nvSpPr>
        <p:spPr>
          <a:xfrm>
            <a:off x="8717062" y="5522290"/>
            <a:ext cx="1828800" cy="338554"/>
          </a:xfrm>
          <a:prstGeom prst="rect">
            <a:avLst/>
          </a:prstGeom>
          <a:noFill/>
        </p:spPr>
        <p:txBody>
          <a:bodyPr wrap="square" rtlCol="0">
            <a:spAutoFit/>
          </a:bodyPr>
          <a:lstStyle/>
          <a:p>
            <a:r>
              <a:rPr lang="en-US" sz="1600" dirty="0"/>
              <a:t>Age group(years)</a:t>
            </a:r>
          </a:p>
        </p:txBody>
      </p:sp>
    </p:spTree>
    <p:extLst>
      <p:ext uri="{BB962C8B-B14F-4D97-AF65-F5344CB8AC3E}">
        <p14:creationId xmlns:p14="http://schemas.microsoft.com/office/powerpoint/2010/main" val="14403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941F936-9989-47B2-9571-EBAF68E8C017}"/>
              </a:ext>
            </a:extLst>
          </p:cNvPr>
          <p:cNvSpPr>
            <a:spLocks noGrp="1"/>
          </p:cNvSpPr>
          <p:nvPr>
            <p:ph type="title"/>
          </p:nvPr>
        </p:nvSpPr>
        <p:spPr>
          <a:xfrm>
            <a:off x="1293812" y="502531"/>
            <a:ext cx="10512862" cy="942435"/>
          </a:xfrm>
        </p:spPr>
        <p:txBody>
          <a:bodyPr>
            <a:normAutofit/>
          </a:bodyPr>
          <a:lstStyle/>
          <a:p>
            <a:r>
              <a:rPr lang="en-US" sz="3999" dirty="0"/>
              <a:t>Stars– High CFV</a:t>
            </a:r>
          </a:p>
        </p:txBody>
      </p:sp>
      <p:pic>
        <p:nvPicPr>
          <p:cNvPr id="8" name="Picture 7">
            <a:extLst>
              <a:ext uri="{FF2B5EF4-FFF2-40B4-BE49-F238E27FC236}">
                <a16:creationId xmlns:a16="http://schemas.microsoft.com/office/drawing/2014/main" id="{5D795D99-6C70-4CF7-93C1-56078DB9E8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982" y="1308359"/>
            <a:ext cx="3005613" cy="4178042"/>
          </a:xfrm>
          <a:prstGeom prst="rect">
            <a:avLst/>
          </a:prstGeom>
        </p:spPr>
      </p:pic>
      <p:sp>
        <p:nvSpPr>
          <p:cNvPr id="10" name="TextBox 9">
            <a:extLst>
              <a:ext uri="{FF2B5EF4-FFF2-40B4-BE49-F238E27FC236}">
                <a16:creationId xmlns:a16="http://schemas.microsoft.com/office/drawing/2014/main" id="{16C8629D-EC6E-4E55-AE1D-6C7C7C4096CB}"/>
              </a:ext>
            </a:extLst>
          </p:cNvPr>
          <p:cNvSpPr txBox="1"/>
          <p:nvPr/>
        </p:nvSpPr>
        <p:spPr>
          <a:xfrm>
            <a:off x="1414362" y="5577978"/>
            <a:ext cx="3340446" cy="338554"/>
          </a:xfrm>
          <a:prstGeom prst="rect">
            <a:avLst/>
          </a:prstGeom>
          <a:noFill/>
        </p:spPr>
        <p:txBody>
          <a:bodyPr wrap="square" rtlCol="0">
            <a:spAutoFit/>
          </a:bodyPr>
          <a:lstStyle/>
          <a:p>
            <a:r>
              <a:rPr lang="en-US" sz="1600" dirty="0"/>
              <a:t>Length of Residence (years)</a:t>
            </a:r>
          </a:p>
        </p:txBody>
      </p:sp>
      <p:sp>
        <p:nvSpPr>
          <p:cNvPr id="11" name="TextBox 10">
            <a:extLst>
              <a:ext uri="{FF2B5EF4-FFF2-40B4-BE49-F238E27FC236}">
                <a16:creationId xmlns:a16="http://schemas.microsoft.com/office/drawing/2014/main" id="{D4427D33-2CD7-46A5-AFDB-1865F7385B37}"/>
              </a:ext>
            </a:extLst>
          </p:cNvPr>
          <p:cNvSpPr txBox="1"/>
          <p:nvPr/>
        </p:nvSpPr>
        <p:spPr>
          <a:xfrm>
            <a:off x="8151812" y="5562601"/>
            <a:ext cx="1828800" cy="338554"/>
          </a:xfrm>
          <a:prstGeom prst="rect">
            <a:avLst/>
          </a:prstGeom>
          <a:noFill/>
        </p:spPr>
        <p:txBody>
          <a:bodyPr wrap="square" rtlCol="0">
            <a:spAutoFit/>
          </a:bodyPr>
          <a:lstStyle/>
          <a:p>
            <a:r>
              <a:rPr lang="en-US" sz="1600" dirty="0"/>
              <a:t>Age group(years)</a:t>
            </a:r>
          </a:p>
        </p:txBody>
      </p:sp>
      <p:pic>
        <p:nvPicPr>
          <p:cNvPr id="4" name="Picture 3">
            <a:extLst>
              <a:ext uri="{FF2B5EF4-FFF2-40B4-BE49-F238E27FC236}">
                <a16:creationId xmlns:a16="http://schemas.microsoft.com/office/drawing/2014/main" id="{822EC1BB-880B-4DB2-8E70-8415FF078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8212" y="1473914"/>
            <a:ext cx="4334601" cy="3910171"/>
          </a:xfrm>
          <a:prstGeom prst="rect">
            <a:avLst/>
          </a:prstGeom>
        </p:spPr>
      </p:pic>
    </p:spTree>
    <p:extLst>
      <p:ext uri="{BB962C8B-B14F-4D97-AF65-F5344CB8AC3E}">
        <p14:creationId xmlns:p14="http://schemas.microsoft.com/office/powerpoint/2010/main" val="63628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8D2A-E0FC-41C4-8133-AA1EBC99EEB0}"/>
              </a:ext>
            </a:extLst>
          </p:cNvPr>
          <p:cNvSpPr>
            <a:spLocks noGrp="1"/>
          </p:cNvSpPr>
          <p:nvPr>
            <p:ph type="title"/>
          </p:nvPr>
        </p:nvSpPr>
        <p:spPr/>
        <p:txBody>
          <a:bodyPr/>
          <a:lstStyle/>
          <a:p>
            <a:r>
              <a:rPr lang="en-US" dirty="0"/>
              <a:t>Variables dropped during modelling</a:t>
            </a:r>
          </a:p>
        </p:txBody>
      </p:sp>
      <p:sp>
        <p:nvSpPr>
          <p:cNvPr id="3" name="TextBox 2">
            <a:extLst>
              <a:ext uri="{FF2B5EF4-FFF2-40B4-BE49-F238E27FC236}">
                <a16:creationId xmlns:a16="http://schemas.microsoft.com/office/drawing/2014/main" id="{9A756A52-F8E7-4F6A-B07B-ABE82E86CF23}"/>
              </a:ext>
            </a:extLst>
          </p:cNvPr>
          <p:cNvSpPr txBox="1"/>
          <p:nvPr/>
        </p:nvSpPr>
        <p:spPr>
          <a:xfrm>
            <a:off x="1674812" y="1524000"/>
            <a:ext cx="8229600" cy="4154984"/>
          </a:xfrm>
          <a:prstGeom prst="rect">
            <a:avLst/>
          </a:prstGeom>
          <a:noFill/>
        </p:spPr>
        <p:txBody>
          <a:bodyPr wrap="square" rtlCol="0">
            <a:spAutoFit/>
          </a:bodyPr>
          <a:lstStyle/>
          <a:p>
            <a:pPr marL="457200" marR="0" lvl="0" indent="-457200" algn="l" defTabSz="1218987"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Dropped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Demo_inc_crs</a:t>
            </a:r>
            <a:r>
              <a:rPr kumimoji="0" lang="en-US" sz="2400" b="0" i="0" u="none" strike="noStrike" kern="1200" cap="none" spc="0" normalizeH="0" baseline="0" noProof="0" dirty="0">
                <a:ln>
                  <a:noFill/>
                </a:ln>
                <a:solidFill>
                  <a:srgbClr val="000000"/>
                </a:solidFill>
                <a:effectLst/>
                <a:uLnTx/>
                <a:uFillTx/>
                <a:latin typeface="Constantia"/>
                <a:ea typeface="+mn-ea"/>
                <a:cs typeface="+mn-cs"/>
              </a:rPr>
              <a:t>' because its redundant variable</a:t>
            </a:r>
          </a:p>
          <a:p>
            <a:pPr marL="457200" marR="0" lvl="0" indent="-457200" algn="l" defTabSz="1218987"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Changed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demog_homevalue</a:t>
            </a:r>
            <a:r>
              <a:rPr kumimoji="0" lang="en-US" sz="2400" b="0" i="0" u="none" strike="noStrike" kern="1200" cap="none" spc="0" normalizeH="0" baseline="0" noProof="0" dirty="0">
                <a:ln>
                  <a:noFill/>
                </a:ln>
                <a:solidFill>
                  <a:srgbClr val="000000"/>
                </a:solidFill>
                <a:effectLst/>
                <a:uLnTx/>
                <a:uFillTx/>
                <a:latin typeface="Constantia"/>
                <a:ea typeface="+mn-ea"/>
                <a:cs typeface="+mn-cs"/>
              </a:rPr>
              <a:t>' to numeric by replacing with mean in each class</a:t>
            </a:r>
          </a:p>
          <a:p>
            <a:pPr marL="457200" marR="0" lvl="0" indent="-457200" algn="l" defTabSz="1218987"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Merged demographic data to both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churn_data</a:t>
            </a:r>
            <a:r>
              <a:rPr kumimoji="0" lang="en-US" sz="2400" b="0" i="0" u="none" strike="noStrike" kern="1200" cap="none" spc="0" normalizeH="0" baseline="0" noProof="0" dirty="0">
                <a:ln>
                  <a:noFill/>
                </a:ln>
                <a:solidFill>
                  <a:srgbClr val="000000"/>
                </a:solidFill>
                <a:effectLst/>
                <a:uLnTx/>
                <a:uFillTx/>
                <a:latin typeface="Constantia"/>
                <a:ea typeface="+mn-ea"/>
                <a:cs typeface="+mn-cs"/>
              </a:rPr>
              <a:t> and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margin_data</a:t>
            </a:r>
            <a:endParaRPr kumimoji="0" lang="en-US" sz="2400" b="0" i="0" u="none" strike="noStrike" kern="1200" cap="none" spc="0" normalizeH="0" baseline="0" noProof="0" dirty="0">
              <a:ln>
                <a:noFill/>
              </a:ln>
              <a:solidFill>
                <a:srgbClr val="000000"/>
              </a:solidFill>
              <a:effectLst/>
              <a:uLnTx/>
              <a:uFillTx/>
              <a:latin typeface="Constantia"/>
              <a:ea typeface="+mn-ea"/>
              <a:cs typeface="+mn-cs"/>
            </a:endParaRPr>
          </a:p>
          <a:p>
            <a:pPr marL="457200" marR="0" lvl="0" indent="-457200" algn="l" defTabSz="1218987"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Dropped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demog_homevalue</a:t>
            </a:r>
            <a:r>
              <a:rPr kumimoji="0" lang="en-US" sz="2400" b="0" i="0" u="none" strike="noStrike" kern="1200" cap="none" spc="0" normalizeH="0" baseline="0" noProof="0" dirty="0">
                <a:ln>
                  <a:noFill/>
                </a:ln>
                <a:solidFill>
                  <a:srgbClr val="000000"/>
                </a:solidFill>
                <a:effectLst/>
                <a:uLnTx/>
                <a:uFillTx/>
                <a:latin typeface="Constantia"/>
                <a:ea typeface="+mn-ea"/>
                <a:cs typeface="+mn-cs"/>
              </a:rPr>
              <a:t>' 46% missing values</a:t>
            </a:r>
          </a:p>
          <a:p>
            <a:pPr marL="457200" marR="0" lvl="0" indent="-457200" algn="l" defTabSz="1218987"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Imputed below mentioned variables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demog_generations</a:t>
            </a:r>
            <a:r>
              <a:rPr kumimoji="0" lang="en-US" sz="2400" b="0" i="0" u="none" strike="noStrike" kern="1200" cap="none" spc="0" normalizeH="0" baseline="0" noProof="0" dirty="0">
                <a:ln>
                  <a:noFill/>
                </a:ln>
                <a:solidFill>
                  <a:srgbClr val="000000"/>
                </a:solidFill>
                <a:effectLst/>
                <a:uLnTx/>
                <a:uFillTx/>
                <a:latin typeface="Constantia"/>
                <a:ea typeface="+mn-ea"/>
                <a:cs typeface="+mn-cs"/>
              </a:rPr>
              <a:t>(14783 missing values)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demog_adults</a:t>
            </a:r>
            <a:r>
              <a:rPr kumimoji="0" lang="en-US" sz="2400" b="0" i="0" u="none" strike="noStrike" kern="1200" cap="none" spc="0" normalizeH="0" baseline="0" noProof="0" dirty="0">
                <a:ln>
                  <a:noFill/>
                </a:ln>
                <a:solidFill>
                  <a:srgbClr val="000000"/>
                </a:solidFill>
                <a:effectLst/>
                <a:uLnTx/>
                <a:uFillTx/>
                <a:latin typeface="Constantia"/>
                <a:ea typeface="+mn-ea"/>
                <a:cs typeface="+mn-cs"/>
              </a:rPr>
              <a:t>(19236 missing values)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demog_assets_num</a:t>
            </a:r>
            <a:r>
              <a:rPr kumimoji="0" lang="en-US" sz="2400" b="0" i="0" u="none" strike="noStrike" kern="1200" cap="none" spc="0" normalizeH="0" baseline="0" noProof="0" dirty="0">
                <a:ln>
                  <a:noFill/>
                </a:ln>
                <a:solidFill>
                  <a:srgbClr val="000000"/>
                </a:solidFill>
                <a:effectLst/>
                <a:uLnTx/>
                <a:uFillTx/>
                <a:latin typeface="Constantia"/>
                <a:ea typeface="+mn-ea"/>
                <a:cs typeface="+mn-cs"/>
              </a:rPr>
              <a:t> (1431 missing values)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demog_inc_num</a:t>
            </a:r>
            <a:r>
              <a:rPr kumimoji="0" lang="en-US" sz="2400" b="0" i="0" u="none" strike="noStrike" kern="1200" cap="none" spc="0" normalizeH="0" baseline="0" noProof="0" dirty="0">
                <a:ln>
                  <a:noFill/>
                </a:ln>
                <a:solidFill>
                  <a:srgbClr val="000000"/>
                </a:solidFill>
                <a:effectLst/>
                <a:uLnTx/>
                <a:uFillTx/>
                <a:latin typeface="Constantia"/>
                <a:ea typeface="+mn-ea"/>
                <a:cs typeface="+mn-cs"/>
              </a:rPr>
              <a:t>(18880 missing values)</a:t>
            </a:r>
          </a:p>
        </p:txBody>
      </p:sp>
    </p:spTree>
    <p:extLst>
      <p:ext uri="{BB962C8B-B14F-4D97-AF65-F5344CB8AC3E}">
        <p14:creationId xmlns:p14="http://schemas.microsoft.com/office/powerpoint/2010/main" val="8069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8D2A-E0FC-41C4-8133-AA1EBC99EEB0}"/>
              </a:ext>
            </a:extLst>
          </p:cNvPr>
          <p:cNvSpPr>
            <a:spLocks noGrp="1"/>
          </p:cNvSpPr>
          <p:nvPr>
            <p:ph type="title"/>
          </p:nvPr>
        </p:nvSpPr>
        <p:spPr/>
        <p:txBody>
          <a:bodyPr/>
          <a:lstStyle/>
          <a:p>
            <a:r>
              <a:rPr lang="en-US" dirty="0"/>
              <a:t>Model Outputs</a:t>
            </a:r>
          </a:p>
        </p:txBody>
      </p:sp>
      <p:graphicFrame>
        <p:nvGraphicFramePr>
          <p:cNvPr id="4" name="Table 3">
            <a:extLst>
              <a:ext uri="{FF2B5EF4-FFF2-40B4-BE49-F238E27FC236}">
                <a16:creationId xmlns:a16="http://schemas.microsoft.com/office/drawing/2014/main" id="{E5C3D5A8-DC1C-4AF2-BEF7-D9F80D3B5C24}"/>
              </a:ext>
            </a:extLst>
          </p:cNvPr>
          <p:cNvGraphicFramePr>
            <a:graphicFrameLocks noGrp="1"/>
          </p:cNvGraphicFramePr>
          <p:nvPr>
            <p:extLst>
              <p:ext uri="{D42A27DB-BD31-4B8C-83A1-F6EECF244321}">
                <p14:modId xmlns:p14="http://schemas.microsoft.com/office/powerpoint/2010/main" val="1284265622"/>
              </p:ext>
            </p:extLst>
          </p:nvPr>
        </p:nvGraphicFramePr>
        <p:xfrm>
          <a:off x="1598612" y="2071295"/>
          <a:ext cx="8610600" cy="1859280"/>
        </p:xfrm>
        <a:graphic>
          <a:graphicData uri="http://schemas.openxmlformats.org/drawingml/2006/table">
            <a:tbl>
              <a:tblPr firstRow="1" bandRow="1">
                <a:tableStyleId>{5C22544A-7EE6-4342-B048-85BDC9FD1C3A}</a:tableStyleId>
              </a:tblPr>
              <a:tblGrid>
                <a:gridCol w="2031471">
                  <a:extLst>
                    <a:ext uri="{9D8B030D-6E8A-4147-A177-3AD203B41FA5}">
                      <a16:colId xmlns:a16="http://schemas.microsoft.com/office/drawing/2014/main" val="701946113"/>
                    </a:ext>
                  </a:extLst>
                </a:gridCol>
                <a:gridCol w="3073929">
                  <a:extLst>
                    <a:ext uri="{9D8B030D-6E8A-4147-A177-3AD203B41FA5}">
                      <a16:colId xmlns:a16="http://schemas.microsoft.com/office/drawing/2014/main" val="3626224465"/>
                    </a:ext>
                  </a:extLst>
                </a:gridCol>
                <a:gridCol w="3505200">
                  <a:extLst>
                    <a:ext uri="{9D8B030D-6E8A-4147-A177-3AD203B41FA5}">
                      <a16:colId xmlns:a16="http://schemas.microsoft.com/office/drawing/2014/main" val="3863939060"/>
                    </a:ext>
                  </a:extLst>
                </a:gridCol>
              </a:tblGrid>
              <a:tr h="370840">
                <a:tc>
                  <a:txBody>
                    <a:bodyPr/>
                    <a:lstStyle/>
                    <a:p>
                      <a:r>
                        <a:rPr lang="en-US" dirty="0">
                          <a:solidFill>
                            <a:schemeClr val="tx1"/>
                          </a:solidFill>
                        </a:rPr>
                        <a:t>Model Name</a:t>
                      </a:r>
                    </a:p>
                  </a:txBody>
                  <a:tcPr/>
                </a:tc>
                <a:tc>
                  <a:txBody>
                    <a:bodyPr/>
                    <a:lstStyle/>
                    <a:p>
                      <a:r>
                        <a:rPr lang="en-US" dirty="0">
                          <a:solidFill>
                            <a:schemeClr val="tx1"/>
                          </a:solidFill>
                        </a:rPr>
                        <a:t>Churn</a:t>
                      </a:r>
                    </a:p>
                  </a:txBody>
                  <a:tcPr/>
                </a:tc>
                <a:tc>
                  <a:txBody>
                    <a:bodyPr/>
                    <a:lstStyle/>
                    <a:p>
                      <a:r>
                        <a:rPr lang="en-US" dirty="0">
                          <a:solidFill>
                            <a:schemeClr val="tx1"/>
                          </a:solidFill>
                        </a:rPr>
                        <a:t>Margin</a:t>
                      </a:r>
                    </a:p>
                  </a:txBody>
                  <a:tcPr/>
                </a:tc>
                <a:extLst>
                  <a:ext uri="{0D108BD9-81ED-4DB2-BD59-A6C34878D82A}">
                    <a16:rowId xmlns:a16="http://schemas.microsoft.com/office/drawing/2014/main" val="2420429395"/>
                  </a:ext>
                </a:extLst>
              </a:tr>
              <a:tr h="370840">
                <a:tc>
                  <a:txBody>
                    <a:bodyPr/>
                    <a:lstStyle/>
                    <a:p>
                      <a:r>
                        <a:rPr lang="en-US" dirty="0"/>
                        <a:t>Logistic</a:t>
                      </a:r>
                    </a:p>
                  </a:txBody>
                  <a:tcPr/>
                </a:tc>
                <a:tc>
                  <a:txBody>
                    <a:bodyPr/>
                    <a:lstStyle/>
                    <a:p>
                      <a:r>
                        <a:rPr lang="en-US" sz="2000" dirty="0"/>
                        <a:t>AROC train = </a:t>
                      </a:r>
                      <a:r>
                        <a:rPr lang="en-US" sz="2000" kern="1200" dirty="0">
                          <a:solidFill>
                            <a:schemeClr val="dk1"/>
                          </a:solidFill>
                          <a:latin typeface="Calibri" panose="020F0502020204030204" pitchFamily="34" charset="0"/>
                          <a:ea typeface="+mn-ea"/>
                          <a:cs typeface="Calibri" panose="020F0502020204030204" pitchFamily="34" charset="0"/>
                        </a:rPr>
                        <a:t>0.92</a:t>
                      </a:r>
                    </a:p>
                    <a:p>
                      <a:r>
                        <a:rPr lang="en-US" sz="2000" dirty="0"/>
                        <a:t>AROC test = </a:t>
                      </a:r>
                      <a:r>
                        <a:rPr lang="en-US" sz="2000" dirty="0">
                          <a:latin typeface="Calibri" panose="020F0502020204030204" pitchFamily="34" charset="0"/>
                          <a:cs typeface="Calibri" panose="020F0502020204030204" pitchFamily="34" charset="0"/>
                        </a:rPr>
                        <a:t>0.92</a:t>
                      </a:r>
                    </a:p>
                  </a:txBody>
                  <a:tcPr/>
                </a:tc>
                <a:tc>
                  <a:txBody>
                    <a:bodyPr/>
                    <a:lstStyle/>
                    <a:p>
                      <a:r>
                        <a:rPr lang="en-US" sz="2000" dirty="0"/>
                        <a:t>MSE train = </a:t>
                      </a:r>
                      <a:r>
                        <a:rPr lang="en-US" sz="2000" kern="1200" dirty="0">
                          <a:solidFill>
                            <a:schemeClr val="dk1"/>
                          </a:solidFill>
                          <a:latin typeface="Calibri" panose="020F0502020204030204" pitchFamily="34" charset="0"/>
                          <a:ea typeface="+mn-ea"/>
                          <a:cs typeface="Calibri" panose="020F0502020204030204" pitchFamily="34" charset="0"/>
                        </a:rPr>
                        <a:t>9.52x10^-5</a:t>
                      </a:r>
                    </a:p>
                    <a:p>
                      <a:r>
                        <a:rPr lang="en-US" sz="2000" kern="1200" dirty="0">
                          <a:solidFill>
                            <a:schemeClr val="dk1"/>
                          </a:solidFill>
                          <a:latin typeface="Calibri" panose="020F0502020204030204" pitchFamily="34" charset="0"/>
                          <a:ea typeface="+mn-ea"/>
                          <a:cs typeface="Calibri" panose="020F0502020204030204" pitchFamily="34" charset="0"/>
                        </a:rPr>
                        <a:t>MSE test = 6x10^-6</a:t>
                      </a:r>
                    </a:p>
                  </a:txBody>
                  <a:tcPr/>
                </a:tc>
                <a:extLst>
                  <a:ext uri="{0D108BD9-81ED-4DB2-BD59-A6C34878D82A}">
                    <a16:rowId xmlns:a16="http://schemas.microsoft.com/office/drawing/2014/main" val="2249177996"/>
                  </a:ext>
                </a:extLst>
              </a:tr>
              <a:tr h="370840">
                <a:tc>
                  <a:txBody>
                    <a:bodyPr/>
                    <a:lstStyle/>
                    <a:p>
                      <a:r>
                        <a:rPr lang="en-US" dirty="0"/>
                        <a:t>Margin</a:t>
                      </a:r>
                    </a:p>
                  </a:txBody>
                  <a:tcPr/>
                </a:tc>
                <a:tc>
                  <a:txBody>
                    <a:bodyPr/>
                    <a:lstStyle/>
                    <a:p>
                      <a:r>
                        <a:rPr lang="en-US" sz="2000" dirty="0"/>
                        <a:t>AROC train = </a:t>
                      </a:r>
                      <a:r>
                        <a:rPr lang="en-US" sz="2000" kern="1200" dirty="0">
                          <a:solidFill>
                            <a:schemeClr val="dk1"/>
                          </a:solidFill>
                          <a:latin typeface="Calibri" panose="020F0502020204030204" pitchFamily="34" charset="0"/>
                          <a:ea typeface="+mn-ea"/>
                          <a:cs typeface="Calibri" panose="020F0502020204030204" pitchFamily="34" charset="0"/>
                        </a:rPr>
                        <a:t>0.941</a:t>
                      </a:r>
                    </a:p>
                    <a:p>
                      <a:r>
                        <a:rPr lang="en-US" sz="2000" dirty="0"/>
                        <a:t>AROC test = </a:t>
                      </a:r>
                      <a:r>
                        <a:rPr lang="en-US" sz="2000" dirty="0">
                          <a:latin typeface="Calibri" panose="020F0502020204030204" pitchFamily="34" charset="0"/>
                          <a:cs typeface="Calibri" panose="020F0502020204030204" pitchFamily="34" charset="0"/>
                        </a:rPr>
                        <a:t>0.937</a:t>
                      </a:r>
                      <a:endParaRPr lang="en-US" dirty="0"/>
                    </a:p>
                  </a:txBody>
                  <a:tcPr/>
                </a:tc>
                <a:tc>
                  <a:txBody>
                    <a:bodyPr/>
                    <a:lstStyle/>
                    <a:p>
                      <a:r>
                        <a:rPr lang="en-US" sz="2000" dirty="0"/>
                        <a:t>MSE train = </a:t>
                      </a:r>
                      <a:r>
                        <a:rPr lang="en-US" sz="2000" kern="1200" dirty="0">
                          <a:solidFill>
                            <a:schemeClr val="dk1"/>
                          </a:solidFill>
                          <a:latin typeface="Calibri" panose="020F0502020204030204" pitchFamily="34" charset="0"/>
                          <a:ea typeface="+mn-ea"/>
                          <a:cs typeface="Calibri" panose="020F0502020204030204" pitchFamily="34" charset="0"/>
                        </a:rPr>
                        <a:t>2.51x10^-5</a:t>
                      </a:r>
                    </a:p>
                    <a:p>
                      <a:r>
                        <a:rPr lang="en-US" sz="2000" kern="1200" dirty="0">
                          <a:solidFill>
                            <a:schemeClr val="dk1"/>
                          </a:solidFill>
                          <a:latin typeface="Calibri" panose="020F0502020204030204" pitchFamily="34" charset="0"/>
                          <a:ea typeface="+mn-ea"/>
                          <a:cs typeface="Calibri" panose="020F0502020204030204" pitchFamily="34" charset="0"/>
                        </a:rPr>
                        <a:t>MSE test = 3.45x10^-5</a:t>
                      </a:r>
                      <a:endParaRPr lang="en-US" dirty="0"/>
                    </a:p>
                  </a:txBody>
                  <a:tcPr/>
                </a:tc>
                <a:extLst>
                  <a:ext uri="{0D108BD9-81ED-4DB2-BD59-A6C34878D82A}">
                    <a16:rowId xmlns:a16="http://schemas.microsoft.com/office/drawing/2014/main" val="1325888030"/>
                  </a:ext>
                </a:extLst>
              </a:tr>
            </a:tbl>
          </a:graphicData>
        </a:graphic>
      </p:graphicFrame>
    </p:spTree>
    <p:extLst>
      <p:ext uri="{BB962C8B-B14F-4D97-AF65-F5344CB8AC3E}">
        <p14:creationId xmlns:p14="http://schemas.microsoft.com/office/powerpoint/2010/main" val="147073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389D1-D6B9-4F24-9E50-5BA414D57A9B}"/>
              </a:ext>
            </a:extLst>
          </p:cNvPr>
          <p:cNvSpPr txBox="1">
            <a:spLocks noGrp="1"/>
          </p:cNvSpPr>
          <p:nvPr>
            <p:ph type="title"/>
          </p:nvPr>
        </p:nvSpPr>
        <p:spPr>
          <a:xfrm>
            <a:off x="2894012" y="2209800"/>
            <a:ext cx="5334000" cy="1477305"/>
          </a:xfrm>
          <a:prstGeom prst="rect">
            <a:avLst/>
          </a:prstGeom>
          <a:solidFill>
            <a:schemeClr val="bg1"/>
          </a:solidFill>
        </p:spPr>
        <p:txBody>
          <a:bodyPr wrap="square" rtlCol="0">
            <a:spAutoFit/>
          </a:bodyPr>
          <a:lstStyle/>
          <a:p>
            <a:r>
              <a:rPr lang="en-US" sz="8800" dirty="0">
                <a:solidFill>
                  <a:srgbClr val="89C01C"/>
                </a:solidFill>
              </a:rPr>
              <a:t>Approach</a:t>
            </a:r>
          </a:p>
        </p:txBody>
      </p:sp>
    </p:spTree>
    <p:extLst>
      <p:ext uri="{BB962C8B-B14F-4D97-AF65-F5344CB8AC3E}">
        <p14:creationId xmlns:p14="http://schemas.microsoft.com/office/powerpoint/2010/main" val="14667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28FD39-B959-4887-B398-37CCFE7D342C}"/>
              </a:ext>
            </a:extLst>
          </p:cNvPr>
          <p:cNvSpPr/>
          <p:nvPr/>
        </p:nvSpPr>
        <p:spPr>
          <a:xfrm>
            <a:off x="1589121" y="1876139"/>
            <a:ext cx="9288085" cy="2308324"/>
          </a:xfrm>
          <a:prstGeom prst="rect">
            <a:avLst/>
          </a:prstGeom>
        </p:spPr>
        <p:txBody>
          <a:bodyPr wrap="square">
            <a:spAutoFit/>
          </a:bodyPr>
          <a:lstStyle/>
          <a:p>
            <a:pPr algn="ctr"/>
            <a:r>
              <a:rPr lang="en-US" sz="4800" dirty="0">
                <a:latin typeface="+mj-lt"/>
                <a:ea typeface="+mj-ea"/>
                <a:cs typeface="+mj-cs"/>
              </a:rPr>
              <a:t>When</a:t>
            </a:r>
            <a:r>
              <a:rPr lang="en-US" sz="4800" dirty="0">
                <a:solidFill>
                  <a:srgbClr val="1A6395"/>
                </a:solidFill>
              </a:rPr>
              <a:t> </a:t>
            </a:r>
            <a:r>
              <a:rPr lang="en-US" sz="4800" dirty="0">
                <a:latin typeface="+mj-lt"/>
                <a:ea typeface="+mj-ea"/>
                <a:cs typeface="+mj-cs"/>
              </a:rPr>
              <a:t>it comes to growing your business, there are essentially two tactics at your disposal…</a:t>
            </a:r>
          </a:p>
        </p:txBody>
      </p:sp>
    </p:spTree>
    <p:extLst>
      <p:ext uri="{BB962C8B-B14F-4D97-AF65-F5344CB8AC3E}">
        <p14:creationId xmlns:p14="http://schemas.microsoft.com/office/powerpoint/2010/main" val="413517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BE3F14-A649-4336-9539-F3E094FCEE56}"/>
              </a:ext>
            </a:extLst>
          </p:cNvPr>
          <p:cNvGrpSpPr/>
          <p:nvPr/>
        </p:nvGrpSpPr>
        <p:grpSpPr>
          <a:xfrm>
            <a:off x="0" y="0"/>
            <a:ext cx="12194193" cy="6858000"/>
            <a:chOff x="-1" y="893"/>
            <a:chExt cx="12194193" cy="6858000"/>
          </a:xfrm>
        </p:grpSpPr>
        <p:sp>
          <p:nvSpPr>
            <p:cNvPr id="3" name="Rectangle 2">
              <a:extLst>
                <a:ext uri="{FF2B5EF4-FFF2-40B4-BE49-F238E27FC236}">
                  <a16:creationId xmlns:a16="http://schemas.microsoft.com/office/drawing/2014/main" id="{56D80324-FECE-4721-9EF2-5D379A29144B}"/>
                </a:ext>
              </a:extLst>
            </p:cNvPr>
            <p:cNvSpPr/>
            <p:nvPr/>
          </p:nvSpPr>
          <p:spPr>
            <a:xfrm>
              <a:off x="6124884" y="893"/>
              <a:ext cx="6069308" cy="6858000"/>
            </a:xfrm>
            <a:prstGeom prst="rect">
              <a:avLst/>
            </a:prstGeom>
            <a:solidFill>
              <a:srgbClr val="146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4" name="Rectangle 3">
              <a:extLst>
                <a:ext uri="{FF2B5EF4-FFF2-40B4-BE49-F238E27FC236}">
                  <a16:creationId xmlns:a16="http://schemas.microsoft.com/office/drawing/2014/main" id="{10F7262C-71E7-4FEC-81A5-244D2FF29B82}"/>
                </a:ext>
              </a:extLst>
            </p:cNvPr>
            <p:cNvSpPr/>
            <p:nvPr/>
          </p:nvSpPr>
          <p:spPr>
            <a:xfrm>
              <a:off x="-1" y="893"/>
              <a:ext cx="6124885" cy="6858000"/>
            </a:xfrm>
            <a:prstGeom prst="rect">
              <a:avLst/>
            </a:prstGeom>
            <a:solidFill>
              <a:srgbClr val="E76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bg1"/>
                </a:solidFill>
              </a:endParaRPr>
            </a:p>
          </p:txBody>
        </p:sp>
      </p:grpSp>
      <p:sp>
        <p:nvSpPr>
          <p:cNvPr id="5" name="Rectangle 4">
            <a:extLst>
              <a:ext uri="{FF2B5EF4-FFF2-40B4-BE49-F238E27FC236}">
                <a16:creationId xmlns:a16="http://schemas.microsoft.com/office/drawing/2014/main" id="{51B73509-15C4-4EBB-93D8-E1ABC6CBFD44}"/>
              </a:ext>
            </a:extLst>
          </p:cNvPr>
          <p:cNvSpPr/>
          <p:nvPr/>
        </p:nvSpPr>
        <p:spPr>
          <a:xfrm>
            <a:off x="847850" y="524561"/>
            <a:ext cx="4516790" cy="1076961"/>
          </a:xfrm>
          <a:prstGeom prst="rect">
            <a:avLst/>
          </a:prstGeom>
        </p:spPr>
        <p:txBody>
          <a:bodyPr wrap="square">
            <a:spAutoFit/>
          </a:bodyPr>
          <a:lstStyle/>
          <a:p>
            <a:r>
              <a:rPr lang="en-US" sz="3199" dirty="0"/>
              <a:t>Acquiring new customers </a:t>
            </a:r>
          </a:p>
        </p:txBody>
      </p:sp>
      <p:sp>
        <p:nvSpPr>
          <p:cNvPr id="6" name="Rectangle 5">
            <a:extLst>
              <a:ext uri="{FF2B5EF4-FFF2-40B4-BE49-F238E27FC236}">
                <a16:creationId xmlns:a16="http://schemas.microsoft.com/office/drawing/2014/main" id="{837A807B-B900-4E94-9F56-544561745722}"/>
              </a:ext>
            </a:extLst>
          </p:cNvPr>
          <p:cNvSpPr/>
          <p:nvPr/>
        </p:nvSpPr>
        <p:spPr>
          <a:xfrm>
            <a:off x="453012" y="5467408"/>
            <a:ext cx="5213492" cy="707702"/>
          </a:xfrm>
          <a:prstGeom prst="rect">
            <a:avLst/>
          </a:prstGeom>
        </p:spPr>
        <p:txBody>
          <a:bodyPr wrap="square">
            <a:spAutoFit/>
          </a:bodyPr>
          <a:lstStyle/>
          <a:p>
            <a:pPr algn="ctr"/>
            <a:r>
              <a:rPr lang="en-US" sz="1999" dirty="0"/>
              <a:t>More customers = More Sales = More Revenue = More Profits = Good times ahead</a:t>
            </a:r>
          </a:p>
        </p:txBody>
      </p:sp>
      <p:pic>
        <p:nvPicPr>
          <p:cNvPr id="7" name="Picture 2" descr="Image result for acquire customers and retain customers shutterstock">
            <a:extLst>
              <a:ext uri="{FF2B5EF4-FFF2-40B4-BE49-F238E27FC236}">
                <a16:creationId xmlns:a16="http://schemas.microsoft.com/office/drawing/2014/main" id="{9BFEC16C-599B-41F2-9AB8-EC4721E91E82}"/>
              </a:ext>
            </a:extLst>
          </p:cNvPr>
          <p:cNvPicPr>
            <a:picLocks noChangeAspect="1" noChangeArrowheads="1"/>
          </p:cNvPicPr>
          <p:nvPr/>
        </p:nvPicPr>
        <p:blipFill>
          <a:blip r:embed="rId2" cstate="print">
            <a:clrChange>
              <a:clrFrom>
                <a:srgbClr val="8FC7E2"/>
              </a:clrFrom>
              <a:clrTo>
                <a:srgbClr val="8FC7E2">
                  <a:alpha val="0"/>
                </a:srgbClr>
              </a:clrTo>
            </a:clrChange>
            <a:extLst>
              <a:ext uri="{28A0092B-C50C-407E-A947-70E740481C1C}">
                <a14:useLocalDpi xmlns:a14="http://schemas.microsoft.com/office/drawing/2010/main" val="0"/>
              </a:ext>
            </a:extLst>
          </a:blip>
          <a:srcRect/>
          <a:stretch>
            <a:fillRect/>
          </a:stretch>
        </p:blipFill>
        <p:spPr bwMode="auto">
          <a:xfrm>
            <a:off x="-306388" y="1840182"/>
            <a:ext cx="6703200" cy="31776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ED78A16-6D92-475A-9D22-990FB9F22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347" y="1276059"/>
            <a:ext cx="4193131" cy="4544306"/>
          </a:xfrm>
          <a:prstGeom prst="rect">
            <a:avLst/>
          </a:prstGeom>
        </p:spPr>
      </p:pic>
      <p:sp>
        <p:nvSpPr>
          <p:cNvPr id="9" name="Rectangle 8">
            <a:extLst>
              <a:ext uri="{FF2B5EF4-FFF2-40B4-BE49-F238E27FC236}">
                <a16:creationId xmlns:a16="http://schemas.microsoft.com/office/drawing/2014/main" id="{1FD39D53-21AC-43EA-A7A5-43B1B12BB858}"/>
              </a:ext>
            </a:extLst>
          </p:cNvPr>
          <p:cNvSpPr/>
          <p:nvPr/>
        </p:nvSpPr>
        <p:spPr>
          <a:xfrm>
            <a:off x="6844566" y="523668"/>
            <a:ext cx="4969715" cy="1568867"/>
          </a:xfrm>
          <a:prstGeom prst="rect">
            <a:avLst/>
          </a:prstGeom>
        </p:spPr>
        <p:txBody>
          <a:bodyPr wrap="square">
            <a:spAutoFit/>
          </a:bodyPr>
          <a:lstStyle/>
          <a:p>
            <a:pPr algn="ctr"/>
            <a:r>
              <a:rPr lang="en-US" sz="3199" dirty="0">
                <a:solidFill>
                  <a:schemeClr val="bg1"/>
                </a:solidFill>
              </a:rPr>
              <a:t>Retaining existing customers and increasing CLV</a:t>
            </a:r>
          </a:p>
        </p:txBody>
      </p:sp>
      <p:sp>
        <p:nvSpPr>
          <p:cNvPr id="10" name="Rectangle 9">
            <a:extLst>
              <a:ext uri="{FF2B5EF4-FFF2-40B4-BE49-F238E27FC236}">
                <a16:creationId xmlns:a16="http://schemas.microsoft.com/office/drawing/2014/main" id="{C02767C8-190F-4997-9A01-A259C0DE3A83}"/>
              </a:ext>
            </a:extLst>
          </p:cNvPr>
          <p:cNvSpPr/>
          <p:nvPr/>
        </p:nvSpPr>
        <p:spPr>
          <a:xfrm>
            <a:off x="7128769" y="5466514"/>
            <a:ext cx="4664995" cy="707702"/>
          </a:xfrm>
          <a:prstGeom prst="rect">
            <a:avLst/>
          </a:prstGeom>
        </p:spPr>
        <p:txBody>
          <a:bodyPr wrap="square">
            <a:spAutoFit/>
          </a:bodyPr>
          <a:lstStyle/>
          <a:p>
            <a:pPr algn="ctr"/>
            <a:r>
              <a:rPr lang="en-US" sz="1999" dirty="0">
                <a:solidFill>
                  <a:schemeClr val="bg1">
                    <a:lumMod val="95000"/>
                  </a:schemeClr>
                </a:solidFill>
              </a:rPr>
              <a:t>Old wisdom that it’s cheaper to keep a customer than to find a new one</a:t>
            </a:r>
          </a:p>
        </p:txBody>
      </p:sp>
    </p:spTree>
    <p:extLst>
      <p:ext uri="{BB962C8B-B14F-4D97-AF65-F5344CB8AC3E}">
        <p14:creationId xmlns:p14="http://schemas.microsoft.com/office/powerpoint/2010/main" val="35656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1EFB27-9BBB-45E3-AA0A-47DF8B5180CA}"/>
              </a:ext>
            </a:extLst>
          </p:cNvPr>
          <p:cNvSpPr/>
          <p:nvPr/>
        </p:nvSpPr>
        <p:spPr>
          <a:xfrm>
            <a:off x="1903613" y="2310231"/>
            <a:ext cx="8835044" cy="2554545"/>
          </a:xfrm>
          <a:prstGeom prst="rect">
            <a:avLst/>
          </a:prstGeom>
        </p:spPr>
        <p:txBody>
          <a:bodyPr wrap="square">
            <a:spAutoFit/>
          </a:bodyPr>
          <a:lstStyle/>
          <a:p>
            <a:r>
              <a:rPr lang="en-US" sz="4000" i="1" dirty="0"/>
              <a:t>The purpose of a business is to </a:t>
            </a:r>
            <a:r>
              <a:rPr lang="en-US" sz="4000" b="1" i="1" dirty="0"/>
              <a:t>create</a:t>
            </a:r>
            <a:r>
              <a:rPr lang="en-US" sz="4000" i="1" dirty="0"/>
              <a:t> a customer and </a:t>
            </a:r>
            <a:r>
              <a:rPr lang="en-US" sz="4000" b="1" i="1" dirty="0"/>
              <a:t>grow </a:t>
            </a:r>
            <a:r>
              <a:rPr lang="en-US" sz="4000" i="1" dirty="0"/>
              <a:t>that customer</a:t>
            </a:r>
          </a:p>
          <a:p>
            <a:pPr algn="r"/>
            <a:endParaRPr lang="en-US" sz="4000" b="1" i="1" dirty="0"/>
          </a:p>
          <a:p>
            <a:pPr algn="r"/>
            <a:r>
              <a:rPr lang="en-US" sz="4000" b="1" i="1" dirty="0"/>
              <a:t>– Peter Drucker</a:t>
            </a:r>
            <a:endParaRPr lang="en-US" sz="4000" dirty="0"/>
          </a:p>
        </p:txBody>
      </p:sp>
      <p:sp>
        <p:nvSpPr>
          <p:cNvPr id="3" name="TextBox 2">
            <a:extLst>
              <a:ext uri="{FF2B5EF4-FFF2-40B4-BE49-F238E27FC236}">
                <a16:creationId xmlns:a16="http://schemas.microsoft.com/office/drawing/2014/main" id="{BEC0C1DF-D0B7-49A5-97C9-57EC7ECEAE43}"/>
              </a:ext>
            </a:extLst>
          </p:cNvPr>
          <p:cNvSpPr txBox="1"/>
          <p:nvPr/>
        </p:nvSpPr>
        <p:spPr>
          <a:xfrm>
            <a:off x="1131423" y="1806807"/>
            <a:ext cx="681643" cy="1323439"/>
          </a:xfrm>
          <a:prstGeom prst="rect">
            <a:avLst/>
          </a:prstGeom>
          <a:noFill/>
        </p:spPr>
        <p:txBody>
          <a:bodyPr wrap="square" rtlCol="0">
            <a:spAutoFit/>
          </a:bodyPr>
          <a:lstStyle/>
          <a:p>
            <a:r>
              <a:rPr lang="en-US" sz="8000" b="1" dirty="0">
                <a:solidFill>
                  <a:srgbClr val="E66725"/>
                </a:solidFill>
              </a:rPr>
              <a:t>“ </a:t>
            </a:r>
          </a:p>
        </p:txBody>
      </p:sp>
      <p:sp>
        <p:nvSpPr>
          <p:cNvPr id="4" name="Rectangle 3">
            <a:extLst>
              <a:ext uri="{FF2B5EF4-FFF2-40B4-BE49-F238E27FC236}">
                <a16:creationId xmlns:a16="http://schemas.microsoft.com/office/drawing/2014/main" id="{59EEC6D5-C223-4F79-8CE6-4F556753E41A}"/>
              </a:ext>
            </a:extLst>
          </p:cNvPr>
          <p:cNvSpPr/>
          <p:nvPr/>
        </p:nvSpPr>
        <p:spPr>
          <a:xfrm>
            <a:off x="10307288" y="2802673"/>
            <a:ext cx="862737" cy="1323439"/>
          </a:xfrm>
          <a:prstGeom prst="rect">
            <a:avLst/>
          </a:prstGeom>
        </p:spPr>
        <p:txBody>
          <a:bodyPr wrap="none">
            <a:spAutoFit/>
          </a:bodyPr>
          <a:lstStyle/>
          <a:p>
            <a:r>
              <a:rPr lang="en-US" sz="8000" b="1" dirty="0">
                <a:solidFill>
                  <a:srgbClr val="E66725"/>
                </a:solidFill>
              </a:rPr>
              <a:t> ”</a:t>
            </a:r>
          </a:p>
        </p:txBody>
      </p:sp>
    </p:spTree>
    <p:extLst>
      <p:ext uri="{BB962C8B-B14F-4D97-AF65-F5344CB8AC3E}">
        <p14:creationId xmlns:p14="http://schemas.microsoft.com/office/powerpoint/2010/main" val="397768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72BA40-013E-43EC-83CA-45C54DBC99A6}"/>
              </a:ext>
            </a:extLst>
          </p:cNvPr>
          <p:cNvSpPr/>
          <p:nvPr/>
        </p:nvSpPr>
        <p:spPr>
          <a:xfrm>
            <a:off x="1293812" y="707974"/>
            <a:ext cx="7330440" cy="769441"/>
          </a:xfrm>
          <a:prstGeom prst="rect">
            <a:avLst/>
          </a:prstGeom>
        </p:spPr>
        <p:txBody>
          <a:bodyPr wrap="square">
            <a:spAutoFit/>
          </a:bodyPr>
          <a:lstStyle/>
          <a:p>
            <a:r>
              <a:rPr lang="en-US" sz="4400" dirty="0">
                <a:latin typeface="+mj-lt"/>
                <a:ea typeface="+mj-ea"/>
                <a:cs typeface="+mj-cs"/>
              </a:rPr>
              <a:t>Acquisition Vs. Retention </a:t>
            </a:r>
          </a:p>
        </p:txBody>
      </p:sp>
      <p:grpSp>
        <p:nvGrpSpPr>
          <p:cNvPr id="8" name="Group 7">
            <a:extLst>
              <a:ext uri="{FF2B5EF4-FFF2-40B4-BE49-F238E27FC236}">
                <a16:creationId xmlns:a16="http://schemas.microsoft.com/office/drawing/2014/main" id="{0836F359-5077-433A-A3BD-9967D93C7B1C}"/>
              </a:ext>
            </a:extLst>
          </p:cNvPr>
          <p:cNvGrpSpPr/>
          <p:nvPr/>
        </p:nvGrpSpPr>
        <p:grpSpPr>
          <a:xfrm>
            <a:off x="912812" y="1524000"/>
            <a:ext cx="4331695" cy="2609711"/>
            <a:chOff x="663460" y="1752384"/>
            <a:chExt cx="5108864" cy="3597374"/>
          </a:xfrm>
        </p:grpSpPr>
        <p:sp>
          <p:nvSpPr>
            <p:cNvPr id="13" name="Rectangle 12">
              <a:extLst>
                <a:ext uri="{FF2B5EF4-FFF2-40B4-BE49-F238E27FC236}">
                  <a16:creationId xmlns:a16="http://schemas.microsoft.com/office/drawing/2014/main" id="{58E624C1-6CF2-4C4A-9AA0-B6D2E345723D}"/>
                </a:ext>
              </a:extLst>
            </p:cNvPr>
            <p:cNvSpPr/>
            <p:nvPr/>
          </p:nvSpPr>
          <p:spPr>
            <a:xfrm>
              <a:off x="663460" y="2302771"/>
              <a:ext cx="5108864" cy="3046987"/>
            </a:xfrm>
            <a:prstGeom prst="rect">
              <a:avLst/>
            </a:prstGeom>
          </p:spPr>
          <p:txBody>
            <a:bodyPr wrap="square">
              <a:spAutoFit/>
            </a:bodyPr>
            <a:lstStyle/>
            <a:p>
              <a:r>
                <a:rPr lang="en-US" sz="3200" dirty="0"/>
                <a:t>Just                       of companies focused more on retention than acquisition.</a:t>
              </a:r>
            </a:p>
            <a:p>
              <a:pPr marL="285750" indent="-285750">
                <a:buFont typeface="Arial" panose="020B0604020202020204" pitchFamily="34" charset="0"/>
                <a:buChar char="•"/>
              </a:pPr>
              <a:endParaRPr lang="en-US" sz="3200" dirty="0"/>
            </a:p>
            <a:p>
              <a:endParaRPr lang="en-US" sz="3200" dirty="0">
                <a:solidFill>
                  <a:schemeClr val="tx1">
                    <a:lumMod val="75000"/>
                    <a:lumOff val="25000"/>
                  </a:schemeClr>
                </a:solidFill>
              </a:endParaRPr>
            </a:p>
            <a:p>
              <a:endParaRPr lang="en-US" sz="3200" dirty="0">
                <a:solidFill>
                  <a:schemeClr val="tx1">
                    <a:lumMod val="75000"/>
                    <a:lumOff val="25000"/>
                  </a:schemeClr>
                </a:solidFill>
              </a:endParaRPr>
            </a:p>
          </p:txBody>
        </p:sp>
        <p:sp>
          <p:nvSpPr>
            <p:cNvPr id="14" name="Rectangle 13">
              <a:extLst>
                <a:ext uri="{FF2B5EF4-FFF2-40B4-BE49-F238E27FC236}">
                  <a16:creationId xmlns:a16="http://schemas.microsoft.com/office/drawing/2014/main" id="{F6D5636C-C9F2-42A7-95E5-33A69DE373F9}"/>
                </a:ext>
              </a:extLst>
            </p:cNvPr>
            <p:cNvSpPr/>
            <p:nvPr/>
          </p:nvSpPr>
          <p:spPr>
            <a:xfrm>
              <a:off x="1831788" y="1752384"/>
              <a:ext cx="1794081" cy="1200329"/>
            </a:xfrm>
            <a:prstGeom prst="rect">
              <a:avLst/>
            </a:prstGeom>
          </p:spPr>
          <p:txBody>
            <a:bodyPr wrap="none">
              <a:spAutoFit/>
            </a:bodyPr>
            <a:lstStyle/>
            <a:p>
              <a:r>
                <a:rPr lang="en-US" sz="7200" b="1" dirty="0">
                  <a:solidFill>
                    <a:srgbClr val="E76021"/>
                  </a:solidFill>
                </a:rPr>
                <a:t>16%</a:t>
              </a:r>
              <a:endParaRPr lang="en-US" sz="7200" dirty="0">
                <a:solidFill>
                  <a:srgbClr val="E76021"/>
                </a:solidFill>
              </a:endParaRPr>
            </a:p>
          </p:txBody>
        </p:sp>
      </p:grpSp>
      <p:grpSp>
        <p:nvGrpSpPr>
          <p:cNvPr id="9" name="Group 8">
            <a:extLst>
              <a:ext uri="{FF2B5EF4-FFF2-40B4-BE49-F238E27FC236}">
                <a16:creationId xmlns:a16="http://schemas.microsoft.com/office/drawing/2014/main" id="{FCFAD2CC-80CE-47CD-89D1-15CD3346ADDA}"/>
              </a:ext>
            </a:extLst>
          </p:cNvPr>
          <p:cNvGrpSpPr/>
          <p:nvPr/>
        </p:nvGrpSpPr>
        <p:grpSpPr>
          <a:xfrm>
            <a:off x="6660158" y="2895600"/>
            <a:ext cx="4617377" cy="1781953"/>
            <a:chOff x="6284697" y="2454433"/>
            <a:chExt cx="5336497" cy="1985159"/>
          </a:xfrm>
        </p:grpSpPr>
        <p:sp>
          <p:nvSpPr>
            <p:cNvPr id="11" name="Rectangle 10">
              <a:extLst>
                <a:ext uri="{FF2B5EF4-FFF2-40B4-BE49-F238E27FC236}">
                  <a16:creationId xmlns:a16="http://schemas.microsoft.com/office/drawing/2014/main" id="{F010F52D-4BAD-4321-8B13-8808D9896BFC}"/>
                </a:ext>
              </a:extLst>
            </p:cNvPr>
            <p:cNvSpPr/>
            <p:nvPr/>
          </p:nvSpPr>
          <p:spPr>
            <a:xfrm>
              <a:off x="6284698" y="2869932"/>
              <a:ext cx="5336496" cy="1569660"/>
            </a:xfrm>
            <a:prstGeom prst="rect">
              <a:avLst/>
            </a:prstGeom>
          </p:spPr>
          <p:txBody>
            <a:bodyPr wrap="square">
              <a:spAutoFit/>
            </a:bodyPr>
            <a:lstStyle/>
            <a:p>
              <a:r>
                <a:rPr lang="en-US" sz="3200" dirty="0"/>
                <a:t>                  companies surveyed agreed that retention was cheaper than acquisition.</a:t>
              </a:r>
            </a:p>
          </p:txBody>
        </p:sp>
        <p:sp>
          <p:nvSpPr>
            <p:cNvPr id="12" name="Rectangle 11">
              <a:extLst>
                <a:ext uri="{FF2B5EF4-FFF2-40B4-BE49-F238E27FC236}">
                  <a16:creationId xmlns:a16="http://schemas.microsoft.com/office/drawing/2014/main" id="{0E30A0BA-1112-4718-94F7-3E2942D42828}"/>
                </a:ext>
              </a:extLst>
            </p:cNvPr>
            <p:cNvSpPr/>
            <p:nvPr/>
          </p:nvSpPr>
          <p:spPr>
            <a:xfrm>
              <a:off x="6284697" y="2454433"/>
              <a:ext cx="2002471" cy="1200329"/>
            </a:xfrm>
            <a:prstGeom prst="rect">
              <a:avLst/>
            </a:prstGeom>
          </p:spPr>
          <p:txBody>
            <a:bodyPr wrap="none">
              <a:spAutoFit/>
            </a:bodyPr>
            <a:lstStyle/>
            <a:p>
              <a:r>
                <a:rPr lang="en-US" sz="7200" b="1" dirty="0">
                  <a:solidFill>
                    <a:srgbClr val="E76021"/>
                  </a:solidFill>
                </a:rPr>
                <a:t>82% </a:t>
              </a:r>
            </a:p>
          </p:txBody>
        </p:sp>
      </p:grpSp>
      <p:sp>
        <p:nvSpPr>
          <p:cNvPr id="10" name="Rectangle 9">
            <a:extLst>
              <a:ext uri="{FF2B5EF4-FFF2-40B4-BE49-F238E27FC236}">
                <a16:creationId xmlns:a16="http://schemas.microsoft.com/office/drawing/2014/main" id="{02FE23D3-230E-40A9-883D-C3E902BCAF03}"/>
              </a:ext>
            </a:extLst>
          </p:cNvPr>
          <p:cNvSpPr/>
          <p:nvPr/>
        </p:nvSpPr>
        <p:spPr>
          <a:xfrm>
            <a:off x="6025215" y="6400800"/>
            <a:ext cx="6163610" cy="369332"/>
          </a:xfrm>
          <a:prstGeom prst="rect">
            <a:avLst/>
          </a:prstGeom>
        </p:spPr>
        <p:txBody>
          <a:bodyPr wrap="none">
            <a:spAutoFit/>
          </a:bodyPr>
          <a:lstStyle/>
          <a:p>
            <a:r>
              <a:rPr lang="en-US" sz="1800" i="1" dirty="0">
                <a:solidFill>
                  <a:schemeClr val="tx1">
                    <a:lumMod val="75000"/>
                    <a:lumOff val="25000"/>
                  </a:schemeClr>
                </a:solidFill>
              </a:rPr>
              <a:t>Source: </a:t>
            </a:r>
            <a:r>
              <a:rPr lang="en-US" sz="1800" i="1" dirty="0" err="1">
                <a:solidFill>
                  <a:schemeClr val="tx1">
                    <a:lumMod val="75000"/>
                    <a:lumOff val="25000"/>
                  </a:schemeClr>
                </a:solidFill>
              </a:rPr>
              <a:t>Econsultancy’s</a:t>
            </a:r>
            <a:r>
              <a:rPr lang="en-US" sz="1800" i="1" dirty="0">
                <a:solidFill>
                  <a:schemeClr val="tx1">
                    <a:lumMod val="75000"/>
                    <a:lumOff val="25000"/>
                  </a:schemeClr>
                </a:solidFill>
              </a:rPr>
              <a:t> 2014 Cross-Channel Marketing Report</a:t>
            </a:r>
          </a:p>
        </p:txBody>
      </p:sp>
    </p:spTree>
    <p:extLst>
      <p:ext uri="{BB962C8B-B14F-4D97-AF65-F5344CB8AC3E}">
        <p14:creationId xmlns:p14="http://schemas.microsoft.com/office/powerpoint/2010/main" val="198889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615C-DCCC-491B-AA22-2F807FCB8D16}"/>
              </a:ext>
            </a:extLst>
          </p:cNvPr>
          <p:cNvSpPr>
            <a:spLocks noGrp="1"/>
          </p:cNvSpPr>
          <p:nvPr>
            <p:ph type="title"/>
          </p:nvPr>
        </p:nvSpPr>
        <p:spPr>
          <a:xfrm>
            <a:off x="1293812" y="527894"/>
            <a:ext cx="10512862" cy="922714"/>
          </a:xfrm>
        </p:spPr>
        <p:txBody>
          <a:bodyPr>
            <a:normAutofit/>
          </a:bodyPr>
          <a:lstStyle/>
          <a:p>
            <a:r>
              <a:rPr lang="en-US" sz="4400" dirty="0"/>
              <a:t>Business Objectives</a:t>
            </a:r>
            <a:endParaRPr lang="en-US" sz="4400" b="1" dirty="0"/>
          </a:p>
        </p:txBody>
      </p:sp>
      <p:graphicFrame>
        <p:nvGraphicFramePr>
          <p:cNvPr id="6" name="Content Placeholder 14">
            <a:extLst>
              <a:ext uri="{FF2B5EF4-FFF2-40B4-BE49-F238E27FC236}">
                <a16:creationId xmlns:a16="http://schemas.microsoft.com/office/drawing/2014/main" id="{C899E388-0370-4758-A431-8D26718D11BB}"/>
              </a:ext>
            </a:extLst>
          </p:cNvPr>
          <p:cNvGraphicFramePr>
            <a:graphicFrameLocks/>
          </p:cNvGraphicFramePr>
          <p:nvPr>
            <p:extLst>
              <p:ext uri="{D42A27DB-BD31-4B8C-83A1-F6EECF244321}">
                <p14:modId xmlns:p14="http://schemas.microsoft.com/office/powerpoint/2010/main" val="646072675"/>
              </p:ext>
            </p:extLst>
          </p:nvPr>
        </p:nvGraphicFramePr>
        <p:xfrm>
          <a:off x="1446212" y="1295400"/>
          <a:ext cx="9105901" cy="456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5">
            <a:extLst>
              <a:ext uri="{FF2B5EF4-FFF2-40B4-BE49-F238E27FC236}">
                <a16:creationId xmlns:a16="http://schemas.microsoft.com/office/drawing/2014/main" id="{2C3D857E-525A-4F41-A2AF-865F61F0D1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4682" y="1675683"/>
            <a:ext cx="878729" cy="922712"/>
          </a:xfrm>
          <a:prstGeom prst="rect">
            <a:avLst/>
          </a:prstGeom>
        </p:spPr>
      </p:pic>
      <p:pic>
        <p:nvPicPr>
          <p:cNvPr id="28" name="Picture 27">
            <a:extLst>
              <a:ext uri="{FF2B5EF4-FFF2-40B4-BE49-F238E27FC236}">
                <a16:creationId xmlns:a16="http://schemas.microsoft.com/office/drawing/2014/main" id="{CB982DED-2989-4512-9E73-CB29EF36192B}"/>
              </a:ext>
            </a:extLst>
          </p:cNvPr>
          <p:cNvPicPr>
            <a:picLocks noChangeAspect="1"/>
          </p:cNvPicPr>
          <p:nvPr/>
        </p:nvPicPr>
        <p:blipFill>
          <a:blip r:embed="rId8"/>
          <a:stretch>
            <a:fillRect/>
          </a:stretch>
        </p:blipFill>
        <p:spPr>
          <a:xfrm>
            <a:off x="2015000" y="3144296"/>
            <a:ext cx="767905" cy="862274"/>
          </a:xfrm>
          <a:prstGeom prst="rect">
            <a:avLst/>
          </a:prstGeom>
        </p:spPr>
      </p:pic>
      <p:pic>
        <p:nvPicPr>
          <p:cNvPr id="29" name="Picture 28">
            <a:extLst>
              <a:ext uri="{FF2B5EF4-FFF2-40B4-BE49-F238E27FC236}">
                <a16:creationId xmlns:a16="http://schemas.microsoft.com/office/drawing/2014/main" id="{5BF62E07-CF2B-4387-B473-0A57AF90B4CC}"/>
              </a:ext>
            </a:extLst>
          </p:cNvPr>
          <p:cNvPicPr>
            <a:picLocks noChangeAspect="1"/>
          </p:cNvPicPr>
          <p:nvPr/>
        </p:nvPicPr>
        <p:blipFill>
          <a:blip r:embed="rId9"/>
          <a:stretch>
            <a:fillRect/>
          </a:stretch>
        </p:blipFill>
        <p:spPr>
          <a:xfrm>
            <a:off x="1711189" y="4648200"/>
            <a:ext cx="782321" cy="729727"/>
          </a:xfrm>
          <a:prstGeom prst="rect">
            <a:avLst/>
          </a:prstGeom>
        </p:spPr>
      </p:pic>
    </p:spTree>
    <p:extLst>
      <p:ext uri="{BB962C8B-B14F-4D97-AF65-F5344CB8AC3E}">
        <p14:creationId xmlns:p14="http://schemas.microsoft.com/office/powerpoint/2010/main" val="231742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375</TotalTime>
  <Words>993</Words>
  <Application>Microsoft Office PowerPoint</Application>
  <PresentationFormat>Custom</PresentationFormat>
  <Paragraphs>236</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Constantia</vt:lpstr>
      <vt:lpstr>Swis721 Cn BT</vt:lpstr>
      <vt:lpstr>Cooking 16x9</vt:lpstr>
      <vt:lpstr>Customer Future Value Analysis</vt:lpstr>
      <vt:lpstr>Elite Consulting</vt:lpstr>
      <vt:lpstr>Outline</vt:lpstr>
      <vt:lpstr>Approach</vt:lpstr>
      <vt:lpstr>PowerPoint Presentation</vt:lpstr>
      <vt:lpstr>PowerPoint Presentation</vt:lpstr>
      <vt:lpstr>PowerPoint Presentation</vt:lpstr>
      <vt:lpstr>PowerPoint Presentation</vt:lpstr>
      <vt:lpstr>Business Objectives</vt:lpstr>
      <vt:lpstr> Data Description</vt:lpstr>
      <vt:lpstr>Outputs &amp; Insights </vt:lpstr>
      <vt:lpstr>PowerPoint Presentation</vt:lpstr>
      <vt:lpstr>PowerPoint Presentation</vt:lpstr>
      <vt:lpstr>CFV Calculation</vt:lpstr>
      <vt:lpstr>Customer Profiling</vt:lpstr>
      <vt:lpstr>Call - Ins</vt:lpstr>
      <vt:lpstr>Call - Outs</vt:lpstr>
      <vt:lpstr>Home Value </vt:lpstr>
      <vt:lpstr>Mails Sent to Customer</vt:lpstr>
      <vt:lpstr>PowerPoint Presentation</vt:lpstr>
      <vt:lpstr>PowerPoint Presentation</vt:lpstr>
      <vt:lpstr>Recommendations</vt:lpstr>
      <vt:lpstr>Recommendations</vt:lpstr>
      <vt:lpstr>Recommendations (Contd.)</vt:lpstr>
      <vt:lpstr>PowerPoint Presentation</vt:lpstr>
      <vt:lpstr>PowerPoint Presentation</vt:lpstr>
      <vt:lpstr>Appendix</vt:lpstr>
      <vt:lpstr>Underdogs– Low CFV</vt:lpstr>
      <vt:lpstr>Cash cows– Medium CFV</vt:lpstr>
      <vt:lpstr>Wild cats– Medium CFV</vt:lpstr>
      <vt:lpstr>Stars– High CFV</vt:lpstr>
      <vt:lpstr>Variables dropped during modelling</vt:lpstr>
      <vt:lpstr>Model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Margin, Customer Future Value and Customer Churn</dc:title>
  <dc:creator>Pamu, Ashish</dc:creator>
  <cp:lastModifiedBy>Govindarajula, Sai Gopi Krishna</cp:lastModifiedBy>
  <cp:revision>40</cp:revision>
  <dcterms:created xsi:type="dcterms:W3CDTF">2019-10-18T23:44:46Z</dcterms:created>
  <dcterms:modified xsi:type="dcterms:W3CDTF">2019-10-19T07:04:48Z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