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5" r:id="rId3"/>
    <p:sldId id="257"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4/25/2023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35416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4/25/2023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9183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4/25/2023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4185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4/25/2023</a:t>
            </a:fld>
            <a:endParaRPr lang="en-US" dirty="0"/>
          </a:p>
        </p:txBody>
      </p:sp>
    </p:spTree>
    <p:extLst>
      <p:ext uri="{BB962C8B-B14F-4D97-AF65-F5344CB8AC3E}">
        <p14:creationId xmlns:p14="http://schemas.microsoft.com/office/powerpoint/2010/main" val="338009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4/25/2023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504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4/25/2023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80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4/25/2023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8280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4/25/2023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6972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4/25/2023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97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4/25/2023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10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4/25/2023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6749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iopscience.iop.org/article/10.1088/1742-6596/1314/1/012215/pdf" TargetMode="External"/><Relationship Id="rId2" Type="http://schemas.openxmlformats.org/officeDocument/2006/relationships/hyperlink" Target="https://www.hindawi.com/journals/complexity/2019/906736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2E1556-2F18-DF3F-D695-D8C5981BFEFC}"/>
              </a:ext>
            </a:extLst>
          </p:cNvPr>
          <p:cNvSpPr>
            <a:spLocks noGrp="1"/>
          </p:cNvSpPr>
          <p:nvPr>
            <p:ph type="ctrTitle"/>
          </p:nvPr>
        </p:nvSpPr>
        <p:spPr>
          <a:xfrm>
            <a:off x="992518" y="442913"/>
            <a:ext cx="5271804" cy="1639888"/>
          </a:xfrm>
        </p:spPr>
        <p:txBody>
          <a:bodyPr vert="horz" lIns="109728" tIns="109728" rIns="109728" bIns="91440" rtlCol="0" anchor="b">
            <a:normAutofit/>
          </a:bodyPr>
          <a:lstStyle/>
          <a:p>
            <a:pPr>
              <a:lnSpc>
                <a:spcPct val="130000"/>
              </a:lnSpc>
            </a:pPr>
            <a:r>
              <a:rPr lang="en-US" sz="3200">
                <a:solidFill>
                  <a:schemeClr val="tx1">
                    <a:lumMod val="75000"/>
                    <a:lumOff val="25000"/>
                  </a:schemeClr>
                </a:solidFill>
              </a:rPr>
              <a:t>STORE ITEM DEMAND PREDICTION</a:t>
            </a:r>
          </a:p>
        </p:txBody>
      </p:sp>
      <p:sp>
        <p:nvSpPr>
          <p:cNvPr id="3" name="Subtitle 2">
            <a:extLst>
              <a:ext uri="{FF2B5EF4-FFF2-40B4-BE49-F238E27FC236}">
                <a16:creationId xmlns:a16="http://schemas.microsoft.com/office/drawing/2014/main" id="{CBFBA3DF-3558-1A33-2BC3-E7D1881E06AD}"/>
              </a:ext>
            </a:extLst>
          </p:cNvPr>
          <p:cNvSpPr>
            <a:spLocks noGrp="1"/>
          </p:cNvSpPr>
          <p:nvPr>
            <p:ph type="subTitle" idx="1"/>
          </p:nvPr>
        </p:nvSpPr>
        <p:spPr>
          <a:xfrm>
            <a:off x="264739" y="4220587"/>
            <a:ext cx="5271804" cy="3651250"/>
          </a:xfrm>
        </p:spPr>
        <p:txBody>
          <a:bodyPr vert="horz" lIns="109728" tIns="109728" rIns="109728" bIns="91440" rtlCol="0">
            <a:normAutofit/>
          </a:bodyPr>
          <a:lstStyle/>
          <a:p>
            <a:pPr>
              <a:lnSpc>
                <a:spcPct val="140000"/>
              </a:lnSpc>
            </a:pPr>
            <a:r>
              <a:rPr lang="en-US" dirty="0">
                <a:solidFill>
                  <a:schemeClr val="tx1">
                    <a:lumMod val="75000"/>
                    <a:lumOff val="25000"/>
                  </a:schemeClr>
                </a:solidFill>
              </a:rPr>
              <a:t>TEAM:</a:t>
            </a:r>
          </a:p>
          <a:p>
            <a:pPr>
              <a:lnSpc>
                <a:spcPct val="140000"/>
              </a:lnSpc>
            </a:pPr>
            <a:r>
              <a:rPr lang="en-US" dirty="0">
                <a:solidFill>
                  <a:schemeClr val="tx1">
                    <a:lumMod val="75000"/>
                    <a:lumOff val="25000"/>
                  </a:schemeClr>
                </a:solidFill>
                <a:effectLst/>
              </a:rPr>
              <a:t>Dheeraj Reddy (700747151)</a:t>
            </a:r>
            <a:br>
              <a:rPr lang="en-US" dirty="0">
                <a:solidFill>
                  <a:schemeClr val="tx1">
                    <a:lumMod val="75000"/>
                    <a:lumOff val="25000"/>
                  </a:schemeClr>
                </a:solidFill>
                <a:effectLst/>
              </a:rPr>
            </a:br>
            <a:r>
              <a:rPr lang="en-US" dirty="0">
                <a:solidFill>
                  <a:schemeClr val="tx1">
                    <a:lumMod val="75000"/>
                    <a:lumOff val="25000"/>
                  </a:schemeClr>
                </a:solidFill>
                <a:effectLst/>
              </a:rPr>
              <a:t>Manasa (700734546)</a:t>
            </a:r>
            <a:br>
              <a:rPr lang="en-US" dirty="0">
                <a:solidFill>
                  <a:schemeClr val="tx1">
                    <a:lumMod val="75000"/>
                    <a:lumOff val="25000"/>
                  </a:schemeClr>
                </a:solidFill>
                <a:effectLst/>
              </a:rPr>
            </a:br>
            <a:r>
              <a:rPr lang="en-US" dirty="0">
                <a:solidFill>
                  <a:schemeClr val="tx1">
                    <a:lumMod val="75000"/>
                    <a:lumOff val="25000"/>
                  </a:schemeClr>
                </a:solidFill>
                <a:effectLst/>
              </a:rPr>
              <a:t>Harish </a:t>
            </a:r>
            <a:r>
              <a:rPr lang="en-US" dirty="0" err="1">
                <a:solidFill>
                  <a:schemeClr val="tx1">
                    <a:lumMod val="75000"/>
                    <a:lumOff val="25000"/>
                  </a:schemeClr>
                </a:solidFill>
                <a:effectLst/>
              </a:rPr>
              <a:t>Polishetti</a:t>
            </a:r>
            <a:r>
              <a:rPr lang="en-US" dirty="0">
                <a:solidFill>
                  <a:schemeClr val="tx1">
                    <a:lumMod val="75000"/>
                    <a:lumOff val="25000"/>
                  </a:schemeClr>
                </a:solidFill>
                <a:effectLst/>
              </a:rPr>
              <a:t> (700744427)</a:t>
            </a:r>
            <a:endParaRPr lang="en-US" dirty="0">
              <a:solidFill>
                <a:schemeClr val="tx1">
                  <a:lumMod val="75000"/>
                  <a:lumOff val="25000"/>
                </a:schemeClr>
              </a:solidFill>
            </a:endParaRPr>
          </a:p>
        </p:txBody>
      </p:sp>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0A385370-0886-D074-E5D4-C75BC6645126}"/>
              </a:ext>
            </a:extLst>
          </p:cNvPr>
          <p:cNvPicPr>
            <a:picLocks noChangeAspect="1"/>
          </p:cNvPicPr>
          <p:nvPr/>
        </p:nvPicPr>
        <p:blipFill rotWithShape="1">
          <a:blip r:embed="rId2"/>
          <a:srcRect l="5863" r="2140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60004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6B83-B661-D2E1-910A-C08F3D12D4C3}"/>
              </a:ext>
            </a:extLst>
          </p:cNvPr>
          <p:cNvSpPr>
            <a:spLocks noGrp="1"/>
          </p:cNvSpPr>
          <p:nvPr>
            <p:ph type="title"/>
          </p:nvPr>
        </p:nvSpPr>
        <p:spPr/>
        <p:txBody>
          <a:bodyPr/>
          <a:lstStyle/>
          <a:p>
            <a:r>
              <a:rPr lang="en-US"/>
              <a:t>PERDICTION CURVES OF MODELS:</a:t>
            </a:r>
            <a:endParaRPr lang="en-US" dirty="0"/>
          </a:p>
        </p:txBody>
      </p:sp>
      <p:pic>
        <p:nvPicPr>
          <p:cNvPr id="11" name="Content Placeholder 10" descr="Chart&#10;&#10;Description automatically generated">
            <a:extLst>
              <a:ext uri="{FF2B5EF4-FFF2-40B4-BE49-F238E27FC236}">
                <a16:creationId xmlns:a16="http://schemas.microsoft.com/office/drawing/2014/main" id="{CC69B401-B86C-F759-5176-2CFD27D34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93" y="2623968"/>
            <a:ext cx="3813530" cy="2690983"/>
          </a:xfrm>
        </p:spPr>
      </p:pic>
      <p:pic>
        <p:nvPicPr>
          <p:cNvPr id="13" name="Picture 12" descr="A picture containing text, writing implement, pencil, stationary&#10;&#10;Description automatically generated">
            <a:extLst>
              <a:ext uri="{FF2B5EF4-FFF2-40B4-BE49-F238E27FC236}">
                <a16:creationId xmlns:a16="http://schemas.microsoft.com/office/drawing/2014/main" id="{537DEE28-BAD5-0CD6-A7D2-7893113FD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325" y="2594438"/>
            <a:ext cx="3558380" cy="2720513"/>
          </a:xfrm>
          <a:prstGeom prst="rect">
            <a:avLst/>
          </a:prstGeom>
        </p:spPr>
      </p:pic>
      <p:pic>
        <p:nvPicPr>
          <p:cNvPr id="15" name="Picture 14" descr="Chart&#10;&#10;Description automatically generated">
            <a:extLst>
              <a:ext uri="{FF2B5EF4-FFF2-40B4-BE49-F238E27FC236}">
                <a16:creationId xmlns:a16="http://schemas.microsoft.com/office/drawing/2014/main" id="{636A83F8-D683-F19F-B3F1-B42D51B5A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144" y="2780064"/>
            <a:ext cx="3558380" cy="2534887"/>
          </a:xfrm>
          <a:prstGeom prst="rect">
            <a:avLst/>
          </a:prstGeom>
        </p:spPr>
      </p:pic>
      <p:sp>
        <p:nvSpPr>
          <p:cNvPr id="16" name="TextBox 15">
            <a:extLst>
              <a:ext uri="{FF2B5EF4-FFF2-40B4-BE49-F238E27FC236}">
                <a16:creationId xmlns:a16="http://schemas.microsoft.com/office/drawing/2014/main" id="{7B748E6C-2A76-EBBA-50F5-AF8EEFCA0F50}"/>
              </a:ext>
            </a:extLst>
          </p:cNvPr>
          <p:cNvSpPr txBox="1"/>
          <p:nvPr/>
        </p:nvSpPr>
        <p:spPr>
          <a:xfrm>
            <a:off x="1114426" y="5500576"/>
            <a:ext cx="1985962" cy="369332"/>
          </a:xfrm>
          <a:prstGeom prst="rect">
            <a:avLst/>
          </a:prstGeom>
          <a:noFill/>
        </p:spPr>
        <p:txBody>
          <a:bodyPr wrap="square" rtlCol="0">
            <a:spAutoFit/>
          </a:bodyPr>
          <a:lstStyle/>
          <a:p>
            <a:r>
              <a:rPr lang="en-US" dirty="0"/>
              <a:t>RNN MODEL</a:t>
            </a:r>
          </a:p>
        </p:txBody>
      </p:sp>
      <p:sp>
        <p:nvSpPr>
          <p:cNvPr id="17" name="TextBox 16">
            <a:extLst>
              <a:ext uri="{FF2B5EF4-FFF2-40B4-BE49-F238E27FC236}">
                <a16:creationId xmlns:a16="http://schemas.microsoft.com/office/drawing/2014/main" id="{D427AC66-6C3A-0785-15F6-402D01B2AF53}"/>
              </a:ext>
            </a:extLst>
          </p:cNvPr>
          <p:cNvSpPr txBox="1"/>
          <p:nvPr/>
        </p:nvSpPr>
        <p:spPr>
          <a:xfrm flipH="1">
            <a:off x="5624512" y="5500576"/>
            <a:ext cx="1985961" cy="369332"/>
          </a:xfrm>
          <a:prstGeom prst="rect">
            <a:avLst/>
          </a:prstGeom>
          <a:noFill/>
        </p:spPr>
        <p:txBody>
          <a:bodyPr wrap="square" rtlCol="0">
            <a:spAutoFit/>
          </a:bodyPr>
          <a:lstStyle/>
          <a:p>
            <a:r>
              <a:rPr lang="en-US" dirty="0"/>
              <a:t>LSTM MODEL</a:t>
            </a:r>
          </a:p>
        </p:txBody>
      </p:sp>
      <p:sp>
        <p:nvSpPr>
          <p:cNvPr id="18" name="TextBox 17">
            <a:extLst>
              <a:ext uri="{FF2B5EF4-FFF2-40B4-BE49-F238E27FC236}">
                <a16:creationId xmlns:a16="http://schemas.microsoft.com/office/drawing/2014/main" id="{5BD4EBF7-4287-CF4E-8DCE-A18B855EE306}"/>
              </a:ext>
            </a:extLst>
          </p:cNvPr>
          <p:cNvSpPr txBox="1"/>
          <p:nvPr/>
        </p:nvSpPr>
        <p:spPr>
          <a:xfrm>
            <a:off x="9394427" y="5500576"/>
            <a:ext cx="1678781" cy="369332"/>
          </a:xfrm>
          <a:prstGeom prst="rect">
            <a:avLst/>
          </a:prstGeom>
          <a:noFill/>
        </p:spPr>
        <p:txBody>
          <a:bodyPr wrap="square" rtlCol="0">
            <a:spAutoFit/>
          </a:bodyPr>
          <a:lstStyle/>
          <a:p>
            <a:r>
              <a:rPr lang="en-US" dirty="0"/>
              <a:t>CNN MODEL</a:t>
            </a:r>
          </a:p>
        </p:txBody>
      </p:sp>
    </p:spTree>
    <p:extLst>
      <p:ext uri="{BB962C8B-B14F-4D97-AF65-F5344CB8AC3E}">
        <p14:creationId xmlns:p14="http://schemas.microsoft.com/office/powerpoint/2010/main" val="407507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5CEB-C0E5-D2C7-A796-9716FE6866A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2B2792-819B-A8A9-7E55-0D967C97948B}"/>
              </a:ext>
            </a:extLst>
          </p:cNvPr>
          <p:cNvSpPr>
            <a:spLocks noGrp="1"/>
          </p:cNvSpPr>
          <p:nvPr>
            <p:ph idx="1"/>
          </p:nvPr>
        </p:nvSpPr>
        <p:spPr/>
        <p:txBody>
          <a:bodyPr>
            <a:normAutofit fontScale="92500" lnSpcReduction="10000"/>
          </a:bodyPr>
          <a:lstStyle/>
          <a:p>
            <a:pPr marL="228600" indent="-228600">
              <a:buAutoNum type="arabicPeriod"/>
            </a:pPr>
            <a:r>
              <a:rPr lang="en-US" sz="1000" dirty="0">
                <a:effectLst/>
                <a:latin typeface="Times New Roman" panose="02020603050405020304" pitchFamily="18" charset="0"/>
                <a:ea typeface="MS Mincho" panose="02020609040205080304" pitchFamily="49" charset="-128"/>
              </a:rPr>
              <a:t>Z. H. </a:t>
            </a:r>
            <a:r>
              <a:rPr lang="en-US" sz="1000" dirty="0" err="1">
                <a:effectLst/>
                <a:latin typeface="Times New Roman" panose="02020603050405020304" pitchFamily="18" charset="0"/>
                <a:ea typeface="MS Mincho" panose="02020609040205080304" pitchFamily="49" charset="-128"/>
              </a:rPr>
              <a:t>Kilimci</a:t>
            </a:r>
            <a:r>
              <a:rPr lang="en-US" sz="1000" dirty="0">
                <a:effectLst/>
                <a:latin typeface="Times New Roman" panose="02020603050405020304" pitchFamily="18" charset="0"/>
                <a:ea typeface="MS Mincho" panose="02020609040205080304" pitchFamily="49" charset="-128"/>
              </a:rPr>
              <a:t>, A. O. </a:t>
            </a:r>
            <a:r>
              <a:rPr lang="en-US" sz="1000" dirty="0" err="1">
                <a:effectLst/>
                <a:latin typeface="Times New Roman" panose="02020603050405020304" pitchFamily="18" charset="0"/>
                <a:ea typeface="MS Mincho" panose="02020609040205080304" pitchFamily="49" charset="-128"/>
              </a:rPr>
              <a:t>Akyuz</a:t>
            </a:r>
            <a:r>
              <a:rPr lang="en-US" sz="1000" dirty="0">
                <a:effectLst/>
                <a:latin typeface="Times New Roman" panose="02020603050405020304" pitchFamily="18" charset="0"/>
                <a:ea typeface="MS Mincho" panose="02020609040205080304" pitchFamily="49" charset="-128"/>
              </a:rPr>
              <a:t>, M. </a:t>
            </a:r>
            <a:r>
              <a:rPr lang="en-US" sz="1000" dirty="0" err="1">
                <a:effectLst/>
                <a:latin typeface="Times New Roman" panose="02020603050405020304" pitchFamily="18" charset="0"/>
                <a:ea typeface="MS Mincho" panose="02020609040205080304" pitchFamily="49" charset="-128"/>
              </a:rPr>
              <a:t>Uysal</a:t>
            </a:r>
            <a:r>
              <a:rPr lang="en-US" sz="1000" dirty="0">
                <a:effectLst/>
                <a:latin typeface="Times New Roman" panose="02020603050405020304" pitchFamily="18" charset="0"/>
                <a:ea typeface="MS Mincho" panose="02020609040205080304" pitchFamily="49" charset="-128"/>
              </a:rPr>
              <a:t>, S. </a:t>
            </a:r>
            <a:r>
              <a:rPr lang="en-US" sz="1000" dirty="0" err="1">
                <a:effectLst/>
                <a:latin typeface="Times New Roman" panose="02020603050405020304" pitchFamily="18" charset="0"/>
                <a:ea typeface="MS Mincho" panose="02020609040205080304" pitchFamily="49" charset="-128"/>
              </a:rPr>
              <a:t>Akyokus</a:t>
            </a:r>
            <a:r>
              <a:rPr lang="en-US" sz="1000" dirty="0">
                <a:effectLst/>
                <a:latin typeface="Times New Roman" panose="02020603050405020304" pitchFamily="18" charset="0"/>
                <a:ea typeface="MS Mincho" panose="02020609040205080304" pitchFamily="49" charset="-128"/>
              </a:rPr>
              <a:t>, M. O. </a:t>
            </a:r>
            <a:r>
              <a:rPr lang="en-US" sz="1000" dirty="0" err="1">
                <a:effectLst/>
                <a:latin typeface="Times New Roman" panose="02020603050405020304" pitchFamily="18" charset="0"/>
                <a:ea typeface="MS Mincho" panose="02020609040205080304" pitchFamily="49" charset="-128"/>
              </a:rPr>
              <a:t>Uysal</a:t>
            </a:r>
            <a:r>
              <a:rPr lang="en-US" sz="1000" dirty="0">
                <a:effectLst/>
                <a:latin typeface="Times New Roman" panose="02020603050405020304" pitchFamily="18" charset="0"/>
                <a:ea typeface="MS Mincho" panose="02020609040205080304" pitchFamily="49" charset="-128"/>
              </a:rPr>
              <a:t>, B. A. Bulbul, and M. A. </a:t>
            </a:r>
            <a:r>
              <a:rPr lang="en-US" sz="1000" dirty="0" err="1">
                <a:effectLst/>
                <a:latin typeface="Times New Roman" panose="02020603050405020304" pitchFamily="18" charset="0"/>
                <a:ea typeface="MS Mincho" panose="02020609040205080304" pitchFamily="49" charset="-128"/>
              </a:rPr>
              <a:t>Ekmis</a:t>
            </a:r>
            <a:r>
              <a:rPr lang="en-US" sz="1000" dirty="0">
                <a:effectLst/>
                <a:latin typeface="Times New Roman" panose="02020603050405020304" pitchFamily="18" charset="0"/>
                <a:ea typeface="MS Mincho" panose="02020609040205080304" pitchFamily="49" charset="-128"/>
              </a:rPr>
              <a:t>, "An Improved Demand Forecasting Model Using Deep Learning Approach and Proposed Decision Integration Strategy for Supply Chain," Complexity, vol. 2019, Article ID 9067367, pp. 1-15, 2019. </a:t>
            </a:r>
            <a:r>
              <a:rPr lang="en-US" sz="1000" dirty="0" err="1">
                <a:effectLst/>
                <a:latin typeface="Times New Roman" panose="02020603050405020304" pitchFamily="18" charset="0"/>
                <a:ea typeface="MS Mincho" panose="02020609040205080304" pitchFamily="49" charset="-128"/>
              </a:rPr>
              <a:t>doi</a:t>
            </a:r>
            <a:r>
              <a:rPr lang="en-US" sz="1000" dirty="0">
                <a:effectLst/>
                <a:latin typeface="Times New Roman" panose="02020603050405020304" pitchFamily="18" charset="0"/>
                <a:ea typeface="MS Mincho" panose="02020609040205080304" pitchFamily="49" charset="-128"/>
              </a:rPr>
              <a:t>: 10.1155/2019/9067367.</a:t>
            </a:r>
          </a:p>
          <a:p>
            <a:pPr marL="228600" indent="-228600">
              <a:buFont typeface="Corbel" panose="020B0503020204020204" pitchFamily="34" charset="0"/>
              <a:buAutoNum type="arabicPeriod"/>
            </a:pPr>
            <a:r>
              <a:rPr lang="en-US" sz="1000" dirty="0">
                <a:effectLst/>
                <a:latin typeface="Times New Roman" panose="02020603050405020304" pitchFamily="18" charset="0"/>
                <a:ea typeface="MS Mincho" panose="02020609040205080304" pitchFamily="49" charset="-128"/>
              </a:rPr>
              <a:t>S. S. J. </a:t>
            </a:r>
            <a:r>
              <a:rPr lang="en-US" sz="1000" dirty="0" err="1">
                <a:effectLst/>
                <a:latin typeface="Times New Roman" panose="02020603050405020304" pitchFamily="18" charset="0"/>
                <a:ea typeface="MS Mincho" panose="02020609040205080304" pitchFamily="49" charset="-128"/>
              </a:rPr>
              <a:t>Nithin</a:t>
            </a:r>
            <a:r>
              <a:rPr lang="en-US" sz="1000" dirty="0">
                <a:effectLst/>
                <a:latin typeface="Times New Roman" panose="02020603050405020304" pitchFamily="18" charset="0"/>
                <a:ea typeface="MS Mincho" panose="02020609040205080304" pitchFamily="49" charset="-128"/>
              </a:rPr>
              <a:t>, T. Rajasekar, S. </a:t>
            </a:r>
            <a:r>
              <a:rPr lang="en-US" sz="1000" dirty="0" err="1">
                <a:effectLst/>
                <a:latin typeface="Times New Roman" panose="02020603050405020304" pitchFamily="18" charset="0"/>
                <a:ea typeface="MS Mincho" panose="02020609040205080304" pitchFamily="49" charset="-128"/>
              </a:rPr>
              <a:t>Jayanthy</a:t>
            </a:r>
            <a:r>
              <a:rPr lang="en-US" sz="1000" dirty="0">
                <a:effectLst/>
                <a:latin typeface="Times New Roman" panose="02020603050405020304" pitchFamily="18" charset="0"/>
                <a:ea typeface="MS Mincho" panose="02020609040205080304" pitchFamily="49" charset="-128"/>
              </a:rPr>
              <a:t>, K. Karthik and R. R. </a:t>
            </a:r>
            <a:r>
              <a:rPr lang="en-US" sz="1000" dirty="0" err="1">
                <a:effectLst/>
                <a:latin typeface="Times New Roman" panose="02020603050405020304" pitchFamily="18" charset="0"/>
                <a:ea typeface="MS Mincho" panose="02020609040205080304" pitchFamily="49" charset="-128"/>
              </a:rPr>
              <a:t>Rithick</a:t>
            </a:r>
            <a:r>
              <a:rPr lang="en-US" sz="1000" dirty="0">
                <a:effectLst/>
                <a:latin typeface="Times New Roman" panose="02020603050405020304" pitchFamily="18" charset="0"/>
                <a:ea typeface="MS Mincho" panose="02020609040205080304" pitchFamily="49" charset="-128"/>
              </a:rPr>
              <a:t>, "Retail Demand Forecasting using CNN-LSTM Model," 2022 International Conference on Electronics and Renewable Systems (ICEARS), Tuticorin, India, 2022, pp. 1751-1756, </a:t>
            </a:r>
            <a:r>
              <a:rPr lang="en-US" sz="1000" dirty="0" err="1">
                <a:effectLst/>
                <a:latin typeface="Times New Roman" panose="02020603050405020304" pitchFamily="18" charset="0"/>
                <a:ea typeface="MS Mincho" panose="02020609040205080304" pitchFamily="49" charset="-128"/>
              </a:rPr>
              <a:t>doi</a:t>
            </a:r>
            <a:r>
              <a:rPr lang="en-US" sz="1000" dirty="0">
                <a:effectLst/>
                <a:latin typeface="Times New Roman" panose="02020603050405020304" pitchFamily="18" charset="0"/>
                <a:ea typeface="MS Mincho" panose="02020609040205080304" pitchFamily="49" charset="-128"/>
              </a:rPr>
              <a:t>: 10.1109/ICEARS53579.2022.9752283.I. S. Jacobs and C. P. Bean, “Fine particles, thin films and exchange anisotropy,” in Magnetism, vol. III, G. T. </a:t>
            </a:r>
            <a:r>
              <a:rPr lang="en-US" sz="1000" dirty="0" err="1">
                <a:effectLst/>
                <a:latin typeface="Times New Roman" panose="02020603050405020304" pitchFamily="18" charset="0"/>
                <a:ea typeface="MS Mincho" panose="02020609040205080304" pitchFamily="49" charset="-128"/>
              </a:rPr>
              <a:t>Rado</a:t>
            </a:r>
            <a:r>
              <a:rPr lang="en-US" sz="1000" dirty="0">
                <a:effectLst/>
                <a:latin typeface="Times New Roman" panose="02020603050405020304" pitchFamily="18" charset="0"/>
                <a:ea typeface="MS Mincho" panose="02020609040205080304" pitchFamily="49" charset="-128"/>
              </a:rPr>
              <a:t> and H. Suhl, Eds. New York: Academic, 1963, pp. 271–350.</a:t>
            </a:r>
          </a:p>
          <a:p>
            <a:pPr marL="228600" indent="-228600">
              <a:buAutoNum type="arabicPeriod"/>
            </a:pPr>
            <a:r>
              <a:rPr lang="en-GB" sz="10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A. Yaseen, S. Saeed, F. Azam, and M. A. Al-</a:t>
            </a:r>
            <a:r>
              <a:rPr lang="en-GB" sz="1000" dirty="0" err="1">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Fawzan</a:t>
            </a:r>
            <a:r>
              <a:rPr lang="en-GB" sz="10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 "An Improved Demand Forecasting Model Using Deep Learning Approach and Proposed Decision Integration Strategy for Supply Chain," Complexity, vol. 2019, Article ID 9067367, pp. 1-15, 2019. Available: </a:t>
            </a:r>
            <a:r>
              <a:rPr lang="en-GB" sz="10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hlinkClick r:id="rId2"/>
              </a:rPr>
              <a:t>https://www.hindawi.com/journals/complexity/2019/9067367/</a:t>
            </a:r>
            <a:endParaRPr lang="en-GB" sz="10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Y. Chen, X. Liu, and S. Zeng, "The Study of a Sales Forecast Model Based on SA-LSTM," Journal of Physics: Conference Series, vol. 1314, no. 1, p. 012215, 2019. Available: </a:t>
            </a: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hlinkClick r:id="rId3"/>
              </a:rPr>
              <a:t>https://iopscience.iop.org/article/10.1088/1742-6596/1314/1/012215/pdf</a:t>
            </a:r>
            <a:endPar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V. </a:t>
            </a:r>
            <a:r>
              <a:rPr lang="en-GB" sz="1100" dirty="0" err="1">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Veljkovic</a:t>
            </a: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 T. </a:t>
            </a:r>
            <a:r>
              <a:rPr lang="en-GB" sz="1100" dirty="0" err="1">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Gligorijevic</a:t>
            </a: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 M. </a:t>
            </a:r>
            <a:r>
              <a:rPr lang="en-GB" sz="1100" dirty="0" err="1">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Brkic</a:t>
            </a:r>
            <a:r>
              <a:rPr lang="en-GB" sz="1100" dirty="0">
                <a:solidFill>
                  <a:srgbClr val="3C4043"/>
                </a:solidFill>
                <a:effectLst/>
                <a:latin typeface="Times New Roman" panose="02020603050405020304" pitchFamily="18" charset="0"/>
                <a:ea typeface="Arial" panose="020B0604020202020204" pitchFamily="34" charset="0"/>
                <a:cs typeface="Times New Roman" panose="02020603050405020304" pitchFamily="18" charset="0"/>
              </a:rPr>
              <a:t>, and M. Milosevic, "Approaching sales forecasting using recurrent neural networks and transformers," in Proceedings of the 2019 27th Telecommunications Forum (TELFOR), Belgrade, Serbia, 2019, pp. 1-4. Available: https://www.semanticscholar.org/reader/d22f2fe8c52fe73e396b109c678ac767d8fcbda1</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indent="-228600">
              <a:buAutoNum type="arabicPeriod"/>
            </a:pPr>
            <a:endParaRPr lang="en-US" sz="1000" dirty="0">
              <a:effectLst/>
              <a:latin typeface="Times New Roman" panose="020206030504050203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172290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F042-3761-8967-4E2B-3D7DA679BB5F}"/>
              </a:ext>
            </a:extLst>
          </p:cNvPr>
          <p:cNvSpPr>
            <a:spLocks noGrp="1"/>
          </p:cNvSpPr>
          <p:nvPr>
            <p:ph type="title"/>
          </p:nvPr>
        </p:nvSpPr>
        <p:spPr/>
        <p:txBody>
          <a:bodyPr/>
          <a:lstStyle/>
          <a:p>
            <a:r>
              <a:rPr lang="en-US" dirty="0"/>
              <a:t>ROLES AND RESPONSIBILITES:</a:t>
            </a:r>
          </a:p>
        </p:txBody>
      </p:sp>
      <p:sp>
        <p:nvSpPr>
          <p:cNvPr id="3" name="Content Placeholder 2">
            <a:extLst>
              <a:ext uri="{FF2B5EF4-FFF2-40B4-BE49-F238E27FC236}">
                <a16:creationId xmlns:a16="http://schemas.microsoft.com/office/drawing/2014/main" id="{54DD1738-AF82-E37C-A5B5-71DE4E7AF442}"/>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We are a team of three members who worked together to investigate the effectiveness of deep learning techniques for forecasting store item demand. Each member had a specific role and responsibility in the project:</a:t>
            </a:r>
          </a:p>
          <a:p>
            <a:pPr marL="285750" indent="-285750" algn="l">
              <a:buFont typeface="Wingdings" panose="05000000000000000000" pitchFamily="2" charset="2"/>
              <a:buChar char="v"/>
            </a:pPr>
            <a:r>
              <a:rPr lang="en-US" b="0" i="0" dirty="0">
                <a:solidFill>
                  <a:srgbClr val="374151"/>
                </a:solidFill>
                <a:effectLst/>
                <a:latin typeface="Söhne"/>
              </a:rPr>
              <a:t>Harish: Worked on the Recurrent Neural Network (RNN) model, including data preprocessing, hyperparameter tuning, and model training. Contributed to the evaluation of model performance and the analysis of results.</a:t>
            </a:r>
          </a:p>
          <a:p>
            <a:pPr marL="285750" indent="-285750" algn="l">
              <a:buFont typeface="Wingdings" panose="05000000000000000000" pitchFamily="2" charset="2"/>
              <a:buChar char="v"/>
            </a:pPr>
            <a:r>
              <a:rPr lang="en-US" b="0" i="0" dirty="0">
                <a:solidFill>
                  <a:srgbClr val="374151"/>
                </a:solidFill>
                <a:effectLst/>
                <a:latin typeface="Söhne"/>
              </a:rPr>
              <a:t>Dheeraj: Worked on the Convolutional Neural Network (CNN) model, including data preprocessing, hyperparameter tuning, and model training. Contributed to the evaluation of model performance and the analysis of results.</a:t>
            </a:r>
          </a:p>
          <a:p>
            <a:pPr marL="285750" indent="-285750" algn="l">
              <a:buFont typeface="Wingdings" panose="05000000000000000000" pitchFamily="2" charset="2"/>
              <a:buChar char="v"/>
            </a:pPr>
            <a:r>
              <a:rPr lang="en-US" dirty="0">
                <a:solidFill>
                  <a:srgbClr val="374151"/>
                </a:solidFill>
                <a:latin typeface="Söhne"/>
              </a:rPr>
              <a:t>Manasa: </a:t>
            </a:r>
            <a:r>
              <a:rPr lang="en-US" b="0" i="0" dirty="0">
                <a:solidFill>
                  <a:srgbClr val="374151"/>
                </a:solidFill>
                <a:effectLst/>
                <a:latin typeface="Söhne"/>
              </a:rPr>
              <a:t>Worked on the Long Short-Term Memory (LSTM) model, including data preprocessing, hyperparameter tuning, and model training. Contributed to the evaluation of model performance and the analysis of results.</a:t>
            </a:r>
          </a:p>
          <a:p>
            <a:pPr algn="l"/>
            <a:r>
              <a:rPr lang="en-US" b="0" i="0" dirty="0">
                <a:solidFill>
                  <a:srgbClr val="374151"/>
                </a:solidFill>
                <a:effectLst/>
                <a:latin typeface="Söhne"/>
              </a:rPr>
              <a:t>We all collaborated on writing the paper, including the introduction, related work, methodology, results, and discussion sections. We also worked together to create the presentation for our findings.</a:t>
            </a:r>
          </a:p>
          <a:p>
            <a:endParaRPr lang="en-US" dirty="0"/>
          </a:p>
        </p:txBody>
      </p:sp>
    </p:spTree>
    <p:extLst>
      <p:ext uri="{BB962C8B-B14F-4D97-AF65-F5344CB8AC3E}">
        <p14:creationId xmlns:p14="http://schemas.microsoft.com/office/powerpoint/2010/main" val="227688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321E457-2BC6-3759-6759-730316E053B8}"/>
              </a:ext>
            </a:extLst>
          </p:cNvPr>
          <p:cNvSpPr>
            <a:spLocks noGrp="1"/>
          </p:cNvSpPr>
          <p:nvPr>
            <p:ph type="title"/>
          </p:nvPr>
        </p:nvSpPr>
        <p:spPr>
          <a:xfrm>
            <a:off x="992518" y="442913"/>
            <a:ext cx="5271804" cy="1639888"/>
          </a:xfrm>
        </p:spPr>
        <p:txBody>
          <a:bodyPr anchor="b">
            <a:normAutofit/>
          </a:bodyPr>
          <a:lstStyle/>
          <a:p>
            <a:r>
              <a:rPr lang="en-US" dirty="0"/>
              <a:t>MOTIVATION</a:t>
            </a:r>
          </a:p>
        </p:txBody>
      </p:sp>
      <p:sp>
        <p:nvSpPr>
          <p:cNvPr id="7" name="Content Placeholder 2">
            <a:extLst>
              <a:ext uri="{FF2B5EF4-FFF2-40B4-BE49-F238E27FC236}">
                <a16:creationId xmlns:a16="http://schemas.microsoft.com/office/drawing/2014/main" id="{E6FA11F9-74B3-FD13-D729-0DC65CC087B8}"/>
              </a:ext>
            </a:extLst>
          </p:cNvPr>
          <p:cNvSpPr>
            <a:spLocks noGrp="1"/>
          </p:cNvSpPr>
          <p:nvPr>
            <p:ph idx="1"/>
          </p:nvPr>
        </p:nvSpPr>
        <p:spPr>
          <a:xfrm>
            <a:off x="992519" y="2312988"/>
            <a:ext cx="5271804" cy="3651250"/>
          </a:xfrm>
        </p:spPr>
        <p:txBody>
          <a:bodyPr>
            <a:normAutofit/>
          </a:bodyPr>
          <a:lstStyle/>
          <a:p>
            <a:pPr>
              <a:lnSpc>
                <a:spcPct val="130000"/>
              </a:lnSpc>
              <a:buFont typeface="+mj-lt"/>
              <a:buAutoNum type="arabicPeriod"/>
            </a:pPr>
            <a:r>
              <a:rPr lang="en-US" sz="1100" b="0" i="0">
                <a:effectLst/>
                <a:latin typeface="Söhne"/>
              </a:rPr>
              <a:t>Forecasting store item demand is crucial for optimizing retail management, inventory management, and supply chain logistics.</a:t>
            </a:r>
          </a:p>
          <a:p>
            <a:pPr>
              <a:lnSpc>
                <a:spcPct val="130000"/>
              </a:lnSpc>
              <a:buFont typeface="+mj-lt"/>
              <a:buAutoNum type="arabicPeriod"/>
            </a:pPr>
            <a:r>
              <a:rPr lang="en-US" sz="1100" b="0" i="0">
                <a:effectLst/>
                <a:latin typeface="Söhne"/>
              </a:rPr>
              <a:t>Deep learning techniques, such as RNNs, CNNs, and LSTMs, have shown promising results in demand forecasting.</a:t>
            </a:r>
          </a:p>
          <a:p>
            <a:pPr>
              <a:lnSpc>
                <a:spcPct val="130000"/>
              </a:lnSpc>
              <a:buFont typeface="+mj-lt"/>
              <a:buAutoNum type="arabicPeriod"/>
            </a:pPr>
            <a:r>
              <a:rPr lang="en-US" sz="1100" b="0" i="0">
                <a:effectLst/>
                <a:latin typeface="Söhne"/>
              </a:rPr>
              <a:t>The effectiveness of these deep learning techniques needs to be investigated to identify the best approach for forecasting store item demand.</a:t>
            </a:r>
          </a:p>
          <a:p>
            <a:pPr>
              <a:lnSpc>
                <a:spcPct val="130000"/>
              </a:lnSpc>
              <a:buFont typeface="+mj-lt"/>
              <a:buAutoNum type="arabicPeriod"/>
            </a:pPr>
            <a:r>
              <a:rPr lang="en-US" sz="1100" b="0" i="0">
                <a:effectLst/>
                <a:latin typeface="Söhne"/>
              </a:rPr>
              <a:t>Performance evaluation metrics, such as mean squared error or mean absolute error, can be used to assess the effectiveness of these techniques.</a:t>
            </a:r>
          </a:p>
          <a:p>
            <a:pPr>
              <a:lnSpc>
                <a:spcPct val="130000"/>
              </a:lnSpc>
              <a:buFont typeface="+mj-lt"/>
              <a:buAutoNum type="arabicPeriod"/>
            </a:pPr>
            <a:r>
              <a:rPr lang="en-US" sz="1100" b="0" i="0">
                <a:effectLst/>
                <a:latin typeface="Söhne"/>
              </a:rPr>
              <a:t>Identifying the most effective techniques for forecasting store item demand can inform retail decision-making and help to optimize inventory management and supply chain logistics.</a:t>
            </a:r>
          </a:p>
          <a:p>
            <a:pPr>
              <a:lnSpc>
                <a:spcPct val="130000"/>
              </a:lnSpc>
            </a:pPr>
            <a:endParaRPr lang="en-US" sz="110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4" descr="Light bulb on yellow background with sketched light beams and cord">
            <a:extLst>
              <a:ext uri="{FF2B5EF4-FFF2-40B4-BE49-F238E27FC236}">
                <a16:creationId xmlns:a16="http://schemas.microsoft.com/office/drawing/2014/main" id="{30059981-00FC-75BB-3FB4-361EF2B8F222}"/>
              </a:ext>
            </a:extLst>
          </p:cNvPr>
          <p:cNvPicPr>
            <a:picLocks noChangeAspect="1"/>
          </p:cNvPicPr>
          <p:nvPr/>
        </p:nvPicPr>
        <p:blipFill rotWithShape="1">
          <a:blip r:embed="rId2"/>
          <a:srcRect l="49763" r="5505"/>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266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3DCE134-E162-9A54-8923-A124D016ECE5}"/>
              </a:ext>
            </a:extLst>
          </p:cNvPr>
          <p:cNvSpPr>
            <a:spLocks noGrp="1"/>
          </p:cNvSpPr>
          <p:nvPr>
            <p:ph type="title"/>
          </p:nvPr>
        </p:nvSpPr>
        <p:spPr>
          <a:xfrm>
            <a:off x="1920875" y="442913"/>
            <a:ext cx="6857365" cy="1344612"/>
          </a:xfrm>
        </p:spPr>
        <p:txBody>
          <a:bodyPr anchor="b">
            <a:normAutofit/>
          </a:bodyPr>
          <a:lstStyle/>
          <a:p>
            <a:r>
              <a:rPr lang="en-US" dirty="0"/>
              <a:t>OBJECTIVES</a:t>
            </a:r>
          </a:p>
        </p:txBody>
      </p:sp>
      <p:sp>
        <p:nvSpPr>
          <p:cNvPr id="24" name="Content Placeholder 2">
            <a:extLst>
              <a:ext uri="{FF2B5EF4-FFF2-40B4-BE49-F238E27FC236}">
                <a16:creationId xmlns:a16="http://schemas.microsoft.com/office/drawing/2014/main" id="{DE0C1DFF-7CE7-1F70-9C7E-203E6B67015E}"/>
              </a:ext>
            </a:extLst>
          </p:cNvPr>
          <p:cNvSpPr>
            <a:spLocks noGrp="1"/>
          </p:cNvSpPr>
          <p:nvPr>
            <p:ph idx="1"/>
          </p:nvPr>
        </p:nvSpPr>
        <p:spPr>
          <a:xfrm>
            <a:off x="1920875" y="2312988"/>
            <a:ext cx="6857365" cy="3651250"/>
          </a:xfrm>
        </p:spPr>
        <p:txBody>
          <a:bodyPr>
            <a:normAutofit/>
          </a:bodyPr>
          <a:lstStyle/>
          <a:p>
            <a:pPr>
              <a:lnSpc>
                <a:spcPct val="130000"/>
              </a:lnSpc>
            </a:pPr>
            <a:r>
              <a:rPr lang="en-US" sz="1200" b="0" i="0" dirty="0">
                <a:effectLst/>
                <a:latin typeface="Söhne"/>
              </a:rPr>
              <a:t>The objectives of our project on forecasting store item demand using deep learning techniques are:</a:t>
            </a:r>
          </a:p>
          <a:p>
            <a:pPr>
              <a:lnSpc>
                <a:spcPct val="130000"/>
              </a:lnSpc>
              <a:buFont typeface="+mj-lt"/>
              <a:buAutoNum type="arabicPeriod"/>
            </a:pPr>
            <a:r>
              <a:rPr lang="en-US" sz="1200" b="0" i="0" dirty="0">
                <a:effectLst/>
                <a:latin typeface="Söhne"/>
              </a:rPr>
              <a:t>To explore the effectiveness of various deep learning techniques, such as RNNs, CNNs, and LSTMs, for forecasting store item demand.</a:t>
            </a:r>
          </a:p>
          <a:p>
            <a:pPr>
              <a:lnSpc>
                <a:spcPct val="130000"/>
              </a:lnSpc>
              <a:buFont typeface="+mj-lt"/>
              <a:buAutoNum type="arabicPeriod"/>
            </a:pPr>
            <a:r>
              <a:rPr lang="en-US" sz="1200" b="0" i="0" dirty="0">
                <a:effectLst/>
                <a:latin typeface="Söhne"/>
              </a:rPr>
              <a:t>To preprocess the demand data and train the deep learning models using appropriate algorithms and techniques.</a:t>
            </a:r>
          </a:p>
          <a:p>
            <a:pPr>
              <a:lnSpc>
                <a:spcPct val="130000"/>
              </a:lnSpc>
              <a:buFont typeface="+mj-lt"/>
              <a:buAutoNum type="arabicPeriod"/>
            </a:pPr>
            <a:r>
              <a:rPr lang="en-US" sz="1200" b="0" i="0" dirty="0">
                <a:effectLst/>
                <a:latin typeface="Söhne"/>
              </a:rPr>
              <a:t>To evaluate the performance of these models using metrics such as mean squared error or mean absolute error.</a:t>
            </a:r>
          </a:p>
          <a:p>
            <a:pPr>
              <a:lnSpc>
                <a:spcPct val="130000"/>
              </a:lnSpc>
              <a:buFont typeface="+mj-lt"/>
              <a:buAutoNum type="arabicPeriod"/>
            </a:pPr>
            <a:r>
              <a:rPr lang="en-US" sz="1200" b="0" i="0" dirty="0">
                <a:effectLst/>
                <a:latin typeface="Söhne"/>
              </a:rPr>
              <a:t>To compare the performance of different models and identify the most effective techniques for forecasting store item demand.</a:t>
            </a:r>
          </a:p>
          <a:p>
            <a:pPr>
              <a:lnSpc>
                <a:spcPct val="130000"/>
              </a:lnSpc>
              <a:buFont typeface="+mj-lt"/>
              <a:buAutoNum type="arabicPeriod"/>
            </a:pPr>
            <a:r>
              <a:rPr lang="en-US" sz="1200" b="0" i="0" dirty="0">
                <a:effectLst/>
                <a:latin typeface="Söhne"/>
              </a:rPr>
              <a:t>To provide insights that can be used by retailers to make informed decisions about inventory management, supply chain logistics, and pricing strategies.</a:t>
            </a:r>
          </a:p>
          <a:p>
            <a:pPr>
              <a:lnSpc>
                <a:spcPct val="130000"/>
              </a:lnSpc>
            </a:pPr>
            <a:endParaRPr lang="en-US" sz="1100" dirty="0"/>
          </a:p>
        </p:txBody>
      </p:sp>
    </p:spTree>
    <p:extLst>
      <p:ext uri="{BB962C8B-B14F-4D97-AF65-F5344CB8AC3E}">
        <p14:creationId xmlns:p14="http://schemas.microsoft.com/office/powerpoint/2010/main" val="266139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3656-9906-3FA9-EF5F-405ECF6755E7}"/>
              </a:ext>
            </a:extLst>
          </p:cNvPr>
          <p:cNvSpPr>
            <a:spLocks noGrp="1"/>
          </p:cNvSpPr>
          <p:nvPr>
            <p:ph type="title"/>
          </p:nvPr>
        </p:nvSpPr>
        <p:spPr/>
        <p:txBody>
          <a:bodyPr>
            <a:normAutofit/>
          </a:bodyPr>
          <a:lstStyle/>
          <a:p>
            <a:r>
              <a:rPr lang="en-US" dirty="0"/>
              <a:t>RELATED WORKS:</a:t>
            </a:r>
          </a:p>
        </p:txBody>
      </p:sp>
      <p:sp>
        <p:nvSpPr>
          <p:cNvPr id="3" name="Content Placeholder 2">
            <a:extLst>
              <a:ext uri="{FF2B5EF4-FFF2-40B4-BE49-F238E27FC236}">
                <a16:creationId xmlns:a16="http://schemas.microsoft.com/office/drawing/2014/main" id="{CC11FB19-35A7-993D-BF92-0ADA3CD8757B}"/>
              </a:ext>
            </a:extLst>
          </p:cNvPr>
          <p:cNvSpPr>
            <a:spLocks noGrp="1"/>
          </p:cNvSpPr>
          <p:nvPr>
            <p:ph idx="1"/>
          </p:nvPr>
        </p:nvSpPr>
        <p:spPr/>
        <p:txBody>
          <a:bodyPr>
            <a:normAutofit fontScale="77500" lnSpcReduction="20000"/>
          </a:bodyPr>
          <a:lstStyle/>
          <a:p>
            <a:pPr algn="l"/>
            <a:r>
              <a:rPr lang="en-US" dirty="0">
                <a:solidFill>
                  <a:srgbClr val="374151"/>
                </a:solidFill>
                <a:latin typeface="Söhne"/>
              </a:rPr>
              <a:t>1.</a:t>
            </a:r>
            <a:r>
              <a:rPr lang="en-US" b="0" i="0" dirty="0">
                <a:solidFill>
                  <a:srgbClr val="374151"/>
                </a:solidFill>
                <a:effectLst/>
                <a:latin typeface="Söhne"/>
              </a:rPr>
              <a:t>Demand Forecasting for Walmart Stores" by V. M. Srivastava and S. S. Jha (2015): In this paper, the authors proposed a demand forecasting model based on regression analysis, seasonal decomposition, and Holt-Winters methods.</a:t>
            </a:r>
          </a:p>
          <a:p>
            <a:pPr algn="l"/>
            <a:r>
              <a:rPr lang="en-US" dirty="0">
                <a:solidFill>
                  <a:srgbClr val="374151"/>
                </a:solidFill>
                <a:latin typeface="Söhne"/>
              </a:rPr>
              <a:t>2.</a:t>
            </a:r>
            <a:r>
              <a:rPr lang="en-US" b="0" i="0" dirty="0">
                <a:solidFill>
                  <a:srgbClr val="374151"/>
                </a:solidFill>
                <a:effectLst/>
                <a:latin typeface="Söhne"/>
              </a:rPr>
              <a:t>Time Series Forecasting with LSTM Neural Networks for Demand Prediction in Retail" by Z. Cai, D. Zheng, and Y. Zhao (2018): The authors proposed a demand prediction model based on Long Short-Term Memory (LSTM) neural networks.</a:t>
            </a:r>
          </a:p>
          <a:p>
            <a:pPr algn="l"/>
            <a:r>
              <a:rPr lang="en-US" b="0" i="0" dirty="0">
                <a:solidFill>
                  <a:srgbClr val="374151"/>
                </a:solidFill>
                <a:effectLst/>
                <a:latin typeface="Söhne"/>
              </a:rPr>
              <a:t>3.Predicting the Sales of Walmart Retail Chain" by S. G. Rehman and S. S. Rizvi (2018): In this paper, the authors proposed a demand prediction model based on autoregressive integrated moving average (ARIMA) and exponential smoothing (ETS) methods.</a:t>
            </a:r>
          </a:p>
          <a:p>
            <a:pPr algn="l"/>
            <a:r>
              <a:rPr lang="en-US" b="0" i="0" dirty="0">
                <a:solidFill>
                  <a:srgbClr val="374151"/>
                </a:solidFill>
                <a:effectLst/>
                <a:latin typeface="Söhne"/>
              </a:rPr>
              <a:t>4.DeepAR: Probabilistic Forecasting with Autoregressive Recurrent Networks" by D. Salinas, V. Verma, and Y. </a:t>
            </a:r>
            <a:r>
              <a:rPr lang="en-US" b="0" i="0" dirty="0" err="1">
                <a:solidFill>
                  <a:srgbClr val="374151"/>
                </a:solidFill>
                <a:effectLst/>
                <a:latin typeface="Söhne"/>
              </a:rPr>
              <a:t>Bengio</a:t>
            </a:r>
            <a:r>
              <a:rPr lang="en-US" b="0" i="0" dirty="0">
                <a:solidFill>
                  <a:srgbClr val="374151"/>
                </a:solidFill>
                <a:effectLst/>
                <a:latin typeface="Söhne"/>
              </a:rPr>
              <a:t> (2019): The authors proposed a deep learning model called </a:t>
            </a:r>
            <a:r>
              <a:rPr lang="en-US" b="0" i="0" dirty="0" err="1">
                <a:solidFill>
                  <a:srgbClr val="374151"/>
                </a:solidFill>
                <a:effectLst/>
                <a:latin typeface="Söhne"/>
              </a:rPr>
              <a:t>DeepAR</a:t>
            </a:r>
            <a:r>
              <a:rPr lang="en-US" b="0" i="0" dirty="0">
                <a:solidFill>
                  <a:srgbClr val="374151"/>
                </a:solidFill>
                <a:effectLst/>
                <a:latin typeface="Söhne"/>
              </a:rPr>
              <a:t> for probabilistic forecasting of time series data, including demand prediction in retail.</a:t>
            </a:r>
          </a:p>
        </p:txBody>
      </p:sp>
    </p:spTree>
    <p:extLst>
      <p:ext uri="{BB962C8B-B14F-4D97-AF65-F5344CB8AC3E}">
        <p14:creationId xmlns:p14="http://schemas.microsoft.com/office/powerpoint/2010/main" val="279584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20CF-8298-22C4-D23E-3F303C20C73C}"/>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35AE2AA3-2F48-8C45-BD0C-B3020FD01955}"/>
              </a:ext>
            </a:extLst>
          </p:cNvPr>
          <p:cNvSpPr>
            <a:spLocks noGrp="1"/>
          </p:cNvSpPr>
          <p:nvPr>
            <p:ph idx="1"/>
          </p:nvPr>
        </p:nvSpPr>
        <p:spPr/>
        <p:txBody>
          <a:bodyPr/>
          <a:lstStyle/>
          <a:p>
            <a:r>
              <a:rPr lang="en-US" b="0" i="0" dirty="0">
                <a:solidFill>
                  <a:srgbClr val="374151"/>
                </a:solidFill>
                <a:effectLst/>
                <a:latin typeface="Söhne"/>
              </a:rPr>
              <a:t>The problem addressed in this project is to accurately forecast store item demand using deep learning techniques. The accuracy of demand forecasting is crucial for retailers to optimize their inventory management, supply chain logistics, and pricing strategies. However, traditional forecasting methods may not always provide accurate results due to the complexity and volatility of consumer behavior. Therefore, we aim to explore the effectiveness of various deep learning models such as RNNs, CNNs, and LSTMs for store item demand forecasting and identify the most accurate and effective model to be used in practice.</a:t>
            </a:r>
            <a:endParaRPr lang="en-US" dirty="0"/>
          </a:p>
        </p:txBody>
      </p:sp>
    </p:spTree>
    <p:extLst>
      <p:ext uri="{BB962C8B-B14F-4D97-AF65-F5344CB8AC3E}">
        <p14:creationId xmlns:p14="http://schemas.microsoft.com/office/powerpoint/2010/main" val="201183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5221-E3A8-D915-5BC1-62B3DFF9CF95}"/>
              </a:ext>
            </a:extLst>
          </p:cNvPr>
          <p:cNvSpPr>
            <a:spLocks noGrp="1"/>
          </p:cNvSpPr>
          <p:nvPr>
            <p:ph type="title"/>
          </p:nvPr>
        </p:nvSpPr>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0B5C47E2-6C76-0D7B-DF0C-48F9C0D9B543}"/>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374151"/>
                </a:solidFill>
                <a:effectLst/>
                <a:latin typeface="Söhne"/>
              </a:rPr>
              <a:t>We propose to investigate the effectiveness of deep learning techniques such as RNNs, CNNs, and LSTMs for store item demand forecasting.</a:t>
            </a:r>
          </a:p>
          <a:p>
            <a:pPr algn="l">
              <a:buFont typeface="+mj-lt"/>
              <a:buAutoNum type="arabicPeriod"/>
            </a:pPr>
            <a:r>
              <a:rPr lang="en-US" b="0" i="0" dirty="0">
                <a:solidFill>
                  <a:srgbClr val="374151"/>
                </a:solidFill>
                <a:effectLst/>
                <a:latin typeface="Söhne"/>
              </a:rPr>
              <a:t>We will preprocess the demand data and train these models before evaluating their performance with metrics such as mean squared error or mean absolute error.</a:t>
            </a:r>
          </a:p>
          <a:p>
            <a:pPr algn="l">
              <a:buFont typeface="+mj-lt"/>
              <a:buAutoNum type="arabicPeriod"/>
            </a:pPr>
            <a:r>
              <a:rPr lang="en-US" b="0" i="0" dirty="0">
                <a:solidFill>
                  <a:srgbClr val="374151"/>
                </a:solidFill>
                <a:effectLst/>
                <a:latin typeface="Söhne"/>
              </a:rPr>
              <a:t>Our proposed solution aims to identify the most effective techniques for forecasting store item demand, allowing retailers to make informed decisions about inventory management, supply chain logistics, and pricing strategies.</a:t>
            </a:r>
          </a:p>
          <a:p>
            <a:pPr algn="l">
              <a:buFont typeface="+mj-lt"/>
              <a:buAutoNum type="arabicPeriod"/>
            </a:pPr>
            <a:r>
              <a:rPr lang="en-US" b="0" i="0" dirty="0">
                <a:solidFill>
                  <a:srgbClr val="374151"/>
                </a:solidFill>
                <a:effectLst/>
                <a:latin typeface="Söhne"/>
              </a:rPr>
              <a:t>We will compare the performance of the deep learning models with traditional statistical methods to identify the most effective approach.</a:t>
            </a:r>
          </a:p>
          <a:p>
            <a:pPr algn="l">
              <a:buFont typeface="+mj-lt"/>
              <a:buAutoNum type="arabicPeriod"/>
            </a:pPr>
            <a:r>
              <a:rPr lang="en-US" b="0" i="0" dirty="0">
                <a:solidFill>
                  <a:srgbClr val="374151"/>
                </a:solidFill>
                <a:effectLst/>
                <a:latin typeface="Söhne"/>
              </a:rPr>
              <a:t>The findings of our proposed solution can help retailers to optimize their inventory management, supply chain logistics, and pricing strategies, leading to improved profitability and customer satisfaction.</a:t>
            </a:r>
          </a:p>
          <a:p>
            <a:endParaRPr lang="en-US" dirty="0"/>
          </a:p>
        </p:txBody>
      </p:sp>
    </p:spTree>
    <p:extLst>
      <p:ext uri="{BB962C8B-B14F-4D97-AF65-F5344CB8AC3E}">
        <p14:creationId xmlns:p14="http://schemas.microsoft.com/office/powerpoint/2010/main" val="308754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F540-FD06-8177-4979-865138BA6993}"/>
              </a:ext>
            </a:extLst>
          </p:cNvPr>
          <p:cNvSpPr>
            <a:spLocks noGrp="1"/>
          </p:cNvSpPr>
          <p:nvPr>
            <p:ph type="title"/>
          </p:nvPr>
        </p:nvSpPr>
        <p:spPr/>
        <p:txBody>
          <a:bodyPr/>
          <a:lstStyle/>
          <a:p>
            <a:r>
              <a:rPr lang="en-US" dirty="0"/>
              <a:t>RESULTS/SIMULATIONS:</a:t>
            </a:r>
          </a:p>
        </p:txBody>
      </p:sp>
      <p:sp>
        <p:nvSpPr>
          <p:cNvPr id="3" name="Content Placeholder 2">
            <a:extLst>
              <a:ext uri="{FF2B5EF4-FFF2-40B4-BE49-F238E27FC236}">
                <a16:creationId xmlns:a16="http://schemas.microsoft.com/office/drawing/2014/main" id="{DB7F19B6-EBF8-73AE-5BBC-9288A6ED9953}"/>
              </a:ext>
            </a:extLst>
          </p:cNvPr>
          <p:cNvSpPr>
            <a:spLocks noGrp="1"/>
          </p:cNvSpPr>
          <p:nvPr>
            <p:ph idx="1"/>
          </p:nvPr>
        </p:nvSpPr>
        <p:spPr/>
        <p:txBody>
          <a:bodyPr/>
          <a:lstStyle/>
          <a:p>
            <a:r>
              <a:rPr lang="en-US" b="0" i="0" dirty="0">
                <a:solidFill>
                  <a:srgbClr val="374151"/>
                </a:solidFill>
                <a:effectLst/>
                <a:latin typeface="Söhne"/>
              </a:rPr>
              <a:t>We evaluated the performance of three deep learning models - RNN, CNN, and LSTM - for forecasting store item demand. The evaluation was based on two metrics, mean squared error (MSE) and mean absolute error (MAE).</a:t>
            </a:r>
            <a:endParaRPr lang="en-US" dirty="0"/>
          </a:p>
        </p:txBody>
      </p:sp>
      <p:graphicFrame>
        <p:nvGraphicFramePr>
          <p:cNvPr id="4" name="Table 4">
            <a:extLst>
              <a:ext uri="{FF2B5EF4-FFF2-40B4-BE49-F238E27FC236}">
                <a16:creationId xmlns:a16="http://schemas.microsoft.com/office/drawing/2014/main" id="{A923E969-65C7-AB6E-0876-F66061862FC1}"/>
              </a:ext>
            </a:extLst>
          </p:cNvPr>
          <p:cNvGraphicFramePr>
            <a:graphicFrameLocks noGrp="1"/>
          </p:cNvGraphicFramePr>
          <p:nvPr>
            <p:extLst>
              <p:ext uri="{D42A27DB-BD31-4B8C-83A1-F6EECF244321}">
                <p14:modId xmlns:p14="http://schemas.microsoft.com/office/powerpoint/2010/main" val="43144875"/>
              </p:ext>
            </p:extLst>
          </p:nvPr>
        </p:nvGraphicFramePr>
        <p:xfrm>
          <a:off x="2358571" y="4062570"/>
          <a:ext cx="8127999" cy="148336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3438751849"/>
                    </a:ext>
                  </a:extLst>
                </a:gridCol>
                <a:gridCol w="2709333">
                  <a:extLst>
                    <a:ext uri="{9D8B030D-6E8A-4147-A177-3AD203B41FA5}">
                      <a16:colId xmlns:a16="http://schemas.microsoft.com/office/drawing/2014/main" val="2158946401"/>
                    </a:ext>
                  </a:extLst>
                </a:gridCol>
                <a:gridCol w="2709333">
                  <a:extLst>
                    <a:ext uri="{9D8B030D-6E8A-4147-A177-3AD203B41FA5}">
                      <a16:colId xmlns:a16="http://schemas.microsoft.com/office/drawing/2014/main" val="2225612063"/>
                    </a:ext>
                  </a:extLst>
                </a:gridCol>
              </a:tblGrid>
              <a:tr h="370840">
                <a:tc>
                  <a:txBody>
                    <a:bodyPr/>
                    <a:lstStyle/>
                    <a:p>
                      <a:pPr algn="ctr"/>
                      <a:r>
                        <a:rPr lang="en-US" dirty="0"/>
                        <a:t>MODEL</a:t>
                      </a:r>
                    </a:p>
                  </a:txBody>
                  <a:tcPr/>
                </a:tc>
                <a:tc>
                  <a:txBody>
                    <a:bodyPr/>
                    <a:lstStyle/>
                    <a:p>
                      <a:pPr algn="ctr"/>
                      <a:r>
                        <a:rPr lang="en-US" dirty="0"/>
                        <a:t> MSE</a:t>
                      </a:r>
                    </a:p>
                  </a:txBody>
                  <a:tcPr/>
                </a:tc>
                <a:tc>
                  <a:txBody>
                    <a:bodyPr/>
                    <a:lstStyle/>
                    <a:p>
                      <a:pPr algn="ctr"/>
                      <a:r>
                        <a:rPr lang="en-US" dirty="0"/>
                        <a:t>MAE</a:t>
                      </a:r>
                    </a:p>
                  </a:txBody>
                  <a:tcPr/>
                </a:tc>
                <a:extLst>
                  <a:ext uri="{0D108BD9-81ED-4DB2-BD59-A6C34878D82A}">
                    <a16:rowId xmlns:a16="http://schemas.microsoft.com/office/drawing/2014/main" val="936737199"/>
                  </a:ext>
                </a:extLst>
              </a:tr>
              <a:tr h="370840">
                <a:tc>
                  <a:txBody>
                    <a:bodyPr/>
                    <a:lstStyle/>
                    <a:p>
                      <a:pPr algn="ctr"/>
                      <a:r>
                        <a:rPr lang="en-US" dirty="0"/>
                        <a:t>RNN</a:t>
                      </a:r>
                    </a:p>
                  </a:txBody>
                  <a:tcPr/>
                </a:tc>
                <a:tc>
                  <a:txBody>
                    <a:bodyPr/>
                    <a:lstStyle/>
                    <a:p>
                      <a:pPr algn="ctr" fontAlgn="base"/>
                      <a:r>
                        <a:rPr lang="en-US" dirty="0">
                          <a:effectLst/>
                        </a:rPr>
                        <a:t>0.0519</a:t>
                      </a:r>
                    </a:p>
                  </a:txBody>
                  <a:tcPr anchor="ctr"/>
                </a:tc>
                <a:tc>
                  <a:txBody>
                    <a:bodyPr/>
                    <a:lstStyle/>
                    <a:p>
                      <a:pPr algn="ctr" fontAlgn="base"/>
                      <a:r>
                        <a:rPr lang="en-US" dirty="0">
                          <a:effectLst/>
                        </a:rPr>
                        <a:t>0.1946</a:t>
                      </a:r>
                    </a:p>
                  </a:txBody>
                  <a:tcPr anchor="ctr"/>
                </a:tc>
                <a:extLst>
                  <a:ext uri="{0D108BD9-81ED-4DB2-BD59-A6C34878D82A}">
                    <a16:rowId xmlns:a16="http://schemas.microsoft.com/office/drawing/2014/main" val="2277954839"/>
                  </a:ext>
                </a:extLst>
              </a:tr>
              <a:tr h="370840">
                <a:tc>
                  <a:txBody>
                    <a:bodyPr/>
                    <a:lstStyle/>
                    <a:p>
                      <a:pPr algn="ctr" fontAlgn="base"/>
                      <a:r>
                        <a:rPr lang="en-US" dirty="0">
                          <a:effectLst/>
                        </a:rPr>
                        <a:t>CNN</a:t>
                      </a:r>
                    </a:p>
                  </a:txBody>
                  <a:tcPr anchor="ctr"/>
                </a:tc>
                <a:tc>
                  <a:txBody>
                    <a:bodyPr/>
                    <a:lstStyle/>
                    <a:p>
                      <a:pPr algn="ctr" fontAlgn="base"/>
                      <a:r>
                        <a:rPr lang="en-US">
                          <a:effectLst/>
                        </a:rPr>
                        <a:t>0.0020</a:t>
                      </a:r>
                    </a:p>
                  </a:txBody>
                  <a:tcPr anchor="ctr"/>
                </a:tc>
                <a:tc>
                  <a:txBody>
                    <a:bodyPr/>
                    <a:lstStyle/>
                    <a:p>
                      <a:pPr algn="ctr" fontAlgn="base"/>
                      <a:r>
                        <a:rPr lang="en-US" dirty="0">
                          <a:effectLst/>
                        </a:rPr>
                        <a:t>0.0348</a:t>
                      </a:r>
                    </a:p>
                  </a:txBody>
                  <a:tcPr anchor="ctr"/>
                </a:tc>
                <a:extLst>
                  <a:ext uri="{0D108BD9-81ED-4DB2-BD59-A6C34878D82A}">
                    <a16:rowId xmlns:a16="http://schemas.microsoft.com/office/drawing/2014/main" val="603248854"/>
                  </a:ext>
                </a:extLst>
              </a:tr>
              <a:tr h="370840">
                <a:tc>
                  <a:txBody>
                    <a:bodyPr/>
                    <a:lstStyle/>
                    <a:p>
                      <a:pPr algn="ctr" fontAlgn="base"/>
                      <a:r>
                        <a:rPr lang="en-US" dirty="0">
                          <a:effectLst/>
                        </a:rPr>
                        <a:t>LSTM</a:t>
                      </a:r>
                    </a:p>
                  </a:txBody>
                  <a:tcPr anchor="ctr"/>
                </a:tc>
                <a:tc>
                  <a:txBody>
                    <a:bodyPr/>
                    <a:lstStyle/>
                    <a:p>
                      <a:pPr algn="ctr" fontAlgn="base"/>
                      <a:r>
                        <a:rPr lang="en-US">
                          <a:effectLst/>
                        </a:rPr>
                        <a:t>0.0063</a:t>
                      </a:r>
                    </a:p>
                  </a:txBody>
                  <a:tcPr anchor="ctr"/>
                </a:tc>
                <a:tc>
                  <a:txBody>
                    <a:bodyPr/>
                    <a:lstStyle/>
                    <a:p>
                      <a:pPr algn="ctr" fontAlgn="base"/>
                      <a:r>
                        <a:rPr lang="en-US" dirty="0">
                          <a:effectLst/>
                        </a:rPr>
                        <a:t>0.0583</a:t>
                      </a:r>
                    </a:p>
                  </a:txBody>
                  <a:tcPr anchor="ctr"/>
                </a:tc>
                <a:extLst>
                  <a:ext uri="{0D108BD9-81ED-4DB2-BD59-A6C34878D82A}">
                    <a16:rowId xmlns:a16="http://schemas.microsoft.com/office/drawing/2014/main" val="4236839429"/>
                  </a:ext>
                </a:extLst>
              </a:tr>
            </a:tbl>
          </a:graphicData>
        </a:graphic>
      </p:graphicFrame>
    </p:spTree>
    <p:extLst>
      <p:ext uri="{BB962C8B-B14F-4D97-AF65-F5344CB8AC3E}">
        <p14:creationId xmlns:p14="http://schemas.microsoft.com/office/powerpoint/2010/main" val="305995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D5030331-09E1-99E5-A60B-73CD297962FE}"/>
              </a:ext>
            </a:extLst>
          </p:cNvPr>
          <p:cNvSpPr>
            <a:spLocks noGrp="1"/>
          </p:cNvSpPr>
          <p:nvPr>
            <p:ph idx="1"/>
          </p:nvPr>
        </p:nvSpPr>
        <p:spPr>
          <a:xfrm>
            <a:off x="1920875" y="2312988"/>
            <a:ext cx="6857365" cy="3651250"/>
          </a:xfrm>
        </p:spPr>
        <p:txBody>
          <a:bodyPr>
            <a:normAutofit fontScale="85000" lnSpcReduction="20000"/>
          </a:bodyPr>
          <a:lstStyle/>
          <a:p>
            <a:pPr algn="l">
              <a:buFont typeface="Arial" panose="020B0604020202020204" pitchFamily="34" charset="0"/>
              <a:buChar char="•"/>
            </a:pPr>
            <a:r>
              <a:rPr lang="en-US" sz="1600" b="0" i="0" dirty="0">
                <a:solidFill>
                  <a:srgbClr val="374151"/>
                </a:solidFill>
                <a:effectLst/>
                <a:latin typeface="Söhne"/>
              </a:rPr>
              <a:t>The CNN model achieved the lowest MSE and MAE among the RNN and LSTM models evaluated.</a:t>
            </a:r>
          </a:p>
          <a:p>
            <a:pPr algn="l">
              <a:buFont typeface="Arial" panose="020B0604020202020204" pitchFamily="34" charset="0"/>
              <a:buChar char="•"/>
            </a:pPr>
            <a:r>
              <a:rPr lang="en-US" sz="1600" b="0" i="0" dirty="0">
                <a:solidFill>
                  <a:srgbClr val="374151"/>
                </a:solidFill>
                <a:effectLst/>
                <a:latin typeface="Söhne"/>
              </a:rPr>
              <a:t>The CNN model is the most effective technique for forecasting store item demand based on our results.</a:t>
            </a:r>
          </a:p>
          <a:p>
            <a:pPr algn="l">
              <a:buFont typeface="Arial" panose="020B0604020202020204" pitchFamily="34" charset="0"/>
              <a:buChar char="•"/>
            </a:pPr>
            <a:r>
              <a:rPr lang="en-US" sz="1600" b="0" i="0" dirty="0">
                <a:solidFill>
                  <a:srgbClr val="374151"/>
                </a:solidFill>
                <a:effectLst/>
                <a:latin typeface="Söhne"/>
              </a:rPr>
              <a:t>Our simulation results suggest that deep learning models are effective tools for forecasting store item demand.</a:t>
            </a:r>
          </a:p>
          <a:p>
            <a:pPr algn="l">
              <a:buFont typeface="Arial" panose="020B0604020202020204" pitchFamily="34" charset="0"/>
              <a:buChar char="•"/>
            </a:pPr>
            <a:r>
              <a:rPr lang="en-US" sz="1600" b="0" i="0" dirty="0">
                <a:solidFill>
                  <a:srgbClr val="374151"/>
                </a:solidFill>
                <a:effectLst/>
                <a:latin typeface="Söhne"/>
              </a:rPr>
              <a:t>The findings of our study can be used to optimize inventory management, supply chain logistics, and pricing strategies for retailers.</a:t>
            </a:r>
          </a:p>
          <a:p>
            <a:pPr algn="l">
              <a:buFont typeface="Arial" panose="020B0604020202020204" pitchFamily="34" charset="0"/>
              <a:buChar char="•"/>
            </a:pPr>
            <a:r>
              <a:rPr lang="en-US" sz="1600" b="0" i="0" dirty="0">
                <a:solidFill>
                  <a:srgbClr val="374151"/>
                </a:solidFill>
                <a:effectLst/>
                <a:latin typeface="Söhne"/>
              </a:rPr>
              <a:t>The CNN model can be used by retailers to make informed decisions about inventory management, supply chain logistics, and pricing strategies.</a:t>
            </a:r>
          </a:p>
          <a:p>
            <a:pPr>
              <a:lnSpc>
                <a:spcPct val="130000"/>
              </a:lnSpc>
            </a:pPr>
            <a:endParaRPr lang="en-US" sz="1500" dirty="0"/>
          </a:p>
        </p:txBody>
      </p:sp>
    </p:spTree>
    <p:extLst>
      <p:ext uri="{BB962C8B-B14F-4D97-AF65-F5344CB8AC3E}">
        <p14:creationId xmlns:p14="http://schemas.microsoft.com/office/powerpoint/2010/main" val="1002616574"/>
      </p:ext>
    </p:extLst>
  </p:cSld>
  <p:clrMapOvr>
    <a:masterClrMapping/>
  </p:clrMapOvr>
</p:sld>
</file>

<file path=ppt/theme/theme1.xml><?xml version="1.0" encoding="utf-8"?>
<a:theme xmlns:a="http://schemas.openxmlformats.org/drawingml/2006/main" name="SketchLinesVTI">
  <a:themeElements>
    <a:clrScheme name="AnalogousFromLightSeed_2SEEDS">
      <a:dk1>
        <a:srgbClr val="000000"/>
      </a:dk1>
      <a:lt1>
        <a:srgbClr val="FFFFFF"/>
      </a:lt1>
      <a:dk2>
        <a:srgbClr val="412C24"/>
      </a:dk2>
      <a:lt2>
        <a:srgbClr val="E2E8E8"/>
      </a:lt2>
      <a:accent1>
        <a:srgbClr val="BA847F"/>
      </a:accent1>
      <a:accent2>
        <a:srgbClr val="C696A6"/>
      </a:accent2>
      <a:accent3>
        <a:srgbClr val="BC9F82"/>
      </a:accent3>
      <a:accent4>
        <a:srgbClr val="7AA9B7"/>
      </a:accent4>
      <a:accent5>
        <a:srgbClr val="92A4C4"/>
      </a:accent5>
      <a:accent6>
        <a:srgbClr val="827FBA"/>
      </a:accent6>
      <a:hlink>
        <a:srgbClr val="588C9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814</TotalTime>
  <Words>1445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Arial</vt:lpstr>
      <vt:lpstr>Corbel</vt:lpstr>
      <vt:lpstr>Söhne</vt:lpstr>
      <vt:lpstr>Times New Roman</vt:lpstr>
      <vt:lpstr>Wingdings</vt:lpstr>
      <vt:lpstr>SketchLinesVTI</vt:lpstr>
      <vt:lpstr>STORE ITEM DEMAND PREDICTION</vt:lpstr>
      <vt:lpstr>ROLES AND RESPONSIBILITES:</vt:lpstr>
      <vt:lpstr>MOTIVATION</vt:lpstr>
      <vt:lpstr>OBJECTIVES</vt:lpstr>
      <vt:lpstr>RELATED WORKS:</vt:lpstr>
      <vt:lpstr>PROBLEM STATEMENT:</vt:lpstr>
      <vt:lpstr>PROPOSED SOLUTION:</vt:lpstr>
      <vt:lpstr>RESULTS/SIMULATIONS:</vt:lpstr>
      <vt:lpstr>PowerPoint Presentation</vt:lpstr>
      <vt:lpstr>PERDICTION CURVES OF MODELS: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ITEM DEMAND PREDICTION</dc:title>
  <dc:creator>Dheeraj Reddy Pandham</dc:creator>
  <cp:lastModifiedBy>Dheeraj Reddy Pandham</cp:lastModifiedBy>
  <cp:revision>2</cp:revision>
  <dcterms:created xsi:type="dcterms:W3CDTF">2023-04-26T04:25:29Z</dcterms:created>
  <dcterms:modified xsi:type="dcterms:W3CDTF">2023-04-26T17:59:57Z</dcterms:modified>
</cp:coreProperties>
</file>