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146847065" r:id="rId15"/>
    <p:sldId id="2146847066" r:id="rId16"/>
    <p:sldId id="2146847067" r:id="rId17"/>
    <p:sldId id="268" r:id="rId18"/>
    <p:sldId id="2146847055"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TRAVEL PLANNER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PUPPALA HARISH-KHATRIYA COLLEGE OF ENGINEERING-CIVIL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C576C-AEC3-5321-D578-75FECE5C139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AC00120-4DDD-91E6-A0D9-FC72F6C3B03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C530763-FEA3-2131-B4EA-69D1A2343A59}"/>
              </a:ext>
            </a:extLst>
          </p:cNvPr>
          <p:cNvPicPr>
            <a:picLocks noGrp="1" noChangeAspect="1"/>
          </p:cNvPicPr>
          <p:nvPr>
            <p:ph idx="1"/>
          </p:nvPr>
        </p:nvPicPr>
        <p:blipFill>
          <a:blip r:embed="rId2"/>
          <a:stretch>
            <a:fillRect/>
          </a:stretch>
        </p:blipFill>
        <p:spPr>
          <a:xfrm>
            <a:off x="581192" y="1301750"/>
            <a:ext cx="9671147" cy="5263942"/>
          </a:xfrm>
        </p:spPr>
      </p:pic>
    </p:spTree>
    <p:extLst>
      <p:ext uri="{BB962C8B-B14F-4D97-AF65-F5344CB8AC3E}">
        <p14:creationId xmlns:p14="http://schemas.microsoft.com/office/powerpoint/2010/main" val="2919632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A1520-7672-CA25-AEB4-32DD2A14FFE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A4D3D45-57A4-9F0B-FA15-2B50CE2B34D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D2CE1E6-5ED6-D175-87EB-F004671FF797}"/>
              </a:ext>
            </a:extLst>
          </p:cNvPr>
          <p:cNvPicPr>
            <a:picLocks noGrp="1" noChangeAspect="1"/>
          </p:cNvPicPr>
          <p:nvPr>
            <p:ph idx="1"/>
          </p:nvPr>
        </p:nvPicPr>
        <p:blipFill>
          <a:blip r:embed="rId2"/>
          <a:stretch>
            <a:fillRect/>
          </a:stretch>
        </p:blipFill>
        <p:spPr>
          <a:xfrm>
            <a:off x="581192" y="1301750"/>
            <a:ext cx="9671147" cy="5323902"/>
          </a:xfrm>
        </p:spPr>
      </p:pic>
    </p:spTree>
    <p:extLst>
      <p:ext uri="{BB962C8B-B14F-4D97-AF65-F5344CB8AC3E}">
        <p14:creationId xmlns:p14="http://schemas.microsoft.com/office/powerpoint/2010/main" val="1398320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9FDE3-F940-1A0A-A055-937ED234567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48FBE61-9AEE-59B4-AEFE-6F2F1811CB8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EE127DA-2873-FCE4-1177-338D71385604}"/>
              </a:ext>
            </a:extLst>
          </p:cNvPr>
          <p:cNvPicPr>
            <a:picLocks noGrp="1" noChangeAspect="1"/>
          </p:cNvPicPr>
          <p:nvPr>
            <p:ph idx="1"/>
          </p:nvPr>
        </p:nvPicPr>
        <p:blipFill>
          <a:blip r:embed="rId2"/>
          <a:stretch>
            <a:fillRect/>
          </a:stretch>
        </p:blipFill>
        <p:spPr>
          <a:xfrm>
            <a:off x="359764" y="1301749"/>
            <a:ext cx="9892575" cy="5159011"/>
          </a:xfrm>
        </p:spPr>
      </p:pic>
    </p:spTree>
    <p:extLst>
      <p:ext uri="{BB962C8B-B14F-4D97-AF65-F5344CB8AC3E}">
        <p14:creationId xmlns:p14="http://schemas.microsoft.com/office/powerpoint/2010/main" val="130819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F9490-876D-2CDF-8B74-5CFE56B1861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1BD71EA-5940-C1B8-4546-1411BBB0B15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93DF5C12-C624-DCF1-97EF-709EC99EFC87}"/>
              </a:ext>
            </a:extLst>
          </p:cNvPr>
          <p:cNvPicPr>
            <a:picLocks noGrp="1" noChangeAspect="1"/>
          </p:cNvPicPr>
          <p:nvPr>
            <p:ph idx="1"/>
          </p:nvPr>
        </p:nvPicPr>
        <p:blipFill>
          <a:blip r:embed="rId2"/>
          <a:stretch>
            <a:fillRect/>
          </a:stretch>
        </p:blipFill>
        <p:spPr>
          <a:xfrm>
            <a:off x="581192" y="1301750"/>
            <a:ext cx="9671147" cy="5308912"/>
          </a:xfrm>
        </p:spPr>
      </p:pic>
    </p:spTree>
    <p:extLst>
      <p:ext uri="{BB962C8B-B14F-4D97-AF65-F5344CB8AC3E}">
        <p14:creationId xmlns:p14="http://schemas.microsoft.com/office/powerpoint/2010/main" val="129202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A Travel Planner Agent is a assistant that helps users plan trips Preferences and budget free.it tailors personalized travel plans. It smooth travel </a:t>
            </a:r>
            <a:r>
              <a:rPr lang="en-US" sz="2000" dirty="0" err="1"/>
              <a:t>experience.This</a:t>
            </a:r>
            <a:r>
              <a:rPr lang="en-US" sz="2000" dirty="0"/>
              <a:t> smart assistant transforms complex travel planning into a </a:t>
            </a:r>
            <a:r>
              <a:rPr lang="en-US" sz="2000" dirty="0" err="1"/>
              <a:t>seamless,enjoyable</a:t>
            </a:r>
            <a:r>
              <a:rPr lang="en-US" sz="2000" dirty="0"/>
              <a:t> process.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dirty="0"/>
              <a:t>The future scope of the “Travel Planner Agent” Real time data sources for dynamic updates, enhancing natural language interaction for more intuitive user input, and supporting personalized, multi model, and group travel planning, Expanding agent capabilities, improving </a:t>
            </a:r>
            <a:r>
              <a:rPr lang="en-US" dirty="0" err="1"/>
              <a:t>explanability,and</a:t>
            </a:r>
            <a:r>
              <a:rPr lang="en-US" dirty="0"/>
              <a:t> adding user profiling will increase trust and usability. Long-term, the system can evolve into a fully autonomous travel assistant that proactively manages and optimizes trip with minimal user intervention.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8F3C408-077D-0273-6D30-FA7F4A40458F}"/>
              </a:ext>
            </a:extLst>
          </p:cNvPr>
          <p:cNvPicPr>
            <a:picLocks noGrp="1" noChangeAspect="1"/>
          </p:cNvPicPr>
          <p:nvPr>
            <p:ph idx="1"/>
          </p:nvPr>
        </p:nvPicPr>
        <p:blipFill>
          <a:blip r:embed="rId2"/>
          <a:stretch>
            <a:fillRect/>
          </a:stretch>
        </p:blipFill>
        <p:spPr>
          <a:xfrm>
            <a:off x="950309" y="1376700"/>
            <a:ext cx="9123081" cy="5188991"/>
          </a:xfr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1153915E-336B-F8CC-20BF-AE64A8EE9B99}"/>
              </a:ext>
            </a:extLst>
          </p:cNvPr>
          <p:cNvPicPr>
            <a:picLocks noGrp="1" noChangeAspect="1"/>
          </p:cNvPicPr>
          <p:nvPr>
            <p:ph idx="1"/>
          </p:nvPr>
        </p:nvPicPr>
        <p:blipFill>
          <a:blip r:embed="rId2"/>
          <a:stretch>
            <a:fillRect/>
          </a:stretch>
        </p:blipFill>
        <p:spPr>
          <a:xfrm>
            <a:off x="470624" y="1232452"/>
            <a:ext cx="9497835" cy="5168348"/>
          </a:xfr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64936C27-4EF4-925B-46D5-DD3E8633BE7C}"/>
              </a:ext>
            </a:extLst>
          </p:cNvPr>
          <p:cNvPicPr>
            <a:picLocks noGrp="1" noChangeAspect="1"/>
          </p:cNvPicPr>
          <p:nvPr>
            <p:ph idx="1"/>
          </p:nvPr>
        </p:nvPicPr>
        <p:blipFill>
          <a:blip r:embed="rId2"/>
          <a:stretch>
            <a:fillRect/>
          </a:stretch>
        </p:blipFill>
        <p:spPr>
          <a:xfrm>
            <a:off x="254834" y="1301749"/>
            <a:ext cx="9997506" cy="5368873"/>
          </a:xfr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dirty="0"/>
              <a:t>A Travel Planner Agent is an AI-powered assistant that helps users plan trips efficiently and intelligently. It uses real-time data to suggest destinations, build itineraries, and recommend transport and accommodation options. By understanding user preferences, budgets, and constraints, it tailors personalized travel plans. Integrated with maps, weather updates, and local guides, it ensures a smooth travel experience. The agent can also manage bookings, alert users to changes, and optimize schedules on the go. This smart assistant transforms complex travel planning into a seamless, enjoyable process.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Calibri"/>
              <a:cs typeface="Calibri"/>
            </a:endParaRPr>
          </a:p>
          <a:p>
            <a:pPr marL="305435" indent="-305435"/>
            <a:r>
              <a:rPr lang="en-IN" sz="1600" dirty="0">
                <a:latin typeface="Calibri"/>
                <a:ea typeface="+mn-lt"/>
                <a:cs typeface="+mn-lt"/>
              </a:rPr>
              <a:t>it uses real-time data suggest </a:t>
            </a:r>
            <a:r>
              <a:rPr lang="en-IN" sz="1600" dirty="0" err="1">
                <a:latin typeface="Calibri"/>
                <a:ea typeface="+mn-lt"/>
                <a:cs typeface="+mn-lt"/>
              </a:rPr>
              <a:t>destinations,build</a:t>
            </a:r>
            <a:r>
              <a:rPr lang="en-IN" sz="1600" dirty="0">
                <a:latin typeface="Calibri"/>
                <a:ea typeface="+mn-lt"/>
                <a:cs typeface="+mn-lt"/>
              </a:rPr>
              <a:t> </a:t>
            </a:r>
            <a:r>
              <a:rPr lang="en-IN" sz="1600" dirty="0" err="1">
                <a:latin typeface="Calibri"/>
                <a:ea typeface="+mn-lt"/>
                <a:cs typeface="+mn-lt"/>
              </a:rPr>
              <a:t>itineraries,and</a:t>
            </a:r>
            <a:r>
              <a:rPr lang="en-IN" sz="1600" dirty="0">
                <a:latin typeface="Calibri"/>
                <a:ea typeface="+mn-lt"/>
                <a:cs typeface="+mn-lt"/>
              </a:rPr>
              <a:t> transport and </a:t>
            </a:r>
            <a:r>
              <a:rPr lang="en-IN" sz="1600" dirty="0" err="1">
                <a:latin typeface="Calibri"/>
                <a:ea typeface="+mn-lt"/>
                <a:cs typeface="+mn-lt"/>
              </a:rPr>
              <a:t>accomdation</a:t>
            </a:r>
            <a:r>
              <a:rPr lang="en-IN" sz="1600" dirty="0">
                <a:latin typeface="Calibri"/>
                <a:ea typeface="+mn-lt"/>
                <a:cs typeface="+mn-lt"/>
              </a:rPr>
              <a:t> options. By understanding user preferences ,budgets. Integrated with maps ,weather updates.it ensures a </a:t>
            </a:r>
            <a:r>
              <a:rPr lang="en-IN" sz="1600" dirty="0" err="1">
                <a:latin typeface="Calibri"/>
                <a:ea typeface="+mn-lt"/>
                <a:cs typeface="+mn-lt"/>
              </a:rPr>
              <a:t>smoth</a:t>
            </a:r>
            <a:r>
              <a:rPr lang="en-IN" sz="1600" dirty="0">
                <a:latin typeface="Calibri"/>
                <a:ea typeface="+mn-lt"/>
                <a:cs typeface="+mn-lt"/>
              </a:rPr>
              <a:t> travel </a:t>
            </a:r>
            <a:r>
              <a:rPr lang="en-IN" sz="1600" dirty="0" err="1">
                <a:latin typeface="Calibri"/>
                <a:ea typeface="+mn-lt"/>
                <a:cs typeface="+mn-lt"/>
              </a:rPr>
              <a:t>experience.This</a:t>
            </a:r>
            <a:r>
              <a:rPr lang="en-IN" sz="1600" dirty="0">
                <a:latin typeface="Calibri"/>
                <a:ea typeface="+mn-lt"/>
                <a:cs typeface="+mn-lt"/>
              </a:rPr>
              <a:t> smart assistant transforms complex travel planning into a seamless, enjoyable process</a:t>
            </a:r>
            <a:r>
              <a:rPr lang="en-IN" sz="1600" b="1" dirty="0">
                <a:latin typeface="Calibri"/>
                <a:ea typeface="+mn-lt"/>
                <a:cs typeface="+mn-lt"/>
              </a:rPr>
              <a:t>.</a:t>
            </a:r>
            <a:endParaRPr lang="en-IN" sz="1600" b="1" dirty="0">
              <a:latin typeface="Calibri"/>
              <a:ea typeface="+mn-lt"/>
              <a:cs typeface="Calibri"/>
            </a:endParaRPr>
          </a:p>
          <a:p>
            <a:pPr marL="0" indent="0">
              <a:buNone/>
            </a:pPr>
            <a:endParaRPr lang="en-IN" sz="1600" b="1" dirty="0">
              <a:latin typeface="Calibri"/>
              <a:cs typeface="Calibri"/>
            </a:endParaRPr>
          </a:p>
          <a:p>
            <a:pPr marL="305435" indent="-305435"/>
            <a:r>
              <a:rPr lang="en-IN" sz="1600" b="1" dirty="0">
                <a:latin typeface="Calibri"/>
                <a:ea typeface="+mn-lt"/>
                <a:cs typeface="+mn-lt"/>
              </a:rPr>
              <a:t>Deployment:</a:t>
            </a:r>
            <a:endParaRPr lang="en-IN" sz="1600" b="1" dirty="0">
              <a:latin typeface="Calibri"/>
              <a:cs typeface="Calibri"/>
            </a:endParaRPr>
          </a:p>
          <a:p>
            <a:pPr marL="324485" lvl="1" indent="0">
              <a:buNone/>
            </a:pPr>
            <a:r>
              <a:rPr lang="en-IN" sz="1600" b="1" dirty="0">
                <a:latin typeface="Calibri"/>
                <a:ea typeface="+mn-lt"/>
                <a:cs typeface="+mn-lt"/>
              </a:rPr>
              <a:t> </a:t>
            </a:r>
            <a:r>
              <a:rPr lang="en-IN" sz="1600" dirty="0">
                <a:latin typeface="Calibri"/>
                <a:ea typeface="+mn-lt"/>
                <a:cs typeface="+mn-lt"/>
              </a:rPr>
              <a:t>Travel Agent Ai –powered assistant that helps users plan trips  efficiently and intelligently.</a:t>
            </a:r>
          </a:p>
          <a:p>
            <a:pPr marL="629920" lvl="1" indent="-305435"/>
            <a:endParaRPr lang="en-IN" sz="1600" b="1" dirty="0">
              <a:latin typeface="Calibri"/>
              <a:cs typeface="Calibri"/>
            </a:endParaRPr>
          </a:p>
          <a:p>
            <a:pPr marL="305435" indent="-305435"/>
            <a:r>
              <a:rPr lang="en-IN" sz="1600" b="1" dirty="0">
                <a:latin typeface="Calibri"/>
                <a:ea typeface="+mn-lt"/>
                <a:cs typeface="+mn-lt"/>
              </a:rPr>
              <a:t>Evaluation:</a:t>
            </a:r>
          </a:p>
          <a:p>
            <a:pPr marL="0" indent="0">
              <a:buNone/>
            </a:pPr>
            <a:r>
              <a:rPr lang="en-IN" sz="1600" b="1" dirty="0">
                <a:latin typeface="Calibri"/>
                <a:ea typeface="+mn-lt"/>
                <a:cs typeface="+mn-lt"/>
              </a:rPr>
              <a:t>        </a:t>
            </a:r>
            <a:r>
              <a:rPr lang="en-IN" sz="1600" dirty="0">
                <a:latin typeface="Calibri"/>
                <a:ea typeface="+mn-lt"/>
                <a:cs typeface="+mn-lt"/>
              </a:rPr>
              <a:t>This Travel Agent collect and process large amounts of data from various sources to identify challenges.</a:t>
            </a:r>
          </a:p>
          <a:p>
            <a:pPr marL="0" indent="0">
              <a:buNone/>
            </a:pPr>
            <a:r>
              <a:rPr lang="en-IN" sz="1600" b="1" dirty="0">
                <a:latin typeface="Calibri"/>
                <a:ea typeface="+mn-lt"/>
                <a:cs typeface="+mn-lt"/>
              </a:rPr>
              <a:t>        </a:t>
            </a:r>
          </a:p>
          <a:p>
            <a:pPr marL="305435" indent="-305435"/>
            <a:endParaRPr lang="en-IN" sz="1600" b="1" dirty="0">
              <a:latin typeface="Calibri"/>
              <a:ea typeface="+mn-lt"/>
              <a:cs typeface="+mn-lt"/>
            </a:endParaRPr>
          </a:p>
          <a:p>
            <a:pPr marL="305435" indent="-305435"/>
            <a:endParaRPr lang="en-IN" sz="1600" b="1" dirty="0">
              <a:latin typeface="Calibri"/>
              <a:cs typeface="Calibri"/>
            </a:endParaRPr>
          </a:p>
          <a:p>
            <a:pPr marL="324485" lvl="1" indent="0">
              <a:buNone/>
            </a:pPr>
            <a:endParaRPr lang="en-IN" sz="1600" b="1"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1800" dirty="0">
                <a:solidFill>
                  <a:srgbClr val="0F0F0F"/>
                </a:solidFill>
                <a:ea typeface="+mn-lt"/>
                <a:cs typeface="+mn-lt"/>
              </a:rPr>
              <a:t>The "System Approach" section outlines the overall strategy and methodology for developing and implementing the Travel Planner Agent. Here's a suggested structure for this section:</a:t>
            </a:r>
            <a:endParaRPr lang="en-US" sz="1800" dirty="0"/>
          </a:p>
          <a:p>
            <a:pPr marL="305435" indent="-305435"/>
            <a:r>
              <a:rPr lang="en-IN" sz="1800" dirty="0">
                <a:solidFill>
                  <a:srgbClr val="0F0F0F"/>
                </a:solidFill>
              </a:rPr>
              <a:t>System requirements :</a:t>
            </a:r>
          </a:p>
          <a:p>
            <a:pPr marL="0" indent="0">
              <a:buNone/>
            </a:pPr>
            <a:r>
              <a:rPr lang="en-IN" sz="1800" dirty="0">
                <a:solidFill>
                  <a:srgbClr val="0F0F0F"/>
                </a:solidFill>
              </a:rPr>
              <a:t>          IBM Cloud(Mandatory)</a:t>
            </a:r>
          </a:p>
          <a:p>
            <a:pPr marL="0" indent="0">
              <a:buNone/>
            </a:pPr>
            <a:r>
              <a:rPr lang="en-IN" sz="1800" dirty="0">
                <a:solidFill>
                  <a:srgbClr val="0F0F0F"/>
                </a:solidFill>
              </a:rPr>
              <a:t>          IBM Cloud object storage for dataset handling</a:t>
            </a:r>
          </a:p>
          <a:p>
            <a:pPr marL="0" indent="0">
              <a:buNone/>
            </a:pPr>
            <a:r>
              <a:rPr lang="en-IN" sz="1800" dirty="0">
                <a:solidFill>
                  <a:srgbClr val="0F0F0F"/>
                </a:solidFill>
              </a:rPr>
              <a:t>          IBM Watsonx.ai for model development and deployment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endParaRPr lang="en-IN" sz="1400" dirty="0"/>
          </a:p>
          <a:p>
            <a:pPr marL="305435" indent="-305435"/>
            <a:r>
              <a:rPr lang="en-IN" sz="1600" b="1" dirty="0">
                <a:ea typeface="+mn-lt"/>
                <a:cs typeface="+mn-lt"/>
              </a:rPr>
              <a:t>Algorithm Selection:</a:t>
            </a:r>
            <a:endParaRPr lang="en-IN" sz="1600" dirty="0"/>
          </a:p>
          <a:p>
            <a:pPr marL="629920" lvl="1" indent="-305435"/>
            <a:r>
              <a:rPr lang="en-IN" sz="1600" dirty="0">
                <a:ea typeface="+mn-lt"/>
                <a:cs typeface="+mn-lt"/>
              </a:rPr>
              <a:t>Algorithms for collecting and preparing data from various </a:t>
            </a:r>
            <a:r>
              <a:rPr lang="en-IN" sz="1600" dirty="0" err="1">
                <a:ea typeface="+mn-lt"/>
                <a:cs typeface="+mn-lt"/>
              </a:rPr>
              <a:t>sources.This</a:t>
            </a:r>
            <a:r>
              <a:rPr lang="en-IN" sz="1600" dirty="0">
                <a:ea typeface="+mn-lt"/>
                <a:cs typeface="+mn-lt"/>
              </a:rPr>
              <a:t> </a:t>
            </a:r>
            <a:r>
              <a:rPr lang="en-IN" sz="1600" dirty="0" err="1">
                <a:ea typeface="+mn-lt"/>
                <a:cs typeface="+mn-lt"/>
              </a:rPr>
              <a:t>inclide</a:t>
            </a:r>
            <a:r>
              <a:rPr lang="en-IN" sz="1600" dirty="0">
                <a:ea typeface="+mn-lt"/>
                <a:cs typeface="+mn-lt"/>
              </a:rPr>
              <a:t> data </a:t>
            </a:r>
            <a:r>
              <a:rPr lang="en-IN" sz="1600" dirty="0" err="1">
                <a:ea typeface="+mn-lt"/>
                <a:cs typeface="+mn-lt"/>
              </a:rPr>
              <a:t>cleaning,transformation,and</a:t>
            </a:r>
            <a:r>
              <a:rPr lang="en-IN" sz="1600" dirty="0">
                <a:ea typeface="+mn-lt"/>
                <a:cs typeface="+mn-lt"/>
              </a:rPr>
              <a:t> feature extraction.</a:t>
            </a:r>
            <a:endParaRPr lang="en-IN" sz="1600" dirty="0"/>
          </a:p>
          <a:p>
            <a:pPr marL="305435" indent="-305435"/>
            <a:r>
              <a:rPr lang="en-IN" sz="1600" b="1" dirty="0">
                <a:ea typeface="+mn-lt"/>
                <a:cs typeface="+mn-lt"/>
              </a:rPr>
              <a:t>Data Input:</a:t>
            </a:r>
            <a:endParaRPr lang="en-IN" sz="1600" dirty="0"/>
          </a:p>
          <a:p>
            <a:pPr marL="629920" lvl="1" indent="-305435"/>
            <a:r>
              <a:rPr lang="en-IN" sz="1600" dirty="0">
                <a:ea typeface="+mn-lt"/>
                <a:cs typeface="+mn-lt"/>
              </a:rPr>
              <a:t>Users can directly interact with the agent through text and providing instruction or asking </a:t>
            </a:r>
            <a:r>
              <a:rPr lang="en-IN" sz="1600" dirty="0" err="1">
                <a:ea typeface="+mn-lt"/>
                <a:cs typeface="+mn-lt"/>
              </a:rPr>
              <a:t>questions.This</a:t>
            </a:r>
            <a:r>
              <a:rPr lang="en-IN" sz="1600" dirty="0">
                <a:ea typeface="+mn-lt"/>
                <a:cs typeface="+mn-lt"/>
              </a:rPr>
              <a:t> is a common input type for conversational agents or those designed for user assistance.</a:t>
            </a:r>
            <a:endParaRPr lang="en-IN" sz="1600" dirty="0"/>
          </a:p>
          <a:p>
            <a:pPr marL="305435" indent="-305435"/>
            <a:r>
              <a:rPr lang="en-IN" sz="1600" b="1" dirty="0">
                <a:ea typeface="+mn-lt"/>
                <a:cs typeface="+mn-lt"/>
              </a:rPr>
              <a:t>Training Process:</a:t>
            </a:r>
            <a:endParaRPr lang="en-IN" sz="1600" dirty="0"/>
          </a:p>
          <a:p>
            <a:pPr marL="629920" lvl="1" indent="-305435"/>
            <a:r>
              <a:rPr lang="en-IN" sz="1600" dirty="0">
                <a:ea typeface="+mn-lt"/>
                <a:cs typeface="+mn-lt"/>
              </a:rPr>
              <a:t>Overtime, AI agents learn and improve by creating data </a:t>
            </a:r>
            <a:r>
              <a:rPr lang="en-IN" sz="1600" dirty="0" err="1">
                <a:ea typeface="+mn-lt"/>
                <a:cs typeface="+mn-lt"/>
              </a:rPr>
              <a:t>flywheel,where</a:t>
            </a:r>
            <a:r>
              <a:rPr lang="en-IN" sz="1600" dirty="0">
                <a:ea typeface="+mn-lt"/>
                <a:cs typeface="+mn-lt"/>
              </a:rPr>
              <a:t> data generated through interactions is feedback into the </a:t>
            </a:r>
            <a:r>
              <a:rPr lang="en-IN" sz="1600" dirty="0" err="1">
                <a:ea typeface="+mn-lt"/>
                <a:cs typeface="+mn-lt"/>
              </a:rPr>
              <a:t>system,refining</a:t>
            </a:r>
            <a:r>
              <a:rPr lang="en-IN" sz="1600" dirty="0">
                <a:ea typeface="+mn-lt"/>
                <a:cs typeface="+mn-lt"/>
              </a:rPr>
              <a:t> models and increasing their effectiveness.</a:t>
            </a:r>
            <a:endParaRPr lang="en-IN" sz="1600" dirty="0"/>
          </a:p>
          <a:p>
            <a:pPr marL="0" indent="0">
              <a:buNone/>
            </a:pP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a:extLst>
              <a:ext uri="{FF2B5EF4-FFF2-40B4-BE49-F238E27FC236}">
                <a16:creationId xmlns:a16="http://schemas.microsoft.com/office/drawing/2014/main" id="{330F8516-469E-3A1E-EBC8-3E57CC2B6487}"/>
              </a:ext>
            </a:extLst>
          </p:cNvPr>
          <p:cNvPicPr>
            <a:picLocks noGrp="1" noChangeAspect="1"/>
          </p:cNvPicPr>
          <p:nvPr>
            <p:ph idx="1"/>
          </p:nvPr>
        </p:nvPicPr>
        <p:blipFill>
          <a:blip r:embed="rId2"/>
          <a:stretch>
            <a:fillRect/>
          </a:stretch>
        </p:blipFill>
        <p:spPr>
          <a:xfrm>
            <a:off x="581192" y="1301750"/>
            <a:ext cx="9671147" cy="5428834"/>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C28F3-EC2E-7A22-1DFB-1713490BBBB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3956B06-DC9C-47E3-5B2D-2EF62EEEE7A7}"/>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6970474-AABE-FB5F-3F95-51321E6674AA}"/>
              </a:ext>
            </a:extLst>
          </p:cNvPr>
          <p:cNvPicPr>
            <a:picLocks noGrp="1" noChangeAspect="1"/>
          </p:cNvPicPr>
          <p:nvPr>
            <p:ph idx="1"/>
          </p:nvPr>
        </p:nvPicPr>
        <p:blipFill>
          <a:blip r:embed="rId2"/>
          <a:stretch>
            <a:fillRect/>
          </a:stretch>
        </p:blipFill>
        <p:spPr>
          <a:xfrm>
            <a:off x="581192" y="1301750"/>
            <a:ext cx="9671147" cy="5114040"/>
          </a:xfrm>
        </p:spPr>
      </p:pic>
    </p:spTree>
    <p:extLst>
      <p:ext uri="{BB962C8B-B14F-4D97-AF65-F5344CB8AC3E}">
        <p14:creationId xmlns:p14="http://schemas.microsoft.com/office/powerpoint/2010/main" val="3846419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1CE7A-B07D-756E-2427-97CE8D0BE02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CAFDFC-06F3-97E4-D31C-DA2A3851C456}"/>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CF857CDF-FC63-456F-BCB8-D130C089C40A}"/>
              </a:ext>
            </a:extLst>
          </p:cNvPr>
          <p:cNvPicPr>
            <a:picLocks noGrp="1" noChangeAspect="1"/>
          </p:cNvPicPr>
          <p:nvPr>
            <p:ph idx="1"/>
          </p:nvPr>
        </p:nvPicPr>
        <p:blipFill>
          <a:blip r:embed="rId2"/>
          <a:stretch>
            <a:fillRect/>
          </a:stretch>
        </p:blipFill>
        <p:spPr>
          <a:xfrm>
            <a:off x="434716" y="1301750"/>
            <a:ext cx="9817624" cy="5248952"/>
          </a:xfrm>
        </p:spPr>
      </p:pic>
    </p:spTree>
    <p:extLst>
      <p:ext uri="{BB962C8B-B14F-4D97-AF65-F5344CB8AC3E}">
        <p14:creationId xmlns:p14="http://schemas.microsoft.com/office/powerpoint/2010/main" val="268874733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109</TotalTime>
  <Words>538</Words>
  <Application>Microsoft Office PowerPoint</Application>
  <PresentationFormat>Widescreen</PresentationFormat>
  <Paragraphs>58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TRAVEL PLANNER AGENT</vt:lpstr>
      <vt:lpstr>OUTLINE</vt:lpstr>
      <vt:lpstr>Problem Statement</vt:lpstr>
      <vt:lpstr>Proposed Solution</vt:lpstr>
      <vt:lpstr>System  Approach</vt:lpstr>
      <vt:lpstr>Algorithm &amp; Deployment</vt:lpstr>
      <vt:lpstr>Result</vt:lpstr>
      <vt:lpstr>Result</vt:lpstr>
      <vt:lpstr>Result</vt:lpstr>
      <vt:lpstr>Result</vt:lpstr>
      <vt:lpstr>Result</vt:lpstr>
      <vt:lpstr>Result</vt:lpstr>
      <vt:lpstr>Result</vt:lpstr>
      <vt:lpstr>Conclusion</vt:lpstr>
      <vt:lpstr>PowerPoint Presentation</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PUPPALA HARISH</cp:lastModifiedBy>
  <cp:revision>25</cp:revision>
  <dcterms:created xsi:type="dcterms:W3CDTF">2021-05-26T16:50:10Z</dcterms:created>
  <dcterms:modified xsi:type="dcterms:W3CDTF">2025-08-01T11:21:29Z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